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7" r:id="rId3"/>
    <p:sldId id="300" r:id="rId4"/>
    <p:sldId id="303" r:id="rId5"/>
    <p:sldId id="299" r:id="rId6"/>
    <p:sldId id="302" r:id="rId7"/>
    <p:sldId id="301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06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7" autoAdjust="0"/>
    <p:restoredTop sz="94660"/>
  </p:normalViewPr>
  <p:slideViewPr>
    <p:cSldViewPr>
      <p:cViewPr varScale="1">
        <p:scale>
          <a:sx n="69" d="100"/>
          <a:sy n="69" d="100"/>
        </p:scale>
        <p:origin x="13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7CAD5-5828-45A8-9155-86FDBB324537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602D-F748-47A9-92A7-557D3070EC0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0602D-F748-47A9-92A7-557D3070EC09}" type="slidenum">
              <a:rPr lang="ru-RU" smtClean="0"/>
              <a:t>15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FED-4822-4AC2-836D-E552DEF59DFA}" type="datetimeFigureOut">
              <a:rPr lang="ru-RU" smtClean="0"/>
              <a:pPr/>
              <a:t>10.08.2024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01DB-5C00-4AD6-A55C-74E8272F9B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FED-4822-4AC2-836D-E552DEF59DFA}" type="datetimeFigureOut">
              <a:rPr lang="ru-RU" smtClean="0"/>
              <a:pPr/>
              <a:t>10.08.2024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01DB-5C00-4AD6-A55C-74E8272F9B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FED-4822-4AC2-836D-E552DEF59DFA}" type="datetimeFigureOut">
              <a:rPr lang="ru-RU" smtClean="0"/>
              <a:pPr/>
              <a:t>10.08.2024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01DB-5C00-4AD6-A55C-74E8272F9B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FED-4822-4AC2-836D-E552DEF59DFA}" type="datetimeFigureOut">
              <a:rPr lang="ru-RU" smtClean="0"/>
              <a:pPr/>
              <a:t>10.08.2024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01DB-5C00-4AD6-A55C-74E8272F9B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FED-4822-4AC2-836D-E552DEF59DFA}" type="datetimeFigureOut">
              <a:rPr lang="ru-RU" smtClean="0"/>
              <a:pPr/>
              <a:t>10.08.2024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01DB-5C00-4AD6-A55C-74E8272F9B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FED-4822-4AC2-836D-E552DEF59DFA}" type="datetimeFigureOut">
              <a:rPr lang="ru-RU" smtClean="0"/>
              <a:pPr/>
              <a:t>10.08.2024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01DB-5C00-4AD6-A55C-74E8272F9B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FED-4822-4AC2-836D-E552DEF59DFA}" type="datetimeFigureOut">
              <a:rPr lang="ru-RU" smtClean="0"/>
              <a:pPr/>
              <a:t>10.08.2024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01DB-5C00-4AD6-A55C-74E8272F9B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FED-4822-4AC2-836D-E552DEF59DFA}" type="datetimeFigureOut">
              <a:rPr lang="ru-RU" smtClean="0"/>
              <a:pPr/>
              <a:t>10.08.2024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01DB-5C00-4AD6-A55C-74E8272F9B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FED-4822-4AC2-836D-E552DEF59DFA}" type="datetimeFigureOut">
              <a:rPr lang="ru-RU" smtClean="0"/>
              <a:pPr/>
              <a:t>10.08.2024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01DB-5C00-4AD6-A55C-74E8272F9B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FED-4822-4AC2-836D-E552DEF59DFA}" type="datetimeFigureOut">
              <a:rPr lang="ru-RU" smtClean="0"/>
              <a:pPr/>
              <a:t>10.08.2024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01DB-5C00-4AD6-A55C-74E8272F9B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FED-4822-4AC2-836D-E552DEF59DFA}" type="datetimeFigureOut">
              <a:rPr lang="ru-RU" smtClean="0"/>
              <a:pPr/>
              <a:t>10.08.2024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01DB-5C00-4AD6-A55C-74E8272F9B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33FED-4822-4AC2-836D-E552DEF59DFA}" type="datetimeFigureOut">
              <a:rPr lang="ru-RU" smtClean="0"/>
              <a:pPr/>
              <a:t>10.08.2024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D01DB-5C00-4AD6-A55C-74E8272F9B0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</p:spPr>
        <p:txBody>
          <a:bodyPr/>
          <a:lstStyle/>
          <a:p>
            <a:r>
              <a:rPr lang="ru-RU" dirty="0" smtClean="0"/>
              <a:t>Разбор демоверсий КЕГЭ </a:t>
            </a:r>
            <a:r>
              <a:rPr lang="en-US" dirty="0" smtClean="0"/>
              <a:t>27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Учитель </a:t>
            </a:r>
            <a:r>
              <a:rPr lang="ru-RU" dirty="0" err="1" smtClean="0"/>
              <a:t>Шамаева</a:t>
            </a:r>
            <a:r>
              <a:rPr lang="ru-RU" dirty="0" smtClean="0"/>
              <a:t> Т.В.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715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Демо-23 Пробирки перевозят в специальных транспортировочных контейнерах вместимостью не более 36 штук. Стоимость перевозки биоматериалов равна произведению расстояния от пункта до лаборатории на количество контейнеров с пробирками. Лабораторию расположили в одном из пунктов приёма биоматериалов таким образом, </a:t>
            </a:r>
            <a:r>
              <a:rPr lang="ru-RU" b="1" dirty="0" smtClean="0"/>
              <a:t>что общая стоимость доставки биоматериалов из всех пунктов минимальна.</a:t>
            </a:r>
            <a:r>
              <a:rPr lang="ru-RU" dirty="0" smtClean="0"/>
              <a:t> Определите минимальную общую </a:t>
            </a:r>
            <a:r>
              <a:rPr lang="ru-RU" b="1" dirty="0" smtClean="0"/>
              <a:t>стоимость доставки биоматериалов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715140" y="63579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2214554"/>
            <a:ext cx="4714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in range(N):</a:t>
            </a:r>
          </a:p>
          <a:p>
            <a:r>
              <a:rPr lang="en-US" sz="2400" dirty="0" smtClean="0"/>
              <a:t>    r, pr = map(</a:t>
            </a:r>
            <a:r>
              <a:rPr lang="en-US" sz="2400" dirty="0" err="1" smtClean="0"/>
              <a:t>int</a:t>
            </a:r>
            <a:r>
              <a:rPr lang="en-US" sz="2400" dirty="0" smtClean="0"/>
              <a:t>, </a:t>
            </a:r>
            <a:r>
              <a:rPr lang="en-US" sz="2400" dirty="0" err="1" smtClean="0"/>
              <a:t>f.readline</a:t>
            </a:r>
            <a:r>
              <a:rPr lang="en-US" sz="2400" dirty="0" smtClean="0"/>
              <a:t>().split())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A.append</a:t>
            </a:r>
            <a:r>
              <a:rPr lang="en-US" sz="2400" dirty="0" smtClean="0"/>
              <a:t>([r, (pr - 1) // 36 + 1])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3571876"/>
            <a:ext cx="47149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</a:t>
            </a:r>
            <a:r>
              <a:rPr lang="en-US" sz="2400" dirty="0"/>
              <a:t> = cost(0)</a:t>
            </a:r>
          </a:p>
          <a:p>
            <a:r>
              <a:rPr lang="en-US" sz="2400" dirty="0" err="1"/>
              <a:t>punkt</a:t>
            </a:r>
            <a:r>
              <a:rPr lang="en-US" sz="2400" dirty="0"/>
              <a:t> = 0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range(1,n):</a:t>
            </a:r>
          </a:p>
          <a:p>
            <a:r>
              <a:rPr lang="en-US" sz="2400" dirty="0"/>
              <a:t>    r = cost(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400" dirty="0"/>
              <a:t>    if r &lt; </a:t>
            </a:r>
            <a:r>
              <a:rPr lang="en-US" sz="2400" dirty="0" err="1"/>
              <a:t>st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st</a:t>
            </a:r>
            <a:r>
              <a:rPr lang="en-US" sz="2400" dirty="0"/>
              <a:t> = 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punkt</a:t>
            </a:r>
            <a:r>
              <a:rPr lang="en-US" sz="2400" dirty="0"/>
              <a:t> = </a:t>
            </a:r>
            <a:r>
              <a:rPr lang="en-US" sz="2400" dirty="0" err="1" smtClean="0"/>
              <a:t>i</a:t>
            </a:r>
            <a:r>
              <a:rPr lang="ru-RU" sz="2400" dirty="0" smtClean="0"/>
              <a:t> + 1</a:t>
            </a:r>
          </a:p>
          <a:p>
            <a:r>
              <a:rPr lang="en-US" sz="2400" dirty="0" smtClean="0"/>
              <a:t>print(</a:t>
            </a:r>
            <a:r>
              <a:rPr lang="en-US" sz="2400" dirty="0" err="1" smtClean="0"/>
              <a:t>st</a:t>
            </a:r>
            <a:r>
              <a:rPr lang="en-US" sz="2400" dirty="0" smtClean="0"/>
              <a:t>, </a:t>
            </a:r>
            <a:r>
              <a:rPr lang="en-US" sz="2400" dirty="0" err="1" smtClean="0"/>
              <a:t>punkt</a:t>
            </a:r>
            <a:r>
              <a:rPr lang="en-US" sz="2400" dirty="0" smtClean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08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7154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smtClean="0"/>
              <a:t>Способ В:</a:t>
            </a:r>
          </a:p>
          <a:p>
            <a:pPr algn="just"/>
            <a:r>
              <a:rPr lang="ru-RU" sz="2000" dirty="0" smtClean="0"/>
              <a:t>Лабораторию расположили в одном из пунктов приёма биоматериалов таким образом, </a:t>
            </a:r>
            <a:r>
              <a:rPr lang="ru-RU" sz="2000" b="1" dirty="0" smtClean="0"/>
              <a:t>что общая стоимость доставки биоматериалов из всех пунктов минимальна.</a:t>
            </a:r>
            <a:r>
              <a:rPr lang="ru-RU" sz="2000" dirty="0" smtClean="0"/>
              <a:t> Определите минимальную общую </a:t>
            </a:r>
            <a:r>
              <a:rPr lang="ru-RU" sz="2000" b="1" dirty="0" smtClean="0"/>
              <a:t>стоимость доставки биоматериалов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1995805"/>
            <a:ext cx="26432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 работы перебора для данных:</a:t>
            </a:r>
          </a:p>
          <a:p>
            <a:r>
              <a:rPr lang="en-US" dirty="0" smtClean="0"/>
              <a:t>6</a:t>
            </a:r>
          </a:p>
          <a:p>
            <a:r>
              <a:rPr lang="en-US" dirty="0" smtClean="0"/>
              <a:t>1 100</a:t>
            </a:r>
          </a:p>
          <a:p>
            <a:r>
              <a:rPr lang="en-US" dirty="0" smtClean="0"/>
              <a:t>2 170</a:t>
            </a:r>
          </a:p>
          <a:p>
            <a:r>
              <a:rPr lang="en-US" dirty="0" smtClean="0"/>
              <a:t>5 4</a:t>
            </a:r>
          </a:p>
          <a:p>
            <a:r>
              <a:rPr lang="en-US" dirty="0" smtClean="0"/>
              <a:t>7 3</a:t>
            </a:r>
          </a:p>
          <a:p>
            <a:r>
              <a:rPr lang="en-US" dirty="0" smtClean="0"/>
              <a:t>8 2</a:t>
            </a:r>
          </a:p>
          <a:p>
            <a:r>
              <a:rPr lang="en-US" dirty="0" smtClean="0"/>
              <a:t>10 180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5140" y="63579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9307" y="1988840"/>
            <a:ext cx="6411086" cy="3874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7664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15140" y="63579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2"/>
            <a:ext cx="7215238" cy="436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7572396" y="1071546"/>
          <a:ext cx="1262050" cy="35719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317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67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17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317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317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317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317"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Овал 6"/>
          <p:cNvSpPr/>
          <p:nvPr/>
        </p:nvSpPr>
        <p:spPr>
          <a:xfrm>
            <a:off x="1071538" y="1714488"/>
            <a:ext cx="928694" cy="42862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143108" y="1643050"/>
            <a:ext cx="5429288" cy="57150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7572396" y="235743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+24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215338" y="235743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-24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071538" y="2285992"/>
            <a:ext cx="2071702" cy="5000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286116" y="2285992"/>
            <a:ext cx="4286280" cy="57150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7572396" y="300037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+18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215338" y="300037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-14</a:t>
            </a:r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1071538" y="2928934"/>
            <a:ext cx="3143272" cy="5000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4357686" y="2928934"/>
            <a:ext cx="3214710" cy="57150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7572396" y="364331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+10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215338" y="364331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1071538" y="3571876"/>
            <a:ext cx="4143404" cy="5000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5500694" y="3571876"/>
            <a:ext cx="2071702" cy="50006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7572396" y="421481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+22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8215338" y="421481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-10</a:t>
            </a:r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1071538" y="4143380"/>
            <a:ext cx="5357850" cy="57150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6572264" y="4214818"/>
            <a:ext cx="1000132" cy="42862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1500166" y="285728"/>
            <a:ext cx="6858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Список состоит из пар   </a:t>
            </a:r>
            <a:r>
              <a:rPr lang="en-US" sz="2400" dirty="0" smtClean="0"/>
              <a:t>[</a:t>
            </a:r>
            <a:r>
              <a:rPr lang="en-US" sz="2400" dirty="0" err="1" smtClean="0"/>
              <a:t>koord,containers</a:t>
            </a:r>
            <a:r>
              <a:rPr lang="en-US" sz="2400" dirty="0" smtClean="0"/>
              <a:t>]</a:t>
            </a:r>
            <a:endParaRPr lang="ru-RU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57158" y="542926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107125" y="5541395"/>
            <a:ext cx="8501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rgbClr val="00B050"/>
                </a:solidFill>
              </a:rPr>
              <a:t>Т.о. при переходе к очередному пункту стоимость меняется на произведение расстояния до предыдущего и разность между количеством контейнеров расположенных слева от нового пункта и количеством контейнеров справа стоящих пунктов, включая текущий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43042" y="5072074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Из 2 в 3</a:t>
            </a:r>
            <a:r>
              <a:rPr lang="ru-RU" sz="2400" dirty="0" smtClean="0">
                <a:solidFill>
                  <a:srgbClr val="00B050"/>
                </a:solidFill>
              </a:rPr>
              <a:t>:  </a:t>
            </a:r>
            <a:r>
              <a:rPr lang="ru-RU" sz="2400" dirty="0" smtClean="0"/>
              <a:t>2 * ( (3 + 5 + 1) – (1 + 1 + 5 )) = + 4</a:t>
            </a:r>
            <a:endParaRPr lang="ru-RU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715272" y="178592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8215338" y="178592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-13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2714612" y="485776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rgbClr val="FF0000"/>
                </a:solidFill>
              </a:rPr>
              <a:t>расст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57554" y="485776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rgbClr val="FF0000"/>
                </a:solidFill>
              </a:rPr>
              <a:t>контейн</a:t>
            </a:r>
            <a:r>
              <a:rPr lang="ru-RU" dirty="0" smtClean="0">
                <a:solidFill>
                  <a:srgbClr val="FF0000"/>
                </a:solidFill>
              </a:rPr>
              <a:t> слева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29190" y="485776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rgbClr val="FF0000"/>
                </a:solidFill>
              </a:rPr>
              <a:t>контейн</a:t>
            </a:r>
            <a:r>
              <a:rPr lang="ru-RU" dirty="0" smtClean="0">
                <a:solidFill>
                  <a:srgbClr val="FF0000"/>
                </a:solidFill>
              </a:rPr>
              <a:t> справа</a:t>
            </a:r>
            <a:endParaRPr lang="ru-RU" dirty="0">
              <a:solidFill>
                <a:srgbClr val="FF0000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1331640" y="1345156"/>
            <a:ext cx="432048" cy="440770"/>
            <a:chOff x="1331640" y="1345156"/>
            <a:chExt cx="432048" cy="440770"/>
          </a:xfrm>
        </p:grpSpPr>
        <p:cxnSp>
          <p:nvCxnSpPr>
            <p:cNvPr id="3" name="Прямая со стрелкой 2"/>
            <p:cNvCxnSpPr/>
            <p:nvPr/>
          </p:nvCxnSpPr>
          <p:spPr>
            <a:xfrm>
              <a:off x="1331640" y="1412776"/>
              <a:ext cx="0" cy="37315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403648" y="134515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FF0000"/>
                  </a:solidFill>
                </a:rPr>
                <a:t>1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Группа 38"/>
          <p:cNvGrpSpPr/>
          <p:nvPr/>
        </p:nvGrpSpPr>
        <p:grpSpPr>
          <a:xfrm>
            <a:off x="1331640" y="2031434"/>
            <a:ext cx="432048" cy="389454"/>
            <a:chOff x="1331640" y="1412776"/>
            <a:chExt cx="432048" cy="389454"/>
          </a:xfrm>
        </p:grpSpPr>
        <p:cxnSp>
          <p:nvCxnSpPr>
            <p:cNvPr id="40" name="Прямая со стрелкой 39"/>
            <p:cNvCxnSpPr/>
            <p:nvPr/>
          </p:nvCxnSpPr>
          <p:spPr>
            <a:xfrm>
              <a:off x="1331640" y="1412776"/>
              <a:ext cx="0" cy="37315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403648" y="143289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FF0000"/>
                  </a:solidFill>
                </a:rPr>
                <a:t>3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Группа 41"/>
          <p:cNvGrpSpPr/>
          <p:nvPr/>
        </p:nvGrpSpPr>
        <p:grpSpPr>
          <a:xfrm>
            <a:off x="1318151" y="2641866"/>
            <a:ext cx="432048" cy="389454"/>
            <a:chOff x="1331640" y="1412776"/>
            <a:chExt cx="432048" cy="389454"/>
          </a:xfrm>
        </p:grpSpPr>
        <p:cxnSp>
          <p:nvCxnSpPr>
            <p:cNvPr id="43" name="Прямая со стрелкой 42"/>
            <p:cNvCxnSpPr/>
            <p:nvPr/>
          </p:nvCxnSpPr>
          <p:spPr>
            <a:xfrm>
              <a:off x="1331640" y="1412776"/>
              <a:ext cx="0" cy="37315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403648" y="143289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FF0000"/>
                  </a:solidFill>
                </a:rPr>
                <a:t>2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2" grpId="1" animBg="1"/>
      <p:bldP spid="17" grpId="0"/>
      <p:bldP spid="18" grpId="0"/>
      <p:bldP spid="20" grpId="0" animBg="1"/>
      <p:bldP spid="20" grpId="1" animBg="1"/>
      <p:bldP spid="21" grpId="0"/>
      <p:bldP spid="22" grpId="0"/>
      <p:bldP spid="23" grpId="0" animBg="1"/>
      <p:bldP spid="24" grpId="0" animBg="1"/>
      <p:bldP spid="24" grpId="1" animBg="1"/>
      <p:bldP spid="25" grpId="0"/>
      <p:bldP spid="26" grpId="0"/>
      <p:bldP spid="27" grpId="0" animBg="1"/>
      <p:bldP spid="28" grpId="0" animBg="1"/>
      <p:bldP spid="28" grpId="1" animBg="1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715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Способ Б Лабораторию расположили в одном из пунктов приёма биоматериалов таким образом, </a:t>
            </a:r>
            <a:r>
              <a:rPr lang="ru-RU" sz="2000" b="1" dirty="0" smtClean="0"/>
              <a:t>что общая стоимость доставки биоматериалов из всех пунктов минимальна.</a:t>
            </a:r>
            <a:r>
              <a:rPr lang="ru-RU" sz="2000" dirty="0" smtClean="0"/>
              <a:t> Определите минимальную общую </a:t>
            </a:r>
            <a:r>
              <a:rPr lang="ru-RU" sz="2000" b="1" dirty="0" smtClean="0"/>
              <a:t>стоимость доставки биоматериалов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715140" y="63579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48709" y="1488032"/>
            <a:ext cx="8501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solidFill>
                  <a:srgbClr val="00B050"/>
                </a:solidFill>
              </a:rPr>
              <a:t>Т.о. при переходе к очередному пункту стоимость меняется на произведение расстояния до предыдущего и разность между количеством контейнеров расположенных слева от нового пункта и количеством контейнеров справа стоящих пунктов, включая текущий</a:t>
            </a:r>
            <a:endParaRPr lang="ru-RU" sz="20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2714620"/>
            <a:ext cx="8715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Чтобы быстро вычислять количество контейнеров в подряд идущих пунктах удобно воспользоваться префиксным массивом, хранящим сумму всех контейнером от начального пункта до текущего, либо использовать переменные, соответственно изменяющие значения.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-148148" y="4272758"/>
            <a:ext cx="9292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Для массива</a:t>
            </a:r>
            <a:r>
              <a:rPr lang="en-US" sz="2400" dirty="0" smtClean="0"/>
              <a:t> A =  </a:t>
            </a:r>
            <a:r>
              <a:rPr lang="ru-RU" sz="2400" dirty="0" smtClean="0"/>
              <a:t> [[1, 3], [2, 5], [5, 1], [7, 1], [8, 1], [10, 5]]</a:t>
            </a:r>
            <a:endParaRPr lang="en-US" sz="2400" dirty="0" smtClean="0"/>
          </a:p>
          <a:p>
            <a:pPr algn="ctr"/>
            <a:r>
              <a:rPr lang="ru-RU" sz="2400" dirty="0" smtClean="0"/>
              <a:t>Префиксный </a:t>
            </a:r>
            <a:r>
              <a:rPr lang="ru-RU" sz="2400" dirty="0" smtClean="0"/>
              <a:t>массив количества контейн</a:t>
            </a:r>
            <a:r>
              <a:rPr lang="ru-RU" sz="2400" dirty="0" smtClean="0"/>
              <a:t>еров </a:t>
            </a:r>
            <a:r>
              <a:rPr lang="en-US" sz="2400" dirty="0" smtClean="0"/>
              <a:t>P </a:t>
            </a:r>
            <a:r>
              <a:rPr lang="en-US" sz="2400" dirty="0" smtClean="0"/>
              <a:t>= </a:t>
            </a:r>
            <a:r>
              <a:rPr lang="ru-RU" sz="2400" dirty="0" smtClean="0"/>
              <a:t>[3, 8, 9, 10, 11, 16]</a:t>
            </a:r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0" y="525250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Тогда количество контейнеров, находящимися слева от пункта с индексом  3</a:t>
            </a:r>
            <a:r>
              <a:rPr lang="en-US" sz="2400" dirty="0" smtClean="0"/>
              <a:t> </a:t>
            </a:r>
            <a:r>
              <a:rPr lang="ru-RU" sz="2400" dirty="0" smtClean="0"/>
              <a:t>равно </a:t>
            </a:r>
            <a:r>
              <a:rPr lang="en-US" sz="2400" dirty="0" smtClean="0"/>
              <a:t>P[</a:t>
            </a:r>
            <a:r>
              <a:rPr lang="ru-RU" sz="2400" dirty="0" smtClean="0"/>
              <a:t>2</a:t>
            </a:r>
            <a:r>
              <a:rPr lang="en-US" sz="2400" dirty="0" smtClean="0"/>
              <a:t>] = 9 </a:t>
            </a:r>
            <a:r>
              <a:rPr lang="ru-RU" sz="2400" dirty="0" smtClean="0"/>
              <a:t>, а справа, включая 3 пункт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P</a:t>
            </a:r>
            <a:r>
              <a:rPr lang="en-US" sz="2400" dirty="0" smtClean="0"/>
              <a:t>[</a:t>
            </a:r>
            <a:r>
              <a:rPr lang="ru-RU" sz="2400" dirty="0" smtClean="0"/>
              <a:t>-1</a:t>
            </a:r>
            <a:r>
              <a:rPr lang="en-US" sz="2400" dirty="0" smtClean="0"/>
              <a:t>] – P[2] = 7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32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669" y="1487681"/>
            <a:ext cx="89644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rgbClr val="00B050"/>
                </a:solidFill>
              </a:rPr>
              <a:t>Создаем массив и заполняем парами </a:t>
            </a:r>
            <a:r>
              <a:rPr lang="en-US" sz="2400" dirty="0" smtClean="0"/>
              <a:t>[</a:t>
            </a:r>
            <a:r>
              <a:rPr lang="en-US" sz="2400" dirty="0" err="1" smtClean="0"/>
              <a:t>koord,containers</a:t>
            </a:r>
            <a:r>
              <a:rPr lang="en-US" sz="2400" dirty="0" smtClean="0"/>
              <a:t>]</a:t>
            </a:r>
            <a:r>
              <a:rPr lang="ru-RU" sz="2400" dirty="0" smtClean="0">
                <a:solidFill>
                  <a:srgbClr val="00B050"/>
                </a:solidFill>
              </a:rPr>
              <a:t>, пересчитывая кол-во пробирок в контейнеры. Сразу заполняем префиксный массив и вычисляем стоимость перевозок для первого пункта. Первый </a:t>
            </a:r>
            <a:r>
              <a:rPr lang="ru-RU" sz="2400" dirty="0" err="1" smtClean="0">
                <a:solidFill>
                  <a:srgbClr val="00B050"/>
                </a:solidFill>
              </a:rPr>
              <a:t>эл-т</a:t>
            </a:r>
            <a:r>
              <a:rPr lang="ru-RU" sz="2400" dirty="0" smtClean="0">
                <a:solidFill>
                  <a:srgbClr val="00B050"/>
                </a:solidFill>
              </a:rPr>
              <a:t> удобно внести до цикла.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rgbClr val="00B050"/>
                </a:solidFill>
              </a:rPr>
              <a:t> Начиная со второго пункта (индекс 1), вычисляем изменение стоимости перевозок:</a:t>
            </a:r>
          </a:p>
          <a:p>
            <a:pPr marL="914400" lvl="1" indent="-457200">
              <a:buFont typeface="+mj-lt"/>
              <a:buAutoNum type="alphaLcParenR"/>
            </a:pPr>
            <a:r>
              <a:rPr lang="ru-RU" sz="2400" dirty="0" smtClean="0">
                <a:solidFill>
                  <a:srgbClr val="00B050"/>
                </a:solidFill>
              </a:rPr>
              <a:t>Считаем приращение координаты </a:t>
            </a:r>
            <a:r>
              <a:rPr lang="en-US" sz="2400" dirty="0" err="1" smtClean="0"/>
              <a:t>dx</a:t>
            </a:r>
            <a:r>
              <a:rPr lang="ru-RU" sz="2400" dirty="0" smtClean="0">
                <a:solidFill>
                  <a:srgbClr val="00B050"/>
                </a:solidFill>
              </a:rPr>
              <a:t> (расстояние до предыдущего пункта</a:t>
            </a:r>
            <a:r>
              <a:rPr lang="en-US" sz="2400" dirty="0" smtClean="0">
                <a:solidFill>
                  <a:srgbClr val="00B050"/>
                </a:solidFill>
              </a:rPr>
              <a:t>)</a:t>
            </a:r>
            <a:endParaRPr lang="ru-RU" sz="2400" dirty="0" smtClean="0">
              <a:solidFill>
                <a:srgbClr val="00B050"/>
              </a:solidFill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ru-RU" sz="2400" dirty="0" smtClean="0">
                <a:solidFill>
                  <a:srgbClr val="00B050"/>
                </a:solidFill>
              </a:rPr>
              <a:t>С помощью префиксного массива узнаем количество контейнеров слева от текущего пункта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pos</a:t>
            </a:r>
            <a:r>
              <a:rPr lang="ru-RU" sz="2400" dirty="0" smtClean="0">
                <a:solidFill>
                  <a:srgbClr val="00B050"/>
                </a:solidFill>
              </a:rPr>
              <a:t>, и всех остальных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/>
              <a:t>neg</a:t>
            </a:r>
            <a:endParaRPr lang="en-US" sz="2400" dirty="0" smtClean="0"/>
          </a:p>
          <a:p>
            <a:pPr marL="914400" lvl="1" indent="-457200">
              <a:buFont typeface="+mj-lt"/>
              <a:buAutoNum type="alphaLcParenR"/>
            </a:pPr>
            <a:r>
              <a:rPr lang="ru-RU" sz="2400" dirty="0" smtClean="0">
                <a:solidFill>
                  <a:srgbClr val="00B050"/>
                </a:solidFill>
              </a:rPr>
              <a:t>Стоимость меняется </a:t>
            </a:r>
            <a:r>
              <a:rPr lang="en-US" sz="2400" dirty="0" err="1" smtClean="0"/>
              <a:t>st</a:t>
            </a:r>
            <a:r>
              <a:rPr lang="en-US" sz="2400" dirty="0" smtClean="0"/>
              <a:t> =  </a:t>
            </a:r>
            <a:r>
              <a:rPr lang="en-US" sz="2400" dirty="0" err="1" smtClean="0"/>
              <a:t>st</a:t>
            </a:r>
            <a:r>
              <a:rPr lang="en-US" sz="2400" dirty="0" smtClean="0"/>
              <a:t> + </a:t>
            </a:r>
            <a:r>
              <a:rPr lang="en-US" sz="2400" dirty="0" err="1" smtClean="0"/>
              <a:t>dx</a:t>
            </a:r>
            <a:r>
              <a:rPr lang="en-US" sz="2400" dirty="0" smtClean="0"/>
              <a:t> * (pos - </a:t>
            </a:r>
            <a:r>
              <a:rPr lang="en-US" sz="2400" dirty="0" err="1" smtClean="0"/>
              <a:t>neg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914400" lvl="1" indent="-457200">
              <a:buFont typeface="+mj-lt"/>
              <a:buAutoNum type="alphaLcParenR"/>
            </a:pPr>
            <a:r>
              <a:rPr lang="ru-RU" sz="2400" dirty="0" smtClean="0">
                <a:solidFill>
                  <a:srgbClr val="00B050"/>
                </a:solidFill>
              </a:rPr>
              <a:t>Запоминаем лучшую </a:t>
            </a:r>
            <a:r>
              <a:rPr lang="en-US" sz="2400" dirty="0" err="1" smtClean="0"/>
              <a:t>ans</a:t>
            </a:r>
            <a:r>
              <a:rPr lang="en-US" sz="2400" dirty="0" smtClean="0"/>
              <a:t> = min(</a:t>
            </a:r>
            <a:r>
              <a:rPr lang="en-US" sz="2400" dirty="0" err="1" smtClean="0"/>
              <a:t>st,ans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0"/>
            <a:ext cx="8820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smtClean="0"/>
              <a:t>Способ Б </a:t>
            </a:r>
            <a:r>
              <a:rPr lang="ru-RU" sz="2000" dirty="0" smtClean="0"/>
              <a:t>Лабораторию расположили в одном из пунктов приёма биоматериалов таким образом, </a:t>
            </a:r>
            <a:r>
              <a:rPr lang="ru-RU" sz="2000" b="1" dirty="0" smtClean="0"/>
              <a:t>что общая стоимость доставки биоматериалов из всех пунктов минимальна.</a:t>
            </a:r>
            <a:r>
              <a:rPr lang="ru-RU" sz="2000" dirty="0" smtClean="0"/>
              <a:t> Определите минимальную общую </a:t>
            </a:r>
            <a:r>
              <a:rPr lang="ru-RU" sz="2000" b="1" dirty="0" smtClean="0"/>
              <a:t>стоимость доставки биоматериалов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2651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-27384"/>
            <a:ext cx="857256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dirty="0" smtClean="0"/>
              <a:t>Демо-24 По каналу связи передаётся последовательность целых чисел – показания прибора. В течение N мин. (N – натуральное число) прибор ежеминутно регистрирует значение напряжения (в условных единицах) в электрической сети и передаёт его на сервер. Определите три таких переданных числа, чтобы между моментами передачи любых двух из них прошло не менее K мин., а сумма этих трёх чисел была максимально возможной. Запишите в ответе найденную сумму. </a:t>
            </a:r>
            <a:br>
              <a:rPr lang="ru-RU" dirty="0" smtClean="0"/>
            </a:br>
            <a:r>
              <a:rPr lang="ru-RU" dirty="0" smtClean="0"/>
              <a:t>Входные данные Даны два входных файла (файл A и файл B), каждый из которых в первой строке содержит натуральное число K – минимальное количество минут, которое должно пройти между моментами передачи показаний, а во второй – количество переданных показаний N (1 ≤ N ≤ 10 000 000, N &gt; K). </a:t>
            </a:r>
          </a:p>
          <a:p>
            <a:pPr algn="just"/>
            <a:r>
              <a:rPr lang="ru-RU" dirty="0" smtClean="0"/>
              <a:t>В каждой из следующих N строк находится одно целое число, по модулю не превышающее 10 000 000, которое обозначает значение напряжения в соответствующую минуту. Запишите в ответе два числа: сначала значение искомой величины для файла А, затем – для файла B. Типовой пример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2</a:t>
            </a:r>
          </a:p>
          <a:p>
            <a:r>
              <a:rPr lang="ru-RU" dirty="0" smtClean="0"/>
              <a:t>6 </a:t>
            </a:r>
          </a:p>
          <a:p>
            <a:r>
              <a:rPr lang="ru-RU" dirty="0" smtClean="0"/>
              <a:t>150</a:t>
            </a:r>
          </a:p>
          <a:p>
            <a:r>
              <a:rPr lang="ru-RU" dirty="0" smtClean="0"/>
              <a:t>–150 </a:t>
            </a:r>
          </a:p>
          <a:p>
            <a:r>
              <a:rPr lang="ru-RU" dirty="0" smtClean="0"/>
              <a:t>20 </a:t>
            </a:r>
          </a:p>
          <a:p>
            <a:r>
              <a:rPr lang="ru-RU" dirty="0" smtClean="0"/>
              <a:t>–200 </a:t>
            </a:r>
          </a:p>
          <a:p>
            <a:r>
              <a:rPr lang="ru-RU" dirty="0" smtClean="0"/>
              <a:t>–300 </a:t>
            </a:r>
          </a:p>
          <a:p>
            <a:r>
              <a:rPr lang="ru-RU" dirty="0" smtClean="0"/>
              <a:t>0 </a:t>
            </a:r>
          </a:p>
          <a:p>
            <a:r>
              <a:rPr lang="ru-RU" dirty="0" smtClean="0"/>
              <a:t>При таких исходных данных искомая величина равна 170 – это сумма значений, зафиксированных на первой, третьей и шестой минутах измерений.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785918" y="4286256"/>
          <a:ext cx="60959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Группа 7"/>
          <p:cNvGrpSpPr/>
          <p:nvPr/>
        </p:nvGrpSpPr>
        <p:grpSpPr>
          <a:xfrm>
            <a:off x="2214546" y="4786322"/>
            <a:ext cx="3143272" cy="714380"/>
            <a:chOff x="2214546" y="4786322"/>
            <a:chExt cx="3143272" cy="714380"/>
          </a:xfrm>
        </p:grpSpPr>
        <p:cxnSp>
          <p:nvCxnSpPr>
            <p:cNvPr id="5" name="Прямая со стрелкой 4"/>
            <p:cNvCxnSpPr/>
            <p:nvPr/>
          </p:nvCxnSpPr>
          <p:spPr>
            <a:xfrm rot="10800000" flipV="1">
              <a:off x="2214546" y="4786322"/>
              <a:ext cx="1428760" cy="35719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5"/>
            <p:cNvCxnSpPr/>
            <p:nvPr/>
          </p:nvCxnSpPr>
          <p:spPr>
            <a:xfrm>
              <a:off x="4143372" y="4786322"/>
              <a:ext cx="1214446" cy="71438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143900" y="435769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-144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215338" y="478632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170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215338" y="521495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-50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41568E-6 L 0.0967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7 -0.00023 L 0.18837 0.0020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42852"/>
            <a:ext cx="8822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err="1" smtClean="0"/>
              <a:t>Демо</a:t>
            </a:r>
            <a:r>
              <a:rPr lang="ru-RU" sz="2000" dirty="0" smtClean="0"/>
              <a:t> 22 Дана последовательность из N натуральных чисел. Рассматриваются все её непрерывные </a:t>
            </a:r>
            <a:r>
              <a:rPr lang="ru-RU" sz="2000" dirty="0" err="1" smtClean="0"/>
              <a:t>подпоследовательности</a:t>
            </a:r>
            <a:r>
              <a:rPr lang="ru-RU" sz="2000" dirty="0" smtClean="0"/>
              <a:t>, такие что сумма элементов каждой из них кратна </a:t>
            </a:r>
            <a:r>
              <a:rPr lang="ru-RU" sz="2000" dirty="0" err="1" smtClean="0"/>
              <a:t>k</a:t>
            </a:r>
            <a:r>
              <a:rPr lang="ru-RU" sz="2000" dirty="0" smtClean="0"/>
              <a:t> = 43. Найдите среди них </a:t>
            </a:r>
            <a:r>
              <a:rPr lang="ru-RU" sz="2000" dirty="0" err="1" smtClean="0"/>
              <a:t>подпоследовательность</a:t>
            </a:r>
            <a:r>
              <a:rPr lang="ru-RU" sz="2000" dirty="0" smtClean="0"/>
              <a:t> с максимальной суммой, определите её длину. Если таких подпоследовательностей найдено несколько, в ответе укажите количество элементов самой короткой из них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2143116"/>
            <a:ext cx="7572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FFC000"/>
                </a:solidFill>
              </a:rPr>
              <a:t>Перебор всех подпоследовательностей (Файл А) с помощью вложенных циклов</a:t>
            </a:r>
            <a:endParaRPr lang="ru-RU" sz="2000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4786322"/>
            <a:ext cx="85699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Для каждой </a:t>
            </a:r>
            <a:r>
              <a:rPr lang="ru-RU" sz="2800" dirty="0" err="1" smtClean="0"/>
              <a:t>подпоследовательности</a:t>
            </a:r>
            <a:r>
              <a:rPr lang="ru-RU" sz="2800" dirty="0" smtClean="0"/>
              <a:t> находим ее сумму, проверяем кратность 43, сравниваем с лучшей суммой. В случае равенства с лучшей сравниваем их длины.</a:t>
            </a:r>
            <a:endParaRPr lang="en-US" sz="28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626644"/>
              </p:ext>
            </p:extLst>
          </p:nvPr>
        </p:nvGraphicFramePr>
        <p:xfrm>
          <a:off x="1285852" y="3644902"/>
          <a:ext cx="6197340" cy="88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7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7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7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97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ru-RU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solidFill>
                            <a:srgbClr val="00B050"/>
                          </a:solidFill>
                        </a:rPr>
                        <a:t>43</a:t>
                      </a:r>
                      <a:endParaRPr lang="ru-RU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ru-RU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ru-RU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ru-RU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solidFill>
                            <a:srgbClr val="00B050"/>
                          </a:solidFill>
                        </a:rPr>
                        <a:t>50</a:t>
                      </a:r>
                      <a:endParaRPr lang="ru-RU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solidFill>
                            <a:srgbClr val="00B050"/>
                          </a:solidFill>
                        </a:rPr>
                        <a:t>36</a:t>
                      </a:r>
                      <a:endParaRPr lang="ru-RU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ru-RU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ru-RU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Группа 9"/>
          <p:cNvGrpSpPr/>
          <p:nvPr/>
        </p:nvGrpSpPr>
        <p:grpSpPr>
          <a:xfrm>
            <a:off x="5786446" y="2786058"/>
            <a:ext cx="2857488" cy="858844"/>
            <a:chOff x="6715140" y="1643050"/>
            <a:chExt cx="2428892" cy="858844"/>
          </a:xfrm>
        </p:grpSpPr>
        <p:sp>
          <p:nvSpPr>
            <p:cNvPr id="11" name="TextBox 10"/>
            <p:cNvSpPr txBox="1"/>
            <p:nvPr/>
          </p:nvSpPr>
          <p:spPr>
            <a:xfrm>
              <a:off x="6715140" y="1643050"/>
              <a:ext cx="24288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i2 </a:t>
              </a:r>
              <a:r>
                <a:rPr lang="ru-RU" sz="2800" b="1" dirty="0" smtClean="0"/>
                <a:t>конец </a:t>
              </a:r>
              <a:r>
                <a:rPr lang="ru-RU" sz="2800" b="1" dirty="0" err="1" smtClean="0"/>
                <a:t>подпосл</a:t>
              </a:r>
              <a:r>
                <a:rPr lang="en-US" sz="2800" b="1" dirty="0" smtClean="0"/>
                <a:t> </a:t>
              </a:r>
              <a:endParaRPr lang="ru-RU" sz="2800" b="1" dirty="0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rot="5400000">
              <a:off x="6679024" y="2322108"/>
              <a:ext cx="357984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/>
          <p:cNvGrpSpPr/>
          <p:nvPr/>
        </p:nvGrpSpPr>
        <p:grpSpPr>
          <a:xfrm>
            <a:off x="2285985" y="2786058"/>
            <a:ext cx="3286147" cy="954107"/>
            <a:chOff x="6643702" y="1643050"/>
            <a:chExt cx="1126522" cy="954107"/>
          </a:xfrm>
        </p:grpSpPr>
        <p:sp>
          <p:nvSpPr>
            <p:cNvPr id="14" name="TextBox 13"/>
            <p:cNvSpPr txBox="1"/>
            <p:nvPr/>
          </p:nvSpPr>
          <p:spPr>
            <a:xfrm>
              <a:off x="6643702" y="1643050"/>
              <a:ext cx="112652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i1 </a:t>
              </a:r>
              <a:r>
                <a:rPr lang="ru-RU" sz="2800" b="1" dirty="0" smtClean="0"/>
                <a:t>начало </a:t>
              </a:r>
              <a:r>
                <a:rPr lang="ru-RU" sz="2800" b="1" dirty="0" err="1" smtClean="0"/>
                <a:t>подпосл</a:t>
              </a:r>
              <a:r>
                <a:rPr lang="ru-RU" sz="2800" b="1" dirty="0" smtClean="0"/>
                <a:t>  </a:t>
              </a:r>
              <a:endParaRPr lang="ru-RU" sz="2800" b="1" dirty="0"/>
            </a:p>
          </p:txBody>
        </p:sp>
        <p:cxnSp>
          <p:nvCxnSpPr>
            <p:cNvPr id="15" name="Прямая со стрелкой 14"/>
            <p:cNvCxnSpPr/>
            <p:nvPr/>
          </p:nvCxnSpPr>
          <p:spPr>
            <a:xfrm rot="5400000">
              <a:off x="6679024" y="2322108"/>
              <a:ext cx="357984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243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42852"/>
            <a:ext cx="8822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err="1" smtClean="0"/>
              <a:t>Демо</a:t>
            </a:r>
            <a:r>
              <a:rPr lang="ru-RU" sz="2000" dirty="0" smtClean="0"/>
              <a:t> 22 Дана последовательность из N натуральных чисел. Рассматриваются все её непрерывные </a:t>
            </a:r>
            <a:r>
              <a:rPr lang="ru-RU" sz="2000" dirty="0" err="1" smtClean="0"/>
              <a:t>подпоследовательности</a:t>
            </a:r>
            <a:r>
              <a:rPr lang="ru-RU" sz="2000" dirty="0" smtClean="0"/>
              <a:t>, такие что сумма элементов каждой из них кратна </a:t>
            </a:r>
            <a:r>
              <a:rPr lang="ru-RU" sz="2000" dirty="0" err="1" smtClean="0"/>
              <a:t>k</a:t>
            </a:r>
            <a:r>
              <a:rPr lang="ru-RU" sz="2000" dirty="0" smtClean="0"/>
              <a:t> = 43. Найдите среди них </a:t>
            </a:r>
            <a:r>
              <a:rPr lang="ru-RU" sz="2000" dirty="0" err="1" smtClean="0"/>
              <a:t>подпоследовательность</a:t>
            </a:r>
            <a:r>
              <a:rPr lang="ru-RU" sz="2000" dirty="0" smtClean="0"/>
              <a:t> с максимальной суммой, определите её длину. Если таких подпоследовательностей найдено несколько, в ответе укажите количество элементов самой короткой из них</a:t>
            </a:r>
            <a:endParaRPr lang="ru-RU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143116"/>
            <a:ext cx="4652984" cy="421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624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214290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Префиксный/постфиксный массив – </a:t>
            </a:r>
            <a:r>
              <a:rPr lang="ru-RU" sz="2400" dirty="0" err="1" smtClean="0"/>
              <a:t>массив</a:t>
            </a:r>
            <a:r>
              <a:rPr lang="ru-RU" sz="2400" dirty="0" smtClean="0"/>
              <a:t>, содержащий значения сумм или максимумов или количеств до текущего индекса включительно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500174"/>
            <a:ext cx="7858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Например, массив сумм </a:t>
            </a:r>
            <a:br>
              <a:rPr lang="ru-RU" sz="2400" dirty="0" smtClean="0"/>
            </a:br>
            <a:r>
              <a:rPr lang="en-US" sz="2400" dirty="0" smtClean="0"/>
              <a:t>A =[0, </a:t>
            </a:r>
            <a:r>
              <a:rPr lang="ru-RU" sz="2400" dirty="0" smtClean="0"/>
              <a:t>3,</a:t>
            </a:r>
            <a:r>
              <a:rPr lang="en-US" sz="2400" dirty="0" smtClean="0"/>
              <a:t> </a:t>
            </a:r>
            <a:r>
              <a:rPr lang="ru-RU" sz="2400" dirty="0" smtClean="0"/>
              <a:t>8,</a:t>
            </a:r>
            <a:r>
              <a:rPr lang="en-US" sz="2400" dirty="0" smtClean="0"/>
              <a:t> </a:t>
            </a:r>
            <a:r>
              <a:rPr lang="ru-RU" sz="2400" dirty="0" smtClean="0">
                <a:solidFill>
                  <a:srgbClr val="00B050"/>
                </a:solidFill>
              </a:rPr>
              <a:t>12,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ru-RU" sz="2400" dirty="0" smtClean="0">
                <a:solidFill>
                  <a:srgbClr val="00B050"/>
                </a:solidFill>
              </a:rPr>
              <a:t>10,</a:t>
            </a:r>
            <a:r>
              <a:rPr lang="en-US" sz="2400" dirty="0" smtClean="0">
                <a:solidFill>
                  <a:srgbClr val="00B050"/>
                </a:solidFill>
              </a:rPr>
              <a:t>  </a:t>
            </a:r>
            <a:r>
              <a:rPr lang="ru-RU" sz="2400" dirty="0" smtClean="0">
                <a:solidFill>
                  <a:srgbClr val="00B050"/>
                </a:solidFill>
              </a:rPr>
              <a:t>7</a:t>
            </a:r>
            <a:r>
              <a:rPr lang="ru-RU" sz="2400" dirty="0" smtClean="0"/>
              <a:t>,</a:t>
            </a:r>
            <a:r>
              <a:rPr lang="en-US" sz="2400" dirty="0" smtClean="0"/>
              <a:t>  </a:t>
            </a:r>
            <a:r>
              <a:rPr lang="ru-RU" sz="2400" dirty="0" smtClean="0"/>
              <a:t>27]</a:t>
            </a:r>
            <a:endParaRPr lang="en-US" sz="2400" dirty="0" smtClean="0"/>
          </a:p>
          <a:p>
            <a:pPr algn="ctr"/>
            <a:r>
              <a:rPr lang="en-US" sz="2400" dirty="0" smtClean="0"/>
              <a:t>P = </a:t>
            </a:r>
            <a:r>
              <a:rPr lang="ru-RU" sz="2400" dirty="0" smtClean="0"/>
              <a:t>[</a:t>
            </a:r>
            <a:r>
              <a:rPr lang="en-US" sz="2400" dirty="0" smtClean="0"/>
              <a:t>0,</a:t>
            </a:r>
            <a:r>
              <a:rPr lang="ru-RU" sz="2400" dirty="0" smtClean="0"/>
              <a:t> 3, </a:t>
            </a:r>
            <a:r>
              <a:rPr lang="en-US" sz="2400" dirty="0" smtClean="0"/>
              <a:t>11</a:t>
            </a:r>
            <a:r>
              <a:rPr lang="ru-RU" sz="2400" dirty="0" smtClean="0"/>
              <a:t>, </a:t>
            </a:r>
            <a:r>
              <a:rPr lang="en-US" sz="2400" dirty="0" smtClean="0">
                <a:solidFill>
                  <a:srgbClr val="00B050"/>
                </a:solidFill>
              </a:rPr>
              <a:t>23</a:t>
            </a:r>
            <a:r>
              <a:rPr lang="ru-RU" sz="2400" dirty="0" smtClean="0">
                <a:solidFill>
                  <a:srgbClr val="00B050"/>
                </a:solidFill>
              </a:rPr>
              <a:t>,</a:t>
            </a:r>
            <a:r>
              <a:rPr lang="en-US" sz="2400" dirty="0" smtClean="0">
                <a:solidFill>
                  <a:srgbClr val="00B050"/>
                </a:solidFill>
              </a:rPr>
              <a:t>33</a:t>
            </a:r>
            <a:r>
              <a:rPr lang="ru-RU" sz="2400" dirty="0" smtClean="0">
                <a:solidFill>
                  <a:srgbClr val="00B050"/>
                </a:solidFill>
              </a:rPr>
              <a:t>,</a:t>
            </a:r>
            <a:r>
              <a:rPr lang="en-US" sz="2400" dirty="0" smtClean="0">
                <a:solidFill>
                  <a:srgbClr val="00B050"/>
                </a:solidFill>
              </a:rPr>
              <a:t>40</a:t>
            </a:r>
            <a:r>
              <a:rPr lang="ru-RU" sz="2400" dirty="0" smtClean="0"/>
              <a:t>, </a:t>
            </a:r>
            <a:r>
              <a:rPr lang="en-US" sz="2400" dirty="0" smtClean="0"/>
              <a:t>67</a:t>
            </a:r>
            <a:r>
              <a:rPr lang="ru-RU" sz="2400" dirty="0" smtClean="0"/>
              <a:t>]</a:t>
            </a:r>
          </a:p>
          <a:p>
            <a:pPr algn="ctr"/>
            <a:endParaRPr lang="ru-RU" sz="2400" dirty="0" smtClean="0"/>
          </a:p>
          <a:p>
            <a:pPr algn="ctr"/>
            <a:r>
              <a:rPr lang="ru-RU" sz="2400" dirty="0" smtClean="0"/>
              <a:t>сумма элементов с </a:t>
            </a:r>
            <a:r>
              <a:rPr lang="en-US" sz="2400" dirty="0" smtClean="0"/>
              <a:t>3</a:t>
            </a:r>
            <a:r>
              <a:rPr lang="ru-RU" sz="2400" dirty="0" smtClean="0"/>
              <a:t> по 5 вычисляется как</a:t>
            </a:r>
            <a:br>
              <a:rPr lang="ru-RU" sz="2400" dirty="0" smtClean="0"/>
            </a:br>
            <a:r>
              <a:rPr lang="en-US" sz="2400" dirty="0" smtClean="0"/>
              <a:t>P[5] – P[2] = </a:t>
            </a:r>
            <a:r>
              <a:rPr lang="en-US" sz="2400" dirty="0" smtClean="0"/>
              <a:t>40</a:t>
            </a:r>
            <a:r>
              <a:rPr lang="ru-RU" sz="2400" dirty="0" smtClean="0"/>
              <a:t> </a:t>
            </a:r>
            <a:r>
              <a:rPr lang="en-US" sz="2400" dirty="0" smtClean="0"/>
              <a:t>-</a:t>
            </a:r>
            <a:r>
              <a:rPr lang="ru-RU" sz="2400" dirty="0" smtClean="0"/>
              <a:t> </a:t>
            </a:r>
            <a:r>
              <a:rPr lang="en-US" sz="2400" dirty="0" smtClean="0"/>
              <a:t>11=29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14678" y="2643182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rgbClr val="FFC000"/>
                </a:solidFill>
              </a:rPr>
              <a:t> 0      1        2           3         4         5           6     </a:t>
            </a:r>
            <a:endParaRPr lang="ru-RU" sz="1200" b="1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4149080"/>
            <a:ext cx="7858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Построим префиксный массив </a:t>
            </a:r>
            <a:r>
              <a:rPr lang="ru-RU" sz="2400" dirty="0" smtClean="0"/>
              <a:t>максимумов </a:t>
            </a:r>
            <a:br>
              <a:rPr lang="ru-RU" sz="2400" dirty="0" smtClean="0"/>
            </a:br>
            <a:r>
              <a:rPr lang="en-US" sz="2400" dirty="0" smtClean="0"/>
              <a:t>A =[0, </a:t>
            </a:r>
            <a:r>
              <a:rPr lang="ru-RU" sz="2400" dirty="0" smtClean="0"/>
              <a:t>3,</a:t>
            </a:r>
            <a:r>
              <a:rPr lang="en-US" sz="2400" dirty="0" smtClean="0"/>
              <a:t> </a:t>
            </a:r>
            <a:r>
              <a:rPr lang="ru-RU" sz="2400" dirty="0" smtClean="0"/>
              <a:t>8,</a:t>
            </a:r>
            <a:r>
              <a:rPr lang="en-US" sz="2400" dirty="0" smtClean="0"/>
              <a:t> </a:t>
            </a:r>
            <a:r>
              <a:rPr lang="ru-RU" sz="2400" dirty="0" smtClean="0"/>
              <a:t>12,10,</a:t>
            </a:r>
            <a:r>
              <a:rPr lang="en-US" sz="2400" dirty="0" smtClean="0"/>
              <a:t> </a:t>
            </a:r>
            <a:r>
              <a:rPr lang="ru-RU" sz="2400" dirty="0" smtClean="0"/>
              <a:t>7,</a:t>
            </a:r>
            <a:r>
              <a:rPr lang="en-US" sz="2400" dirty="0" smtClean="0"/>
              <a:t> </a:t>
            </a:r>
            <a:r>
              <a:rPr lang="ru-RU" sz="2400" dirty="0" smtClean="0"/>
              <a:t>11]</a:t>
            </a:r>
          </a:p>
          <a:p>
            <a:pPr algn="ctr"/>
            <a:r>
              <a:rPr lang="en-US" sz="2400" dirty="0" err="1" smtClean="0"/>
              <a:t>Pr</a:t>
            </a:r>
            <a:r>
              <a:rPr lang="en-US" sz="2400" dirty="0" smtClean="0"/>
              <a:t>=</a:t>
            </a:r>
            <a:r>
              <a:rPr lang="ru-RU" sz="2400" dirty="0" smtClean="0"/>
              <a:t> [</a:t>
            </a:r>
            <a:r>
              <a:rPr lang="en-US" sz="2400" dirty="0" smtClean="0"/>
              <a:t>0,</a:t>
            </a:r>
            <a:r>
              <a:rPr lang="ru-RU" sz="2400" dirty="0" smtClean="0"/>
              <a:t> 3, 8, 12,12,12, 12]</a:t>
            </a:r>
          </a:p>
          <a:p>
            <a:pPr algn="ctr"/>
            <a:r>
              <a:rPr lang="ru-RU" sz="2400" dirty="0" smtClean="0"/>
              <a:t> и </a:t>
            </a:r>
            <a:r>
              <a:rPr lang="ru-RU" sz="2400" dirty="0" err="1" smtClean="0"/>
              <a:t>суффиксный</a:t>
            </a:r>
            <a:r>
              <a:rPr lang="ru-RU" sz="2400" dirty="0" smtClean="0"/>
              <a:t> массив </a:t>
            </a:r>
            <a:r>
              <a:rPr lang="ru-RU" sz="2400" dirty="0"/>
              <a:t>максимумов</a:t>
            </a:r>
            <a:endParaRPr lang="en-US" sz="2400" dirty="0" smtClean="0"/>
          </a:p>
          <a:p>
            <a:pPr algn="ctr"/>
            <a:r>
              <a:rPr lang="en-US" sz="2400" dirty="0" smtClean="0"/>
              <a:t>Ps=</a:t>
            </a:r>
            <a:r>
              <a:rPr lang="ru-RU" sz="2400" dirty="0" smtClean="0"/>
              <a:t> [12</a:t>
            </a:r>
            <a:r>
              <a:rPr lang="en-US" sz="2400" dirty="0" smtClean="0"/>
              <a:t>,</a:t>
            </a:r>
            <a:r>
              <a:rPr lang="ru-RU" sz="2400" dirty="0" smtClean="0"/>
              <a:t>12,12,12,11,11,11]  </a:t>
            </a:r>
            <a:endParaRPr lang="ru-RU" sz="2400" dirty="0"/>
          </a:p>
          <a:p>
            <a:pPr algn="ctr"/>
            <a:r>
              <a:rPr lang="ru-RU" sz="2400" dirty="0" smtClean="0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9872" y="5565568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rgbClr val="FFC000"/>
                </a:solidFill>
              </a:rPr>
              <a:t> 0       1        2         3        4         5         6     </a:t>
            </a:r>
            <a:endParaRPr lang="ru-RU" sz="1200" b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872" y="4812231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rgbClr val="FFC000"/>
                </a:solidFill>
              </a:rPr>
              <a:t> 0       1        2         3        4         5         6     </a:t>
            </a:r>
            <a:endParaRPr lang="ru-RU" sz="12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1162458"/>
            <a:ext cx="757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Способ Б.   Проиллюстрируем работу при </a:t>
            </a:r>
            <a:r>
              <a:rPr lang="en-US" sz="2000" dirty="0" smtClean="0"/>
              <a:t>k = 3</a:t>
            </a:r>
            <a:endParaRPr lang="ru-RU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80082" y="130937"/>
            <a:ext cx="8856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 smtClean="0"/>
              <a:t>Демо</a:t>
            </a:r>
            <a:r>
              <a:rPr lang="ru-RU" sz="2000" dirty="0" smtClean="0"/>
              <a:t> 22 Найдите </a:t>
            </a:r>
            <a:r>
              <a:rPr lang="ru-RU" sz="2000" dirty="0" err="1" smtClean="0"/>
              <a:t>подпоследовательность</a:t>
            </a:r>
            <a:r>
              <a:rPr lang="ru-RU" sz="2000" dirty="0" smtClean="0"/>
              <a:t> </a:t>
            </a:r>
            <a:r>
              <a:rPr lang="ru-RU" sz="2000" dirty="0"/>
              <a:t>с максимальной суммой</a:t>
            </a:r>
            <a:r>
              <a:rPr lang="ru-RU" sz="2000" dirty="0" smtClean="0"/>
              <a:t>, кратной </a:t>
            </a:r>
            <a:r>
              <a:rPr lang="en-US" sz="2000" dirty="0" smtClean="0"/>
              <a:t>k = 43</a:t>
            </a:r>
            <a:r>
              <a:rPr lang="ru-RU" sz="2000" dirty="0" smtClean="0"/>
              <a:t>,  </a:t>
            </a:r>
            <a:r>
              <a:rPr lang="ru-RU" sz="2000" dirty="0"/>
              <a:t>определите её длину</a:t>
            </a:r>
            <a:r>
              <a:rPr lang="ru-RU" sz="2000" dirty="0" smtClean="0"/>
              <a:t>. </a:t>
            </a:r>
            <a:r>
              <a:rPr lang="ru-RU" sz="2000" dirty="0"/>
              <a:t>Если таких </a:t>
            </a:r>
            <a:r>
              <a:rPr lang="ru-RU" sz="2000" dirty="0" err="1"/>
              <a:t>подпоследовательностей</a:t>
            </a:r>
            <a:r>
              <a:rPr lang="ru-RU" sz="2000" dirty="0"/>
              <a:t> найдено несколько, в ответе укажите количество элементов самой короткой из </a:t>
            </a:r>
            <a:r>
              <a:rPr lang="ru-RU" sz="2000" dirty="0" smtClean="0"/>
              <a:t>них</a:t>
            </a:r>
            <a:endParaRPr lang="ru-RU" sz="2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977002"/>
              </p:ext>
            </p:extLst>
          </p:nvPr>
        </p:nvGraphicFramePr>
        <p:xfrm>
          <a:off x="1330970" y="1914759"/>
          <a:ext cx="5041897" cy="1266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137">
                  <a:extLst>
                    <a:ext uri="{9D8B030D-6E8A-4147-A177-3AD203B41FA5}">
                      <a16:colId xmlns:a16="http://schemas.microsoft.com/office/drawing/2014/main" val="875952910"/>
                    </a:ext>
                  </a:extLst>
                </a:gridCol>
                <a:gridCol w="543845">
                  <a:extLst>
                    <a:ext uri="{9D8B030D-6E8A-4147-A177-3AD203B41FA5}">
                      <a16:colId xmlns:a16="http://schemas.microsoft.com/office/drawing/2014/main" val="2227804165"/>
                    </a:ext>
                  </a:extLst>
                </a:gridCol>
                <a:gridCol w="543845">
                  <a:extLst>
                    <a:ext uri="{9D8B030D-6E8A-4147-A177-3AD203B41FA5}">
                      <a16:colId xmlns:a16="http://schemas.microsoft.com/office/drawing/2014/main" val="1456860254"/>
                    </a:ext>
                  </a:extLst>
                </a:gridCol>
                <a:gridCol w="543845">
                  <a:extLst>
                    <a:ext uri="{9D8B030D-6E8A-4147-A177-3AD203B41FA5}">
                      <a16:colId xmlns:a16="http://schemas.microsoft.com/office/drawing/2014/main" val="870854366"/>
                    </a:ext>
                  </a:extLst>
                </a:gridCol>
                <a:gridCol w="543845">
                  <a:extLst>
                    <a:ext uri="{9D8B030D-6E8A-4147-A177-3AD203B41FA5}">
                      <a16:colId xmlns:a16="http://schemas.microsoft.com/office/drawing/2014/main" val="2922535151"/>
                    </a:ext>
                  </a:extLst>
                </a:gridCol>
                <a:gridCol w="543845">
                  <a:extLst>
                    <a:ext uri="{9D8B030D-6E8A-4147-A177-3AD203B41FA5}">
                      <a16:colId xmlns:a16="http://schemas.microsoft.com/office/drawing/2014/main" val="2054911738"/>
                    </a:ext>
                  </a:extLst>
                </a:gridCol>
                <a:gridCol w="543845">
                  <a:extLst>
                    <a:ext uri="{9D8B030D-6E8A-4147-A177-3AD203B41FA5}">
                      <a16:colId xmlns:a16="http://schemas.microsoft.com/office/drawing/2014/main" val="2539217806"/>
                    </a:ext>
                  </a:extLst>
                </a:gridCol>
                <a:gridCol w="543845">
                  <a:extLst>
                    <a:ext uri="{9D8B030D-6E8A-4147-A177-3AD203B41FA5}">
                      <a16:colId xmlns:a16="http://schemas.microsoft.com/office/drawing/2014/main" val="31284878"/>
                    </a:ext>
                  </a:extLst>
                </a:gridCol>
                <a:gridCol w="543845">
                  <a:extLst>
                    <a:ext uri="{9D8B030D-6E8A-4147-A177-3AD203B41FA5}">
                      <a16:colId xmlns:a16="http://schemas.microsoft.com/office/drawing/2014/main" val="32444332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 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effectLst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effectLst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effectLst/>
                        </a:rPr>
                        <a:t>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effectLst/>
                        </a:rPr>
                        <a:t>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effectLst/>
                        </a:rPr>
                        <a:t>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103539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el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>
                          <a:effectLst/>
                        </a:rPr>
                        <a:t>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effectLst/>
                        </a:rPr>
                        <a:t>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 smtClean="0">
                          <a:effectLst/>
                        </a:rPr>
                        <a:t>13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 smtClean="0">
                          <a:effectLst/>
                        </a:rPr>
                        <a:t>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 smtClean="0">
                          <a:effectLst/>
                        </a:rPr>
                        <a:t>13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 smtClean="0">
                          <a:effectLst/>
                        </a:rPr>
                        <a:t>20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028119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Pr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>
                          <a:effectLst/>
                        </a:rPr>
                        <a:t>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>
                          <a:effectLst/>
                        </a:rPr>
                        <a:t>11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 smtClean="0">
                          <a:effectLst/>
                        </a:rPr>
                        <a:t>24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 smtClean="0">
                          <a:effectLst/>
                        </a:rPr>
                        <a:t>31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 smtClean="0">
                          <a:effectLst/>
                        </a:rPr>
                        <a:t>44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 smtClean="0">
                          <a:effectLst/>
                        </a:rPr>
                        <a:t>64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372782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Pr % 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effectLst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 smtClean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 smtClean="0"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 smtClean="0">
                          <a:effectLst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 smtClean="0"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201211"/>
                  </a:ext>
                </a:extLst>
              </a:tr>
            </a:tbl>
          </a:graphicData>
        </a:graphic>
      </p:graphicFrame>
      <p:cxnSp>
        <p:nvCxnSpPr>
          <p:cNvPr id="47" name="Прямая со стрелкой 46"/>
          <p:cNvCxnSpPr/>
          <p:nvPr/>
        </p:nvCxnSpPr>
        <p:spPr>
          <a:xfrm>
            <a:off x="2285984" y="3718912"/>
            <a:ext cx="1637944" cy="0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3428992" y="4151700"/>
            <a:ext cx="1575802" cy="1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3728" y="3750640"/>
            <a:ext cx="259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sm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ru-RU" dirty="0" smtClean="0"/>
              <a:t>24</a:t>
            </a:r>
            <a:r>
              <a:rPr lang="en-US" dirty="0" smtClean="0"/>
              <a:t>-</a:t>
            </a:r>
            <a:r>
              <a:rPr lang="ru-RU" dirty="0" smtClean="0"/>
              <a:t>0</a:t>
            </a:r>
            <a:r>
              <a:rPr lang="en-US" dirty="0" smtClean="0"/>
              <a:t>=</a:t>
            </a:r>
            <a:r>
              <a:rPr lang="ru-RU" dirty="0" smtClean="0"/>
              <a:t>24</a:t>
            </a:r>
            <a:r>
              <a:rPr lang="en-US" dirty="0" smtClean="0"/>
              <a:t>, </a:t>
            </a:r>
            <a:r>
              <a:rPr lang="en-US" dirty="0" err="1" smtClean="0"/>
              <a:t>ans</a:t>
            </a:r>
            <a:r>
              <a:rPr lang="en-US" dirty="0" smtClean="0"/>
              <a:t>=3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3093047" y="4183429"/>
            <a:ext cx="284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sm</a:t>
            </a:r>
            <a:r>
              <a:rPr lang="en-US" dirty="0" smtClean="0"/>
              <a:t> </a:t>
            </a:r>
            <a:r>
              <a:rPr lang="en-US" dirty="0"/>
              <a:t>= 4</a:t>
            </a:r>
            <a:r>
              <a:rPr lang="ru-RU" dirty="0" smtClean="0"/>
              <a:t>4</a:t>
            </a:r>
            <a:r>
              <a:rPr lang="en-US" dirty="0" smtClean="0"/>
              <a:t>-</a:t>
            </a:r>
            <a:r>
              <a:rPr lang="ru-RU" dirty="0" smtClean="0"/>
              <a:t>11</a:t>
            </a:r>
            <a:r>
              <a:rPr lang="en-US" dirty="0" smtClean="0"/>
              <a:t>=</a:t>
            </a:r>
            <a:r>
              <a:rPr lang="ru-RU" dirty="0" smtClean="0"/>
              <a:t>33</a:t>
            </a:r>
            <a:r>
              <a:rPr lang="en-US" dirty="0"/>
              <a:t>, </a:t>
            </a:r>
            <a:r>
              <a:rPr lang="en-US" dirty="0" err="1" smtClean="0"/>
              <a:t>ans</a:t>
            </a:r>
            <a:r>
              <a:rPr lang="en-US" dirty="0" smtClean="0"/>
              <a:t>=</a:t>
            </a:r>
            <a:r>
              <a:rPr lang="en-US" dirty="0"/>
              <a:t>3</a:t>
            </a:r>
            <a:endParaRPr lang="ru-RU" dirty="0"/>
          </a:p>
        </p:txBody>
      </p:sp>
      <p:cxnSp>
        <p:nvCxnSpPr>
          <p:cNvPr id="52" name="Прямая со стрелкой 51"/>
          <p:cNvCxnSpPr/>
          <p:nvPr/>
        </p:nvCxnSpPr>
        <p:spPr>
          <a:xfrm>
            <a:off x="4572000" y="4584489"/>
            <a:ext cx="1034762" cy="7542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51253" y="4623759"/>
            <a:ext cx="273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sm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ru-RU" dirty="0" smtClean="0"/>
              <a:t>64</a:t>
            </a:r>
            <a:r>
              <a:rPr lang="en-US" dirty="0" smtClean="0"/>
              <a:t>-</a:t>
            </a:r>
            <a:r>
              <a:rPr lang="ru-RU" dirty="0" smtClean="0"/>
              <a:t>3</a:t>
            </a:r>
            <a:r>
              <a:rPr lang="en-US" dirty="0" smtClean="0"/>
              <a:t>1=</a:t>
            </a:r>
            <a:r>
              <a:rPr lang="ru-RU" dirty="0" smtClean="0"/>
              <a:t>33</a:t>
            </a:r>
            <a:r>
              <a:rPr lang="en-US" dirty="0"/>
              <a:t>, </a:t>
            </a:r>
            <a:r>
              <a:rPr lang="en-US" dirty="0" err="1" smtClean="0"/>
              <a:t>ans</a:t>
            </a:r>
            <a:r>
              <a:rPr lang="en-US" dirty="0" smtClean="0"/>
              <a:t>=</a:t>
            </a:r>
            <a:r>
              <a:rPr lang="en-US" dirty="0"/>
              <a:t>2</a:t>
            </a:r>
            <a:endParaRPr lang="ru-RU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2428860" y="5024819"/>
            <a:ext cx="3944007" cy="15523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419872" y="5072074"/>
            <a:ext cx="274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sm</a:t>
            </a:r>
            <a:r>
              <a:rPr lang="en-US" dirty="0" smtClean="0"/>
              <a:t> =7</a:t>
            </a:r>
            <a:r>
              <a:rPr lang="ru-RU" dirty="0" smtClean="0"/>
              <a:t>8</a:t>
            </a:r>
            <a:r>
              <a:rPr lang="en-US" dirty="0" smtClean="0"/>
              <a:t>-</a:t>
            </a:r>
            <a:r>
              <a:rPr lang="ru-RU" dirty="0" smtClean="0"/>
              <a:t>0</a:t>
            </a:r>
            <a:r>
              <a:rPr lang="en-US" dirty="0" smtClean="0"/>
              <a:t>=</a:t>
            </a:r>
            <a:r>
              <a:rPr lang="ru-RU" dirty="0" smtClean="0"/>
              <a:t>78</a:t>
            </a:r>
            <a:r>
              <a:rPr lang="en-US" dirty="0" smtClean="0"/>
              <a:t>, </a:t>
            </a:r>
            <a:r>
              <a:rPr lang="en-US" dirty="0" err="1" smtClean="0"/>
              <a:t>ans</a:t>
            </a:r>
            <a:r>
              <a:rPr lang="en-US" dirty="0" smtClean="0"/>
              <a:t>=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6806187" y="2555612"/>
            <a:ext cx="219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Массив префиксных сумм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5720" y="4073004"/>
            <a:ext cx="22145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Следовательно, для всех различных значений остатков нужно помнить индекс первого появления этого значения, а также величину массива </a:t>
            </a:r>
            <a:r>
              <a:rPr lang="en-US" dirty="0" err="1" smtClean="0"/>
              <a:t>Pr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6965616" y="3976466"/>
            <a:ext cx="1854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Ответ: 7 –длина самой короткой послед-</a:t>
            </a:r>
            <a:r>
              <a:rPr lang="ru-RU" dirty="0" err="1" smtClean="0"/>
              <a:t>ти</a:t>
            </a:r>
            <a:r>
              <a:rPr lang="ru-RU" dirty="0" smtClean="0"/>
              <a:t> с максимальной суммой</a:t>
            </a:r>
            <a:endParaRPr lang="ru-RU" dirty="0"/>
          </a:p>
        </p:txBody>
      </p:sp>
      <p:cxnSp>
        <p:nvCxnSpPr>
          <p:cNvPr id="60" name="Прямая со стрелкой 59"/>
          <p:cNvCxnSpPr/>
          <p:nvPr/>
        </p:nvCxnSpPr>
        <p:spPr>
          <a:xfrm flipH="1" flipV="1">
            <a:off x="6372867" y="2708920"/>
            <a:ext cx="43138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2285984" y="3286124"/>
            <a:ext cx="642942" cy="0"/>
          </a:xfrm>
          <a:prstGeom prst="straightConnector1">
            <a:avLst/>
          </a:prstGeom>
          <a:ln w="381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19672" y="3317852"/>
            <a:ext cx="257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sm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ru-RU" dirty="0" smtClean="0"/>
              <a:t>3</a:t>
            </a:r>
            <a:r>
              <a:rPr lang="en-US" dirty="0" smtClean="0"/>
              <a:t>-</a:t>
            </a:r>
            <a:r>
              <a:rPr lang="ru-RU" dirty="0" smtClean="0"/>
              <a:t>0</a:t>
            </a:r>
            <a:r>
              <a:rPr lang="en-US" dirty="0" smtClean="0"/>
              <a:t>=</a:t>
            </a:r>
            <a:r>
              <a:rPr lang="ru-RU" dirty="0" smtClean="0"/>
              <a:t>3</a:t>
            </a:r>
            <a:r>
              <a:rPr lang="en-US" dirty="0" smtClean="0"/>
              <a:t>, </a:t>
            </a:r>
            <a:r>
              <a:rPr lang="en-US" dirty="0" err="1" smtClean="0"/>
              <a:t>ans</a:t>
            </a:r>
            <a:r>
              <a:rPr lang="en-US" dirty="0" smtClean="0"/>
              <a:t>=</a:t>
            </a:r>
            <a:r>
              <a:rPr lang="ru-RU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243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1" grpId="0"/>
      <p:bldP spid="54" grpId="0"/>
      <p:bldP spid="57" grpId="0"/>
      <p:bldP spid="58" grpId="0"/>
      <p:bldP spid="24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1162458"/>
            <a:ext cx="757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Способ Б.   Проиллюстрируем работу алгоритма при </a:t>
            </a:r>
            <a:r>
              <a:rPr lang="en-US" sz="2000" dirty="0" smtClean="0"/>
              <a:t>k = 3</a:t>
            </a:r>
            <a:endParaRPr lang="ru-RU" sz="20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151970"/>
              </p:ext>
            </p:extLst>
          </p:nvPr>
        </p:nvGraphicFramePr>
        <p:xfrm>
          <a:off x="1571603" y="3760606"/>
          <a:ext cx="2857520" cy="928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3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482879"/>
              </p:ext>
            </p:extLst>
          </p:nvPr>
        </p:nvGraphicFramePr>
        <p:xfrm>
          <a:off x="5643571" y="1988840"/>
          <a:ext cx="3286147" cy="2990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198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s_sm</a:t>
                      </a:r>
                      <a:r>
                        <a:rPr lang="en-US" dirty="0" smtClean="0"/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mx_sm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90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90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90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90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90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90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00826" y="234888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358082" y="234888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8286776" y="234888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6500826" y="272474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7380312" y="270607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8286776" y="272474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6500826" y="310061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24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7358082" y="310061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8286776" y="310061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24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500826" y="347647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7358082" y="347647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8286776" y="347647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24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6500826" y="385234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33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7358082" y="385234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8286776" y="385234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500826" y="422821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33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7358082" y="422821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8286776" y="422821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500826" y="460407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78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7358082" y="460407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8265970" y="460407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78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3643305" y="4234744"/>
            <a:ext cx="7709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[11,2]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699792" y="4234744"/>
            <a:ext cx="8572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ru-RU" dirty="0" smtClean="0"/>
              <a:t>31</a:t>
            </a:r>
            <a:r>
              <a:rPr lang="en-US" dirty="0" smtClean="0"/>
              <a:t>,</a:t>
            </a:r>
            <a:r>
              <a:rPr lang="ru-RU" dirty="0" smtClean="0"/>
              <a:t>4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2646973" y="5296916"/>
            <a:ext cx="5889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FFC000"/>
                </a:solidFill>
              </a:rPr>
              <a:t>Если элемент префикса кратен 3, то это всегда максимальная сумма, т.к. суммируем элементы с начала массива(если они все положительные)</a:t>
            </a:r>
            <a:endParaRPr lang="ru-RU" sz="2000" dirty="0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0082" y="130937"/>
            <a:ext cx="8856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/>
              <a:t>Демо</a:t>
            </a:r>
            <a:r>
              <a:rPr lang="ru-RU" sz="2000" dirty="0"/>
              <a:t> 22 Найдите </a:t>
            </a:r>
            <a:r>
              <a:rPr lang="ru-RU" sz="2000" dirty="0" err="1" smtClean="0"/>
              <a:t>подпоследовательность</a:t>
            </a:r>
            <a:r>
              <a:rPr lang="ru-RU" sz="2000" dirty="0" smtClean="0"/>
              <a:t> </a:t>
            </a:r>
            <a:r>
              <a:rPr lang="ru-RU" sz="2000" dirty="0"/>
              <a:t>с максимальной суммой</a:t>
            </a:r>
            <a:r>
              <a:rPr lang="ru-RU" sz="2000" dirty="0" smtClean="0"/>
              <a:t>, </a:t>
            </a:r>
            <a:r>
              <a:rPr lang="ru-RU" sz="2000" dirty="0" smtClean="0"/>
              <a:t>кратной </a:t>
            </a:r>
            <a:r>
              <a:rPr lang="en-US" sz="2000" dirty="0" smtClean="0"/>
              <a:t>k = </a:t>
            </a:r>
            <a:r>
              <a:rPr lang="en-US" sz="2000" dirty="0" smtClean="0"/>
              <a:t>43</a:t>
            </a:r>
            <a:r>
              <a:rPr lang="ru-RU" sz="2000" dirty="0" smtClean="0"/>
              <a:t>,  </a:t>
            </a:r>
            <a:r>
              <a:rPr lang="ru-RU" sz="2000" dirty="0"/>
              <a:t>определите её длину</a:t>
            </a:r>
            <a:r>
              <a:rPr lang="ru-RU" sz="2000" dirty="0" smtClean="0"/>
              <a:t>. </a:t>
            </a:r>
            <a:r>
              <a:rPr lang="ru-RU" sz="2000" dirty="0"/>
              <a:t>Если таких </a:t>
            </a:r>
            <a:r>
              <a:rPr lang="ru-RU" sz="2000" dirty="0" err="1"/>
              <a:t>подпоследовательностей</a:t>
            </a:r>
            <a:r>
              <a:rPr lang="ru-RU" sz="2000" dirty="0"/>
              <a:t> найдено несколько, в ответе укажите количество элементов самой короткой из </a:t>
            </a:r>
            <a:r>
              <a:rPr lang="ru-RU" sz="2000" dirty="0" smtClean="0"/>
              <a:t>них</a:t>
            </a:r>
            <a:endParaRPr lang="ru-RU" sz="2000" dirty="0"/>
          </a:p>
        </p:txBody>
      </p:sp>
      <p:graphicFrame>
        <p:nvGraphicFramePr>
          <p:cNvPr id="47" name="Таблица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268374"/>
              </p:ext>
            </p:extLst>
          </p:nvPr>
        </p:nvGraphicFramePr>
        <p:xfrm>
          <a:off x="316441" y="1987409"/>
          <a:ext cx="5041897" cy="1266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137">
                  <a:extLst>
                    <a:ext uri="{9D8B030D-6E8A-4147-A177-3AD203B41FA5}">
                      <a16:colId xmlns:a16="http://schemas.microsoft.com/office/drawing/2014/main" val="875952910"/>
                    </a:ext>
                  </a:extLst>
                </a:gridCol>
                <a:gridCol w="543845">
                  <a:extLst>
                    <a:ext uri="{9D8B030D-6E8A-4147-A177-3AD203B41FA5}">
                      <a16:colId xmlns:a16="http://schemas.microsoft.com/office/drawing/2014/main" val="2227804165"/>
                    </a:ext>
                  </a:extLst>
                </a:gridCol>
                <a:gridCol w="543845">
                  <a:extLst>
                    <a:ext uri="{9D8B030D-6E8A-4147-A177-3AD203B41FA5}">
                      <a16:colId xmlns:a16="http://schemas.microsoft.com/office/drawing/2014/main" val="1456860254"/>
                    </a:ext>
                  </a:extLst>
                </a:gridCol>
                <a:gridCol w="543845">
                  <a:extLst>
                    <a:ext uri="{9D8B030D-6E8A-4147-A177-3AD203B41FA5}">
                      <a16:colId xmlns:a16="http://schemas.microsoft.com/office/drawing/2014/main" val="870854366"/>
                    </a:ext>
                  </a:extLst>
                </a:gridCol>
                <a:gridCol w="543845">
                  <a:extLst>
                    <a:ext uri="{9D8B030D-6E8A-4147-A177-3AD203B41FA5}">
                      <a16:colId xmlns:a16="http://schemas.microsoft.com/office/drawing/2014/main" val="2922535151"/>
                    </a:ext>
                  </a:extLst>
                </a:gridCol>
                <a:gridCol w="543845">
                  <a:extLst>
                    <a:ext uri="{9D8B030D-6E8A-4147-A177-3AD203B41FA5}">
                      <a16:colId xmlns:a16="http://schemas.microsoft.com/office/drawing/2014/main" val="2054911738"/>
                    </a:ext>
                  </a:extLst>
                </a:gridCol>
                <a:gridCol w="543845">
                  <a:extLst>
                    <a:ext uri="{9D8B030D-6E8A-4147-A177-3AD203B41FA5}">
                      <a16:colId xmlns:a16="http://schemas.microsoft.com/office/drawing/2014/main" val="2539217806"/>
                    </a:ext>
                  </a:extLst>
                </a:gridCol>
                <a:gridCol w="543845">
                  <a:extLst>
                    <a:ext uri="{9D8B030D-6E8A-4147-A177-3AD203B41FA5}">
                      <a16:colId xmlns:a16="http://schemas.microsoft.com/office/drawing/2014/main" val="31284878"/>
                    </a:ext>
                  </a:extLst>
                </a:gridCol>
                <a:gridCol w="543845">
                  <a:extLst>
                    <a:ext uri="{9D8B030D-6E8A-4147-A177-3AD203B41FA5}">
                      <a16:colId xmlns:a16="http://schemas.microsoft.com/office/drawing/2014/main" val="32444332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</a:rPr>
                        <a:t> 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effectLst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effectLst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effectLst/>
                        </a:rPr>
                        <a:t>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effectLst/>
                        </a:rPr>
                        <a:t>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effectLst/>
                        </a:rPr>
                        <a:t>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103539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el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>
                          <a:effectLst/>
                        </a:rPr>
                        <a:t>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>
                          <a:effectLst/>
                        </a:rPr>
                        <a:t>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 smtClean="0">
                          <a:effectLst/>
                        </a:rPr>
                        <a:t>13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 smtClean="0">
                          <a:effectLst/>
                        </a:rPr>
                        <a:t>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 smtClean="0">
                          <a:effectLst/>
                        </a:rPr>
                        <a:t>13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 smtClean="0">
                          <a:effectLst/>
                        </a:rPr>
                        <a:t>20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028119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Pr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>
                          <a:effectLst/>
                        </a:rPr>
                        <a:t>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>
                          <a:effectLst/>
                        </a:rPr>
                        <a:t>11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 smtClean="0">
                          <a:effectLst/>
                        </a:rPr>
                        <a:t>24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 smtClean="0">
                          <a:effectLst/>
                        </a:rPr>
                        <a:t>31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 smtClean="0">
                          <a:effectLst/>
                        </a:rPr>
                        <a:t>44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 smtClean="0">
                          <a:effectLst/>
                        </a:rPr>
                        <a:t>64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372782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Pr % 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>
                          <a:effectLst/>
                        </a:rPr>
                        <a:t>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>
                          <a:effectLst/>
                        </a:rPr>
                        <a:t>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 smtClean="0">
                          <a:effectLst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 smtClean="0"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 smtClean="0">
                          <a:effectLst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u="none" strike="noStrike" dirty="0" smtClean="0"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201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91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50" grpId="0" animBg="1"/>
      <p:bldP spid="53" grpId="0" animBg="1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8534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err="1" smtClean="0"/>
              <a:t>Демо</a:t>
            </a:r>
            <a:r>
              <a:rPr lang="ru-RU" sz="2000" dirty="0" smtClean="0"/>
              <a:t> 22 Дана последовательность из N натуральных чисел. Рассматриваются все её непрерывные </a:t>
            </a:r>
            <a:r>
              <a:rPr lang="ru-RU" sz="2000" dirty="0" err="1" smtClean="0"/>
              <a:t>подпоследовательности</a:t>
            </a:r>
            <a:r>
              <a:rPr lang="ru-RU" sz="2000" dirty="0" smtClean="0"/>
              <a:t>, такие что сумма элементов каждой из них кратна </a:t>
            </a:r>
            <a:r>
              <a:rPr lang="ru-RU" sz="2000" dirty="0" err="1" smtClean="0"/>
              <a:t>k</a:t>
            </a:r>
            <a:r>
              <a:rPr lang="ru-RU" sz="2000" dirty="0" smtClean="0"/>
              <a:t> = 43. Найдите среди них </a:t>
            </a:r>
            <a:r>
              <a:rPr lang="ru-RU" sz="2000" dirty="0" err="1" smtClean="0"/>
              <a:t>подпоследовательность</a:t>
            </a:r>
            <a:r>
              <a:rPr lang="ru-RU" sz="2000" dirty="0" smtClean="0"/>
              <a:t> с максимальной суммой, определите её длину. Если таких </a:t>
            </a:r>
            <a:r>
              <a:rPr lang="ru-RU" sz="2000" dirty="0" err="1" smtClean="0"/>
              <a:t>подпоследовательностей</a:t>
            </a:r>
            <a:r>
              <a:rPr lang="ru-RU" sz="2000" dirty="0" smtClean="0"/>
              <a:t> найдено несколько, в ответе укажите количество элементов самой короткой из них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14282" y="2214554"/>
            <a:ext cx="89297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rgbClr val="00B050"/>
                </a:solidFill>
              </a:rPr>
              <a:t>Создаем и заполняем нулями массив </a:t>
            </a:r>
            <a:r>
              <a:rPr lang="en-US" sz="2000" dirty="0" smtClean="0">
                <a:solidFill>
                  <a:srgbClr val="00B050"/>
                </a:solidFill>
              </a:rPr>
              <a:t>A </a:t>
            </a:r>
            <a:r>
              <a:rPr lang="ru-RU" sz="2000" dirty="0" smtClean="0">
                <a:solidFill>
                  <a:srgbClr val="00B050"/>
                </a:solidFill>
              </a:rPr>
              <a:t>размером </a:t>
            </a:r>
            <a:r>
              <a:rPr lang="en-US" sz="2000" dirty="0" smtClean="0">
                <a:solidFill>
                  <a:srgbClr val="00B050"/>
                </a:solidFill>
              </a:rPr>
              <a:t>43</a:t>
            </a:r>
            <a:endParaRPr lang="ru-RU" sz="2000" dirty="0" smtClean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rgbClr val="00B050"/>
                </a:solidFill>
              </a:rPr>
              <a:t>Считываем очередной элемент</a:t>
            </a:r>
            <a:r>
              <a:rPr lang="en-US" sz="2000" dirty="0" smtClean="0">
                <a:solidFill>
                  <a:srgbClr val="00B050"/>
                </a:solidFill>
              </a:rPr>
              <a:t> el</a:t>
            </a:r>
            <a:r>
              <a:rPr lang="ru-RU" sz="2000" dirty="0" smtClean="0">
                <a:solidFill>
                  <a:srgbClr val="00B050"/>
                </a:solidFill>
              </a:rPr>
              <a:t> и добавляем в префиксную сумму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sm</a:t>
            </a:r>
            <a:r>
              <a:rPr lang="ru-RU" sz="2000" dirty="0" smtClean="0">
                <a:solidFill>
                  <a:srgbClr val="00B050"/>
                </a:solidFill>
              </a:rPr>
              <a:t> (исходный и префиксный массив можно не сохранять, а использовать текущую сумму)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rgbClr val="00B050"/>
                </a:solidFill>
              </a:rPr>
              <a:t>Если остаток текущего элемента </a:t>
            </a:r>
            <a:r>
              <a:rPr lang="en-US" sz="2000" dirty="0" err="1" smtClean="0">
                <a:solidFill>
                  <a:srgbClr val="00B050"/>
                </a:solidFill>
              </a:rPr>
              <a:t>sm</a:t>
            </a:r>
            <a:r>
              <a:rPr lang="ru-RU" sz="2000" dirty="0" smtClean="0">
                <a:solidFill>
                  <a:srgbClr val="00B050"/>
                </a:solidFill>
              </a:rPr>
              <a:t> от деления на 43 равен 0, то это является новой макс суммой, т.к. все  элементы положительные, макс дина (</a:t>
            </a:r>
            <a:r>
              <a:rPr lang="en-US" sz="2000" dirty="0" err="1" smtClean="0">
                <a:solidFill>
                  <a:srgbClr val="00B050"/>
                </a:solidFill>
              </a:rPr>
              <a:t>ans</a:t>
            </a:r>
            <a:r>
              <a:rPr lang="ru-RU" sz="2000" dirty="0" smtClean="0">
                <a:solidFill>
                  <a:srgbClr val="00B050"/>
                </a:solidFill>
              </a:rPr>
              <a:t> = </a:t>
            </a:r>
            <a:r>
              <a:rPr lang="en-US" sz="2000" dirty="0" err="1" smtClean="0">
                <a:solidFill>
                  <a:srgbClr val="00B050"/>
                </a:solidFill>
              </a:rPr>
              <a:t>i</a:t>
            </a:r>
            <a:r>
              <a:rPr lang="ru-RU" sz="2000" dirty="0" smtClean="0">
                <a:solidFill>
                  <a:srgbClr val="00B05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rgbClr val="00B050"/>
                </a:solidFill>
              </a:rPr>
              <a:t>Если  в  массиве А еще не встречался элемент с данным остатком, т.е. </a:t>
            </a:r>
            <a:br>
              <a:rPr lang="ru-RU" sz="2000" dirty="0" smtClean="0">
                <a:solidFill>
                  <a:srgbClr val="00B050"/>
                </a:solidFill>
              </a:rPr>
            </a:br>
            <a:r>
              <a:rPr lang="en-US" sz="2000" dirty="0" smtClean="0">
                <a:solidFill>
                  <a:srgbClr val="00B050"/>
                </a:solidFill>
              </a:rPr>
              <a:t>A[</a:t>
            </a:r>
            <a:r>
              <a:rPr lang="en-US" sz="2000" dirty="0" err="1" smtClean="0">
                <a:solidFill>
                  <a:srgbClr val="00B050"/>
                </a:solidFill>
              </a:rPr>
              <a:t>sm</a:t>
            </a:r>
            <a:r>
              <a:rPr lang="en-US" sz="2000" dirty="0" smtClean="0">
                <a:solidFill>
                  <a:srgbClr val="00B050"/>
                </a:solidFill>
              </a:rPr>
              <a:t> % 43] == 0</a:t>
            </a:r>
            <a:r>
              <a:rPr lang="ru-RU" sz="2000" dirty="0" smtClean="0">
                <a:solidFill>
                  <a:srgbClr val="00B050"/>
                </a:solidFill>
              </a:rPr>
              <a:t>, заменяем </a:t>
            </a:r>
            <a:r>
              <a:rPr lang="en-US" sz="2000" dirty="0" smtClean="0">
                <a:solidFill>
                  <a:srgbClr val="00B050"/>
                </a:solidFill>
              </a:rPr>
              <a:t>A[</a:t>
            </a:r>
            <a:r>
              <a:rPr lang="en-US" sz="2000" dirty="0" err="1" smtClean="0">
                <a:solidFill>
                  <a:srgbClr val="00B050"/>
                </a:solidFill>
              </a:rPr>
              <a:t>sm</a:t>
            </a:r>
            <a:r>
              <a:rPr lang="en-US" sz="2000" dirty="0" smtClean="0">
                <a:solidFill>
                  <a:srgbClr val="00B050"/>
                </a:solidFill>
              </a:rPr>
              <a:t> % 43] </a:t>
            </a:r>
            <a:r>
              <a:rPr lang="ru-RU" sz="2000" dirty="0" smtClean="0">
                <a:solidFill>
                  <a:srgbClr val="00B050"/>
                </a:solidFill>
              </a:rPr>
              <a:t>= </a:t>
            </a:r>
            <a:r>
              <a:rPr lang="en-US" sz="2000" dirty="0" smtClean="0">
                <a:solidFill>
                  <a:srgbClr val="00B050"/>
                </a:solidFill>
              </a:rPr>
              <a:t>[</a:t>
            </a:r>
            <a:r>
              <a:rPr lang="en-US" sz="2000" dirty="0" err="1" smtClean="0">
                <a:solidFill>
                  <a:srgbClr val="00B050"/>
                </a:solidFill>
              </a:rPr>
              <a:t>el,i</a:t>
            </a:r>
            <a:r>
              <a:rPr lang="en-US" sz="2000" dirty="0" smtClean="0">
                <a:solidFill>
                  <a:srgbClr val="00B050"/>
                </a:solidFill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rgbClr val="00B050"/>
                </a:solidFill>
              </a:rPr>
              <a:t>Если </a:t>
            </a:r>
            <a:r>
              <a:rPr lang="en-US" sz="2000" dirty="0" smtClean="0">
                <a:solidFill>
                  <a:srgbClr val="00B050"/>
                </a:solidFill>
              </a:rPr>
              <a:t>A[</a:t>
            </a:r>
            <a:r>
              <a:rPr lang="en-US" sz="2000" dirty="0" err="1" smtClean="0">
                <a:solidFill>
                  <a:srgbClr val="00B050"/>
                </a:solidFill>
              </a:rPr>
              <a:t>sm</a:t>
            </a:r>
            <a:r>
              <a:rPr lang="en-US" sz="2000" dirty="0" smtClean="0">
                <a:solidFill>
                  <a:srgbClr val="00B050"/>
                </a:solidFill>
              </a:rPr>
              <a:t> % 43] </a:t>
            </a:r>
            <a:r>
              <a:rPr lang="ru-RU" sz="2000" dirty="0" smtClean="0">
                <a:solidFill>
                  <a:srgbClr val="00B050"/>
                </a:solidFill>
              </a:rPr>
              <a:t>!</a:t>
            </a:r>
            <a:r>
              <a:rPr lang="en-US" sz="2000" dirty="0" smtClean="0">
                <a:solidFill>
                  <a:srgbClr val="00B050"/>
                </a:solidFill>
              </a:rPr>
              <a:t>= 0</a:t>
            </a:r>
            <a:r>
              <a:rPr lang="ru-RU" sz="2000" dirty="0" smtClean="0">
                <a:solidFill>
                  <a:srgbClr val="00B050"/>
                </a:solidFill>
              </a:rPr>
              <a:t> нужно рассмотреть два случая: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>
                <a:solidFill>
                  <a:srgbClr val="00B050"/>
                </a:solidFill>
              </a:rPr>
              <a:t>el – A[</a:t>
            </a:r>
            <a:r>
              <a:rPr lang="en-US" sz="2000" dirty="0" err="1" smtClean="0">
                <a:solidFill>
                  <a:srgbClr val="00B050"/>
                </a:solidFill>
              </a:rPr>
              <a:t>sm</a:t>
            </a:r>
            <a:r>
              <a:rPr lang="en-US" sz="2000" dirty="0" smtClean="0">
                <a:solidFill>
                  <a:srgbClr val="00B050"/>
                </a:solidFill>
              </a:rPr>
              <a:t> % 43] [0] &gt; </a:t>
            </a:r>
            <a:r>
              <a:rPr lang="en-US" sz="2000" dirty="0" err="1" smtClean="0">
                <a:solidFill>
                  <a:srgbClr val="00B050"/>
                </a:solidFill>
              </a:rPr>
              <a:t>mx_sm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>
                <a:solidFill>
                  <a:srgbClr val="00B050"/>
                </a:solidFill>
              </a:rPr>
              <a:t>тогда обновляем </a:t>
            </a:r>
            <a:r>
              <a:rPr lang="en-US" sz="2000" dirty="0" err="1" smtClean="0">
                <a:solidFill>
                  <a:srgbClr val="00B050"/>
                </a:solidFill>
              </a:rPr>
              <a:t>mx_sm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smtClean="0">
                <a:solidFill>
                  <a:srgbClr val="00B050"/>
                </a:solidFill>
              </a:rPr>
              <a:t>и длину текущей последовательности </a:t>
            </a:r>
            <a:r>
              <a:rPr lang="en-US" sz="2000" dirty="0" err="1" smtClean="0">
                <a:solidFill>
                  <a:srgbClr val="00B050"/>
                </a:solidFill>
              </a:rPr>
              <a:t>ans</a:t>
            </a:r>
            <a:r>
              <a:rPr lang="en-US" sz="2000" dirty="0" smtClean="0">
                <a:solidFill>
                  <a:srgbClr val="00B050"/>
                </a:solidFill>
              </a:rPr>
              <a:t> = </a:t>
            </a:r>
            <a:r>
              <a:rPr lang="en-US" sz="2000" dirty="0" err="1" smtClean="0">
                <a:solidFill>
                  <a:srgbClr val="00B050"/>
                </a:solidFill>
              </a:rPr>
              <a:t>i</a:t>
            </a:r>
            <a:r>
              <a:rPr lang="en-US" sz="2000" dirty="0" smtClean="0">
                <a:solidFill>
                  <a:srgbClr val="00B050"/>
                </a:solidFill>
              </a:rPr>
              <a:t> - A[</a:t>
            </a:r>
            <a:r>
              <a:rPr lang="en-US" sz="2000" dirty="0" err="1" smtClean="0">
                <a:solidFill>
                  <a:srgbClr val="00B050"/>
                </a:solidFill>
              </a:rPr>
              <a:t>sm</a:t>
            </a:r>
            <a:r>
              <a:rPr lang="en-US" sz="2000" dirty="0" smtClean="0">
                <a:solidFill>
                  <a:srgbClr val="00B050"/>
                </a:solidFill>
              </a:rPr>
              <a:t> % 43] [1]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 smtClean="0">
                <a:solidFill>
                  <a:srgbClr val="00B050"/>
                </a:solidFill>
              </a:rPr>
              <a:t>el – A[</a:t>
            </a:r>
            <a:r>
              <a:rPr lang="en-US" sz="2000" dirty="0" err="1" smtClean="0">
                <a:solidFill>
                  <a:srgbClr val="00B050"/>
                </a:solidFill>
              </a:rPr>
              <a:t>sm</a:t>
            </a:r>
            <a:r>
              <a:rPr lang="en-US" sz="2000" dirty="0" smtClean="0">
                <a:solidFill>
                  <a:srgbClr val="00B050"/>
                </a:solidFill>
              </a:rPr>
              <a:t> % 43] [0] == </a:t>
            </a:r>
            <a:r>
              <a:rPr lang="en-US" sz="2000" dirty="0" err="1" smtClean="0">
                <a:solidFill>
                  <a:srgbClr val="00B050"/>
                </a:solidFill>
              </a:rPr>
              <a:t>mx_sm</a:t>
            </a:r>
            <a:r>
              <a:rPr lang="ru-RU" sz="2000" dirty="0" smtClean="0">
                <a:solidFill>
                  <a:srgbClr val="00B050"/>
                </a:solidFill>
              </a:rPr>
              <a:t>, тогда сравниваем длину текущей последовательности и </a:t>
            </a:r>
            <a:r>
              <a:rPr lang="en-US" sz="2000" dirty="0" err="1" smtClean="0">
                <a:solidFill>
                  <a:srgbClr val="00B050"/>
                </a:solidFill>
              </a:rPr>
              <a:t>ans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solidFill>
                  <a:srgbClr val="00B050"/>
                </a:solidFill>
              </a:rPr>
              <a:t>Выводим </a:t>
            </a:r>
            <a:r>
              <a:rPr lang="en-US" sz="2000" dirty="0" err="1" smtClean="0">
                <a:solidFill>
                  <a:srgbClr val="00B050"/>
                </a:solidFill>
              </a:rPr>
              <a:t>ans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50112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Демо-23 У медицинской компании есть N пунктов приёма биоматериалов на анализ. Все пункты расположены вдоль автомагистрали и имеют номера, соответствующие расстоянию от нулевой отметки до конкретного пункта. Известно количество пробирок, которое ежедневно принимают в каждом из пунктов. Пробирки перевозят в специальных транспортировочных контейнерах вместимостью не более 36 штук. Каждый транспортировочный контейнер упаковывается в пункте приёма и вскрывается только в лаборатории. Стоимость перевозки биоматериалов равна произведению расстояния от пункта до лаборатории на количество контейнеров с пробирками. Общая стоимость перевозки за день равна сумме стоимостей перевозок из каждого пункта в лабораторию. </a:t>
            </a:r>
            <a:endParaRPr lang="en-US" dirty="0" smtClean="0"/>
          </a:p>
          <a:p>
            <a:pPr algn="just"/>
            <a:r>
              <a:rPr lang="ru-RU" dirty="0" smtClean="0"/>
              <a:t>Лабораторию расположили в одном из пунктов приёма биоматериалов таким образом, </a:t>
            </a:r>
            <a:r>
              <a:rPr lang="ru-RU" b="1" dirty="0" smtClean="0"/>
              <a:t>что общая стоимость доставки биоматериалов из всех пунктов минимальна.</a:t>
            </a:r>
            <a:r>
              <a:rPr lang="ru-RU" dirty="0" smtClean="0"/>
              <a:t> Определите минимальную общую </a:t>
            </a:r>
            <a:r>
              <a:rPr lang="ru-RU" b="1" dirty="0" smtClean="0"/>
              <a:t>стоимость доставки биоматериалов </a:t>
            </a:r>
            <a:r>
              <a:rPr lang="ru-RU" dirty="0" smtClean="0"/>
              <a:t>из всех пунктов приёма в лабораторию. Входные данные Дано два входных файла (файл A и файл B), каждый из которых в первой строке содержит число N (1 ≤ N ≤ 10 000 000) – количество пунктов приёма биоматериалов. В каждой из следующих N строк находится два числа: номер пункта и количество пробирок в этом пункте (все числа натуральные, количество пробирок в каждом пункте не превышает 1000). Пункты перечислены в порядке их расположения вдоль дороги, начиная от нулевой отметки. В ответе укажите два числа: сначала значение искомой величины для файла А, затем – для файла B.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247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715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Демо-23 Пробирки перевозят в специальных транспортировочных контейнерах вместимостью не более 36 штук. Стоимость перевозки биоматериалов равна произведению расстояния от пункта до лаборатории на количество контейнеров с пробирками. Лабораторию расположили в одном из пунктов приёма биоматериалов таким образом, </a:t>
            </a:r>
            <a:r>
              <a:rPr lang="ru-RU" b="1" dirty="0" smtClean="0"/>
              <a:t>что общая стоимость доставки биоматериалов из всех пунктов минимальна.</a:t>
            </a:r>
            <a:r>
              <a:rPr lang="ru-RU" dirty="0" smtClean="0"/>
              <a:t> Определите минимальную общую </a:t>
            </a:r>
            <a:r>
              <a:rPr lang="ru-RU" b="1" dirty="0" smtClean="0"/>
              <a:t>стоимость доставки биоматериалов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037273"/>
            <a:ext cx="86439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Способ А: перебор</a:t>
            </a:r>
          </a:p>
          <a:p>
            <a:r>
              <a:rPr lang="ru-RU" sz="2000" dirty="0" smtClean="0"/>
              <a:t>Путь А – двумерный массив, хранящий расстояние и количество контейнеров для каждого пункта.</a:t>
            </a:r>
          </a:p>
          <a:p>
            <a:r>
              <a:rPr lang="ru-RU" sz="2000" dirty="0" smtClean="0">
                <a:solidFill>
                  <a:srgbClr val="00B050"/>
                </a:solidFill>
              </a:rPr>
              <a:t>Чтобы вычислить необходимое количество контейнеров удобно воспользоваться формулой округления вверх. </a:t>
            </a:r>
            <a:r>
              <a:rPr lang="en-US" sz="2000" dirty="0" smtClean="0">
                <a:solidFill>
                  <a:srgbClr val="00B050"/>
                </a:solidFill>
              </a:rPr>
              <a:t>a/b = (a - 1) // b + 1</a:t>
            </a:r>
            <a:endParaRPr lang="ru-RU" sz="2000" dirty="0" smtClean="0">
              <a:solidFill>
                <a:srgbClr val="00B050"/>
              </a:solidFill>
            </a:endParaRPr>
          </a:p>
          <a:p>
            <a:pPr algn="just"/>
            <a:r>
              <a:rPr lang="ru-RU" sz="2000" dirty="0" smtClean="0"/>
              <a:t>Создадим функцию, вычисляющую стоимость доставки для пункта х. Далее переберем все пункты и выберем минимальную стоимость. </a:t>
            </a: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715140" y="63579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429256" y="4429132"/>
            <a:ext cx="26432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def cost(num):</a:t>
            </a:r>
          </a:p>
          <a:p>
            <a:r>
              <a:rPr lang="en-US" sz="2000" dirty="0" smtClean="0"/>
              <a:t>    ct = 0</a:t>
            </a:r>
          </a:p>
          <a:p>
            <a:r>
              <a:rPr lang="en-US" sz="2000" dirty="0" smtClean="0"/>
              <a:t>    x = A[num][0]</a:t>
            </a:r>
          </a:p>
          <a:p>
            <a:r>
              <a:rPr lang="en-US" sz="2000" dirty="0" smtClean="0"/>
              <a:t>    for </a:t>
            </a:r>
            <a:r>
              <a:rPr lang="en-US" sz="2000" dirty="0" err="1" smtClean="0"/>
              <a:t>i</a:t>
            </a:r>
            <a:r>
              <a:rPr lang="en-US" sz="2000" dirty="0" smtClean="0"/>
              <a:t> in range(0, N):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dx</a:t>
            </a:r>
            <a:r>
              <a:rPr lang="en-US" sz="2000" dirty="0" smtClean="0"/>
              <a:t> = abs(x - A[</a:t>
            </a:r>
            <a:r>
              <a:rPr lang="en-US" sz="2000" dirty="0" err="1" smtClean="0"/>
              <a:t>i</a:t>
            </a:r>
            <a:r>
              <a:rPr lang="en-US" sz="2000" dirty="0" smtClean="0"/>
              <a:t>][0])</a:t>
            </a:r>
          </a:p>
          <a:p>
            <a:r>
              <a:rPr lang="en-US" sz="2000" dirty="0" smtClean="0"/>
              <a:t>        ct += </a:t>
            </a:r>
            <a:r>
              <a:rPr lang="en-US" sz="2000" dirty="0" err="1" smtClean="0"/>
              <a:t>dx</a:t>
            </a:r>
            <a:r>
              <a:rPr lang="en-US" sz="2000" dirty="0" smtClean="0"/>
              <a:t> * A[</a:t>
            </a:r>
            <a:r>
              <a:rPr lang="en-US" sz="2000" dirty="0" err="1" smtClean="0"/>
              <a:t>i</a:t>
            </a:r>
            <a:r>
              <a:rPr lang="en-US" sz="2000" dirty="0" smtClean="0"/>
              <a:t>][1]</a:t>
            </a:r>
          </a:p>
          <a:p>
            <a:r>
              <a:rPr lang="en-US" sz="2000" dirty="0" smtClean="0"/>
              <a:t>    return ct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4572008"/>
            <a:ext cx="4714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i</a:t>
            </a:r>
            <a:r>
              <a:rPr lang="en-US" sz="2000" dirty="0" smtClean="0"/>
              <a:t> in range(N):</a:t>
            </a:r>
          </a:p>
          <a:p>
            <a:r>
              <a:rPr lang="en-US" sz="2000" dirty="0" smtClean="0"/>
              <a:t>    r, pr = map(</a:t>
            </a:r>
            <a:r>
              <a:rPr lang="en-US" sz="2000" dirty="0" err="1" smtClean="0"/>
              <a:t>int</a:t>
            </a:r>
            <a:r>
              <a:rPr lang="en-US" sz="2000" dirty="0" smtClean="0"/>
              <a:t>, </a:t>
            </a:r>
            <a:r>
              <a:rPr lang="en-US" sz="2000" dirty="0" err="1" smtClean="0"/>
              <a:t>f.readline</a:t>
            </a:r>
            <a:r>
              <a:rPr lang="en-US" sz="2000" dirty="0" smtClean="0"/>
              <a:t>().split())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A.append</a:t>
            </a:r>
            <a:r>
              <a:rPr lang="en-US" sz="2000" dirty="0" smtClean="0"/>
              <a:t>([r, (pr - 1) // 36 + 1])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408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16161</TotalTime>
  <Words>1777</Words>
  <Application>Microsoft Office PowerPoint</Application>
  <PresentationFormat>Экран (4:3)</PresentationFormat>
  <Paragraphs>289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Calibri</vt:lpstr>
      <vt:lpstr>Тема Office</vt:lpstr>
      <vt:lpstr>Разбор демоверсий КЕГЭ 27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ЕГЭ 27</dc:title>
  <dc:creator>107</dc:creator>
  <cp:lastModifiedBy>tansya</cp:lastModifiedBy>
  <cp:revision>315</cp:revision>
  <dcterms:created xsi:type="dcterms:W3CDTF">2019-04-07T17:20:36Z</dcterms:created>
  <dcterms:modified xsi:type="dcterms:W3CDTF">2024-08-11T06:27:30Z</dcterms:modified>
</cp:coreProperties>
</file>