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84" r:id="rId3"/>
    <p:sldId id="285" r:id="rId4"/>
    <p:sldId id="257" r:id="rId5"/>
    <p:sldId id="286" r:id="rId6"/>
    <p:sldId id="287" r:id="rId7"/>
    <p:sldId id="289" r:id="rId8"/>
    <p:sldId id="290" r:id="rId9"/>
    <p:sldId id="291" r:id="rId10"/>
    <p:sldId id="292" r:id="rId11"/>
    <p:sldId id="288" r:id="rId12"/>
    <p:sldId id="293" r:id="rId13"/>
    <p:sldId id="294" r:id="rId14"/>
    <p:sldId id="295" r:id="rId15"/>
    <p:sldId id="299" r:id="rId16"/>
    <p:sldId id="297" r:id="rId17"/>
    <p:sldId id="306" r:id="rId18"/>
    <p:sldId id="298" r:id="rId19"/>
    <p:sldId id="302" r:id="rId20"/>
    <p:sldId id="300" r:id="rId21"/>
    <p:sldId id="301" r:id="rId22"/>
    <p:sldId id="303" r:id="rId23"/>
    <p:sldId id="304" r:id="rId24"/>
    <p:sldId id="305" r:id="rId25"/>
    <p:sldId id="307" r:id="rId26"/>
    <p:sldId id="279" r:id="rId27"/>
  </p:sldIdLst>
  <p:sldSz cx="12192000" cy="6858000"/>
  <p:notesSz cx="6858000" cy="9144000"/>
  <p:embeddedFontLst>
    <p:embeddedFont>
      <p:font typeface="SimSun" panose="02010600030101010101" pitchFamily="2" charset="-122"/>
      <p:regular r:id="rId29"/>
    </p:embeddedFont>
    <p:embeddedFont>
      <p:font typeface="Malgun Gothic" panose="020B0503020000020004" pitchFamily="34" charset="-127"/>
      <p:regular r:id="rId30"/>
      <p:bold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  <p:embeddedFont>
      <p:font typeface="Merriweather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C08D68-3A62-468E-9AAE-051DCD6B7E6D}">
  <a:tblStyle styleId="{25C08D68-3A62-468E-9AAE-051DCD6B7E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743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783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39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21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602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473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304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090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627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04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784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097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175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146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427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093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585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88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40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586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33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08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04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F1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3" y="3440900"/>
            <a:ext cx="12192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" name="Google Shape;11;p2"/>
          <p:cNvSpPr/>
          <p:nvPr/>
        </p:nvSpPr>
        <p:spPr>
          <a:xfrm>
            <a:off x="1194955" y="2161309"/>
            <a:ext cx="9860972" cy="2535382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92600" y="2441850"/>
            <a:ext cx="7006800" cy="1974300"/>
          </a:xfrm>
          <a:prstGeom prst="rect">
            <a:avLst/>
          </a:prstGeom>
          <a:solidFill>
            <a:srgbClr val="222222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33" y="0"/>
            <a:ext cx="12192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" name="Google Shape;28;p5"/>
          <p:cNvSpPr/>
          <p:nvPr/>
        </p:nvSpPr>
        <p:spPr>
          <a:xfrm>
            <a:off x="2353800" y="697300"/>
            <a:ext cx="74844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413600" y="743350"/>
            <a:ext cx="7364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09600" y="1871075"/>
            <a:ext cx="10972800" cy="4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◉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5730200" y="6454599"/>
            <a:ext cx="7316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09600" y="1863150"/>
            <a:ext cx="53260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6256365" y="1863150"/>
            <a:ext cx="53260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133" y="0"/>
            <a:ext cx="12192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6;p6"/>
          <p:cNvSpPr/>
          <p:nvPr/>
        </p:nvSpPr>
        <p:spPr>
          <a:xfrm>
            <a:off x="2353800" y="697300"/>
            <a:ext cx="74844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413600" y="743350"/>
            <a:ext cx="7364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5730200" y="6454599"/>
            <a:ext cx="7316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 type="blank">
  <p:cSld name="BLANK">
    <p:bg>
      <p:bgPr>
        <a:solidFill>
          <a:srgbClr val="F5F1E0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601200" y="438000"/>
            <a:ext cx="10989600" cy="59820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8" name="Google Shape;58;p10"/>
          <p:cNvSpPr/>
          <p:nvPr/>
        </p:nvSpPr>
        <p:spPr>
          <a:xfrm>
            <a:off x="704800" y="519300"/>
            <a:ext cx="10782400" cy="5819400"/>
          </a:xfrm>
          <a:prstGeom prst="rect">
            <a:avLst/>
          </a:prstGeom>
          <a:noFill/>
          <a:ln w="2857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5730200" y="6454599"/>
            <a:ext cx="7316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601200" y="438000"/>
            <a:ext cx="10989600" cy="5982000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2" name="Google Shape;62;p11"/>
          <p:cNvSpPr/>
          <p:nvPr/>
        </p:nvSpPr>
        <p:spPr>
          <a:xfrm>
            <a:off x="704800" y="519300"/>
            <a:ext cx="10782400" cy="5819400"/>
          </a:xfrm>
          <a:prstGeom prst="rect">
            <a:avLst/>
          </a:prstGeom>
          <a:noFill/>
          <a:ln w="2857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5730200" y="6454599"/>
            <a:ext cx="7316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</a:defRPr>
            </a:lvl1pPr>
            <a:lvl2pPr lvl="1">
              <a:buNone/>
              <a:defRPr>
                <a:solidFill>
                  <a:srgbClr val="F5F1E0"/>
                </a:solidFill>
              </a:defRPr>
            </a:lvl2pPr>
            <a:lvl3pPr lvl="2">
              <a:buNone/>
              <a:defRPr>
                <a:solidFill>
                  <a:srgbClr val="F5F1E0"/>
                </a:solidFill>
              </a:defRPr>
            </a:lvl3pPr>
            <a:lvl4pPr lvl="3">
              <a:buNone/>
              <a:defRPr>
                <a:solidFill>
                  <a:srgbClr val="F5F1E0"/>
                </a:solidFill>
              </a:defRPr>
            </a:lvl4pPr>
            <a:lvl5pPr lvl="4">
              <a:buNone/>
              <a:defRPr>
                <a:solidFill>
                  <a:srgbClr val="F5F1E0"/>
                </a:solidFill>
              </a:defRPr>
            </a:lvl5pPr>
            <a:lvl6pPr lvl="5">
              <a:buNone/>
              <a:defRPr>
                <a:solidFill>
                  <a:srgbClr val="F5F1E0"/>
                </a:solidFill>
              </a:defRPr>
            </a:lvl6pPr>
            <a:lvl7pPr lvl="6">
              <a:buNone/>
              <a:defRPr>
                <a:solidFill>
                  <a:srgbClr val="F5F1E0"/>
                </a:solidFill>
              </a:defRPr>
            </a:lvl7pPr>
            <a:lvl8pPr lvl="7">
              <a:buNone/>
              <a:defRPr>
                <a:solidFill>
                  <a:srgbClr val="F5F1E0"/>
                </a:solidFill>
              </a:defRPr>
            </a:lvl8pPr>
            <a:lvl9pPr lvl="8">
              <a:buNone/>
              <a:defRPr>
                <a:solidFill>
                  <a:srgbClr val="F5F1E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13733" y="742400"/>
            <a:ext cx="73648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○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■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6454599"/>
            <a:ext cx="7316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mineHorseman/facial-expression-recognition-svm/commit/aecd525367f6d77e5d274de7c6f0166d5bfa4bb9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neHorseman/facial-expression-recognition-svm/commit/aecd525367f6d77e5d274de7c6f0166d5bfa4bb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thuongle@yahoo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energy.org/wp-content/uploads/2016/10/World-Energy-Scenarios-2016_Full-Repor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esas.com/us/en/solutions/key-technology/fpga-power-solutions/fpga-power-xilin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628078" y="2442116"/>
            <a:ext cx="9019910" cy="19740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FPGA Platform applied for Facial Expression Recognition System using </a:t>
            </a:r>
            <a:r>
              <a:rPr lang="en-US" dirty="0" smtClean="0"/>
              <a:t>CNNs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97" y="1062748"/>
            <a:ext cx="852928" cy="848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32" y="1072702"/>
            <a:ext cx="860683" cy="828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2" y="308353"/>
            <a:ext cx="1457295" cy="1603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88" y="5719059"/>
            <a:ext cx="1294996" cy="9698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49911" y="4963057"/>
            <a:ext cx="692490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Merriweather" panose="020B0604020202020204" charset="0"/>
              </a:rPr>
              <a:t>Conducted by: </a:t>
            </a:r>
            <a:r>
              <a:rPr lang="en-US" sz="1800" dirty="0" err="1" smtClean="0">
                <a:solidFill>
                  <a:schemeClr val="bg1"/>
                </a:solidFill>
                <a:latin typeface="Merriweather" panose="020B0604020202020204" charset="0"/>
              </a:rPr>
              <a:t>Hanh</a:t>
            </a:r>
            <a:r>
              <a:rPr lang="en-US" sz="1800" dirty="0" smtClean="0">
                <a:solidFill>
                  <a:schemeClr val="bg1"/>
                </a:solidFill>
                <a:latin typeface="Merriweather" panose="020B0604020202020204" charset="0"/>
              </a:rPr>
              <a:t> Phan-Xuan, * </a:t>
            </a:r>
            <a:r>
              <a:rPr lang="en-US" sz="1800" dirty="0" err="1" smtClean="0">
                <a:solidFill>
                  <a:schemeClr val="bg1"/>
                </a:solidFill>
                <a:latin typeface="Merriweather" panose="020B0604020202020204" charset="0"/>
              </a:rPr>
              <a:t>Thuong</a:t>
            </a:r>
            <a:r>
              <a:rPr lang="en-US" sz="1800" dirty="0" smtClean="0">
                <a:solidFill>
                  <a:schemeClr val="bg1"/>
                </a:solidFill>
                <a:latin typeface="Merriweather" panose="020B0604020202020204" charset="0"/>
              </a:rPr>
              <a:t> Le-Tien, Sy Nguyen-Tan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90076" y="432756"/>
            <a:ext cx="7244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Merriweather" panose="020B0604020202020204" charset="0"/>
              </a:rPr>
              <a:t>The </a:t>
            </a:r>
            <a:r>
              <a:rPr lang="en-US" dirty="0" smtClean="0">
                <a:latin typeface="Merriweather" panose="020B0604020202020204" charset="0"/>
              </a:rPr>
              <a:t>2</a:t>
            </a:r>
            <a:r>
              <a:rPr lang="en-US" baseline="30000" dirty="0" smtClean="0">
                <a:latin typeface="Merriweather" panose="020B0604020202020204" charset="0"/>
              </a:rPr>
              <a:t>nd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dirty="0">
                <a:latin typeface="Merriweather" panose="020B0604020202020204" charset="0"/>
              </a:rPr>
              <a:t>International Conference on Emerging Data and Industry 4.0 (EDI40</a:t>
            </a:r>
            <a:r>
              <a:rPr lang="en-US" dirty="0" smtClean="0">
                <a:latin typeface="Merriweather" panose="020B0604020202020204" charset="0"/>
              </a:rPr>
              <a:t>)</a:t>
            </a:r>
          </a:p>
          <a:p>
            <a:pPr algn="ctr"/>
            <a:r>
              <a:rPr lang="en-US" dirty="0">
                <a:latin typeface="Merriweather" panose="020B0604020202020204" charset="0"/>
              </a:rPr>
              <a:t>April </a:t>
            </a:r>
            <a:r>
              <a:rPr lang="en-US" dirty="0" smtClean="0">
                <a:latin typeface="Merriweather" panose="020B0604020202020204" charset="0"/>
              </a:rPr>
              <a:t>29</a:t>
            </a:r>
            <a:r>
              <a:rPr lang="en-US" baseline="30000" dirty="0" smtClean="0">
                <a:latin typeface="Merriweather" panose="020B0604020202020204" charset="0"/>
              </a:rPr>
              <a:t>th</a:t>
            </a:r>
            <a:r>
              <a:rPr lang="en-US" dirty="0" smtClean="0">
                <a:latin typeface="Merriweather" panose="020B0604020202020204" charset="0"/>
              </a:rPr>
              <a:t>  </a:t>
            </a:r>
            <a:r>
              <a:rPr lang="en-US" dirty="0">
                <a:latin typeface="Merriweather" panose="020B0604020202020204" charset="0"/>
              </a:rPr>
              <a:t>- May </a:t>
            </a:r>
            <a:r>
              <a:rPr lang="en-US" dirty="0" smtClean="0">
                <a:latin typeface="Merriweather" panose="020B0604020202020204" charset="0"/>
              </a:rPr>
              <a:t>2</a:t>
            </a:r>
            <a:r>
              <a:rPr lang="en-US" baseline="30000" dirty="0" smtClean="0">
                <a:latin typeface="Merriweather" panose="020B0604020202020204" charset="0"/>
              </a:rPr>
              <a:t>nd</a:t>
            </a:r>
            <a:r>
              <a:rPr lang="en-US" dirty="0" smtClean="0">
                <a:latin typeface="Merriweather" panose="020B0604020202020204" charset="0"/>
              </a:rPr>
              <a:t> , </a:t>
            </a:r>
            <a:r>
              <a:rPr lang="en-US" dirty="0">
                <a:latin typeface="Merriweather" panose="020B0604020202020204" charset="0"/>
              </a:rPr>
              <a:t>2019, Leuven, Belgium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8429" y="6021659"/>
            <a:ext cx="3646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Ho Chi Minh City University of Technology.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Date: April 29th,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Proposed System 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31" y="2066344"/>
            <a:ext cx="9360137" cy="30409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9561" y="5278192"/>
            <a:ext cx="97916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erriweather" panose="020B0604020202020204" charset="0"/>
              </a:rPr>
              <a:t>The GPU based processing is </a:t>
            </a:r>
            <a:r>
              <a:rPr lang="en-US" dirty="0">
                <a:latin typeface="Merriweather" panose="020B0604020202020204" charset="0"/>
              </a:rPr>
              <a:t>divided into 2 stages including training and testing process. After finishing the deployment of the system on the computer, </a:t>
            </a:r>
            <a:r>
              <a:rPr lang="en-US">
                <a:latin typeface="Merriweather" panose="020B0604020202020204" charset="0"/>
              </a:rPr>
              <a:t>the </a:t>
            </a:r>
            <a:r>
              <a:rPr lang="en-US" smtClean="0">
                <a:latin typeface="Merriweather" panose="020B0604020202020204" charset="0"/>
              </a:rPr>
              <a:t>weights </a:t>
            </a:r>
            <a:r>
              <a:rPr lang="en-US" dirty="0">
                <a:latin typeface="Merriweather" panose="020B0604020202020204" charset="0"/>
              </a:rPr>
              <a:t>of the model is exported and downloaded to the FPGA </a:t>
            </a:r>
            <a:r>
              <a:rPr lang="en-US" dirty="0" smtClean="0">
                <a:latin typeface="Merriweather" panose="020B0604020202020204" charset="0"/>
              </a:rPr>
              <a:t>system.</a:t>
            </a:r>
            <a:endParaRPr lang="en-US" dirty="0">
              <a:latin typeface="Merriweathe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rriweather" panose="020B0604020202020204" charset="0"/>
              </a:rPr>
              <a:t>M</a:t>
            </a:r>
            <a:r>
              <a:rPr lang="en-US" dirty="0" smtClean="0">
                <a:latin typeface="Merriweather" panose="020B0604020202020204" charset="0"/>
              </a:rPr>
              <a:t>etrics </a:t>
            </a:r>
            <a:r>
              <a:rPr lang="en-US" dirty="0">
                <a:latin typeface="Merriweather" panose="020B0604020202020204" charset="0"/>
              </a:rPr>
              <a:t>are carefully calculated and compared </a:t>
            </a:r>
            <a:r>
              <a:rPr lang="en-US" dirty="0" smtClean="0">
                <a:latin typeface="Merriweather" panose="020B0604020202020204" charset="0"/>
              </a:rPr>
              <a:t>between training </a:t>
            </a:r>
            <a:r>
              <a:rPr lang="en-US" dirty="0">
                <a:latin typeface="Merriweather" panose="020B0604020202020204" charset="0"/>
              </a:rPr>
              <a:t>and testing processes to detect phenomena such as overfitting. </a:t>
            </a:r>
            <a:r>
              <a:rPr lang="en-US" dirty="0" smtClean="0">
                <a:latin typeface="Merriweather" panose="020B0604020202020204" charset="0"/>
              </a:rPr>
              <a:t>Just then, </a:t>
            </a:r>
            <a:r>
              <a:rPr lang="en-US" dirty="0">
                <a:latin typeface="Merriweather" panose="020B0604020202020204" charset="0"/>
              </a:rPr>
              <a:t>the </a:t>
            </a:r>
            <a:r>
              <a:rPr lang="en-US" dirty="0" smtClean="0">
                <a:latin typeface="Merriweather" panose="020B0604020202020204" charset="0"/>
              </a:rPr>
              <a:t>model will be modified </a:t>
            </a:r>
            <a:r>
              <a:rPr lang="en-US" dirty="0">
                <a:latin typeface="Merriweather" panose="020B0604020202020204" charset="0"/>
              </a:rPr>
              <a:t>to achieve the desired </a:t>
            </a:r>
            <a:r>
              <a:rPr lang="en-US" dirty="0" smtClean="0">
                <a:latin typeface="Merriweather" panose="020B0604020202020204" charset="0"/>
              </a:rPr>
              <a:t>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8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2471791" y="3419480"/>
            <a:ext cx="7248417" cy="15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 b="1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Hardware Design</a:t>
            </a:r>
          </a:p>
        </p:txBody>
      </p:sp>
      <p:sp>
        <p:nvSpPr>
          <p:cNvPr id="116" name="Google Shape;116;p18"/>
          <p:cNvSpPr/>
          <p:nvPr/>
        </p:nvSpPr>
        <p:spPr>
          <a:xfrm>
            <a:off x="4649100" y="259400"/>
            <a:ext cx="2893800" cy="2893800"/>
          </a:xfrm>
          <a:prstGeom prst="diamond">
            <a:avLst/>
          </a:prstGeom>
          <a:solidFill>
            <a:srgbClr val="222222"/>
          </a:solidFill>
          <a:ln w="38100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5652476" y="1233758"/>
            <a:ext cx="887048" cy="945101"/>
            <a:chOff x="5970800" y="1619250"/>
            <a:chExt cx="428650" cy="456725"/>
          </a:xfrm>
        </p:grpSpPr>
        <p:sp>
          <p:nvSpPr>
            <p:cNvPr id="118" name="Google Shape;118;p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01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/>
              <a:t>Xilinx Zynq-7000 </a:t>
            </a:r>
            <a:r>
              <a:rPr lang="en-US" sz="2800" dirty="0" err="1"/>
              <a:t>SoC</a:t>
            </a:r>
            <a:r>
              <a:rPr lang="en-US" sz="2800" dirty="0"/>
              <a:t> </a:t>
            </a:r>
            <a:r>
              <a:rPr lang="en-US" sz="2800" dirty="0" smtClean="0"/>
              <a:t>ZC702</a:t>
            </a:r>
            <a:endParaRPr sz="28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cxnSp>
        <p:nvCxnSpPr>
          <p:cNvPr id="5" name="Straight Connector 4"/>
          <p:cNvCxnSpPr/>
          <p:nvPr/>
        </p:nvCxnSpPr>
        <p:spPr>
          <a:xfrm>
            <a:off x="925551" y="5954751"/>
            <a:ext cx="2943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6005660"/>
            <a:ext cx="10325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erriweather" panose="020B0604020202020204" charset="0"/>
              </a:rPr>
              <a:t>Source: 	[</a:t>
            </a:r>
            <a:r>
              <a:rPr lang="en-US" sz="1200" dirty="0" smtClean="0">
                <a:latin typeface="Merriweather" panose="020B0604020202020204" charset="0"/>
              </a:rPr>
              <a:t>11][12] </a:t>
            </a:r>
            <a:r>
              <a:rPr lang="en-US" sz="1200" dirty="0">
                <a:latin typeface="Merriweather" panose="020B0604020202020204" charset="0"/>
              </a:rPr>
              <a:t>Xilinx, https://</a:t>
            </a:r>
            <a:r>
              <a:rPr lang="en-US" sz="1200" dirty="0" smtClean="0">
                <a:latin typeface="Merriweather" panose="020B0604020202020204" charset="0"/>
              </a:rPr>
              <a:t>www.xilinx.com/products/boards-and-kits/ek-z7-zc702-g.html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9944" y="5256200"/>
            <a:ext cx="568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rriweather" panose="020B0604020202020204" charset="0"/>
              </a:rPr>
              <a:t>[</a:t>
            </a:r>
            <a:r>
              <a:rPr lang="en-US" dirty="0" smtClean="0">
                <a:latin typeface="Merriweather" panose="020B0604020202020204" charset="0"/>
              </a:rPr>
              <a:t>11]</a:t>
            </a:r>
            <a:endParaRPr lang="en-US" dirty="0">
              <a:latin typeface="Merriweather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03400" y="5256199"/>
            <a:ext cx="54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rriweather" panose="020B0604020202020204" charset="0"/>
              </a:rPr>
              <a:t>[</a:t>
            </a:r>
            <a:r>
              <a:rPr lang="en-US" dirty="0" smtClean="0">
                <a:latin typeface="Merriweather" panose="020B0604020202020204" charset="0"/>
              </a:rPr>
              <a:t>12]</a:t>
            </a:r>
            <a:endParaRPr lang="en-US" dirty="0">
              <a:latin typeface="Merriweather" panose="020B0604020202020204" charset="0"/>
            </a:endParaRPr>
          </a:p>
        </p:txBody>
      </p:sp>
      <p:graphicFrame>
        <p:nvGraphicFramePr>
          <p:cNvPr id="16" name="Google Shape;175;p24"/>
          <p:cNvGraphicFramePr/>
          <p:nvPr>
            <p:extLst>
              <p:ext uri="{D42A27DB-BD31-4B8C-83A1-F6EECF244321}">
                <p14:modId xmlns:p14="http://schemas.microsoft.com/office/powerpoint/2010/main" val="3677023228"/>
              </p:ext>
            </p:extLst>
          </p:nvPr>
        </p:nvGraphicFramePr>
        <p:xfrm>
          <a:off x="6944069" y="1994858"/>
          <a:ext cx="4489072" cy="3023190"/>
        </p:xfrm>
        <a:graphic>
          <a:graphicData uri="http://schemas.openxmlformats.org/drawingml/2006/table">
            <a:tbl>
              <a:tblPr>
                <a:noFill/>
                <a:tableStyleId>{25C08D68-3A62-468E-9AAE-051DCD6B7E6D}</a:tableStyleId>
              </a:tblPr>
              <a:tblGrid>
                <a:gridCol w="183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309">
                  <a:extLst>
                    <a:ext uri="{9D8B030D-6E8A-4147-A177-3AD203B41FA5}">
                      <a16:colId xmlns:a16="http://schemas.microsoft.com/office/drawing/2014/main" val="2530580339"/>
                    </a:ext>
                  </a:extLst>
                </a:gridCol>
              </a:tblGrid>
              <a:tr h="604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[11]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XC7Z020-CLG484-1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63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aseline="0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Logic Cells (K)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85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63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Logic Cells (K)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4.9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96680"/>
                  </a:ext>
                </a:extLst>
              </a:tr>
              <a:tr h="60463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DSP Slices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220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888857"/>
                  </a:ext>
                </a:extLst>
              </a:tr>
              <a:tr h="60463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Maximum I/O Pins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200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6546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61" y="1528471"/>
            <a:ext cx="5328787" cy="36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1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Used Formula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336152"/>
              </p:ext>
            </p:extLst>
          </p:nvPr>
        </p:nvGraphicFramePr>
        <p:xfrm>
          <a:off x="1602944" y="2574550"/>
          <a:ext cx="3719255" cy="88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4" imgW="1879560" imgH="444240" progId="Equation.DSMT4">
                  <p:embed/>
                </p:oleObj>
              </mc:Choice>
              <mc:Fallback>
                <p:oleObj name="Equation" r:id="rId4" imgW="187956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944" y="2574550"/>
                        <a:ext cx="3719255" cy="887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946011"/>
              </p:ext>
            </p:extLst>
          </p:nvPr>
        </p:nvGraphicFramePr>
        <p:xfrm>
          <a:off x="1292690" y="4722629"/>
          <a:ext cx="7565210" cy="93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6" imgW="4000320" imgH="495000" progId="Equation.DSMT4">
                  <p:embed/>
                </p:oleObj>
              </mc:Choice>
              <mc:Fallback>
                <p:oleObj name="Equation" r:id="rId6" imgW="400032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690" y="4722629"/>
                        <a:ext cx="7565210" cy="936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118839" y="1930856"/>
            <a:ext cx="10121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erriweather" panose="020B0604020202020204" charset="0"/>
              </a:rPr>
              <a:t>The 2D convolution between k × k filter F and H × W input image I yields output image O with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8839" y="4274839"/>
            <a:ext cx="10110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erriweather" panose="020B0604020202020204" charset="0"/>
              </a:rPr>
              <a:t>The output </a:t>
            </a:r>
            <a:r>
              <a:rPr lang="en-US" sz="1800" dirty="0">
                <a:latin typeface="Merriweather" panose="020B0604020202020204" charset="0"/>
              </a:rPr>
              <a:t>feature maps O(co) (</a:t>
            </a:r>
            <a:r>
              <a:rPr lang="en-US" sz="1800" dirty="0" err="1">
                <a:latin typeface="Merriweather" panose="020B0604020202020204" charset="0"/>
              </a:rPr>
              <a:t>y,x</a:t>
            </a:r>
            <a:r>
              <a:rPr lang="en-US" sz="1800" dirty="0">
                <a:latin typeface="Merriweather" panose="020B0604020202020204" charset="0"/>
              </a:rPr>
              <a:t>) by applying a bank of filters F(</a:t>
            </a:r>
            <a:r>
              <a:rPr lang="en-US" sz="1800" dirty="0" err="1">
                <a:latin typeface="Merriweather" panose="020B0604020202020204" charset="0"/>
              </a:rPr>
              <a:t>ci,co</a:t>
            </a:r>
            <a:r>
              <a:rPr lang="en-US" sz="1800" dirty="0" smtClean="0">
                <a:latin typeface="Merriweather" panose="020B0604020202020204" charset="0"/>
              </a:rPr>
              <a:t>)</a:t>
            </a:r>
            <a:endParaRPr lang="en-US" sz="1800" dirty="0">
              <a:latin typeface="Merriweather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21650" y="2833365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erriweather" panose="020B0604020202020204" charset="0"/>
              </a:rPr>
              <a:t>(k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dirty="0">
                <a:latin typeface="Merriweather" panose="020B0604020202020204" charset="0"/>
              </a:rPr>
              <a:t>is an odd </a:t>
            </a:r>
            <a:r>
              <a:rPr lang="en-US" dirty="0" smtClean="0">
                <a:latin typeface="Merriweather" panose="020B0604020202020204" charset="0"/>
              </a:rPr>
              <a:t>integer) </a:t>
            </a:r>
            <a:endParaRPr lang="en-US" dirty="0">
              <a:latin typeface="Merriweather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8839" y="3560904"/>
            <a:ext cx="9791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erriweather" panose="020B0604020202020204" charset="0"/>
              </a:rPr>
              <a:t>An input image is a </a:t>
            </a:r>
            <a:r>
              <a:rPr lang="en-US" sz="1800" dirty="0">
                <a:latin typeface="Merriweather" panose="020B0604020202020204" charset="0"/>
              </a:rPr>
              <a:t>three-dimensional stack of chin input images called input feature maps I(ci) (</a:t>
            </a:r>
            <a:r>
              <a:rPr lang="en-US" sz="1800" dirty="0" err="1">
                <a:latin typeface="Merriweather" panose="020B0604020202020204" charset="0"/>
              </a:rPr>
              <a:t>y,x</a:t>
            </a:r>
            <a:r>
              <a:rPr lang="en-US" sz="1800" dirty="0">
                <a:latin typeface="Merriweather" panose="020B0604020202020204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932985" y="5733019"/>
            <a:ext cx="10482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i="1" dirty="0">
                <a:latin typeface="Merriweather" panose="020B0604020202020204" charset="0"/>
                <a:ea typeface="SimSun" panose="02010600030101010101" pitchFamily="2" charset="-122"/>
              </a:rPr>
              <a:t>Despite requiring a high computational effort, the mathematical operations </a:t>
            </a:r>
            <a:r>
              <a:rPr lang="en-GB" sz="1800" i="1" dirty="0" smtClean="0">
                <a:latin typeface="Merriweather" panose="020B0604020202020204" charset="0"/>
                <a:ea typeface="SimSun" panose="02010600030101010101" pitchFamily="2" charset="-122"/>
              </a:rPr>
              <a:t>behind convolutional </a:t>
            </a:r>
            <a:r>
              <a:rPr lang="en-GB" sz="1800" i="1" dirty="0">
                <a:latin typeface="Merriweather" panose="020B0604020202020204" charset="0"/>
                <a:ea typeface="SimSun" panose="02010600030101010101" pitchFamily="2" charset="-122"/>
              </a:rPr>
              <a:t>layers are not complex at all, and offer a lot of opportunities for data reuse and parallelization.</a:t>
            </a:r>
            <a:endParaRPr lang="en-US" sz="1800" i="1" dirty="0">
              <a:latin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2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FPGA implementation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14" y="1959004"/>
            <a:ext cx="4852757" cy="33072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195900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rriweather" panose="020B0604020202020204" charset="0"/>
              </a:rPr>
              <a:t>The ARM Processor communicates with the host computer via Gigabit Ethernet and controls the data-flow on </a:t>
            </a:r>
            <a:r>
              <a:rPr lang="en-US" dirty="0" smtClean="0">
                <a:latin typeface="Merriweather" panose="020B0604020202020204" charset="0"/>
              </a:rPr>
              <a:t>the AXI-Lite </a:t>
            </a:r>
            <a:r>
              <a:rPr lang="en-US" dirty="0">
                <a:latin typeface="Merriweather" panose="020B0604020202020204" charset="0"/>
              </a:rPr>
              <a:t>and AXI buses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26976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Merriweather" panose="020B0604020202020204" charset="0"/>
                <a:ea typeface="SimSun" panose="02010600030101010101" pitchFamily="2" charset="-122"/>
              </a:rPr>
              <a:t>Memory Controller and the DDR3 store the human faces extracted from the video stream, trained weights and also the sub and final results of the classification process.</a:t>
            </a:r>
            <a:endParaRPr lang="en-US" dirty="0">
              <a:latin typeface="Merriweather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348244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erriweather" panose="020B0604020202020204" charset="0"/>
                <a:ea typeface="SimSun" panose="02010600030101010101" pitchFamily="2" charset="-122"/>
              </a:rPr>
              <a:t>The data transfer between the CNN Core and the Board Memory is handled by the AXI VDMA Controller</a:t>
            </a:r>
            <a:endParaRPr lang="en-US" dirty="0">
              <a:latin typeface="Merriweather" panose="020B0604020202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5999" y="434896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Merriweather" panose="020B0604020202020204" charset="0"/>
                <a:ea typeface="SimSun" panose="02010600030101010101" pitchFamily="2" charset="-122"/>
              </a:rPr>
              <a:t>Once the classification process was finished, </a:t>
            </a:r>
            <a:r>
              <a:rPr lang="en-US" dirty="0" smtClean="0">
                <a:latin typeface="Merriweather" panose="020B0604020202020204" charset="0"/>
                <a:ea typeface="SimSun" panose="02010600030101010101" pitchFamily="2" charset="-122"/>
              </a:rPr>
              <a:t>the </a:t>
            </a:r>
            <a:r>
              <a:rPr lang="en-US" dirty="0" err="1">
                <a:latin typeface="Merriweather" panose="020B0604020202020204" charset="0"/>
                <a:ea typeface="SimSun" panose="02010600030101010101" pitchFamily="2" charset="-122"/>
              </a:rPr>
              <a:t>softmax</a:t>
            </a:r>
            <a:r>
              <a:rPr lang="en-US" dirty="0">
                <a:latin typeface="Merriweather" panose="020B0604020202020204" charset="0"/>
                <a:ea typeface="SimSun" panose="02010600030101010101" pitchFamily="2" charset="-122"/>
              </a:rPr>
              <a:t> function is computed and label will 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erriweather" panose="020B060402020202020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37" y="4918299"/>
            <a:ext cx="4381725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3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2471791" y="3419480"/>
            <a:ext cx="7248417" cy="15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 b="1" dirty="0" smtClean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Implement Result</a:t>
            </a:r>
            <a:endParaRPr lang="en-US" sz="6000" b="1"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649100" y="259400"/>
            <a:ext cx="2893800" cy="2893800"/>
          </a:xfrm>
          <a:prstGeom prst="diamond">
            <a:avLst/>
          </a:prstGeom>
          <a:solidFill>
            <a:srgbClr val="222222"/>
          </a:solidFill>
          <a:ln w="38100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5652476" y="1233758"/>
            <a:ext cx="887048" cy="945101"/>
            <a:chOff x="5970800" y="1619250"/>
            <a:chExt cx="428650" cy="456725"/>
          </a:xfrm>
        </p:grpSpPr>
        <p:sp>
          <p:nvSpPr>
            <p:cNvPr id="118" name="Google Shape;118;p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45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Experimental Result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54205" y="175828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latin typeface="Merriweather" panose="020B0604020202020204" charset="0"/>
              </a:rPr>
              <a:t>Evaluation Metrics</a:t>
            </a:r>
          </a:p>
          <a:p>
            <a:endParaRPr lang="en-US" sz="1800" b="1" dirty="0">
              <a:latin typeface="Merriweather" panose="020B0604020202020204" charset="0"/>
            </a:endParaRPr>
          </a:p>
          <a:p>
            <a:r>
              <a:rPr lang="en-US" sz="1800" b="1" dirty="0" smtClean="0">
                <a:latin typeface="Merriweather" panose="020B0604020202020204" charset="0"/>
              </a:rPr>
              <a:t>Cases of classification:</a:t>
            </a:r>
          </a:p>
          <a:p>
            <a:r>
              <a:rPr lang="en-US" sz="1800" dirty="0" smtClean="0">
                <a:latin typeface="Merriweather" panose="020B0604020202020204" charset="0"/>
              </a:rPr>
              <a:t>True Positive (TP)	False Positive (FP)</a:t>
            </a:r>
          </a:p>
          <a:p>
            <a:r>
              <a:rPr lang="en-US" sz="1800" dirty="0" smtClean="0">
                <a:latin typeface="Merriweather" panose="020B0604020202020204" charset="0"/>
              </a:rPr>
              <a:t>True Negative (TN)	False Negative (FN)</a:t>
            </a:r>
            <a:endParaRPr lang="en-US" sz="1800" dirty="0">
              <a:latin typeface="Merriweather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4204" y="3561063"/>
            <a:ext cx="100063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latin typeface="Merriweather" panose="020B0604020202020204" charset="0"/>
              </a:rPr>
              <a:t>Metrics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erriweather" panose="020B0604020202020204" charset="0"/>
              </a:rPr>
              <a:t>The number of happy samples are typically greatly bigger than the all other ones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800" dirty="0" smtClean="0">
                <a:latin typeface="Merriweather" panose="020B0604020202020204" charset="0"/>
              </a:rPr>
              <a:t>If the model is simply set in a way that all of inputs are classified as happy, it can reach a spectacular accuracy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800" b="1" dirty="0">
                <a:latin typeface="Merriweather" panose="020B0604020202020204" charset="0"/>
              </a:rPr>
              <a:t>Precision</a:t>
            </a:r>
            <a:r>
              <a:rPr lang="en-US" sz="1800" dirty="0">
                <a:latin typeface="Merriweather" panose="020B0604020202020204" charset="0"/>
              </a:rPr>
              <a:t> and </a:t>
            </a:r>
            <a:r>
              <a:rPr lang="en-US" sz="1800" b="1" dirty="0">
                <a:latin typeface="Merriweather" panose="020B0604020202020204" charset="0"/>
              </a:rPr>
              <a:t>Recall</a:t>
            </a:r>
            <a:r>
              <a:rPr lang="en-US" sz="1800" dirty="0">
                <a:latin typeface="Merriweather" panose="020B0604020202020204" charset="0"/>
              </a:rPr>
              <a:t> are exploited to overcome the shortcoming of Accuracy</a:t>
            </a:r>
          </a:p>
        </p:txBody>
      </p:sp>
    </p:spTree>
    <p:extLst>
      <p:ext uri="{BB962C8B-B14F-4D97-AF65-F5344CB8AC3E}">
        <p14:creationId xmlns:p14="http://schemas.microsoft.com/office/powerpoint/2010/main" val="268644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Experimental Result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54205" y="175828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latin typeface="Merriweather" panose="020B0604020202020204" charset="0"/>
              </a:rPr>
              <a:t>Evaluation Metrics</a:t>
            </a:r>
          </a:p>
          <a:p>
            <a:endParaRPr lang="en-US" sz="1800" b="1" dirty="0">
              <a:latin typeface="Merriweather" panose="020B0604020202020204" charset="0"/>
            </a:endParaRPr>
          </a:p>
          <a:p>
            <a:r>
              <a:rPr lang="en-US" sz="1800" b="1" dirty="0" smtClean="0">
                <a:latin typeface="Merriweather" panose="020B0604020202020204" charset="0"/>
              </a:rPr>
              <a:t>Cases of classification:</a:t>
            </a:r>
          </a:p>
          <a:p>
            <a:r>
              <a:rPr lang="en-US" sz="1800" dirty="0" smtClean="0">
                <a:latin typeface="Merriweather" panose="020B0604020202020204" charset="0"/>
              </a:rPr>
              <a:t>True Positive (TP)	False Positive (FP)</a:t>
            </a:r>
          </a:p>
          <a:p>
            <a:r>
              <a:rPr lang="en-US" sz="1800" dirty="0" smtClean="0">
                <a:latin typeface="Merriweather" panose="020B0604020202020204" charset="0"/>
              </a:rPr>
              <a:t>True Negative (TN)	False Negative (FN)</a:t>
            </a:r>
            <a:endParaRPr lang="en-US" sz="1800" dirty="0">
              <a:latin typeface="Merriweather" panose="020B0604020202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0" y="20753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Merriweather" panose="020B0604020202020204" charset="0"/>
              </a:rPr>
              <a:t>Accuracy:</a:t>
            </a:r>
            <a:r>
              <a:rPr lang="en-US" sz="1800" dirty="0" smtClean="0">
                <a:latin typeface="Merriweather" panose="020B0604020202020204" charset="0"/>
              </a:rPr>
              <a:t> basic metric</a:t>
            </a:r>
            <a:endParaRPr lang="en-US" sz="1800" b="1" dirty="0" smtClean="0">
              <a:latin typeface="Merriweathe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Merriweather" panose="020B0604020202020204" charset="0"/>
              </a:rPr>
              <a:t>Precision: </a:t>
            </a:r>
            <a:r>
              <a:rPr lang="en-US" sz="1800" dirty="0" smtClean="0">
                <a:latin typeface="Merriweather" panose="020B0604020202020204" charset="0"/>
              </a:rPr>
              <a:t>how exactly sample predicted positive</a:t>
            </a:r>
            <a:endParaRPr lang="en-US" sz="1800" b="1" dirty="0" smtClean="0">
              <a:latin typeface="Merriweathe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Merriweather" panose="020B0604020202020204" charset="0"/>
              </a:rPr>
              <a:t>Recall: </a:t>
            </a:r>
            <a:r>
              <a:rPr lang="en-US" sz="1800" dirty="0" smtClean="0">
                <a:latin typeface="Merriweather" panose="020B0604020202020204" charset="0"/>
              </a:rPr>
              <a:t> How much positive samples are missed</a:t>
            </a:r>
            <a:endParaRPr lang="en-US" sz="1800" b="1" dirty="0" smtClean="0">
              <a:latin typeface="Merriweathe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Merriweather" panose="020B0604020202020204" charset="0"/>
              </a:rPr>
              <a:t>F-score: </a:t>
            </a:r>
            <a:r>
              <a:rPr lang="en-US" sz="1800" dirty="0" smtClean="0">
                <a:latin typeface="Merriweather" panose="020B0604020202020204" charset="0"/>
              </a:rPr>
              <a:t>joint feature of Precision and Recall</a:t>
            </a:r>
            <a:endParaRPr lang="en-US" sz="1800" dirty="0">
              <a:latin typeface="Merriweather" panose="020B060402020202020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700738"/>
              </p:ext>
            </p:extLst>
          </p:nvPr>
        </p:nvGraphicFramePr>
        <p:xfrm>
          <a:off x="996408" y="3772287"/>
          <a:ext cx="4923654" cy="78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4" imgW="2120760" imgH="469800" progId="Equation.DSMT4">
                  <p:embed/>
                </p:oleObj>
              </mc:Choice>
              <mc:Fallback>
                <p:oleObj name="Equation" r:id="rId4" imgW="2120760" imgH="46980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408" y="3772287"/>
                        <a:ext cx="4923654" cy="786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675208"/>
              </p:ext>
            </p:extLst>
          </p:nvPr>
        </p:nvGraphicFramePr>
        <p:xfrm>
          <a:off x="1788145" y="4805367"/>
          <a:ext cx="2806158" cy="78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6" imgW="1269720" imgH="444240" progId="Equation.DSMT4">
                  <p:embed/>
                </p:oleObj>
              </mc:Choice>
              <mc:Fallback>
                <p:oleObj name="Equation" r:id="rId6" imgW="1269720" imgH="4442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145" y="4805367"/>
                        <a:ext cx="2806158" cy="788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744009"/>
              </p:ext>
            </p:extLst>
          </p:nvPr>
        </p:nvGraphicFramePr>
        <p:xfrm>
          <a:off x="6459732" y="3871358"/>
          <a:ext cx="3570482" cy="588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8" imgW="1803240" imgH="393480" progId="Equation.DSMT4">
                  <p:embed/>
                </p:oleObj>
              </mc:Choice>
              <mc:Fallback>
                <p:oleObj name="Equation" r:id="rId8" imgW="1803240" imgH="39348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732" y="3871358"/>
                        <a:ext cx="3570482" cy="588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633593"/>
              </p:ext>
            </p:extLst>
          </p:nvPr>
        </p:nvGraphicFramePr>
        <p:xfrm>
          <a:off x="6370350" y="4963510"/>
          <a:ext cx="2689364" cy="63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10" imgW="1384200" imgH="393480" progId="Equation.DSMT4">
                  <p:embed/>
                </p:oleObj>
              </mc:Choice>
              <mc:Fallback>
                <p:oleObj name="Equation" r:id="rId10" imgW="1384200" imgH="3934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350" y="4963510"/>
                        <a:ext cx="2689364" cy="630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Experimental Result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687657" y="1908056"/>
            <a:ext cx="85009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Merriweather" panose="020B0604020202020204" charset="0"/>
              </a:rPr>
              <a:t>Training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Merriweathe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erriweather" panose="020B0604020202020204" charset="0"/>
              </a:rPr>
              <a:t>Adam Optimizer with learning rate 1e-3, decay factor 0.95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erriweather" panose="020B0604020202020204" charset="0"/>
              </a:rPr>
              <a:t>Implemented by </a:t>
            </a:r>
            <a:r>
              <a:rPr lang="en-US" sz="1800" dirty="0" err="1" smtClean="0">
                <a:latin typeface="Merriweather" panose="020B0604020202020204" charset="0"/>
              </a:rPr>
              <a:t>Tensorflow</a:t>
            </a:r>
            <a:r>
              <a:rPr lang="en-US" sz="1800" dirty="0" smtClean="0">
                <a:latin typeface="Merriweather" panose="020B0604020202020204" charset="0"/>
              </a:rPr>
              <a:t> on Core-i7 @2.8Ghz + 8GiB RAM+ GTX1050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erriweather" panose="020B0604020202020204" charset="0"/>
              </a:rPr>
              <a:t>Train 30 epoch, time : less than 1 hour </a:t>
            </a:r>
            <a:endParaRPr lang="en-US" sz="1800" dirty="0">
              <a:latin typeface="Merriweather" panose="020B0604020202020204" charset="0"/>
            </a:endParaRPr>
          </a:p>
        </p:txBody>
      </p:sp>
      <p:graphicFrame>
        <p:nvGraphicFramePr>
          <p:cNvPr id="16" name="Google Shape;175;p24"/>
          <p:cNvGraphicFramePr/>
          <p:nvPr>
            <p:extLst>
              <p:ext uri="{D42A27DB-BD31-4B8C-83A1-F6EECF244321}">
                <p14:modId xmlns:p14="http://schemas.microsoft.com/office/powerpoint/2010/main" val="3482774631"/>
              </p:ext>
            </p:extLst>
          </p:nvPr>
        </p:nvGraphicFramePr>
        <p:xfrm>
          <a:off x="3563172" y="3800015"/>
          <a:ext cx="5065656" cy="2750594"/>
        </p:xfrm>
        <a:graphic>
          <a:graphicData uri="http://schemas.openxmlformats.org/drawingml/2006/table">
            <a:tbl>
              <a:tblPr>
                <a:noFill/>
                <a:tableStyleId>{25C08D68-3A62-468E-9AAE-051DCD6B7E6D}</a:tableStyleId>
              </a:tblPr>
              <a:tblGrid>
                <a:gridCol w="2199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906">
                  <a:extLst>
                    <a:ext uri="{9D8B030D-6E8A-4147-A177-3AD203B41FA5}">
                      <a16:colId xmlns:a16="http://schemas.microsoft.com/office/drawing/2014/main" val="2530580339"/>
                    </a:ext>
                  </a:extLst>
                </a:gridCol>
                <a:gridCol w="139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1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Metric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Training 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Testing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4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Accuracy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60.5%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60.4%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770915"/>
                  </a:ext>
                </a:extLst>
              </a:tr>
              <a:tr h="53314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Precision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61.2%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60.71%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86931"/>
                  </a:ext>
                </a:extLst>
              </a:tr>
              <a:tr h="53314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Recall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60.43%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59.86%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12902"/>
                  </a:ext>
                </a:extLst>
              </a:tr>
              <a:tr h="53314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aseline="0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F-score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59.6%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59.85%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59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Simulation Result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62" y="1694642"/>
            <a:ext cx="8747775" cy="3559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479714"/>
            <a:ext cx="858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rriweather" panose="020B0604020202020204" charset="0"/>
              </a:rPr>
              <a:t>After 2.404s since the start signal is set to 1, the signal appears at the output. This shows that the system performs a snapshot of the image to meet the demand in real time</a:t>
            </a:r>
          </a:p>
        </p:txBody>
      </p:sp>
    </p:spTree>
    <p:extLst>
      <p:ext uri="{BB962C8B-B14F-4D97-AF65-F5344CB8AC3E}">
        <p14:creationId xmlns:p14="http://schemas.microsoft.com/office/powerpoint/2010/main" val="277314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334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Content</a:t>
            </a:r>
            <a:endParaRPr sz="4000" dirty="0"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1981200" y="1871075"/>
            <a:ext cx="8229600" cy="3403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/>
              <a:t>Problem </a:t>
            </a:r>
            <a:r>
              <a:rPr lang="en-US" sz="3600" dirty="0" smtClean="0"/>
              <a:t>definition</a:t>
            </a:r>
          </a:p>
          <a:p>
            <a:r>
              <a:rPr lang="en-US" sz="3600" dirty="0" smtClean="0"/>
              <a:t>Model Implementation</a:t>
            </a:r>
            <a:endParaRPr lang="en-US" sz="3600" dirty="0"/>
          </a:p>
          <a:p>
            <a:pPr>
              <a:spcBef>
                <a:spcPts val="0"/>
              </a:spcBef>
            </a:pPr>
            <a:r>
              <a:rPr lang="en" sz="3600" dirty="0" smtClean="0"/>
              <a:t>Hardware Design</a:t>
            </a:r>
            <a:endParaRPr sz="3600" dirty="0"/>
          </a:p>
          <a:p>
            <a:pPr>
              <a:spcBef>
                <a:spcPts val="0"/>
              </a:spcBef>
            </a:pPr>
            <a:r>
              <a:rPr lang="en-US" sz="3600" dirty="0" smtClean="0"/>
              <a:t>Experimental results</a:t>
            </a:r>
          </a:p>
          <a:p>
            <a:pPr>
              <a:spcBef>
                <a:spcPts val="0"/>
              </a:spcBef>
            </a:pPr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7183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Experimental Result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687657" y="1908056"/>
            <a:ext cx="85009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Merriweather" panose="020B0604020202020204" charset="0"/>
              </a:rPr>
              <a:t>FPGA </a:t>
            </a:r>
            <a:r>
              <a:rPr lang="en-US" sz="1800" b="1" dirty="0">
                <a:latin typeface="Merriweather" panose="020B0604020202020204" charset="0"/>
              </a:rPr>
              <a:t>resource </a:t>
            </a:r>
            <a:endParaRPr lang="en-US" sz="1800" b="1" dirty="0" smtClean="0">
              <a:latin typeface="Merriweathe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latin typeface="Merriweather" panose="020B0604020202020204" charset="0"/>
              </a:rPr>
              <a:t>There are four kinds of hardware resources on </a:t>
            </a:r>
            <a:r>
              <a:rPr lang="en-US" sz="1800" u="sng" dirty="0" smtClean="0">
                <a:latin typeface="Merriweather" panose="020B0604020202020204" charset="0"/>
              </a:rPr>
              <a:t>FPGA: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erriweather" panose="020B0604020202020204" charset="0"/>
              </a:rPr>
              <a:t>Look-up Tables Unit (</a:t>
            </a:r>
            <a:r>
              <a:rPr lang="en-US" sz="1800" b="1" dirty="0">
                <a:latin typeface="Merriweather" panose="020B0604020202020204" charset="0"/>
              </a:rPr>
              <a:t>LUT</a:t>
            </a:r>
            <a:r>
              <a:rPr lang="en-US" sz="1800" dirty="0" smtClean="0">
                <a:latin typeface="Merriweather" panose="020B060402020202020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erriweather" panose="020B0604020202020204" charset="0"/>
              </a:rPr>
              <a:t>Flip-Flop </a:t>
            </a:r>
            <a:r>
              <a:rPr lang="en-US" sz="1800" dirty="0">
                <a:latin typeface="Merriweather" panose="020B0604020202020204" charset="0"/>
              </a:rPr>
              <a:t>Unit (</a:t>
            </a:r>
            <a:r>
              <a:rPr lang="en-US" sz="1800" b="1" dirty="0" smtClean="0">
                <a:latin typeface="Merriweather" panose="020B0604020202020204" charset="0"/>
              </a:rPr>
              <a:t>FF</a:t>
            </a:r>
            <a:r>
              <a:rPr lang="en-US" sz="1800" dirty="0" smtClean="0">
                <a:latin typeface="Merriweather" panose="020B060402020202020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erriweather" panose="020B0604020202020204" charset="0"/>
              </a:rPr>
              <a:t>Block-RAM </a:t>
            </a:r>
            <a:r>
              <a:rPr lang="en-US" sz="1800" dirty="0">
                <a:latin typeface="Merriweather" panose="020B0604020202020204" charset="0"/>
              </a:rPr>
              <a:t>Unit (</a:t>
            </a:r>
            <a:r>
              <a:rPr lang="en-US" sz="1800" b="1" dirty="0" smtClean="0">
                <a:latin typeface="Merriweather" panose="020B0604020202020204" charset="0"/>
              </a:rPr>
              <a:t>BRAM</a:t>
            </a:r>
            <a:r>
              <a:rPr lang="en-US" sz="1800" dirty="0" smtClean="0">
                <a:latin typeface="Merriweather" panose="020B060402020202020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erriweather" panose="020B0604020202020204" charset="0"/>
              </a:rPr>
              <a:t>Digital </a:t>
            </a:r>
            <a:r>
              <a:rPr lang="en-US" sz="1800" dirty="0">
                <a:latin typeface="Merriweather" panose="020B0604020202020204" charset="0"/>
              </a:rPr>
              <a:t>Signal Processing Unit (</a:t>
            </a:r>
            <a:r>
              <a:rPr lang="en-US" sz="1800" b="1" dirty="0" smtClean="0">
                <a:latin typeface="Merriweather" panose="020B0604020202020204" charset="0"/>
              </a:rPr>
              <a:t>DSP)</a:t>
            </a:r>
            <a:endParaRPr lang="en-US" sz="1800" b="1" dirty="0">
              <a:latin typeface="Merriweather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4301" y="3950494"/>
            <a:ext cx="9653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system works with a very heavy and deep model to detect emotion, but a system like the XC7Z020 can still be found to show that the system has the cost advantage in computing</a:t>
            </a:r>
          </a:p>
        </p:txBody>
      </p:sp>
    </p:spTree>
    <p:extLst>
      <p:ext uri="{BB962C8B-B14F-4D97-AF65-F5344CB8AC3E}">
        <p14:creationId xmlns:p14="http://schemas.microsoft.com/office/powerpoint/2010/main" val="34767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Experimental Result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26" y="1379600"/>
            <a:ext cx="6242588" cy="44095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6240" y="5789104"/>
            <a:ext cx="10008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system works with a very heavy and deep model to detect emotion, </a:t>
            </a:r>
            <a:r>
              <a:rPr 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but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a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system like the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XC7Z020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 still be found to show that the system has the </a:t>
            </a:r>
            <a:r>
              <a:rPr 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cost advantage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 computing</a:t>
            </a:r>
          </a:p>
        </p:txBody>
      </p:sp>
    </p:spTree>
    <p:extLst>
      <p:ext uri="{BB962C8B-B14F-4D97-AF65-F5344CB8AC3E}">
        <p14:creationId xmlns:p14="http://schemas.microsoft.com/office/powerpoint/2010/main" val="1012804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Other method 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05" y="1832865"/>
            <a:ext cx="8668215" cy="24051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68605" y="4392175"/>
            <a:ext cx="908081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rriweather" panose="020B0604020202020204" charset="0"/>
              </a:rPr>
              <a:t>[14] Amine Horseman. (2007) “SVM for Facial Expression Recognition.” A demonstrate project using SVM.: </a:t>
            </a:r>
            <a:r>
              <a:rPr lang="en-US" dirty="0">
                <a:latin typeface="Merriweather" panose="020B0604020202020204" charset="0"/>
                <a:hlinkClick r:id="rId4"/>
              </a:rPr>
              <a:t>https://</a:t>
            </a:r>
            <a:r>
              <a:rPr lang="en-US" dirty="0" smtClean="0">
                <a:latin typeface="Merriweather" panose="020B0604020202020204" charset="0"/>
                <a:hlinkClick r:id="rId4"/>
              </a:rPr>
              <a:t>github.com/amineHorseman/facial-expression-recognition-svm/commit/aecd525367f6d77e5d274de7c6f0166d5bfa4bb9</a:t>
            </a:r>
            <a:r>
              <a:rPr lang="en-US" dirty="0" smtClean="0">
                <a:latin typeface="Merriweather" panose="020B0604020202020204" charset="0"/>
              </a:rPr>
              <a:t>.</a:t>
            </a:r>
          </a:p>
          <a:p>
            <a:endParaRPr lang="en-US" dirty="0" smtClean="0">
              <a:latin typeface="Merriweather" panose="020B0604020202020204" charset="0"/>
            </a:endParaRPr>
          </a:p>
          <a:p>
            <a:r>
              <a:rPr lang="en-US" dirty="0" smtClean="0">
                <a:latin typeface="Merriweather" panose="020B0604020202020204" charset="0"/>
              </a:rPr>
              <a:t>[15] </a:t>
            </a:r>
            <a:r>
              <a:rPr lang="en-US" dirty="0" err="1" smtClean="0">
                <a:latin typeface="Merriweather" panose="020B0604020202020204" charset="0"/>
              </a:rPr>
              <a:t>Shima</a:t>
            </a:r>
            <a:r>
              <a:rPr lang="en-US" dirty="0" smtClean="0">
                <a:latin typeface="Merriweather" panose="020B0604020202020204" charset="0"/>
              </a:rPr>
              <a:t> A., Azar F. (2016) “ Convolutional Neural Network for Facial Expression Recognition” </a:t>
            </a:r>
            <a:r>
              <a:rPr lang="en-US" i="1" dirty="0" smtClean="0">
                <a:latin typeface="Merriweather" panose="020B0604020202020204" charset="0"/>
              </a:rPr>
              <a:t>Proceedings of Stanford University</a:t>
            </a:r>
          </a:p>
          <a:p>
            <a:r>
              <a:rPr lang="en-US" dirty="0">
                <a:latin typeface="Merriweather" panose="020B0604020202020204" charset="0"/>
              </a:rPr>
              <a:t>Report: http://cs231n.stanford.edu/reports/2016/pdfs/005_Report.pdf.</a:t>
            </a:r>
          </a:p>
        </p:txBody>
      </p:sp>
    </p:spTree>
    <p:extLst>
      <p:ext uri="{BB962C8B-B14F-4D97-AF65-F5344CB8AC3E}">
        <p14:creationId xmlns:p14="http://schemas.microsoft.com/office/powerpoint/2010/main" val="4286500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2471791" y="3419480"/>
            <a:ext cx="7248417" cy="15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 b="1" dirty="0" smtClean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lang="en-US" sz="6000" b="1"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649100" y="259400"/>
            <a:ext cx="2893800" cy="2893800"/>
          </a:xfrm>
          <a:prstGeom prst="diamond">
            <a:avLst/>
          </a:prstGeom>
          <a:solidFill>
            <a:srgbClr val="222222"/>
          </a:solidFill>
          <a:ln w="38100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5652476" y="1233758"/>
            <a:ext cx="887048" cy="945101"/>
            <a:chOff x="5970800" y="1619250"/>
            <a:chExt cx="428650" cy="456725"/>
          </a:xfrm>
        </p:grpSpPr>
        <p:sp>
          <p:nvSpPr>
            <p:cNvPr id="118" name="Google Shape;118;p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8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Conclusion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13" name="Google Shape;108;p17"/>
          <p:cNvSpPr txBox="1">
            <a:spLocks noGrp="1"/>
          </p:cNvSpPr>
          <p:nvPr>
            <p:ph type="body" idx="1"/>
          </p:nvPr>
        </p:nvSpPr>
        <p:spPr>
          <a:xfrm>
            <a:off x="1238971" y="2040529"/>
            <a:ext cx="9778434" cy="297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Propose a model to solve the problem of </a:t>
            </a:r>
            <a:r>
              <a:rPr lang="en-US" sz="2000" dirty="0" smtClean="0"/>
              <a:t>Facial Recognition.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FPGA platform implementation, </a:t>
            </a:r>
            <a:r>
              <a:rPr lang="en-US" sz="2000" dirty="0"/>
              <a:t>Low computational </a:t>
            </a:r>
            <a:r>
              <a:rPr lang="en-US" sz="2000" dirty="0" smtClean="0"/>
              <a:t>cost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Suffer tough conditions, while keeping a high </a:t>
            </a:r>
            <a:r>
              <a:rPr lang="en-US" sz="2000" dirty="0" smtClean="0"/>
              <a:t>accuracy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b="1" dirty="0" smtClean="0"/>
              <a:t>Future work: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Boost the speed: dimensionality reduction </a:t>
            </a:r>
            <a:r>
              <a:rPr lang="en-US" sz="2000" dirty="0" smtClean="0"/>
              <a:t>methods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Enhance classification: Deep Learning </a:t>
            </a:r>
            <a:r>
              <a:rPr lang="en-US" sz="2000" dirty="0" smtClean="0"/>
              <a:t>architectures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Improve the </a:t>
            </a:r>
            <a:r>
              <a:rPr lang="en-US" sz="2000" dirty="0" smtClean="0"/>
              <a:t>discrimination : Model quality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351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References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13" name="Google Shape;108;p17"/>
          <p:cNvSpPr txBox="1">
            <a:spLocks noGrp="1"/>
          </p:cNvSpPr>
          <p:nvPr>
            <p:ph type="body" idx="1"/>
          </p:nvPr>
        </p:nvSpPr>
        <p:spPr>
          <a:xfrm>
            <a:off x="1205517" y="1736539"/>
            <a:ext cx="9778434" cy="4717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b="1" dirty="0" smtClean="0"/>
              <a:t>D</a:t>
            </a:r>
            <a:r>
              <a:rPr lang="en-US" sz="1600" dirty="0" smtClean="0"/>
              <a:t>. </a:t>
            </a:r>
            <a:r>
              <a:rPr lang="en-US" sz="1600" b="1" dirty="0" err="1" smtClean="0"/>
              <a:t>Ververidis</a:t>
            </a:r>
            <a:r>
              <a:rPr lang="en-US" sz="1600" dirty="0" smtClean="0"/>
              <a:t>, and </a:t>
            </a:r>
            <a:r>
              <a:rPr lang="en-US" sz="1600" b="1" dirty="0" smtClean="0"/>
              <a:t>C. </a:t>
            </a:r>
            <a:r>
              <a:rPr lang="en-US" sz="1600" b="1" dirty="0" err="1" smtClean="0"/>
              <a:t>Kotropoulos</a:t>
            </a:r>
            <a:r>
              <a:rPr lang="en-US" sz="1600" dirty="0" smtClean="0"/>
              <a:t>. (2004) "</a:t>
            </a:r>
            <a:r>
              <a:rPr lang="en-US" sz="1600" i="1" dirty="0" smtClean="0"/>
              <a:t>Automatic speech classification to five emotional states based on gender information </a:t>
            </a:r>
            <a:r>
              <a:rPr lang="en-US" sz="1600" dirty="0" smtClean="0"/>
              <a:t>" Proceedings of the EUSIPCO2004 Conference, Austria: 341-344.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b="1" dirty="0" smtClean="0"/>
              <a:t>Cowie, R., Douglas-Cowie, E., </a:t>
            </a:r>
            <a:r>
              <a:rPr lang="en-US" sz="1600" b="1" dirty="0" err="1" smtClean="0"/>
              <a:t>Tsapatsoulis</a:t>
            </a:r>
            <a:r>
              <a:rPr lang="en-US" sz="1600" b="1" dirty="0" smtClean="0"/>
              <a:t>, N., </a:t>
            </a:r>
            <a:r>
              <a:rPr lang="en-US" sz="1600" b="1" dirty="0" err="1" smtClean="0"/>
              <a:t>Votsis</a:t>
            </a:r>
            <a:r>
              <a:rPr lang="en-US" sz="1600" b="1" dirty="0" smtClean="0"/>
              <a:t>, G., </a:t>
            </a:r>
            <a:r>
              <a:rPr lang="en-US" sz="1600" b="1" dirty="0" err="1" smtClean="0"/>
              <a:t>Kollias</a:t>
            </a:r>
            <a:r>
              <a:rPr lang="en-US" sz="1600" b="1" dirty="0" smtClean="0"/>
              <a:t>, S., </a:t>
            </a:r>
            <a:r>
              <a:rPr lang="en-US" sz="1600" b="1" dirty="0" err="1" smtClean="0"/>
              <a:t>Fellenz</a:t>
            </a:r>
            <a:r>
              <a:rPr lang="en-US" sz="1600" b="1" dirty="0" smtClean="0"/>
              <a:t>, W., and Taylor</a:t>
            </a:r>
            <a:r>
              <a:rPr lang="en-US" sz="1600" dirty="0" smtClean="0"/>
              <a:t>. (2001) "</a:t>
            </a:r>
            <a:r>
              <a:rPr lang="en-US" sz="1600" i="1" dirty="0" smtClean="0"/>
              <a:t>Emotion recognition in human computer interaction</a:t>
            </a:r>
            <a:r>
              <a:rPr lang="en-US" sz="1600" dirty="0" smtClean="0"/>
              <a:t> " IEEE Signal Processing magazine, Vol. 18, No. 1: 32-80.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b="1" dirty="0" smtClean="0"/>
              <a:t>Yann </a:t>
            </a:r>
            <a:r>
              <a:rPr lang="en-US" sz="1600" b="1" dirty="0" err="1" smtClean="0"/>
              <a:t>LeCun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Yoshua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Bengio</a:t>
            </a:r>
            <a:r>
              <a:rPr lang="en-US" sz="1600" b="1" dirty="0" smtClean="0"/>
              <a:t>, and </a:t>
            </a:r>
            <a:r>
              <a:rPr lang="en-US" sz="1600" b="1" dirty="0" err="1" smtClean="0"/>
              <a:t>Georey</a:t>
            </a:r>
            <a:r>
              <a:rPr lang="en-US" sz="1600" b="1" dirty="0" smtClean="0"/>
              <a:t> Hinton</a:t>
            </a:r>
            <a:r>
              <a:rPr lang="en-US" sz="1600" dirty="0" smtClean="0"/>
              <a:t>. (2015) “</a:t>
            </a:r>
            <a:r>
              <a:rPr lang="en-US" sz="1600" i="1" dirty="0" smtClean="0"/>
              <a:t>Deep learning</a:t>
            </a:r>
            <a:r>
              <a:rPr lang="en-US" sz="1600" dirty="0" smtClean="0"/>
              <a:t>.” Nature. Vol.521: </a:t>
            </a:r>
            <a:r>
              <a:rPr lang="en-US" sz="1600" dirty="0" err="1" smtClean="0"/>
              <a:t>doi</a:t>
            </a:r>
            <a:r>
              <a:rPr lang="en-US" sz="1600" dirty="0" smtClean="0"/>
              <a:t> 10.1038/nature14539. 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b="1" dirty="0" smtClean="0"/>
              <a:t>Amine Horseman</a:t>
            </a:r>
            <a:r>
              <a:rPr lang="en-US" sz="1600" dirty="0" smtClean="0"/>
              <a:t>. (2007) "</a:t>
            </a:r>
            <a:r>
              <a:rPr lang="en-US" sz="1600" i="1" dirty="0" smtClean="0"/>
              <a:t>SVM for Facial Expression Recognition.</a:t>
            </a:r>
            <a:r>
              <a:rPr lang="en-US" sz="1600" dirty="0" smtClean="0"/>
              <a:t>" A demonstrate project using SVM.: </a:t>
            </a:r>
            <a:r>
              <a:rPr lang="en-US" sz="1600" dirty="0" smtClean="0">
                <a:hlinkClick r:id="rId3"/>
              </a:rPr>
              <a:t>https://github.com/amineHorseman/facial-expression-recognition-svm/commit/aecd525367f6d77e5d274de7c6f0166d5bfa4bb9</a:t>
            </a:r>
            <a:r>
              <a:rPr lang="en-US" sz="1600" dirty="0" smtClean="0"/>
              <a:t>.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b="1" dirty="0" err="1" smtClean="0"/>
              <a:t>Shima</a:t>
            </a:r>
            <a:r>
              <a:rPr lang="en-US" sz="1600" b="1" dirty="0" smtClean="0"/>
              <a:t> A., Azar F</a:t>
            </a:r>
            <a:r>
              <a:rPr lang="en-US" sz="1600" dirty="0" smtClean="0"/>
              <a:t>. (2016) “</a:t>
            </a:r>
            <a:r>
              <a:rPr lang="en-US" sz="1600" i="1" dirty="0" smtClean="0"/>
              <a:t>Convolutional Neural Networks for Facial Expression Recognition</a:t>
            </a:r>
            <a:r>
              <a:rPr lang="en-US" sz="1600" dirty="0" smtClean="0"/>
              <a:t>.” Proceedings of the Stanford University report.: 3-4. http://cs231n.stanford.edu/reports/2016/pdfs/005_Report.pdf.</a:t>
            </a:r>
          </a:p>
        </p:txBody>
      </p:sp>
    </p:spTree>
    <p:extLst>
      <p:ext uri="{BB962C8B-B14F-4D97-AF65-F5344CB8AC3E}">
        <p14:creationId xmlns:p14="http://schemas.microsoft.com/office/powerpoint/2010/main" val="194585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ubTitle" idx="4294967295"/>
          </p:nvPr>
        </p:nvSpPr>
        <p:spPr>
          <a:xfrm>
            <a:off x="2799150" y="19579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</a:rPr>
              <a:t>Thank you for your attention!</a:t>
            </a:r>
            <a:endParaRPr sz="3600" b="1" dirty="0">
              <a:solidFill>
                <a:srgbClr val="FFFFFF"/>
              </a:solidFill>
            </a:endParaRPr>
          </a:p>
        </p:txBody>
      </p:sp>
      <p:cxnSp>
        <p:nvCxnSpPr>
          <p:cNvPr id="303" name="Google Shape;303;p35"/>
          <p:cNvCxnSpPr/>
          <p:nvPr/>
        </p:nvCxnSpPr>
        <p:spPr>
          <a:xfrm>
            <a:off x="5451600" y="3429000"/>
            <a:ext cx="1288800" cy="0"/>
          </a:xfrm>
          <a:prstGeom prst="straightConnector1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35"/>
          <p:cNvSpPr/>
          <p:nvPr/>
        </p:nvSpPr>
        <p:spPr>
          <a:xfrm>
            <a:off x="6053400" y="3386400"/>
            <a:ext cx="85200" cy="85200"/>
          </a:xfrm>
          <a:prstGeom prst="diamond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10" name="Google Shape;85;p14"/>
          <p:cNvSpPr txBox="1">
            <a:spLocks/>
          </p:cNvSpPr>
          <p:nvPr/>
        </p:nvSpPr>
        <p:spPr>
          <a:xfrm>
            <a:off x="2209799" y="3826225"/>
            <a:ext cx="7926659" cy="22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sz="2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○"/>
              <a:defRPr sz="20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Department of EEE, Ho Chi Minh City University of Technology, Vietnam.</a:t>
            </a:r>
          </a:p>
          <a:p>
            <a:pPr marL="0" indent="0" algn="ctr">
              <a:buFont typeface="Raleway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 algn="ctr">
              <a:buFont typeface="Raleway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You can find me at:</a:t>
            </a:r>
          </a:p>
          <a:p>
            <a:pPr marL="0" indent="0" algn="ctr">
              <a:buFont typeface="Raleway"/>
              <a:buNone/>
            </a:pPr>
            <a:r>
              <a:rPr lang="en-US" sz="1800" dirty="0" smtClean="0">
                <a:solidFill>
                  <a:schemeClr val="bg1"/>
                </a:solidFill>
                <a:hlinkClick r:id="rId3"/>
              </a:rPr>
              <a:t>thuongle@yahoo.com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 algn="ctr">
              <a:buFont typeface="Raleway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Tel.: +84-903-787-989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2471791" y="3419480"/>
            <a:ext cx="7248417" cy="15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 b="1" dirty="0" smtClean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Problem Definition</a:t>
            </a:r>
            <a:endParaRPr sz="6000" b="1"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649100" y="259400"/>
            <a:ext cx="2893800" cy="2893800"/>
          </a:xfrm>
          <a:prstGeom prst="diamond">
            <a:avLst/>
          </a:prstGeom>
          <a:solidFill>
            <a:srgbClr val="222222"/>
          </a:solidFill>
          <a:ln w="38100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5652476" y="1233758"/>
            <a:ext cx="887048" cy="945101"/>
            <a:chOff x="5970800" y="1619250"/>
            <a:chExt cx="428650" cy="456725"/>
          </a:xfrm>
        </p:grpSpPr>
        <p:sp>
          <p:nvSpPr>
            <p:cNvPr id="118" name="Google Shape;118;p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44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Problem Definition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64" y="1477430"/>
            <a:ext cx="5196471" cy="2998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" y="1482659"/>
            <a:ext cx="5343621" cy="29983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925551" y="5954751"/>
            <a:ext cx="2943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1" y="6005660"/>
            <a:ext cx="391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erriweather" panose="020B0604020202020204" charset="0"/>
              </a:rPr>
              <a:t>Source: [1][2] Internet</a:t>
            </a:r>
            <a:endParaRPr lang="en-US" sz="1200" dirty="0">
              <a:latin typeface="Merriweather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9199" y="4513550"/>
            <a:ext cx="3178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rriweather" panose="020B0604020202020204" charset="0"/>
              </a:rPr>
              <a:t>Figure </a:t>
            </a:r>
            <a:r>
              <a:rPr lang="en-US" dirty="0" smtClean="0">
                <a:latin typeface="Merriweather" panose="020B0604020202020204" charset="0"/>
              </a:rPr>
              <a:t>[2]: </a:t>
            </a:r>
            <a:r>
              <a:rPr lang="en-US" dirty="0" smtClean="0">
                <a:latin typeface="Merriweather" panose="020B0604020202020204" charset="0"/>
              </a:rPr>
              <a:t>Emotion Recognition</a:t>
            </a:r>
            <a:endParaRPr lang="en-US" dirty="0">
              <a:latin typeface="Merriweather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1802" y="4513551"/>
            <a:ext cx="367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rriweather" panose="020B0604020202020204" charset="0"/>
              </a:rPr>
              <a:t>Figure </a:t>
            </a:r>
            <a:r>
              <a:rPr lang="en-US" dirty="0" smtClean="0">
                <a:latin typeface="Merriweather" panose="020B0604020202020204" charset="0"/>
              </a:rPr>
              <a:t>[1]: </a:t>
            </a:r>
            <a:r>
              <a:rPr lang="en-US" dirty="0" smtClean="0">
                <a:latin typeface="Merriweather" panose="020B0604020202020204" charset="0"/>
              </a:rPr>
              <a:t>Human- Robot Interaction</a:t>
            </a:r>
            <a:endParaRPr lang="en-US" dirty="0">
              <a:latin typeface="Merriweather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028" y="4993253"/>
            <a:ext cx="5343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erriweather" panose="020B0604020202020204" charset="0"/>
              </a:rPr>
              <a:t>Human- Robot interaction is increasing its attention.</a:t>
            </a:r>
          </a:p>
          <a:p>
            <a:r>
              <a:rPr lang="en-US" dirty="0" smtClean="0">
                <a:latin typeface="Merriweather" panose="020B0604020202020204" charset="0"/>
              </a:rPr>
              <a:t>=&gt; </a:t>
            </a:r>
            <a:r>
              <a:rPr lang="en-US" b="1" dirty="0" smtClean="0">
                <a:solidFill>
                  <a:srgbClr val="FF0000"/>
                </a:solidFill>
                <a:latin typeface="Merriweather" panose="020B0604020202020204" charset="0"/>
              </a:rPr>
              <a:t>Understanding</a:t>
            </a:r>
            <a:r>
              <a:rPr lang="en-US" b="1" dirty="0" smtClean="0">
                <a:latin typeface="Merriweather" panose="020B0604020202020204" charset="0"/>
              </a:rPr>
              <a:t> </a:t>
            </a:r>
            <a:r>
              <a:rPr lang="en-US" dirty="0" smtClean="0">
                <a:latin typeface="Merriweather" panose="020B0604020202020204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Merriweather" panose="020B0604020202020204" charset="0"/>
              </a:rPr>
              <a:t>facial gestures and visual cues</a:t>
            </a:r>
            <a:r>
              <a:rPr lang="en-US" b="1" dirty="0" smtClean="0">
                <a:latin typeface="Merriweather" panose="020B0604020202020204" charset="0"/>
              </a:rPr>
              <a:t> </a:t>
            </a:r>
            <a:r>
              <a:rPr lang="en-US" dirty="0" smtClean="0">
                <a:latin typeface="Merriweather" panose="020B0604020202020204" charset="0"/>
              </a:rPr>
              <a:t>of an individual is a </a:t>
            </a:r>
            <a:r>
              <a:rPr lang="en-US" b="1" dirty="0" smtClean="0">
                <a:solidFill>
                  <a:srgbClr val="FF0000"/>
                </a:solidFill>
                <a:latin typeface="Merriweather" panose="020B0604020202020204" charset="0"/>
              </a:rPr>
              <a:t>need</a:t>
            </a:r>
            <a:endParaRPr lang="en-US" b="1" dirty="0">
              <a:solidFill>
                <a:srgbClr val="FF0000"/>
              </a:solidFill>
              <a:latin typeface="Merriweather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6088" y="4993253"/>
            <a:ext cx="5343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Merriweather" panose="020B0604020202020204" charset="0"/>
              </a:rPr>
              <a:t>FER system</a:t>
            </a:r>
            <a:r>
              <a:rPr lang="en-US" dirty="0" smtClean="0">
                <a:solidFill>
                  <a:schemeClr val="tx1"/>
                </a:solidFill>
                <a:latin typeface="Merriweather" panose="020B0604020202020204" charset="0"/>
              </a:rPr>
              <a:t> allows a robot to </a:t>
            </a:r>
            <a:r>
              <a:rPr lang="en-US" b="1" dirty="0" smtClean="0">
                <a:solidFill>
                  <a:srgbClr val="FF0000"/>
                </a:solidFill>
                <a:latin typeface="Merriweather" panose="020B0604020202020204" charset="0"/>
              </a:rPr>
              <a:t>understand the expression </a:t>
            </a:r>
            <a:r>
              <a:rPr lang="en-US" dirty="0" smtClean="0">
                <a:solidFill>
                  <a:schemeClr val="tx1"/>
                </a:solidFill>
                <a:latin typeface="Merriweather" panose="020B0604020202020204" charset="0"/>
              </a:rPr>
              <a:t>of humans in turn </a:t>
            </a:r>
            <a:r>
              <a:rPr lang="en-US" b="1" dirty="0" smtClean="0">
                <a:solidFill>
                  <a:srgbClr val="FF0000"/>
                </a:solidFill>
                <a:latin typeface="Merriweather" panose="020B0604020202020204" charset="0"/>
              </a:rPr>
              <a:t>enhancing its effectiveness </a:t>
            </a:r>
            <a:r>
              <a:rPr lang="en-US" dirty="0" smtClean="0">
                <a:solidFill>
                  <a:schemeClr val="tx1"/>
                </a:solidFill>
                <a:latin typeface="Merriweather" panose="020B0604020202020204" charset="0"/>
              </a:rPr>
              <a:t>in performing </a:t>
            </a:r>
            <a:r>
              <a:rPr lang="en-US" b="1" dirty="0" smtClean="0">
                <a:solidFill>
                  <a:srgbClr val="FF0000"/>
                </a:solidFill>
                <a:latin typeface="Merriweather" panose="020B0604020202020204" charset="0"/>
              </a:rPr>
              <a:t>various tasks</a:t>
            </a:r>
            <a:endParaRPr lang="en-US" b="1" dirty="0">
              <a:solidFill>
                <a:srgbClr val="FF0000"/>
              </a:solidFill>
              <a:latin typeface="Merriweather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Problem Definition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cxnSp>
        <p:nvCxnSpPr>
          <p:cNvPr id="5" name="Straight Connector 4"/>
          <p:cNvCxnSpPr/>
          <p:nvPr/>
        </p:nvCxnSpPr>
        <p:spPr>
          <a:xfrm>
            <a:off x="925551" y="5954751"/>
            <a:ext cx="2943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6005660"/>
            <a:ext cx="10571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erriweather" panose="020B0604020202020204" charset="0"/>
              </a:rPr>
              <a:t>Source: [3][</a:t>
            </a:r>
            <a:r>
              <a:rPr lang="en-US" sz="1200" dirty="0" smtClean="0">
                <a:latin typeface="Merriweather" panose="020B0604020202020204" charset="0"/>
              </a:rPr>
              <a:t>4] Internet</a:t>
            </a:r>
          </a:p>
          <a:p>
            <a:r>
              <a:rPr lang="en-US" sz="1200" dirty="0">
                <a:latin typeface="Merriweather" panose="020B0604020202020204" charset="0"/>
              </a:rPr>
              <a:t> </a:t>
            </a:r>
            <a:r>
              <a:rPr lang="en-US" sz="1200" dirty="0" smtClean="0">
                <a:latin typeface="Merriweather" panose="020B0604020202020204" charset="0"/>
              </a:rPr>
              <a:t>               </a:t>
            </a:r>
            <a:r>
              <a:rPr lang="en-US" sz="1200" dirty="0" smtClean="0">
                <a:latin typeface="Merriweather" panose="020B0604020202020204" charset="0"/>
              </a:rPr>
              <a:t>[</a:t>
            </a:r>
            <a:r>
              <a:rPr lang="en-US" sz="1200" dirty="0">
                <a:latin typeface="Merriweather" panose="020B0604020202020204" charset="0"/>
              </a:rPr>
              <a:t>5] </a:t>
            </a:r>
            <a:r>
              <a:rPr lang="en-US" sz="1200" dirty="0" smtClean="0">
                <a:latin typeface="Merriweather" panose="020B0604020202020204" charset="0"/>
              </a:rPr>
              <a:t>2016 World Energy Scenarios, </a:t>
            </a:r>
            <a:r>
              <a:rPr lang="en-US" sz="1200" b="1" dirty="0" smtClean="0">
                <a:latin typeface="Merriweather" panose="020B0604020202020204" charset="0"/>
              </a:rPr>
              <a:t>World </a:t>
            </a:r>
            <a:r>
              <a:rPr lang="en-US" sz="1200" b="1" dirty="0">
                <a:latin typeface="Merriweather" panose="020B0604020202020204" charset="0"/>
              </a:rPr>
              <a:t>Energy </a:t>
            </a:r>
            <a:r>
              <a:rPr lang="en-US" sz="1200" b="1" dirty="0" smtClean="0">
                <a:latin typeface="Merriweather" panose="020B0604020202020204" charset="0"/>
              </a:rPr>
              <a:t>Council, </a:t>
            </a:r>
            <a:r>
              <a:rPr lang="en-US" sz="1200" dirty="0" smtClean="0">
                <a:latin typeface="Merriweather" panose="020B0604020202020204" charset="0"/>
                <a:hlinkClick r:id="rId3"/>
              </a:rPr>
              <a:t>https</a:t>
            </a:r>
            <a:r>
              <a:rPr lang="en-US" sz="1200" dirty="0">
                <a:latin typeface="Merriweather" panose="020B0604020202020204" charset="0"/>
                <a:hlinkClick r:id="rId3"/>
              </a:rPr>
              <a:t>://</a:t>
            </a:r>
            <a:r>
              <a:rPr lang="en-US" sz="1200" dirty="0" smtClean="0">
                <a:latin typeface="Merriweather" panose="020B0604020202020204" charset="0"/>
                <a:hlinkClick r:id="rId3"/>
              </a:rPr>
              <a:t>www.worldenergy.org/wp-content/uploads/2016/10/World-Energy-Scenarios-2016_Full-Report.pdf</a:t>
            </a:r>
            <a:endParaRPr lang="en-US" sz="1200" dirty="0" smtClean="0">
              <a:latin typeface="Merriweather" panose="020B0604020202020204" charset="0"/>
            </a:endParaRPr>
          </a:p>
          <a:p>
            <a:endParaRPr lang="en-US" sz="1200" dirty="0">
              <a:latin typeface="Merriweather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4" y="1480066"/>
            <a:ext cx="5422366" cy="2991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00" y="1479115"/>
            <a:ext cx="5305107" cy="2992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96839" y="4602797"/>
            <a:ext cx="392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rriweather" panose="020B0604020202020204" charset="0"/>
              </a:rPr>
              <a:t>Figure [4]: Energy consumption Problem</a:t>
            </a:r>
            <a:endParaRPr lang="en-US" dirty="0">
              <a:latin typeface="Merriweather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8604" y="4573692"/>
            <a:ext cx="437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rriweather" panose="020B0604020202020204" charset="0"/>
              </a:rPr>
              <a:t>Figure [3]: Artificial Intelligence Development</a:t>
            </a:r>
            <a:endParaRPr lang="en-US" dirty="0">
              <a:latin typeface="Merriweather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515" y="4910574"/>
            <a:ext cx="5600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erriweather" panose="020B0604020202020204" charset="0"/>
              </a:rPr>
              <a:t>In </a:t>
            </a:r>
            <a:r>
              <a:rPr lang="en-US" dirty="0">
                <a:latin typeface="Merriweather" panose="020B0604020202020204" charset="0"/>
              </a:rPr>
              <a:t>recent years, </a:t>
            </a:r>
            <a:r>
              <a:rPr lang="en-US" b="1" dirty="0">
                <a:solidFill>
                  <a:srgbClr val="FF0000"/>
                </a:solidFill>
                <a:latin typeface="Merriweather" panose="020B0604020202020204" charset="0"/>
              </a:rPr>
              <a:t>the development of artificial intelligence</a:t>
            </a:r>
            <a:r>
              <a:rPr lang="en-US" dirty="0">
                <a:latin typeface="Merriweather" panose="020B0604020202020204" charset="0"/>
              </a:rPr>
              <a:t> opens up the opportunity to create </a:t>
            </a:r>
            <a:r>
              <a:rPr lang="en-US" b="1" dirty="0">
                <a:solidFill>
                  <a:srgbClr val="FF0000"/>
                </a:solidFill>
                <a:latin typeface="Merriweather" panose="020B0604020202020204" charset="0"/>
              </a:rPr>
              <a:t>more complex systems </a:t>
            </a:r>
            <a:r>
              <a:rPr lang="en-US" dirty="0">
                <a:latin typeface="Merriweather" panose="020B0604020202020204" charset="0"/>
              </a:rPr>
              <a:t>to </a:t>
            </a:r>
            <a:r>
              <a:rPr lang="en-US" b="1" dirty="0">
                <a:solidFill>
                  <a:srgbClr val="FF0000"/>
                </a:solidFill>
                <a:latin typeface="Merriweather" panose="020B0604020202020204" charset="0"/>
              </a:rPr>
              <a:t>bring people and robots closer together</a:t>
            </a:r>
            <a:r>
              <a:rPr lang="en-US" dirty="0">
                <a:latin typeface="Merriweather" panose="020B0604020202020204" charset="0"/>
              </a:rPr>
              <a:t>.</a:t>
            </a:r>
            <a:endParaRPr lang="en-US" dirty="0">
              <a:latin typeface="Merriweather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0718" y="4907669"/>
            <a:ext cx="56002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rriweather" panose="020B0604020202020204" charset="0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Merriweather" panose="020B0604020202020204" charset="0"/>
              </a:rPr>
              <a:t>The energy industry is facing </a:t>
            </a:r>
            <a:r>
              <a:rPr lang="en-US" b="1">
                <a:solidFill>
                  <a:srgbClr val="FF0000"/>
                </a:solidFill>
                <a:latin typeface="Merriweather" panose="020B0604020202020204" charset="0"/>
              </a:rPr>
              <a:t>decades </a:t>
            </a:r>
            <a:r>
              <a:rPr lang="en-US" b="1" smtClean="0">
                <a:solidFill>
                  <a:srgbClr val="FF0000"/>
                </a:solidFill>
                <a:latin typeface="Merriweather" panose="020B0604020202020204" charset="0"/>
              </a:rPr>
              <a:t>of transformation</a:t>
            </a:r>
            <a:r>
              <a:rPr lang="en-US" dirty="0" smtClean="0">
                <a:latin typeface="Merriweather" panose="020B0604020202020204" charset="0"/>
              </a:rPr>
              <a:t>”[5]. </a:t>
            </a:r>
            <a:r>
              <a:rPr lang="en-US" dirty="0">
                <a:latin typeface="Merriweather" panose="020B0604020202020204" charset="0"/>
              </a:rPr>
              <a:t>Yet the implications of the changes underway go far deeper. There are political, economic and social issues at stake, but it may also require each of us to make some</a:t>
            </a:r>
            <a:r>
              <a:rPr lang="en-US" b="1" dirty="0">
                <a:solidFill>
                  <a:srgbClr val="FF0000"/>
                </a:solidFill>
                <a:latin typeface="Merriweather" panose="020B0604020202020204" charset="0"/>
              </a:rPr>
              <a:t> fundamental shifts </a:t>
            </a:r>
            <a:r>
              <a:rPr lang="en-US" dirty="0">
                <a:latin typeface="Merriweather" panose="020B0604020202020204" charset="0"/>
              </a:rPr>
              <a:t>in our </a:t>
            </a:r>
            <a:r>
              <a:rPr lang="en-US" dirty="0" smtClean="0">
                <a:latin typeface="Merriweather" panose="020B0604020202020204" charset="0"/>
              </a:rPr>
              <a:t>behavior too.</a:t>
            </a:r>
            <a:endParaRPr lang="en-US" dirty="0">
              <a:latin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9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Problem Definition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cxnSp>
        <p:nvCxnSpPr>
          <p:cNvPr id="5" name="Straight Connector 4"/>
          <p:cNvCxnSpPr/>
          <p:nvPr/>
        </p:nvCxnSpPr>
        <p:spPr>
          <a:xfrm>
            <a:off x="925551" y="5954751"/>
            <a:ext cx="2943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6005660"/>
            <a:ext cx="103253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rriweather" panose="020B0604020202020204" charset="0"/>
              </a:rPr>
              <a:t>Source: </a:t>
            </a:r>
            <a:r>
              <a:rPr lang="en-US" sz="1200" dirty="0" smtClean="0">
                <a:latin typeface="Merriweather" panose="020B0604020202020204" charset="0"/>
              </a:rPr>
              <a:t>	</a:t>
            </a:r>
            <a:r>
              <a:rPr lang="en-US" sz="1200" dirty="0" smtClean="0">
                <a:latin typeface="Merriweather" panose="020B0604020202020204" charset="0"/>
              </a:rPr>
              <a:t>[6]: </a:t>
            </a:r>
            <a:r>
              <a:rPr lang="en-US" sz="1200" dirty="0">
                <a:latin typeface="Merriweather" panose="020B0604020202020204" charset="0"/>
              </a:rPr>
              <a:t>Xilinx FPGA Power, </a:t>
            </a:r>
            <a:r>
              <a:rPr lang="en-US" sz="1200" i="1" dirty="0">
                <a:latin typeface="Merriweather" panose="020B0604020202020204" charset="0"/>
                <a:hlinkClick r:id="rId3"/>
              </a:rPr>
              <a:t>https://</a:t>
            </a:r>
            <a:r>
              <a:rPr lang="en-US" sz="1200" i="1" dirty="0" smtClean="0">
                <a:latin typeface="Merriweather" panose="020B0604020202020204" charset="0"/>
                <a:hlinkClick r:id="rId3"/>
              </a:rPr>
              <a:t>www.renesas.com/us/en/solutions/key-technology/fpga-power-solutions/fpga-power-xilinx.html</a:t>
            </a:r>
            <a:endParaRPr lang="en-US" sz="1200" i="1" dirty="0" smtClean="0">
              <a:latin typeface="Merriweather" panose="020B0604020202020204" charset="0"/>
            </a:endParaRPr>
          </a:p>
          <a:p>
            <a:r>
              <a:rPr lang="en-US" sz="1200" i="1" dirty="0">
                <a:latin typeface="Merriweather" panose="020B0604020202020204" charset="0"/>
              </a:rPr>
              <a:t>	</a:t>
            </a:r>
            <a:r>
              <a:rPr lang="en-US" sz="1200" dirty="0" smtClean="0">
                <a:latin typeface="Merriweather" panose="020B0604020202020204" charset="0"/>
              </a:rPr>
              <a:t>[7]: </a:t>
            </a:r>
            <a:r>
              <a:rPr lang="en-US" sz="1200" dirty="0" err="1" smtClean="0">
                <a:latin typeface="Merriweather" panose="020B0604020202020204" charset="0"/>
              </a:rPr>
              <a:t>Wonlai</a:t>
            </a:r>
            <a:r>
              <a:rPr lang="en-US" sz="1200" dirty="0" smtClean="0">
                <a:latin typeface="Merriweather" panose="020B0604020202020204" charset="0"/>
              </a:rPr>
              <a:t> Zhao, </a:t>
            </a:r>
            <a:r>
              <a:rPr lang="en-US" sz="1200" dirty="0" err="1" smtClean="0">
                <a:latin typeface="Merriweather" panose="020B0604020202020204" charset="0"/>
              </a:rPr>
              <a:t>Haohuan</a:t>
            </a:r>
            <a:r>
              <a:rPr lang="en-US" sz="1200" dirty="0" smtClean="0">
                <a:latin typeface="Merriweather" panose="020B0604020202020204" charset="0"/>
              </a:rPr>
              <a:t> Fu, Wayne </a:t>
            </a:r>
            <a:r>
              <a:rPr lang="en-US" sz="1200" dirty="0" err="1" smtClean="0">
                <a:latin typeface="Merriweather" panose="020B0604020202020204" charset="0"/>
              </a:rPr>
              <a:t>Luk</a:t>
            </a:r>
            <a:r>
              <a:rPr lang="en-US" sz="1200" dirty="0" smtClean="0">
                <a:latin typeface="Merriweather" panose="020B0604020202020204" charset="0"/>
              </a:rPr>
              <a:t>, “F-CNN: An FPGA-based framework for training Convolutional Neural Network” 2016, IEEE 27</a:t>
            </a:r>
            <a:r>
              <a:rPr lang="en-US" sz="1200" baseline="30000" dirty="0" smtClean="0">
                <a:latin typeface="Merriweather" panose="020B0604020202020204" charset="0"/>
              </a:rPr>
              <a:t>th</a:t>
            </a:r>
            <a:r>
              <a:rPr lang="en-US" sz="1200" dirty="0" smtClean="0">
                <a:latin typeface="Merriweather" panose="020B0604020202020204" charset="0"/>
              </a:rPr>
              <a:t> International Conference on Application-specific System, Architecture and Processors (ASAP) </a:t>
            </a:r>
            <a:endParaRPr lang="en-US" sz="1200" i="1" dirty="0" smtClean="0">
              <a:latin typeface="Merriweather" panose="020B0604020202020204" charset="0"/>
            </a:endParaRPr>
          </a:p>
          <a:p>
            <a:endParaRPr lang="en-US" i="1" dirty="0">
              <a:latin typeface="Merriweather" panose="020B0604020202020204" charset="0"/>
            </a:endParaRPr>
          </a:p>
        </p:txBody>
      </p:sp>
      <p:graphicFrame>
        <p:nvGraphicFramePr>
          <p:cNvPr id="10" name="Google Shape;175;p24"/>
          <p:cNvGraphicFramePr/>
          <p:nvPr>
            <p:extLst>
              <p:ext uri="{D42A27DB-BD31-4B8C-83A1-F6EECF244321}">
                <p14:modId xmlns:p14="http://schemas.microsoft.com/office/powerpoint/2010/main" val="1126456934"/>
              </p:ext>
            </p:extLst>
          </p:nvPr>
        </p:nvGraphicFramePr>
        <p:xfrm>
          <a:off x="5821649" y="2013177"/>
          <a:ext cx="5050789" cy="2366643"/>
        </p:xfrm>
        <a:graphic>
          <a:graphicData uri="http://schemas.openxmlformats.org/drawingml/2006/table">
            <a:tbl>
              <a:tblPr>
                <a:noFill/>
                <a:tableStyleId>{25C08D68-3A62-468E-9AAE-051DCD6B7E6D}</a:tableStyleId>
              </a:tblPr>
              <a:tblGrid>
                <a:gridCol w="2419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88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Table </a:t>
                      </a:r>
                      <a:r>
                        <a:rPr lang="en-US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[7]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GPU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FPGA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88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Execution</a:t>
                      </a:r>
                      <a:r>
                        <a:rPr lang="en" baseline="0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Time (s)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18.7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21.4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88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Power</a:t>
                      </a:r>
                      <a:r>
                        <a:rPr lang="en" baseline="0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Consumption (W)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</a:t>
                      </a:r>
                      <a:endParaRPr sz="2400" b="1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53"/>
          <a:stretch/>
        </p:blipFill>
        <p:spPr>
          <a:xfrm>
            <a:off x="1304350" y="2013177"/>
            <a:ext cx="4059899" cy="23666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0216" y="4545046"/>
            <a:ext cx="2888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rriweather" panose="020B0604020202020204" charset="0"/>
              </a:rPr>
              <a:t>Figure </a:t>
            </a:r>
            <a:r>
              <a:rPr lang="en-US" dirty="0" smtClean="0">
                <a:latin typeface="Merriweather" panose="020B0604020202020204" charset="0"/>
              </a:rPr>
              <a:t>[6] </a:t>
            </a:r>
            <a:r>
              <a:rPr lang="en-US" dirty="0" smtClean="0">
                <a:latin typeface="Merriweather" panose="020B0604020202020204" charset="0"/>
              </a:rPr>
              <a:t>FPGA acceleration</a:t>
            </a:r>
            <a:endParaRPr lang="en-US" dirty="0">
              <a:latin typeface="Merriweather" panose="020B0604020202020204" charset="0"/>
            </a:endParaRPr>
          </a:p>
        </p:txBody>
      </p:sp>
      <p:sp>
        <p:nvSpPr>
          <p:cNvPr id="13" name="Google Shape;108;p17"/>
          <p:cNvSpPr txBox="1">
            <a:spLocks noGrp="1"/>
          </p:cNvSpPr>
          <p:nvPr>
            <p:ph type="body" idx="1"/>
          </p:nvPr>
        </p:nvSpPr>
        <p:spPr>
          <a:xfrm>
            <a:off x="1314498" y="4962149"/>
            <a:ext cx="9714058" cy="883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Furthermore, reduced data precision allows FPGA to reach performance in range of </a:t>
            </a:r>
            <a:r>
              <a:rPr lang="en-US" sz="2000" b="1" dirty="0" err="1" smtClean="0"/>
              <a:t>Tera</a:t>
            </a:r>
            <a:r>
              <a:rPr lang="en-US" sz="2000" b="1" dirty="0" smtClean="0"/>
              <a:t>-Operations per second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898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1778913" y="3518087"/>
            <a:ext cx="9114326" cy="15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 b="1" dirty="0" smtClean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Model Implementation</a:t>
            </a:r>
            <a:endParaRPr sz="6000" b="1"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649100" y="259400"/>
            <a:ext cx="2893800" cy="2893800"/>
          </a:xfrm>
          <a:prstGeom prst="diamond">
            <a:avLst/>
          </a:prstGeom>
          <a:solidFill>
            <a:srgbClr val="222222"/>
          </a:solidFill>
          <a:ln w="38100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5652476" y="1233758"/>
            <a:ext cx="887048" cy="945101"/>
            <a:chOff x="5970800" y="1619250"/>
            <a:chExt cx="428650" cy="456725"/>
          </a:xfrm>
        </p:grpSpPr>
        <p:sp>
          <p:nvSpPr>
            <p:cNvPr id="118" name="Google Shape;118;p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31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Dataset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5" name="Straight Connector 4"/>
          <p:cNvCxnSpPr/>
          <p:nvPr/>
        </p:nvCxnSpPr>
        <p:spPr>
          <a:xfrm>
            <a:off x="925551" y="5954751"/>
            <a:ext cx="2943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6005660"/>
            <a:ext cx="1032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erriweather" panose="020B0604020202020204" charset="0"/>
              </a:rPr>
              <a:t>Source: 	</a:t>
            </a:r>
            <a:r>
              <a:rPr lang="en-US" sz="1200" dirty="0" smtClean="0">
                <a:latin typeface="Merriweather" panose="020B0604020202020204" charset="0"/>
              </a:rPr>
              <a:t>[8] </a:t>
            </a:r>
            <a:r>
              <a:rPr lang="en-US" sz="1200" dirty="0" smtClean="0">
                <a:latin typeface="Merriweather" panose="020B0604020202020204" charset="0"/>
              </a:rPr>
              <a:t>Internet</a:t>
            </a:r>
          </a:p>
          <a:p>
            <a:r>
              <a:rPr lang="en-US" sz="1200" i="1" dirty="0" smtClean="0">
                <a:latin typeface="Merriweather" panose="020B0604020202020204" charset="0"/>
              </a:rPr>
              <a:t>	</a:t>
            </a:r>
            <a:r>
              <a:rPr lang="en-US" sz="1200" dirty="0" smtClean="0">
                <a:latin typeface="Merriweather" panose="020B0604020202020204" charset="0"/>
              </a:rPr>
              <a:t>[9][</a:t>
            </a:r>
            <a:r>
              <a:rPr lang="en-US" sz="1200" dirty="0" smtClean="0">
                <a:latin typeface="Merriweather" panose="020B0604020202020204" charset="0"/>
              </a:rPr>
              <a:t>10</a:t>
            </a:r>
            <a:r>
              <a:rPr lang="en-US" sz="1200" dirty="0" smtClean="0">
                <a:latin typeface="Merriweather" panose="020B0604020202020204" charset="0"/>
              </a:rPr>
              <a:t>] </a:t>
            </a:r>
            <a:r>
              <a:rPr lang="en-US" sz="1200" dirty="0" err="1" smtClean="0">
                <a:latin typeface="Merriweather" panose="020B0604020202020204" charset="0"/>
              </a:rPr>
              <a:t>Kaggle</a:t>
            </a:r>
            <a:r>
              <a:rPr lang="en-US" sz="1200" dirty="0">
                <a:latin typeface="Merriweather" panose="020B0604020202020204" charset="0"/>
              </a:rPr>
              <a:t>, FER2013, </a:t>
            </a:r>
            <a:r>
              <a:rPr lang="en-US" sz="1200" i="1" dirty="0">
                <a:latin typeface="Merriweather" panose="020B0604020202020204" charset="0"/>
              </a:rPr>
              <a:t>https://</a:t>
            </a:r>
            <a:r>
              <a:rPr lang="en-US" sz="1200" i="1" dirty="0" smtClean="0">
                <a:latin typeface="Merriweather" panose="020B0604020202020204" charset="0"/>
              </a:rPr>
              <a:t>www.kaggle.com/deadskull7/fer2013. </a:t>
            </a:r>
            <a:endParaRPr lang="en-US" i="1" dirty="0">
              <a:latin typeface="Merriweather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1463" y="4447973"/>
            <a:ext cx="383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rriweather" panose="020B0604020202020204" charset="0"/>
              </a:rPr>
              <a:t>Figure </a:t>
            </a:r>
            <a:r>
              <a:rPr lang="en-US" dirty="0" smtClean="0">
                <a:latin typeface="Merriweather" panose="020B0604020202020204" charset="0"/>
              </a:rPr>
              <a:t>[9] </a:t>
            </a:r>
            <a:r>
              <a:rPr lang="en-US" dirty="0" smtClean="0">
                <a:latin typeface="Merriweather" panose="020B0604020202020204" charset="0"/>
              </a:rPr>
              <a:t>Structure of FER-2013 dataset </a:t>
            </a:r>
            <a:endParaRPr lang="en-US" dirty="0">
              <a:latin typeface="Merriweather" panose="020B0604020202020204" charset="0"/>
            </a:endParaRPr>
          </a:p>
        </p:txBody>
      </p:sp>
      <p:pic>
        <p:nvPicPr>
          <p:cNvPr id="1026" name="Picture 2" descr="fer2013-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4"/>
          <a:stretch>
            <a:fillRect/>
          </a:stretch>
        </p:blipFill>
        <p:spPr bwMode="auto">
          <a:xfrm>
            <a:off x="557953" y="1649236"/>
            <a:ext cx="6143535" cy="266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240752" y="4371698"/>
            <a:ext cx="278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rriweather" panose="020B0604020202020204" charset="0"/>
              </a:rPr>
              <a:t>Figure </a:t>
            </a:r>
            <a:r>
              <a:rPr lang="en-US" dirty="0" smtClean="0">
                <a:latin typeface="Merriweather" panose="020B0604020202020204" charset="0"/>
              </a:rPr>
              <a:t>[10] </a:t>
            </a:r>
            <a:r>
              <a:rPr lang="en-US" dirty="0" smtClean="0">
                <a:latin typeface="Merriweather" panose="020B0604020202020204" charset="0"/>
              </a:rPr>
              <a:t>FER-2013 details</a:t>
            </a:r>
            <a:endParaRPr lang="en-US" dirty="0">
              <a:latin typeface="Merriweather" panose="020B0604020202020204" charset="0"/>
            </a:endParaRPr>
          </a:p>
        </p:txBody>
      </p:sp>
      <p:sp>
        <p:nvSpPr>
          <p:cNvPr id="15" name="Google Shape;108;p17"/>
          <p:cNvSpPr txBox="1">
            <a:spLocks noGrp="1"/>
          </p:cNvSpPr>
          <p:nvPr>
            <p:ph type="body" idx="1"/>
          </p:nvPr>
        </p:nvSpPr>
        <p:spPr>
          <a:xfrm>
            <a:off x="1314498" y="4962149"/>
            <a:ext cx="9714058" cy="883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FERC-2013 </a:t>
            </a:r>
            <a:r>
              <a:rPr lang="en-US" sz="2000" dirty="0" smtClean="0"/>
              <a:t>has seven </a:t>
            </a:r>
            <a:r>
              <a:rPr lang="en-US" sz="2000" dirty="0"/>
              <a:t>categories (0=Angry, 1=Disgust, 2=Fear, 3=Happy, 4=Sad, 5=Surprise, 6=Neutral</a:t>
            </a:r>
            <a:r>
              <a:rPr lang="en-US" sz="2000" dirty="0" smtClean="0"/>
              <a:t>) [9]</a:t>
            </a:r>
            <a:endParaRPr lang="en-US" sz="2000" dirty="0"/>
          </a:p>
        </p:txBody>
      </p:sp>
      <p:graphicFrame>
        <p:nvGraphicFramePr>
          <p:cNvPr id="16" name="Google Shape;175;p24"/>
          <p:cNvGraphicFramePr/>
          <p:nvPr>
            <p:extLst>
              <p:ext uri="{D42A27DB-BD31-4B8C-83A1-F6EECF244321}">
                <p14:modId xmlns:p14="http://schemas.microsoft.com/office/powerpoint/2010/main" val="1351934347"/>
              </p:ext>
            </p:extLst>
          </p:nvPr>
        </p:nvGraphicFramePr>
        <p:xfrm>
          <a:off x="6761827" y="1799162"/>
          <a:ext cx="5050789" cy="1611811"/>
        </p:xfrm>
        <a:graphic>
          <a:graphicData uri="http://schemas.openxmlformats.org/drawingml/2006/table">
            <a:tbl>
              <a:tblPr>
                <a:noFill/>
                <a:tableStyleId>{25C08D68-3A62-468E-9AAE-051DCD6B7E6D}</a:tableStyleId>
              </a:tblPr>
              <a:tblGrid>
                <a:gridCol w="166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530580339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88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[8]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Training set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Public</a:t>
                      </a:r>
                      <a:r>
                        <a:rPr lang="en" baseline="0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testing set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Private</a:t>
                      </a:r>
                      <a:r>
                        <a:rPr lang="en" baseline="0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testing set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88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aseline="0" dirty="0" smtClean="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Image Quantity (sample)</a:t>
                      </a:r>
                      <a:endParaRPr dirty="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28709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3589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3589</a:t>
                      </a:r>
                      <a:endParaRPr sz="2400" b="1" dirty="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96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3334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3055435" y="743350"/>
            <a:ext cx="613317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CNN Architecture</a:t>
            </a:r>
            <a:endParaRPr sz="4000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821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88" y="1607561"/>
            <a:ext cx="8400000" cy="3066667"/>
          </a:xfrm>
          <a:prstGeom prst="rect">
            <a:avLst/>
          </a:prstGeom>
        </p:spPr>
      </p:pic>
      <p:sp>
        <p:nvSpPr>
          <p:cNvPr id="17" name="Google Shape;108;p17"/>
          <p:cNvSpPr txBox="1">
            <a:spLocks noGrp="1"/>
          </p:cNvSpPr>
          <p:nvPr>
            <p:ph type="body" idx="1"/>
          </p:nvPr>
        </p:nvSpPr>
        <p:spPr>
          <a:xfrm>
            <a:off x="1513321" y="4681137"/>
            <a:ext cx="9714058" cy="883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3 convolution layers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2 Dropout layers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2 Fully connected Layers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The input size : 48x48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Output: 7-dimention one-hot vector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550382"/>
      </p:ext>
    </p:extLst>
  </p:cSld>
  <p:clrMapOvr>
    <a:masterClrMapping/>
  </p:clrMapOvr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1378</Words>
  <Application>Microsoft Office PowerPoint</Application>
  <PresentationFormat>Widescreen</PresentationFormat>
  <Paragraphs>219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SimSun</vt:lpstr>
      <vt:lpstr>Malgun Gothic</vt:lpstr>
      <vt:lpstr>Raleway</vt:lpstr>
      <vt:lpstr>Arial</vt:lpstr>
      <vt:lpstr>Merriweather</vt:lpstr>
      <vt:lpstr>Symbol</vt:lpstr>
      <vt:lpstr>Othello template</vt:lpstr>
      <vt:lpstr>Equation</vt:lpstr>
      <vt:lpstr>FPGA Platform applied for Facial Expression Recognition System using CNNs</vt:lpstr>
      <vt:lpstr>Content</vt:lpstr>
      <vt:lpstr>Problem Definition</vt:lpstr>
      <vt:lpstr>About this template</vt:lpstr>
      <vt:lpstr>About this template</vt:lpstr>
      <vt:lpstr>About this template</vt:lpstr>
      <vt:lpstr>Model Implementation</vt:lpstr>
      <vt:lpstr>About this template</vt:lpstr>
      <vt:lpstr>About this template</vt:lpstr>
      <vt:lpstr>About this template</vt:lpstr>
      <vt:lpstr>Hardware Design</vt:lpstr>
      <vt:lpstr>About this template</vt:lpstr>
      <vt:lpstr>About this template</vt:lpstr>
      <vt:lpstr>About this template</vt:lpstr>
      <vt:lpstr>Implement Result</vt:lpstr>
      <vt:lpstr>About this template</vt:lpstr>
      <vt:lpstr>About this template</vt:lpstr>
      <vt:lpstr>About this template</vt:lpstr>
      <vt:lpstr>About this template</vt:lpstr>
      <vt:lpstr>About this template</vt:lpstr>
      <vt:lpstr>About this template</vt:lpstr>
      <vt:lpstr>About this template</vt:lpstr>
      <vt:lpstr>Conclusion</vt:lpstr>
      <vt:lpstr>About this template</vt:lpstr>
      <vt:lpstr>About this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Sy Nguyen</cp:lastModifiedBy>
  <cp:revision>77</cp:revision>
  <dcterms:modified xsi:type="dcterms:W3CDTF">2019-04-04T03:39:48Z</dcterms:modified>
</cp:coreProperties>
</file>