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5143500" type="screen16x9"/>
  <p:notesSz cx="6858000" cy="9144000"/>
  <p:embeddedFontLst>
    <p:embeddedFont>
      <p:font typeface="Muli" panose="020B0604020202020204" charset="0"/>
      <p:regular r:id="rId8"/>
      <p:bold r:id="rId9"/>
      <p:italic r:id="rId10"/>
      <p:boldItalic r:id="rId11"/>
    </p:embeddedFont>
    <p:embeddedFont>
      <p:font typeface="Arv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B9B99E-8C7F-4206-97FA-45BABEA326C7}">
  <a:tblStyle styleId="{7EB9B99E-8C7F-4206-97FA-45BABEA326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g"/><Relationship Id="rId4" Type="http://schemas.openxmlformats.org/officeDocument/2006/relationships/image" Target="../media/image1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jpg"/><Relationship Id="rId4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Death_to_stock_photography_Vibrant-(9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 descr="Death_to_stock_communicate_hands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 descr="Death_to_stock_photography_Vibrant-(10-of-10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Death_to_stock_communicate_hands_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 descr="Death_to_stock_communicate_hands_9-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65073" y="411487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2" descr="DeathtoStock_Clementine10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descr="Death_to_stock_communicate_hands_4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DeathtoStock_Simplify3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 descr="Death_to_stock_communicate_hands_1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 descr="Death_to_stock_communicate_hands_3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000250" y="1019175"/>
            <a:ext cx="51435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2961550" y="1991825"/>
            <a:ext cx="32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2"/>
          <p:cNvSpPr/>
          <p:nvPr/>
        </p:nvSpPr>
        <p:spPr>
          <a:xfrm flipH="1">
            <a:off x="7144834" y="25631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flipH="1">
            <a:off x="8172291" y="8"/>
            <a:ext cx="971700" cy="971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38685" y="30853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flipH="1">
            <a:off x="7143750" y="205745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1" descr="Death_to_stock_photography_Vibrant-(10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4671" y="936760"/>
            <a:ext cx="1869250" cy="186925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1"/>
          <p:cNvSpPr/>
          <p:nvPr/>
        </p:nvSpPr>
        <p:spPr>
          <a:xfrm>
            <a:off x="7274895" y="1870746"/>
            <a:ext cx="936900" cy="9369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11" descr="Death_to_stock_photography_Vibrant-(9-of-10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050" y="-1"/>
            <a:ext cx="936870" cy="93687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1"/>
          <p:cNvSpPr/>
          <p:nvPr/>
        </p:nvSpPr>
        <p:spPr>
          <a:xfrm>
            <a:off x="8207105" y="2807566"/>
            <a:ext cx="936900" cy="9369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7274902" y="56"/>
            <a:ext cx="936900" cy="9369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"/>
          <p:cNvSpPr/>
          <p:nvPr/>
        </p:nvSpPr>
        <p:spPr>
          <a:xfrm>
            <a:off x="13" y="4206739"/>
            <a:ext cx="936900" cy="9369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"/>
          <p:cNvSpPr/>
          <p:nvPr/>
        </p:nvSpPr>
        <p:spPr>
          <a:xfrm>
            <a:off x="936765" y="4674987"/>
            <a:ext cx="468300" cy="468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-1" y="4206736"/>
            <a:ext cx="468300" cy="4683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"/>
          <p:cNvSpPr/>
          <p:nvPr/>
        </p:nvSpPr>
        <p:spPr>
          <a:xfrm>
            <a:off x="8675675" y="3742994"/>
            <a:ext cx="468300" cy="4683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"/>
          <p:cNvSpPr/>
          <p:nvPr/>
        </p:nvSpPr>
        <p:spPr>
          <a:xfrm>
            <a:off x="8675680" y="3274749"/>
            <a:ext cx="468300" cy="468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1"/>
          <p:cNvGrpSpPr/>
          <p:nvPr/>
        </p:nvGrpSpPr>
        <p:grpSpPr>
          <a:xfrm>
            <a:off x="7594614" y="2115525"/>
            <a:ext cx="297651" cy="471862"/>
            <a:chOff x="6718575" y="2318625"/>
            <a:chExt cx="256950" cy="407375"/>
          </a:xfrm>
        </p:grpSpPr>
        <p:sp>
          <p:nvSpPr>
            <p:cNvPr id="226" name="Google Shape;226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11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2" descr="DeathtoStock_Clementine10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752" y="1861709"/>
            <a:ext cx="933085" cy="93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2" descr="Death_to_stock_communicate_hands_9-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841" y="8"/>
            <a:ext cx="1868082" cy="186808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/>
          <p:nvPr/>
        </p:nvSpPr>
        <p:spPr>
          <a:xfrm>
            <a:off x="6344788" y="12"/>
            <a:ext cx="933000" cy="9330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2"/>
          <p:cNvSpPr/>
          <p:nvPr/>
        </p:nvSpPr>
        <p:spPr>
          <a:xfrm>
            <a:off x="8210900" y="1862680"/>
            <a:ext cx="933000" cy="9330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2"/>
          <p:cNvSpPr/>
          <p:nvPr/>
        </p:nvSpPr>
        <p:spPr>
          <a:xfrm>
            <a:off x="8210893" y="930219"/>
            <a:ext cx="933000" cy="9330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2"/>
          <p:cNvSpPr/>
          <p:nvPr/>
        </p:nvSpPr>
        <p:spPr>
          <a:xfrm>
            <a:off x="-287" y="3743870"/>
            <a:ext cx="933000" cy="9330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"/>
          <p:cNvSpPr/>
          <p:nvPr/>
        </p:nvSpPr>
        <p:spPr>
          <a:xfrm>
            <a:off x="-293" y="4676847"/>
            <a:ext cx="466500" cy="4665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-301" y="3743867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2"/>
          <p:cNvSpPr/>
          <p:nvPr/>
        </p:nvSpPr>
        <p:spPr>
          <a:xfrm>
            <a:off x="8677502" y="2798991"/>
            <a:ext cx="466500" cy="4665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2"/>
          <p:cNvSpPr/>
          <p:nvPr/>
        </p:nvSpPr>
        <p:spPr>
          <a:xfrm>
            <a:off x="7277744" y="0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12"/>
          <p:cNvGrpSpPr/>
          <p:nvPr/>
        </p:nvGrpSpPr>
        <p:grpSpPr>
          <a:xfrm>
            <a:off x="8431833" y="1151245"/>
            <a:ext cx="490565" cy="490565"/>
            <a:chOff x="5941025" y="3634400"/>
            <a:chExt cx="467650" cy="467650"/>
          </a:xfrm>
        </p:grpSpPr>
        <p:sp>
          <p:nvSpPr>
            <p:cNvPr id="247" name="Google Shape;247;p1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12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4">
  <p:cSld name="BLANK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3" descr="DeathtoStock_Simplify3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8905" y="-1"/>
            <a:ext cx="935025" cy="9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 descr="Death_to_stock_communicate_hands_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786" y="1865793"/>
            <a:ext cx="1872187" cy="187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3"/>
          <p:cNvSpPr/>
          <p:nvPr/>
        </p:nvSpPr>
        <p:spPr>
          <a:xfrm>
            <a:off x="7275209" y="4"/>
            <a:ext cx="935100" cy="9351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8208899" y="935036"/>
            <a:ext cx="935100" cy="9351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275209" y="2795481"/>
            <a:ext cx="935100" cy="9351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13" y="4208474"/>
            <a:ext cx="935100" cy="9351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35032" y="4208477"/>
            <a:ext cx="467400" cy="4674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-1" y="467611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7741458" y="935017"/>
            <a:ext cx="467400" cy="4674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8676589" y="46763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7689536" y="3100148"/>
            <a:ext cx="410309" cy="37325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 flipH="1">
            <a:off x="7385585" y="3052605"/>
            <a:ext cx="273000" cy="248322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" descr="Death_to_stock_photography_Vibrant-(9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 descr="Death_to_stock_communicate_hands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 descr="Death_to_stock_photography_Vibrant-(10-of-10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 descr="Death_to_stock_communicate_hands_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 descr="Death_to_stock_communicate_hands_9-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3" descr="DeathtoStock_Clementine10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 descr="Death_to_stock_communicate_hands_4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" descr="DeathtoStock_Simplify3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3" descr="Death_to_stock_communicate_hands_1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3" descr="Death_to_stock_communicate_hands_3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965075" y="1019175"/>
            <a:ext cx="72072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1"/>
          </p:nvPr>
        </p:nvSpPr>
        <p:spPr>
          <a:xfrm>
            <a:off x="2014575" y="2611454"/>
            <a:ext cx="51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5072818" y="4615401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4" descr="Death_to_stock_communicate_hands_10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550" y="99505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4" descr="DeathtoStock_Simplify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0" y="306572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/>
          <p:nvPr/>
        </p:nvSpPr>
        <p:spPr>
          <a:xfrm>
            <a:off x="8107795" y="31101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4" descr="DeathtoStock_Wired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0025" y="1037700"/>
            <a:ext cx="2084475" cy="20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2901375" y="2161800"/>
            <a:ext cx="3341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30200" algn="ctr" rtl="0">
              <a:spcBef>
                <a:spcPts val="60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□"/>
              <a:defRPr i="1">
                <a:latin typeface="Arvo"/>
                <a:ea typeface="Arvo"/>
                <a:cs typeface="Arvo"/>
                <a:sym typeface="Arvo"/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  <a:defRPr i="1">
                <a:latin typeface="Arvo"/>
                <a:ea typeface="Arvo"/>
                <a:cs typeface="Arvo"/>
                <a:sym typeface="Arvo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070023" y="103770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070023" y="42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107728" y="312216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 flipH="1">
            <a:off x="1032727" y="99505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 flipH="1">
            <a:off x="-3494" y="203276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 flipH="1">
            <a:off x="1032727" y="306572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 flipH="1">
            <a:off x="2070428" y="4624791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 flipH="1">
            <a:off x="1551734" y="15140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4" descr="Death_to_stock_communicate_hands_2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734" y="-5"/>
            <a:ext cx="1037815" cy="10378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4"/>
          <p:cNvGrpSpPr/>
          <p:nvPr/>
        </p:nvGrpSpPr>
        <p:grpSpPr>
          <a:xfrm>
            <a:off x="1310132" y="3331424"/>
            <a:ext cx="482890" cy="506303"/>
            <a:chOff x="5961125" y="1623900"/>
            <a:chExt cx="427450" cy="448175"/>
          </a:xfrm>
        </p:grpSpPr>
        <p:sp>
          <p:nvSpPr>
            <p:cNvPr id="81" name="Google Shape;81;p4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/>
          <p:nvPr/>
        </p:nvSpPr>
        <p:spPr>
          <a:xfrm>
            <a:off x="7349050" y="1316724"/>
            <a:ext cx="479648" cy="479648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sldNum" idx="12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93" name="Google Shape;93;p5" descr="Death_to_stock_communicate_hands_2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184" y="2070682"/>
            <a:ext cx="1037815" cy="103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 descr="Death_to_stock_communicate_hands_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1" y="9"/>
            <a:ext cx="2077780" cy="20777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/>
          <p:nvPr/>
        </p:nvSpPr>
        <p:spPr>
          <a:xfrm>
            <a:off x="7070023" y="207233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8106245" y="31085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7070023" y="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0" y="35870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518691" y="4105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7587466" y="25837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5"/>
          <p:cNvGrpSpPr/>
          <p:nvPr/>
        </p:nvGrpSpPr>
        <p:grpSpPr>
          <a:xfrm>
            <a:off x="7332942" y="269800"/>
            <a:ext cx="498130" cy="498101"/>
            <a:chOff x="1923675" y="1633650"/>
            <a:chExt cx="436000" cy="435975"/>
          </a:xfrm>
        </p:grpSpPr>
        <p:sp>
          <p:nvSpPr>
            <p:cNvPr id="104" name="Google Shape;104;p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5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6" descr="Death_to_stock_photography_Vibrant-(10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9775" y="1037700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"/>
          <p:cNvSpPr/>
          <p:nvPr/>
        </p:nvSpPr>
        <p:spPr>
          <a:xfrm>
            <a:off x="7070023" y="207232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6" descr="Death_to_stock_photography_Vibrant-(9-of-10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625" y="0"/>
            <a:ext cx="1037825" cy="1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06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2172900" cy="310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2"/>
          </p:nvPr>
        </p:nvSpPr>
        <p:spPr>
          <a:xfrm>
            <a:off x="4063136" y="1818975"/>
            <a:ext cx="2185800" cy="310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8" name="Google Shape;118;p6"/>
          <p:cNvSpPr/>
          <p:nvPr/>
        </p:nvSpPr>
        <p:spPr>
          <a:xfrm>
            <a:off x="8102686" y="3110092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"/>
          <p:cNvSpPr/>
          <p:nvPr/>
        </p:nvSpPr>
        <p:spPr>
          <a:xfrm>
            <a:off x="7070032" y="6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10377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-9" y="4105791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8621748" y="4146316"/>
            <a:ext cx="518700" cy="51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8621753" y="36276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7424022" y="2343455"/>
            <a:ext cx="329718" cy="522703"/>
            <a:chOff x="6718575" y="2318625"/>
            <a:chExt cx="256950" cy="407375"/>
          </a:xfrm>
        </p:grpSpPr>
        <p:sp>
          <p:nvSpPr>
            <p:cNvPr id="126" name="Google Shape;12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6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7" descr="DeathtoStock_Clementine10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8350" y="2070675"/>
            <a:ext cx="1037825" cy="10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 descr="Death_to_stock_communicate_hands_9-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0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418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14313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2"/>
          </p:nvPr>
        </p:nvSpPr>
        <p:spPr>
          <a:xfrm>
            <a:off x="3347475" y="1818975"/>
            <a:ext cx="14313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3"/>
          </p:nvPr>
        </p:nvSpPr>
        <p:spPr>
          <a:xfrm>
            <a:off x="4852474" y="1818975"/>
            <a:ext cx="14313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6030661" y="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8106245" y="2071756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8106236" y="103462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-293" y="3586794"/>
            <a:ext cx="1037700" cy="1037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-3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-309" y="3586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8625223" y="3113166"/>
            <a:ext cx="518700" cy="51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7068341" y="-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8352271" y="1280647"/>
            <a:ext cx="545654" cy="545654"/>
            <a:chOff x="5941025" y="3634400"/>
            <a:chExt cx="467650" cy="467650"/>
          </a:xfrm>
        </p:grpSpPr>
        <p:sp>
          <p:nvSpPr>
            <p:cNvPr id="151" name="Google Shape;151;p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7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8" descr="DeathtoStock_Simplify3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 descr="Death_to_stock_communicate_hands_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207067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8"/>
          <p:cNvSpPr/>
          <p:nvPr/>
        </p:nvSpPr>
        <p:spPr>
          <a:xfrm>
            <a:off x="7070023" y="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8106245" y="10377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7070023" y="310245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1037700" y="41057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"/>
          <p:cNvSpPr/>
          <p:nvPr/>
        </p:nvSpPr>
        <p:spPr>
          <a:xfrm>
            <a:off x="-9" y="4624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7587473" y="1037691"/>
            <a:ext cx="518700" cy="51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8625291" y="5189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7529848" y="3440573"/>
            <a:ext cx="455351" cy="41422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"/>
          <p:cNvSpPr/>
          <p:nvPr/>
        </p:nvSpPr>
        <p:spPr>
          <a:xfrm flipH="1">
            <a:off x="7192539" y="3387811"/>
            <a:ext cx="302961" cy="27557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9" descr="Death_to_stock_communicate_hands_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 descr="Death_to_stock_communicate_hands_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 txBox="1">
            <a:spLocks noGrp="1"/>
          </p:cNvSpPr>
          <p:nvPr>
            <p:ph type="body" idx="1"/>
          </p:nvPr>
        </p:nvSpPr>
        <p:spPr>
          <a:xfrm>
            <a:off x="1375225" y="3953400"/>
            <a:ext cx="1990500" cy="82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pic>
        <p:nvPicPr>
          <p:cNvPr id="177" name="Google Shape;177;p9" descr="Death_to_stock_communicate_hands_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8" y="3068052"/>
            <a:ext cx="1037700" cy="10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/>
          <p:nvPr/>
        </p:nvSpPr>
        <p:spPr>
          <a:xfrm>
            <a:off x="8106248" y="103770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/>
          <p:nvPr/>
        </p:nvSpPr>
        <p:spPr>
          <a:xfrm>
            <a:off x="7070023" y="1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"/>
          <p:cNvSpPr/>
          <p:nvPr/>
        </p:nvSpPr>
        <p:spPr>
          <a:xfrm>
            <a:off x="7070032" y="1037694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"/>
          <p:cNvSpPr/>
          <p:nvPr/>
        </p:nvSpPr>
        <p:spPr>
          <a:xfrm>
            <a:off x="518700" y="254934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/>
          <p:nvPr/>
        </p:nvSpPr>
        <p:spPr>
          <a:xfrm>
            <a:off x="-9" y="4624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"/>
          <p:cNvSpPr/>
          <p:nvPr/>
        </p:nvSpPr>
        <p:spPr>
          <a:xfrm>
            <a:off x="8623698" y="3114516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8623691" y="5189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9" descr="DeathtoStock_CreativeSpace4-11.4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6250" y="2072325"/>
            <a:ext cx="1037700" cy="103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9"/>
          <p:cNvGrpSpPr/>
          <p:nvPr/>
        </p:nvGrpSpPr>
        <p:grpSpPr>
          <a:xfrm>
            <a:off x="7331725" y="290387"/>
            <a:ext cx="514306" cy="456926"/>
            <a:chOff x="5292575" y="3681900"/>
            <a:chExt cx="420150" cy="373275"/>
          </a:xfrm>
        </p:grpSpPr>
        <p:sp>
          <p:nvSpPr>
            <p:cNvPr id="187" name="Google Shape;187;p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0" descr="Death_to_stock_communicate_hands_2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3282" y="1857008"/>
            <a:ext cx="930717" cy="93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 descr="Death_to_stock_communicate_hands_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639" y="16"/>
            <a:ext cx="1863360" cy="186335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/>
          <p:nvPr/>
        </p:nvSpPr>
        <p:spPr>
          <a:xfrm>
            <a:off x="7284049" y="1858486"/>
            <a:ext cx="930600" cy="9306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"/>
          <p:cNvSpPr/>
          <p:nvPr/>
        </p:nvSpPr>
        <p:spPr>
          <a:xfrm>
            <a:off x="8213336" y="2787740"/>
            <a:ext cx="930600" cy="9306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0"/>
          <p:cNvSpPr/>
          <p:nvPr/>
        </p:nvSpPr>
        <p:spPr>
          <a:xfrm>
            <a:off x="7284049" y="9"/>
            <a:ext cx="930600" cy="9306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0"/>
          <p:cNvSpPr/>
          <p:nvPr/>
        </p:nvSpPr>
        <p:spPr>
          <a:xfrm>
            <a:off x="6" y="4212884"/>
            <a:ext cx="930600" cy="9306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"/>
          <p:cNvSpPr/>
          <p:nvPr/>
        </p:nvSpPr>
        <p:spPr>
          <a:xfrm>
            <a:off x="0" y="3747713"/>
            <a:ext cx="465300" cy="465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"/>
          <p:cNvSpPr/>
          <p:nvPr/>
        </p:nvSpPr>
        <p:spPr>
          <a:xfrm>
            <a:off x="465164" y="4212881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"/>
          <p:cNvSpPr/>
          <p:nvPr/>
        </p:nvSpPr>
        <p:spPr>
          <a:xfrm>
            <a:off x="6818876" y="-1"/>
            <a:ext cx="465300" cy="4653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"/>
          <p:cNvSpPr/>
          <p:nvPr/>
        </p:nvSpPr>
        <p:spPr>
          <a:xfrm>
            <a:off x="7748094" y="2317122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0"/>
          <p:cNvGrpSpPr/>
          <p:nvPr/>
        </p:nvGrpSpPr>
        <p:grpSpPr>
          <a:xfrm>
            <a:off x="7519838" y="241965"/>
            <a:ext cx="446726" cy="446700"/>
            <a:chOff x="1923675" y="1633650"/>
            <a:chExt cx="436000" cy="435975"/>
          </a:xfrm>
        </p:grpSpPr>
        <p:sp>
          <p:nvSpPr>
            <p:cNvPr id="207" name="Google Shape;207;p1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10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●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>
            <a:spLocks noGrp="1"/>
          </p:cNvSpPr>
          <p:nvPr>
            <p:ph type="ctrTitle"/>
          </p:nvPr>
        </p:nvSpPr>
        <p:spPr>
          <a:xfrm>
            <a:off x="2459182" y="1302327"/>
            <a:ext cx="4246418" cy="24522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b="1" dirty="0"/>
              <a:t>Защита проекта </a:t>
            </a:r>
            <a:r>
              <a:rPr lang="en-US" b="1" dirty="0" err="1" smtClean="0"/>
              <a:t>PyGame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Игра </a:t>
            </a:r>
            <a:r>
              <a:rPr lang="ru-RU" dirty="0" smtClean="0"/>
              <a:t>«</a:t>
            </a:r>
            <a:r>
              <a:rPr lang="en-US" dirty="0" smtClean="0">
                <a:solidFill>
                  <a:srgbClr val="FF0000"/>
                </a:solidFill>
              </a:rPr>
              <a:t>Catch a boy</a:t>
            </a:r>
            <a:r>
              <a:rPr lang="ru-RU" dirty="0"/>
              <a:t>»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918364" y="3373582"/>
            <a:ext cx="1787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Ахметова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Тансылу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259351" y="200325"/>
            <a:ext cx="49467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Введение</a:t>
            </a:r>
            <a:endParaRPr sz="3000" dirty="0"/>
          </a:p>
        </p:txBody>
      </p:sp>
      <p:sp>
        <p:nvSpPr>
          <p:cNvPr id="278" name="Google Shape;278;p15"/>
          <p:cNvSpPr txBox="1">
            <a:spLocks noGrp="1"/>
          </p:cNvSpPr>
          <p:nvPr>
            <p:ph type="body" idx="2"/>
          </p:nvPr>
        </p:nvSpPr>
        <p:spPr>
          <a:xfrm>
            <a:off x="170285" y="890615"/>
            <a:ext cx="2641200" cy="3665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800" i="1" dirty="0" smtClean="0"/>
              <a:t>Мы</a:t>
            </a:r>
            <a:r>
              <a:rPr lang="ru-RU" sz="1800" i="1" dirty="0"/>
              <a:t> </a:t>
            </a:r>
            <a:r>
              <a:rPr lang="ru-RU" sz="1800" i="1" dirty="0" smtClean="0"/>
              <a:t>начали изучать </a:t>
            </a:r>
            <a:r>
              <a:rPr lang="ru-RU" sz="1800" i="1" dirty="0"/>
              <a:t>проектный блок, посвящённый созданию игр c помощью библиотеки </a:t>
            </a:r>
            <a:r>
              <a:rPr lang="ru-RU" sz="1800" b="1" i="1" dirty="0" err="1"/>
              <a:t>pygame</a:t>
            </a:r>
            <a:r>
              <a:rPr lang="ru-RU" sz="1800" i="1" dirty="0" smtClean="0"/>
              <a:t>.</a:t>
            </a:r>
          </a:p>
        </p:txBody>
      </p:sp>
      <p:sp>
        <p:nvSpPr>
          <p:cNvPr id="279" name="Google Shape;279;p15"/>
          <p:cNvSpPr txBox="1">
            <a:spLocks noGrp="1"/>
          </p:cNvSpPr>
          <p:nvPr>
            <p:ph type="body" idx="2"/>
          </p:nvPr>
        </p:nvSpPr>
        <p:spPr>
          <a:xfrm>
            <a:off x="2944091" y="131935"/>
            <a:ext cx="4017818" cy="3939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800" dirty="0" smtClean="0"/>
              <a:t>Нашей задачей в этом модуле стало написать собственную игру.</a:t>
            </a:r>
            <a:endParaRPr lang="ru-RU" sz="1800" dirty="0"/>
          </a:p>
          <a:p>
            <a:pPr marL="0" lvl="0" indent="0">
              <a:buNone/>
            </a:pPr>
            <a:r>
              <a:rPr lang="ru-RU" sz="1800" dirty="0" smtClean="0"/>
              <a:t>С </a:t>
            </a:r>
            <a:r>
              <a:rPr lang="ru-RU" sz="1800" dirty="0"/>
              <a:t>одной стороны, игры — дело несерьёзное. </a:t>
            </a:r>
          </a:p>
          <a:p>
            <a:pPr marL="0" lvl="0" indent="0">
              <a:buNone/>
            </a:pPr>
            <a:r>
              <a:rPr lang="ru-RU" sz="1800" dirty="0"/>
              <a:t>С другой, разработка игр — это сложная задача, включающая в себя много процессов и требующая использовать различные технологии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1800" dirty="0"/>
              <a:t>Нехватка времени не позволила мне написать очень большой проект, однако мне удалось реализовать достаточно </a:t>
            </a:r>
            <a:r>
              <a:rPr lang="ru-RU" sz="1800" dirty="0" smtClean="0"/>
              <a:t>простую</a:t>
            </a:r>
            <a:r>
              <a:rPr lang="ru-RU" sz="1800" dirty="0"/>
              <a:t> </a:t>
            </a:r>
            <a:r>
              <a:rPr lang="ru-RU" sz="1800" dirty="0" smtClean="0"/>
              <a:t>аркаду на актуальную тематику – День Святого Валентина</a:t>
            </a:r>
            <a:endParaRPr lang="ru-RU" sz="1800" dirty="0"/>
          </a:p>
          <a:p>
            <a:pPr marL="0" lvl="0" indent="0">
              <a:buNone/>
            </a:pPr>
            <a:endParaRPr lang="ru-RU" sz="1800" dirty="0" smtClean="0"/>
          </a:p>
          <a:p>
            <a:pPr marL="0" lvl="0" indent="0">
              <a:buNone/>
            </a:pPr>
            <a:endParaRPr sz="2000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 txBox="1">
            <a:spLocks noGrp="1"/>
          </p:cNvSpPr>
          <p:nvPr>
            <p:ph type="subTitle" idx="4294967295"/>
          </p:nvPr>
        </p:nvSpPr>
        <p:spPr>
          <a:xfrm>
            <a:off x="925725" y="1639971"/>
            <a:ext cx="5421000" cy="3209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600" b="1" dirty="0" smtClean="0"/>
              <a:t>Описание реализации</a:t>
            </a:r>
            <a:endParaRPr sz="3600" b="1" dirty="0">
              <a:solidFill>
                <a:srgbClr val="B0D85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В качестве анимационных элементов в игре использовались изображения – спрайты.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Вспомогательными стали модули</a:t>
            </a:r>
            <a:r>
              <a:rPr lang="en-US" dirty="0" smtClean="0"/>
              <a:t>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err="1"/>
              <a:t>p</a:t>
            </a:r>
            <a:r>
              <a:rPr lang="en-US" dirty="0" err="1" smtClean="0"/>
              <a:t>ygame.draw</a:t>
            </a:r>
            <a:r>
              <a:rPr lang="en-US" dirty="0" smtClean="0"/>
              <a:t>, </a:t>
            </a:r>
            <a:r>
              <a:rPr lang="en-US" dirty="0" err="1"/>
              <a:t>p</a:t>
            </a:r>
            <a:r>
              <a:rPr lang="en-US" dirty="0" err="1" smtClean="0"/>
              <a:t>ygame.time</a:t>
            </a:r>
            <a:r>
              <a:rPr lang="en-US" dirty="0" smtClean="0"/>
              <a:t>, random, </a:t>
            </a:r>
            <a:r>
              <a:rPr lang="en-US" dirty="0" err="1" smtClean="0"/>
              <a:t>pygame.image</a:t>
            </a:r>
            <a:r>
              <a:rPr lang="en-US" dirty="0" smtClean="0"/>
              <a:t>, </a:t>
            </a:r>
            <a:r>
              <a:rPr lang="en-US" dirty="0" err="1" smtClean="0"/>
              <a:t>pygame.event</a:t>
            </a:r>
            <a:r>
              <a:rPr lang="en-US" dirty="0"/>
              <a:t>, </a:t>
            </a:r>
            <a:r>
              <a:rPr lang="en-US" dirty="0" err="1"/>
              <a:t>pygame.mixer.Sound</a:t>
            </a: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blit</a:t>
            </a:r>
            <a:r>
              <a:rPr lang="en-US" dirty="0" smtClean="0"/>
              <a:t>, load, </a:t>
            </a:r>
            <a:r>
              <a:rPr lang="en-US" dirty="0" err="1" smtClean="0"/>
              <a:t>rect</a:t>
            </a:r>
            <a:r>
              <a:rPr lang="en-US" dirty="0" smtClean="0"/>
              <a:t>, delay, update </a:t>
            </a:r>
            <a:r>
              <a:rPr lang="ru-RU" dirty="0" smtClean="0"/>
              <a:t>и </a:t>
            </a:r>
            <a:r>
              <a:rPr lang="ru-RU" dirty="0" err="1" smtClean="0"/>
              <a:t>др</a:t>
            </a:r>
            <a:endParaRPr lang="ru-R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 dirty="0"/>
          </a:p>
        </p:txBody>
      </p:sp>
      <p:sp>
        <p:nvSpPr>
          <p:cNvPr id="288" name="Google Shape;288;p16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>
            <a:spLocks noGrp="1"/>
          </p:cNvSpPr>
          <p:nvPr>
            <p:ph type="body" idx="1"/>
          </p:nvPr>
        </p:nvSpPr>
        <p:spPr>
          <a:xfrm>
            <a:off x="2133600" y="200891"/>
            <a:ext cx="4109175" cy="46897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Получилась довольно интересная игра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ее преимущество в простоте. Она полностью реализована опираясь на материалы курса.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множество вариантов доработки проекта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рафика</a:t>
            </a:r>
          </a:p>
          <a:p>
            <a:pPr marL="285750" indent="-28575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выбора уровня сложности, загрузки пользовательских изображений</a:t>
            </a:r>
          </a:p>
          <a:p>
            <a:pPr marL="285750" indent="-28575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Проработка конечной цели игры для юзера</a:t>
            </a:r>
          </a:p>
          <a:p>
            <a:pPr marL="285750" indent="-28575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учета очков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тд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Google Shape;300;p18"/>
          <p:cNvSpPr txBox="1">
            <a:spLocks noGrp="1"/>
          </p:cNvSpPr>
          <p:nvPr>
            <p:ph type="sldNum" idx="4294967295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sldNum" idx="12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293" y="0"/>
            <a:ext cx="66328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8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an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163</Words>
  <Application>Microsoft Office PowerPoint</Application>
  <PresentationFormat>Экран (16:9)</PresentationFormat>
  <Paragraphs>25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Muli</vt:lpstr>
      <vt:lpstr>Arvo</vt:lpstr>
      <vt:lpstr>Arial</vt:lpstr>
      <vt:lpstr>Times New Roman</vt:lpstr>
      <vt:lpstr>Titania template</vt:lpstr>
      <vt:lpstr>Защита проекта PyGame Игра «Catch a boy»  </vt:lpstr>
      <vt:lpstr>Введение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 PyGame Игра «Catch a boy»  </dc:title>
  <cp:lastModifiedBy>Радик</cp:lastModifiedBy>
  <cp:revision>5</cp:revision>
  <dcterms:modified xsi:type="dcterms:W3CDTF">2019-02-17T17:31:14Z</dcterms:modified>
</cp:coreProperties>
</file>