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9" r:id="rId1"/>
  </p:sldMasterIdLst>
  <p:notesMasterIdLst>
    <p:notesMasterId r:id="rId29"/>
  </p:notesMasterIdLst>
  <p:sldIdLst>
    <p:sldId id="256" r:id="rId2"/>
    <p:sldId id="257" r:id="rId3"/>
    <p:sldId id="282" r:id="rId4"/>
    <p:sldId id="287" r:id="rId5"/>
    <p:sldId id="276" r:id="rId6"/>
    <p:sldId id="277" r:id="rId7"/>
    <p:sldId id="258" r:id="rId8"/>
    <p:sldId id="263" r:id="rId9"/>
    <p:sldId id="265" r:id="rId10"/>
    <p:sldId id="266" r:id="rId11"/>
    <p:sldId id="268" r:id="rId12"/>
    <p:sldId id="269" r:id="rId13"/>
    <p:sldId id="270" r:id="rId14"/>
    <p:sldId id="288" r:id="rId15"/>
    <p:sldId id="271" r:id="rId16"/>
    <p:sldId id="289" r:id="rId17"/>
    <p:sldId id="272" r:id="rId18"/>
    <p:sldId id="273" r:id="rId19"/>
    <p:sldId id="274" r:id="rId20"/>
    <p:sldId id="275" r:id="rId21"/>
    <p:sldId id="285" r:id="rId22"/>
    <p:sldId id="279" r:id="rId23"/>
    <p:sldId id="280" r:id="rId24"/>
    <p:sldId id="283" r:id="rId25"/>
    <p:sldId id="284" r:id="rId26"/>
    <p:sldId id="281"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A51BD-F09B-48B4-980A-0E1C705B3723}" type="datetimeFigureOut">
              <a:rPr lang="en-US" smtClean="0"/>
              <a:t>2021-04-05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53F9D-424D-4541-9E49-ABFFF410AFD6}" type="slidenum">
              <a:rPr lang="en-US" smtClean="0"/>
              <a:t>‹#›</a:t>
            </a:fld>
            <a:endParaRPr lang="en-US"/>
          </a:p>
        </p:txBody>
      </p:sp>
    </p:spTree>
    <p:extLst>
      <p:ext uri="{BB962C8B-B14F-4D97-AF65-F5344CB8AC3E}">
        <p14:creationId xmlns:p14="http://schemas.microsoft.com/office/powerpoint/2010/main" val="3447320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653F9D-424D-4541-9E49-ABFFF410AFD6}" type="slidenum">
              <a:rPr lang="en-US" smtClean="0"/>
              <a:t>5</a:t>
            </a:fld>
            <a:endParaRPr lang="en-US"/>
          </a:p>
        </p:txBody>
      </p:sp>
    </p:spTree>
    <p:extLst>
      <p:ext uri="{BB962C8B-B14F-4D97-AF65-F5344CB8AC3E}">
        <p14:creationId xmlns:p14="http://schemas.microsoft.com/office/powerpoint/2010/main" val="1918553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1C07F331-A7DC-4238-BDF7-21E728DF18F6}" type="datetime1">
              <a:rPr lang="en-US" smtClean="0"/>
              <a:t>2021-04-05</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845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35FB5-F7ED-4C91-A863-7D363732788E}" type="datetime1">
              <a:rPr lang="en-US" smtClean="0"/>
              <a:t>2021-04-05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617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7745E5-59D8-48FB-8BC0-7B82C830C3B3}" type="datetime1">
              <a:rPr lang="en-US" smtClean="0"/>
              <a:t>2021-04-05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64629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B4FB7C-9447-4BF7-AEE2-37AA31FCF5B0}" type="datetime1">
              <a:rPr lang="en-US" smtClean="0"/>
              <a:t>2021-04-05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1045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7CAAC2-C839-4DB5-B949-FA257D97FC0D}" type="datetime1">
              <a:rPr lang="en-US" smtClean="0"/>
              <a:t>2021-04-05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10964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C4A8CE-531C-4DF2-9DCA-D565233B42A7}" type="datetime1">
              <a:rPr lang="en-US" smtClean="0"/>
              <a:t>2021-04-05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9553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3DC8556-4FC7-4626-8E8B-E2C42E61C160}" type="datetime1">
              <a:rPr lang="en-US" smtClean="0"/>
              <a:t>2021-04-05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88006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935724-51DE-4670-A820-43533DC24F5B}" type="datetime1">
              <a:rPr lang="en-US" smtClean="0"/>
              <a:t>2021-04-05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9578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AA7019-CDC0-4C3A-8378-CD738510D5B2}" type="datetime1">
              <a:rPr lang="en-US" smtClean="0"/>
              <a:t>2021-04-05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037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407994-049E-4068-B013-AEFDB2DA1395}" type="datetime1">
              <a:rPr lang="en-US" smtClean="0"/>
              <a:t>2021-04-05</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607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ADF15-2706-4446-955D-8C433AD766F6}" type="datetime1">
              <a:rPr lang="en-US" smtClean="0"/>
              <a:t>2021-04-05</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4404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39EAB2-DA87-4913-8ADA-693309C40DC2}" type="datetime1">
              <a:rPr lang="en-US" smtClean="0"/>
              <a:t>2021-04-05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88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ED4345-80CC-4FBB-A8E3-72AB0A5F6425}" type="datetime1">
              <a:rPr lang="en-US" smtClean="0"/>
              <a:t>2021-04-05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920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71207F-4151-46F9-B684-AED4B932E619}" type="datetime1">
              <a:rPr lang="en-US" smtClean="0"/>
              <a:t>2021-04-05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783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FAE1C5-C47B-4F92-99F1-DFA6C0D520D7}" type="datetime1">
              <a:rPr lang="en-US" smtClean="0"/>
              <a:t>2021-04-05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251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F7851-C136-4C58-A413-F70E42A49F59}" type="datetime1">
              <a:rPr lang="en-US" smtClean="0"/>
              <a:t>2021-04-05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193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E59A64-32B7-4DEB-B196-05AE5C55D499}" type="datetime1">
              <a:rPr lang="en-US" smtClean="0"/>
              <a:t>2021-04-05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154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13CD0B9E-1C18-4261-AA6A-094ABB36BF2B}" type="datetime1">
              <a:rPr lang="en-US" smtClean="0"/>
              <a:t>2021-04-05</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4216033"/>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android.com/guide/platform#api-framework" TargetMode="External"/><Relationship Id="rId2" Type="http://schemas.openxmlformats.org/officeDocument/2006/relationships/hyperlink" Target="https://source.android.com/devices/architecture/hal-types"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source.android.com/devices/bluetooth.html" TargetMode="External"/><Relationship Id="rId4" Type="http://schemas.openxmlformats.org/officeDocument/2006/relationships/hyperlink" Target="https://source.android.com/devices/camera/index.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android.com/reference/android/opengl/package-summary.html" TargetMode="External"/><Relationship Id="rId2" Type="http://schemas.openxmlformats.org/officeDocument/2006/relationships/hyperlink" Target="https://developer.android.com/guide/topics/graphics/opengl.html"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developer.android.com/ndk/guides/stable_apis.html" TargetMode="External"/><Relationship Id="rId4" Type="http://schemas.openxmlformats.org/officeDocument/2006/relationships/hyperlink" Target="https://developer.android.com/ndk/index.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eveloper.android.com/reference/packages.html" TargetMode="External"/><Relationship Id="rId3" Type="http://schemas.openxmlformats.org/officeDocument/2006/relationships/hyperlink" Target="https://developer.android.com/guide/topics/resources/overview.html" TargetMode="External"/><Relationship Id="rId7" Type="http://schemas.openxmlformats.org/officeDocument/2006/relationships/hyperlink" Target="https://developer.android.com/guide/topics/providers/content-providers.html" TargetMode="External"/><Relationship Id="rId2" Type="http://schemas.openxmlformats.org/officeDocument/2006/relationships/hyperlink" Target="https://developer.android.com/guide/topics/ui/overview.html" TargetMode="External"/><Relationship Id="rId1" Type="http://schemas.openxmlformats.org/officeDocument/2006/relationships/slideLayout" Target="../slideLayouts/slideLayout2.xml"/><Relationship Id="rId6" Type="http://schemas.openxmlformats.org/officeDocument/2006/relationships/hyperlink" Target="https://developer.android.com/guide/components/tasks-and-back-stack.html" TargetMode="External"/><Relationship Id="rId5" Type="http://schemas.openxmlformats.org/officeDocument/2006/relationships/hyperlink" Target="https://developer.android.com/guide/components/activities.html" TargetMode="External"/><Relationship Id="rId4" Type="http://schemas.openxmlformats.org/officeDocument/2006/relationships/hyperlink" Target="https://developer.android.com/guide/topics/ui/notifiers/notifications.html" TargetMode="External"/><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android.com/studi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Computing Course</a:t>
            </a:r>
            <a:endParaRPr lang="en-US" dirty="0"/>
          </a:p>
        </p:txBody>
      </p:sp>
      <p:sp>
        <p:nvSpPr>
          <p:cNvPr id="3" name="Subtitle 2"/>
          <p:cNvSpPr>
            <a:spLocks noGrp="1"/>
          </p:cNvSpPr>
          <p:nvPr>
            <p:ph type="subTitle" idx="1"/>
          </p:nvPr>
        </p:nvSpPr>
        <p:spPr/>
        <p:txBody>
          <a:bodyPr/>
          <a:lstStyle/>
          <a:p>
            <a:r>
              <a:rPr lang="en-US" dirty="0" smtClean="0"/>
              <a:t>Introduction</a:t>
            </a:r>
          </a:p>
          <a:p>
            <a:r>
              <a:rPr lang="en-US" dirty="0" smtClean="0"/>
              <a:t>1</a:t>
            </a:r>
            <a:r>
              <a:rPr lang="en-US" baseline="30000" dirty="0" smtClean="0"/>
              <a:t>st</a:t>
            </a:r>
            <a:r>
              <a:rPr lang="en-US" dirty="0" smtClean="0"/>
              <a:t> session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1</a:t>
            </a:fld>
            <a:endParaRPr lang="en-US" dirty="0"/>
          </a:p>
        </p:txBody>
      </p:sp>
    </p:spTree>
    <p:extLst>
      <p:ext uri="{BB962C8B-B14F-4D97-AF65-F5344CB8AC3E}">
        <p14:creationId xmlns:p14="http://schemas.microsoft.com/office/powerpoint/2010/main" val="1613819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Android?</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10</a:t>
            </a:fld>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939"/>
          <a:stretch/>
        </p:blipFill>
        <p:spPr>
          <a:xfrm>
            <a:off x="2373443" y="2333394"/>
            <a:ext cx="7014233" cy="4462261"/>
          </a:xfrm>
          <a:prstGeom prst="rect">
            <a:avLst/>
          </a:prstGeom>
        </p:spPr>
      </p:pic>
    </p:spTree>
    <p:extLst>
      <p:ext uri="{BB962C8B-B14F-4D97-AF65-F5344CB8AC3E}">
        <p14:creationId xmlns:p14="http://schemas.microsoft.com/office/powerpoint/2010/main" val="3329393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5589" b="899"/>
          <a:stretch/>
        </p:blipFill>
        <p:spPr>
          <a:xfrm>
            <a:off x="3752729" y="0"/>
            <a:ext cx="4886167" cy="6858000"/>
          </a:xfrm>
          <a:prstGeom prst="rect">
            <a:avLst/>
          </a:prstGeom>
        </p:spPr>
      </p:pic>
      <p:sp>
        <p:nvSpPr>
          <p:cNvPr id="7" name="Title 1"/>
          <p:cNvSpPr txBox="1">
            <a:spLocks/>
          </p:cNvSpPr>
          <p:nvPr/>
        </p:nvSpPr>
        <p:spPr>
          <a:xfrm>
            <a:off x="331262" y="359328"/>
            <a:ext cx="3087347" cy="704088"/>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accent4">
                    <a:lumMod val="50000"/>
                  </a:schemeClr>
                </a:solidFill>
              </a:rPr>
              <a:t>Android Versions History</a:t>
            </a:r>
            <a:endParaRPr lang="en-US" dirty="0">
              <a:solidFill>
                <a:schemeClr val="accent4">
                  <a:lumMod val="50000"/>
                </a:schemeClr>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8400" t="79455" r="31091" b="9909"/>
          <a:stretch/>
        </p:blipFill>
        <p:spPr>
          <a:xfrm>
            <a:off x="7017917" y="6172200"/>
            <a:ext cx="1953491" cy="675409"/>
          </a:xfrm>
          <a:prstGeom prst="rect">
            <a:avLst/>
          </a:prstGeom>
        </p:spPr>
      </p:pic>
    </p:spTree>
    <p:extLst>
      <p:ext uri="{BB962C8B-B14F-4D97-AF65-F5344CB8AC3E}">
        <p14:creationId xmlns:p14="http://schemas.microsoft.com/office/powerpoint/2010/main" val="4171936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12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7376" y="0"/>
            <a:ext cx="4657248" cy="6858000"/>
          </a:xfrm>
          <a:prstGeom prst="rect">
            <a:avLst/>
          </a:prstGeom>
        </p:spPr>
      </p:pic>
      <p:sp>
        <p:nvSpPr>
          <p:cNvPr id="4" name="Title 1"/>
          <p:cNvSpPr txBox="1">
            <a:spLocks/>
          </p:cNvSpPr>
          <p:nvPr/>
        </p:nvSpPr>
        <p:spPr>
          <a:xfrm>
            <a:off x="331262" y="359328"/>
            <a:ext cx="3087347" cy="704088"/>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accent4">
                    <a:lumMod val="50000"/>
                  </a:schemeClr>
                </a:solidFill>
              </a:rPr>
              <a:t>Android Framework Architecture</a:t>
            </a:r>
            <a:endParaRPr lang="en-US" dirty="0">
              <a:solidFill>
                <a:schemeClr val="accent4">
                  <a:lumMod val="50000"/>
                </a:schemeClr>
              </a:solidFill>
            </a:endParaRPr>
          </a:p>
        </p:txBody>
      </p:sp>
    </p:spTree>
    <p:extLst>
      <p:ext uri="{BB962C8B-B14F-4D97-AF65-F5344CB8AC3E}">
        <p14:creationId xmlns:p14="http://schemas.microsoft.com/office/powerpoint/2010/main" val="2552524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Major Components Of The Android Platform</a:t>
            </a:r>
            <a:endParaRPr lang="en-US" dirty="0"/>
          </a:p>
        </p:txBody>
      </p:sp>
      <p:sp>
        <p:nvSpPr>
          <p:cNvPr id="3" name="Content Placeholder 2"/>
          <p:cNvSpPr>
            <a:spLocks noGrp="1"/>
          </p:cNvSpPr>
          <p:nvPr>
            <p:ph idx="1"/>
          </p:nvPr>
        </p:nvSpPr>
        <p:spPr>
          <a:xfrm>
            <a:off x="999092" y="2270990"/>
            <a:ext cx="5775782" cy="3416300"/>
          </a:xfrm>
        </p:spPr>
        <p:txBody>
          <a:bodyPr>
            <a:noAutofit/>
          </a:bodyPr>
          <a:lstStyle/>
          <a:p>
            <a:pPr marL="0" indent="0">
              <a:buNone/>
            </a:pPr>
            <a:r>
              <a:rPr lang="en-US" sz="1600" b="1" u="sng" dirty="0">
                <a:solidFill>
                  <a:srgbClr val="C00000"/>
                </a:solidFill>
              </a:rPr>
              <a:t>The Linux Kernel</a:t>
            </a:r>
          </a:p>
          <a:p>
            <a:r>
              <a:rPr lang="en-US" sz="1600" dirty="0"/>
              <a:t>The android uses the powerful Linux kernel and it supports wide range of hardware drivers. </a:t>
            </a:r>
            <a:endParaRPr lang="en-US" sz="1600" dirty="0" smtClean="0"/>
          </a:p>
          <a:p>
            <a:r>
              <a:rPr lang="en-US" sz="1600" dirty="0" smtClean="0"/>
              <a:t>The </a:t>
            </a:r>
            <a:r>
              <a:rPr lang="en-US" sz="1600" dirty="0"/>
              <a:t>kernel is the heart of the operating system that manages input and output requests from software. </a:t>
            </a:r>
            <a:endParaRPr lang="en-US" sz="1600" dirty="0" smtClean="0"/>
          </a:p>
          <a:p>
            <a:r>
              <a:rPr lang="en-US" sz="1600" dirty="0" smtClean="0"/>
              <a:t>This </a:t>
            </a:r>
            <a:r>
              <a:rPr lang="en-US" sz="1600" dirty="0"/>
              <a:t>provides basic system functionalities like process management, memory management, device management like camera, keypad, </a:t>
            </a:r>
            <a:r>
              <a:rPr lang="en-US" sz="1600" dirty="0" smtClean="0"/>
              <a:t>display,…etc.</a:t>
            </a:r>
          </a:p>
          <a:p>
            <a:r>
              <a:rPr lang="en-US" sz="1600" dirty="0" smtClean="0"/>
              <a:t>The </a:t>
            </a:r>
            <a:r>
              <a:rPr lang="en-US" sz="1600" dirty="0"/>
              <a:t>Linux is really good at networking and it is not necessary to interface it to the peripheral hardware. The kernel itself does not interact directly with the user but rather interacts with the shell and other programs as well as with the hard ware devices on the system. </a:t>
            </a:r>
            <a:endParaRPr lang="en-US" sz="1600"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657" t="64242" r="1510" b="1212"/>
          <a:stretch/>
        </p:blipFill>
        <p:spPr>
          <a:xfrm>
            <a:off x="6774874" y="2584340"/>
            <a:ext cx="5310025" cy="2789600"/>
          </a:xfrm>
          <a:prstGeom prst="rect">
            <a:avLst/>
          </a:prstGeom>
        </p:spPr>
      </p:pic>
    </p:spTree>
    <p:extLst>
      <p:ext uri="{BB962C8B-B14F-4D97-AF65-F5344CB8AC3E}">
        <p14:creationId xmlns:p14="http://schemas.microsoft.com/office/powerpoint/2010/main" val="1110044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Major Components Of The Android Platform</a:t>
            </a:r>
            <a:endParaRPr lang="en-US" dirty="0"/>
          </a:p>
        </p:txBody>
      </p:sp>
      <p:sp>
        <p:nvSpPr>
          <p:cNvPr id="3" name="Content Placeholder 2"/>
          <p:cNvSpPr>
            <a:spLocks noGrp="1"/>
          </p:cNvSpPr>
          <p:nvPr>
            <p:ph idx="1"/>
          </p:nvPr>
        </p:nvSpPr>
        <p:spPr>
          <a:xfrm>
            <a:off x="1154954" y="2283114"/>
            <a:ext cx="10035785" cy="3416300"/>
          </a:xfrm>
        </p:spPr>
        <p:txBody>
          <a:bodyPr>
            <a:noAutofit/>
          </a:bodyPr>
          <a:lstStyle/>
          <a:p>
            <a:pPr marL="0" indent="0">
              <a:buNone/>
            </a:pPr>
            <a:r>
              <a:rPr lang="en-US" sz="1600" b="1" u="sng" dirty="0" smtClean="0">
                <a:solidFill>
                  <a:srgbClr val="C00000"/>
                </a:solidFill>
              </a:rPr>
              <a:t>Hardware </a:t>
            </a:r>
            <a:r>
              <a:rPr lang="en-US" sz="1600" b="1" u="sng" dirty="0" smtClean="0">
                <a:solidFill>
                  <a:srgbClr val="C00000"/>
                </a:solidFill>
              </a:rPr>
              <a:t>Abstraction Layer (HAL)</a:t>
            </a:r>
          </a:p>
          <a:p>
            <a:r>
              <a:rPr lang="en-US" sz="1600" dirty="0" smtClean="0">
                <a:solidFill>
                  <a:schemeClr val="tx1"/>
                </a:solidFill>
              </a:rPr>
              <a:t>The</a:t>
            </a:r>
            <a:r>
              <a:rPr lang="en-US" sz="1600" dirty="0">
                <a:solidFill>
                  <a:schemeClr val="tx1"/>
                </a:solidFill>
              </a:rPr>
              <a:t> </a:t>
            </a:r>
            <a:r>
              <a:rPr lang="en-US" sz="1600" dirty="0">
                <a:solidFill>
                  <a:schemeClr val="tx1"/>
                </a:solidFill>
                <a:hlinkClick r:id="rId2"/>
              </a:rPr>
              <a:t>hardware abstraction layer (HAL)</a:t>
            </a:r>
            <a:r>
              <a:rPr lang="en-US" sz="1600" dirty="0">
                <a:solidFill>
                  <a:schemeClr val="tx1"/>
                </a:solidFill>
              </a:rPr>
              <a:t> provides standard interfaces that expose device hardware capabilities to the higher-level </a:t>
            </a:r>
            <a:r>
              <a:rPr lang="en-US" sz="1600" dirty="0">
                <a:solidFill>
                  <a:schemeClr val="tx1"/>
                </a:solidFill>
                <a:hlinkClick r:id="rId3"/>
              </a:rPr>
              <a:t>Java API framework</a:t>
            </a:r>
            <a:r>
              <a:rPr lang="en-US" sz="1600" dirty="0">
                <a:solidFill>
                  <a:schemeClr val="tx1"/>
                </a:solidFill>
              </a:rPr>
              <a:t>. </a:t>
            </a:r>
            <a:endParaRPr lang="en-US" sz="1600" dirty="0" smtClean="0">
              <a:solidFill>
                <a:schemeClr val="tx1"/>
              </a:solidFill>
            </a:endParaRPr>
          </a:p>
          <a:p>
            <a:r>
              <a:rPr lang="en-US" sz="1600" dirty="0" smtClean="0">
                <a:solidFill>
                  <a:schemeClr val="tx1"/>
                </a:solidFill>
              </a:rPr>
              <a:t>The </a:t>
            </a:r>
            <a:r>
              <a:rPr lang="en-US" sz="1600" dirty="0">
                <a:solidFill>
                  <a:schemeClr val="tx1"/>
                </a:solidFill>
              </a:rPr>
              <a:t>HAL consists of multiple library modules, each of which implements an interface for a specific type of hardware component, such as the </a:t>
            </a:r>
            <a:r>
              <a:rPr lang="en-US" sz="1600" dirty="0">
                <a:solidFill>
                  <a:schemeClr val="tx1"/>
                </a:solidFill>
                <a:hlinkClick r:id="rId4"/>
              </a:rPr>
              <a:t>camera</a:t>
            </a:r>
            <a:r>
              <a:rPr lang="en-US" sz="1600" dirty="0">
                <a:solidFill>
                  <a:schemeClr val="tx1"/>
                </a:solidFill>
              </a:rPr>
              <a:t> or </a:t>
            </a:r>
            <a:r>
              <a:rPr lang="en-US" sz="1600" dirty="0" err="1">
                <a:solidFill>
                  <a:schemeClr val="tx1"/>
                </a:solidFill>
                <a:hlinkClick r:id="rId5"/>
              </a:rPr>
              <a:t>bluetooth</a:t>
            </a:r>
            <a:r>
              <a:rPr lang="en-US" sz="1600" dirty="0">
                <a:solidFill>
                  <a:schemeClr val="tx1"/>
                </a:solidFill>
              </a:rPr>
              <a:t> module. When a framework API makes a call to access device hardware, the Android system loads the library module for that hardware component</a:t>
            </a:r>
            <a:r>
              <a:rPr lang="en-US" sz="1600" dirty="0" smtClean="0">
                <a:solidFill>
                  <a:schemeClr val="tx1"/>
                </a:solidFill>
              </a:rPr>
              <a:t>.</a:t>
            </a:r>
            <a:endParaRPr lang="en-US" sz="1600" dirty="0">
              <a:solidFill>
                <a:schemeClr val="tx1"/>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l="1836" t="52273" r="1332" b="36969"/>
          <a:stretch/>
        </p:blipFill>
        <p:spPr>
          <a:xfrm>
            <a:off x="2753589" y="4478482"/>
            <a:ext cx="6172201" cy="1009740"/>
          </a:xfrm>
          <a:prstGeom prst="rect">
            <a:avLst/>
          </a:prstGeom>
        </p:spPr>
      </p:pic>
    </p:spTree>
    <p:extLst>
      <p:ext uri="{BB962C8B-B14F-4D97-AF65-F5344CB8AC3E}">
        <p14:creationId xmlns:p14="http://schemas.microsoft.com/office/powerpoint/2010/main" val="520869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312553"/>
            <a:ext cx="7095429" cy="3416300"/>
          </a:xfrm>
        </p:spPr>
        <p:txBody>
          <a:bodyPr>
            <a:noAutofit/>
          </a:bodyPr>
          <a:lstStyle/>
          <a:p>
            <a:pPr marL="0" indent="0">
              <a:buNone/>
            </a:pPr>
            <a:r>
              <a:rPr lang="en-US" sz="1600" b="1" u="sng" dirty="0" smtClean="0">
                <a:solidFill>
                  <a:srgbClr val="C00000"/>
                </a:solidFill>
              </a:rPr>
              <a:t>Android </a:t>
            </a:r>
            <a:r>
              <a:rPr lang="en-US" sz="1600" b="1" u="sng" dirty="0">
                <a:solidFill>
                  <a:srgbClr val="C00000"/>
                </a:solidFill>
              </a:rPr>
              <a:t>Runtime</a:t>
            </a:r>
          </a:p>
          <a:p>
            <a:pPr fontAlgn="base"/>
            <a:r>
              <a:rPr lang="en-US" sz="1600" dirty="0"/>
              <a:t>The android runtime provides a key component called </a:t>
            </a:r>
            <a:r>
              <a:rPr lang="en-US" sz="1600" dirty="0" err="1"/>
              <a:t>Dalvik</a:t>
            </a:r>
            <a:r>
              <a:rPr lang="en-US" sz="1600" dirty="0"/>
              <a:t> Virtual Machine which is a kind of java virtual machine. It is specially designed and optimized for android. The </a:t>
            </a:r>
            <a:r>
              <a:rPr lang="en-US" sz="1600" dirty="0" err="1"/>
              <a:t>Dalvik</a:t>
            </a:r>
            <a:r>
              <a:rPr lang="en-US" sz="1600" dirty="0"/>
              <a:t> VM is the process virtual machine in the android operating system. It is a software that runs apps on android devices.</a:t>
            </a:r>
          </a:p>
          <a:p>
            <a:pPr fontAlgn="base"/>
            <a:r>
              <a:rPr lang="en-US" sz="1600" dirty="0"/>
              <a:t>The </a:t>
            </a:r>
            <a:r>
              <a:rPr lang="en-US" sz="1600" dirty="0" err="1"/>
              <a:t>Dalvik</a:t>
            </a:r>
            <a:r>
              <a:rPr lang="en-US" sz="1600" dirty="0"/>
              <a:t> VM makes use of Linux core features like memory management and multithreading which is in a java language. The </a:t>
            </a:r>
            <a:r>
              <a:rPr lang="en-US" sz="1600" dirty="0" err="1"/>
              <a:t>Dalvik</a:t>
            </a:r>
            <a:r>
              <a:rPr lang="en-US" sz="1600" dirty="0"/>
              <a:t> VM enables every android application to run it own process. The </a:t>
            </a:r>
            <a:r>
              <a:rPr lang="en-US" sz="1600" dirty="0" err="1"/>
              <a:t>Dalvik</a:t>
            </a:r>
            <a:r>
              <a:rPr lang="en-US" sz="1600" dirty="0"/>
              <a:t> VM  executes the files in the .</a:t>
            </a:r>
            <a:r>
              <a:rPr lang="en-US" sz="1600" dirty="0" err="1"/>
              <a:t>dex</a:t>
            </a:r>
            <a:r>
              <a:rPr lang="en-US" sz="1600" dirty="0"/>
              <a:t> format</a:t>
            </a:r>
            <a:r>
              <a:rPr lang="en-US" sz="1600" dirty="0" smtClean="0"/>
              <a:t>.</a:t>
            </a:r>
          </a:p>
          <a:p>
            <a:pPr marL="0" indent="0" fontAlgn="base">
              <a:buNone/>
            </a:pPr>
            <a:endParaRPr lang="en-US" sz="1600" dirty="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
        <p:nvSpPr>
          <p:cNvPr id="7" name="Title 1"/>
          <p:cNvSpPr>
            <a:spLocks noGrp="1"/>
          </p:cNvSpPr>
          <p:nvPr>
            <p:ph type="title"/>
          </p:nvPr>
        </p:nvSpPr>
        <p:spPr>
          <a:xfrm>
            <a:off x="1154954" y="973669"/>
            <a:ext cx="8825659" cy="706964"/>
          </a:xfrm>
        </p:spPr>
        <p:txBody>
          <a:bodyPr/>
          <a:lstStyle/>
          <a:p>
            <a:r>
              <a:rPr lang="en-US" dirty="0" smtClean="0"/>
              <a:t>The Major Components Of The Android Platform</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7166" t="33031" r="1599" b="48939"/>
          <a:stretch/>
        </p:blipFill>
        <p:spPr>
          <a:xfrm>
            <a:off x="8250383" y="2581562"/>
            <a:ext cx="3345872" cy="2843992"/>
          </a:xfrm>
          <a:prstGeom prst="rect">
            <a:avLst/>
          </a:prstGeom>
        </p:spPr>
      </p:pic>
    </p:spTree>
    <p:extLst>
      <p:ext uri="{BB962C8B-B14F-4D97-AF65-F5344CB8AC3E}">
        <p14:creationId xmlns:p14="http://schemas.microsoft.com/office/powerpoint/2010/main" val="1879318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229426"/>
            <a:ext cx="5786173" cy="3416300"/>
          </a:xfrm>
        </p:spPr>
        <p:txBody>
          <a:bodyPr>
            <a:noAutofit/>
          </a:bodyPr>
          <a:lstStyle/>
          <a:p>
            <a:pPr marL="0" indent="0">
              <a:buNone/>
            </a:pPr>
            <a:r>
              <a:rPr lang="en-US" sz="1600" b="1" u="sng" dirty="0" smtClean="0">
                <a:solidFill>
                  <a:srgbClr val="C00000"/>
                </a:solidFill>
              </a:rPr>
              <a:t>Native </a:t>
            </a:r>
            <a:r>
              <a:rPr lang="en-US" sz="1600" b="1" u="sng" dirty="0">
                <a:solidFill>
                  <a:srgbClr val="C00000"/>
                </a:solidFill>
              </a:rPr>
              <a:t>C/C++ Libraries</a:t>
            </a:r>
          </a:p>
          <a:p>
            <a:r>
              <a:rPr lang="en-US" sz="1600" dirty="0"/>
              <a:t>Many core Android system components and services, such as ART and HAL, are built from native code that require native libraries written in C and C++. The Android platform provides Java framework APIs to expose the functionality of some of these native libraries to apps. For example, you can access </a:t>
            </a:r>
            <a:r>
              <a:rPr lang="en-US" sz="1600" dirty="0">
                <a:hlinkClick r:id="rId2"/>
              </a:rPr>
              <a:t>OpenGL ES</a:t>
            </a:r>
            <a:r>
              <a:rPr lang="en-US" sz="1600" dirty="0"/>
              <a:t> through the Android framework’s </a:t>
            </a:r>
            <a:r>
              <a:rPr lang="en-US" sz="1600" dirty="0">
                <a:hlinkClick r:id="rId3"/>
              </a:rPr>
              <a:t>Java OpenGL API</a:t>
            </a:r>
            <a:r>
              <a:rPr lang="en-US" sz="1600" dirty="0"/>
              <a:t> to add support for drawing and manipulating 2D and 3D graphics in your app.</a:t>
            </a:r>
          </a:p>
          <a:p>
            <a:r>
              <a:rPr lang="en-US" sz="1600" dirty="0"/>
              <a:t>If you are developing an app that requires C or C++ code, you can use the </a:t>
            </a:r>
            <a:r>
              <a:rPr lang="en-US" sz="1600" dirty="0">
                <a:hlinkClick r:id="rId4"/>
              </a:rPr>
              <a:t>Android NDK</a:t>
            </a:r>
            <a:r>
              <a:rPr lang="en-US" sz="1600" dirty="0"/>
              <a:t> to access some of these </a:t>
            </a:r>
            <a:r>
              <a:rPr lang="en-US" sz="1600" dirty="0">
                <a:hlinkClick r:id="rId5"/>
              </a:rPr>
              <a:t>native platform libraries</a:t>
            </a:r>
            <a:r>
              <a:rPr lang="en-US" sz="1600" dirty="0"/>
              <a:t> directly from your native code.</a:t>
            </a:r>
          </a:p>
          <a:p>
            <a:pPr marL="0" indent="0" fontAlgn="base">
              <a:buNone/>
            </a:pPr>
            <a:endParaRPr lang="en-US" sz="1600" dirty="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
        <p:nvSpPr>
          <p:cNvPr id="7" name="Title 1"/>
          <p:cNvSpPr>
            <a:spLocks noGrp="1"/>
          </p:cNvSpPr>
          <p:nvPr>
            <p:ph type="title"/>
          </p:nvPr>
        </p:nvSpPr>
        <p:spPr>
          <a:xfrm>
            <a:off x="1154954" y="973669"/>
            <a:ext cx="8825659" cy="706964"/>
          </a:xfrm>
        </p:spPr>
        <p:txBody>
          <a:bodyPr/>
          <a:lstStyle/>
          <a:p>
            <a:r>
              <a:rPr lang="en-US" dirty="0" smtClean="0"/>
              <a:t>The Major Components Of The Android Platform</a:t>
            </a:r>
            <a:endParaRPr lang="en-US" dirty="0"/>
          </a:p>
        </p:txBody>
      </p:sp>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l="1659" t="32879" r="34531" b="49091"/>
          <a:stretch/>
        </p:blipFill>
        <p:spPr>
          <a:xfrm>
            <a:off x="6975494" y="2586757"/>
            <a:ext cx="4646389" cy="1933289"/>
          </a:xfrm>
          <a:prstGeom prst="rect">
            <a:avLst/>
          </a:prstGeom>
        </p:spPr>
      </p:pic>
    </p:spTree>
    <p:extLst>
      <p:ext uri="{BB962C8B-B14F-4D97-AF65-F5344CB8AC3E}">
        <p14:creationId xmlns:p14="http://schemas.microsoft.com/office/powerpoint/2010/main" val="3508019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4968" y="2146296"/>
            <a:ext cx="5973213" cy="3416300"/>
          </a:xfrm>
        </p:spPr>
        <p:txBody>
          <a:bodyPr>
            <a:noAutofit/>
          </a:bodyPr>
          <a:lstStyle/>
          <a:p>
            <a:pPr marL="0" indent="0">
              <a:buNone/>
            </a:pPr>
            <a:r>
              <a:rPr lang="en-US" sz="1400" b="1" u="sng" dirty="0" smtClean="0">
                <a:solidFill>
                  <a:srgbClr val="C00000"/>
                </a:solidFill>
              </a:rPr>
              <a:t>Java </a:t>
            </a:r>
            <a:r>
              <a:rPr lang="en-US" sz="1400" b="1" u="sng" dirty="0">
                <a:solidFill>
                  <a:srgbClr val="C00000"/>
                </a:solidFill>
              </a:rPr>
              <a:t>API Framework</a:t>
            </a:r>
          </a:p>
          <a:p>
            <a:pPr marL="0" indent="0">
              <a:buNone/>
            </a:pPr>
            <a:r>
              <a:rPr lang="en-US" sz="1300" dirty="0"/>
              <a:t>The entire feature-set of the Android OS is available to you through APIs written in the Java language. These APIs form the building blocks you need to create Android apps by simplifying the reuse of core, modular system components and services, which include the following:</a:t>
            </a:r>
          </a:p>
          <a:p>
            <a:r>
              <a:rPr lang="en-US" sz="1300" dirty="0"/>
              <a:t>A rich and extensible </a:t>
            </a:r>
            <a:r>
              <a:rPr lang="en-US" sz="1300" dirty="0">
                <a:hlinkClick r:id="rId2"/>
              </a:rPr>
              <a:t>View System</a:t>
            </a:r>
            <a:r>
              <a:rPr lang="en-US" sz="1300" dirty="0"/>
              <a:t> you can use to build an app’s UI, including lists, grids, text boxes, buttons, and even an embeddable web browser</a:t>
            </a:r>
          </a:p>
          <a:p>
            <a:r>
              <a:rPr lang="en-US" sz="1300" dirty="0"/>
              <a:t>A </a:t>
            </a:r>
            <a:r>
              <a:rPr lang="en-US" sz="1300" dirty="0">
                <a:hlinkClick r:id="rId3"/>
              </a:rPr>
              <a:t>Resource Manager</a:t>
            </a:r>
            <a:r>
              <a:rPr lang="en-US" sz="1300" dirty="0"/>
              <a:t>, providing access to non-code resources such as localized strings, graphics, and layout files</a:t>
            </a:r>
          </a:p>
          <a:p>
            <a:r>
              <a:rPr lang="en-US" sz="1300" dirty="0"/>
              <a:t>A </a:t>
            </a:r>
            <a:r>
              <a:rPr lang="en-US" sz="1300" dirty="0">
                <a:hlinkClick r:id="rId4"/>
              </a:rPr>
              <a:t>Notification Manager</a:t>
            </a:r>
            <a:r>
              <a:rPr lang="en-US" sz="1300" dirty="0"/>
              <a:t> that enables all apps to display custom alerts in the status bar</a:t>
            </a:r>
          </a:p>
          <a:p>
            <a:r>
              <a:rPr lang="en-US" sz="1300" dirty="0"/>
              <a:t>An </a:t>
            </a:r>
            <a:r>
              <a:rPr lang="en-US" sz="1300" dirty="0">
                <a:hlinkClick r:id="rId5"/>
              </a:rPr>
              <a:t>Activity Manager</a:t>
            </a:r>
            <a:r>
              <a:rPr lang="en-US" sz="1300" dirty="0"/>
              <a:t> that manages the lifecycle of apps and provides a common </a:t>
            </a:r>
            <a:r>
              <a:rPr lang="en-US" sz="1300" dirty="0">
                <a:hlinkClick r:id="rId6"/>
              </a:rPr>
              <a:t>navigation back stack</a:t>
            </a:r>
            <a:endParaRPr lang="en-US" sz="1300" dirty="0"/>
          </a:p>
          <a:p>
            <a:r>
              <a:rPr lang="en-US" sz="1300" dirty="0">
                <a:hlinkClick r:id="rId7"/>
              </a:rPr>
              <a:t>Content Providers</a:t>
            </a:r>
            <a:r>
              <a:rPr lang="en-US" sz="1300" dirty="0"/>
              <a:t> that enable apps to access data from other apps, such as the Contacts app, or to share their own data</a:t>
            </a:r>
          </a:p>
          <a:p>
            <a:r>
              <a:rPr lang="en-US" sz="1300" dirty="0"/>
              <a:t>Developers have full access to the same </a:t>
            </a:r>
            <a:r>
              <a:rPr lang="en-US" sz="1300" dirty="0">
                <a:hlinkClick r:id="rId8"/>
              </a:rPr>
              <a:t>framework APIs</a:t>
            </a:r>
            <a:r>
              <a:rPr lang="en-US" sz="1300" dirty="0"/>
              <a:t> that Android system apps use</a:t>
            </a:r>
            <a:r>
              <a:rPr lang="en-US" sz="1300" dirty="0" smtClean="0"/>
              <a:t>.</a:t>
            </a:r>
            <a:endParaRPr lang="en-US" sz="1300"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
        <p:nvSpPr>
          <p:cNvPr id="6" name="Title 1"/>
          <p:cNvSpPr>
            <a:spLocks noGrp="1"/>
          </p:cNvSpPr>
          <p:nvPr>
            <p:ph type="title"/>
          </p:nvPr>
        </p:nvSpPr>
        <p:spPr>
          <a:xfrm>
            <a:off x="1154954" y="973669"/>
            <a:ext cx="8825659" cy="706964"/>
          </a:xfrm>
        </p:spPr>
        <p:txBody>
          <a:bodyPr/>
          <a:lstStyle/>
          <a:p>
            <a:r>
              <a:rPr lang="en-US" dirty="0" smtClean="0"/>
              <a:t>The Major Components Of The Android Platform</a:t>
            </a:r>
            <a:endParaRPr lang="en-US" dirty="0"/>
          </a:p>
        </p:txBody>
      </p:sp>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2328" t="12576" r="2402" b="68787"/>
          <a:stretch/>
        </p:blipFill>
        <p:spPr>
          <a:xfrm>
            <a:off x="6745053" y="2722418"/>
            <a:ext cx="5446947" cy="1569028"/>
          </a:xfrm>
          <a:prstGeom prst="rect">
            <a:avLst/>
          </a:prstGeom>
        </p:spPr>
      </p:pic>
    </p:spTree>
    <p:extLst>
      <p:ext uri="{BB962C8B-B14F-4D97-AF65-F5344CB8AC3E}">
        <p14:creationId xmlns:p14="http://schemas.microsoft.com/office/powerpoint/2010/main" val="4256541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245013"/>
            <a:ext cx="9197586" cy="3416300"/>
          </a:xfrm>
        </p:spPr>
        <p:txBody>
          <a:bodyPr>
            <a:noAutofit/>
          </a:bodyPr>
          <a:lstStyle/>
          <a:p>
            <a:pPr marL="0" indent="0">
              <a:buNone/>
            </a:pPr>
            <a:r>
              <a:rPr lang="en-US" sz="1600" b="1" u="sng" dirty="0" smtClean="0">
                <a:solidFill>
                  <a:srgbClr val="C00000"/>
                </a:solidFill>
              </a:rPr>
              <a:t>System </a:t>
            </a:r>
            <a:r>
              <a:rPr lang="en-US" sz="1600" b="1" u="sng" dirty="0">
                <a:solidFill>
                  <a:srgbClr val="C00000"/>
                </a:solidFill>
              </a:rPr>
              <a:t>Apps</a:t>
            </a:r>
          </a:p>
          <a:p>
            <a:r>
              <a:rPr lang="en-US" sz="1600" dirty="0"/>
              <a:t>Android comes with a set of core apps for email, SMS messaging, calendars, internet browsing, contacts, and more. </a:t>
            </a:r>
            <a:endParaRPr lang="en-US" sz="1600" dirty="0" smtClean="0"/>
          </a:p>
          <a:p>
            <a:r>
              <a:rPr lang="en-US" sz="1600" dirty="0" smtClean="0"/>
              <a:t>Apps </a:t>
            </a:r>
            <a:r>
              <a:rPr lang="en-US" sz="1600" dirty="0"/>
              <a:t>included with the platform have no special status among the apps the user chooses to install. </a:t>
            </a:r>
            <a:endParaRPr lang="en-US" sz="1600" dirty="0" smtClean="0"/>
          </a:p>
          <a:p>
            <a:r>
              <a:rPr lang="en-US" sz="1600" dirty="0" smtClean="0"/>
              <a:t>The </a:t>
            </a:r>
            <a:r>
              <a:rPr lang="en-US" sz="1600" dirty="0"/>
              <a:t>system apps function both as apps for users and to provide key capabilities that developers can access from their own app. For example, if your app would like to deliver an SMS message, you don't need to build that functionality yourself—you can instead invoke whichever SMS app is already installed to deliver a message to the recipient you specify.</a:t>
            </a:r>
          </a:p>
          <a:p>
            <a:endParaRPr lang="en-US" sz="1600" dirty="0"/>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
        <p:nvSpPr>
          <p:cNvPr id="6" name="Title 1"/>
          <p:cNvSpPr>
            <a:spLocks noGrp="1"/>
          </p:cNvSpPr>
          <p:nvPr>
            <p:ph type="title"/>
          </p:nvPr>
        </p:nvSpPr>
        <p:spPr>
          <a:xfrm>
            <a:off x="1154954" y="973669"/>
            <a:ext cx="8825659" cy="706964"/>
          </a:xfrm>
        </p:spPr>
        <p:txBody>
          <a:bodyPr/>
          <a:lstStyle/>
          <a:p>
            <a:r>
              <a:rPr lang="en-US" dirty="0" smtClean="0"/>
              <a:t>The Major Components Of The Android Platform</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659" t="1061" r="1288" b="88485"/>
          <a:stretch/>
        </p:blipFill>
        <p:spPr>
          <a:xfrm>
            <a:off x="3034143" y="5296100"/>
            <a:ext cx="5860475" cy="929593"/>
          </a:xfrm>
          <a:prstGeom prst="rect">
            <a:avLst/>
          </a:prstGeom>
        </p:spPr>
      </p:pic>
    </p:spTree>
    <p:extLst>
      <p:ext uri="{BB962C8B-B14F-4D97-AF65-F5344CB8AC3E}">
        <p14:creationId xmlns:p14="http://schemas.microsoft.com/office/powerpoint/2010/main" val="974096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5614164"/>
            <a:ext cx="8825657" cy="566738"/>
          </a:xfrm>
        </p:spPr>
        <p:txBody>
          <a:bodyPr>
            <a:normAutofit fontScale="90000"/>
          </a:bodyPr>
          <a:lstStyle/>
          <a:p>
            <a:pPr algn="ctr"/>
            <a:r>
              <a:rPr lang="en-US" dirty="0"/>
              <a:t>Android Studio provides the fastest tools for building apps on every type of Android device</a:t>
            </a:r>
            <a:r>
              <a:rPr lang="en-US" dirty="0" smtClean="0"/>
              <a:t>.</a:t>
            </a:r>
            <a:br>
              <a:rPr lang="en-US" dirty="0" smtClean="0"/>
            </a:br>
            <a:r>
              <a:rPr lang="en-US" dirty="0"/>
              <a:t>Android Studio is the official Integrated Development Environment (IDE) for Android app </a:t>
            </a:r>
            <a:r>
              <a:rPr lang="en-US" dirty="0" smtClean="0"/>
              <a:t>development.</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1144" b="11144"/>
          <a:stretch>
            <a:fillRect/>
          </a:stretch>
        </p:blipFill>
        <p:spPr/>
      </p:pic>
      <p:sp>
        <p:nvSpPr>
          <p:cNvPr id="5" name="Slide Number Placeholder 4"/>
          <p:cNvSpPr>
            <a:spLocks noGrp="1"/>
          </p:cNvSpPr>
          <p:nvPr>
            <p:ph type="sldNum" sz="quarter" idx="12"/>
          </p:nvPr>
        </p:nvSpPr>
        <p:spPr/>
        <p:txBody>
          <a:bodyPr/>
          <a:lstStyle/>
          <a:p>
            <a:fld id="{6D22F896-40B5-4ADD-8801-0D06FADFA095}" type="slidenum">
              <a:rPr lang="en-US" smtClean="0"/>
              <a:pPr/>
              <a:t>19</a:t>
            </a:fld>
            <a:endParaRPr lang="en-US" dirty="0"/>
          </a:p>
        </p:txBody>
      </p:sp>
    </p:spTree>
    <p:extLst>
      <p:ext uri="{BB962C8B-B14F-4D97-AF65-F5344CB8AC3E}">
        <p14:creationId xmlns:p14="http://schemas.microsoft.com/office/powerpoint/2010/main" val="2601186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Mobile Computing?</a:t>
            </a:r>
            <a:endParaRPr lang="en-US" dirty="0"/>
          </a:p>
        </p:txBody>
      </p:sp>
      <p:sp>
        <p:nvSpPr>
          <p:cNvPr id="3" name="Content Placeholder 2"/>
          <p:cNvSpPr>
            <a:spLocks noGrp="1"/>
          </p:cNvSpPr>
          <p:nvPr>
            <p:ph idx="1"/>
          </p:nvPr>
        </p:nvSpPr>
        <p:spPr>
          <a:xfrm>
            <a:off x="1154953" y="2603500"/>
            <a:ext cx="9197587" cy="3416300"/>
          </a:xfrm>
        </p:spPr>
        <p:txBody>
          <a:bodyPr>
            <a:normAutofit/>
          </a:bodyPr>
          <a:lstStyle/>
          <a:p>
            <a:pPr marL="0" indent="0">
              <a:buNone/>
            </a:pPr>
            <a:r>
              <a:rPr lang="en-US" b="1" dirty="0">
                <a:solidFill>
                  <a:srgbClr val="C00000"/>
                </a:solidFill>
              </a:rPr>
              <a:t>Mobile computing</a:t>
            </a:r>
            <a:r>
              <a:rPr lang="en-US" dirty="0"/>
              <a:t> can be defined as a human-computer interaction that enables transmission of voice, video and </a:t>
            </a:r>
            <a:r>
              <a:rPr lang="en-US" dirty="0" smtClean="0"/>
              <a:t>data </a:t>
            </a:r>
            <a:r>
              <a:rPr lang="en-US" dirty="0"/>
              <a:t>via a computer or any other wireless enabled device without having to be connected to a fixed physical link</a:t>
            </a:r>
            <a:r>
              <a:rPr lang="en-US" dirty="0" smtClean="0"/>
              <a:t>.</a:t>
            </a:r>
          </a:p>
          <a:p>
            <a:pPr marL="0" indent="0">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890751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Android Studio</a:t>
            </a:r>
            <a:endParaRPr lang="en-US" dirty="0"/>
          </a:p>
        </p:txBody>
      </p:sp>
      <p:sp>
        <p:nvSpPr>
          <p:cNvPr id="3" name="Content Placeholder 2"/>
          <p:cNvSpPr>
            <a:spLocks noGrp="1"/>
          </p:cNvSpPr>
          <p:nvPr>
            <p:ph idx="1"/>
          </p:nvPr>
        </p:nvSpPr>
        <p:spPr>
          <a:xfrm>
            <a:off x="1154954" y="2603500"/>
            <a:ext cx="10035785" cy="3416300"/>
          </a:xfrm>
        </p:spPr>
        <p:txBody>
          <a:bodyPr>
            <a:normAutofit/>
          </a:bodyPr>
          <a:lstStyle/>
          <a:p>
            <a:r>
              <a:rPr lang="en-US" dirty="0" smtClean="0">
                <a:solidFill>
                  <a:schemeClr val="tx1"/>
                </a:solidFill>
              </a:rPr>
              <a:t>Android studio &amp; SDK download link: </a:t>
            </a:r>
            <a:r>
              <a:rPr lang="en-US" dirty="0">
                <a:hlinkClick r:id="rId2"/>
              </a:rPr>
              <a:t>https://</a:t>
            </a:r>
            <a:r>
              <a:rPr lang="en-US" dirty="0" smtClean="0">
                <a:hlinkClick r:id="rId2"/>
              </a:rPr>
              <a:t>developer.android.com/studio/</a:t>
            </a:r>
            <a:endParaRPr lang="en-US" dirty="0" smtClean="0"/>
          </a:p>
          <a:p>
            <a:r>
              <a:rPr lang="en-US" dirty="0" smtClean="0">
                <a:solidFill>
                  <a:srgbClr val="202124"/>
                </a:solidFill>
                <a:latin typeface="Roboto"/>
              </a:rPr>
              <a:t>To </a:t>
            </a:r>
            <a:r>
              <a:rPr lang="en-US" dirty="0">
                <a:solidFill>
                  <a:srgbClr val="202124"/>
                </a:solidFill>
                <a:latin typeface="Roboto"/>
              </a:rPr>
              <a:t>install Android Studio on Windows, proceed as follows:</a:t>
            </a:r>
            <a:endParaRPr lang="en-US" dirty="0">
              <a:solidFill>
                <a:schemeClr val="tx1"/>
              </a:solidFill>
            </a:endParaRPr>
          </a:p>
          <a:p>
            <a:pPr marL="0" lvl="0" indent="0" defTabSz="914400" eaLnBrk="0" fontAlgn="base" hangingPunct="0">
              <a:spcBef>
                <a:spcPct val="0"/>
              </a:spcBef>
              <a:spcAft>
                <a:spcPct val="0"/>
              </a:spcAft>
              <a:buClrTx/>
              <a:buSzTx/>
              <a:buNone/>
            </a:pPr>
            <a:r>
              <a:rPr lang="en-US" dirty="0">
                <a:solidFill>
                  <a:srgbClr val="202124"/>
                </a:solidFill>
                <a:latin typeface="Roboto"/>
              </a:rPr>
              <a:t>If you downloaded an </a:t>
            </a:r>
            <a:r>
              <a:rPr lang="en-US" dirty="0">
                <a:solidFill>
                  <a:srgbClr val="37474F"/>
                </a:solidFill>
                <a:latin typeface="Roboto Mono"/>
              </a:rPr>
              <a:t>.exe</a:t>
            </a:r>
            <a:r>
              <a:rPr lang="en-US" dirty="0">
                <a:solidFill>
                  <a:srgbClr val="202124"/>
                </a:solidFill>
                <a:latin typeface="Roboto"/>
              </a:rPr>
              <a:t> file (recommended), double-click to launch it.</a:t>
            </a:r>
          </a:p>
          <a:p>
            <a:pPr marL="514350" lvl="0" indent="-514350" defTabSz="914400" eaLnBrk="0" fontAlgn="base" hangingPunct="0">
              <a:spcBef>
                <a:spcPct val="0"/>
              </a:spcBef>
              <a:spcAft>
                <a:spcPct val="0"/>
              </a:spcAft>
              <a:buClrTx/>
              <a:buSzTx/>
              <a:buFont typeface="+mj-lt"/>
              <a:buAutoNum type="arabicPeriod"/>
            </a:pPr>
            <a:r>
              <a:rPr lang="en-US" dirty="0">
                <a:solidFill>
                  <a:srgbClr val="202124"/>
                </a:solidFill>
                <a:latin typeface="Roboto"/>
              </a:rPr>
              <a:t>If you downloaded a </a:t>
            </a:r>
            <a:r>
              <a:rPr lang="en-US" dirty="0">
                <a:solidFill>
                  <a:srgbClr val="37474F"/>
                </a:solidFill>
                <a:latin typeface="Roboto Mono"/>
              </a:rPr>
              <a:t>.zip</a:t>
            </a:r>
            <a:r>
              <a:rPr lang="en-US" dirty="0">
                <a:solidFill>
                  <a:srgbClr val="202124"/>
                </a:solidFill>
                <a:latin typeface="Roboto"/>
              </a:rPr>
              <a:t> file, unpack the ZIP, copy the </a:t>
            </a:r>
            <a:r>
              <a:rPr lang="en-US" b="1" dirty="0">
                <a:solidFill>
                  <a:srgbClr val="202124"/>
                </a:solidFill>
                <a:latin typeface="Roboto"/>
              </a:rPr>
              <a:t>android-studio</a:t>
            </a:r>
            <a:r>
              <a:rPr lang="en-US" dirty="0">
                <a:solidFill>
                  <a:srgbClr val="202124"/>
                </a:solidFill>
                <a:latin typeface="Roboto"/>
              </a:rPr>
              <a:t> folder into your </a:t>
            </a:r>
            <a:r>
              <a:rPr lang="en-US" b="1" dirty="0">
                <a:solidFill>
                  <a:srgbClr val="202124"/>
                </a:solidFill>
                <a:latin typeface="Roboto"/>
              </a:rPr>
              <a:t>Program Files</a:t>
            </a:r>
            <a:r>
              <a:rPr lang="en-US" dirty="0">
                <a:solidFill>
                  <a:srgbClr val="202124"/>
                </a:solidFill>
                <a:latin typeface="Roboto"/>
              </a:rPr>
              <a:t> folder, and then open the </a:t>
            </a:r>
            <a:r>
              <a:rPr lang="en-US" b="1" dirty="0">
                <a:solidFill>
                  <a:srgbClr val="202124"/>
                </a:solidFill>
                <a:latin typeface="Roboto"/>
              </a:rPr>
              <a:t>android-studio &gt; bin</a:t>
            </a:r>
            <a:r>
              <a:rPr lang="en-US" dirty="0">
                <a:solidFill>
                  <a:srgbClr val="202124"/>
                </a:solidFill>
                <a:latin typeface="Roboto"/>
              </a:rPr>
              <a:t> folder and launch </a:t>
            </a:r>
            <a:r>
              <a:rPr lang="en-US" dirty="0">
                <a:solidFill>
                  <a:srgbClr val="37474F"/>
                </a:solidFill>
                <a:latin typeface="Roboto Mono"/>
              </a:rPr>
              <a:t>studio64.exe</a:t>
            </a:r>
            <a:r>
              <a:rPr lang="en-US" dirty="0">
                <a:solidFill>
                  <a:srgbClr val="202124"/>
                </a:solidFill>
                <a:latin typeface="Roboto"/>
              </a:rPr>
              <a:t> (for 64-bit machines) or </a:t>
            </a:r>
            <a:r>
              <a:rPr lang="en-US" dirty="0">
                <a:solidFill>
                  <a:srgbClr val="37474F"/>
                </a:solidFill>
                <a:latin typeface="Roboto Mono"/>
              </a:rPr>
              <a:t>studio.exe</a:t>
            </a:r>
            <a:r>
              <a:rPr lang="en-US" dirty="0">
                <a:solidFill>
                  <a:srgbClr val="202124"/>
                </a:solidFill>
                <a:latin typeface="Roboto"/>
              </a:rPr>
              <a:t> (for 32-bit machines).</a:t>
            </a:r>
          </a:p>
          <a:p>
            <a:pPr marL="514350" lvl="0" indent="-514350" defTabSz="914400" eaLnBrk="0" fontAlgn="base" hangingPunct="0">
              <a:spcBef>
                <a:spcPct val="0"/>
              </a:spcBef>
              <a:spcAft>
                <a:spcPct val="0"/>
              </a:spcAft>
              <a:buClrTx/>
              <a:buSzTx/>
              <a:buFont typeface="+mj-lt"/>
              <a:buAutoNum type="arabicPeriod"/>
            </a:pPr>
            <a:r>
              <a:rPr lang="en-US" dirty="0">
                <a:solidFill>
                  <a:srgbClr val="202124"/>
                </a:solidFill>
                <a:latin typeface="Roboto"/>
              </a:rPr>
              <a:t>Follow the setup wizard in Android Studio and install any SDK packages that it recommends.</a:t>
            </a:r>
          </a:p>
          <a:p>
            <a:pPr marL="0" lvl="0" indent="0" defTabSz="914400" eaLnBrk="0" fontAlgn="base" hangingPunct="0">
              <a:spcBef>
                <a:spcPct val="0"/>
              </a:spcBef>
              <a:spcAft>
                <a:spcPct val="0"/>
              </a:spcAft>
              <a:buClrTx/>
              <a:buSzTx/>
              <a:buNone/>
            </a:pPr>
            <a:endParaRPr lang="en-US" dirty="0">
              <a:solidFill>
                <a:schemeClr val="tx1"/>
              </a:solidFill>
              <a:latin typeface="Arial" panose="020B0604020202020204" pitchFamily="34" charset="0"/>
            </a:endParaRP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508652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21</a:t>
            </a:fld>
            <a:endParaRPr lang="en-US" dirty="0"/>
          </a:p>
        </p:txBody>
      </p:sp>
      <p:pic>
        <p:nvPicPr>
          <p:cNvPr id="14338" name="Picture 2" descr="https://developer.android.com/studio/images/studio-homepage-her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97" y="-257"/>
            <a:ext cx="11335407" cy="6858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298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22</a:t>
            </a:fld>
            <a:endParaRPr lang="en-US" dirty="0"/>
          </a:p>
        </p:txBody>
      </p:sp>
      <p:pic>
        <p:nvPicPr>
          <p:cNvPr id="10242" name="Picture 2" descr="https://developer.android.com/studio/images/intro/main-window_2-2_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215" y="0"/>
            <a:ext cx="888078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txBox="1">
            <a:spLocks/>
          </p:cNvSpPr>
          <p:nvPr/>
        </p:nvSpPr>
        <p:spPr>
          <a:xfrm>
            <a:off x="297852" y="2252558"/>
            <a:ext cx="3013363" cy="34163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mj-lt"/>
              <a:buAutoNum type="arabicPeriod"/>
            </a:pPr>
            <a:r>
              <a:rPr lang="en-US" b="1" dirty="0" smtClean="0"/>
              <a:t>The </a:t>
            </a:r>
            <a:r>
              <a:rPr lang="en-US" b="1" dirty="0"/>
              <a:t> toolbar </a:t>
            </a:r>
            <a:endParaRPr lang="en-US" b="1" dirty="0" smtClean="0"/>
          </a:p>
          <a:p>
            <a:pPr>
              <a:buFont typeface="+mj-lt"/>
              <a:buAutoNum type="arabicPeriod"/>
            </a:pPr>
            <a:r>
              <a:rPr lang="en-US" b="1" dirty="0" smtClean="0"/>
              <a:t>The</a:t>
            </a:r>
            <a:r>
              <a:rPr lang="en-US" b="1" dirty="0"/>
              <a:t> navigation bar </a:t>
            </a:r>
            <a:endParaRPr lang="en-US" b="1" dirty="0" smtClean="0"/>
          </a:p>
          <a:p>
            <a:pPr>
              <a:buFont typeface="+mj-lt"/>
              <a:buAutoNum type="arabicPeriod"/>
            </a:pPr>
            <a:r>
              <a:rPr lang="en-US" b="1" dirty="0" smtClean="0"/>
              <a:t>The editor window</a:t>
            </a:r>
          </a:p>
          <a:p>
            <a:pPr>
              <a:buFont typeface="+mj-lt"/>
              <a:buAutoNum type="arabicPeriod"/>
            </a:pPr>
            <a:r>
              <a:rPr lang="en-US" b="1" dirty="0"/>
              <a:t>The tool window bar</a:t>
            </a:r>
          </a:p>
          <a:p>
            <a:pPr>
              <a:buFont typeface="+mj-lt"/>
              <a:buAutoNum type="arabicPeriod"/>
            </a:pPr>
            <a:r>
              <a:rPr lang="en-US" b="1" dirty="0"/>
              <a:t>The tool </a:t>
            </a:r>
            <a:r>
              <a:rPr lang="en-US" b="1" dirty="0" smtClean="0"/>
              <a:t>window</a:t>
            </a:r>
            <a:endParaRPr lang="en-US" b="1" dirty="0"/>
          </a:p>
          <a:p>
            <a:pPr>
              <a:buFont typeface="+mj-lt"/>
              <a:buAutoNum type="arabicPeriod"/>
            </a:pPr>
            <a:r>
              <a:rPr lang="en-US" b="1" dirty="0"/>
              <a:t>The status </a:t>
            </a:r>
            <a:r>
              <a:rPr lang="en-US" b="1" dirty="0" smtClean="0"/>
              <a:t>bar</a:t>
            </a:r>
            <a:endParaRPr lang="en-US" b="1" dirty="0" smtClean="0">
              <a:solidFill>
                <a:schemeClr val="tx1"/>
              </a:solidFill>
              <a:latin typeface="Arial" panose="020B0604020202020204" pitchFamily="34" charset="0"/>
            </a:endParaRPr>
          </a:p>
          <a:p>
            <a:pPr>
              <a:buFont typeface="+mj-lt"/>
              <a:buAutoNum type="arabicPeriod"/>
            </a:pPr>
            <a:endParaRPr lang="en-US" dirty="0">
              <a:solidFill>
                <a:schemeClr val="tx1"/>
              </a:solidFill>
            </a:endParaRPr>
          </a:p>
        </p:txBody>
      </p:sp>
      <p:sp>
        <p:nvSpPr>
          <p:cNvPr id="5" name="Title 1"/>
          <p:cNvSpPr txBox="1">
            <a:spLocks/>
          </p:cNvSpPr>
          <p:nvPr/>
        </p:nvSpPr>
        <p:spPr>
          <a:xfrm>
            <a:off x="331262" y="359328"/>
            <a:ext cx="3087347" cy="704088"/>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accent4">
                    <a:lumMod val="50000"/>
                  </a:schemeClr>
                </a:solidFill>
              </a:rPr>
              <a:t>Android Studio User Interface</a:t>
            </a:r>
            <a:endParaRPr lang="en-US" dirty="0">
              <a:solidFill>
                <a:schemeClr val="accent4">
                  <a:lumMod val="50000"/>
                </a:schemeClr>
              </a:solidFill>
            </a:endParaRPr>
          </a:p>
        </p:txBody>
      </p:sp>
    </p:spTree>
    <p:extLst>
      <p:ext uri="{BB962C8B-B14F-4D97-AF65-F5344CB8AC3E}">
        <p14:creationId xmlns:p14="http://schemas.microsoft.com/office/powerpoint/2010/main" val="1397190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smtClean="0"/>
              <a:t>project</a:t>
            </a:r>
            <a:r>
              <a:rPr lang="en-US" dirty="0"/>
              <a:t/>
            </a:r>
            <a:br>
              <a:rPr lang="en-US" dirty="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23</a:t>
            </a:fld>
            <a:endParaRPr lang="en-US" dirty="0"/>
          </a:p>
        </p:txBody>
      </p:sp>
    </p:spTree>
    <p:extLst>
      <p:ext uri="{BB962C8B-B14F-4D97-AF65-F5344CB8AC3E}">
        <p14:creationId xmlns:p14="http://schemas.microsoft.com/office/powerpoint/2010/main" val="914353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24</a:t>
            </a:fld>
            <a:endParaRPr lang="en-US" dirty="0"/>
          </a:p>
        </p:txBody>
      </p:sp>
      <p:pic>
        <p:nvPicPr>
          <p:cNvPr id="11266" name="Picture 2" descr="https://developer.android.com/studio/images/projects/new-project-wizard-choose_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934" y="-25934"/>
            <a:ext cx="8876132" cy="688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42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25</a:t>
            </a:fld>
            <a:endParaRPr lang="en-US" dirty="0"/>
          </a:p>
        </p:txBody>
      </p:sp>
      <p:pic>
        <p:nvPicPr>
          <p:cNvPr id="13314" name="Picture 2" descr="https://developer.android.com/studio/images/projects/new-project-wizard-configure-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93" y="0"/>
            <a:ext cx="8823995" cy="685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218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26</a:t>
            </a:fld>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944" r="16837" b="1059"/>
          <a:stretch/>
        </p:blipFill>
        <p:spPr>
          <a:xfrm>
            <a:off x="4301837" y="461982"/>
            <a:ext cx="6050703" cy="6075277"/>
          </a:xfrm>
          <a:prstGeom prst="rect">
            <a:avLst/>
          </a:prstGeom>
        </p:spPr>
      </p:pic>
      <p:sp>
        <p:nvSpPr>
          <p:cNvPr id="5" name="Title 1"/>
          <p:cNvSpPr txBox="1">
            <a:spLocks/>
          </p:cNvSpPr>
          <p:nvPr/>
        </p:nvSpPr>
        <p:spPr>
          <a:xfrm>
            <a:off x="331262" y="359328"/>
            <a:ext cx="3087347" cy="704088"/>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accent4">
                    <a:lumMod val="50000"/>
                  </a:schemeClr>
                </a:solidFill>
              </a:rPr>
              <a:t>Android Versions with API Level</a:t>
            </a:r>
          </a:p>
          <a:p>
            <a:endParaRPr lang="en-US" dirty="0">
              <a:solidFill>
                <a:schemeClr val="accent4">
                  <a:lumMod val="50000"/>
                </a:schemeClr>
              </a:solidFill>
            </a:endParaRPr>
          </a:p>
        </p:txBody>
      </p:sp>
    </p:spTree>
    <p:extLst>
      <p:ext uri="{BB962C8B-B14F-4D97-AF65-F5344CB8AC3E}">
        <p14:creationId xmlns:p14="http://schemas.microsoft.com/office/powerpoint/2010/main" val="435883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See you in next session</a:t>
            </a:r>
            <a:br>
              <a:rPr lang="en-US" dirty="0" smtClean="0"/>
            </a:b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27</a:t>
            </a:fld>
            <a:endParaRPr lang="en-US" dirty="0"/>
          </a:p>
        </p:txBody>
      </p:sp>
      <p:pic>
        <p:nvPicPr>
          <p:cNvPr id="15362" name="Picture 2" descr="Image result for waving android ic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4329" y="2565576"/>
            <a:ext cx="1745961" cy="1745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28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Computing Applications</a:t>
            </a:r>
            <a:endParaRPr lang="en-US" dirty="0"/>
          </a:p>
        </p:txBody>
      </p:sp>
      <p:sp>
        <p:nvSpPr>
          <p:cNvPr id="3" name="Content Placeholder 2"/>
          <p:cNvSpPr>
            <a:spLocks noGrp="1"/>
          </p:cNvSpPr>
          <p:nvPr>
            <p:ph idx="1"/>
          </p:nvPr>
        </p:nvSpPr>
        <p:spPr/>
        <p:txBody>
          <a:bodyPr/>
          <a:lstStyle/>
          <a:p>
            <a:pPr marL="0" indent="0">
              <a:buNone/>
            </a:pPr>
            <a:r>
              <a:rPr lang="en-US" dirty="0"/>
              <a:t>The emerging leading application domains: </a:t>
            </a:r>
          </a:p>
          <a:p>
            <a:r>
              <a:rPr lang="en-US" dirty="0"/>
              <a:t>Transportation.</a:t>
            </a:r>
          </a:p>
          <a:p>
            <a:r>
              <a:rPr lang="en-US" dirty="0"/>
              <a:t>Social networking.</a:t>
            </a:r>
          </a:p>
          <a:p>
            <a:r>
              <a:rPr lang="en-US" dirty="0"/>
              <a:t>Environmental monitoring.</a:t>
            </a:r>
          </a:p>
          <a:p>
            <a:r>
              <a:rPr lang="en-US" dirty="0"/>
              <a:t>Health and well being.</a:t>
            </a:r>
            <a:endParaRPr lang="en-US" u="sng" dirty="0">
              <a:solidFill>
                <a:schemeClr val="accent1">
                  <a:lumMod val="75000"/>
                </a:schemeClr>
              </a:solidFill>
            </a:endParaRP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20709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Computing Concepts</a:t>
            </a:r>
            <a:endParaRPr lang="en-US" dirty="0"/>
          </a:p>
        </p:txBody>
      </p:sp>
      <p:sp>
        <p:nvSpPr>
          <p:cNvPr id="3" name="Content Placeholder 2"/>
          <p:cNvSpPr>
            <a:spLocks noGrp="1"/>
          </p:cNvSpPr>
          <p:nvPr>
            <p:ph idx="1"/>
          </p:nvPr>
        </p:nvSpPr>
        <p:spPr/>
        <p:txBody>
          <a:bodyPr/>
          <a:lstStyle/>
          <a:p>
            <a:pPr marL="0" indent="0">
              <a:buNone/>
            </a:pPr>
            <a:r>
              <a:rPr lang="en-US" dirty="0"/>
              <a:t>The main concept involves :</a:t>
            </a:r>
          </a:p>
          <a:p>
            <a:r>
              <a:rPr lang="en-US" dirty="0"/>
              <a:t>Mobile communication</a:t>
            </a:r>
          </a:p>
          <a:p>
            <a:r>
              <a:rPr lang="en-US" dirty="0"/>
              <a:t>Mobile hardware</a:t>
            </a:r>
          </a:p>
          <a:p>
            <a:r>
              <a:rPr lang="en-US" dirty="0"/>
              <a:t>Mobile software</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13788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Communication</a:t>
            </a:r>
            <a:endParaRPr lang="en-US" dirty="0"/>
          </a:p>
        </p:txBody>
      </p:sp>
      <p:sp>
        <p:nvSpPr>
          <p:cNvPr id="3" name="Content Placeholder 2"/>
          <p:cNvSpPr>
            <a:spLocks noGrp="1"/>
          </p:cNvSpPr>
          <p:nvPr>
            <p:ph idx="1"/>
          </p:nvPr>
        </p:nvSpPr>
        <p:spPr>
          <a:xfrm>
            <a:off x="1154954" y="2603500"/>
            <a:ext cx="5734219" cy="3416300"/>
          </a:xfrm>
        </p:spPr>
        <p:txBody>
          <a:bodyPr>
            <a:normAutofit/>
          </a:bodyPr>
          <a:lstStyle/>
          <a:p>
            <a:r>
              <a:rPr lang="en-US" b="1" dirty="0">
                <a:solidFill>
                  <a:srgbClr val="C00000"/>
                </a:solidFill>
              </a:rPr>
              <a:t>Mobile communication </a:t>
            </a:r>
            <a:r>
              <a:rPr lang="en-US" dirty="0"/>
              <a:t>represents the infrastructure insured in the wireless device that corroborates seamless and reliable communication. </a:t>
            </a:r>
            <a:endParaRPr lang="en-US" dirty="0" smtClean="0"/>
          </a:p>
          <a:p>
            <a:r>
              <a:rPr lang="en-US" dirty="0" smtClean="0"/>
              <a:t>This </a:t>
            </a:r>
            <a:r>
              <a:rPr lang="en-US" dirty="0"/>
              <a:t>is inclusive of services, protocols, bandwidth and portals required for rendering services. </a:t>
            </a:r>
            <a:endParaRPr lang="en-US" dirty="0" smtClean="0"/>
          </a:p>
          <a:p>
            <a:r>
              <a:rPr lang="en-US" dirty="0" smtClean="0"/>
              <a:t>It </a:t>
            </a:r>
            <a:r>
              <a:rPr lang="en-US" dirty="0"/>
              <a:t>also defines the data format and prevents collision among other systems that deliver similar </a:t>
            </a:r>
            <a:r>
              <a:rPr lang="en-US" dirty="0" smtClean="0"/>
              <a:t>services.</a:t>
            </a:r>
            <a:endParaRPr lang="en-US" dirty="0"/>
          </a:p>
        </p:txBody>
      </p:sp>
      <p:pic>
        <p:nvPicPr>
          <p:cNvPr id="1026" name="Picture 2" descr="Mobile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1948" y="2603500"/>
            <a:ext cx="3619500" cy="27146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57765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Hardware</a:t>
            </a:r>
            <a:endParaRPr lang="en-US" dirty="0"/>
          </a:p>
        </p:txBody>
      </p:sp>
      <p:sp>
        <p:nvSpPr>
          <p:cNvPr id="3" name="Content Placeholder 2"/>
          <p:cNvSpPr>
            <a:spLocks noGrp="1"/>
          </p:cNvSpPr>
          <p:nvPr>
            <p:ph idx="1"/>
          </p:nvPr>
        </p:nvSpPr>
        <p:spPr>
          <a:xfrm>
            <a:off x="1154954" y="2603500"/>
            <a:ext cx="6097901" cy="3416300"/>
          </a:xfrm>
        </p:spPr>
        <p:txBody>
          <a:bodyPr>
            <a:normAutofit lnSpcReduction="10000"/>
          </a:bodyPr>
          <a:lstStyle/>
          <a:p>
            <a:r>
              <a:rPr lang="en-US" b="1" dirty="0">
                <a:solidFill>
                  <a:srgbClr val="C00000"/>
                </a:solidFill>
              </a:rPr>
              <a:t>Mobile Hardware </a:t>
            </a:r>
            <a:r>
              <a:rPr lang="en-US" dirty="0"/>
              <a:t>refers to device components or mobile devices that employ and deploys the service of mobility. </a:t>
            </a:r>
            <a:endParaRPr lang="en-US" dirty="0" smtClean="0"/>
          </a:p>
          <a:p>
            <a:r>
              <a:rPr lang="en-US" dirty="0" smtClean="0"/>
              <a:t>It </a:t>
            </a:r>
            <a:r>
              <a:rPr lang="en-US" dirty="0"/>
              <a:t>includes smartphones, tablet Pc’s, portable laptops and Personal Digital Assistants. </a:t>
            </a:r>
            <a:endParaRPr lang="en-US" dirty="0" smtClean="0"/>
          </a:p>
          <a:p>
            <a:r>
              <a:rPr lang="en-US" dirty="0" smtClean="0"/>
              <a:t>A </a:t>
            </a:r>
            <a:r>
              <a:rPr lang="en-US" dirty="0"/>
              <a:t>receptor medium designed to sense and receive signals are installed in these </a:t>
            </a:r>
            <a:r>
              <a:rPr lang="en-US" dirty="0" smtClean="0"/>
              <a:t>devices.</a:t>
            </a:r>
          </a:p>
          <a:p>
            <a:r>
              <a:rPr lang="en-US" dirty="0" smtClean="0"/>
              <a:t>Configured </a:t>
            </a:r>
            <a:r>
              <a:rPr lang="en-US" dirty="0"/>
              <a:t>to operate in full duplex, signals can be sent and received simultaneously. </a:t>
            </a:r>
            <a:endParaRPr lang="en-US" dirty="0" smtClean="0"/>
          </a:p>
          <a:p>
            <a:r>
              <a:rPr lang="en-US" dirty="0" smtClean="0"/>
              <a:t>Mobile </a:t>
            </a:r>
            <a:r>
              <a:rPr lang="en-US" dirty="0"/>
              <a:t>Hardware operates on the wireless network.</a:t>
            </a: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pic>
        <p:nvPicPr>
          <p:cNvPr id="2050" name="Picture 2" descr="Mobile De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139" y="2603500"/>
            <a:ext cx="2857500"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166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Software</a:t>
            </a:r>
            <a:endParaRPr lang="en-US" dirty="0"/>
          </a:p>
        </p:txBody>
      </p:sp>
      <p:sp>
        <p:nvSpPr>
          <p:cNvPr id="3" name="Content Placeholder 2"/>
          <p:cNvSpPr>
            <a:spLocks noGrp="1"/>
          </p:cNvSpPr>
          <p:nvPr>
            <p:ph idx="1"/>
          </p:nvPr>
        </p:nvSpPr>
        <p:spPr>
          <a:xfrm>
            <a:off x="1154954" y="2603500"/>
            <a:ext cx="10035785" cy="3416300"/>
          </a:xfrm>
        </p:spPr>
        <p:txBody>
          <a:bodyPr/>
          <a:lstStyle/>
          <a:p>
            <a:r>
              <a:rPr lang="en-US" b="1" dirty="0">
                <a:solidFill>
                  <a:srgbClr val="C00000"/>
                </a:solidFill>
              </a:rPr>
              <a:t>Mobile software </a:t>
            </a:r>
            <a:r>
              <a:rPr lang="en-US" dirty="0"/>
              <a:t>is the actual program that runs on the mobile hardware. </a:t>
            </a:r>
            <a:endParaRPr lang="en-US" dirty="0" smtClean="0"/>
          </a:p>
          <a:p>
            <a:r>
              <a:rPr lang="en-US" dirty="0" smtClean="0"/>
              <a:t>It </a:t>
            </a:r>
            <a:r>
              <a:rPr lang="en-US" dirty="0"/>
              <a:t>deals with the characteristics and requirements of mobile applications. </a:t>
            </a:r>
            <a:endParaRPr lang="en-US" dirty="0" smtClean="0"/>
          </a:p>
          <a:p>
            <a:r>
              <a:rPr lang="en-US" dirty="0" smtClean="0"/>
              <a:t>This </a:t>
            </a:r>
            <a:r>
              <a:rPr lang="en-US" dirty="0"/>
              <a:t>is the engine of the mobile device. </a:t>
            </a:r>
            <a:endParaRPr lang="en-US" dirty="0" smtClean="0"/>
          </a:p>
          <a:p>
            <a:r>
              <a:rPr lang="en-US" dirty="0" smtClean="0"/>
              <a:t>In </a:t>
            </a:r>
            <a:r>
              <a:rPr lang="en-US" dirty="0"/>
              <a:t>other terms, it is the operating system of the appliance</a:t>
            </a:r>
            <a:r>
              <a:rPr lang="en-US" dirty="0" smtClean="0"/>
              <a:t>.</a:t>
            </a:r>
          </a:p>
          <a:p>
            <a:r>
              <a:rPr lang="en-US" dirty="0" smtClean="0"/>
              <a:t> </a:t>
            </a:r>
            <a:r>
              <a:rPr lang="en-US" dirty="0"/>
              <a:t>It's the essential component that operates the mobile </a:t>
            </a:r>
            <a:r>
              <a:rPr lang="en-US" dirty="0" smtClean="0"/>
              <a:t>device. </a:t>
            </a:r>
          </a:p>
          <a:p>
            <a:r>
              <a:rPr lang="en-US" dirty="0" smtClean="0"/>
              <a:t>Since </a:t>
            </a:r>
            <a:r>
              <a:rPr lang="en-US" dirty="0"/>
              <a:t>portability is the main factor, this type of computing ensures that users are not tied or pinned to a single physical location, but are able to operate from anywhere. It incorporates all aspects of wireless communications.</a:t>
            </a:r>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pic>
        <p:nvPicPr>
          <p:cNvPr id="3076" name="Picture 4" descr="Mobile 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828" y="5830310"/>
            <a:ext cx="6172489" cy="903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13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082"/>
            <a:ext cx="12192000" cy="8016657"/>
          </a:xfrm>
          <a:prstGeom prst="rect">
            <a:avLst/>
          </a:prstGeom>
        </p:spPr>
      </p:pic>
    </p:spTree>
    <p:extLst>
      <p:ext uri="{BB962C8B-B14F-4D97-AF65-F5344CB8AC3E}">
        <p14:creationId xmlns:p14="http://schemas.microsoft.com/office/powerpoint/2010/main" val="1188760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Android?</a:t>
            </a:r>
            <a:endParaRPr lang="en-US" dirty="0"/>
          </a:p>
        </p:txBody>
      </p:sp>
      <p:sp>
        <p:nvSpPr>
          <p:cNvPr id="3" name="Content Placeholder 2"/>
          <p:cNvSpPr>
            <a:spLocks noGrp="1"/>
          </p:cNvSpPr>
          <p:nvPr>
            <p:ph idx="1"/>
          </p:nvPr>
        </p:nvSpPr>
        <p:spPr/>
        <p:txBody>
          <a:bodyPr>
            <a:normAutofit/>
          </a:bodyPr>
          <a:lstStyle/>
          <a:p>
            <a:r>
              <a:rPr lang="en-US" dirty="0"/>
              <a:t>Android is a L</a:t>
            </a:r>
            <a:r>
              <a:rPr lang="en-US" dirty="0" smtClean="0"/>
              <a:t>inux based mobile </a:t>
            </a:r>
            <a:r>
              <a:rPr lang="en-US" dirty="0"/>
              <a:t>phone operating system developed by Google</a:t>
            </a:r>
            <a:r>
              <a:rPr lang="en-US" dirty="0" smtClean="0"/>
              <a:t>.</a:t>
            </a:r>
          </a:p>
          <a:p>
            <a:r>
              <a:rPr lang="en-US" dirty="0"/>
              <a:t>It launched in 2003 and is the world’s most popular mobile operating system (OS).</a:t>
            </a:r>
            <a:endParaRPr lang="en-US" dirty="0" smtClean="0"/>
          </a:p>
          <a:p>
            <a:r>
              <a:rPr lang="en-US" dirty="0" smtClean="0"/>
              <a:t>Powering phones, tablets, watches, TVs </a:t>
            </a:r>
            <a:r>
              <a:rPr lang="en-US" dirty="0"/>
              <a:t>and </a:t>
            </a:r>
            <a:r>
              <a:rPr lang="en-US" dirty="0" smtClean="0"/>
              <a:t>cars.</a:t>
            </a:r>
            <a:endParaRPr lang="en-US" dirty="0"/>
          </a:p>
          <a:p>
            <a:r>
              <a:rPr lang="en-US" dirty="0" smtClean="0"/>
              <a:t>First </a:t>
            </a:r>
            <a:r>
              <a:rPr lang="en-US" dirty="0"/>
              <a:t>open source mobile operating </a:t>
            </a:r>
            <a:r>
              <a:rPr lang="en-US" dirty="0" smtClean="0"/>
              <a:t>system. Android </a:t>
            </a:r>
            <a:r>
              <a:rPr lang="en-US" dirty="0"/>
              <a:t>is open to everyone: developers, designers and device makers. </a:t>
            </a:r>
            <a:endParaRPr lang="en-US" dirty="0" smtClean="0"/>
          </a:p>
          <a:p>
            <a:r>
              <a:rPr lang="en-US" dirty="0"/>
              <a:t>Anyone can customize the Android Platform.</a:t>
            </a:r>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2852" r="36332"/>
          <a:stretch/>
        </p:blipFill>
        <p:spPr>
          <a:xfrm>
            <a:off x="9590808" y="2481345"/>
            <a:ext cx="2005446" cy="3660609"/>
          </a:xfrm>
          <a:prstGeom prst="rect">
            <a:avLst/>
          </a:prstGeom>
        </p:spPr>
      </p:pic>
    </p:spTree>
    <p:extLst>
      <p:ext uri="{BB962C8B-B14F-4D97-AF65-F5344CB8AC3E}">
        <p14:creationId xmlns:p14="http://schemas.microsoft.com/office/powerpoint/2010/main" val="31033882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7025</TotalTime>
  <Words>854</Words>
  <Application>Microsoft Office PowerPoint</Application>
  <PresentationFormat>Widescreen</PresentationFormat>
  <Paragraphs>120</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Roboto</vt:lpstr>
      <vt:lpstr>Roboto Mono</vt:lpstr>
      <vt:lpstr>Wingdings 3</vt:lpstr>
      <vt:lpstr>Ion Boardroom</vt:lpstr>
      <vt:lpstr>Mobile Computing Course</vt:lpstr>
      <vt:lpstr>What’s Mobile Computing?</vt:lpstr>
      <vt:lpstr>Mobile Computing Applications</vt:lpstr>
      <vt:lpstr>Mobile Computing Concepts</vt:lpstr>
      <vt:lpstr>Mobile Communication</vt:lpstr>
      <vt:lpstr>Mobile Hardware</vt:lpstr>
      <vt:lpstr>Mobile Software</vt:lpstr>
      <vt:lpstr>PowerPoint Presentation</vt:lpstr>
      <vt:lpstr>What Is Android?</vt:lpstr>
      <vt:lpstr>Why Android?</vt:lpstr>
      <vt:lpstr>PowerPoint Presentation</vt:lpstr>
      <vt:lpstr>PowerPoint Presentation</vt:lpstr>
      <vt:lpstr>The Major Components Of The Android Platform</vt:lpstr>
      <vt:lpstr>The Major Components Of The Android Platform</vt:lpstr>
      <vt:lpstr>The Major Components Of The Android Platform</vt:lpstr>
      <vt:lpstr>The Major Components Of The Android Platform</vt:lpstr>
      <vt:lpstr>The Major Components Of The Android Platform</vt:lpstr>
      <vt:lpstr>The Major Components Of The Android Platform</vt:lpstr>
      <vt:lpstr>Android Studio provides the fastest tools for building apps on every type of Android device. Android Studio is the official Integrated Development Environment (IDE) for Android app development.</vt:lpstr>
      <vt:lpstr>Install Android Studio</vt:lpstr>
      <vt:lpstr>PowerPoint Presentation</vt:lpstr>
      <vt:lpstr>PowerPoint Presentation</vt:lpstr>
      <vt:lpstr>Create a project  </vt:lpstr>
      <vt:lpstr>PowerPoint Presentation</vt:lpstr>
      <vt:lpstr>PowerPoint Presentation</vt:lpstr>
      <vt:lpstr>PowerPoint Presentation</vt:lpstr>
      <vt:lpstr> See you in next session </vt:lpstr>
    </vt:vector>
  </TitlesOfParts>
  <Company>basheer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Computing Course</dc:title>
  <dc:creator>LapShop</dc:creator>
  <cp:lastModifiedBy>LapShop</cp:lastModifiedBy>
  <cp:revision>48</cp:revision>
  <dcterms:created xsi:type="dcterms:W3CDTF">2020-02-11T14:19:17Z</dcterms:created>
  <dcterms:modified xsi:type="dcterms:W3CDTF">2021-04-05T16:41:57Z</dcterms:modified>
</cp:coreProperties>
</file>