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  <p:sldId id="259" r:id="rId8"/>
    <p:sldId id="262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712"/>
  </p:normalViewPr>
  <p:slideViewPr>
    <p:cSldViewPr>
      <p:cViewPr varScale="1">
        <p:scale>
          <a:sx n="103" d="100"/>
          <a:sy n="103" d="100"/>
        </p:scale>
        <p:origin x="200" y="5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33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3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3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D33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11764"/>
            <a:ext cx="12192000" cy="446405"/>
          </a:xfrm>
          <a:custGeom>
            <a:avLst/>
            <a:gdLst/>
            <a:ahLst/>
            <a:cxnLst/>
            <a:rect l="l" t="t" r="r" b="b"/>
            <a:pathLst>
              <a:path w="12192000" h="446404">
                <a:moveTo>
                  <a:pt x="12192000" y="0"/>
                </a:moveTo>
                <a:lnTo>
                  <a:pt x="0" y="0"/>
                </a:lnTo>
                <a:lnTo>
                  <a:pt x="0" y="446236"/>
                </a:lnTo>
                <a:lnTo>
                  <a:pt x="12192000" y="4462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984" y="198881"/>
            <a:ext cx="6323965" cy="6282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D335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84" y="1319275"/>
            <a:ext cx="5628640" cy="4293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638" y="6534524"/>
            <a:ext cx="1625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4064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18.jpe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pn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090" y="6531356"/>
            <a:ext cx="58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40941" y="1591132"/>
            <a:ext cx="877379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7555" marR="5080" indent="-74549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Tahoma"/>
                <a:cs typeface="Tahoma"/>
              </a:rPr>
              <a:t>Dehazing</a:t>
            </a:r>
            <a:r>
              <a:rPr sz="4400" b="0" spc="-18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000000"/>
                </a:solidFill>
                <a:latin typeface="Tahoma"/>
                <a:cs typeface="Tahoma"/>
              </a:rPr>
              <a:t>Laparoscopic</a:t>
            </a:r>
            <a:r>
              <a:rPr sz="4400" b="0" spc="-1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spc="-150" dirty="0">
                <a:solidFill>
                  <a:srgbClr val="000000"/>
                </a:solidFill>
                <a:latin typeface="Tahoma"/>
                <a:cs typeface="Tahoma"/>
              </a:rPr>
              <a:t>Images </a:t>
            </a:r>
            <a:r>
              <a:rPr sz="4400" b="0" spc="60" dirty="0">
                <a:solidFill>
                  <a:srgbClr val="000000"/>
                </a:solidFill>
                <a:latin typeface="Tahoma"/>
                <a:cs typeface="Tahoma"/>
              </a:rPr>
              <a:t>with </a:t>
            </a:r>
            <a:r>
              <a:rPr sz="4400" b="0" dirty="0">
                <a:solidFill>
                  <a:srgbClr val="000000"/>
                </a:solidFill>
                <a:latin typeface="Tahoma"/>
                <a:cs typeface="Tahoma"/>
              </a:rPr>
              <a:t>Advanced</a:t>
            </a:r>
            <a:r>
              <a:rPr sz="4400" b="0" spc="12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dirty="0">
                <a:solidFill>
                  <a:srgbClr val="000000"/>
                </a:solidFill>
                <a:latin typeface="Tahoma"/>
                <a:cs typeface="Tahoma"/>
              </a:rPr>
              <a:t>Generative</a:t>
            </a:r>
            <a:r>
              <a:rPr sz="4400" b="0" spc="1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4400" b="0" spc="114" dirty="0">
                <a:solidFill>
                  <a:srgbClr val="000000"/>
                </a:solidFill>
                <a:latin typeface="Tahoma"/>
                <a:cs typeface="Tahoma"/>
              </a:rPr>
              <a:t>Models</a:t>
            </a:r>
            <a:endParaRPr sz="44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63681" y="3166194"/>
            <a:ext cx="4628515" cy="102235"/>
            <a:chOff x="3663681" y="3166194"/>
            <a:chExt cx="4628515" cy="1022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81" y="3166194"/>
              <a:ext cx="4628447" cy="1020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97350" y="3196082"/>
              <a:ext cx="4564380" cy="0"/>
            </a:xfrm>
            <a:custGeom>
              <a:avLst/>
              <a:gdLst/>
              <a:ahLst/>
              <a:cxnLst/>
              <a:rect l="l" t="t" r="r" b="b"/>
              <a:pathLst>
                <a:path w="4564380">
                  <a:moveTo>
                    <a:pt x="0" y="0"/>
                  </a:moveTo>
                  <a:lnTo>
                    <a:pt x="456425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663681" y="1303866"/>
            <a:ext cx="4628515" cy="102235"/>
            <a:chOff x="3663681" y="1303866"/>
            <a:chExt cx="4628515" cy="1022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81" y="1303866"/>
              <a:ext cx="4628447" cy="1020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97350" y="1334262"/>
              <a:ext cx="4564380" cy="0"/>
            </a:xfrm>
            <a:custGeom>
              <a:avLst/>
              <a:gdLst/>
              <a:ahLst/>
              <a:cxnLst/>
              <a:rect l="l" t="t" r="r" b="b"/>
              <a:pathLst>
                <a:path w="4564380">
                  <a:moveTo>
                    <a:pt x="0" y="0"/>
                  </a:moveTo>
                  <a:lnTo>
                    <a:pt x="456425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3648" y="5547702"/>
            <a:ext cx="2100777" cy="66637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33400" y="4361905"/>
            <a:ext cx="367883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92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Vikramadithya Pabba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Reddy Pathi</a:t>
            </a:r>
          </a:p>
          <a:p>
            <a:pPr marL="127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Chaitanya Prudvi Balusu</a:t>
            </a:r>
          </a:p>
          <a:p>
            <a:pPr marL="127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 Madan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26760" y="6456620"/>
            <a:ext cx="1538605" cy="319405"/>
            <a:chOff x="5326760" y="6456620"/>
            <a:chExt cx="1538605" cy="319405"/>
          </a:xfrm>
        </p:grpSpPr>
        <p:sp>
          <p:nvSpPr>
            <p:cNvPr id="16" name="object 16"/>
            <p:cNvSpPr/>
            <p:nvPr/>
          </p:nvSpPr>
          <p:spPr>
            <a:xfrm>
              <a:off x="5339460" y="6469320"/>
              <a:ext cx="1513205" cy="294005"/>
            </a:xfrm>
            <a:custGeom>
              <a:avLst/>
              <a:gdLst/>
              <a:ahLst/>
              <a:cxnLst/>
              <a:rect l="l" t="t" r="r" b="b"/>
              <a:pathLst>
                <a:path w="1513204" h="294004">
                  <a:moveTo>
                    <a:pt x="1513078" y="0"/>
                  </a:moveTo>
                  <a:lnTo>
                    <a:pt x="0" y="0"/>
                  </a:lnTo>
                  <a:lnTo>
                    <a:pt x="0" y="293916"/>
                  </a:lnTo>
                  <a:lnTo>
                    <a:pt x="1513078" y="293916"/>
                  </a:lnTo>
                  <a:lnTo>
                    <a:pt x="1513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9460" y="6469320"/>
              <a:ext cx="1513205" cy="294005"/>
            </a:xfrm>
            <a:custGeom>
              <a:avLst/>
              <a:gdLst/>
              <a:ahLst/>
              <a:cxnLst/>
              <a:rect l="l" t="t" r="r" b="b"/>
              <a:pathLst>
                <a:path w="1513204" h="294004">
                  <a:moveTo>
                    <a:pt x="0" y="293916"/>
                  </a:moveTo>
                  <a:lnTo>
                    <a:pt x="1513078" y="293916"/>
                  </a:lnTo>
                  <a:lnTo>
                    <a:pt x="1513078" y="0"/>
                  </a:lnTo>
                  <a:lnTo>
                    <a:pt x="0" y="0"/>
                  </a:lnTo>
                  <a:lnTo>
                    <a:pt x="0" y="293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2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Setting: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Desmoke</a:t>
            </a:r>
            <a:r>
              <a:rPr spc="-2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LAP</a:t>
            </a:r>
            <a:r>
              <a:rPr spc="-2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Dataset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Preprocessing</a:t>
            </a:r>
            <a:r>
              <a:rPr spc="1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consolidating</a:t>
            </a:r>
            <a:r>
              <a:rPr spc="-30" dirty="0"/>
              <a:t> </a:t>
            </a:r>
            <a:r>
              <a:rPr dirty="0"/>
              <a:t>hazy,</a:t>
            </a:r>
            <a:r>
              <a:rPr spc="-35" dirty="0"/>
              <a:t> </a:t>
            </a:r>
            <a:r>
              <a:rPr dirty="0"/>
              <a:t>clear</a:t>
            </a:r>
            <a:r>
              <a:rPr spc="-2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test</a:t>
            </a:r>
            <a:r>
              <a:rPr spc="-50" dirty="0"/>
              <a:t> </a:t>
            </a:r>
            <a:r>
              <a:rPr spc="-10" dirty="0"/>
              <a:t>images</a:t>
            </a:r>
          </a:p>
          <a:p>
            <a:pPr marL="1099185" indent="-287020">
              <a:lnSpc>
                <a:spcPct val="100000"/>
              </a:lnSpc>
              <a:spcBef>
                <a:spcPts val="1800"/>
              </a:spcBef>
              <a:buClr>
                <a:srgbClr val="252525"/>
              </a:buClr>
              <a:buSzPct val="112500"/>
              <a:buFont typeface="Arial MT"/>
              <a:buChar char="•"/>
              <a:tabLst>
                <a:tab pos="1099185" algn="l"/>
              </a:tabLst>
            </a:pPr>
            <a:r>
              <a:rPr dirty="0"/>
              <a:t>Resize</a:t>
            </a:r>
            <a:r>
              <a:rPr spc="-25" dirty="0"/>
              <a:t> </a:t>
            </a:r>
            <a:r>
              <a:rPr dirty="0"/>
              <a:t>images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10" dirty="0"/>
              <a:t>256x256</a:t>
            </a:r>
          </a:p>
          <a:p>
            <a:pPr marL="1099185" indent="-287020">
              <a:lnSpc>
                <a:spcPct val="100000"/>
              </a:lnSpc>
              <a:spcBef>
                <a:spcPts val="1800"/>
              </a:spcBef>
              <a:buClr>
                <a:srgbClr val="252525"/>
              </a:buClr>
              <a:buSzPct val="112500"/>
              <a:buFont typeface="Arial MT"/>
              <a:buChar char="•"/>
              <a:tabLst>
                <a:tab pos="1099185" algn="l"/>
              </a:tabLst>
            </a:pPr>
            <a:r>
              <a:rPr dirty="0"/>
              <a:t>Convert</a:t>
            </a:r>
            <a:r>
              <a:rPr spc="-35" dirty="0"/>
              <a:t> </a:t>
            </a:r>
            <a:r>
              <a:rPr dirty="0"/>
              <a:t>images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tensor</a:t>
            </a:r>
          </a:p>
          <a:p>
            <a:pPr marL="1099185" indent="-287020">
              <a:lnSpc>
                <a:spcPct val="100000"/>
              </a:lnSpc>
              <a:spcBef>
                <a:spcPts val="1800"/>
              </a:spcBef>
              <a:buClr>
                <a:srgbClr val="252525"/>
              </a:buClr>
              <a:buSzPct val="112500"/>
              <a:buFont typeface="Arial MT"/>
              <a:buChar char="•"/>
              <a:tabLst>
                <a:tab pos="1099185" algn="l"/>
              </a:tabLst>
            </a:pPr>
            <a:r>
              <a:rPr dirty="0"/>
              <a:t>Corrupt</a:t>
            </a:r>
            <a:r>
              <a:rPr spc="-30" dirty="0"/>
              <a:t> </a:t>
            </a:r>
            <a:r>
              <a:rPr dirty="0"/>
              <a:t>Image</a:t>
            </a:r>
            <a:r>
              <a:rPr spc="-55" dirty="0"/>
              <a:t> </a:t>
            </a:r>
            <a:r>
              <a:rPr spc="-10" dirty="0"/>
              <a:t>Check</a:t>
            </a:r>
          </a:p>
          <a:p>
            <a:pPr marL="1099185" indent="-287020">
              <a:lnSpc>
                <a:spcPct val="100000"/>
              </a:lnSpc>
              <a:spcBef>
                <a:spcPts val="1800"/>
              </a:spcBef>
              <a:buClr>
                <a:srgbClr val="252525"/>
              </a:buClr>
              <a:buSzPct val="112500"/>
              <a:buFont typeface="Arial MT"/>
              <a:buChar char="•"/>
              <a:tabLst>
                <a:tab pos="1099185" algn="l"/>
              </a:tabLst>
            </a:pPr>
            <a:r>
              <a:rPr spc="-10" dirty="0"/>
              <a:t>Normalization</a:t>
            </a:r>
          </a:p>
          <a:p>
            <a:pPr marL="12700" marR="3328035">
              <a:lnSpc>
                <a:spcPct val="193800"/>
              </a:lnSpc>
              <a:spcBef>
                <a:spcPts val="1925"/>
              </a:spcBef>
            </a:pPr>
            <a:r>
              <a:rPr dirty="0"/>
              <a:t>Training</a:t>
            </a:r>
            <a:r>
              <a:rPr spc="-2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Hazy</a:t>
            </a:r>
            <a:r>
              <a:rPr spc="-1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0" dirty="0"/>
              <a:t>Clear </a:t>
            </a:r>
            <a:r>
              <a:rPr dirty="0"/>
              <a:t>Evaluation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Test</a:t>
            </a:r>
            <a:r>
              <a:rPr spc="-15" dirty="0"/>
              <a:t> </a:t>
            </a:r>
            <a:r>
              <a:rPr spc="-10" dirty="0"/>
              <a:t>Clips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/>
              <a:t>Unpaired</a:t>
            </a:r>
            <a:r>
              <a:rPr spc="-40" dirty="0"/>
              <a:t> </a:t>
            </a:r>
            <a:r>
              <a:rPr dirty="0"/>
              <a:t>Image</a:t>
            </a:r>
            <a:r>
              <a:rPr spc="-4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Image</a:t>
            </a:r>
            <a:r>
              <a:rPr spc="-50" dirty="0"/>
              <a:t> </a:t>
            </a:r>
            <a:r>
              <a:rPr spc="-10" dirty="0"/>
              <a:t>Translation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363590" y="6482124"/>
            <a:ext cx="1391920" cy="284480"/>
            <a:chOff x="5363590" y="6482124"/>
            <a:chExt cx="1391920" cy="284480"/>
          </a:xfrm>
        </p:grpSpPr>
        <p:sp>
          <p:nvSpPr>
            <p:cNvPr id="7" name="object 7"/>
            <p:cNvSpPr/>
            <p:nvPr/>
          </p:nvSpPr>
          <p:spPr>
            <a:xfrm>
              <a:off x="5376290" y="6494824"/>
              <a:ext cx="1366520" cy="259079"/>
            </a:xfrm>
            <a:custGeom>
              <a:avLst/>
              <a:gdLst/>
              <a:ahLst/>
              <a:cxnLst/>
              <a:rect l="l" t="t" r="r" b="b"/>
              <a:pathLst>
                <a:path w="1366520" h="259079">
                  <a:moveTo>
                    <a:pt x="1366139" y="0"/>
                  </a:moveTo>
                  <a:lnTo>
                    <a:pt x="0" y="0"/>
                  </a:lnTo>
                  <a:lnTo>
                    <a:pt x="0" y="258978"/>
                  </a:lnTo>
                  <a:lnTo>
                    <a:pt x="1366139" y="258978"/>
                  </a:lnTo>
                  <a:lnTo>
                    <a:pt x="1366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76290" y="6494824"/>
              <a:ext cx="1366520" cy="259079"/>
            </a:xfrm>
            <a:custGeom>
              <a:avLst/>
              <a:gdLst/>
              <a:ahLst/>
              <a:cxnLst/>
              <a:rect l="l" t="t" r="r" b="b"/>
              <a:pathLst>
                <a:path w="1366520" h="259079">
                  <a:moveTo>
                    <a:pt x="0" y="258978"/>
                  </a:moveTo>
                  <a:lnTo>
                    <a:pt x="1366139" y="258978"/>
                  </a:lnTo>
                  <a:lnTo>
                    <a:pt x="1366139" y="0"/>
                  </a:lnTo>
                  <a:lnTo>
                    <a:pt x="0" y="0"/>
                  </a:lnTo>
                  <a:lnTo>
                    <a:pt x="0" y="25897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8203" y="1176147"/>
            <a:ext cx="4687058" cy="151316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2383" y="3703065"/>
            <a:ext cx="4585595" cy="15257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88090" y="6543337"/>
            <a:ext cx="5841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0"/>
              </a:spcBef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Baseline</a:t>
            </a:r>
            <a:r>
              <a:rPr spc="-125" dirty="0"/>
              <a:t> </a:t>
            </a:r>
            <a:r>
              <a:rPr spc="-2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22966" y="276561"/>
            <a:ext cx="976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cycleGAN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51728" y="6520306"/>
            <a:ext cx="1303655" cy="189230"/>
            <a:chOff x="5451728" y="6520306"/>
            <a:chExt cx="1303655" cy="189230"/>
          </a:xfrm>
        </p:grpSpPr>
        <p:sp>
          <p:nvSpPr>
            <p:cNvPr id="9" name="object 9"/>
            <p:cNvSpPr/>
            <p:nvPr/>
          </p:nvSpPr>
          <p:spPr>
            <a:xfrm>
              <a:off x="5464428" y="6533006"/>
              <a:ext cx="1278255" cy="163830"/>
            </a:xfrm>
            <a:custGeom>
              <a:avLst/>
              <a:gdLst/>
              <a:ahLst/>
              <a:cxnLst/>
              <a:rect l="l" t="t" r="r" b="b"/>
              <a:pathLst>
                <a:path w="1278254" h="163829">
                  <a:moveTo>
                    <a:pt x="1278001" y="0"/>
                  </a:moveTo>
                  <a:lnTo>
                    <a:pt x="0" y="0"/>
                  </a:lnTo>
                  <a:lnTo>
                    <a:pt x="0" y="163753"/>
                  </a:lnTo>
                  <a:lnTo>
                    <a:pt x="1278001" y="163753"/>
                  </a:lnTo>
                  <a:lnTo>
                    <a:pt x="127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4428" y="6533006"/>
              <a:ext cx="1278255" cy="163830"/>
            </a:xfrm>
            <a:custGeom>
              <a:avLst/>
              <a:gdLst/>
              <a:ahLst/>
              <a:cxnLst/>
              <a:rect l="l" t="t" r="r" b="b"/>
              <a:pathLst>
                <a:path w="1278254" h="163829">
                  <a:moveTo>
                    <a:pt x="0" y="163753"/>
                  </a:moveTo>
                  <a:lnTo>
                    <a:pt x="1278001" y="163753"/>
                  </a:lnTo>
                  <a:lnTo>
                    <a:pt x="1278001" y="0"/>
                  </a:lnTo>
                  <a:lnTo>
                    <a:pt x="0" y="0"/>
                  </a:lnTo>
                  <a:lnTo>
                    <a:pt x="0" y="16375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88090" y="6543337"/>
            <a:ext cx="5841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0"/>
              </a:spcBef>
            </a:pPr>
            <a:r>
              <a:rPr spc="-50" dirty="0"/>
              <a:t>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CD8CF-A484-AFBE-B2DB-80297090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14" y="1447800"/>
            <a:ext cx="10524476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5AC74-A646-0D5E-C91C-8144EE9D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DA7233B-17E3-AB2A-C1B5-458081D3C9A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089EC8B-E04C-2433-BED6-0BD46A93B9BC}"/>
              </a:ext>
            </a:extLst>
          </p:cNvPr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BC3DF6-5597-DD41-7B20-F984F7FE1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984" y="198881"/>
            <a:ext cx="632396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Enhanced</a:t>
            </a:r>
            <a:r>
              <a:rPr spc="-125" dirty="0"/>
              <a:t> </a:t>
            </a:r>
            <a:r>
              <a:rPr spc="-20" dirty="0"/>
              <a:t>Model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B5C4E6-BF4C-9D51-DA5B-DAD8ED5694EC}"/>
              </a:ext>
            </a:extLst>
          </p:cNvPr>
          <p:cNvSpPr txBox="1"/>
          <p:nvPr/>
        </p:nvSpPr>
        <p:spPr>
          <a:xfrm>
            <a:off x="3522966" y="276561"/>
            <a:ext cx="226823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10" dirty="0">
                <a:solidFill>
                  <a:srgbClr val="252525"/>
                </a:solidFill>
                <a:latin typeface="Arial"/>
                <a:cs typeface="Arial"/>
              </a:rPr>
              <a:t>Diffusion +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cycle</a:t>
            </a:r>
            <a:r>
              <a:rPr lang="en-US" sz="1600" b="1" spc="-1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GAN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8" name="object 8">
            <a:extLst>
              <a:ext uri="{FF2B5EF4-FFF2-40B4-BE49-F238E27FC236}">
                <a16:creationId xmlns:a16="http://schemas.microsoft.com/office/drawing/2014/main" id="{ECFADC7D-DB89-C4B4-6F91-5A32641548E5}"/>
              </a:ext>
            </a:extLst>
          </p:cNvPr>
          <p:cNvGrpSpPr/>
          <p:nvPr/>
        </p:nvGrpSpPr>
        <p:grpSpPr>
          <a:xfrm>
            <a:off x="5451728" y="6520306"/>
            <a:ext cx="1303655" cy="189230"/>
            <a:chOff x="5451728" y="6520306"/>
            <a:chExt cx="1303655" cy="189230"/>
          </a:xfrm>
        </p:grpSpPr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DE02267-FF72-4433-0723-19A5B86D6624}"/>
                </a:ext>
              </a:extLst>
            </p:cNvPr>
            <p:cNvSpPr/>
            <p:nvPr/>
          </p:nvSpPr>
          <p:spPr>
            <a:xfrm>
              <a:off x="5464428" y="6533006"/>
              <a:ext cx="1278255" cy="163830"/>
            </a:xfrm>
            <a:custGeom>
              <a:avLst/>
              <a:gdLst/>
              <a:ahLst/>
              <a:cxnLst/>
              <a:rect l="l" t="t" r="r" b="b"/>
              <a:pathLst>
                <a:path w="1278254" h="163829">
                  <a:moveTo>
                    <a:pt x="1278001" y="0"/>
                  </a:moveTo>
                  <a:lnTo>
                    <a:pt x="0" y="0"/>
                  </a:lnTo>
                  <a:lnTo>
                    <a:pt x="0" y="163753"/>
                  </a:lnTo>
                  <a:lnTo>
                    <a:pt x="1278001" y="163753"/>
                  </a:lnTo>
                  <a:lnTo>
                    <a:pt x="12780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3AD5669D-2714-E581-CCA9-44CBE0275F85}"/>
                </a:ext>
              </a:extLst>
            </p:cNvPr>
            <p:cNvSpPr/>
            <p:nvPr/>
          </p:nvSpPr>
          <p:spPr>
            <a:xfrm>
              <a:off x="5464428" y="6533006"/>
              <a:ext cx="1278255" cy="163830"/>
            </a:xfrm>
            <a:custGeom>
              <a:avLst/>
              <a:gdLst/>
              <a:ahLst/>
              <a:cxnLst/>
              <a:rect l="l" t="t" r="r" b="b"/>
              <a:pathLst>
                <a:path w="1278254" h="163829">
                  <a:moveTo>
                    <a:pt x="0" y="163753"/>
                  </a:moveTo>
                  <a:lnTo>
                    <a:pt x="1278001" y="163753"/>
                  </a:lnTo>
                  <a:lnTo>
                    <a:pt x="1278001" y="0"/>
                  </a:lnTo>
                  <a:lnTo>
                    <a:pt x="0" y="0"/>
                  </a:lnTo>
                  <a:lnTo>
                    <a:pt x="0" y="16375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D2E8B2A7-1792-A29E-4798-CE9202F5C237}"/>
              </a:ext>
            </a:extLst>
          </p:cNvPr>
          <p:cNvSpPr txBox="1"/>
          <p:nvPr/>
        </p:nvSpPr>
        <p:spPr>
          <a:xfrm>
            <a:off x="11388090" y="6543337"/>
            <a:ext cx="5841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3897002-B19B-799E-0869-2E0E546782C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0"/>
              </a:spcBef>
            </a:pPr>
            <a:r>
              <a:rPr spc="-50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397A7-972F-F121-AFDF-2FBB776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7" y="990600"/>
            <a:ext cx="11143226" cy="27432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D94D16F-18E3-7B0A-B5F0-6B136FF1F919}"/>
              </a:ext>
            </a:extLst>
          </p:cNvPr>
          <p:cNvSpPr txBox="1"/>
          <p:nvPr/>
        </p:nvSpPr>
        <p:spPr>
          <a:xfrm>
            <a:off x="685800" y="4082449"/>
            <a:ext cx="10439400" cy="147219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SzPct val="112500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Added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Diffusion model</a:t>
            </a:r>
            <a:r>
              <a:rPr sz="1600" b="1" spc="-2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for</a:t>
            </a:r>
            <a:r>
              <a:rPr sz="1600" spc="-3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noise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reduction.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112500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Implemented</a:t>
            </a:r>
            <a:r>
              <a:rPr sz="1600" spc="-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252525"/>
                </a:solidFill>
                <a:latin typeface="Arial"/>
                <a:cs typeface="Arial"/>
              </a:rPr>
              <a:t>ResidualBlocks</a:t>
            </a:r>
            <a:r>
              <a:rPr sz="1600" b="1" spc="-1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with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skip</a:t>
            </a:r>
            <a:r>
              <a:rPr sz="1600" spc="-5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connections.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SzPct val="112500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Introduced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noise</a:t>
            </a:r>
            <a:r>
              <a:rPr sz="1600" b="1" spc="-5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addition</a:t>
            </a:r>
            <a:r>
              <a:rPr sz="1600" b="1" spc="-3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during</a:t>
            </a:r>
            <a:r>
              <a:rPr sz="1600" spc="-5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training.</a:t>
            </a:r>
            <a:endParaRPr sz="16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SzPct val="112500"/>
              <a:buChar char="•"/>
              <a:tabLst>
                <a:tab pos="355600" algn="l"/>
              </a:tabLst>
            </a:pP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Added</a:t>
            </a:r>
            <a:r>
              <a:rPr sz="1600" spc="-45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252525"/>
                </a:solidFill>
                <a:latin typeface="Arial"/>
                <a:cs typeface="Arial"/>
              </a:rPr>
              <a:t>diffusion loss</a:t>
            </a:r>
            <a:r>
              <a:rPr sz="1600" b="1" spc="-3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52525"/>
                </a:solidFill>
                <a:latin typeface="Arial MT"/>
                <a:cs typeface="Arial MT"/>
              </a:rPr>
              <a:t>for</a:t>
            </a:r>
            <a:r>
              <a:rPr sz="1600" spc="-2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Arial MT"/>
                <a:cs typeface="Arial MT"/>
              </a:rPr>
              <a:t>denoising.</a:t>
            </a:r>
            <a:endParaRPr sz="16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3338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5EB33CEC-4AAB-70CC-848E-DCD586682C02}"/>
              </a:ext>
            </a:extLst>
          </p:cNvPr>
          <p:cNvSpPr txBox="1"/>
          <p:nvPr/>
        </p:nvSpPr>
        <p:spPr>
          <a:xfrm>
            <a:off x="3352800" y="533400"/>
            <a:ext cx="158369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25" dirty="0">
                <a:solidFill>
                  <a:srgbClr val="252525"/>
                </a:solidFill>
                <a:latin typeface="Arial"/>
                <a:cs typeface="Arial"/>
              </a:rPr>
              <a:t>Cycle Diffusion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496221F-96AC-0C9C-FEBA-90D5EFE9450C}"/>
              </a:ext>
            </a:extLst>
          </p:cNvPr>
          <p:cNvSpPr txBox="1">
            <a:spLocks/>
          </p:cNvSpPr>
          <p:nvPr/>
        </p:nvSpPr>
        <p:spPr>
          <a:xfrm>
            <a:off x="152400" y="441067"/>
            <a:ext cx="3111843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2800" b="1" dirty="0">
                <a:solidFill>
                  <a:srgbClr val="0D3352"/>
                </a:solidFill>
                <a:latin typeface="Arial"/>
                <a:cs typeface="Arial"/>
              </a:rPr>
              <a:t>Enhanced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F464B-9378-AB78-239E-FD15ABB9A159}"/>
              </a:ext>
            </a:extLst>
          </p:cNvPr>
          <p:cNvSpPr txBox="1"/>
          <p:nvPr/>
        </p:nvSpPr>
        <p:spPr>
          <a:xfrm>
            <a:off x="381000" y="1600200"/>
            <a:ext cx="111633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buSzPct val="1125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Cycle Diffusion integrates CycleGAN’s unpaired image translation with Diffusion Models’ high-fidelity generation.</a:t>
            </a:r>
          </a:p>
          <a:p>
            <a:pPr marL="355600" indent="-342900">
              <a:buSzPct val="1125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Replaces CNN generators in Cycle GAN with </a:t>
            </a:r>
            <a:r>
              <a:rPr lang="en-US" sz="2000" dirty="0" err="1">
                <a:solidFill>
                  <a:srgbClr val="252525"/>
                </a:solidFill>
                <a:latin typeface="Arial MT"/>
              </a:rPr>
              <a:t>UNet</a:t>
            </a:r>
            <a:r>
              <a:rPr lang="en-US" sz="2000" dirty="0">
                <a:solidFill>
                  <a:srgbClr val="252525"/>
                </a:solidFill>
                <a:latin typeface="Arial MT"/>
              </a:rPr>
              <a:t>-based diffusion models:</a:t>
            </a:r>
          </a:p>
          <a:p>
            <a:pPr marL="12700" lvl="2">
              <a:buSzPct val="112500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		G_A2B: Domain A → B</a:t>
            </a:r>
          </a:p>
          <a:p>
            <a:pPr marL="12700" lvl="2">
              <a:buSzPct val="112500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		G_B2A: Domain B → A</a:t>
            </a:r>
          </a:p>
          <a:p>
            <a:pPr marL="355600" indent="-342900">
              <a:buSzPct val="1125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Preserves cycle-consistency:</a:t>
            </a:r>
            <a:br>
              <a:rPr lang="en-US" sz="2000" dirty="0">
                <a:solidFill>
                  <a:srgbClr val="252525"/>
                </a:solidFill>
                <a:latin typeface="Arial MT"/>
              </a:rPr>
            </a:br>
            <a:r>
              <a:rPr lang="en-US" sz="2000" dirty="0">
                <a:solidFill>
                  <a:srgbClr val="252525"/>
                </a:solidFill>
                <a:latin typeface="Arial MT"/>
              </a:rPr>
              <a:t>A → B → A ≈ original A, and vice versa.</a:t>
            </a:r>
          </a:p>
          <a:p>
            <a:pPr marL="355600" indent="-342900">
              <a:buSzPct val="1125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000" dirty="0">
                <a:solidFill>
                  <a:srgbClr val="252525"/>
                </a:solidFill>
                <a:latin typeface="Arial MT"/>
              </a:rPr>
              <a:t>Produces sharper, more detailed images with strong reversibility, ideal for tasks like dehazing, medical translation, and unpaired image adaptation.</a:t>
            </a:r>
          </a:p>
        </p:txBody>
      </p:sp>
    </p:spTree>
    <p:extLst>
      <p:ext uri="{BB962C8B-B14F-4D97-AF65-F5344CB8AC3E}">
        <p14:creationId xmlns:p14="http://schemas.microsoft.com/office/powerpoint/2010/main" val="317380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348A72A1-5086-7EE6-0AE6-68F8301A10CE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68580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4800" b="1" dirty="0">
                <a:solidFill>
                  <a:srgbClr val="0D3352"/>
                </a:solidFill>
                <a:latin typeface="Arial"/>
                <a:cs typeface="Arial"/>
              </a:rPr>
              <a:t>Evaluation Metrics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7C2C3-E57B-7598-4614-F900A970B3C7}"/>
              </a:ext>
            </a:extLst>
          </p:cNvPr>
          <p:cNvSpPr txBox="1"/>
          <p:nvPr/>
        </p:nvSpPr>
        <p:spPr>
          <a:xfrm>
            <a:off x="304800" y="1371600"/>
            <a:ext cx="11049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FADE (Fog Aware Density Evaluator):</a:t>
            </a:r>
            <a:br>
              <a:rPr lang="en-US" sz="2000" dirty="0"/>
            </a:br>
            <a:r>
              <a:rPr lang="en-US" sz="2000" dirty="0"/>
              <a:t>	Measures the perceived fog density in an image without requiring a reference (i.e., no-reference metric).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JNBM (Just Noticeable Blur Metric):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dirty="0"/>
              <a:t>Quantifies image blurriness, especially useful when evaluating smoke-induced blur.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REA (Restoration Evaluation Algorithm):</a:t>
            </a:r>
          </a:p>
          <a:p>
            <a:pPr>
              <a:buNone/>
            </a:pPr>
            <a:r>
              <a:rPr lang="en-US" sz="2000" dirty="0"/>
              <a:t>	REA is a full-reference metric to compare a hazy/smoky image restoration against a ground truth.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8110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7124" y="622611"/>
            <a:ext cx="11855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70" dirty="0">
                <a:latin typeface="Tahoma"/>
                <a:cs typeface="Tahoma"/>
              </a:rPr>
              <a:t>Results</a:t>
            </a:r>
            <a:endParaRPr spc="-17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44" y="1226543"/>
            <a:ext cx="2536254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0655">
              <a:spcBef>
                <a:spcPts val="100"/>
              </a:spcBef>
            </a:pPr>
            <a:r>
              <a:rPr sz="1600" b="1" spc="-114" dirty="0">
                <a:solidFill>
                  <a:srgbClr val="252525"/>
                </a:solidFill>
                <a:latin typeface="Tahoma"/>
                <a:cs typeface="Tahoma"/>
              </a:rPr>
              <a:t>Baseline</a:t>
            </a:r>
            <a:r>
              <a:rPr sz="1600" b="1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-175" dirty="0">
                <a:solidFill>
                  <a:srgbClr val="252525"/>
                </a:solidFill>
                <a:latin typeface="Tahoma"/>
                <a:cs typeface="Tahoma"/>
              </a:rPr>
              <a:t>:</a:t>
            </a:r>
            <a:r>
              <a:rPr sz="1600" b="1" spc="-4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sz="1600" b="1" spc="45" dirty="0">
                <a:solidFill>
                  <a:srgbClr val="252525"/>
                </a:solidFill>
                <a:latin typeface="Tahoma"/>
                <a:cs typeface="Tahoma"/>
              </a:rPr>
              <a:t>cycle GAN</a:t>
            </a:r>
            <a:endParaRPr lang="en-US" sz="1600" b="1" spc="45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12700" marR="160655">
              <a:spcBef>
                <a:spcPts val="100"/>
              </a:spcBef>
            </a:pP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Average FADE: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2.5761</a:t>
            </a:r>
          </a:p>
          <a:p>
            <a:pPr marL="12700" marR="160655">
              <a:spcBef>
                <a:spcPts val="100"/>
              </a:spcBef>
            </a:pPr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Average JNBM: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36.1544</a:t>
            </a:r>
            <a:endParaRPr sz="1600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12700"/>
            <a:r>
              <a:rPr sz="1600" dirty="0">
                <a:solidFill>
                  <a:srgbClr val="252525"/>
                </a:solidFill>
                <a:latin typeface="Tahoma"/>
                <a:cs typeface="Tahoma"/>
              </a:rPr>
              <a:t>Average REA: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7.5609</a:t>
            </a:r>
            <a:endParaRPr lang="en-US" sz="1600" spc="-10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endParaRPr lang="en-US" sz="1600" spc="-10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90" dirty="0">
                <a:solidFill>
                  <a:srgbClr val="252525"/>
                </a:solidFill>
                <a:latin typeface="Tahoma"/>
                <a:cs typeface="Tahoma"/>
              </a:rPr>
              <a:t>Cycle GAN + Diffusion</a:t>
            </a:r>
            <a:endParaRPr lang="en-US" sz="16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FADE:</a:t>
            </a:r>
            <a:r>
              <a:rPr lang="en-US" sz="16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2.1674</a:t>
            </a:r>
            <a:endParaRPr lang="en-US"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55" dirty="0">
                <a:solidFill>
                  <a:srgbClr val="252525"/>
                </a:solidFill>
                <a:latin typeface="Tahoma"/>
                <a:cs typeface="Tahoma"/>
              </a:rPr>
              <a:t>JNBM:</a:t>
            </a:r>
            <a:r>
              <a:rPr lang="en-US" sz="16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24.984</a:t>
            </a:r>
            <a:endParaRPr lang="en-US"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REA:</a:t>
            </a:r>
            <a:r>
              <a:rPr lang="en-US" sz="1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9.8</a:t>
            </a:r>
          </a:p>
          <a:p>
            <a:pPr marL="12700">
              <a:lnSpc>
                <a:spcPct val="100000"/>
              </a:lnSpc>
            </a:pPr>
            <a:endParaRPr lang="en-US" sz="1600" spc="-10" dirty="0">
              <a:solidFill>
                <a:srgbClr val="252525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90" dirty="0">
                <a:solidFill>
                  <a:srgbClr val="252525"/>
                </a:solidFill>
                <a:latin typeface="Tahoma"/>
                <a:cs typeface="Tahoma"/>
              </a:rPr>
              <a:t>Cycle Diffusion</a:t>
            </a:r>
            <a:endParaRPr lang="en-US" sz="1600" b="1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4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FADE:</a:t>
            </a:r>
            <a:r>
              <a:rPr lang="en-US" sz="1600" spc="-2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5.4152</a:t>
            </a:r>
            <a:endParaRPr lang="en-US"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-3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55" dirty="0">
                <a:solidFill>
                  <a:srgbClr val="252525"/>
                </a:solidFill>
                <a:latin typeface="Tahoma"/>
                <a:cs typeface="Tahoma"/>
              </a:rPr>
              <a:t>JNBM:</a:t>
            </a:r>
            <a:r>
              <a:rPr lang="en-US" sz="1600" spc="-6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54.984</a:t>
            </a:r>
            <a:endParaRPr lang="en-US" sz="16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Average</a:t>
            </a:r>
            <a:r>
              <a:rPr lang="en-US" sz="1600" spc="-55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252525"/>
                </a:solidFill>
                <a:latin typeface="Tahoma"/>
                <a:cs typeface="Tahoma"/>
              </a:rPr>
              <a:t>REA:</a:t>
            </a:r>
            <a:r>
              <a:rPr lang="en-US" sz="1600" spc="-90" dirty="0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252525"/>
                </a:solidFill>
                <a:latin typeface="Tahoma"/>
                <a:cs typeface="Tahoma"/>
              </a:rPr>
              <a:t>4.654</a:t>
            </a:r>
          </a:p>
          <a:p>
            <a:pPr marL="12700">
              <a:lnSpc>
                <a:spcPct val="100000"/>
              </a:lnSpc>
            </a:pP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74513" y="6426574"/>
            <a:ext cx="1424940" cy="390525"/>
            <a:chOff x="5374513" y="6426574"/>
            <a:chExt cx="1424940" cy="390525"/>
          </a:xfrm>
        </p:grpSpPr>
        <p:sp>
          <p:nvSpPr>
            <p:cNvPr id="7" name="object 7"/>
            <p:cNvSpPr/>
            <p:nvPr/>
          </p:nvSpPr>
          <p:spPr>
            <a:xfrm>
              <a:off x="5387213" y="6439274"/>
              <a:ext cx="1399540" cy="365125"/>
            </a:xfrm>
            <a:custGeom>
              <a:avLst/>
              <a:gdLst/>
              <a:ahLst/>
              <a:cxnLst/>
              <a:rect l="l" t="t" r="r" b="b"/>
              <a:pathLst>
                <a:path w="1399540" h="365125">
                  <a:moveTo>
                    <a:pt x="1399159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399159" y="365125"/>
                  </a:lnTo>
                  <a:lnTo>
                    <a:pt x="13991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7213" y="6439274"/>
              <a:ext cx="1399540" cy="365125"/>
            </a:xfrm>
            <a:custGeom>
              <a:avLst/>
              <a:gdLst/>
              <a:ahLst/>
              <a:cxnLst/>
              <a:rect l="l" t="t" r="r" b="b"/>
              <a:pathLst>
                <a:path w="1399540" h="365125">
                  <a:moveTo>
                    <a:pt x="0" y="365125"/>
                  </a:moveTo>
                  <a:lnTo>
                    <a:pt x="1399159" y="365125"/>
                  </a:lnTo>
                  <a:lnTo>
                    <a:pt x="1399159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13233"/>
              </p:ext>
            </p:extLst>
          </p:nvPr>
        </p:nvGraphicFramePr>
        <p:xfrm>
          <a:off x="2803386" y="220652"/>
          <a:ext cx="9144000" cy="574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493154096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4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Test</a:t>
                      </a:r>
                      <a:r>
                        <a:rPr sz="1400" b="1" spc="-7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Input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B6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80" dirty="0">
                          <a:solidFill>
                            <a:srgbClr val="FFFFFF"/>
                          </a:solidFill>
                          <a:latin typeface="Tahoma"/>
                          <a:ea typeface="+mn-ea"/>
                          <a:cs typeface="Tahoma"/>
                        </a:rPr>
                        <a:t>Cycle GAN</a:t>
                      </a: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B6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Cycle GAN</a:t>
                      </a:r>
                      <a:r>
                        <a:rPr lang="en-US" sz="1400" b="1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+ Diffusion</a:t>
                      </a:r>
                      <a:endParaRPr lang="en-US" sz="1400" dirty="0">
                        <a:latin typeface="Tahoma"/>
                        <a:cs typeface="Tahoma"/>
                      </a:endParaRPr>
                    </a:p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spc="-80" dirty="0">
                        <a:solidFill>
                          <a:srgbClr val="FFFFFF"/>
                        </a:solidFill>
                        <a:latin typeface="Tahoma"/>
                        <a:ea typeface="+mn-e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0B6D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spc="-8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Cycle Diffusion</a:t>
                      </a:r>
                      <a:endParaRPr lang="en-US" sz="14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0B6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1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F3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E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3386" y="848671"/>
            <a:ext cx="2049145" cy="15368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4116" y="2598073"/>
            <a:ext cx="2049144" cy="16408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3384" y="4362500"/>
            <a:ext cx="2049145" cy="15368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9329" y="878444"/>
            <a:ext cx="2049145" cy="15368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2047" y="2608580"/>
            <a:ext cx="2049145" cy="16408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9328" y="4377429"/>
            <a:ext cx="2049145" cy="157429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48612" y="882839"/>
            <a:ext cx="2049144" cy="153682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3385" y="2650080"/>
            <a:ext cx="2049145" cy="153682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72673" y="4362499"/>
            <a:ext cx="2049144" cy="153682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1388090" y="6543337"/>
            <a:ext cx="58419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70"/>
              </a:spcBef>
            </a:pPr>
            <a:r>
              <a:rPr spc="-50" dirty="0"/>
              <a:t>3</a:t>
            </a:r>
          </a:p>
        </p:txBody>
      </p:sp>
      <p:pic>
        <p:nvPicPr>
          <p:cNvPr id="22" name="Picture 21" descr="Close-up of a person's body&#10;&#10;AI-generated content may be incorrect.">
            <a:extLst>
              <a:ext uri="{FF2B5EF4-FFF2-40B4-BE49-F238E27FC236}">
                <a16:creationId xmlns:a16="http://schemas.microsoft.com/office/drawing/2014/main" id="{9EFD4E10-9082-6430-4D50-B03C0A94BA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639" y="866087"/>
            <a:ext cx="2044700" cy="1536700"/>
          </a:xfrm>
          <a:prstGeom prst="rect">
            <a:avLst/>
          </a:prstGeom>
        </p:spPr>
      </p:pic>
      <p:pic>
        <p:nvPicPr>
          <p:cNvPr id="24" name="Picture 23" descr="A close-up of a hand holding a piece of meat&#10;&#10;AI-generated content may be incorrect.">
            <a:extLst>
              <a:ext uri="{FF2B5EF4-FFF2-40B4-BE49-F238E27FC236}">
                <a16:creationId xmlns:a16="http://schemas.microsoft.com/office/drawing/2014/main" id="{E85095EB-D3C0-58B3-A1A4-2ED294E231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858" y="2603500"/>
            <a:ext cx="2057400" cy="1651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F3ACA8E-D6FF-9832-EF34-A2BD2BB0B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475" y="4371677"/>
            <a:ext cx="2074582" cy="155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B14E9-3B7E-99A7-CDA2-46F0C04DC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C975497-3C81-53AB-908D-811A82D7BC3A}"/>
              </a:ext>
            </a:extLst>
          </p:cNvPr>
          <p:cNvSpPr txBox="1"/>
          <p:nvPr/>
        </p:nvSpPr>
        <p:spPr>
          <a:xfrm>
            <a:off x="11388090" y="6531356"/>
            <a:ext cx="5841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44BB28C-9093-23DE-E18F-C3C2E3B9F9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143" y="6465295"/>
            <a:ext cx="1154760" cy="367398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5969378-B986-AAE8-DD0D-FEA2CB0593F4}"/>
              </a:ext>
            </a:extLst>
          </p:cNvPr>
          <p:cNvSpPr txBox="1"/>
          <p:nvPr/>
        </p:nvSpPr>
        <p:spPr>
          <a:xfrm>
            <a:off x="5445252" y="6478403"/>
            <a:ext cx="1301750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4"/>
              </a:lnSpc>
            </a:pPr>
            <a:r>
              <a:rPr sz="1400" b="1" spc="-95" dirty="0">
                <a:solidFill>
                  <a:srgbClr val="FFFFFF"/>
                </a:solidFill>
                <a:latin typeface="Tahoma"/>
                <a:cs typeface="Tahoma"/>
              </a:rPr>
              <a:t>D2R2group.com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AA4638-924B-603E-164B-0AB60AF866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4800" y="2389491"/>
            <a:ext cx="32834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7555" marR="5080" indent="-745490">
              <a:lnSpc>
                <a:spcPct val="100000"/>
              </a:lnSpc>
              <a:spcBef>
                <a:spcPts val="105"/>
              </a:spcBef>
            </a:pPr>
            <a:r>
              <a:rPr lang="en-US" sz="4400" b="0" dirty="0">
                <a:solidFill>
                  <a:srgbClr val="000000"/>
                </a:solidFill>
                <a:latin typeface="Tahoma"/>
                <a:cs typeface="Tahoma"/>
              </a:rPr>
              <a:t>THANK YOU</a:t>
            </a:r>
            <a:endParaRPr sz="4400" dirty="0">
              <a:latin typeface="Tahoma"/>
              <a:cs typeface="Tahoma"/>
            </a:endParaRPr>
          </a:p>
        </p:txBody>
      </p:sp>
      <p:grpSp>
        <p:nvGrpSpPr>
          <p:cNvPr id="6" name="object 6">
            <a:extLst>
              <a:ext uri="{FF2B5EF4-FFF2-40B4-BE49-F238E27FC236}">
                <a16:creationId xmlns:a16="http://schemas.microsoft.com/office/drawing/2014/main" id="{A69B52F0-D3E6-A30F-EAB0-7F5221F15CE6}"/>
              </a:ext>
            </a:extLst>
          </p:cNvPr>
          <p:cNvGrpSpPr/>
          <p:nvPr/>
        </p:nvGrpSpPr>
        <p:grpSpPr>
          <a:xfrm>
            <a:off x="3581400" y="3614928"/>
            <a:ext cx="4628515" cy="102235"/>
            <a:chOff x="3663681" y="3166194"/>
            <a:chExt cx="4628515" cy="102235"/>
          </a:xfrm>
        </p:grpSpPr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22CBEC12-13B2-32BB-88B2-7C143114B51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81" y="3166194"/>
              <a:ext cx="4628447" cy="102029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887D320-13CA-3D07-8F38-70367A5B4475}"/>
                </a:ext>
              </a:extLst>
            </p:cNvPr>
            <p:cNvSpPr/>
            <p:nvPr/>
          </p:nvSpPr>
          <p:spPr>
            <a:xfrm>
              <a:off x="3697350" y="3196082"/>
              <a:ext cx="4564380" cy="0"/>
            </a:xfrm>
            <a:custGeom>
              <a:avLst/>
              <a:gdLst/>
              <a:ahLst/>
              <a:cxnLst/>
              <a:rect l="l" t="t" r="r" b="b"/>
              <a:pathLst>
                <a:path w="4564380">
                  <a:moveTo>
                    <a:pt x="0" y="0"/>
                  </a:moveTo>
                  <a:lnTo>
                    <a:pt x="456425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2F6709A8-8BB9-1A8E-2A0D-667BE4C800D0}"/>
              </a:ext>
            </a:extLst>
          </p:cNvPr>
          <p:cNvGrpSpPr/>
          <p:nvPr/>
        </p:nvGrpSpPr>
        <p:grpSpPr>
          <a:xfrm>
            <a:off x="3581400" y="1752600"/>
            <a:ext cx="4628515" cy="102235"/>
            <a:chOff x="3663681" y="1303866"/>
            <a:chExt cx="4628515" cy="102235"/>
          </a:xfrm>
        </p:grpSpPr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8C8E18E-BD00-A0EF-89FD-51159B068B3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81" y="1303866"/>
              <a:ext cx="4628447" cy="102029"/>
            </a:xfrm>
            <a:prstGeom prst="rect">
              <a:avLst/>
            </a:prstGeom>
          </p:spPr>
        </p:pic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2D430E3-B57F-F861-5016-C3A415451B24}"/>
                </a:ext>
              </a:extLst>
            </p:cNvPr>
            <p:cNvSpPr/>
            <p:nvPr/>
          </p:nvSpPr>
          <p:spPr>
            <a:xfrm>
              <a:off x="3697350" y="1334262"/>
              <a:ext cx="4564380" cy="0"/>
            </a:xfrm>
            <a:custGeom>
              <a:avLst/>
              <a:gdLst/>
              <a:ahLst/>
              <a:cxnLst/>
              <a:rect l="l" t="t" r="r" b="b"/>
              <a:pathLst>
                <a:path w="4564380">
                  <a:moveTo>
                    <a:pt x="0" y="0"/>
                  </a:moveTo>
                  <a:lnTo>
                    <a:pt x="4564253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>
            <a:extLst>
              <a:ext uri="{FF2B5EF4-FFF2-40B4-BE49-F238E27FC236}">
                <a16:creationId xmlns:a16="http://schemas.microsoft.com/office/drawing/2014/main" id="{1AAB4442-6CBA-CE28-D6F3-E205E6BF6D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3648" y="5547702"/>
            <a:ext cx="2100777" cy="666375"/>
          </a:xfrm>
          <a:prstGeom prst="rect">
            <a:avLst/>
          </a:prstGeom>
        </p:spPr>
      </p:pic>
      <p:grpSp>
        <p:nvGrpSpPr>
          <p:cNvPr id="15" name="object 15">
            <a:extLst>
              <a:ext uri="{FF2B5EF4-FFF2-40B4-BE49-F238E27FC236}">
                <a16:creationId xmlns:a16="http://schemas.microsoft.com/office/drawing/2014/main" id="{43CBCF08-CB29-850E-C323-EB72D610477B}"/>
              </a:ext>
            </a:extLst>
          </p:cNvPr>
          <p:cNvGrpSpPr/>
          <p:nvPr/>
        </p:nvGrpSpPr>
        <p:grpSpPr>
          <a:xfrm>
            <a:off x="5326760" y="6456620"/>
            <a:ext cx="1538605" cy="319405"/>
            <a:chOff x="5326760" y="6456620"/>
            <a:chExt cx="1538605" cy="31940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E418C8B3-4EC0-C143-B64B-08EB6219E242}"/>
                </a:ext>
              </a:extLst>
            </p:cNvPr>
            <p:cNvSpPr/>
            <p:nvPr/>
          </p:nvSpPr>
          <p:spPr>
            <a:xfrm>
              <a:off x="5339460" y="6469320"/>
              <a:ext cx="1513205" cy="294005"/>
            </a:xfrm>
            <a:custGeom>
              <a:avLst/>
              <a:gdLst/>
              <a:ahLst/>
              <a:cxnLst/>
              <a:rect l="l" t="t" r="r" b="b"/>
              <a:pathLst>
                <a:path w="1513204" h="294004">
                  <a:moveTo>
                    <a:pt x="1513078" y="0"/>
                  </a:moveTo>
                  <a:lnTo>
                    <a:pt x="0" y="0"/>
                  </a:lnTo>
                  <a:lnTo>
                    <a:pt x="0" y="293916"/>
                  </a:lnTo>
                  <a:lnTo>
                    <a:pt x="1513078" y="293916"/>
                  </a:lnTo>
                  <a:lnTo>
                    <a:pt x="15130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1ACFF4D9-AD68-C7C3-7535-3132C3F45C23}"/>
                </a:ext>
              </a:extLst>
            </p:cNvPr>
            <p:cNvSpPr/>
            <p:nvPr/>
          </p:nvSpPr>
          <p:spPr>
            <a:xfrm>
              <a:off x="5339460" y="6469320"/>
              <a:ext cx="1513205" cy="294005"/>
            </a:xfrm>
            <a:custGeom>
              <a:avLst/>
              <a:gdLst/>
              <a:ahLst/>
              <a:cxnLst/>
              <a:rect l="l" t="t" r="r" b="b"/>
              <a:pathLst>
                <a:path w="1513204" h="294004">
                  <a:moveTo>
                    <a:pt x="0" y="293916"/>
                  </a:moveTo>
                  <a:lnTo>
                    <a:pt x="1513078" y="293916"/>
                  </a:lnTo>
                  <a:lnTo>
                    <a:pt x="1513078" y="0"/>
                  </a:lnTo>
                  <a:lnTo>
                    <a:pt x="0" y="0"/>
                  </a:lnTo>
                  <a:lnTo>
                    <a:pt x="0" y="2939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59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351</Words>
  <Application>Microsoft Macintosh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Segoe UI</vt:lpstr>
      <vt:lpstr>Tahoma</vt:lpstr>
      <vt:lpstr>Times New Roman</vt:lpstr>
      <vt:lpstr>Office Theme</vt:lpstr>
      <vt:lpstr>Dehazing Laparoscopic Images with Advanced Generative Models</vt:lpstr>
      <vt:lpstr>Problem Setting: Input and Output data</vt:lpstr>
      <vt:lpstr>Baseline Model</vt:lpstr>
      <vt:lpstr>Enhanced Model</vt:lpstr>
      <vt:lpstr>PowerPoint Presentation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pschindler</dc:creator>
  <cp:lastModifiedBy>Vikramadithya Pabba</cp:lastModifiedBy>
  <cp:revision>3</cp:revision>
  <dcterms:created xsi:type="dcterms:W3CDTF">2025-04-23T19:50:35Z</dcterms:created>
  <dcterms:modified xsi:type="dcterms:W3CDTF">2025-04-23T23:43:30Z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2025-04-23T00:00:00Z</vt:filetime>
  </property>
  <property fmtid="{D5CDD505-2E9C-101B-9397-08002B2CF9AE}" pid="5" name="Producer">
    <vt:lpwstr>Microsoft® PowerPoint® for Microsoft 365</vt:lpwstr>
  </property>
</Properties>
</file>