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49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DAF53-7F23-467F-8658-3D3B9221CA26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2E95A-2E16-428F-89C9-B9F2CEEB1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4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E885B-CC13-4495-B2D8-77E0A86D490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9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8C704-17FD-4233-AC80-70FA9BDA9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0B38DE-DFAD-41DA-B48B-8CAA1EBC6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C53CDA-8218-4736-888B-D1E96E53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123C-2501-486D-A652-3C52E5FD124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D7B0F-16AC-4FF4-BD51-66F507BC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B6A05-3BEC-4909-A1A2-E8A2BF53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F4EB-F30F-46D6-A3EE-6D1370A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8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4B2F9-366B-44AC-B9D5-E4766830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256EAF-6950-4971-BD90-448F4585F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A5692-8B92-4D2C-A0BB-CE0ED6DD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123C-2501-486D-A652-3C52E5FD124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31997-3BD9-439E-BA76-76BE78EF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90F57-2EAB-400F-A31A-1ADE26FE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F4EB-F30F-46D6-A3EE-6D1370A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4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4D9176-2CA4-4314-91D5-11EAAF32C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9D4910-1F9E-4D6A-90FB-8B37C2412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CF0F9-149E-42B1-9368-CBB06F15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123C-2501-486D-A652-3C52E5FD124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94B42-5146-459B-8F85-78C2BA76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A15E2-7F7C-4956-A640-3322BDBF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F4EB-F30F-46D6-A3EE-6D1370A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7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B1F4F-09F0-4944-A3C0-F53A4046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930B1-B5AF-4F0F-8007-B3870F133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BA03A-61CF-4962-B429-1FC1AC61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123C-2501-486D-A652-3C52E5FD124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ABDF8-55E0-4F57-B342-24417DED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97DFF-8E5B-4644-829F-1082B034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F4EB-F30F-46D6-A3EE-6D1370A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29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F81B9-EE7C-46F9-9F36-20DBDCA7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845F2D-C422-4857-8EB8-B97DBA955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774BD-7BEE-49FA-A9D8-06151A14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123C-2501-486D-A652-3C52E5FD124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39F8F1-6723-4C83-80FC-79222D03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8BDCC-091E-47B3-987E-8CFC0984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F4EB-F30F-46D6-A3EE-6D1370A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5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041BC-346A-4580-BA4B-3728DDA8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7D44F-CC8E-4C76-96C5-3FD5BD9C7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306C26-6732-48E2-A0D4-1D2337360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8F069-573A-42C2-BFDB-ACC166EA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123C-2501-486D-A652-3C52E5FD124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0FE07A-06A3-48F9-9650-35A69A0C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5BD412-59F1-4D2A-A160-E454B048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F4EB-F30F-46D6-A3EE-6D1370A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6E7ED-5FED-483C-882F-9A315BA4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968FCB-C598-457F-AD2D-FDB2FA526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AA759F-CCF4-496A-A44C-603B9A2BA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2364B8-5902-47C1-81F5-06A76CC52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6B38C1-D4E9-4793-8B5B-4F0F1DE84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3E604B-FDE5-4B8F-84C1-395C54B4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123C-2501-486D-A652-3C52E5FD124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17409A-3A4E-4364-AF0E-C5428153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A7CC0F-548C-4121-8DCF-05AD7651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F4EB-F30F-46D6-A3EE-6D1370A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4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93FFD-73E0-4BBE-BBE9-B8D6635A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A5E577-CEBE-4E7B-919C-B7277D78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123C-2501-486D-A652-3C52E5FD124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1E0BF5-DEE5-47A9-A74D-5C9178C3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2E7B66-460A-4E03-A2FE-A8ABAF9C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F4EB-F30F-46D6-A3EE-6D1370A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6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DF7EF2-8B12-499F-9BA3-F3672AD8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123C-2501-486D-A652-3C52E5FD124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94ACD4-DAD9-4633-958E-D8C1A953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EF50AD-E6A5-4B55-B568-2F403599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F4EB-F30F-46D6-A3EE-6D1370A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32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F95A-37D8-4A2A-B7C1-764ACA96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52920-EAA3-4509-8500-0CFABCA97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105B6-756D-4395-AD07-4A39CA410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EF8DD7-B939-4AB6-B5EB-8F3A2F9F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123C-2501-486D-A652-3C52E5FD124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5EEA5-042E-45D7-9B9A-4E91A906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3DCA46-FC69-4520-B83D-BF162203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F4EB-F30F-46D6-A3EE-6D1370A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4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3EC64-5F30-4034-9DE7-CC60C194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5468D4-9A81-46E7-8375-ED2730009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E9C156-9669-4DC4-A770-0C0875750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48D89B-783D-4D8D-BAD4-2284FE49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7123C-2501-486D-A652-3C52E5FD124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757330-17A0-4529-A366-6CBE922F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2899B1-03F3-484C-A321-212A1520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1F4EB-F30F-46D6-A3EE-6D1370A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3B0CDE-B6D8-4BDF-A0E1-7238FE8B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D2F3C9-0F01-4E68-B198-3D14A8CD6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63E4C-E4F4-4351-B739-7CFE74407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7123C-2501-486D-A652-3C52E5FD1240}" type="datetimeFigureOut">
              <a:rPr lang="zh-CN" altLang="en-US" smtClean="0"/>
              <a:t>2021/11/24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FF94E-985A-4A34-8BC5-352818E9F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F3922-11B5-420E-86C7-5A99056AB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1F4EB-F30F-46D6-A3EE-6D1370AB3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3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F9FE2D6-8B4C-4A54-B2E4-5FF758E7E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999" y="1136249"/>
            <a:ext cx="1892721" cy="1886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C420DE-3622-483F-9BB4-9A6799DD4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015" y="1136249"/>
            <a:ext cx="1886400" cy="18790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2AC84E-A278-4513-8AE4-830A342CE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239" y="3296523"/>
            <a:ext cx="1886400" cy="1827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495C34F-337A-4F62-A555-879B90738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059" y="3296523"/>
            <a:ext cx="1834612" cy="18274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301585-C300-401D-B33A-CBDFA0ACE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255" y="3298322"/>
            <a:ext cx="1886400" cy="182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>
            <a:extLst>
              <a:ext uri="{FF2B5EF4-FFF2-40B4-BE49-F238E27FC236}">
                <a16:creationId xmlns:a16="http://schemas.microsoft.com/office/drawing/2014/main" id="{893676E5-0251-4450-B3EF-6423394BCB8A}"/>
              </a:ext>
            </a:extLst>
          </p:cNvPr>
          <p:cNvSpPr txBox="1"/>
          <p:nvPr/>
        </p:nvSpPr>
        <p:spPr>
          <a:xfrm>
            <a:off x="95807" y="858416"/>
            <a:ext cx="11708928" cy="5337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B0E0FBA2-CF9C-417D-8222-CE778E779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8" y="2038912"/>
            <a:ext cx="1190390" cy="1152055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FA322C-3A9D-4866-9BD6-38E856D7A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2" y="2202531"/>
            <a:ext cx="1206563" cy="1168857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6841D24-B144-487B-8364-D02849119A05}"/>
              </a:ext>
            </a:extLst>
          </p:cNvPr>
          <p:cNvCxnSpPr>
            <a:cxnSpLocks/>
          </p:cNvCxnSpPr>
          <p:nvPr/>
        </p:nvCxnSpPr>
        <p:spPr bwMode="auto">
          <a:xfrm>
            <a:off x="1420025" y="2865600"/>
            <a:ext cx="323947" cy="308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54CD8F51-1D8D-4981-B7C4-1F17BCCA9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66" y="2374565"/>
            <a:ext cx="1189217" cy="1152054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9" name="文本框 166">
            <a:extLst>
              <a:ext uri="{FF2B5EF4-FFF2-40B4-BE49-F238E27FC236}">
                <a16:creationId xmlns:a16="http://schemas.microsoft.com/office/drawing/2014/main" id="{FA0970BA-537B-4245-B4ED-124A845EA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57" y="3592600"/>
            <a:ext cx="15128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512x512x3</a:t>
            </a:r>
            <a:endParaRPr lang="zh-CN" altLang="en-US" sz="14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文本框 36">
            <a:extLst>
              <a:ext uri="{FF2B5EF4-FFF2-40B4-BE49-F238E27FC236}">
                <a16:creationId xmlns:a16="http://schemas.microsoft.com/office/drawing/2014/main" id="{D7B865F0-16FB-435E-BC31-E44ED5983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597" y="5318914"/>
            <a:ext cx="23034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Dilated ResNetBlock</a:t>
            </a:r>
            <a:endParaRPr lang="zh-CN" altLang="en-US" sz="1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36">
            <a:extLst>
              <a:ext uri="{FF2B5EF4-FFF2-40B4-BE49-F238E27FC236}">
                <a16:creationId xmlns:a16="http://schemas.microsoft.com/office/drawing/2014/main" id="{20565248-6122-4D11-A94E-4C19F8EB0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405" y="5658478"/>
            <a:ext cx="2303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zh-CN" altLang="en-US" sz="1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0EC8AB4-0227-4D54-B9D8-1F0008401956}"/>
              </a:ext>
            </a:extLst>
          </p:cNvPr>
          <p:cNvCxnSpPr>
            <a:cxnSpLocks/>
          </p:cNvCxnSpPr>
          <p:nvPr/>
        </p:nvCxnSpPr>
        <p:spPr>
          <a:xfrm>
            <a:off x="6649371" y="2862751"/>
            <a:ext cx="6620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4D6927C-48FA-48F3-940E-45BC4D0EE401}"/>
              </a:ext>
            </a:extLst>
          </p:cNvPr>
          <p:cNvCxnSpPr>
            <a:cxnSpLocks/>
          </p:cNvCxnSpPr>
          <p:nvPr/>
        </p:nvCxnSpPr>
        <p:spPr>
          <a:xfrm>
            <a:off x="5661225" y="5821535"/>
            <a:ext cx="7891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96B3ECC-373E-45F4-B80A-9F5D58047000}"/>
              </a:ext>
            </a:extLst>
          </p:cNvPr>
          <p:cNvCxnSpPr>
            <a:cxnSpLocks/>
          </p:cNvCxnSpPr>
          <p:nvPr/>
        </p:nvCxnSpPr>
        <p:spPr bwMode="auto">
          <a:xfrm>
            <a:off x="5661225" y="5453214"/>
            <a:ext cx="79818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立方体 14">
            <a:extLst>
              <a:ext uri="{FF2B5EF4-FFF2-40B4-BE49-F238E27FC236}">
                <a16:creationId xmlns:a16="http://schemas.microsoft.com/office/drawing/2014/main" id="{A6D5E638-BC9A-4A70-AC5F-C185171F7D76}"/>
              </a:ext>
            </a:extLst>
          </p:cNvPr>
          <p:cNvSpPr/>
          <p:nvPr/>
        </p:nvSpPr>
        <p:spPr>
          <a:xfrm>
            <a:off x="2533015" y="2088632"/>
            <a:ext cx="652113" cy="1578277"/>
          </a:xfrm>
          <a:prstGeom prst="cube">
            <a:avLst>
              <a:gd name="adj" fmla="val 78392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6F51DAF-9C47-4A87-9B93-1C0934AEEFF8}"/>
              </a:ext>
            </a:extLst>
          </p:cNvPr>
          <p:cNvCxnSpPr>
            <a:cxnSpLocks/>
          </p:cNvCxnSpPr>
          <p:nvPr/>
        </p:nvCxnSpPr>
        <p:spPr bwMode="auto">
          <a:xfrm>
            <a:off x="2955928" y="2854015"/>
            <a:ext cx="3488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本框 166">
            <a:extLst>
              <a:ext uri="{FF2B5EF4-FFF2-40B4-BE49-F238E27FC236}">
                <a16:creationId xmlns:a16="http://schemas.microsoft.com/office/drawing/2014/main" id="{A1518379-F28C-49F8-9BEB-716A24C89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600" y="3614409"/>
            <a:ext cx="15128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50"/>
              <a:t>128x128x64</a:t>
            </a:r>
            <a:endParaRPr lang="zh-CN" altLang="en-US" sz="1050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22A9A941-7E60-4708-A5D2-6F3E5A86EC56}"/>
              </a:ext>
            </a:extLst>
          </p:cNvPr>
          <p:cNvSpPr/>
          <p:nvPr/>
        </p:nvSpPr>
        <p:spPr>
          <a:xfrm>
            <a:off x="3292998" y="2059832"/>
            <a:ext cx="652113" cy="1578277"/>
          </a:xfrm>
          <a:prstGeom prst="cube">
            <a:avLst>
              <a:gd name="adj" fmla="val 70664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CB6566C9-B695-4326-9487-880E591D3DFC}"/>
              </a:ext>
            </a:extLst>
          </p:cNvPr>
          <p:cNvSpPr/>
          <p:nvPr/>
        </p:nvSpPr>
        <p:spPr>
          <a:xfrm>
            <a:off x="4130369" y="2303892"/>
            <a:ext cx="609206" cy="1088004"/>
          </a:xfrm>
          <a:prstGeom prst="cube">
            <a:avLst>
              <a:gd name="adj" fmla="val 61118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A39A166-7501-4458-8F76-39B72C1EC032}"/>
              </a:ext>
            </a:extLst>
          </p:cNvPr>
          <p:cNvCxnSpPr>
            <a:cxnSpLocks/>
          </p:cNvCxnSpPr>
          <p:nvPr/>
        </p:nvCxnSpPr>
        <p:spPr bwMode="auto">
          <a:xfrm>
            <a:off x="3751200" y="2868680"/>
            <a:ext cx="37440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本框 166">
            <a:extLst>
              <a:ext uri="{FF2B5EF4-FFF2-40B4-BE49-F238E27FC236}">
                <a16:creationId xmlns:a16="http://schemas.microsoft.com/office/drawing/2014/main" id="{49AD4668-C4B8-448D-B1DD-594324B16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350" y="3608674"/>
            <a:ext cx="15128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50"/>
              <a:t>128x128x128</a:t>
            </a:r>
            <a:endParaRPr lang="zh-CN" altLang="en-US" sz="1050"/>
          </a:p>
        </p:txBody>
      </p:sp>
      <p:sp>
        <p:nvSpPr>
          <p:cNvPr id="22" name="文本框 166">
            <a:extLst>
              <a:ext uri="{FF2B5EF4-FFF2-40B4-BE49-F238E27FC236}">
                <a16:creationId xmlns:a16="http://schemas.microsoft.com/office/drawing/2014/main" id="{C7ABB67D-5C04-4405-AC18-274AA521C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583" y="2057157"/>
            <a:ext cx="15128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50"/>
              <a:t>64x64x256</a:t>
            </a:r>
            <a:endParaRPr lang="zh-CN" altLang="en-US" sz="1050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DBA35394-2FD1-43F3-AB49-663C6704E953}"/>
              </a:ext>
            </a:extLst>
          </p:cNvPr>
          <p:cNvSpPr/>
          <p:nvPr/>
        </p:nvSpPr>
        <p:spPr>
          <a:xfrm>
            <a:off x="4848121" y="2303892"/>
            <a:ext cx="660316" cy="1088004"/>
          </a:xfrm>
          <a:prstGeom prst="cube">
            <a:avLst>
              <a:gd name="adj" fmla="val 43390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44896ED-1709-49DF-99DB-DD8C007E2BCD}"/>
              </a:ext>
            </a:extLst>
          </p:cNvPr>
          <p:cNvCxnSpPr>
            <a:cxnSpLocks/>
          </p:cNvCxnSpPr>
          <p:nvPr/>
        </p:nvCxnSpPr>
        <p:spPr bwMode="auto">
          <a:xfrm flipV="1">
            <a:off x="4525364" y="2854015"/>
            <a:ext cx="322757" cy="14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文本框 166">
            <a:extLst>
              <a:ext uri="{FF2B5EF4-FFF2-40B4-BE49-F238E27FC236}">
                <a16:creationId xmlns:a16="http://schemas.microsoft.com/office/drawing/2014/main" id="{CC40E160-F8EF-489F-95F1-8E3790A50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537" y="2057157"/>
            <a:ext cx="105329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50"/>
              <a:t>64x64x512</a:t>
            </a:r>
            <a:endParaRPr lang="zh-CN" altLang="en-US" sz="105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52AFF79-7C3F-40B6-A016-DDC8E262D3A9}"/>
              </a:ext>
            </a:extLst>
          </p:cNvPr>
          <p:cNvCxnSpPr>
            <a:cxnSpLocks/>
          </p:cNvCxnSpPr>
          <p:nvPr/>
        </p:nvCxnSpPr>
        <p:spPr>
          <a:xfrm flipV="1">
            <a:off x="5372889" y="2854015"/>
            <a:ext cx="516680" cy="7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EEF9AAB-28DA-4514-9387-FDD3E1AD6B65}"/>
              </a:ext>
            </a:extLst>
          </p:cNvPr>
          <p:cNvSpPr txBox="1"/>
          <p:nvPr/>
        </p:nvSpPr>
        <p:spPr>
          <a:xfrm>
            <a:off x="1992547" y="4243556"/>
            <a:ext cx="1851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Result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7743F8-6E2B-4100-90B5-D1464C696303}"/>
              </a:ext>
            </a:extLst>
          </p:cNvPr>
          <p:cNvSpPr/>
          <p:nvPr/>
        </p:nvSpPr>
        <p:spPr>
          <a:xfrm>
            <a:off x="4174533" y="4224735"/>
            <a:ext cx="957631" cy="369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2FBA1CC-3A8C-4D41-8279-5885A5FC224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3619054" y="4409400"/>
            <a:ext cx="5554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立方体 29">
            <a:extLst>
              <a:ext uri="{FF2B5EF4-FFF2-40B4-BE49-F238E27FC236}">
                <a16:creationId xmlns:a16="http://schemas.microsoft.com/office/drawing/2014/main" id="{AC0AE880-55CB-4351-B9AB-321B50AA8DAC}"/>
              </a:ext>
            </a:extLst>
          </p:cNvPr>
          <p:cNvSpPr/>
          <p:nvPr/>
        </p:nvSpPr>
        <p:spPr>
          <a:xfrm>
            <a:off x="7313089" y="2024230"/>
            <a:ext cx="553678" cy="1578276"/>
          </a:xfrm>
          <a:prstGeom prst="cube">
            <a:avLst>
              <a:gd name="adj" fmla="val 3533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1" name="立方体 30">
            <a:extLst>
              <a:ext uri="{FF2B5EF4-FFF2-40B4-BE49-F238E27FC236}">
                <a16:creationId xmlns:a16="http://schemas.microsoft.com/office/drawing/2014/main" id="{BD59AC75-DA59-4380-80AD-B66D1B8244A8}"/>
              </a:ext>
            </a:extLst>
          </p:cNvPr>
          <p:cNvSpPr/>
          <p:nvPr/>
        </p:nvSpPr>
        <p:spPr>
          <a:xfrm>
            <a:off x="1778347" y="1807209"/>
            <a:ext cx="652113" cy="2112831"/>
          </a:xfrm>
          <a:prstGeom prst="cube">
            <a:avLst>
              <a:gd name="adj" fmla="val 78392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ED26643-D076-48B5-875B-3679481148D2}"/>
              </a:ext>
            </a:extLst>
          </p:cNvPr>
          <p:cNvCxnSpPr>
            <a:cxnSpLocks/>
          </p:cNvCxnSpPr>
          <p:nvPr/>
        </p:nvCxnSpPr>
        <p:spPr bwMode="auto">
          <a:xfrm>
            <a:off x="2217600" y="2868680"/>
            <a:ext cx="317133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文本框 166">
            <a:extLst>
              <a:ext uri="{FF2B5EF4-FFF2-40B4-BE49-F238E27FC236}">
                <a16:creationId xmlns:a16="http://schemas.microsoft.com/office/drawing/2014/main" id="{22B5F997-9553-4AFC-BBF9-5120ABDA1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788" y="3856523"/>
            <a:ext cx="15128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50"/>
              <a:t>256x256x64</a:t>
            </a:r>
            <a:endParaRPr lang="zh-CN" altLang="en-US" sz="1050"/>
          </a:p>
        </p:txBody>
      </p:sp>
      <p:sp>
        <p:nvSpPr>
          <p:cNvPr id="34" name="立方体 33">
            <a:extLst>
              <a:ext uri="{FF2B5EF4-FFF2-40B4-BE49-F238E27FC236}">
                <a16:creationId xmlns:a16="http://schemas.microsoft.com/office/drawing/2014/main" id="{63155B2B-1E18-4813-945E-BAEDE2082B63}"/>
              </a:ext>
            </a:extLst>
          </p:cNvPr>
          <p:cNvSpPr/>
          <p:nvPr/>
        </p:nvSpPr>
        <p:spPr>
          <a:xfrm>
            <a:off x="8431954" y="1714108"/>
            <a:ext cx="573835" cy="2112831"/>
          </a:xfrm>
          <a:prstGeom prst="cube">
            <a:avLst>
              <a:gd name="adj" fmla="val 56310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06F87F3-E333-4EA1-922C-50DBB295AF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24" y="2367690"/>
            <a:ext cx="1189217" cy="1152054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62FC5AA-09F3-435D-90B7-DE8DBF701FA7}"/>
              </a:ext>
            </a:extLst>
          </p:cNvPr>
          <p:cNvCxnSpPr>
            <a:cxnSpLocks/>
          </p:cNvCxnSpPr>
          <p:nvPr/>
        </p:nvCxnSpPr>
        <p:spPr>
          <a:xfrm>
            <a:off x="7780528" y="2861529"/>
            <a:ext cx="655103" cy="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709192A-782C-464F-AC48-B7D56A69AB70}"/>
              </a:ext>
            </a:extLst>
          </p:cNvPr>
          <p:cNvCxnSpPr>
            <a:cxnSpLocks/>
          </p:cNvCxnSpPr>
          <p:nvPr/>
        </p:nvCxnSpPr>
        <p:spPr>
          <a:xfrm>
            <a:off x="8826155" y="2877770"/>
            <a:ext cx="641661" cy="7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166">
            <a:extLst>
              <a:ext uri="{FF2B5EF4-FFF2-40B4-BE49-F238E27FC236}">
                <a16:creationId xmlns:a16="http://schemas.microsoft.com/office/drawing/2014/main" id="{8FEFB19D-DD36-4B08-9D1D-EC9EA0954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147" y="3608489"/>
            <a:ext cx="15128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50"/>
              <a:t>128x128x512</a:t>
            </a:r>
            <a:endParaRPr lang="zh-CN" altLang="en-US" sz="1050"/>
          </a:p>
        </p:txBody>
      </p:sp>
      <p:sp>
        <p:nvSpPr>
          <p:cNvPr id="39" name="文本框 166">
            <a:extLst>
              <a:ext uri="{FF2B5EF4-FFF2-40B4-BE49-F238E27FC236}">
                <a16:creationId xmlns:a16="http://schemas.microsoft.com/office/drawing/2014/main" id="{C9FC3032-3BFA-4364-B664-CC3A29B5A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860" y="2091100"/>
            <a:ext cx="12895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50"/>
              <a:t>64x64x1024</a:t>
            </a:r>
            <a:endParaRPr lang="zh-CN" altLang="en-US" sz="1050"/>
          </a:p>
        </p:txBody>
      </p:sp>
      <p:sp>
        <p:nvSpPr>
          <p:cNvPr id="40" name="立方体 39">
            <a:extLst>
              <a:ext uri="{FF2B5EF4-FFF2-40B4-BE49-F238E27FC236}">
                <a16:creationId xmlns:a16="http://schemas.microsoft.com/office/drawing/2014/main" id="{AD955189-1498-4678-A80D-AAAF38EC0AE4}"/>
              </a:ext>
            </a:extLst>
          </p:cNvPr>
          <p:cNvSpPr/>
          <p:nvPr/>
        </p:nvSpPr>
        <p:spPr>
          <a:xfrm>
            <a:off x="5854906" y="2341093"/>
            <a:ext cx="956953" cy="10568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PMP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64DF9E8-CB66-4AB9-9F06-86C83DE9C19E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576483" y="4397445"/>
            <a:ext cx="4160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E85F196-4314-4419-8F8E-3017F06AA75E}"/>
              </a:ext>
            </a:extLst>
          </p:cNvPr>
          <p:cNvSpPr txBox="1"/>
          <p:nvPr/>
        </p:nvSpPr>
        <p:spPr>
          <a:xfrm>
            <a:off x="574671" y="4231364"/>
            <a:ext cx="1006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Focal Loss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166">
            <a:extLst>
              <a:ext uri="{FF2B5EF4-FFF2-40B4-BE49-F238E27FC236}">
                <a16:creationId xmlns:a16="http://schemas.microsoft.com/office/drawing/2014/main" id="{02D77702-8593-4EC3-BDD9-C6DE24D89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975" y="3785915"/>
            <a:ext cx="15128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50"/>
              <a:t>256x256x256</a:t>
            </a:r>
            <a:endParaRPr lang="zh-CN" altLang="en-US" sz="1050"/>
          </a:p>
        </p:txBody>
      </p:sp>
      <p:sp>
        <p:nvSpPr>
          <p:cNvPr id="44" name="立方体 43">
            <a:extLst>
              <a:ext uri="{FF2B5EF4-FFF2-40B4-BE49-F238E27FC236}">
                <a16:creationId xmlns:a16="http://schemas.microsoft.com/office/drawing/2014/main" id="{06EE89F2-054E-40FC-9377-921A82B4B4F9}"/>
              </a:ext>
            </a:extLst>
          </p:cNvPr>
          <p:cNvSpPr/>
          <p:nvPr/>
        </p:nvSpPr>
        <p:spPr>
          <a:xfrm>
            <a:off x="9467816" y="1473422"/>
            <a:ext cx="652113" cy="2643787"/>
          </a:xfrm>
          <a:prstGeom prst="cube">
            <a:avLst>
              <a:gd name="adj" fmla="val 81704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5" name="文本框 166">
            <a:extLst>
              <a:ext uri="{FF2B5EF4-FFF2-40B4-BE49-F238E27FC236}">
                <a16:creationId xmlns:a16="http://schemas.microsoft.com/office/drawing/2014/main" id="{AD3A52C8-236E-493D-8F05-9291CD6D9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952" y="4076751"/>
            <a:ext cx="15128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50"/>
              <a:t>512x512x64</a:t>
            </a:r>
            <a:endParaRPr lang="zh-CN" altLang="en-US" sz="105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4C80338-DB60-453C-A5E7-1F3958EB95D8}"/>
              </a:ext>
            </a:extLst>
          </p:cNvPr>
          <p:cNvCxnSpPr>
            <a:cxnSpLocks/>
          </p:cNvCxnSpPr>
          <p:nvPr/>
        </p:nvCxnSpPr>
        <p:spPr>
          <a:xfrm>
            <a:off x="9820717" y="2885094"/>
            <a:ext cx="5685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166">
            <a:extLst>
              <a:ext uri="{FF2B5EF4-FFF2-40B4-BE49-F238E27FC236}">
                <a16:creationId xmlns:a16="http://schemas.microsoft.com/office/drawing/2014/main" id="{865B04CC-B1BE-493C-B495-830AD460D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9664" y="1878343"/>
            <a:ext cx="15128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512x512x1</a:t>
            </a:r>
            <a:endParaRPr lang="zh-CN" altLang="en-US" sz="12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BFBA2E4-AFB2-45B6-AEBF-F8E65A153FBC}"/>
              </a:ext>
            </a:extLst>
          </p:cNvPr>
          <p:cNvSpPr txBox="1"/>
          <p:nvPr/>
        </p:nvSpPr>
        <p:spPr>
          <a:xfrm>
            <a:off x="10083189" y="3987912"/>
            <a:ext cx="2013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BCELoss+DiceLoss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E4A6707-E95B-4672-AFBD-E9A4D9993103}"/>
              </a:ext>
            </a:extLst>
          </p:cNvPr>
          <p:cNvCxnSpPr>
            <a:cxnSpLocks/>
          </p:cNvCxnSpPr>
          <p:nvPr/>
        </p:nvCxnSpPr>
        <p:spPr>
          <a:xfrm flipH="1">
            <a:off x="10878031" y="3570749"/>
            <a:ext cx="1" cy="389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59D986A-53A3-4871-A768-CD6A9E7B709E}"/>
              </a:ext>
            </a:extLst>
          </p:cNvPr>
          <p:cNvCxnSpPr>
            <a:cxnSpLocks/>
          </p:cNvCxnSpPr>
          <p:nvPr/>
        </p:nvCxnSpPr>
        <p:spPr>
          <a:xfrm flipH="1">
            <a:off x="5135766" y="4424762"/>
            <a:ext cx="481317" cy="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517C7F5-93EB-407C-B9F9-B37A6AE59D73}"/>
              </a:ext>
            </a:extLst>
          </p:cNvPr>
          <p:cNvCxnSpPr>
            <a:cxnSpLocks/>
          </p:cNvCxnSpPr>
          <p:nvPr/>
        </p:nvCxnSpPr>
        <p:spPr>
          <a:xfrm flipV="1">
            <a:off x="888150" y="1086295"/>
            <a:ext cx="0" cy="7419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B14BB41-F57D-4A5A-AEFD-0744ABE6DD93}"/>
              </a:ext>
            </a:extLst>
          </p:cNvPr>
          <p:cNvCxnSpPr>
            <a:cxnSpLocks/>
          </p:cNvCxnSpPr>
          <p:nvPr/>
        </p:nvCxnSpPr>
        <p:spPr>
          <a:xfrm flipH="1">
            <a:off x="888151" y="1080312"/>
            <a:ext cx="8288756" cy="90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C4A68F2-8AF8-4C52-9772-F530DEFCE6A9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9166039" y="1076497"/>
            <a:ext cx="10869" cy="1656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5831BD2-3C07-4AE8-B060-27E86526F21B}"/>
              </a:ext>
            </a:extLst>
          </p:cNvPr>
          <p:cNvCxnSpPr>
            <a:cxnSpLocks/>
          </p:cNvCxnSpPr>
          <p:nvPr/>
        </p:nvCxnSpPr>
        <p:spPr>
          <a:xfrm flipV="1">
            <a:off x="2056246" y="1320800"/>
            <a:ext cx="8154" cy="7990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400116D-DC09-4586-9C55-932A2DC8C9B4}"/>
              </a:ext>
            </a:extLst>
          </p:cNvPr>
          <p:cNvCxnSpPr>
            <a:cxnSpLocks/>
          </p:cNvCxnSpPr>
          <p:nvPr/>
        </p:nvCxnSpPr>
        <p:spPr>
          <a:xfrm flipH="1">
            <a:off x="2056247" y="1320800"/>
            <a:ext cx="60357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497929C-C0EC-4484-A6F7-6F05EDF42EBA}"/>
              </a:ext>
            </a:extLst>
          </p:cNvPr>
          <p:cNvCxnSpPr>
            <a:cxnSpLocks/>
          </p:cNvCxnSpPr>
          <p:nvPr/>
        </p:nvCxnSpPr>
        <p:spPr>
          <a:xfrm>
            <a:off x="8093674" y="1313180"/>
            <a:ext cx="19474" cy="13952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35C78CC-72AF-4ED5-A2A8-1F17B751C238}"/>
              </a:ext>
            </a:extLst>
          </p:cNvPr>
          <p:cNvCxnSpPr>
            <a:cxnSpLocks/>
          </p:cNvCxnSpPr>
          <p:nvPr/>
        </p:nvCxnSpPr>
        <p:spPr>
          <a:xfrm flipV="1">
            <a:off x="3613293" y="1606482"/>
            <a:ext cx="1" cy="6433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71605BAE-C5F4-4F51-BB70-EB2DA7EC51B9}"/>
              </a:ext>
            </a:extLst>
          </p:cNvPr>
          <p:cNvCxnSpPr>
            <a:cxnSpLocks/>
          </p:cNvCxnSpPr>
          <p:nvPr/>
        </p:nvCxnSpPr>
        <p:spPr>
          <a:xfrm flipH="1">
            <a:off x="3601864" y="1610659"/>
            <a:ext cx="3410288" cy="1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76F9327-0626-44E1-9A02-53F6FC1D2814}"/>
              </a:ext>
            </a:extLst>
          </p:cNvPr>
          <p:cNvCxnSpPr>
            <a:cxnSpLocks/>
          </p:cNvCxnSpPr>
          <p:nvPr/>
        </p:nvCxnSpPr>
        <p:spPr bwMode="auto">
          <a:xfrm>
            <a:off x="5652212" y="5117723"/>
            <a:ext cx="798184" cy="0"/>
          </a:xfrm>
          <a:prstGeom prst="straightConnector1">
            <a:avLst/>
          </a:prstGeom>
          <a:ln w="28575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文本框 36">
            <a:extLst>
              <a:ext uri="{FF2B5EF4-FFF2-40B4-BE49-F238E27FC236}">
                <a16:creationId xmlns:a16="http://schemas.microsoft.com/office/drawing/2014/main" id="{BC5F4874-810F-48F2-8126-9A14F688A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680" y="4961726"/>
            <a:ext cx="23034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conv1x1 + maxpool</a:t>
            </a:r>
            <a:endParaRPr lang="zh-CN" altLang="en-US" sz="1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1AA10E0-AC7C-4F6B-BC42-C6159CCECF95}"/>
              </a:ext>
            </a:extLst>
          </p:cNvPr>
          <p:cNvCxnSpPr>
            <a:cxnSpLocks/>
          </p:cNvCxnSpPr>
          <p:nvPr/>
        </p:nvCxnSpPr>
        <p:spPr>
          <a:xfrm>
            <a:off x="5617085" y="2854015"/>
            <a:ext cx="0" cy="157864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8BDBBC5E-AB33-43F7-92F7-A6FFD9FD1945}"/>
              </a:ext>
            </a:extLst>
          </p:cNvPr>
          <p:cNvGrpSpPr/>
          <p:nvPr/>
        </p:nvGrpSpPr>
        <p:grpSpPr>
          <a:xfrm>
            <a:off x="7977215" y="2716071"/>
            <a:ext cx="271865" cy="271865"/>
            <a:chOff x="7857327" y="2716071"/>
            <a:chExt cx="271865" cy="271865"/>
          </a:xfrm>
        </p:grpSpPr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D5670E23-702A-4AAF-B261-1324D3CEDCB2}"/>
                </a:ext>
              </a:extLst>
            </p:cNvPr>
            <p:cNvSpPr/>
            <p:nvPr/>
          </p:nvSpPr>
          <p:spPr>
            <a:xfrm>
              <a:off x="7857327" y="2716071"/>
              <a:ext cx="271865" cy="271865"/>
            </a:xfrm>
            <a:prstGeom prst="ellipse">
              <a:avLst/>
            </a:pr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4762FEAD-375D-4767-AA6A-057D3BCAC5D4}"/>
                </a:ext>
              </a:extLst>
            </p:cNvPr>
            <p:cNvCxnSpPr>
              <a:cxnSpLocks/>
            </p:cNvCxnSpPr>
            <p:nvPr/>
          </p:nvCxnSpPr>
          <p:spPr>
            <a:xfrm>
              <a:off x="7857327" y="2861529"/>
              <a:ext cx="27186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31D98031-523F-4BD2-A8F0-D7DA6A12F5AA}"/>
                </a:ext>
              </a:extLst>
            </p:cNvPr>
            <p:cNvCxnSpPr>
              <a:cxnSpLocks/>
              <a:stCxn id="98" idx="0"/>
              <a:endCxn id="98" idx="4"/>
            </p:cNvCxnSpPr>
            <p:nvPr/>
          </p:nvCxnSpPr>
          <p:spPr>
            <a:xfrm>
              <a:off x="7993260" y="2716071"/>
              <a:ext cx="0" cy="2718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EC7AC2EE-2C60-4EFE-8C3A-015D0E0AA0ED}"/>
              </a:ext>
            </a:extLst>
          </p:cNvPr>
          <p:cNvGrpSpPr/>
          <p:nvPr/>
        </p:nvGrpSpPr>
        <p:grpSpPr>
          <a:xfrm>
            <a:off x="9040975" y="2732747"/>
            <a:ext cx="271865" cy="271865"/>
            <a:chOff x="7857327" y="2716071"/>
            <a:chExt cx="271865" cy="271865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9466E1A2-2D0B-44FC-9DD1-17A5E2942C8F}"/>
                </a:ext>
              </a:extLst>
            </p:cNvPr>
            <p:cNvSpPr/>
            <p:nvPr/>
          </p:nvSpPr>
          <p:spPr>
            <a:xfrm>
              <a:off x="7857327" y="2716071"/>
              <a:ext cx="271865" cy="271865"/>
            </a:xfrm>
            <a:prstGeom prst="ellipse">
              <a:avLst/>
            </a:pr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4D6CF4A5-E686-4B87-8973-441D03E009D9}"/>
                </a:ext>
              </a:extLst>
            </p:cNvPr>
            <p:cNvCxnSpPr>
              <a:cxnSpLocks/>
            </p:cNvCxnSpPr>
            <p:nvPr/>
          </p:nvCxnSpPr>
          <p:spPr>
            <a:xfrm>
              <a:off x="7857327" y="2861529"/>
              <a:ext cx="27186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A923A91A-FDEE-477C-9E6F-1E8BF336FCC9}"/>
                </a:ext>
              </a:extLst>
            </p:cNvPr>
            <p:cNvCxnSpPr>
              <a:cxnSpLocks/>
              <a:stCxn id="106" idx="0"/>
              <a:endCxn id="106" idx="4"/>
            </p:cNvCxnSpPr>
            <p:nvPr/>
          </p:nvCxnSpPr>
          <p:spPr>
            <a:xfrm>
              <a:off x="7993260" y="2716071"/>
              <a:ext cx="0" cy="2718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A58A4396-D5E5-422E-ADB0-E393A614951F}"/>
              </a:ext>
            </a:extLst>
          </p:cNvPr>
          <p:cNvGrpSpPr/>
          <p:nvPr/>
        </p:nvGrpSpPr>
        <p:grpSpPr>
          <a:xfrm>
            <a:off x="6880245" y="2716071"/>
            <a:ext cx="271865" cy="271865"/>
            <a:chOff x="7857327" y="2716071"/>
            <a:chExt cx="271865" cy="271865"/>
          </a:xfrm>
        </p:grpSpPr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063B8F21-07FD-4428-A796-9BD3BE3BA2A7}"/>
                </a:ext>
              </a:extLst>
            </p:cNvPr>
            <p:cNvSpPr/>
            <p:nvPr/>
          </p:nvSpPr>
          <p:spPr>
            <a:xfrm>
              <a:off x="7857327" y="2716071"/>
              <a:ext cx="271865" cy="271865"/>
            </a:xfrm>
            <a:prstGeom prst="ellipse">
              <a:avLst/>
            </a:pr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6DDE2AB7-A5C1-43BE-B6AF-36E5F66585D6}"/>
                </a:ext>
              </a:extLst>
            </p:cNvPr>
            <p:cNvCxnSpPr>
              <a:cxnSpLocks/>
            </p:cNvCxnSpPr>
            <p:nvPr/>
          </p:nvCxnSpPr>
          <p:spPr>
            <a:xfrm>
              <a:off x="7857327" y="2861529"/>
              <a:ext cx="27186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460CDFAE-0902-42E4-A168-6EEC0E7752BC}"/>
                </a:ext>
              </a:extLst>
            </p:cNvPr>
            <p:cNvCxnSpPr>
              <a:cxnSpLocks/>
              <a:stCxn id="116" idx="0"/>
              <a:endCxn id="116" idx="4"/>
            </p:cNvCxnSpPr>
            <p:nvPr/>
          </p:nvCxnSpPr>
          <p:spPr>
            <a:xfrm>
              <a:off x="7993260" y="2716071"/>
              <a:ext cx="0" cy="2718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6CAE9D90-5A07-45A5-8880-97E24132F8CF}"/>
              </a:ext>
            </a:extLst>
          </p:cNvPr>
          <p:cNvCxnSpPr>
            <a:cxnSpLocks/>
          </p:cNvCxnSpPr>
          <p:nvPr/>
        </p:nvCxnSpPr>
        <p:spPr>
          <a:xfrm flipH="1">
            <a:off x="7016178" y="1594800"/>
            <a:ext cx="4288" cy="11250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B14C324C-FBDA-43B6-960A-7DBB21E2FF45}"/>
              </a:ext>
            </a:extLst>
          </p:cNvPr>
          <p:cNvGrpSpPr/>
          <p:nvPr/>
        </p:nvGrpSpPr>
        <p:grpSpPr>
          <a:xfrm>
            <a:off x="3345947" y="5013666"/>
            <a:ext cx="271865" cy="271865"/>
            <a:chOff x="7857327" y="2716071"/>
            <a:chExt cx="271865" cy="271865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4A548B88-9700-4911-8D1D-A9FC7F2B95DC}"/>
                </a:ext>
              </a:extLst>
            </p:cNvPr>
            <p:cNvSpPr/>
            <p:nvPr/>
          </p:nvSpPr>
          <p:spPr>
            <a:xfrm>
              <a:off x="7857327" y="2716071"/>
              <a:ext cx="271865" cy="271865"/>
            </a:xfrm>
            <a:prstGeom prst="ellipse">
              <a:avLst/>
            </a:prstGeom>
            <a:noFill/>
            <a:ln w="1905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F0167233-AAD2-4B21-97FD-952B74576378}"/>
                </a:ext>
              </a:extLst>
            </p:cNvPr>
            <p:cNvCxnSpPr>
              <a:cxnSpLocks/>
            </p:cNvCxnSpPr>
            <p:nvPr/>
          </p:nvCxnSpPr>
          <p:spPr>
            <a:xfrm>
              <a:off x="7857327" y="2861529"/>
              <a:ext cx="27186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77A91052-0D90-4EA9-8D9D-8D56A68D4EA3}"/>
                </a:ext>
              </a:extLst>
            </p:cNvPr>
            <p:cNvCxnSpPr>
              <a:cxnSpLocks/>
              <a:stCxn id="144" idx="0"/>
              <a:endCxn id="144" idx="4"/>
            </p:cNvCxnSpPr>
            <p:nvPr/>
          </p:nvCxnSpPr>
          <p:spPr>
            <a:xfrm>
              <a:off x="7993260" y="2716071"/>
              <a:ext cx="0" cy="2718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7" name="文本框 36">
            <a:extLst>
              <a:ext uri="{FF2B5EF4-FFF2-40B4-BE49-F238E27FC236}">
                <a16:creationId xmlns:a16="http://schemas.microsoft.com/office/drawing/2014/main" id="{4BAEAD5A-AE9D-41E5-AE12-236F162B2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988" y="4976471"/>
            <a:ext cx="23034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Element-wise add</a:t>
            </a:r>
            <a:endParaRPr lang="zh-CN" altLang="en-US" sz="1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C6B710-C776-4D35-8ECF-B1BF5EE9C899}"/>
              </a:ext>
            </a:extLst>
          </p:cNvPr>
          <p:cNvSpPr/>
          <p:nvPr/>
        </p:nvSpPr>
        <p:spPr>
          <a:xfrm>
            <a:off x="2955928" y="4901184"/>
            <a:ext cx="5340722" cy="11496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立方体 147">
            <a:extLst>
              <a:ext uri="{FF2B5EF4-FFF2-40B4-BE49-F238E27FC236}">
                <a16:creationId xmlns:a16="http://schemas.microsoft.com/office/drawing/2014/main" id="{0C3D5C2C-24EE-4AEF-B1F9-02CA457DFC9E}"/>
              </a:ext>
            </a:extLst>
          </p:cNvPr>
          <p:cNvSpPr/>
          <p:nvPr/>
        </p:nvSpPr>
        <p:spPr>
          <a:xfrm>
            <a:off x="3245484" y="5384732"/>
            <a:ext cx="516876" cy="57625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>
                <a:latin typeface="Times New Roman" panose="02020603050405020304" pitchFamily="18" charset="0"/>
                <a:cs typeface="Times New Roman" panose="02020603050405020304" pitchFamily="18" charset="0"/>
              </a:rPr>
              <a:t>PMP</a:t>
            </a:r>
            <a:endParaRPr lang="zh-CN" altLang="en-US" sz="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36">
            <a:extLst>
              <a:ext uri="{FF2B5EF4-FFF2-40B4-BE49-F238E27FC236}">
                <a16:creationId xmlns:a16="http://schemas.microsoft.com/office/drawing/2014/main" id="{B49E30C6-A058-4E35-81CA-65C3BE03E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2226" y="5463980"/>
            <a:ext cx="23034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Pyramid mixed pooling</a:t>
            </a:r>
          </a:p>
          <a:p>
            <a:r>
              <a: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CN" altLang="en-US" sz="1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20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4B44B72F-DDB3-4EE7-863A-973D700E19D6}"/>
              </a:ext>
            </a:extLst>
          </p:cNvPr>
          <p:cNvSpPr/>
          <p:nvPr/>
        </p:nvSpPr>
        <p:spPr>
          <a:xfrm>
            <a:off x="1873389" y="2944430"/>
            <a:ext cx="609206" cy="1210102"/>
          </a:xfrm>
          <a:prstGeom prst="cube">
            <a:avLst>
              <a:gd name="adj" fmla="val 50482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4B0DAD-256C-453A-BF9C-55D63C390407}"/>
              </a:ext>
            </a:extLst>
          </p:cNvPr>
          <p:cNvSpPr txBox="1"/>
          <p:nvPr/>
        </p:nvSpPr>
        <p:spPr>
          <a:xfrm>
            <a:off x="1323616" y="2563946"/>
            <a:ext cx="145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 map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73">
            <a:extLst>
              <a:ext uri="{FF2B5EF4-FFF2-40B4-BE49-F238E27FC236}">
                <a16:creationId xmlns:a16="http://schemas.microsoft.com/office/drawing/2014/main" id="{F525E19E-F763-4250-8599-4124D735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9634" y="2100536"/>
            <a:ext cx="1041100" cy="24622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00"/>
              <a:t>maxpool(1x1)</a:t>
            </a:r>
            <a:endParaRPr lang="zh-CN" altLang="en-US" sz="1000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17006C71-F213-434B-93FF-5D4A3B10CB60}"/>
              </a:ext>
            </a:extLst>
          </p:cNvPr>
          <p:cNvSpPr/>
          <p:nvPr/>
        </p:nvSpPr>
        <p:spPr>
          <a:xfrm>
            <a:off x="2665941" y="2223648"/>
            <a:ext cx="217504" cy="286397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1AFD0895-9FFC-47BE-9C3D-4998246749E5}"/>
              </a:ext>
            </a:extLst>
          </p:cNvPr>
          <p:cNvSpPr/>
          <p:nvPr/>
        </p:nvSpPr>
        <p:spPr>
          <a:xfrm>
            <a:off x="5934970" y="2085482"/>
            <a:ext cx="215900" cy="623887"/>
          </a:xfrm>
          <a:prstGeom prst="cube">
            <a:avLst>
              <a:gd name="adj" fmla="val 5165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B3A3B28-F824-470C-97DD-537736D2D530}"/>
              </a:ext>
            </a:extLst>
          </p:cNvPr>
          <p:cNvCxnSpPr>
            <a:cxnSpLocks/>
          </p:cNvCxnSpPr>
          <p:nvPr/>
        </p:nvCxnSpPr>
        <p:spPr bwMode="auto">
          <a:xfrm>
            <a:off x="4571206" y="2393035"/>
            <a:ext cx="12066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文本框 85">
            <a:extLst>
              <a:ext uri="{FF2B5EF4-FFF2-40B4-BE49-F238E27FC236}">
                <a16:creationId xmlns:a16="http://schemas.microsoft.com/office/drawing/2014/main" id="{8C007732-4E53-498E-A240-ED6889220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84" y="2504914"/>
            <a:ext cx="154153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50"/>
              <a:t>conv1x1+upsample</a:t>
            </a:r>
            <a:endParaRPr lang="zh-CN" altLang="en-US" sz="105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AAB1DCFC-6393-4AF7-8A12-A0A16F241626}"/>
              </a:ext>
            </a:extLst>
          </p:cNvPr>
          <p:cNvCxnSpPr>
            <a:cxnSpLocks/>
          </p:cNvCxnSpPr>
          <p:nvPr/>
        </p:nvCxnSpPr>
        <p:spPr bwMode="auto">
          <a:xfrm>
            <a:off x="2050196" y="4232122"/>
            <a:ext cx="4075302" cy="1245660"/>
          </a:xfrm>
          <a:prstGeom prst="bentConnector3">
            <a:avLst>
              <a:gd name="adj1" fmla="val 189"/>
            </a:avLst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立方体 11">
            <a:extLst>
              <a:ext uri="{FF2B5EF4-FFF2-40B4-BE49-F238E27FC236}">
                <a16:creationId xmlns:a16="http://schemas.microsoft.com/office/drawing/2014/main" id="{2E9617D3-8D45-4AAD-A92B-E63BF8EBFABF}"/>
              </a:ext>
            </a:extLst>
          </p:cNvPr>
          <p:cNvSpPr/>
          <p:nvPr/>
        </p:nvSpPr>
        <p:spPr>
          <a:xfrm>
            <a:off x="6769936" y="3480273"/>
            <a:ext cx="215900" cy="622300"/>
          </a:xfrm>
          <a:prstGeom prst="cube">
            <a:avLst>
              <a:gd name="adj" fmla="val 5165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93A316BA-A15C-47EF-AA23-3B0A3763E95C}"/>
              </a:ext>
            </a:extLst>
          </p:cNvPr>
          <p:cNvSpPr/>
          <p:nvPr/>
        </p:nvSpPr>
        <p:spPr>
          <a:xfrm>
            <a:off x="6915986" y="3480273"/>
            <a:ext cx="215900" cy="622300"/>
          </a:xfrm>
          <a:prstGeom prst="cube">
            <a:avLst>
              <a:gd name="adj" fmla="val 51658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3EE5B564-D6F5-4463-845B-77F39337549B}"/>
              </a:ext>
            </a:extLst>
          </p:cNvPr>
          <p:cNvSpPr/>
          <p:nvPr/>
        </p:nvSpPr>
        <p:spPr>
          <a:xfrm>
            <a:off x="7060448" y="3480273"/>
            <a:ext cx="215900" cy="622300"/>
          </a:xfrm>
          <a:prstGeom prst="cube">
            <a:avLst>
              <a:gd name="adj" fmla="val 51658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1D7F7852-0963-4817-9449-1A0DA2D132AD}"/>
              </a:ext>
            </a:extLst>
          </p:cNvPr>
          <p:cNvSpPr/>
          <p:nvPr/>
        </p:nvSpPr>
        <p:spPr>
          <a:xfrm>
            <a:off x="7203323" y="3470748"/>
            <a:ext cx="215900" cy="623888"/>
          </a:xfrm>
          <a:prstGeom prst="cube">
            <a:avLst>
              <a:gd name="adj" fmla="val 51658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486F4E17-BA94-4B5C-A3FC-90A2A3B563DB}"/>
              </a:ext>
            </a:extLst>
          </p:cNvPr>
          <p:cNvSpPr/>
          <p:nvPr/>
        </p:nvSpPr>
        <p:spPr>
          <a:xfrm>
            <a:off x="7346198" y="3470748"/>
            <a:ext cx="361950" cy="623888"/>
          </a:xfrm>
          <a:prstGeom prst="cube">
            <a:avLst>
              <a:gd name="adj" fmla="val 30807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8480F73-E96D-45AE-9CCB-3074EFC615B6}"/>
              </a:ext>
            </a:extLst>
          </p:cNvPr>
          <p:cNvCxnSpPr>
            <a:cxnSpLocks/>
          </p:cNvCxnSpPr>
          <p:nvPr/>
        </p:nvCxnSpPr>
        <p:spPr bwMode="auto">
          <a:xfrm flipV="1">
            <a:off x="7819748" y="3799277"/>
            <a:ext cx="449263" cy="0"/>
          </a:xfrm>
          <a:prstGeom prst="straightConnector1">
            <a:avLst/>
          </a:prstGeom>
          <a:ln w="19050"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0A43CEC-7277-44E5-B330-421654DB2A21}"/>
              </a:ext>
            </a:extLst>
          </p:cNvPr>
          <p:cNvSpPr txBox="1"/>
          <p:nvPr/>
        </p:nvSpPr>
        <p:spPr>
          <a:xfrm>
            <a:off x="7664576" y="3520164"/>
            <a:ext cx="796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latin typeface="Verdana" panose="020B0604030504040204" pitchFamily="34" charset="0"/>
                <a:ea typeface="宋体" panose="02010600030101010101" pitchFamily="2" charset="-122"/>
              </a:rPr>
              <a:t>conv1x1</a:t>
            </a:r>
            <a:endParaRPr lang="zh-CN" altLang="en-US" sz="110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73">
            <a:extLst>
              <a:ext uri="{FF2B5EF4-FFF2-40B4-BE49-F238E27FC236}">
                <a16:creationId xmlns:a16="http://schemas.microsoft.com/office/drawing/2014/main" id="{C818485D-F594-42E3-BB38-7DFEF1CEA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5764" y="2451816"/>
            <a:ext cx="1034970" cy="24622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00"/>
              <a:t>avgpool(1x1)</a:t>
            </a:r>
            <a:endParaRPr lang="zh-CN" altLang="en-US" sz="100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AB75273-869B-47B9-871B-1C84A028DFAB}"/>
              </a:ext>
            </a:extLst>
          </p:cNvPr>
          <p:cNvSpPr/>
          <p:nvPr/>
        </p:nvSpPr>
        <p:spPr>
          <a:xfrm>
            <a:off x="4237730" y="2233500"/>
            <a:ext cx="320651" cy="320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＋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513CF32-5A3A-4158-815C-A90695D62445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3980734" y="2223647"/>
            <a:ext cx="303954" cy="568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B8A9766-56DB-4131-BE9F-4E6519EAC597}"/>
              </a:ext>
            </a:extLst>
          </p:cNvPr>
          <p:cNvCxnSpPr>
            <a:cxnSpLocks/>
            <a:stCxn id="20" idx="3"/>
            <a:endCxn id="21" idx="3"/>
          </p:cNvCxnSpPr>
          <p:nvPr/>
        </p:nvCxnSpPr>
        <p:spPr>
          <a:xfrm flipV="1">
            <a:off x="3980734" y="2507193"/>
            <a:ext cx="303954" cy="677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44FA4DF-F3E8-4AE6-9EB7-D70451740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906" y="2988582"/>
            <a:ext cx="1041100" cy="24622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00"/>
              <a:t>maxpool(2x2)</a:t>
            </a:r>
            <a:endParaRPr lang="zh-CN" altLang="en-US" sz="1000"/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8FDBAC6A-DB69-4D27-B024-7CE0DC7B6014}"/>
              </a:ext>
            </a:extLst>
          </p:cNvPr>
          <p:cNvSpPr/>
          <p:nvPr/>
        </p:nvSpPr>
        <p:spPr>
          <a:xfrm>
            <a:off x="5929242" y="2988768"/>
            <a:ext cx="215900" cy="623887"/>
          </a:xfrm>
          <a:prstGeom prst="cube">
            <a:avLst>
              <a:gd name="adj" fmla="val 51658"/>
            </a:avLst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85">
            <a:extLst>
              <a:ext uri="{FF2B5EF4-FFF2-40B4-BE49-F238E27FC236}">
                <a16:creationId xmlns:a16="http://schemas.microsoft.com/office/drawing/2014/main" id="{FC9FE4FC-2710-4343-B337-FF4B59BC6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056" y="3392960"/>
            <a:ext cx="154153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50"/>
              <a:t>conv1x1+upsample</a:t>
            </a:r>
            <a:endParaRPr lang="zh-CN" altLang="en-US" sz="1050"/>
          </a:p>
        </p:txBody>
      </p:sp>
      <p:sp>
        <p:nvSpPr>
          <p:cNvPr id="27" name="文本框 73">
            <a:extLst>
              <a:ext uri="{FF2B5EF4-FFF2-40B4-BE49-F238E27FC236}">
                <a16:creationId xmlns:a16="http://schemas.microsoft.com/office/drawing/2014/main" id="{DB45E754-0E9E-442A-8C49-650ACEE5A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036" y="3339862"/>
            <a:ext cx="1034970" cy="24622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00"/>
              <a:t>avgpool(2x2)</a:t>
            </a:r>
            <a:endParaRPr lang="zh-CN" altLang="en-US" sz="100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398291BA-9A73-4535-B3AE-5B34968A9909}"/>
              </a:ext>
            </a:extLst>
          </p:cNvPr>
          <p:cNvSpPr/>
          <p:nvPr/>
        </p:nvSpPr>
        <p:spPr>
          <a:xfrm>
            <a:off x="4237730" y="3121954"/>
            <a:ext cx="320651" cy="320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＋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9A628DC-AFA5-49CE-8744-CA407FBE2209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3975006" y="3111693"/>
            <a:ext cx="309682" cy="57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548E6E7-518B-4BC8-A4E6-E252901F2006}"/>
              </a:ext>
            </a:extLst>
          </p:cNvPr>
          <p:cNvCxnSpPr>
            <a:cxnSpLocks/>
            <a:stCxn id="27" idx="3"/>
            <a:endCxn id="28" idx="3"/>
          </p:cNvCxnSpPr>
          <p:nvPr/>
        </p:nvCxnSpPr>
        <p:spPr>
          <a:xfrm flipV="1">
            <a:off x="3975006" y="3395647"/>
            <a:ext cx="309682" cy="67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3FC1EB9-EF53-4F6E-A163-AB46FD2EC5F8}"/>
              </a:ext>
            </a:extLst>
          </p:cNvPr>
          <p:cNvCxnSpPr>
            <a:cxnSpLocks/>
          </p:cNvCxnSpPr>
          <p:nvPr/>
        </p:nvCxnSpPr>
        <p:spPr bwMode="auto">
          <a:xfrm>
            <a:off x="4579228" y="3292296"/>
            <a:ext cx="12066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5E0851E-AE9C-4CF4-BD9E-AFADEBEF4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906" y="3778522"/>
            <a:ext cx="1041100" cy="24622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00"/>
              <a:t>maxpool(3x3)</a:t>
            </a:r>
            <a:endParaRPr lang="zh-CN" altLang="en-US" sz="1000"/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F09A999D-3B09-4608-92F4-665D24F82E72}"/>
              </a:ext>
            </a:extLst>
          </p:cNvPr>
          <p:cNvSpPr/>
          <p:nvPr/>
        </p:nvSpPr>
        <p:spPr>
          <a:xfrm>
            <a:off x="5929242" y="3778708"/>
            <a:ext cx="215900" cy="623887"/>
          </a:xfrm>
          <a:prstGeom prst="cube">
            <a:avLst>
              <a:gd name="adj" fmla="val 51658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85">
            <a:extLst>
              <a:ext uri="{FF2B5EF4-FFF2-40B4-BE49-F238E27FC236}">
                <a16:creationId xmlns:a16="http://schemas.microsoft.com/office/drawing/2014/main" id="{759AFAE5-258F-4F4F-B042-59EEE0D3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056" y="4182900"/>
            <a:ext cx="154153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50"/>
              <a:t>conv1x1+upsample</a:t>
            </a:r>
            <a:endParaRPr lang="zh-CN" altLang="en-US" sz="1050"/>
          </a:p>
        </p:txBody>
      </p:sp>
      <p:sp>
        <p:nvSpPr>
          <p:cNvPr id="35" name="文本框 73">
            <a:extLst>
              <a:ext uri="{FF2B5EF4-FFF2-40B4-BE49-F238E27FC236}">
                <a16:creationId xmlns:a16="http://schemas.microsoft.com/office/drawing/2014/main" id="{6482A4DD-3599-4BE5-8C3C-F5A152083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036" y="4129802"/>
            <a:ext cx="1034970" cy="24622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00"/>
              <a:t>avgpool(3x3)</a:t>
            </a:r>
            <a:endParaRPr lang="zh-CN" altLang="en-US" sz="100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BF549C4-BAC7-4325-9109-50B220C9D269}"/>
              </a:ext>
            </a:extLst>
          </p:cNvPr>
          <p:cNvSpPr/>
          <p:nvPr/>
        </p:nvSpPr>
        <p:spPr>
          <a:xfrm>
            <a:off x="4237730" y="3911894"/>
            <a:ext cx="320651" cy="320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＋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F865080-039F-4ED4-983E-58F4CA2492F8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>
            <a:off x="3975006" y="3901633"/>
            <a:ext cx="309682" cy="57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7C43818-C58C-4B24-A150-22C22029F4A4}"/>
              </a:ext>
            </a:extLst>
          </p:cNvPr>
          <p:cNvCxnSpPr>
            <a:cxnSpLocks/>
            <a:stCxn id="35" idx="3"/>
            <a:endCxn id="36" idx="3"/>
          </p:cNvCxnSpPr>
          <p:nvPr/>
        </p:nvCxnSpPr>
        <p:spPr>
          <a:xfrm flipV="1">
            <a:off x="3975006" y="4185587"/>
            <a:ext cx="309682" cy="67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706E159-1BF6-4095-A6DA-B8A563F058C0}"/>
              </a:ext>
            </a:extLst>
          </p:cNvPr>
          <p:cNvCxnSpPr>
            <a:cxnSpLocks/>
          </p:cNvCxnSpPr>
          <p:nvPr/>
        </p:nvCxnSpPr>
        <p:spPr bwMode="auto">
          <a:xfrm>
            <a:off x="4579228" y="4082236"/>
            <a:ext cx="12066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C5EEB77-C915-4E19-B122-01759477C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906" y="4515122"/>
            <a:ext cx="1041100" cy="24622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00"/>
              <a:t>maxpool(6x6)</a:t>
            </a:r>
            <a:endParaRPr lang="zh-CN" altLang="en-US" sz="1000"/>
          </a:p>
        </p:txBody>
      </p:sp>
      <p:sp>
        <p:nvSpPr>
          <p:cNvPr id="41" name="立方体 40">
            <a:extLst>
              <a:ext uri="{FF2B5EF4-FFF2-40B4-BE49-F238E27FC236}">
                <a16:creationId xmlns:a16="http://schemas.microsoft.com/office/drawing/2014/main" id="{C74195F6-0701-45B5-9DB0-A84C3A9D51CD}"/>
              </a:ext>
            </a:extLst>
          </p:cNvPr>
          <p:cNvSpPr/>
          <p:nvPr/>
        </p:nvSpPr>
        <p:spPr>
          <a:xfrm>
            <a:off x="5929242" y="4515308"/>
            <a:ext cx="215900" cy="623887"/>
          </a:xfrm>
          <a:prstGeom prst="cube">
            <a:avLst>
              <a:gd name="adj" fmla="val 51658"/>
            </a:avLst>
          </a:prstGeom>
          <a:solidFill>
            <a:srgbClr val="00B0F0"/>
          </a:solidFill>
          <a:ln>
            <a:solidFill>
              <a:schemeClr val="tx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85">
            <a:extLst>
              <a:ext uri="{FF2B5EF4-FFF2-40B4-BE49-F238E27FC236}">
                <a16:creationId xmlns:a16="http://schemas.microsoft.com/office/drawing/2014/main" id="{BE278DF4-FA43-4199-9498-43FA11342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056" y="4919500"/>
            <a:ext cx="154153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50"/>
              <a:t>conv1x1+upsample</a:t>
            </a:r>
            <a:endParaRPr lang="zh-CN" altLang="en-US" sz="1050"/>
          </a:p>
        </p:txBody>
      </p:sp>
      <p:sp>
        <p:nvSpPr>
          <p:cNvPr id="43" name="文本框 73">
            <a:extLst>
              <a:ext uri="{FF2B5EF4-FFF2-40B4-BE49-F238E27FC236}">
                <a16:creationId xmlns:a16="http://schemas.microsoft.com/office/drawing/2014/main" id="{3C05B2CF-C508-4E30-B5FB-8A4E60E4E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036" y="4866402"/>
            <a:ext cx="1034970" cy="24622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000"/>
              <a:t>avgpool(6x6)</a:t>
            </a:r>
            <a:endParaRPr lang="zh-CN" altLang="en-US" sz="100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3143A68F-3908-408B-A4A5-ACBF9AFAC123}"/>
              </a:ext>
            </a:extLst>
          </p:cNvPr>
          <p:cNvSpPr/>
          <p:nvPr/>
        </p:nvSpPr>
        <p:spPr>
          <a:xfrm>
            <a:off x="4237730" y="4648494"/>
            <a:ext cx="320651" cy="320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＋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DBFEACD-B3CF-43DF-8581-41C08A5499F2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>
            <a:off x="3975006" y="4638233"/>
            <a:ext cx="309682" cy="572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2F0C8A3-2991-4B1F-9F5D-571D63E1E231}"/>
              </a:ext>
            </a:extLst>
          </p:cNvPr>
          <p:cNvCxnSpPr>
            <a:cxnSpLocks/>
            <a:stCxn id="43" idx="3"/>
            <a:endCxn id="44" idx="3"/>
          </p:cNvCxnSpPr>
          <p:nvPr/>
        </p:nvCxnSpPr>
        <p:spPr>
          <a:xfrm flipV="1">
            <a:off x="3975006" y="4922187"/>
            <a:ext cx="309682" cy="673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DB845A0-6457-4F69-B425-B642C0E72936}"/>
              </a:ext>
            </a:extLst>
          </p:cNvPr>
          <p:cNvCxnSpPr>
            <a:cxnSpLocks/>
          </p:cNvCxnSpPr>
          <p:nvPr/>
        </p:nvCxnSpPr>
        <p:spPr bwMode="auto">
          <a:xfrm>
            <a:off x="4579228" y="4818836"/>
            <a:ext cx="120669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25B22E42-1AED-4A4A-9D9B-178B38C3C2E0}"/>
              </a:ext>
            </a:extLst>
          </p:cNvPr>
          <p:cNvSpPr/>
          <p:nvPr/>
        </p:nvSpPr>
        <p:spPr>
          <a:xfrm flipH="1">
            <a:off x="6416011" y="2256691"/>
            <a:ext cx="209462" cy="3221091"/>
          </a:xfrm>
          <a:prstGeom prst="leftBrace">
            <a:avLst>
              <a:gd name="adj1" fmla="val 8333"/>
              <a:gd name="adj2" fmla="val 4808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9FD8524-67D1-4CCD-AA7F-5750CF176EF9}"/>
              </a:ext>
            </a:extLst>
          </p:cNvPr>
          <p:cNvSpPr txBox="1"/>
          <p:nvPr/>
        </p:nvSpPr>
        <p:spPr>
          <a:xfrm>
            <a:off x="8269011" y="3626580"/>
            <a:ext cx="1950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Output feature map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2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181843-FCB1-4A5B-AD01-1180ADFDD72B}"/>
              </a:ext>
            </a:extLst>
          </p:cNvPr>
          <p:cNvSpPr/>
          <p:nvPr/>
        </p:nvSpPr>
        <p:spPr>
          <a:xfrm>
            <a:off x="9336088" y="6237288"/>
            <a:ext cx="1223962" cy="57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5125" name="文本框 2">
            <a:extLst>
              <a:ext uri="{FF2B5EF4-FFF2-40B4-BE49-F238E27FC236}">
                <a16:creationId xmlns:a16="http://schemas.microsoft.com/office/drawing/2014/main" id="{6BB7DD84-E6F9-411F-BDB9-F4326C25F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4016" y="127307"/>
            <a:ext cx="3168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 b="1">
                <a:solidFill>
                  <a:schemeClr val="bg1"/>
                </a:solidFill>
                <a:latin typeface="Verdana" panose="020B0604030504040204" pitchFamily="34" charset="0"/>
                <a:ea typeface="HY견고딕"/>
                <a:cs typeface="HY견고딕"/>
                <a:sym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400" b="1">
                <a:solidFill>
                  <a:schemeClr val="bg1"/>
                </a:solidFill>
                <a:latin typeface="Verdana" panose="020B0604030504040204" pitchFamily="34" charset="0"/>
                <a:ea typeface="HY견고딕"/>
                <a:cs typeface="HY견고딕"/>
                <a:sym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HY견고딕"/>
                <a:cs typeface="HY견고딕"/>
                <a:sym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HY견고딕"/>
                <a:cs typeface="HY견고딕"/>
                <a:sym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HY견고딕"/>
                <a:cs typeface="HY견고딕"/>
                <a:sym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HY견고딕"/>
                <a:cs typeface="HY견고딕"/>
                <a:sym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HY견고딕"/>
                <a:cs typeface="HY견고딕"/>
                <a:sym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b="1">
                <a:solidFill>
                  <a:schemeClr val="bg1"/>
                </a:solidFill>
                <a:latin typeface="Verdana" panose="020B0604030504040204" pitchFamily="34" charset="0"/>
                <a:ea typeface="HY견고딕"/>
                <a:cs typeface="HY견고딕"/>
                <a:sym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实验结果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B22D8D1-2193-4359-BDD0-B6240DA2D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58" y="143740"/>
            <a:ext cx="832038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446CE8-B123-4972-A00C-FA5DAA970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45" y="707192"/>
            <a:ext cx="1304361" cy="1263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EA8A12-7EB5-4031-971C-04C712A58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04" y="714372"/>
            <a:ext cx="1304362" cy="12636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6D53A28-6654-40FD-9399-7BD9C66FE9B2}"/>
              </a:ext>
            </a:extLst>
          </p:cNvPr>
          <p:cNvSpPr txBox="1"/>
          <p:nvPr/>
        </p:nvSpPr>
        <p:spPr>
          <a:xfrm>
            <a:off x="10097256" y="1054398"/>
            <a:ext cx="1014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origin img</a:t>
            </a:r>
            <a:endParaRPr lang="zh-CN" altLang="en-US" sz="14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53E98E-7DBF-458B-B2DC-5FAA22424DB2}"/>
              </a:ext>
            </a:extLst>
          </p:cNvPr>
          <p:cNvSpPr txBox="1"/>
          <p:nvPr/>
        </p:nvSpPr>
        <p:spPr>
          <a:xfrm>
            <a:off x="8891255" y="1978303"/>
            <a:ext cx="1216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Ground truth</a:t>
            </a:r>
            <a:endParaRPr lang="zh-CN" altLang="en-US" sz="14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C7C2611-9739-4E82-9ACB-7CCEEAB0B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795" y="714372"/>
            <a:ext cx="1263600" cy="12636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8C5A88E-0ABF-4C28-9C37-19AB12069E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720" y="714372"/>
            <a:ext cx="1263600" cy="12636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6145607-F9F2-4D55-9955-49DB63644FC3}"/>
              </a:ext>
            </a:extLst>
          </p:cNvPr>
          <p:cNvSpPr txBox="1"/>
          <p:nvPr/>
        </p:nvSpPr>
        <p:spPr>
          <a:xfrm>
            <a:off x="7117202" y="1983052"/>
            <a:ext cx="1223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/>
              <a:t>DCG-Net</a:t>
            </a:r>
            <a:endParaRPr lang="zh-CN" altLang="en-US" sz="140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0B2F79A-148A-49C2-A384-02B61FAD82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06" y="714509"/>
            <a:ext cx="1263464" cy="126346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A006ED80-E8E9-45D8-AC91-1E81AC23CF3F}"/>
              </a:ext>
            </a:extLst>
          </p:cNvPr>
          <p:cNvSpPr txBox="1"/>
          <p:nvPr/>
        </p:nvSpPr>
        <p:spPr>
          <a:xfrm>
            <a:off x="4055525" y="1959103"/>
            <a:ext cx="631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UNet</a:t>
            </a:r>
            <a:endParaRPr lang="zh-CN" altLang="en-US" sz="14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08DEEE-EB6B-41C1-A348-D4C4D50330E4}"/>
              </a:ext>
            </a:extLst>
          </p:cNvPr>
          <p:cNvSpPr txBox="1"/>
          <p:nvPr/>
        </p:nvSpPr>
        <p:spPr>
          <a:xfrm>
            <a:off x="5696162" y="1978304"/>
            <a:ext cx="1014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CENet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214155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98</Words>
  <Application>Microsoft Office PowerPoint</Application>
  <PresentationFormat>宽屏</PresentationFormat>
  <Paragraphs>49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Times New Roman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Cheralu Tan</dc:creator>
  <cp:lastModifiedBy>Cheralu Tan</cp:lastModifiedBy>
  <cp:revision>53</cp:revision>
  <dcterms:created xsi:type="dcterms:W3CDTF">2021-11-22T10:45:47Z</dcterms:created>
  <dcterms:modified xsi:type="dcterms:W3CDTF">2021-11-26T06:21:13Z</dcterms:modified>
</cp:coreProperties>
</file>