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6"/>
  </p:notesMasterIdLst>
  <p:sldIdLst>
    <p:sldId id="286" r:id="rId2"/>
    <p:sldId id="258" r:id="rId3"/>
    <p:sldId id="292" r:id="rId4"/>
    <p:sldId id="316" r:id="rId5"/>
    <p:sldId id="312" r:id="rId6"/>
    <p:sldId id="313" r:id="rId7"/>
    <p:sldId id="314" r:id="rId8"/>
    <p:sldId id="315" r:id="rId9"/>
    <p:sldId id="271" r:id="rId10"/>
    <p:sldId id="269" r:id="rId11"/>
    <p:sldId id="318" r:id="rId12"/>
    <p:sldId id="270" r:id="rId13"/>
    <p:sldId id="272" r:id="rId14"/>
    <p:sldId id="265" r:id="rId15"/>
    <p:sldId id="261" r:id="rId16"/>
    <p:sldId id="290" r:id="rId17"/>
    <p:sldId id="291" r:id="rId18"/>
    <p:sldId id="275" r:id="rId19"/>
    <p:sldId id="276" r:id="rId20"/>
    <p:sldId id="260" r:id="rId21"/>
    <p:sldId id="259" r:id="rId22"/>
    <p:sldId id="288" r:id="rId23"/>
    <p:sldId id="289" r:id="rId24"/>
    <p:sldId id="282" r:id="rId25"/>
  </p:sldIdLst>
  <p:sldSz cx="9144000" cy="5143500" type="screen16x9"/>
  <p:notesSz cx="6858000" cy="91440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718D"/>
    <a:srgbClr val="335B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5" d="100"/>
          <a:sy n="125" d="100"/>
        </p:scale>
        <p:origin x="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696E4-E96D-4B3D-BECE-4E0846A49964}" type="datetimeFigureOut">
              <a:rPr lang="zh-CN" altLang="en-US" smtClean="0"/>
              <a:t>2023/7/30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F86CB-CDC0-4E06-A333-C2E5844E769C}" type="slidenum">
              <a:rPr lang="zh-CN" altLang="en-US" smtClean="0"/>
              <a:t>‹#›</a:t>
            </a:fld>
            <a:endParaRPr lang="zh-CN" altLang="en-US"/>
          </a:p>
        </p:txBody>
      </p:sp>
    </p:spTree>
    <p:extLst>
      <p:ext uri="{BB962C8B-B14F-4D97-AF65-F5344CB8AC3E}">
        <p14:creationId xmlns:p14="http://schemas.microsoft.com/office/powerpoint/2010/main" val="1774427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10</a:t>
            </a:fld>
            <a:endParaRPr lang="zh-CN" altLang="en-US"/>
          </a:p>
        </p:txBody>
      </p:sp>
    </p:spTree>
    <p:extLst>
      <p:ext uri="{BB962C8B-B14F-4D97-AF65-F5344CB8AC3E}">
        <p14:creationId xmlns:p14="http://schemas.microsoft.com/office/powerpoint/2010/main" val="4225539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11</a:t>
            </a:fld>
            <a:endParaRPr lang="zh-CN" altLang="en-US"/>
          </a:p>
        </p:txBody>
      </p:sp>
    </p:spTree>
    <p:extLst>
      <p:ext uri="{BB962C8B-B14F-4D97-AF65-F5344CB8AC3E}">
        <p14:creationId xmlns:p14="http://schemas.microsoft.com/office/powerpoint/2010/main" val="2142406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12</a:t>
            </a:fld>
            <a:endParaRPr lang="zh-CN" altLang="en-US"/>
          </a:p>
        </p:txBody>
      </p:sp>
    </p:spTree>
    <p:extLst>
      <p:ext uri="{BB962C8B-B14F-4D97-AF65-F5344CB8AC3E}">
        <p14:creationId xmlns:p14="http://schemas.microsoft.com/office/powerpoint/2010/main" val="3316128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13</a:t>
            </a:fld>
            <a:endParaRPr lang="zh-CN" altLang="en-US"/>
          </a:p>
        </p:txBody>
      </p:sp>
    </p:spTree>
    <p:extLst>
      <p:ext uri="{BB962C8B-B14F-4D97-AF65-F5344CB8AC3E}">
        <p14:creationId xmlns:p14="http://schemas.microsoft.com/office/powerpoint/2010/main" val="4016058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14</a:t>
            </a:fld>
            <a:endParaRPr lang="zh-CN" altLang="en-US"/>
          </a:p>
        </p:txBody>
      </p:sp>
    </p:spTree>
    <p:extLst>
      <p:ext uri="{BB962C8B-B14F-4D97-AF65-F5344CB8AC3E}">
        <p14:creationId xmlns:p14="http://schemas.microsoft.com/office/powerpoint/2010/main" val="259677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15</a:t>
            </a:fld>
            <a:endParaRPr lang="zh-CN" altLang="en-US"/>
          </a:p>
        </p:txBody>
      </p:sp>
    </p:spTree>
    <p:extLst>
      <p:ext uri="{BB962C8B-B14F-4D97-AF65-F5344CB8AC3E}">
        <p14:creationId xmlns:p14="http://schemas.microsoft.com/office/powerpoint/2010/main" val="2598466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16</a:t>
            </a:fld>
            <a:endParaRPr lang="zh-CN" altLang="en-US"/>
          </a:p>
        </p:txBody>
      </p:sp>
    </p:spTree>
    <p:extLst>
      <p:ext uri="{BB962C8B-B14F-4D97-AF65-F5344CB8AC3E}">
        <p14:creationId xmlns:p14="http://schemas.microsoft.com/office/powerpoint/2010/main" val="2009357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17</a:t>
            </a:fld>
            <a:endParaRPr lang="zh-CN" altLang="en-US"/>
          </a:p>
        </p:txBody>
      </p:sp>
    </p:spTree>
    <p:extLst>
      <p:ext uri="{BB962C8B-B14F-4D97-AF65-F5344CB8AC3E}">
        <p14:creationId xmlns:p14="http://schemas.microsoft.com/office/powerpoint/2010/main" val="520789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18</a:t>
            </a:fld>
            <a:endParaRPr lang="zh-CN" altLang="en-US"/>
          </a:p>
        </p:txBody>
      </p:sp>
    </p:spTree>
    <p:extLst>
      <p:ext uri="{BB962C8B-B14F-4D97-AF65-F5344CB8AC3E}">
        <p14:creationId xmlns:p14="http://schemas.microsoft.com/office/powerpoint/2010/main" val="691195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19</a:t>
            </a:fld>
            <a:endParaRPr lang="zh-CN" altLang="en-US"/>
          </a:p>
        </p:txBody>
      </p:sp>
    </p:spTree>
    <p:extLst>
      <p:ext uri="{BB962C8B-B14F-4D97-AF65-F5344CB8AC3E}">
        <p14:creationId xmlns:p14="http://schemas.microsoft.com/office/powerpoint/2010/main" val="4181617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20</a:t>
            </a:fld>
            <a:endParaRPr lang="zh-CN" altLang="en-US"/>
          </a:p>
        </p:txBody>
      </p:sp>
    </p:spTree>
    <p:extLst>
      <p:ext uri="{BB962C8B-B14F-4D97-AF65-F5344CB8AC3E}">
        <p14:creationId xmlns:p14="http://schemas.microsoft.com/office/powerpoint/2010/main" val="24914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21</a:t>
            </a:fld>
            <a:endParaRPr lang="zh-CN" altLang="en-US"/>
          </a:p>
        </p:txBody>
      </p:sp>
    </p:spTree>
    <p:extLst>
      <p:ext uri="{BB962C8B-B14F-4D97-AF65-F5344CB8AC3E}">
        <p14:creationId xmlns:p14="http://schemas.microsoft.com/office/powerpoint/2010/main" val="655924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22</a:t>
            </a:fld>
            <a:endParaRPr lang="zh-CN" altLang="en-US"/>
          </a:p>
        </p:txBody>
      </p:sp>
    </p:spTree>
    <p:extLst>
      <p:ext uri="{BB962C8B-B14F-4D97-AF65-F5344CB8AC3E}">
        <p14:creationId xmlns:p14="http://schemas.microsoft.com/office/powerpoint/2010/main" val="2493660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23</a:t>
            </a:fld>
            <a:endParaRPr lang="zh-CN" altLang="en-US"/>
          </a:p>
        </p:txBody>
      </p:sp>
    </p:spTree>
    <p:extLst>
      <p:ext uri="{BB962C8B-B14F-4D97-AF65-F5344CB8AC3E}">
        <p14:creationId xmlns:p14="http://schemas.microsoft.com/office/powerpoint/2010/main" val="33766588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24</a:t>
            </a:fld>
            <a:endParaRPr lang="zh-CN" altLang="en-US"/>
          </a:p>
        </p:txBody>
      </p:sp>
    </p:spTree>
    <p:extLst>
      <p:ext uri="{BB962C8B-B14F-4D97-AF65-F5344CB8AC3E}">
        <p14:creationId xmlns:p14="http://schemas.microsoft.com/office/powerpoint/2010/main" val="1949245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2023/7/30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1949803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2023/7/30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523438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2023/7/30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290209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2023/7/30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21054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05F1550-273F-4C78-8324-1DB8623B4730}" type="datetimeFigureOut">
              <a:rPr lang="zh-CN" altLang="en-US" smtClean="0"/>
              <a:t>2023/7/30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91047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05F1550-273F-4C78-8324-1DB8623B4730}" type="datetimeFigureOut">
              <a:rPr lang="zh-CN" altLang="en-US" smtClean="0"/>
              <a:t>2023/7/30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212302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05F1550-273F-4C78-8324-1DB8623B4730}" type="datetimeFigureOut">
              <a:rPr lang="zh-CN" altLang="en-US" smtClean="0"/>
              <a:t>2023/7/30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263098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05F1550-273F-4C78-8324-1DB8623B4730}" type="datetimeFigureOut">
              <a:rPr lang="zh-CN" altLang="en-US" smtClean="0"/>
              <a:t>2023/7/30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14246128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F1550-273F-4C78-8324-1DB8623B4730}" type="datetimeFigureOut">
              <a:rPr lang="zh-CN" altLang="en-US" smtClean="0"/>
              <a:t>2023/7/30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7811622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E05F1550-273F-4C78-8324-1DB8623B4730}" type="datetimeFigureOut">
              <a:rPr lang="zh-CN" altLang="en-US" smtClean="0"/>
              <a:t>2023/7/30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1154143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E05F1550-273F-4C78-8324-1DB8623B4730}" type="datetimeFigureOut">
              <a:rPr lang="zh-CN" altLang="en-US" smtClean="0"/>
              <a:t>2023/7/30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2208132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05F1550-273F-4C78-8324-1DB8623B4730}" type="datetimeFigureOut">
              <a:rPr lang="zh-CN" altLang="en-US" smtClean="0"/>
              <a:t>2023/7/30</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87619282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notesSlide" Target="../notesSlides/notesSlide7.xml"/><Relationship Id="rId5" Type="http://schemas.openxmlformats.org/officeDocument/2006/relationships/tags" Target="../tags/tag10.xml"/><Relationship Id="rId10" Type="http://schemas.openxmlformats.org/officeDocument/2006/relationships/slideLayout" Target="../slideLayouts/slideLayout6.xml"/><Relationship Id="rId4" Type="http://schemas.openxmlformats.org/officeDocument/2006/relationships/tags" Target="../tags/tag9.xml"/><Relationship Id="rId9" Type="http://schemas.openxmlformats.org/officeDocument/2006/relationships/tags" Target="../tags/tag1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notesSlide" Target="../notesSlides/notesSlide9.xml"/><Relationship Id="rId7" Type="http://schemas.openxmlformats.org/officeDocument/2006/relationships/image" Target="../media/image8.jpeg"/><Relationship Id="rId2" Type="http://schemas.openxmlformats.org/officeDocument/2006/relationships/slideLayout" Target="../slideLayouts/slideLayout6.xml"/><Relationship Id="rId1" Type="http://schemas.openxmlformats.org/officeDocument/2006/relationships/tags" Target="../tags/tag1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直角三角形 8"/>
          <p:cNvSpPr/>
          <p:nvPr/>
        </p:nvSpPr>
        <p:spPr>
          <a:xfrm>
            <a:off x="6520815" y="3514725"/>
            <a:ext cx="643890" cy="913448"/>
          </a:xfrm>
          <a:prstGeom prst="rtTriangl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直角三角形 4"/>
          <p:cNvSpPr/>
          <p:nvPr/>
        </p:nvSpPr>
        <p:spPr>
          <a:xfrm>
            <a:off x="5615940" y="139542"/>
            <a:ext cx="491014" cy="714851"/>
          </a:xfrm>
          <a:prstGeom prst="rtTriangle">
            <a:avLst/>
          </a:prstGeom>
          <a:solidFill>
            <a:srgbClr val="517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3" name="图片 2" descr="33af44c9fe23df8286f99d06e678fd1b"/>
          <p:cNvPicPr>
            <a:picLocks noChangeAspect="1"/>
          </p:cNvPicPr>
          <p:nvPr/>
        </p:nvPicPr>
        <p:blipFill>
          <a:blip r:embed="rId3">
            <a:duotone>
              <a:prstClr val="black"/>
              <a:schemeClr val="accent4">
                <a:tint val="45000"/>
                <a:satMod val="400000"/>
              </a:schemeClr>
            </a:duotone>
          </a:blip>
          <a:stretch>
            <a:fillRect/>
          </a:stretch>
        </p:blipFill>
        <p:spPr>
          <a:xfrm rot="10800000">
            <a:off x="5718334" y="-37623"/>
            <a:ext cx="4018121" cy="3860006"/>
          </a:xfrm>
          <a:prstGeom prst="rect">
            <a:avLst/>
          </a:prstGeom>
        </p:spPr>
      </p:pic>
      <p:sp>
        <p:nvSpPr>
          <p:cNvPr id="4" name="等腰三角形 3"/>
          <p:cNvSpPr/>
          <p:nvPr/>
        </p:nvSpPr>
        <p:spPr>
          <a:xfrm rot="10800000">
            <a:off x="5539264" y="1907857"/>
            <a:ext cx="702945" cy="433388"/>
          </a:xfrm>
          <a:prstGeom prst="triangle">
            <a:avLst/>
          </a:prstGeom>
          <a:noFill/>
          <a:ln>
            <a:solidFill>
              <a:schemeClr val="bg2">
                <a:lumMod val="75000"/>
              </a:schemeClr>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直角三角形 5"/>
          <p:cNvSpPr/>
          <p:nvPr/>
        </p:nvSpPr>
        <p:spPr>
          <a:xfrm rot="10800000">
            <a:off x="5429250" y="2809875"/>
            <a:ext cx="289084" cy="434340"/>
          </a:xfrm>
          <a:prstGeom prst="rtTriangle">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等腰三角形 6"/>
          <p:cNvSpPr/>
          <p:nvPr/>
        </p:nvSpPr>
        <p:spPr>
          <a:xfrm rot="10800000">
            <a:off x="5737860" y="3529489"/>
            <a:ext cx="504349" cy="292894"/>
          </a:xfrm>
          <a:prstGeom prst="triangle">
            <a:avLst/>
          </a:prstGeom>
          <a:noFill/>
          <a:ln>
            <a:solidFill>
              <a:schemeClr val="bg2">
                <a:lumMod val="75000"/>
              </a:schemeClr>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直角三角形 7"/>
          <p:cNvSpPr/>
          <p:nvPr/>
        </p:nvSpPr>
        <p:spPr>
          <a:xfrm>
            <a:off x="6812757" y="3822383"/>
            <a:ext cx="289084" cy="434340"/>
          </a:xfrm>
          <a:prstGeom prst="rtTriangle">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等腰三角形 1"/>
          <p:cNvSpPr/>
          <p:nvPr/>
        </p:nvSpPr>
        <p:spPr>
          <a:xfrm rot="10800000">
            <a:off x="4697730" y="79534"/>
            <a:ext cx="1234440" cy="834390"/>
          </a:xfrm>
          <a:prstGeom prst="triangle">
            <a:avLst/>
          </a:prstGeom>
          <a:noFill/>
          <a:ln>
            <a:solidFill>
              <a:srgbClr val="51718D"/>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750650" y="3632895"/>
            <a:ext cx="4553426" cy="338554"/>
          </a:xfrm>
          <a:prstGeom prst="rect">
            <a:avLst/>
          </a:prstGeom>
        </p:spPr>
        <p:txBody>
          <a:bodyPr wrap="square">
            <a:spAutoFit/>
          </a:bodyPr>
          <a:lstStyle/>
          <a:p>
            <a:r>
              <a:rPr lang="zh-CN" altLang="en-US" sz="1600" dirty="0">
                <a:solidFill>
                  <a:schemeClr val="bg1"/>
                </a:solidFill>
                <a:latin typeface="宋体" panose="02010600030101010101" pitchFamily="2" charset="-122"/>
                <a:ea typeface="宋体" panose="02010600030101010101" pitchFamily="2" charset="-122"/>
              </a:rPr>
              <a:t>谭楷蓁、陶志城、王嘉赋、张宇豪、许子鸣</a:t>
            </a:r>
          </a:p>
        </p:txBody>
      </p:sp>
      <p:sp>
        <p:nvSpPr>
          <p:cNvPr id="15" name="文本框 14">
            <a:extLst>
              <a:ext uri="{FF2B5EF4-FFF2-40B4-BE49-F238E27FC236}">
                <a16:creationId xmlns:a16="http://schemas.microsoft.com/office/drawing/2014/main" id="{A09108AE-E2FA-B0BE-9B1D-2EE7A811222B}"/>
              </a:ext>
            </a:extLst>
          </p:cNvPr>
          <p:cNvSpPr txBox="1"/>
          <p:nvPr/>
        </p:nvSpPr>
        <p:spPr>
          <a:xfrm>
            <a:off x="566419" y="1003459"/>
            <a:ext cx="3762376" cy="1015663"/>
          </a:xfrm>
          <a:prstGeom prst="rect">
            <a:avLst/>
          </a:prstGeom>
          <a:noFill/>
        </p:spPr>
        <p:txBody>
          <a:bodyPr wrap="square" rtlCol="0">
            <a:spAutoFit/>
          </a:bodyPr>
          <a:lstStyle/>
          <a:p>
            <a:r>
              <a:rPr lang="zh-CN" altLang="en-US" sz="6000" b="1" dirty="0">
                <a:solidFill>
                  <a:srgbClr val="335B74"/>
                </a:solidFill>
                <a:latin typeface="方正正大黑简体" panose="02000000000000000000" pitchFamily="2" charset="-122"/>
                <a:ea typeface="方正正大黑简体" panose="02000000000000000000" pitchFamily="2" charset="-122"/>
              </a:rPr>
              <a:t>网站设计</a:t>
            </a:r>
            <a:endParaRPr lang="en-US" altLang="zh-CN" sz="6000" b="1" dirty="0">
              <a:solidFill>
                <a:srgbClr val="335B74"/>
              </a:solidFill>
              <a:latin typeface="方正正大黑简体" panose="02000000000000000000" pitchFamily="2" charset="-122"/>
              <a:ea typeface="方正正大黑简体" panose="02000000000000000000" pitchFamily="2" charset="-122"/>
            </a:endParaRPr>
          </a:p>
        </p:txBody>
      </p:sp>
      <p:sp>
        <p:nvSpPr>
          <p:cNvPr id="16" name="文本框 15">
            <a:extLst>
              <a:ext uri="{FF2B5EF4-FFF2-40B4-BE49-F238E27FC236}">
                <a16:creationId xmlns:a16="http://schemas.microsoft.com/office/drawing/2014/main" id="{07B2CA36-3F1B-09C6-12DC-728515EC6EC8}"/>
              </a:ext>
            </a:extLst>
          </p:cNvPr>
          <p:cNvSpPr txBox="1"/>
          <p:nvPr/>
        </p:nvSpPr>
        <p:spPr>
          <a:xfrm>
            <a:off x="359806" y="2166998"/>
            <a:ext cx="5128261" cy="1077218"/>
          </a:xfrm>
          <a:prstGeom prst="rect">
            <a:avLst/>
          </a:prstGeom>
          <a:noFill/>
        </p:spPr>
        <p:txBody>
          <a:bodyPr wrap="square" rtlCol="0">
            <a:spAutoFit/>
          </a:bodyPr>
          <a:lstStyle/>
          <a:p>
            <a: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rPr>
              <a:t>“医云”</a:t>
            </a:r>
            <a:r>
              <a:rPr lang="en-US" altLang="zh-CN" sz="3200" b="1"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sz="32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rPr>
              <a:t>医疗信息综合服务平台</a:t>
            </a:r>
            <a:endParaRPr lang="zh-CN" altLang="en-US" sz="3200" b="1" dirty="0">
              <a:solidFill>
                <a:srgbClr val="51718D"/>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760F3861-0A8B-DCC9-4C3D-9C8651B41D02}"/>
              </a:ext>
            </a:extLst>
          </p:cNvPr>
          <p:cNvSpPr/>
          <p:nvPr/>
        </p:nvSpPr>
        <p:spPr>
          <a:xfrm>
            <a:off x="680563" y="3557615"/>
            <a:ext cx="4056571" cy="751886"/>
          </a:xfrm>
          <a:prstGeom prst="rect">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1" name="文本框 10">
            <a:extLst>
              <a:ext uri="{FF2B5EF4-FFF2-40B4-BE49-F238E27FC236}">
                <a16:creationId xmlns:a16="http://schemas.microsoft.com/office/drawing/2014/main" id="{FF71A3F4-DCF2-72B9-E36D-C92722F14579}"/>
              </a:ext>
            </a:extLst>
          </p:cNvPr>
          <p:cNvSpPr txBox="1"/>
          <p:nvPr/>
        </p:nvSpPr>
        <p:spPr>
          <a:xfrm>
            <a:off x="779195" y="3610392"/>
            <a:ext cx="3859306" cy="646331"/>
          </a:xfrm>
          <a:prstGeom prst="rect">
            <a:avLst/>
          </a:prstGeom>
          <a:noFill/>
        </p:spPr>
        <p:txBody>
          <a:bodyPr wrap="square" rtlCol="0">
            <a:spAutoFit/>
          </a:bodyPr>
          <a:lstStyle/>
          <a:p>
            <a:pPr algn="ctr"/>
            <a:r>
              <a:rPr lang="zh-CN" altLang="en-US" dirty="0">
                <a:solidFill>
                  <a:schemeClr val="bg1"/>
                </a:solidFill>
              </a:rPr>
              <a:t>小组成员：</a:t>
            </a:r>
            <a:r>
              <a:rPr lang="zh-CN" altLang="zh-CN" dirty="0">
                <a:solidFill>
                  <a:schemeClr val="bg1"/>
                </a:solidFill>
              </a:rPr>
              <a:t>谭楷蓁</a:t>
            </a:r>
            <a:r>
              <a:rPr lang="zh-CN" altLang="en-US" dirty="0">
                <a:solidFill>
                  <a:schemeClr val="bg1"/>
                </a:solidFill>
              </a:rPr>
              <a:t>、</a:t>
            </a:r>
            <a:r>
              <a:rPr lang="zh-CN" altLang="zh-CN" dirty="0">
                <a:solidFill>
                  <a:schemeClr val="bg1"/>
                </a:solidFill>
              </a:rPr>
              <a:t>陶志城</a:t>
            </a:r>
            <a:r>
              <a:rPr lang="zh-CN" altLang="en-US" dirty="0">
                <a:solidFill>
                  <a:schemeClr val="bg1"/>
                </a:solidFill>
              </a:rPr>
              <a:t>、</a:t>
            </a:r>
            <a:r>
              <a:rPr lang="zh-CN" altLang="zh-CN" dirty="0">
                <a:solidFill>
                  <a:schemeClr val="bg1"/>
                </a:solidFill>
              </a:rPr>
              <a:t>王嘉赋</a:t>
            </a:r>
            <a:r>
              <a:rPr lang="zh-CN" altLang="en-US" dirty="0">
                <a:solidFill>
                  <a:schemeClr val="bg1"/>
                </a:solidFill>
              </a:rPr>
              <a:t>、</a:t>
            </a:r>
            <a:r>
              <a:rPr lang="zh-CN" altLang="zh-CN" dirty="0">
                <a:solidFill>
                  <a:schemeClr val="bg1"/>
                </a:solidFill>
              </a:rPr>
              <a:t>张宇豪</a:t>
            </a:r>
            <a:r>
              <a:rPr lang="zh-CN" altLang="en-US" dirty="0">
                <a:solidFill>
                  <a:schemeClr val="bg1"/>
                </a:solidFill>
              </a:rPr>
              <a:t>、</a:t>
            </a:r>
            <a:r>
              <a:rPr lang="zh-CN" altLang="zh-CN" dirty="0">
                <a:solidFill>
                  <a:schemeClr val="bg1"/>
                </a:solidFill>
              </a:rPr>
              <a:t>许子鸣</a:t>
            </a:r>
            <a:endParaRPr lang="zh-CN" altLang="en-US"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7200" b="1" dirty="0">
                <a:solidFill>
                  <a:schemeClr val="accent6"/>
                </a:solidFill>
                <a:latin typeface="微软雅黑" panose="020B0503020204020204" pitchFamily="34" charset="-122"/>
                <a:ea typeface="微软雅黑" panose="020B0503020204020204" pitchFamily="34" charset="-122"/>
              </a:rPr>
              <a:t>03</a:t>
            </a:r>
            <a:endParaRPr lang="zh-CN" altLang="en-US" sz="7200" b="1" dirty="0">
              <a:solidFill>
                <a:schemeClr val="accent6"/>
              </a:solidFill>
              <a:latin typeface="微软雅黑" panose="020B0503020204020204" pitchFamily="34" charset="-122"/>
              <a:ea typeface="微软雅黑" panose="020B0503020204020204" pitchFamily="34" charset="-122"/>
            </a:endParaRPr>
          </a:p>
        </p:txBody>
      </p:sp>
      <p:pic>
        <p:nvPicPr>
          <p:cNvPr id="22" name="图片 21" descr="33af44c9fe23df8286f99d06e678fd1b">
            <a:extLst>
              <a:ext uri="{FF2B5EF4-FFF2-40B4-BE49-F238E27FC236}">
                <a16:creationId xmlns:a16="http://schemas.microsoft.com/office/drawing/2014/main" id="{58E77529-813F-4E67-8EA3-1813FEE55AA4}"/>
              </a:ext>
            </a:extLst>
          </p:cNvPr>
          <p:cNvPicPr>
            <a:picLocks noChangeAspect="1"/>
          </p:cNvPicPr>
          <p:nvPr/>
        </p:nvPicPr>
        <p:blipFill>
          <a:blip r:embed="rId3"/>
          <a:stretch>
            <a:fillRect/>
          </a:stretch>
        </p:blipFill>
        <p:spPr>
          <a:xfrm rot="13505325">
            <a:off x="6246011" y="1327153"/>
            <a:ext cx="6233981" cy="5988671"/>
          </a:xfrm>
          <a:prstGeom prst="rect">
            <a:avLst/>
          </a:prstGeom>
        </p:spPr>
      </p:pic>
      <p:sp>
        <p:nvSpPr>
          <p:cNvPr id="8" name="矩形 7">
            <a:extLst>
              <a:ext uri="{FF2B5EF4-FFF2-40B4-BE49-F238E27FC236}">
                <a16:creationId xmlns:a16="http://schemas.microsoft.com/office/drawing/2014/main" id="{E4C73D3A-FFED-4EF8-8B09-808BD732306B}"/>
              </a:ext>
            </a:extLst>
          </p:cNvPr>
          <p:cNvSpPr/>
          <p:nvPr/>
        </p:nvSpPr>
        <p:spPr>
          <a:xfrm>
            <a:off x="297898" y="1448685"/>
            <a:ext cx="4885991" cy="1692771"/>
          </a:xfrm>
          <a:prstGeom prst="rect">
            <a:avLst/>
          </a:prstGeom>
        </p:spPr>
        <p:txBody>
          <a:bodyPr wrap="square">
            <a:spAutoFit/>
          </a:bodyPr>
          <a:lstStyle/>
          <a:p>
            <a:pPr algn="ctr"/>
            <a:r>
              <a:rPr lang="zh-CN" altLang="en-US" sz="5400" b="1" dirty="0">
                <a:solidFill>
                  <a:schemeClr val="accent4"/>
                </a:solidFill>
                <a:latin typeface="微软雅黑" panose="020B0503020204020204" pitchFamily="34" charset="-122"/>
                <a:ea typeface="微软雅黑" panose="020B0503020204020204" pitchFamily="34" charset="-122"/>
              </a:rPr>
              <a:t>  前端设计</a:t>
            </a:r>
            <a:endParaRPr lang="en-US" altLang="zh-CN" sz="5400" b="1" dirty="0">
              <a:solidFill>
                <a:schemeClr val="accent4"/>
              </a:solidFill>
              <a:latin typeface="微软雅黑" panose="020B0503020204020204" pitchFamily="34" charset="-122"/>
              <a:ea typeface="微软雅黑" panose="020B0503020204020204" pitchFamily="34" charset="-122"/>
            </a:endParaRPr>
          </a:p>
          <a:p>
            <a:pPr algn="ctr"/>
            <a:endParaRPr lang="en-US" altLang="zh-CN" b="1" dirty="0">
              <a:solidFill>
                <a:schemeClr val="accent4"/>
              </a:solidFill>
              <a:latin typeface="微软雅黑" panose="020B0503020204020204" pitchFamily="34" charset="-122"/>
              <a:ea typeface="微软雅黑" panose="020B0503020204020204" pitchFamily="34" charset="-122"/>
            </a:endParaRPr>
          </a:p>
          <a:p>
            <a:pPr algn="ctr"/>
            <a:r>
              <a:rPr lang="en-US" altLang="zh-CN" sz="3200" b="1" dirty="0">
                <a:solidFill>
                  <a:schemeClr val="accent4"/>
                </a:solidFill>
                <a:latin typeface="微软雅黑" panose="020B0503020204020204" pitchFamily="34" charset="-122"/>
                <a:ea typeface="微软雅黑" panose="020B0503020204020204" pitchFamily="34" charset="-122"/>
              </a:rPr>
              <a:t>    Design of Front-end</a:t>
            </a:r>
            <a:endParaRPr lang="zh-CN" altLang="en-US" sz="3200" b="1" dirty="0">
              <a:solidFill>
                <a:schemeClr val="accent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3215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3</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7" y="171421"/>
            <a:ext cx="1949967" cy="400110"/>
          </a:xfrm>
          <a:prstGeom prst="rect">
            <a:avLst/>
          </a:prstGeom>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前端设计</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pic>
        <p:nvPicPr>
          <p:cNvPr id="29" name="图片 28">
            <a:extLst>
              <a:ext uri="{FF2B5EF4-FFF2-40B4-BE49-F238E27FC236}">
                <a16:creationId xmlns:a16="http://schemas.microsoft.com/office/drawing/2014/main" id="{68131C89-7F33-4045-86F6-4E36F558F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2728" y="1036295"/>
            <a:ext cx="3269263" cy="3322608"/>
          </a:xfrm>
          <a:prstGeom prst="rect">
            <a:avLst/>
          </a:prstGeom>
        </p:spPr>
      </p:pic>
      <p:sp>
        <p:nvSpPr>
          <p:cNvPr id="42" name="椭圆 41">
            <a:extLst>
              <a:ext uri="{FF2B5EF4-FFF2-40B4-BE49-F238E27FC236}">
                <a16:creationId xmlns:a16="http://schemas.microsoft.com/office/drawing/2014/main" id="{589C8965-42AC-49BB-8161-59A3AD4467CC}"/>
              </a:ext>
            </a:extLst>
          </p:cNvPr>
          <p:cNvSpPr/>
          <p:nvPr/>
        </p:nvSpPr>
        <p:spPr>
          <a:xfrm>
            <a:off x="767282" y="1499529"/>
            <a:ext cx="1068859" cy="1068859"/>
          </a:xfrm>
          <a:prstGeom prst="ellipse">
            <a:avLst/>
          </a:prstGeom>
          <a:solidFill>
            <a:schemeClr val="accent1">
              <a:lumMod val="100000"/>
            </a:schemeClr>
          </a:solidFill>
          <a:ln w="12700">
            <a:miter lim="400000"/>
          </a:ln>
        </p:spPr>
        <p:txBody>
          <a:bodyPr wrap="none" anchor="ctr">
            <a:normAutofit fontScale="62500" lnSpcReduction="20000"/>
          </a:bodyPr>
          <a:lstStyle/>
          <a:p>
            <a:pPr algn="ctr"/>
            <a:br>
              <a:rPr lang="zh-CN" altLang="en-US" dirty="0">
                <a:solidFill>
                  <a:schemeClr val="bg1"/>
                </a:solidFill>
                <a:latin typeface="微软雅黑" panose="020B0503020204020204" pitchFamily="34" charset="-122"/>
                <a:ea typeface="微软雅黑" panose="020B0503020204020204" pitchFamily="34" charset="-122"/>
              </a:rPr>
            </a:br>
            <a:r>
              <a:rPr lang="zh-CN" altLang="en-US" sz="5800" dirty="0">
                <a:solidFill>
                  <a:schemeClr val="bg1"/>
                </a:solidFill>
                <a:latin typeface="华光中雅_CNKI" panose="02000500000000000000" pitchFamily="2" charset="-122"/>
                <a:ea typeface="华光中雅_CNKI" panose="02000500000000000000" pitchFamily="2" charset="-122"/>
              </a:rPr>
              <a:t>医</a:t>
            </a:r>
          </a:p>
        </p:txBody>
      </p:sp>
      <p:sp>
        <p:nvSpPr>
          <p:cNvPr id="30" name="文本框 29">
            <a:extLst>
              <a:ext uri="{FF2B5EF4-FFF2-40B4-BE49-F238E27FC236}">
                <a16:creationId xmlns:a16="http://schemas.microsoft.com/office/drawing/2014/main" id="{819D7D3A-AE24-4296-89EA-4EB77C21AEAB}"/>
              </a:ext>
            </a:extLst>
          </p:cNvPr>
          <p:cNvSpPr txBox="1"/>
          <p:nvPr/>
        </p:nvSpPr>
        <p:spPr>
          <a:xfrm>
            <a:off x="139758" y="2849092"/>
            <a:ext cx="2323908" cy="1169551"/>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    聚焦上海市内三甲医院，构建服务于广大市民的医疗信息综合服务平台，为市民提供一定的医疗信息及定制化医疗建议</a:t>
            </a:r>
          </a:p>
        </p:txBody>
      </p:sp>
      <p:sp>
        <p:nvSpPr>
          <p:cNvPr id="44" name="椭圆 43">
            <a:extLst>
              <a:ext uri="{FF2B5EF4-FFF2-40B4-BE49-F238E27FC236}">
                <a16:creationId xmlns:a16="http://schemas.microsoft.com/office/drawing/2014/main" id="{9A1F6953-B131-4075-8748-DF351BBC7130}"/>
              </a:ext>
            </a:extLst>
          </p:cNvPr>
          <p:cNvSpPr/>
          <p:nvPr/>
        </p:nvSpPr>
        <p:spPr>
          <a:xfrm>
            <a:off x="7115931" y="1499529"/>
            <a:ext cx="1068859" cy="1068859"/>
          </a:xfrm>
          <a:prstGeom prst="ellipse">
            <a:avLst/>
          </a:prstGeom>
          <a:solidFill>
            <a:schemeClr val="accent1">
              <a:lumMod val="100000"/>
            </a:schemeClr>
          </a:solidFill>
          <a:ln w="12700">
            <a:miter lim="400000"/>
          </a:ln>
        </p:spPr>
        <p:txBody>
          <a:bodyPr wrap="none" anchor="ctr">
            <a:normAutofit fontScale="62500" lnSpcReduction="20000"/>
          </a:bodyPr>
          <a:lstStyle/>
          <a:p>
            <a:pPr algn="ctr"/>
            <a:br>
              <a:rPr lang="zh-CN" altLang="en-US" dirty="0">
                <a:solidFill>
                  <a:schemeClr val="bg1"/>
                </a:solidFill>
                <a:latin typeface="微软雅黑" panose="020B0503020204020204" pitchFamily="34" charset="-122"/>
                <a:ea typeface="微软雅黑" panose="020B0503020204020204" pitchFamily="34" charset="-122"/>
              </a:rPr>
            </a:br>
            <a:r>
              <a:rPr lang="zh-CN" altLang="en-US" sz="5800" dirty="0">
                <a:solidFill>
                  <a:schemeClr val="bg1"/>
                </a:solidFill>
                <a:latin typeface="华光中雅_CNKI" panose="02000500000000000000" pitchFamily="2" charset="-122"/>
                <a:ea typeface="华光中雅_CNKI" panose="02000500000000000000" pitchFamily="2" charset="-122"/>
              </a:rPr>
              <a:t>云</a:t>
            </a:r>
          </a:p>
        </p:txBody>
      </p:sp>
      <p:sp>
        <p:nvSpPr>
          <p:cNvPr id="45" name="文本框 44">
            <a:extLst>
              <a:ext uri="{FF2B5EF4-FFF2-40B4-BE49-F238E27FC236}">
                <a16:creationId xmlns:a16="http://schemas.microsoft.com/office/drawing/2014/main" id="{D9373250-A674-4D57-BC06-24D28AF85D83}"/>
              </a:ext>
            </a:extLst>
          </p:cNvPr>
          <p:cNvSpPr txBox="1"/>
          <p:nvPr/>
        </p:nvSpPr>
        <p:spPr>
          <a:xfrm>
            <a:off x="6488407" y="2849092"/>
            <a:ext cx="2323908" cy="984885"/>
          </a:xfrm>
          <a:prstGeom prst="rect">
            <a:avLst/>
          </a:prstGeom>
          <a:noFill/>
        </p:spPr>
        <p:txBody>
          <a:bodyPr wrap="square" rtlCol="0">
            <a:spAutoFit/>
          </a:bodyPr>
          <a:lstStyle/>
          <a:p>
            <a:r>
              <a:rPr lang="en-US" altLang="zh-CN" sz="1600" dirty="0">
                <a:latin typeface="仿宋" panose="02010609060101010101" pitchFamily="49" charset="-122"/>
                <a:ea typeface="仿宋" panose="02010609060101010101" pitchFamily="49" charset="-122"/>
              </a:rPr>
              <a:t>   </a:t>
            </a:r>
            <a:r>
              <a:rPr lang="zh-CN" altLang="zh-CN" sz="1400" dirty="0">
                <a:latin typeface="仿宋" panose="02010609060101010101" pitchFamily="49" charset="-122"/>
                <a:ea typeface="仿宋" panose="02010609060101010101" pitchFamily="49" charset="-122"/>
              </a:rPr>
              <a:t>基于互联网技术为广大用户提供便利快捷的服务，消减地理、硬件等环境的制约，惠及全部用户</a:t>
            </a:r>
            <a:endParaRPr lang="zh-CN" altLang="en-US" sz="1400" dirty="0">
              <a:latin typeface="仿宋" panose="02010609060101010101" pitchFamily="49" charset="-122"/>
              <a:ea typeface="仿宋" panose="02010609060101010101" pitchFamily="49" charset="-122"/>
            </a:endParaRPr>
          </a:p>
        </p:txBody>
      </p:sp>
      <p:sp>
        <p:nvSpPr>
          <p:cNvPr id="31" name="文本框 30">
            <a:extLst>
              <a:ext uri="{FF2B5EF4-FFF2-40B4-BE49-F238E27FC236}">
                <a16:creationId xmlns:a16="http://schemas.microsoft.com/office/drawing/2014/main" id="{7FEAD3C9-F3CF-4B4E-AE2A-31F23E2DAA74}"/>
              </a:ext>
            </a:extLst>
          </p:cNvPr>
          <p:cNvSpPr txBox="1"/>
          <p:nvPr/>
        </p:nvSpPr>
        <p:spPr>
          <a:xfrm>
            <a:off x="3213701" y="185142"/>
            <a:ext cx="2965077" cy="369332"/>
          </a:xfrm>
          <a:prstGeom prst="rect">
            <a:avLst/>
          </a:prstGeom>
          <a:noFill/>
        </p:spPr>
        <p:txBody>
          <a:bodyPr wrap="square" rtlCol="0">
            <a:spAutoFit/>
          </a:bodyPr>
          <a:lstStyle/>
          <a:p>
            <a:r>
              <a:rPr lang="en-US" altLang="zh-CN" dirty="0">
                <a:solidFill>
                  <a:schemeClr val="bg1"/>
                </a:solidFill>
              </a:rPr>
              <a:t>Design of Front-end</a:t>
            </a:r>
            <a:endParaRPr lang="zh-CN" altLang="en-US" dirty="0">
              <a:solidFill>
                <a:schemeClr val="bg1"/>
              </a:solidFill>
            </a:endParaRPr>
          </a:p>
        </p:txBody>
      </p:sp>
    </p:spTree>
    <p:extLst>
      <p:ext uri="{BB962C8B-B14F-4D97-AF65-F5344CB8AC3E}">
        <p14:creationId xmlns:p14="http://schemas.microsoft.com/office/powerpoint/2010/main" val="31432064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3</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12</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8" y="17142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前端设计</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39463" y="697230"/>
            <a:ext cx="1875112" cy="461665"/>
          </a:xfrm>
          <a:prstGeom prst="rect">
            <a:avLst/>
          </a:prstGeom>
          <a:noFill/>
        </p:spPr>
        <p:txBody>
          <a:bodyPr wrap="square" rtlCol="0">
            <a:spAutoFit/>
          </a:bodyPr>
          <a:lstStyle/>
          <a:p>
            <a:r>
              <a:rPr lang="zh-CN" altLang="en-US" sz="2400" b="1" dirty="0">
                <a:solidFill>
                  <a:schemeClr val="accent4"/>
                </a:solidFill>
                <a:latin typeface="微软雅黑" panose="020B0503020204020204" pitchFamily="34" charset="-122"/>
                <a:ea typeface="微软雅黑" panose="020B0503020204020204" pitchFamily="34" charset="-122"/>
              </a:rPr>
              <a:t>主体功能</a:t>
            </a:r>
          </a:p>
        </p:txBody>
      </p:sp>
      <p:pic>
        <p:nvPicPr>
          <p:cNvPr id="21" name="图片 20">
            <a:extLst>
              <a:ext uri="{FF2B5EF4-FFF2-40B4-BE49-F238E27FC236}">
                <a16:creationId xmlns:a16="http://schemas.microsoft.com/office/drawing/2014/main" id="{40F69594-EEBC-463D-84BC-8569D2E82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023" y="1158895"/>
            <a:ext cx="7393954" cy="3549762"/>
          </a:xfrm>
          <a:prstGeom prst="rect">
            <a:avLst/>
          </a:prstGeom>
        </p:spPr>
      </p:pic>
      <p:sp>
        <p:nvSpPr>
          <p:cNvPr id="32" name="文本框 31">
            <a:extLst>
              <a:ext uri="{FF2B5EF4-FFF2-40B4-BE49-F238E27FC236}">
                <a16:creationId xmlns:a16="http://schemas.microsoft.com/office/drawing/2014/main" id="{F7CECE02-917F-4A5E-A933-99ED622D3A4A}"/>
              </a:ext>
            </a:extLst>
          </p:cNvPr>
          <p:cNvSpPr txBox="1"/>
          <p:nvPr/>
        </p:nvSpPr>
        <p:spPr>
          <a:xfrm>
            <a:off x="3213701" y="185142"/>
            <a:ext cx="2965077" cy="369332"/>
          </a:xfrm>
          <a:prstGeom prst="rect">
            <a:avLst/>
          </a:prstGeom>
          <a:noFill/>
        </p:spPr>
        <p:txBody>
          <a:bodyPr wrap="square" rtlCol="0">
            <a:spAutoFit/>
          </a:bodyPr>
          <a:lstStyle/>
          <a:p>
            <a:r>
              <a:rPr lang="en-US" altLang="zh-CN" dirty="0">
                <a:solidFill>
                  <a:schemeClr val="bg1"/>
                </a:solidFill>
              </a:rPr>
              <a:t>Design of Front-end</a:t>
            </a:r>
            <a:endParaRPr lang="zh-CN" altLang="en-US" dirty="0">
              <a:solidFill>
                <a:schemeClr val="bg1"/>
              </a:solidFill>
            </a:endParaRPr>
          </a:p>
        </p:txBody>
      </p:sp>
    </p:spTree>
    <p:extLst>
      <p:ext uri="{BB962C8B-B14F-4D97-AF65-F5344CB8AC3E}">
        <p14:creationId xmlns:p14="http://schemas.microsoft.com/office/powerpoint/2010/main" val="23149372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3</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14</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8" y="17142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前端设计</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365503" y="762114"/>
            <a:ext cx="1635727" cy="830997"/>
          </a:xfrm>
          <a:prstGeom prst="rect">
            <a:avLst/>
          </a:prstGeom>
          <a:noFill/>
        </p:spPr>
        <p:txBody>
          <a:bodyPr wrap="square" rtlCol="0">
            <a:spAutoFit/>
          </a:bodyPr>
          <a:lstStyle/>
          <a:p>
            <a:pPr algn="ctr"/>
            <a:r>
              <a:rPr lang="zh-CN" altLang="en-US" sz="2400" b="1" dirty="0">
                <a:solidFill>
                  <a:schemeClr val="accent4"/>
                </a:solidFill>
                <a:latin typeface="微软雅黑" panose="020B0503020204020204" pitchFamily="34" charset="-122"/>
                <a:ea typeface="微软雅黑" panose="020B0503020204020204" pitchFamily="34" charset="-122"/>
              </a:rPr>
              <a:t>前端技术框架</a:t>
            </a:r>
          </a:p>
        </p:txBody>
      </p:sp>
      <p:grpSp>
        <p:nvGrpSpPr>
          <p:cNvPr id="67" name="d949f5be-3483-4ed6-9190-2a7a6f4f9ef6">
            <a:extLst>
              <a:ext uri="{FF2B5EF4-FFF2-40B4-BE49-F238E27FC236}">
                <a16:creationId xmlns:a16="http://schemas.microsoft.com/office/drawing/2014/main" id="{A824E43F-EA4D-4001-902F-20A37AA1B33B}"/>
              </a:ext>
            </a:extLst>
          </p:cNvPr>
          <p:cNvGrpSpPr>
            <a:grpSpLocks noChangeAspect="1"/>
          </p:cNvGrpSpPr>
          <p:nvPr/>
        </p:nvGrpSpPr>
        <p:grpSpPr>
          <a:xfrm>
            <a:off x="685800" y="1106612"/>
            <a:ext cx="7773511" cy="3455515"/>
            <a:chOff x="0" y="1097423"/>
            <a:chExt cx="10364682" cy="4607353"/>
          </a:xfrm>
        </p:grpSpPr>
        <p:sp>
          <p:nvSpPr>
            <p:cNvPr id="68" name="Rectangle 37">
              <a:extLst>
                <a:ext uri="{FF2B5EF4-FFF2-40B4-BE49-F238E27FC236}">
                  <a16:creationId xmlns:a16="http://schemas.microsoft.com/office/drawing/2014/main" id="{D20B5337-8A23-4FD9-968A-E4E2A1CB3518}"/>
                </a:ext>
              </a:extLst>
            </p:cNvPr>
            <p:cNvSpPr/>
            <p:nvPr/>
          </p:nvSpPr>
          <p:spPr>
            <a:xfrm>
              <a:off x="2381332" y="1097423"/>
              <a:ext cx="2075371" cy="576041"/>
            </a:xfrm>
            <a:prstGeom prst="rect">
              <a:avLst/>
            </a:prstGeom>
            <a:noFill/>
            <a:ln w="12700" cap="flat">
              <a:noFill/>
              <a:miter lim="400000"/>
            </a:ln>
            <a:effectLst/>
            <a:extLst>
              <a:ext uri="{C572A759-6A51-4108-AA02-DFA0A04FC94B}">
                <ma14:wrappingTextBoxFlag xmlns="" xmlns:lc="http://schemas.openxmlformats.org/drawingml/2006/lockedCanvas" xmlns:p14="http://schemas.microsoft.com/office/powerpoint/2010/main" xmlns:ma14="http://schemas.microsoft.com/office/mac/drawingml/2011/main" val="1"/>
              </a:ext>
            </a:extLst>
          </p:spPr>
          <p:txBody>
            <a:bodyPr wrap="square" lIns="0" tIns="0" rIns="0" bIns="0" anchor="ctr">
              <a:noAutofit/>
            </a:bodyPr>
            <a:lstStyle/>
            <a:p>
              <a:pPr algn="ct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超文本标记语言</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展示网页内容</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8" name="Rectangle 35">
              <a:extLst>
                <a:ext uri="{FF2B5EF4-FFF2-40B4-BE49-F238E27FC236}">
                  <a16:creationId xmlns:a16="http://schemas.microsoft.com/office/drawing/2014/main" id="{F0414487-483D-491A-BE54-B44183DA8C34}"/>
                </a:ext>
              </a:extLst>
            </p:cNvPr>
            <p:cNvSpPr/>
            <p:nvPr/>
          </p:nvSpPr>
          <p:spPr>
            <a:xfrm>
              <a:off x="3701903" y="4812872"/>
              <a:ext cx="2238760" cy="576041"/>
            </a:xfrm>
            <a:prstGeom prst="rect">
              <a:avLst/>
            </a:prstGeom>
            <a:noFill/>
            <a:ln w="12700" cap="flat">
              <a:noFill/>
              <a:miter lim="400000"/>
            </a:ln>
            <a:effectLst/>
            <a:extLst>
              <a:ext uri="{C572A759-6A51-4108-AA02-DFA0A04FC94B}">
                <ma14:wrappingTextBoxFlag xmlns="" xmlns:lc="http://schemas.openxmlformats.org/drawingml/2006/lockedCanvas" xmlns:p14="http://schemas.microsoft.com/office/powerpoint/2010/main" xmlns:ma14="http://schemas.microsoft.com/office/mac/drawingml/2011/main" val="1"/>
              </a:ext>
            </a:extLst>
          </p:spPr>
          <p:txBody>
            <a:bodyPr wrap="square" lIns="0" tIns="0" rIns="0" bIns="0" anchor="ctr">
              <a:normAutofit/>
            </a:bodyPr>
            <a:lstStyle/>
            <a:p>
              <a:pPr algn="ct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层叠样式表</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静态修饰与动态格式化</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0" name="Rectangle 33">
              <a:extLst>
                <a:ext uri="{FF2B5EF4-FFF2-40B4-BE49-F238E27FC236}">
                  <a16:creationId xmlns:a16="http://schemas.microsoft.com/office/drawing/2014/main" id="{9DE44951-9599-4EB4-888F-129525A288B1}"/>
                </a:ext>
              </a:extLst>
            </p:cNvPr>
            <p:cNvSpPr/>
            <p:nvPr/>
          </p:nvSpPr>
          <p:spPr>
            <a:xfrm>
              <a:off x="6717863" y="5128735"/>
              <a:ext cx="2527439" cy="576041"/>
            </a:xfrm>
            <a:prstGeom prst="rect">
              <a:avLst/>
            </a:prstGeom>
            <a:noFill/>
            <a:ln w="12700" cap="flat">
              <a:noFill/>
              <a:miter lim="400000"/>
            </a:ln>
            <a:effectLst/>
            <a:extLst>
              <a:ext uri="{C572A759-6A51-4108-AA02-DFA0A04FC94B}">
                <ma14:wrappingTextBoxFlag xmlns="" xmlns:lc="http://schemas.openxmlformats.org/drawingml/2006/lockedCanvas" xmlns:p14="http://schemas.microsoft.com/office/powerpoint/2010/main" xmlns:ma14="http://schemas.microsoft.com/office/mac/drawingml/2011/main" val="1"/>
              </a:ext>
            </a:extLst>
          </p:spPr>
          <p:txBody>
            <a:bodyPr wrap="square" lIns="0" tIns="0" rIns="0" bIns="0" anchor="ctr">
              <a:noAutofit/>
            </a:bodyPr>
            <a:lstStyle/>
            <a:p>
              <a:pPr algn="ct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基于栅格系统的响应式设计</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高灵活性、可定制化程度</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2" name="Rectangle 31">
              <a:extLst>
                <a:ext uri="{FF2B5EF4-FFF2-40B4-BE49-F238E27FC236}">
                  <a16:creationId xmlns:a16="http://schemas.microsoft.com/office/drawing/2014/main" id="{3832BE7B-7DC2-461C-A942-C0532DB97877}"/>
                </a:ext>
              </a:extLst>
            </p:cNvPr>
            <p:cNvSpPr/>
            <p:nvPr/>
          </p:nvSpPr>
          <p:spPr>
            <a:xfrm>
              <a:off x="5408648" y="1183000"/>
              <a:ext cx="2238760" cy="576041"/>
            </a:xfrm>
            <a:prstGeom prst="rect">
              <a:avLst/>
            </a:prstGeom>
            <a:noFill/>
            <a:ln w="12700" cap="flat">
              <a:noFill/>
              <a:miter lim="400000"/>
            </a:ln>
            <a:effectLst/>
            <a:extLst>
              <a:ext uri="{C572A759-6A51-4108-AA02-DFA0A04FC94B}">
                <ma14:wrappingTextBoxFlag xmlns="" xmlns:lc="http://schemas.openxmlformats.org/drawingml/2006/lockedCanvas" xmlns:p14="http://schemas.microsoft.com/office/powerpoint/2010/main" xmlns:ma14="http://schemas.microsoft.com/office/mac/drawingml/2011/main" val="1"/>
              </a:ext>
            </a:extLst>
          </p:spPr>
          <p:txBody>
            <a:bodyPr wrap="square" lIns="0" tIns="0" rIns="0" bIns="0" anchor="ctr">
              <a:normAutofit/>
            </a:bodyPr>
            <a:lstStyle/>
            <a:p>
              <a:pPr algn="ct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解释型脚本语言</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对事件做出响应</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4" name="Rectangle 29">
              <a:extLst>
                <a:ext uri="{FF2B5EF4-FFF2-40B4-BE49-F238E27FC236}">
                  <a16:creationId xmlns:a16="http://schemas.microsoft.com/office/drawing/2014/main" id="{E131E350-DDB1-43EB-95D6-F198E8326204}"/>
                </a:ext>
              </a:extLst>
            </p:cNvPr>
            <p:cNvSpPr/>
            <p:nvPr/>
          </p:nvSpPr>
          <p:spPr>
            <a:xfrm>
              <a:off x="8125922" y="1360952"/>
              <a:ext cx="2238760" cy="576041"/>
            </a:xfrm>
            <a:prstGeom prst="rect">
              <a:avLst/>
            </a:prstGeom>
            <a:noFill/>
            <a:ln w="12700" cap="flat">
              <a:noFill/>
              <a:miter lim="400000"/>
            </a:ln>
            <a:effectLst/>
            <a:extLst>
              <a:ext uri="{C572A759-6A51-4108-AA02-DFA0A04FC94B}">
                <ma14:wrappingTextBoxFlag xmlns="" xmlns:lc="http://schemas.openxmlformats.org/drawingml/2006/lockedCanvas" xmlns:p14="http://schemas.microsoft.com/office/powerpoint/2010/main" xmlns:ma14="http://schemas.microsoft.com/office/mac/drawingml/2011/main" val="1"/>
              </a:ext>
            </a:extLst>
          </p:spPr>
          <p:txBody>
            <a:bodyPr wrap="square" lIns="0" tIns="0" rIns="0" bIns="0" anchor="ctr">
              <a:normAutofit/>
            </a:bodyPr>
            <a:lstStyle/>
            <a:p>
              <a:pPr algn="ct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bootstrap</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框架</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可视化编辑</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6" name="Freeform: Shape 21">
              <a:extLst>
                <a:ext uri="{FF2B5EF4-FFF2-40B4-BE49-F238E27FC236}">
                  <a16:creationId xmlns:a16="http://schemas.microsoft.com/office/drawing/2014/main" id="{2937AAA6-3F7A-49E9-9DAB-F3171768D34F}"/>
                </a:ext>
              </a:extLst>
            </p:cNvPr>
            <p:cNvSpPr/>
            <p:nvPr/>
          </p:nvSpPr>
          <p:spPr>
            <a:xfrm>
              <a:off x="0" y="2768946"/>
              <a:ext cx="10227811" cy="1801899"/>
            </a:xfrm>
            <a:custGeom>
              <a:avLst/>
              <a:gdLst/>
              <a:ahLst/>
              <a:cxnLst>
                <a:cxn ang="0">
                  <a:pos x="wd2" y="hd2"/>
                </a:cxn>
                <a:cxn ang="5400000">
                  <a:pos x="wd2" y="hd2"/>
                </a:cxn>
                <a:cxn ang="10800000">
                  <a:pos x="wd2" y="hd2"/>
                </a:cxn>
                <a:cxn ang="16200000">
                  <a:pos x="wd2" y="hd2"/>
                </a:cxn>
              </a:cxnLst>
              <a:rect l="0" t="0" r="r" b="b"/>
              <a:pathLst>
                <a:path w="21600" h="21554" extrusionOk="0">
                  <a:moveTo>
                    <a:pt x="4816" y="1"/>
                  </a:moveTo>
                  <a:cubicBezTo>
                    <a:pt x="3131" y="-46"/>
                    <a:pt x="1481" y="1187"/>
                    <a:pt x="5" y="3399"/>
                  </a:cubicBezTo>
                  <a:lnTo>
                    <a:pt x="0" y="21554"/>
                  </a:lnTo>
                  <a:cubicBezTo>
                    <a:pt x="1109" y="15102"/>
                    <a:pt x="2649" y="10604"/>
                    <a:pt x="4369" y="8786"/>
                  </a:cubicBezTo>
                  <a:cubicBezTo>
                    <a:pt x="6694" y="6332"/>
                    <a:pt x="9069" y="8974"/>
                    <a:pt x="11416" y="10696"/>
                  </a:cubicBezTo>
                  <a:cubicBezTo>
                    <a:pt x="12629" y="11585"/>
                    <a:pt x="13851" y="12212"/>
                    <a:pt x="15078" y="12231"/>
                  </a:cubicBezTo>
                  <a:cubicBezTo>
                    <a:pt x="17128" y="12264"/>
                    <a:pt x="19207" y="10216"/>
                    <a:pt x="20976" y="5372"/>
                  </a:cubicBezTo>
                  <a:cubicBezTo>
                    <a:pt x="21195" y="4774"/>
                    <a:pt x="21393" y="4037"/>
                    <a:pt x="21600" y="3376"/>
                  </a:cubicBezTo>
                  <a:lnTo>
                    <a:pt x="21600" y="3296"/>
                  </a:lnTo>
                  <a:cubicBezTo>
                    <a:pt x="21303" y="3964"/>
                    <a:pt x="20992" y="4545"/>
                    <a:pt x="20680" y="5071"/>
                  </a:cubicBezTo>
                  <a:cubicBezTo>
                    <a:pt x="19230" y="7511"/>
                    <a:pt x="17709" y="9115"/>
                    <a:pt x="16147" y="9417"/>
                  </a:cubicBezTo>
                  <a:cubicBezTo>
                    <a:pt x="14053" y="9823"/>
                    <a:pt x="12715" y="7258"/>
                    <a:pt x="11190" y="5181"/>
                  </a:cubicBezTo>
                  <a:cubicBezTo>
                    <a:pt x="9396" y="2740"/>
                    <a:pt x="7477" y="581"/>
                    <a:pt x="5539" y="101"/>
                  </a:cubicBezTo>
                  <a:cubicBezTo>
                    <a:pt x="5298" y="41"/>
                    <a:pt x="5056" y="8"/>
                    <a:pt x="4816" y="1"/>
                  </a:cubicBezTo>
                  <a:close/>
                </a:path>
              </a:pathLst>
            </a:custGeom>
            <a:solidFill>
              <a:schemeClr val="bg1">
                <a:lumMod val="50000"/>
              </a:schemeClr>
            </a:solidFill>
            <a:ln w="12700" cap="flat">
              <a:noFill/>
              <a:miter lim="400000"/>
            </a:ln>
            <a:effectLst/>
          </p:spPr>
          <p:txBody>
            <a:bodyPr anchor="ctr"/>
            <a:lstStyle/>
            <a:p>
              <a:pPr algn="ctr"/>
              <a:endParaRPr dirty="0">
                <a:latin typeface="微软雅黑" panose="020B0503020204020204" pitchFamily="34" charset="-122"/>
                <a:ea typeface="微软雅黑" panose="020B0503020204020204" pitchFamily="34" charset="-122"/>
              </a:endParaRPr>
            </a:p>
          </p:txBody>
        </p:sp>
        <p:sp>
          <p:nvSpPr>
            <p:cNvPr id="87" name="Freeform: Shape 22">
              <a:extLst>
                <a:ext uri="{FF2B5EF4-FFF2-40B4-BE49-F238E27FC236}">
                  <a16:creationId xmlns:a16="http://schemas.microsoft.com/office/drawing/2014/main" id="{AEE2DAF0-FCB5-48A4-B34F-0508506C5394}"/>
                </a:ext>
              </a:extLst>
            </p:cNvPr>
            <p:cNvSpPr/>
            <p:nvPr/>
          </p:nvSpPr>
          <p:spPr>
            <a:xfrm>
              <a:off x="7909509" y="3725619"/>
              <a:ext cx="2318301" cy="634183"/>
            </a:xfrm>
            <a:custGeom>
              <a:avLst/>
              <a:gdLst/>
              <a:ahLst/>
              <a:cxnLst>
                <a:cxn ang="0">
                  <a:pos x="wd2" y="hd2"/>
                </a:cxn>
                <a:cxn ang="5400000">
                  <a:pos x="wd2" y="hd2"/>
                </a:cxn>
                <a:cxn ang="10800000">
                  <a:pos x="wd2" y="hd2"/>
                </a:cxn>
                <a:cxn ang="16200000">
                  <a:pos x="wd2" y="hd2"/>
                </a:cxn>
              </a:cxnLst>
              <a:rect l="0" t="0" r="r" b="b"/>
              <a:pathLst>
                <a:path w="21600" h="19875" extrusionOk="0">
                  <a:moveTo>
                    <a:pt x="3081" y="0"/>
                  </a:moveTo>
                  <a:lnTo>
                    <a:pt x="0" y="1084"/>
                  </a:lnTo>
                  <a:cubicBezTo>
                    <a:pt x="1009" y="3651"/>
                    <a:pt x="3269" y="9083"/>
                    <a:pt x="6411" y="13330"/>
                  </a:cubicBezTo>
                  <a:cubicBezTo>
                    <a:pt x="11171" y="19763"/>
                    <a:pt x="16496" y="21600"/>
                    <a:pt x="21600" y="18190"/>
                  </a:cubicBezTo>
                  <a:lnTo>
                    <a:pt x="21600" y="18076"/>
                  </a:lnTo>
                  <a:cubicBezTo>
                    <a:pt x="20877" y="18184"/>
                    <a:pt x="17615" y="18411"/>
                    <a:pt x="13876" y="16276"/>
                  </a:cubicBezTo>
                  <a:cubicBezTo>
                    <a:pt x="10044" y="14088"/>
                    <a:pt x="5727" y="9423"/>
                    <a:pt x="3081" y="0"/>
                  </a:cubicBezTo>
                  <a:close/>
                </a:path>
              </a:pathLst>
            </a:custGeom>
            <a:solidFill>
              <a:schemeClr val="bg1">
                <a:lumMod val="5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88" name="Freeform: Shape 23">
              <a:extLst>
                <a:ext uri="{FF2B5EF4-FFF2-40B4-BE49-F238E27FC236}">
                  <a16:creationId xmlns:a16="http://schemas.microsoft.com/office/drawing/2014/main" id="{9EBDAB94-75D4-40B9-B508-EAFC7A0D6788}"/>
                </a:ext>
              </a:extLst>
            </p:cNvPr>
            <p:cNvSpPr/>
            <p:nvPr/>
          </p:nvSpPr>
          <p:spPr>
            <a:xfrm rot="10800000" flipH="1">
              <a:off x="6250219" y="2847975"/>
              <a:ext cx="1954706" cy="554205"/>
            </a:xfrm>
            <a:custGeom>
              <a:avLst/>
              <a:gdLst/>
              <a:ahLst/>
              <a:cxnLst>
                <a:cxn ang="0">
                  <a:pos x="wd2" y="hd2"/>
                </a:cxn>
                <a:cxn ang="5400000">
                  <a:pos x="wd2" y="hd2"/>
                </a:cxn>
                <a:cxn ang="10800000">
                  <a:pos x="wd2" y="hd2"/>
                </a:cxn>
                <a:cxn ang="16200000">
                  <a:pos x="wd2" y="hd2"/>
                </a:cxn>
              </a:cxnLst>
              <a:rect l="0" t="0" r="r" b="b"/>
              <a:pathLst>
                <a:path w="21600" h="21498" extrusionOk="0">
                  <a:moveTo>
                    <a:pt x="3946" y="0"/>
                  </a:moveTo>
                  <a:lnTo>
                    <a:pt x="0" y="3319"/>
                  </a:lnTo>
                  <a:cubicBezTo>
                    <a:pt x="1053" y="6000"/>
                    <a:pt x="2601" y="9469"/>
                    <a:pt x="4417" y="12351"/>
                  </a:cubicBezTo>
                  <a:cubicBezTo>
                    <a:pt x="7113" y="16632"/>
                    <a:pt x="9944" y="18906"/>
                    <a:pt x="12783" y="20223"/>
                  </a:cubicBezTo>
                  <a:cubicBezTo>
                    <a:pt x="14166" y="20865"/>
                    <a:pt x="15556" y="21284"/>
                    <a:pt x="16951" y="21434"/>
                  </a:cubicBezTo>
                  <a:cubicBezTo>
                    <a:pt x="18502" y="21600"/>
                    <a:pt x="20053" y="21443"/>
                    <a:pt x="21600" y="20959"/>
                  </a:cubicBezTo>
                  <a:lnTo>
                    <a:pt x="21568" y="20547"/>
                  </a:lnTo>
                  <a:cubicBezTo>
                    <a:pt x="20119" y="20362"/>
                    <a:pt x="16673" y="19195"/>
                    <a:pt x="12893" y="15491"/>
                  </a:cubicBezTo>
                  <a:cubicBezTo>
                    <a:pt x="9808" y="12469"/>
                    <a:pt x="6568" y="7945"/>
                    <a:pt x="3946" y="0"/>
                  </a:cubicBezTo>
                  <a:close/>
                </a:path>
              </a:pathLst>
            </a:custGeom>
            <a:solidFill>
              <a:schemeClr val="bg1">
                <a:lumMod val="5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89" name="Freeform: Shape 19">
              <a:extLst>
                <a:ext uri="{FF2B5EF4-FFF2-40B4-BE49-F238E27FC236}">
                  <a16:creationId xmlns:a16="http://schemas.microsoft.com/office/drawing/2014/main" id="{CD731C61-F599-4CFC-984E-3A718B30A14C}"/>
                </a:ext>
              </a:extLst>
            </p:cNvPr>
            <p:cNvSpPr/>
            <p:nvPr/>
          </p:nvSpPr>
          <p:spPr>
            <a:xfrm rot="945581">
              <a:off x="5532019" y="1824259"/>
              <a:ext cx="1117040" cy="1610764"/>
            </a:xfrm>
            <a:custGeom>
              <a:avLst/>
              <a:gdLst/>
              <a:ahLst/>
              <a:cxnLst>
                <a:cxn ang="0">
                  <a:pos x="wd2" y="hd2"/>
                </a:cxn>
                <a:cxn ang="5400000">
                  <a:pos x="wd2" y="hd2"/>
                </a:cxn>
                <a:cxn ang="10800000">
                  <a:pos x="wd2" y="hd2"/>
                </a:cxn>
                <a:cxn ang="16200000">
                  <a:pos x="wd2" y="hd2"/>
                </a:cxn>
              </a:cxnLst>
              <a:rect l="0" t="0" r="r" b="b"/>
              <a:pathLst>
                <a:path w="20080" h="21600" extrusionOk="0">
                  <a:moveTo>
                    <a:pt x="2817" y="7689"/>
                  </a:moveTo>
                  <a:cubicBezTo>
                    <a:pt x="164" y="11117"/>
                    <a:pt x="-760" y="15289"/>
                    <a:pt x="670" y="19391"/>
                  </a:cubicBezTo>
                  <a:cubicBezTo>
                    <a:pt x="937" y="20158"/>
                    <a:pt x="1275" y="20895"/>
                    <a:pt x="1681" y="21600"/>
                  </a:cubicBezTo>
                  <a:cubicBezTo>
                    <a:pt x="2702" y="21510"/>
                    <a:pt x="3727" y="21360"/>
                    <a:pt x="4751" y="21149"/>
                  </a:cubicBezTo>
                  <a:cubicBezTo>
                    <a:pt x="10229" y="20021"/>
                    <a:pt x="14610" y="17338"/>
                    <a:pt x="17263" y="13911"/>
                  </a:cubicBezTo>
                  <a:cubicBezTo>
                    <a:pt x="19916" y="10483"/>
                    <a:pt x="20840" y="6311"/>
                    <a:pt x="19410" y="2209"/>
                  </a:cubicBezTo>
                  <a:cubicBezTo>
                    <a:pt x="19143" y="1442"/>
                    <a:pt x="18805" y="705"/>
                    <a:pt x="18399" y="0"/>
                  </a:cubicBezTo>
                  <a:cubicBezTo>
                    <a:pt x="17378" y="90"/>
                    <a:pt x="16353" y="240"/>
                    <a:pt x="15329" y="451"/>
                  </a:cubicBezTo>
                  <a:cubicBezTo>
                    <a:pt x="9851" y="1579"/>
                    <a:pt x="5470" y="4262"/>
                    <a:pt x="2817" y="7689"/>
                  </a:cubicBezTo>
                  <a:close/>
                </a:path>
              </a:pathLst>
            </a:custGeom>
            <a:solidFill>
              <a:schemeClr val="accent3">
                <a:lumMod val="10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90" name="Rectangle 20">
              <a:extLst>
                <a:ext uri="{FF2B5EF4-FFF2-40B4-BE49-F238E27FC236}">
                  <a16:creationId xmlns:a16="http://schemas.microsoft.com/office/drawing/2014/main" id="{E1819910-063E-4B87-A59A-4AA3D152555A}"/>
                </a:ext>
              </a:extLst>
            </p:cNvPr>
            <p:cNvSpPr/>
            <p:nvPr/>
          </p:nvSpPr>
          <p:spPr>
            <a:xfrm rot="19362239">
              <a:off x="5425650" y="2511035"/>
              <a:ext cx="1340952" cy="223236"/>
            </a:xfrm>
            <a:prstGeom prst="rect">
              <a:avLst/>
            </a:prstGeom>
            <a:noFill/>
            <a:ln w="12700" cap="flat">
              <a:noFill/>
              <a:miter lim="400000"/>
            </a:ln>
            <a:effectLst/>
            <a:extLst>
              <a:ext uri="{C572A759-6A51-4108-AA02-DFA0A04FC94B}">
                <ma14:wrappingTextBoxFlag xmlns="" xmlns:lc="http://schemas.openxmlformats.org/drawingml/2006/lockedCanvas" xmlns:p14="http://schemas.microsoft.com/office/powerpoint/2010/main" xmlns:ma14="http://schemas.microsoft.com/office/mac/drawingml/2011/main" val="1"/>
              </a:ext>
            </a:extLst>
          </p:spPr>
          <p:txBody>
            <a:bodyPr wrap="none" lIns="0" tIns="0" rIns="0" bIns="0" anchor="ctr">
              <a:noAutofit/>
            </a:bodyPr>
            <a:lstStyle/>
            <a:p>
              <a:pPr algn="ctr"/>
              <a:r>
                <a:rPr lang="en-US" altLang="zh-CN" sz="1400" b="1" dirty="0" err="1">
                  <a:solidFill>
                    <a:schemeClr val="bg1"/>
                  </a:solidFill>
                  <a:latin typeface="微软雅黑" panose="020B0503020204020204" pitchFamily="34" charset="-122"/>
                  <a:ea typeface="微软雅黑" panose="020B0503020204020204" pitchFamily="34" charset="-122"/>
                </a:rPr>
                <a:t>Javascript</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1" name="Freeform: Shape 17">
              <a:extLst>
                <a:ext uri="{FF2B5EF4-FFF2-40B4-BE49-F238E27FC236}">
                  <a16:creationId xmlns:a16="http://schemas.microsoft.com/office/drawing/2014/main" id="{E1616ADE-6151-4604-8C78-D4F5D370F891}"/>
                </a:ext>
              </a:extLst>
            </p:cNvPr>
            <p:cNvSpPr/>
            <p:nvPr/>
          </p:nvSpPr>
          <p:spPr>
            <a:xfrm>
              <a:off x="2428985" y="1817333"/>
              <a:ext cx="1117040" cy="1610763"/>
            </a:xfrm>
            <a:custGeom>
              <a:avLst/>
              <a:gdLst/>
              <a:ahLst/>
              <a:cxnLst>
                <a:cxn ang="0">
                  <a:pos x="wd2" y="hd2"/>
                </a:cxn>
                <a:cxn ang="5400000">
                  <a:pos x="wd2" y="hd2"/>
                </a:cxn>
                <a:cxn ang="10800000">
                  <a:pos x="wd2" y="hd2"/>
                </a:cxn>
                <a:cxn ang="16200000">
                  <a:pos x="wd2" y="hd2"/>
                </a:cxn>
              </a:cxnLst>
              <a:rect l="0" t="0" r="r" b="b"/>
              <a:pathLst>
                <a:path w="20080" h="21600" extrusionOk="0">
                  <a:moveTo>
                    <a:pt x="2817" y="7689"/>
                  </a:moveTo>
                  <a:cubicBezTo>
                    <a:pt x="164" y="11117"/>
                    <a:pt x="-760" y="15289"/>
                    <a:pt x="670" y="19391"/>
                  </a:cubicBezTo>
                  <a:cubicBezTo>
                    <a:pt x="937" y="20158"/>
                    <a:pt x="1275" y="20895"/>
                    <a:pt x="1681" y="21600"/>
                  </a:cubicBezTo>
                  <a:cubicBezTo>
                    <a:pt x="2702" y="21510"/>
                    <a:pt x="3727" y="21360"/>
                    <a:pt x="4751" y="21149"/>
                  </a:cubicBezTo>
                  <a:cubicBezTo>
                    <a:pt x="10229" y="20021"/>
                    <a:pt x="14610" y="17338"/>
                    <a:pt x="17263" y="13911"/>
                  </a:cubicBezTo>
                  <a:cubicBezTo>
                    <a:pt x="19916" y="10483"/>
                    <a:pt x="20840" y="6311"/>
                    <a:pt x="19410" y="2209"/>
                  </a:cubicBezTo>
                  <a:cubicBezTo>
                    <a:pt x="19143" y="1442"/>
                    <a:pt x="18805" y="705"/>
                    <a:pt x="18399" y="0"/>
                  </a:cubicBezTo>
                  <a:cubicBezTo>
                    <a:pt x="17378" y="90"/>
                    <a:pt x="16353" y="240"/>
                    <a:pt x="15329" y="451"/>
                  </a:cubicBezTo>
                  <a:cubicBezTo>
                    <a:pt x="9851" y="1579"/>
                    <a:pt x="5470" y="4262"/>
                    <a:pt x="2817" y="7689"/>
                  </a:cubicBezTo>
                  <a:close/>
                </a:path>
              </a:pathLst>
            </a:custGeom>
            <a:solidFill>
              <a:schemeClr val="accent1">
                <a:lumMod val="10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92" name="Rectangle 18">
              <a:extLst>
                <a:ext uri="{FF2B5EF4-FFF2-40B4-BE49-F238E27FC236}">
                  <a16:creationId xmlns:a16="http://schemas.microsoft.com/office/drawing/2014/main" id="{9D579A2C-6829-41D9-B7BE-8076664894B9}"/>
                </a:ext>
              </a:extLst>
            </p:cNvPr>
            <p:cNvSpPr/>
            <p:nvPr/>
          </p:nvSpPr>
          <p:spPr>
            <a:xfrm rot="19154711">
              <a:off x="2316640" y="2511035"/>
              <a:ext cx="1340951" cy="223236"/>
            </a:xfrm>
            <a:prstGeom prst="rect">
              <a:avLst/>
            </a:prstGeom>
            <a:noFill/>
            <a:ln w="12700" cap="flat">
              <a:noFill/>
              <a:miter lim="400000"/>
            </a:ln>
            <a:effectLst/>
            <a:extLst>
              <a:ext uri="{C572A759-6A51-4108-AA02-DFA0A04FC94B}">
                <ma14:wrappingTextBoxFlag xmlns="" xmlns:lc="http://schemas.openxmlformats.org/drawingml/2006/lockedCanvas" xmlns:p14="http://schemas.microsoft.com/office/powerpoint/2010/main" xmlns:ma14="http://schemas.microsoft.com/office/mac/drawingml/2011/main" val="1"/>
              </a:ext>
            </a:extLst>
          </p:spPr>
          <p:txBody>
            <a:bodyPr wrap="none" lIns="0" tIns="0" rIns="0" bIns="0" anchor="ctr">
              <a:noAutofit/>
            </a:bodyPr>
            <a:lstStyle/>
            <a:p>
              <a:pPr algn="ctr"/>
              <a:r>
                <a:rPr lang="en-US" altLang="zh-CN" sz="1400" b="1" dirty="0">
                  <a:solidFill>
                    <a:schemeClr val="bg1"/>
                  </a:solidFill>
                  <a:latin typeface="微软雅黑" panose="020B0503020204020204" pitchFamily="34" charset="-122"/>
                  <a:ea typeface="微软雅黑" panose="020B0503020204020204" pitchFamily="34" charset="-122"/>
                </a:rPr>
                <a:t>HTML</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3" name="Freeform: Shape 15">
              <a:extLst>
                <a:ext uri="{FF2B5EF4-FFF2-40B4-BE49-F238E27FC236}">
                  <a16:creationId xmlns:a16="http://schemas.microsoft.com/office/drawing/2014/main" id="{26232F18-90AB-443E-B2AC-7CCAD3803A45}"/>
                </a:ext>
              </a:extLst>
            </p:cNvPr>
            <p:cNvSpPr/>
            <p:nvPr/>
          </p:nvSpPr>
          <p:spPr>
            <a:xfrm rot="1551696">
              <a:off x="8318491" y="1980699"/>
              <a:ext cx="1117040" cy="1610764"/>
            </a:xfrm>
            <a:custGeom>
              <a:avLst/>
              <a:gdLst/>
              <a:ahLst/>
              <a:cxnLst>
                <a:cxn ang="0">
                  <a:pos x="wd2" y="hd2"/>
                </a:cxn>
                <a:cxn ang="5400000">
                  <a:pos x="wd2" y="hd2"/>
                </a:cxn>
                <a:cxn ang="10800000">
                  <a:pos x="wd2" y="hd2"/>
                </a:cxn>
                <a:cxn ang="16200000">
                  <a:pos x="wd2" y="hd2"/>
                </a:cxn>
              </a:cxnLst>
              <a:rect l="0" t="0" r="r" b="b"/>
              <a:pathLst>
                <a:path w="20080" h="21600" extrusionOk="0">
                  <a:moveTo>
                    <a:pt x="2817" y="7689"/>
                  </a:moveTo>
                  <a:cubicBezTo>
                    <a:pt x="5470" y="4262"/>
                    <a:pt x="9851" y="1579"/>
                    <a:pt x="15329" y="451"/>
                  </a:cubicBezTo>
                  <a:cubicBezTo>
                    <a:pt x="16353" y="240"/>
                    <a:pt x="17378" y="90"/>
                    <a:pt x="18399" y="0"/>
                  </a:cubicBezTo>
                  <a:cubicBezTo>
                    <a:pt x="18805" y="705"/>
                    <a:pt x="19143" y="1442"/>
                    <a:pt x="19410" y="2209"/>
                  </a:cubicBezTo>
                  <a:cubicBezTo>
                    <a:pt x="20840" y="6312"/>
                    <a:pt x="19916" y="10483"/>
                    <a:pt x="17263" y="13911"/>
                  </a:cubicBezTo>
                  <a:cubicBezTo>
                    <a:pt x="14610" y="17338"/>
                    <a:pt x="10229" y="20021"/>
                    <a:pt x="4751" y="21149"/>
                  </a:cubicBezTo>
                  <a:cubicBezTo>
                    <a:pt x="3727" y="21360"/>
                    <a:pt x="2702" y="21510"/>
                    <a:pt x="1681" y="21600"/>
                  </a:cubicBezTo>
                  <a:cubicBezTo>
                    <a:pt x="1275" y="20895"/>
                    <a:pt x="937" y="20158"/>
                    <a:pt x="670" y="19391"/>
                  </a:cubicBezTo>
                  <a:cubicBezTo>
                    <a:pt x="-760" y="15289"/>
                    <a:pt x="164" y="11117"/>
                    <a:pt x="2817" y="7689"/>
                  </a:cubicBezTo>
                  <a:close/>
                </a:path>
              </a:pathLst>
            </a:custGeom>
            <a:solidFill>
              <a:schemeClr val="accent5">
                <a:lumMod val="10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94" name="Rectangle 16">
              <a:extLst>
                <a:ext uri="{FF2B5EF4-FFF2-40B4-BE49-F238E27FC236}">
                  <a16:creationId xmlns:a16="http://schemas.microsoft.com/office/drawing/2014/main" id="{581175CE-DD70-4912-9064-ACB5C306BADB}"/>
                </a:ext>
              </a:extLst>
            </p:cNvPr>
            <p:cNvSpPr/>
            <p:nvPr/>
          </p:nvSpPr>
          <p:spPr>
            <a:xfrm rot="19541349">
              <a:off x="8206534" y="2682880"/>
              <a:ext cx="1340951" cy="223236"/>
            </a:xfrm>
            <a:prstGeom prst="rect">
              <a:avLst/>
            </a:prstGeom>
            <a:noFill/>
            <a:ln w="12700" cap="flat">
              <a:noFill/>
              <a:miter lim="400000"/>
            </a:ln>
            <a:effectLst/>
            <a:extLst>
              <a:ext uri="{C572A759-6A51-4108-AA02-DFA0A04FC94B}">
                <ma14:wrappingTextBoxFlag xmlns="" xmlns:lc="http://schemas.openxmlformats.org/drawingml/2006/lockedCanvas" xmlns:p14="http://schemas.microsoft.com/office/powerpoint/2010/main" xmlns:ma14="http://schemas.microsoft.com/office/mac/drawingml/2011/main" val="1"/>
              </a:ext>
            </a:extLst>
          </p:spPr>
          <p:txBody>
            <a:bodyPr wrap="none" lIns="0" tIns="0" rIns="0" bIns="0" anchor="ctr">
              <a:noAutofit/>
            </a:bodyPr>
            <a:lstStyle/>
            <a:p>
              <a:pPr algn="ctr"/>
              <a:r>
                <a:rPr lang="en-US" altLang="zh-CN" sz="1200" b="1" dirty="0">
                  <a:solidFill>
                    <a:schemeClr val="bg1"/>
                  </a:solidFill>
                  <a:latin typeface="微软雅黑" panose="020B0503020204020204" pitchFamily="34" charset="-122"/>
                  <a:ea typeface="微软雅黑" panose="020B0503020204020204" pitchFamily="34" charset="-122"/>
                </a:rPr>
                <a:t>Bootstrap studio</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5" name="Freeform: Shape 13">
              <a:extLst>
                <a:ext uri="{FF2B5EF4-FFF2-40B4-BE49-F238E27FC236}">
                  <a16:creationId xmlns:a16="http://schemas.microsoft.com/office/drawing/2014/main" id="{AB5ED0EF-341A-478E-B92A-AFDE66FC8FAA}"/>
                </a:ext>
              </a:extLst>
            </p:cNvPr>
            <p:cNvSpPr/>
            <p:nvPr/>
          </p:nvSpPr>
          <p:spPr>
            <a:xfrm>
              <a:off x="6901361" y="3552806"/>
              <a:ext cx="1182556" cy="1523582"/>
            </a:xfrm>
            <a:custGeom>
              <a:avLst/>
              <a:gdLst/>
              <a:ahLst/>
              <a:cxnLst>
                <a:cxn ang="0">
                  <a:pos x="wd2" y="hd2"/>
                </a:cxn>
                <a:cxn ang="5400000">
                  <a:pos x="wd2" y="hd2"/>
                </a:cxn>
                <a:cxn ang="10800000">
                  <a:pos x="wd2" y="hd2"/>
                </a:cxn>
                <a:cxn ang="16200000">
                  <a:pos x="wd2" y="hd2"/>
                </a:cxn>
              </a:cxnLst>
              <a:rect l="0" t="0" r="r" b="b"/>
              <a:pathLst>
                <a:path w="20347" h="21600" extrusionOk="0">
                  <a:moveTo>
                    <a:pt x="16713" y="7027"/>
                  </a:moveTo>
                  <a:cubicBezTo>
                    <a:pt x="13800" y="3600"/>
                    <a:pt x="9323" y="1075"/>
                    <a:pt x="3973" y="264"/>
                  </a:cubicBezTo>
                  <a:cubicBezTo>
                    <a:pt x="2973" y="112"/>
                    <a:pt x="1980" y="25"/>
                    <a:pt x="996" y="0"/>
                  </a:cubicBezTo>
                  <a:cubicBezTo>
                    <a:pt x="688" y="770"/>
                    <a:pt x="448" y="1569"/>
                    <a:pt x="279" y="2396"/>
                  </a:cubicBezTo>
                  <a:cubicBezTo>
                    <a:pt x="-626" y="6815"/>
                    <a:pt x="722" y="11145"/>
                    <a:pt x="3635" y="14573"/>
                  </a:cubicBezTo>
                  <a:cubicBezTo>
                    <a:pt x="6548" y="18000"/>
                    <a:pt x="11025" y="20525"/>
                    <a:pt x="16375" y="21336"/>
                  </a:cubicBezTo>
                  <a:cubicBezTo>
                    <a:pt x="17375" y="21488"/>
                    <a:pt x="18368" y="21575"/>
                    <a:pt x="19352" y="21600"/>
                  </a:cubicBezTo>
                  <a:cubicBezTo>
                    <a:pt x="19660" y="20830"/>
                    <a:pt x="19900" y="20031"/>
                    <a:pt x="20069" y="19204"/>
                  </a:cubicBezTo>
                  <a:cubicBezTo>
                    <a:pt x="20974" y="14785"/>
                    <a:pt x="19626" y="10455"/>
                    <a:pt x="16713" y="7027"/>
                  </a:cubicBezTo>
                  <a:close/>
                </a:path>
              </a:pathLst>
            </a:custGeom>
            <a:solidFill>
              <a:schemeClr val="accent4">
                <a:lumMod val="10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96" name="Rectangle 14">
              <a:extLst>
                <a:ext uri="{FF2B5EF4-FFF2-40B4-BE49-F238E27FC236}">
                  <a16:creationId xmlns:a16="http://schemas.microsoft.com/office/drawing/2014/main" id="{4BE44582-2EAA-4C2A-AE79-0159D57C687A}"/>
                </a:ext>
              </a:extLst>
            </p:cNvPr>
            <p:cNvSpPr/>
            <p:nvPr/>
          </p:nvSpPr>
          <p:spPr>
            <a:xfrm rot="3300000">
              <a:off x="6789242" y="4158919"/>
              <a:ext cx="1340951" cy="223236"/>
            </a:xfrm>
            <a:prstGeom prst="rect">
              <a:avLst/>
            </a:prstGeom>
            <a:noFill/>
            <a:ln w="12700" cap="flat">
              <a:noFill/>
              <a:miter lim="400000"/>
            </a:ln>
            <a:effectLst/>
            <a:extLst>
              <a:ext uri="{C572A759-6A51-4108-AA02-DFA0A04FC94B}">
                <ma14:wrappingTextBoxFlag xmlns="" xmlns:lc="http://schemas.openxmlformats.org/drawingml/2006/lockedCanvas" xmlns:p14="http://schemas.microsoft.com/office/powerpoint/2010/main" xmlns:ma14="http://schemas.microsoft.com/office/mac/drawingml/2011/main" val="1"/>
              </a:ext>
            </a:extLst>
          </p:spPr>
          <p:txBody>
            <a:bodyPr wrap="none" lIns="0" tIns="0" rIns="0" bIns="0" anchor="ctr">
              <a:noAutofit/>
            </a:bodyPr>
            <a:lstStyle/>
            <a:p>
              <a:pPr algn="ctr"/>
              <a:r>
                <a:rPr lang="en-US" altLang="zh-CN" sz="1400" b="1" dirty="0">
                  <a:solidFill>
                    <a:schemeClr val="bg1"/>
                  </a:solidFill>
                  <a:latin typeface="微软雅黑" panose="020B0503020204020204" pitchFamily="34" charset="-122"/>
                  <a:ea typeface="微软雅黑" panose="020B0503020204020204" pitchFamily="34" charset="-122"/>
                </a:rPr>
                <a:t>bootstrap</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7" name="Freeform: Shape 11">
              <a:extLst>
                <a:ext uri="{FF2B5EF4-FFF2-40B4-BE49-F238E27FC236}">
                  <a16:creationId xmlns:a16="http://schemas.microsoft.com/office/drawing/2014/main" id="{D850595B-8476-40CE-AD95-4AD6EE8FEF22}"/>
                </a:ext>
              </a:extLst>
            </p:cNvPr>
            <p:cNvSpPr/>
            <p:nvPr/>
          </p:nvSpPr>
          <p:spPr>
            <a:xfrm>
              <a:off x="4060148" y="3110585"/>
              <a:ext cx="1117040" cy="1610764"/>
            </a:xfrm>
            <a:custGeom>
              <a:avLst/>
              <a:gdLst/>
              <a:ahLst/>
              <a:cxnLst>
                <a:cxn ang="0">
                  <a:pos x="wd2" y="hd2"/>
                </a:cxn>
                <a:cxn ang="5400000">
                  <a:pos x="wd2" y="hd2"/>
                </a:cxn>
                <a:cxn ang="10800000">
                  <a:pos x="wd2" y="hd2"/>
                </a:cxn>
                <a:cxn ang="16200000">
                  <a:pos x="wd2" y="hd2"/>
                </a:cxn>
              </a:cxnLst>
              <a:rect l="0" t="0" r="r" b="b"/>
              <a:pathLst>
                <a:path w="20080" h="21600" extrusionOk="0">
                  <a:moveTo>
                    <a:pt x="17263" y="7689"/>
                  </a:moveTo>
                  <a:cubicBezTo>
                    <a:pt x="14610" y="4262"/>
                    <a:pt x="10229" y="1579"/>
                    <a:pt x="4751" y="451"/>
                  </a:cubicBezTo>
                  <a:cubicBezTo>
                    <a:pt x="3727" y="240"/>
                    <a:pt x="2702" y="90"/>
                    <a:pt x="1681" y="0"/>
                  </a:cubicBezTo>
                  <a:cubicBezTo>
                    <a:pt x="1275" y="705"/>
                    <a:pt x="937" y="1442"/>
                    <a:pt x="670" y="2209"/>
                  </a:cubicBezTo>
                  <a:cubicBezTo>
                    <a:pt x="-760" y="6312"/>
                    <a:pt x="164" y="10483"/>
                    <a:pt x="2817" y="13911"/>
                  </a:cubicBezTo>
                  <a:cubicBezTo>
                    <a:pt x="5470" y="17338"/>
                    <a:pt x="9851" y="20021"/>
                    <a:pt x="15329" y="21149"/>
                  </a:cubicBezTo>
                  <a:cubicBezTo>
                    <a:pt x="16353" y="21360"/>
                    <a:pt x="17378" y="21510"/>
                    <a:pt x="18399" y="21600"/>
                  </a:cubicBezTo>
                  <a:cubicBezTo>
                    <a:pt x="18805" y="20895"/>
                    <a:pt x="19143" y="20158"/>
                    <a:pt x="19410" y="19391"/>
                  </a:cubicBezTo>
                  <a:cubicBezTo>
                    <a:pt x="20840" y="15289"/>
                    <a:pt x="19916" y="11117"/>
                    <a:pt x="17263" y="7689"/>
                  </a:cubicBezTo>
                  <a:close/>
                </a:path>
              </a:pathLst>
            </a:custGeom>
            <a:solidFill>
              <a:schemeClr val="accent2">
                <a:lumMod val="10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98" name="Rectangle 12">
              <a:extLst>
                <a:ext uri="{FF2B5EF4-FFF2-40B4-BE49-F238E27FC236}">
                  <a16:creationId xmlns:a16="http://schemas.microsoft.com/office/drawing/2014/main" id="{0A438E0D-85A2-4142-A0AD-7A9AAAD4FE37}"/>
                </a:ext>
              </a:extLst>
            </p:cNvPr>
            <p:cNvSpPr/>
            <p:nvPr/>
          </p:nvSpPr>
          <p:spPr>
            <a:xfrm rot="3600000">
              <a:off x="3912474" y="3792083"/>
              <a:ext cx="1340951" cy="223236"/>
            </a:xfrm>
            <a:prstGeom prst="rect">
              <a:avLst/>
            </a:prstGeom>
            <a:noFill/>
            <a:ln w="12700" cap="flat">
              <a:noFill/>
              <a:miter lim="400000"/>
            </a:ln>
            <a:effectLst/>
            <a:extLst>
              <a:ext uri="{C572A759-6A51-4108-AA02-DFA0A04FC94B}">
                <ma14:wrappingTextBoxFlag xmlns="" xmlns:lc="http://schemas.openxmlformats.org/drawingml/2006/lockedCanvas" xmlns:p14="http://schemas.microsoft.com/office/powerpoint/2010/main" xmlns:ma14="http://schemas.microsoft.com/office/mac/drawingml/2011/main" val="1"/>
              </a:ext>
            </a:extLst>
          </p:spPr>
          <p:txBody>
            <a:bodyPr wrap="none" lIns="0" tIns="0" rIns="0" bIns="0" anchor="ctr">
              <a:noAutofit/>
            </a:bodyPr>
            <a:lstStyle/>
            <a:p>
              <a:pPr algn="ctr"/>
              <a:r>
                <a:rPr lang="en-US" altLang="zh-CN" sz="1400" b="1" dirty="0">
                  <a:solidFill>
                    <a:schemeClr val="bg1"/>
                  </a:solidFill>
                  <a:latin typeface="微软雅黑" panose="020B0503020204020204" pitchFamily="34" charset="-122"/>
                  <a:ea typeface="微软雅黑" panose="020B0503020204020204" pitchFamily="34" charset="-122"/>
                </a:rPr>
                <a:t>CSS</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sp>
        <p:nvSpPr>
          <p:cNvPr id="99" name="文本框 98">
            <a:extLst>
              <a:ext uri="{FF2B5EF4-FFF2-40B4-BE49-F238E27FC236}">
                <a16:creationId xmlns:a16="http://schemas.microsoft.com/office/drawing/2014/main" id="{051BDE71-BC02-48C3-AE24-DE760235DFAE}"/>
              </a:ext>
            </a:extLst>
          </p:cNvPr>
          <p:cNvSpPr txBox="1"/>
          <p:nvPr/>
        </p:nvSpPr>
        <p:spPr>
          <a:xfrm>
            <a:off x="3213701" y="185142"/>
            <a:ext cx="2965077" cy="369332"/>
          </a:xfrm>
          <a:prstGeom prst="rect">
            <a:avLst/>
          </a:prstGeom>
          <a:noFill/>
        </p:spPr>
        <p:txBody>
          <a:bodyPr wrap="square" rtlCol="0">
            <a:spAutoFit/>
          </a:bodyPr>
          <a:lstStyle/>
          <a:p>
            <a:r>
              <a:rPr lang="en-US" altLang="zh-CN" dirty="0">
                <a:solidFill>
                  <a:schemeClr val="bg1"/>
                </a:solidFill>
              </a:rPr>
              <a:t>Design of Front-end</a:t>
            </a:r>
            <a:endParaRPr lang="zh-CN" altLang="en-US" dirty="0">
              <a:solidFill>
                <a:schemeClr val="bg1"/>
              </a:solidFill>
            </a:endParaRPr>
          </a:p>
        </p:txBody>
      </p:sp>
    </p:spTree>
    <p:extLst>
      <p:ext uri="{BB962C8B-B14F-4D97-AF65-F5344CB8AC3E}">
        <p14:creationId xmlns:p14="http://schemas.microsoft.com/office/powerpoint/2010/main" val="33473368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7200" b="1" dirty="0">
                <a:solidFill>
                  <a:schemeClr val="accent6"/>
                </a:solidFill>
                <a:latin typeface="微软雅黑" panose="020B0503020204020204" pitchFamily="34" charset="-122"/>
                <a:ea typeface="微软雅黑" panose="020B0503020204020204" pitchFamily="34" charset="-122"/>
              </a:rPr>
              <a:t>04</a:t>
            </a:r>
            <a:endParaRPr lang="zh-CN" altLang="en-US" sz="7200" b="1" dirty="0">
              <a:solidFill>
                <a:schemeClr val="accent6"/>
              </a:solidFill>
              <a:latin typeface="微软雅黑" panose="020B0503020204020204" pitchFamily="34" charset="-122"/>
              <a:ea typeface="微软雅黑" panose="020B0503020204020204" pitchFamily="34" charset="-122"/>
            </a:endParaRPr>
          </a:p>
        </p:txBody>
      </p:sp>
      <p:pic>
        <p:nvPicPr>
          <p:cNvPr id="24" name="图片 23" descr="33af44c9fe23df8286f99d06e678fd1b">
            <a:extLst>
              <a:ext uri="{FF2B5EF4-FFF2-40B4-BE49-F238E27FC236}">
                <a16:creationId xmlns:a16="http://schemas.microsoft.com/office/drawing/2014/main" id="{757E40D3-9FB2-49D4-8D84-30099D0C8E8F}"/>
              </a:ext>
            </a:extLst>
          </p:cNvPr>
          <p:cNvPicPr>
            <a:picLocks noChangeAspect="1"/>
          </p:cNvPicPr>
          <p:nvPr/>
        </p:nvPicPr>
        <p:blipFill>
          <a:blip r:embed="rId3"/>
          <a:stretch>
            <a:fillRect/>
          </a:stretch>
        </p:blipFill>
        <p:spPr>
          <a:xfrm rot="13505325">
            <a:off x="6246011" y="1327153"/>
            <a:ext cx="6233981" cy="5988671"/>
          </a:xfrm>
          <a:prstGeom prst="rect">
            <a:avLst/>
          </a:prstGeom>
        </p:spPr>
      </p:pic>
      <p:sp>
        <p:nvSpPr>
          <p:cNvPr id="2" name="TextBox 39">
            <a:extLst>
              <a:ext uri="{FF2B5EF4-FFF2-40B4-BE49-F238E27FC236}">
                <a16:creationId xmlns:a16="http://schemas.microsoft.com/office/drawing/2014/main" id="{84D52227-E40B-60C4-23D2-8A7BFB0338B1}"/>
              </a:ext>
            </a:extLst>
          </p:cNvPr>
          <p:cNvSpPr txBox="1"/>
          <p:nvPr/>
        </p:nvSpPr>
        <p:spPr>
          <a:xfrm>
            <a:off x="1197934" y="2260568"/>
            <a:ext cx="4051324" cy="622364"/>
          </a:xfrm>
          <a:prstGeom prst="rect">
            <a:avLst/>
          </a:prstGeom>
          <a:noFill/>
        </p:spPr>
        <p:txBody>
          <a:bodyPr wrap="none" lIns="360000" tIns="0" rIns="0" bIns="0" anchor="b" anchorCtr="0">
            <a:noAutofit/>
          </a:bodyPr>
          <a:lstStyle/>
          <a:p>
            <a:pPr algn="ctr"/>
            <a:r>
              <a:rPr lang="zh-CN" altLang="en-US" sz="5400" b="1" dirty="0">
                <a:solidFill>
                  <a:schemeClr val="accent1"/>
                </a:solidFill>
                <a:latin typeface="微软雅黑" panose="020B0503020204020204" pitchFamily="34" charset="-122"/>
                <a:ea typeface="微软雅黑" panose="020B0503020204020204" pitchFamily="34" charset="-122"/>
              </a:rPr>
              <a:t>数据库与后端设计</a:t>
            </a:r>
            <a:endParaRPr lang="en-US" altLang="zh-CN" sz="5400" b="1" dirty="0">
              <a:solidFill>
                <a:schemeClr val="accent1"/>
              </a:solidFill>
              <a:latin typeface="微软雅黑" panose="020B0503020204020204" pitchFamily="34" charset="-122"/>
              <a:ea typeface="微软雅黑" panose="020B0503020204020204" pitchFamily="34" charset="-122"/>
            </a:endParaRPr>
          </a:p>
          <a:p>
            <a:pPr algn="ctr"/>
            <a:r>
              <a:rPr lang="en-US" altLang="zh-CN" sz="3200" b="1" dirty="0">
                <a:solidFill>
                  <a:schemeClr val="accent1"/>
                </a:solidFill>
                <a:latin typeface="微软雅黑" panose="020B0503020204020204" pitchFamily="34" charset="-122"/>
                <a:ea typeface="微软雅黑" panose="020B0503020204020204" pitchFamily="34" charset="-122"/>
              </a:rPr>
              <a:t>database and back-end design</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88698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4</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738053" y="163831"/>
            <a:ext cx="146706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数据库设计</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824267" y="205978"/>
            <a:ext cx="207672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database design</a:t>
            </a: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05</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60" name="组合 59">
            <a:extLst>
              <a:ext uri="{FF2B5EF4-FFF2-40B4-BE49-F238E27FC236}">
                <a16:creationId xmlns:a16="http://schemas.microsoft.com/office/drawing/2014/main" id="{C288D38B-72E0-7437-3586-EF6C2CEC1C6E}"/>
              </a:ext>
            </a:extLst>
          </p:cNvPr>
          <p:cNvGrpSpPr/>
          <p:nvPr/>
        </p:nvGrpSpPr>
        <p:grpSpPr>
          <a:xfrm>
            <a:off x="567239" y="1450446"/>
            <a:ext cx="2088662" cy="2606702"/>
            <a:chOff x="814450" y="1229736"/>
            <a:chExt cx="2088662" cy="2606702"/>
          </a:xfrm>
        </p:grpSpPr>
        <p:grpSp>
          <p:nvGrpSpPr>
            <p:cNvPr id="22" name="组合 21">
              <a:extLst>
                <a:ext uri="{FF2B5EF4-FFF2-40B4-BE49-F238E27FC236}">
                  <a16:creationId xmlns:a16="http://schemas.microsoft.com/office/drawing/2014/main" id="{92CDE811-0B40-0113-A5B4-F3144AFB80F4}"/>
                </a:ext>
              </a:extLst>
            </p:cNvPr>
            <p:cNvGrpSpPr/>
            <p:nvPr/>
          </p:nvGrpSpPr>
          <p:grpSpPr>
            <a:xfrm>
              <a:off x="1199260" y="1245214"/>
              <a:ext cx="1703852" cy="2591224"/>
              <a:chOff x="1645487" y="787992"/>
              <a:chExt cx="1703852" cy="2591224"/>
            </a:xfrm>
          </p:grpSpPr>
          <p:sp>
            <p:nvSpPr>
              <p:cNvPr id="18" name="文本框 17">
                <a:extLst>
                  <a:ext uri="{FF2B5EF4-FFF2-40B4-BE49-F238E27FC236}">
                    <a16:creationId xmlns:a16="http://schemas.microsoft.com/office/drawing/2014/main" id="{3A755932-DD5C-049C-9E83-09214395A8DB}"/>
                  </a:ext>
                </a:extLst>
              </p:cNvPr>
              <p:cNvSpPr txBox="1"/>
              <p:nvPr/>
            </p:nvSpPr>
            <p:spPr>
              <a:xfrm>
                <a:off x="1645490" y="787992"/>
                <a:ext cx="1703849" cy="369332"/>
              </a:xfrm>
              <a:prstGeom prst="rect">
                <a:avLst/>
              </a:prstGeom>
              <a:noFill/>
            </p:spPr>
            <p:txBody>
              <a:bodyPr wrap="square" rtlCol="0">
                <a:spAutoFit/>
              </a:bodyPr>
              <a:lstStyle/>
              <a:p>
                <a:r>
                  <a:rPr lang="zh-CN" altLang="en-US" b="1" dirty="0">
                    <a:solidFill>
                      <a:srgbClr val="51718D"/>
                    </a:solidFill>
                    <a:latin typeface="微软雅黑" panose="020B0503020204020204" pitchFamily="34" charset="-122"/>
                    <a:ea typeface="微软雅黑" panose="020B0503020204020204" pitchFamily="34" charset="-122"/>
                  </a:rPr>
                  <a:t>用户信息储存</a:t>
                </a:r>
              </a:p>
            </p:txBody>
          </p:sp>
          <p:sp>
            <p:nvSpPr>
              <p:cNvPr id="19" name="文本框 18">
                <a:extLst>
                  <a:ext uri="{FF2B5EF4-FFF2-40B4-BE49-F238E27FC236}">
                    <a16:creationId xmlns:a16="http://schemas.microsoft.com/office/drawing/2014/main" id="{C72E2A16-2C9A-E096-4103-82D1813AC3F3}"/>
                  </a:ext>
                </a:extLst>
              </p:cNvPr>
              <p:cNvSpPr txBox="1"/>
              <p:nvPr/>
            </p:nvSpPr>
            <p:spPr>
              <a:xfrm>
                <a:off x="1645487" y="1916177"/>
                <a:ext cx="1687518" cy="369332"/>
              </a:xfrm>
              <a:prstGeom prst="rect">
                <a:avLst/>
              </a:prstGeom>
              <a:noFill/>
            </p:spPr>
            <p:txBody>
              <a:bodyPr wrap="square" rtlCol="0">
                <a:spAutoFit/>
              </a:bodyPr>
              <a:lstStyle/>
              <a:p>
                <a:r>
                  <a:rPr lang="zh-CN" altLang="en-US" b="1" dirty="0">
                    <a:solidFill>
                      <a:srgbClr val="51718D"/>
                    </a:solidFill>
                    <a:latin typeface="微软雅黑" panose="020B0503020204020204" pitchFamily="34" charset="-122"/>
                    <a:ea typeface="微软雅黑" panose="020B0503020204020204" pitchFamily="34" charset="-122"/>
                  </a:rPr>
                  <a:t>帖子信息储存</a:t>
                </a:r>
                <a:endParaRPr lang="zh-CN" altLang="en-US" b="1"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5C150D83-D941-8E4C-EE88-817B46D4D96A}"/>
                  </a:ext>
                </a:extLst>
              </p:cNvPr>
              <p:cNvSpPr txBox="1"/>
              <p:nvPr/>
            </p:nvSpPr>
            <p:spPr>
              <a:xfrm>
                <a:off x="1645487" y="3009884"/>
                <a:ext cx="1648273" cy="369332"/>
              </a:xfrm>
              <a:prstGeom prst="rect">
                <a:avLst/>
              </a:prstGeom>
              <a:noFill/>
            </p:spPr>
            <p:txBody>
              <a:bodyPr wrap="square" rtlCol="0">
                <a:spAutoFit/>
              </a:bodyPr>
              <a:lstStyle/>
              <a:p>
                <a:r>
                  <a:rPr lang="zh-CN" altLang="en-US" b="1" dirty="0">
                    <a:solidFill>
                      <a:srgbClr val="51718D"/>
                    </a:solidFill>
                    <a:latin typeface="微软雅黑" panose="020B0503020204020204" pitchFamily="34" charset="-122"/>
                    <a:ea typeface="微软雅黑" panose="020B0503020204020204" pitchFamily="34" charset="-122"/>
                  </a:rPr>
                  <a:t>医院信息储存</a:t>
                </a:r>
              </a:p>
            </p:txBody>
          </p:sp>
        </p:grpSp>
        <p:sp>
          <p:nvSpPr>
            <p:cNvPr id="57" name="椭圆 56">
              <a:extLst>
                <a:ext uri="{FF2B5EF4-FFF2-40B4-BE49-F238E27FC236}">
                  <a16:creationId xmlns:a16="http://schemas.microsoft.com/office/drawing/2014/main" id="{2BEE4E62-E11E-0084-F913-09B3C871E217}"/>
                </a:ext>
              </a:extLst>
            </p:cNvPr>
            <p:cNvSpPr/>
            <p:nvPr/>
          </p:nvSpPr>
          <p:spPr>
            <a:xfrm>
              <a:off x="814450" y="1229736"/>
              <a:ext cx="384810" cy="384810"/>
            </a:xfrm>
            <a:prstGeom prst="ellipse">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rPr>
                <a:t>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8" name="椭圆 57">
              <a:extLst>
                <a:ext uri="{FF2B5EF4-FFF2-40B4-BE49-F238E27FC236}">
                  <a16:creationId xmlns:a16="http://schemas.microsoft.com/office/drawing/2014/main" id="{A1DB60C4-8DA5-1C84-A3D3-E239C7285950}"/>
                </a:ext>
              </a:extLst>
            </p:cNvPr>
            <p:cNvSpPr/>
            <p:nvPr/>
          </p:nvSpPr>
          <p:spPr>
            <a:xfrm>
              <a:off x="830773" y="2340271"/>
              <a:ext cx="384810" cy="384810"/>
            </a:xfrm>
            <a:prstGeom prst="ellipse">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rPr>
                <a:t>2</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9" name="椭圆 58">
              <a:extLst>
                <a:ext uri="{FF2B5EF4-FFF2-40B4-BE49-F238E27FC236}">
                  <a16:creationId xmlns:a16="http://schemas.microsoft.com/office/drawing/2014/main" id="{745DBA04-F113-4A61-6082-4977B24800F0}"/>
                </a:ext>
              </a:extLst>
            </p:cNvPr>
            <p:cNvSpPr/>
            <p:nvPr/>
          </p:nvSpPr>
          <p:spPr>
            <a:xfrm>
              <a:off x="830773" y="3425034"/>
              <a:ext cx="384810" cy="384810"/>
            </a:xfrm>
            <a:prstGeom prst="ellipse">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anose="020B0503020204020204" pitchFamily="34" charset="-122"/>
                  <a:ea typeface="微软雅黑" panose="020B0503020204020204" pitchFamily="34" charset="-122"/>
                </a:rPr>
                <a:t>3</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10" name="文本框 9">
            <a:extLst>
              <a:ext uri="{FF2B5EF4-FFF2-40B4-BE49-F238E27FC236}">
                <a16:creationId xmlns:a16="http://schemas.microsoft.com/office/drawing/2014/main" id="{EBB1C3E0-578F-A82F-5C70-30E969CDC76D}"/>
              </a:ext>
            </a:extLst>
          </p:cNvPr>
          <p:cNvSpPr txBox="1"/>
          <p:nvPr/>
        </p:nvSpPr>
        <p:spPr>
          <a:xfrm>
            <a:off x="439462" y="697230"/>
            <a:ext cx="3240083" cy="461665"/>
          </a:xfrm>
          <a:prstGeom prst="rect">
            <a:avLst/>
          </a:prstGeom>
          <a:noFill/>
        </p:spPr>
        <p:txBody>
          <a:bodyPr wrap="square" rtlCol="0">
            <a:spAutoFit/>
          </a:bodyPr>
          <a:lstStyle/>
          <a:p>
            <a:r>
              <a:rPr lang="zh-CN" altLang="en-US" sz="2400" b="1" dirty="0">
                <a:solidFill>
                  <a:schemeClr val="accent4"/>
                </a:solidFill>
                <a:latin typeface="微软雅黑" panose="020B0503020204020204" pitchFamily="34" charset="-122"/>
                <a:ea typeface="微软雅黑" panose="020B0503020204020204" pitchFamily="34" charset="-122"/>
              </a:rPr>
              <a:t>数据库对应作用</a:t>
            </a:r>
          </a:p>
        </p:txBody>
      </p:sp>
      <p:sp>
        <p:nvSpPr>
          <p:cNvPr id="21" name="左大括号 20">
            <a:extLst>
              <a:ext uri="{FF2B5EF4-FFF2-40B4-BE49-F238E27FC236}">
                <a16:creationId xmlns:a16="http://schemas.microsoft.com/office/drawing/2014/main" id="{BCEB4F39-32E9-FF28-AFBC-4BC20C4D2284}"/>
              </a:ext>
            </a:extLst>
          </p:cNvPr>
          <p:cNvSpPr/>
          <p:nvPr/>
        </p:nvSpPr>
        <p:spPr>
          <a:xfrm>
            <a:off x="2560480" y="1190945"/>
            <a:ext cx="307668" cy="8922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左大括号 22">
            <a:extLst>
              <a:ext uri="{FF2B5EF4-FFF2-40B4-BE49-F238E27FC236}">
                <a16:creationId xmlns:a16="http://schemas.microsoft.com/office/drawing/2014/main" id="{BA2EDC20-D965-8171-9894-0FDF1895B17D}"/>
              </a:ext>
            </a:extLst>
          </p:cNvPr>
          <p:cNvSpPr/>
          <p:nvPr/>
        </p:nvSpPr>
        <p:spPr>
          <a:xfrm>
            <a:off x="2504716" y="2312650"/>
            <a:ext cx="307668" cy="8922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左大括号 23">
            <a:extLst>
              <a:ext uri="{FF2B5EF4-FFF2-40B4-BE49-F238E27FC236}">
                <a16:creationId xmlns:a16="http://schemas.microsoft.com/office/drawing/2014/main" id="{A307A6DC-078E-AC49-B85C-E7FA584AFC6D}"/>
              </a:ext>
            </a:extLst>
          </p:cNvPr>
          <p:cNvSpPr/>
          <p:nvPr/>
        </p:nvSpPr>
        <p:spPr>
          <a:xfrm>
            <a:off x="2510254" y="3439893"/>
            <a:ext cx="307668" cy="8922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45573F55-787C-21D9-3DD6-F1935E429CBE}"/>
              </a:ext>
            </a:extLst>
          </p:cNvPr>
          <p:cNvSpPr txBox="1"/>
          <p:nvPr/>
        </p:nvSpPr>
        <p:spPr>
          <a:xfrm>
            <a:off x="2836400" y="1203031"/>
            <a:ext cx="219984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登录信息表</a:t>
            </a:r>
          </a:p>
        </p:txBody>
      </p:sp>
      <p:sp>
        <p:nvSpPr>
          <p:cNvPr id="27" name="文本框 26">
            <a:extLst>
              <a:ext uri="{FF2B5EF4-FFF2-40B4-BE49-F238E27FC236}">
                <a16:creationId xmlns:a16="http://schemas.microsoft.com/office/drawing/2014/main" id="{9E6AF369-DE2F-901C-5BF7-B5F5B05F1728}"/>
              </a:ext>
            </a:extLst>
          </p:cNvPr>
          <p:cNvSpPr txBox="1"/>
          <p:nvPr/>
        </p:nvSpPr>
        <p:spPr>
          <a:xfrm>
            <a:off x="2701148" y="1710750"/>
            <a:ext cx="219984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用户基本信息表</a:t>
            </a:r>
          </a:p>
        </p:txBody>
      </p:sp>
      <p:sp>
        <p:nvSpPr>
          <p:cNvPr id="28" name="文本框 27">
            <a:extLst>
              <a:ext uri="{FF2B5EF4-FFF2-40B4-BE49-F238E27FC236}">
                <a16:creationId xmlns:a16="http://schemas.microsoft.com/office/drawing/2014/main" id="{6E6D70B1-C992-986A-428D-B12E187F019A}"/>
              </a:ext>
            </a:extLst>
          </p:cNvPr>
          <p:cNvSpPr txBox="1"/>
          <p:nvPr/>
        </p:nvSpPr>
        <p:spPr>
          <a:xfrm>
            <a:off x="2868145" y="2176863"/>
            <a:ext cx="219984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帖子表</a:t>
            </a:r>
          </a:p>
        </p:txBody>
      </p:sp>
      <p:sp>
        <p:nvSpPr>
          <p:cNvPr id="29" name="文本框 28">
            <a:extLst>
              <a:ext uri="{FF2B5EF4-FFF2-40B4-BE49-F238E27FC236}">
                <a16:creationId xmlns:a16="http://schemas.microsoft.com/office/drawing/2014/main" id="{5FC0169C-EE23-6B6D-52F2-E3846F42FDE7}"/>
              </a:ext>
            </a:extLst>
          </p:cNvPr>
          <p:cNvSpPr txBox="1"/>
          <p:nvPr/>
        </p:nvSpPr>
        <p:spPr>
          <a:xfrm>
            <a:off x="2868145" y="2560542"/>
            <a:ext cx="219984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评论表</a:t>
            </a:r>
          </a:p>
        </p:txBody>
      </p:sp>
      <p:sp>
        <p:nvSpPr>
          <p:cNvPr id="34" name="文本框 33">
            <a:extLst>
              <a:ext uri="{FF2B5EF4-FFF2-40B4-BE49-F238E27FC236}">
                <a16:creationId xmlns:a16="http://schemas.microsoft.com/office/drawing/2014/main" id="{76FE5BDE-4BA2-27D4-32FD-64D699E9ED52}"/>
              </a:ext>
            </a:extLst>
          </p:cNvPr>
          <p:cNvSpPr txBox="1"/>
          <p:nvPr/>
        </p:nvSpPr>
        <p:spPr>
          <a:xfrm>
            <a:off x="2868145" y="2949087"/>
            <a:ext cx="219984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帖子收藏表</a:t>
            </a:r>
          </a:p>
        </p:txBody>
      </p:sp>
      <p:sp>
        <p:nvSpPr>
          <p:cNvPr id="35" name="文本框 34">
            <a:extLst>
              <a:ext uri="{FF2B5EF4-FFF2-40B4-BE49-F238E27FC236}">
                <a16:creationId xmlns:a16="http://schemas.microsoft.com/office/drawing/2014/main" id="{8672F64A-CC5A-D725-54AC-74EDB68A7173}"/>
              </a:ext>
            </a:extLst>
          </p:cNvPr>
          <p:cNvSpPr txBox="1"/>
          <p:nvPr/>
        </p:nvSpPr>
        <p:spPr>
          <a:xfrm>
            <a:off x="2868148" y="3375276"/>
            <a:ext cx="219984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医院表</a:t>
            </a:r>
          </a:p>
        </p:txBody>
      </p:sp>
      <p:sp>
        <p:nvSpPr>
          <p:cNvPr id="36" name="文本框 35">
            <a:extLst>
              <a:ext uri="{FF2B5EF4-FFF2-40B4-BE49-F238E27FC236}">
                <a16:creationId xmlns:a16="http://schemas.microsoft.com/office/drawing/2014/main" id="{89881575-D0AF-41F1-3B1F-D82AEE4C31A7}"/>
              </a:ext>
            </a:extLst>
          </p:cNvPr>
          <p:cNvSpPr txBox="1"/>
          <p:nvPr/>
        </p:nvSpPr>
        <p:spPr>
          <a:xfrm>
            <a:off x="2868147" y="3706552"/>
            <a:ext cx="219984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疾病与科室表</a:t>
            </a:r>
          </a:p>
        </p:txBody>
      </p:sp>
      <p:sp>
        <p:nvSpPr>
          <p:cNvPr id="37" name="文本框 36">
            <a:extLst>
              <a:ext uri="{FF2B5EF4-FFF2-40B4-BE49-F238E27FC236}">
                <a16:creationId xmlns:a16="http://schemas.microsoft.com/office/drawing/2014/main" id="{8E3A8716-B16A-5912-2F6B-346AE17E0DD3}"/>
              </a:ext>
            </a:extLst>
          </p:cNvPr>
          <p:cNvSpPr txBox="1"/>
          <p:nvPr/>
        </p:nvSpPr>
        <p:spPr>
          <a:xfrm>
            <a:off x="2868146" y="4093277"/>
            <a:ext cx="219984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医院收藏表</a:t>
            </a:r>
          </a:p>
        </p:txBody>
      </p:sp>
      <p:sp>
        <p:nvSpPr>
          <p:cNvPr id="64" name="矩形 63">
            <a:extLst>
              <a:ext uri="{FF2B5EF4-FFF2-40B4-BE49-F238E27FC236}">
                <a16:creationId xmlns:a16="http://schemas.microsoft.com/office/drawing/2014/main" id="{424CA13F-2CFB-4194-1E05-307AC1FFCB3E}"/>
              </a:ext>
            </a:extLst>
          </p:cNvPr>
          <p:cNvSpPr/>
          <p:nvPr/>
        </p:nvSpPr>
        <p:spPr>
          <a:xfrm>
            <a:off x="4476576" y="1178497"/>
            <a:ext cx="4358467" cy="9197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矩形 65">
            <a:extLst>
              <a:ext uri="{FF2B5EF4-FFF2-40B4-BE49-F238E27FC236}">
                <a16:creationId xmlns:a16="http://schemas.microsoft.com/office/drawing/2014/main" id="{907351D9-47F5-BFB5-852A-8D1A9C603E4B}"/>
              </a:ext>
            </a:extLst>
          </p:cNvPr>
          <p:cNvSpPr/>
          <p:nvPr/>
        </p:nvSpPr>
        <p:spPr>
          <a:xfrm>
            <a:off x="4476574" y="2317110"/>
            <a:ext cx="4358467" cy="9197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23D4C811-5E40-CF4E-5011-596CE7F33631}"/>
              </a:ext>
            </a:extLst>
          </p:cNvPr>
          <p:cNvSpPr/>
          <p:nvPr/>
        </p:nvSpPr>
        <p:spPr>
          <a:xfrm>
            <a:off x="4476574" y="3483912"/>
            <a:ext cx="4358467" cy="9197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A65B0CDF-02DA-1C11-1850-2A0171BCC0C2}"/>
              </a:ext>
            </a:extLst>
          </p:cNvPr>
          <p:cNvSpPr/>
          <p:nvPr/>
        </p:nvSpPr>
        <p:spPr>
          <a:xfrm>
            <a:off x="5505792" y="1380289"/>
            <a:ext cx="2441694" cy="584775"/>
          </a:xfrm>
          <a:prstGeom prst="rect">
            <a:avLst/>
          </a:prstGeom>
        </p:spPr>
        <p:txBody>
          <a:bodyPr wrap="non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实现用户登录、信息公示</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与医院推荐等功能</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a16="http://schemas.microsoft.com/office/drawing/2014/main" id="{CD5E3120-49D4-ACCB-3886-C96EAA09AE1A}"/>
              </a:ext>
            </a:extLst>
          </p:cNvPr>
          <p:cNvSpPr/>
          <p:nvPr/>
        </p:nvSpPr>
        <p:spPr>
          <a:xfrm>
            <a:off x="4921999" y="2631201"/>
            <a:ext cx="3467616" cy="338554"/>
          </a:xfrm>
          <a:prstGeom prst="rect">
            <a:avLst/>
          </a:prstGeom>
        </p:spPr>
        <p:txBody>
          <a:bodyPr wrap="none">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帖子能够被其它用户访问评论与收藏</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77" name="矩形 76">
            <a:extLst>
              <a:ext uri="{FF2B5EF4-FFF2-40B4-BE49-F238E27FC236}">
                <a16:creationId xmlns:a16="http://schemas.microsoft.com/office/drawing/2014/main" id="{D7F7A99B-C5CE-2949-5771-E2DF4EBCF158}"/>
              </a:ext>
            </a:extLst>
          </p:cNvPr>
          <p:cNvSpPr/>
          <p:nvPr/>
        </p:nvSpPr>
        <p:spPr>
          <a:xfrm>
            <a:off x="4642630" y="3652699"/>
            <a:ext cx="4017034" cy="584775"/>
          </a:xfrm>
          <a:prstGeom prst="rect">
            <a:avLst/>
          </a:prstGeom>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实现医院的基础信息公开；通过病名到科室到医院名称的映射实现有效的医院推荐</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9697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fade">
                                      <p:cBhvr>
                                        <p:cTn id="46" dur="500"/>
                                        <p:tgtEl>
                                          <p:spTgt spid="6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fade">
                                      <p:cBhvr>
                                        <p:cTn id="49" dur="500"/>
                                        <p:tgtEl>
                                          <p:spTgt spid="6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fade">
                                      <p:cBhvr>
                                        <p:cTn id="55" dur="500"/>
                                        <p:tgtEl>
                                          <p:spTgt spid="7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fade">
                                      <p:cBhvr>
                                        <p:cTn id="58"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6" grpId="0"/>
      <p:bldP spid="27" grpId="0"/>
      <p:bldP spid="28" grpId="0"/>
      <p:bldP spid="29" grpId="0"/>
      <p:bldP spid="34" grpId="0"/>
      <p:bldP spid="35" grpId="0"/>
      <p:bldP spid="36" grpId="0"/>
      <p:bldP spid="37" grpId="0"/>
      <p:bldP spid="64" grpId="0" animBg="1"/>
      <p:bldP spid="66" grpId="0" animBg="1"/>
      <p:bldP spid="67" grpId="0" animBg="1"/>
      <p:bldP spid="75" grpId="0"/>
      <p:bldP spid="76" grpId="0"/>
      <p:bldP spid="7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4</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738053" y="163831"/>
            <a:ext cx="146706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数据库设计</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824267" y="205978"/>
            <a:ext cx="207672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database design</a:t>
            </a: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05</a:t>
              </a:r>
              <a:endParaRPr lang="zh-CN" altLang="en-US" dirty="0">
                <a:solidFill>
                  <a:schemeClr val="bg1"/>
                </a:solidFill>
                <a:latin typeface="微软雅黑" panose="020B0503020204020204" pitchFamily="34" charset="-122"/>
                <a:ea typeface="微软雅黑" panose="020B0503020204020204" pitchFamily="34" charset="-122"/>
              </a:endParaRPr>
            </a:p>
          </p:txBody>
        </p:sp>
      </p:grpSp>
      <p:pic>
        <p:nvPicPr>
          <p:cNvPr id="2" name="图片 1" descr="未命名文件-导出">
            <a:extLst>
              <a:ext uri="{FF2B5EF4-FFF2-40B4-BE49-F238E27FC236}">
                <a16:creationId xmlns:a16="http://schemas.microsoft.com/office/drawing/2014/main" id="{DBFDAFDC-7497-EAA8-C0BD-64E0DEFFC689}"/>
              </a:ext>
            </a:extLst>
          </p:cNvPr>
          <p:cNvPicPr>
            <a:picLocks noChangeAspect="1"/>
          </p:cNvPicPr>
          <p:nvPr/>
        </p:nvPicPr>
        <p:blipFill>
          <a:blip r:embed="rId3"/>
          <a:srcRect l="9309" t="12457" r="2114"/>
          <a:stretch>
            <a:fillRect/>
          </a:stretch>
        </p:blipFill>
        <p:spPr>
          <a:xfrm>
            <a:off x="1874672" y="582930"/>
            <a:ext cx="5651626" cy="4191238"/>
          </a:xfrm>
          <a:prstGeom prst="rect">
            <a:avLst/>
          </a:prstGeom>
        </p:spPr>
      </p:pic>
      <p:sp>
        <p:nvSpPr>
          <p:cNvPr id="10" name="文本框 9">
            <a:extLst>
              <a:ext uri="{FF2B5EF4-FFF2-40B4-BE49-F238E27FC236}">
                <a16:creationId xmlns:a16="http://schemas.microsoft.com/office/drawing/2014/main" id="{EBB1C3E0-578F-A82F-5C70-30E969CDC76D}"/>
              </a:ext>
            </a:extLst>
          </p:cNvPr>
          <p:cNvSpPr txBox="1"/>
          <p:nvPr/>
        </p:nvSpPr>
        <p:spPr>
          <a:xfrm>
            <a:off x="439462" y="697230"/>
            <a:ext cx="3240083" cy="461665"/>
          </a:xfrm>
          <a:prstGeom prst="rect">
            <a:avLst/>
          </a:prstGeom>
          <a:noFill/>
        </p:spPr>
        <p:txBody>
          <a:bodyPr wrap="square" rtlCol="0">
            <a:spAutoFit/>
          </a:bodyPr>
          <a:lstStyle/>
          <a:p>
            <a:r>
              <a:rPr lang="en-US" altLang="zh-CN" sz="2400" b="1" dirty="0">
                <a:solidFill>
                  <a:schemeClr val="accent4"/>
                </a:solidFill>
                <a:latin typeface="微软雅黑" panose="020B0503020204020204" pitchFamily="34" charset="-122"/>
                <a:ea typeface="微软雅黑" panose="020B0503020204020204" pitchFamily="34" charset="-122"/>
              </a:rPr>
              <a:t>ER</a:t>
            </a:r>
            <a:r>
              <a:rPr lang="zh-CN" altLang="en-US" sz="2400" b="1" dirty="0">
                <a:solidFill>
                  <a:schemeClr val="accent4"/>
                </a:solidFill>
                <a:latin typeface="微软雅黑" panose="020B0503020204020204" pitchFamily="34" charset="-122"/>
                <a:ea typeface="微软雅黑" panose="020B0503020204020204" pitchFamily="34" charset="-122"/>
              </a:rPr>
              <a:t>图展示</a:t>
            </a:r>
          </a:p>
        </p:txBody>
      </p:sp>
    </p:spTree>
    <p:extLst>
      <p:ext uri="{BB962C8B-B14F-4D97-AF65-F5344CB8AC3E}">
        <p14:creationId xmlns:p14="http://schemas.microsoft.com/office/powerpoint/2010/main" val="38987361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4</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738053" y="163831"/>
            <a:ext cx="146706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数据库设计</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824267" y="205978"/>
            <a:ext cx="207672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database design</a:t>
            </a: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05</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a:extLst>
              <a:ext uri="{FF2B5EF4-FFF2-40B4-BE49-F238E27FC236}">
                <a16:creationId xmlns:a16="http://schemas.microsoft.com/office/drawing/2014/main" id="{EBB1C3E0-578F-A82F-5C70-30E969CDC76D}"/>
              </a:ext>
            </a:extLst>
          </p:cNvPr>
          <p:cNvSpPr txBox="1"/>
          <p:nvPr/>
        </p:nvSpPr>
        <p:spPr>
          <a:xfrm>
            <a:off x="439462" y="697230"/>
            <a:ext cx="3240083" cy="461665"/>
          </a:xfrm>
          <a:prstGeom prst="rect">
            <a:avLst/>
          </a:prstGeom>
          <a:noFill/>
        </p:spPr>
        <p:txBody>
          <a:bodyPr wrap="square" rtlCol="0">
            <a:spAutoFit/>
          </a:bodyPr>
          <a:lstStyle/>
          <a:p>
            <a:r>
              <a:rPr lang="zh-CN" altLang="en-US" sz="2400" b="1" dirty="0">
                <a:solidFill>
                  <a:schemeClr val="accent4"/>
                </a:solidFill>
                <a:latin typeface="微软雅黑" panose="020B0503020204020204" pitchFamily="34" charset="-122"/>
                <a:ea typeface="微软雅黑" panose="020B0503020204020204" pitchFamily="34" charset="-122"/>
              </a:rPr>
              <a:t>部分数据库展示</a:t>
            </a:r>
          </a:p>
        </p:txBody>
      </p:sp>
      <p:pic>
        <p:nvPicPr>
          <p:cNvPr id="18" name="图片 17">
            <a:extLst>
              <a:ext uri="{FF2B5EF4-FFF2-40B4-BE49-F238E27FC236}">
                <a16:creationId xmlns:a16="http://schemas.microsoft.com/office/drawing/2014/main" id="{C6440FA8-4AC9-2BD5-0A6C-2BB9BAC6B85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141"/>
          <a:stretch/>
        </p:blipFill>
        <p:spPr bwMode="auto">
          <a:xfrm>
            <a:off x="283591" y="1514103"/>
            <a:ext cx="3422995" cy="2491357"/>
          </a:xfrm>
          <a:prstGeom prst="rect">
            <a:avLst/>
          </a:prstGeom>
          <a:noFill/>
          <a:ln>
            <a:noFill/>
          </a:ln>
        </p:spPr>
      </p:pic>
      <p:pic>
        <p:nvPicPr>
          <p:cNvPr id="19" name="图片 18">
            <a:extLst>
              <a:ext uri="{FF2B5EF4-FFF2-40B4-BE49-F238E27FC236}">
                <a16:creationId xmlns:a16="http://schemas.microsoft.com/office/drawing/2014/main" id="{A66EA9C1-81C6-9FDA-F09E-7E9C1660DEC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7088"/>
          <a:stretch/>
        </p:blipFill>
        <p:spPr bwMode="auto">
          <a:xfrm>
            <a:off x="4024303" y="1610388"/>
            <a:ext cx="4972056" cy="763135"/>
          </a:xfrm>
          <a:prstGeom prst="rect">
            <a:avLst/>
          </a:prstGeom>
          <a:noFill/>
          <a:ln>
            <a:noFill/>
          </a:ln>
        </p:spPr>
      </p:pic>
      <p:pic>
        <p:nvPicPr>
          <p:cNvPr id="20" name="图片 19">
            <a:extLst>
              <a:ext uri="{FF2B5EF4-FFF2-40B4-BE49-F238E27FC236}">
                <a16:creationId xmlns:a16="http://schemas.microsoft.com/office/drawing/2014/main" id="{8E5E6423-8986-3541-42DC-872978351BC3}"/>
              </a:ext>
            </a:extLst>
          </p:cNvPr>
          <p:cNvPicPr>
            <a:picLocks noChangeAspect="1"/>
          </p:cNvPicPr>
          <p:nvPr/>
        </p:nvPicPr>
        <p:blipFill rotWithShape="1">
          <a:blip r:embed="rId5">
            <a:extLst>
              <a:ext uri="{28A0092B-C50C-407E-A947-70E740481C1C}">
                <a14:useLocalDpi xmlns:a14="http://schemas.microsoft.com/office/drawing/2010/main" val="0"/>
              </a:ext>
            </a:extLst>
          </a:blip>
          <a:srcRect r="810"/>
          <a:stretch/>
        </p:blipFill>
        <p:spPr bwMode="auto">
          <a:xfrm>
            <a:off x="4024303" y="3056239"/>
            <a:ext cx="4980277" cy="970280"/>
          </a:xfrm>
          <a:prstGeom prst="rect">
            <a:avLst/>
          </a:prstGeom>
          <a:noFill/>
          <a:ln>
            <a:noFill/>
          </a:ln>
        </p:spPr>
      </p:pic>
      <p:sp>
        <p:nvSpPr>
          <p:cNvPr id="21" name="文本框 20">
            <a:extLst>
              <a:ext uri="{FF2B5EF4-FFF2-40B4-BE49-F238E27FC236}">
                <a16:creationId xmlns:a16="http://schemas.microsoft.com/office/drawing/2014/main" id="{DD9CDC16-0327-E04D-42BD-24731CA25275}"/>
              </a:ext>
            </a:extLst>
          </p:cNvPr>
          <p:cNvSpPr txBox="1"/>
          <p:nvPr/>
        </p:nvSpPr>
        <p:spPr>
          <a:xfrm>
            <a:off x="1521679" y="4133971"/>
            <a:ext cx="1172265" cy="261610"/>
          </a:xfrm>
          <a:prstGeom prst="rect">
            <a:avLst/>
          </a:prstGeom>
          <a:noFill/>
        </p:spPr>
        <p:txBody>
          <a:bodyPr wrap="square" rtlCol="0">
            <a:spAutoFit/>
          </a:bodyPr>
          <a:lstStyle/>
          <a:p>
            <a:r>
              <a:rPr lang="zh-CN" altLang="en-US" sz="1100" dirty="0">
                <a:latin typeface="微软雅黑" panose="020B0503020204020204" pitchFamily="34" charset="-122"/>
                <a:ea typeface="微软雅黑" panose="020B0503020204020204" pitchFamily="34" charset="-122"/>
              </a:rPr>
              <a:t>医院信息表</a:t>
            </a:r>
          </a:p>
        </p:txBody>
      </p:sp>
      <p:sp>
        <p:nvSpPr>
          <p:cNvPr id="22" name="文本框 21">
            <a:extLst>
              <a:ext uri="{FF2B5EF4-FFF2-40B4-BE49-F238E27FC236}">
                <a16:creationId xmlns:a16="http://schemas.microsoft.com/office/drawing/2014/main" id="{0A3EB498-8DCB-3D80-964C-681135375028}"/>
              </a:ext>
            </a:extLst>
          </p:cNvPr>
          <p:cNvSpPr txBox="1"/>
          <p:nvPr/>
        </p:nvSpPr>
        <p:spPr>
          <a:xfrm>
            <a:off x="6206396" y="2430838"/>
            <a:ext cx="1172265" cy="261610"/>
          </a:xfrm>
          <a:prstGeom prst="rect">
            <a:avLst/>
          </a:prstGeom>
          <a:noFill/>
        </p:spPr>
        <p:txBody>
          <a:bodyPr wrap="square" rtlCol="0">
            <a:spAutoFit/>
          </a:bodyPr>
          <a:lstStyle/>
          <a:p>
            <a:r>
              <a:rPr lang="zh-CN" altLang="en-US" sz="1100" dirty="0">
                <a:latin typeface="微软雅黑" panose="020B0503020204020204" pitchFamily="34" charset="-122"/>
                <a:ea typeface="微软雅黑" panose="020B0503020204020204" pitchFamily="34" charset="-122"/>
              </a:rPr>
              <a:t>帖子表</a:t>
            </a:r>
          </a:p>
        </p:txBody>
      </p:sp>
      <p:sp>
        <p:nvSpPr>
          <p:cNvPr id="23" name="文本框 22">
            <a:extLst>
              <a:ext uri="{FF2B5EF4-FFF2-40B4-BE49-F238E27FC236}">
                <a16:creationId xmlns:a16="http://schemas.microsoft.com/office/drawing/2014/main" id="{2A01669B-470E-755F-58C1-5190206C49D1}"/>
              </a:ext>
            </a:extLst>
          </p:cNvPr>
          <p:cNvSpPr txBox="1"/>
          <p:nvPr/>
        </p:nvSpPr>
        <p:spPr>
          <a:xfrm>
            <a:off x="6063520" y="4133971"/>
            <a:ext cx="1172265" cy="261610"/>
          </a:xfrm>
          <a:prstGeom prst="rect">
            <a:avLst/>
          </a:prstGeom>
          <a:noFill/>
        </p:spPr>
        <p:txBody>
          <a:bodyPr wrap="square" rtlCol="0">
            <a:spAutoFit/>
          </a:bodyPr>
          <a:lstStyle/>
          <a:p>
            <a:r>
              <a:rPr lang="zh-CN" altLang="en-US" sz="1100" dirty="0">
                <a:latin typeface="微软雅黑" panose="020B0503020204020204" pitchFamily="34" charset="-122"/>
                <a:ea typeface="微软雅黑" panose="020B0503020204020204" pitchFamily="34" charset="-122"/>
              </a:rPr>
              <a:t>帖子评论表</a:t>
            </a:r>
          </a:p>
        </p:txBody>
      </p:sp>
    </p:spTree>
    <p:extLst>
      <p:ext uri="{BB962C8B-B14F-4D97-AF65-F5344CB8AC3E}">
        <p14:creationId xmlns:p14="http://schemas.microsoft.com/office/powerpoint/2010/main" val="12806790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4</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8277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16</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439462" y="697230"/>
            <a:ext cx="2332755" cy="461665"/>
          </a:xfrm>
          <a:prstGeom prst="rect">
            <a:avLst/>
          </a:prstGeom>
          <a:noFill/>
        </p:spPr>
        <p:txBody>
          <a:bodyPr wrap="square" rtlCol="0">
            <a:spAutoFit/>
          </a:bodyPr>
          <a:lstStyle/>
          <a:p>
            <a:r>
              <a:rPr lang="zh-CN" altLang="en-US" sz="2400" b="1" dirty="0">
                <a:solidFill>
                  <a:schemeClr val="accent4"/>
                </a:solidFill>
                <a:latin typeface="微软雅黑" panose="020B0503020204020204" pitchFamily="34" charset="-122"/>
                <a:ea typeface="微软雅黑" panose="020B0503020204020204" pitchFamily="34" charset="-122"/>
              </a:rPr>
              <a:t>技术与框架</a:t>
            </a:r>
          </a:p>
        </p:txBody>
      </p:sp>
      <p:sp>
        <p:nvSpPr>
          <p:cNvPr id="19" name="矩形 18"/>
          <p:cNvSpPr/>
          <p:nvPr/>
        </p:nvSpPr>
        <p:spPr>
          <a:xfrm>
            <a:off x="715331" y="161895"/>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后端设计</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2915794" y="186810"/>
            <a:ext cx="2432204" cy="369332"/>
          </a:xfrm>
          <a:prstGeom prst="rect">
            <a:avLst/>
          </a:prstGeom>
        </p:spPr>
        <p:txBody>
          <a:bodyPr wrap="none">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Design of</a:t>
            </a:r>
            <a:r>
              <a:rPr lang="zh-CN" altLang="en-US" b="1" dirty="0">
                <a:solidFill>
                  <a:schemeClr val="bg1"/>
                </a:solidFill>
                <a:latin typeface="微软雅黑" panose="020B0503020204020204" pitchFamily="34" charset="-122"/>
                <a:ea typeface="微软雅黑" panose="020B0503020204020204" pitchFamily="34" charset="-122"/>
              </a:rPr>
              <a:t> </a:t>
            </a:r>
            <a:r>
              <a:rPr lang="en-US" altLang="zh-CN" b="1" dirty="0">
                <a:solidFill>
                  <a:schemeClr val="bg1"/>
                </a:solidFill>
                <a:latin typeface="微软雅黑" panose="020B0503020204020204" pitchFamily="34" charset="-122"/>
                <a:ea typeface="微软雅黑" panose="020B0503020204020204" pitchFamily="34" charset="-122"/>
              </a:rPr>
              <a:t>back-end</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nvGrpSpPr>
          <p:cNvPr id="77" name="Group 3"/>
          <p:cNvGrpSpPr>
            <a:grpSpLocks/>
          </p:cNvGrpSpPr>
          <p:nvPr/>
        </p:nvGrpSpPr>
        <p:grpSpPr bwMode="auto">
          <a:xfrm rot="6300000">
            <a:off x="1263532" y="1791181"/>
            <a:ext cx="622078" cy="1043182"/>
            <a:chOff x="2761515" y="2286000"/>
            <a:chExt cx="1645174" cy="2760228"/>
          </a:xfrm>
          <a:solidFill>
            <a:schemeClr val="accent1"/>
          </a:solidFill>
        </p:grpSpPr>
        <p:sp>
          <p:nvSpPr>
            <p:cNvPr id="143" name="Oval 4"/>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4" name="Oval 5"/>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5" name="Oval 6"/>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6" name="Oval 7"/>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7" name="Oval 8"/>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8" name="Freeform: Shape 9"/>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78" name="Group 10"/>
          <p:cNvGrpSpPr>
            <a:grpSpLocks/>
          </p:cNvGrpSpPr>
          <p:nvPr/>
        </p:nvGrpSpPr>
        <p:grpSpPr bwMode="auto">
          <a:xfrm rot="15300000" flipV="1">
            <a:off x="1780224" y="2250395"/>
            <a:ext cx="622078" cy="1043182"/>
            <a:chOff x="2761515" y="2286000"/>
            <a:chExt cx="1645174" cy="2760228"/>
          </a:xfrm>
          <a:solidFill>
            <a:schemeClr val="accent1">
              <a:lumMod val="75000"/>
            </a:schemeClr>
          </a:solidFill>
        </p:grpSpPr>
        <p:sp>
          <p:nvSpPr>
            <p:cNvPr id="137" name="Oval 11"/>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8" name="Oval 12"/>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9" name="Oval 13"/>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0" name="Oval 14"/>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1" name="Oval 15"/>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2" name="Freeform: Shape 16"/>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79" name="Group 17"/>
          <p:cNvGrpSpPr>
            <a:grpSpLocks/>
          </p:cNvGrpSpPr>
          <p:nvPr/>
        </p:nvGrpSpPr>
        <p:grpSpPr bwMode="auto">
          <a:xfrm rot="6300000">
            <a:off x="2908933" y="1771850"/>
            <a:ext cx="678416" cy="1138186"/>
            <a:chOff x="2761515" y="2286000"/>
            <a:chExt cx="1645174" cy="2760228"/>
          </a:xfrm>
          <a:solidFill>
            <a:schemeClr val="accent2"/>
          </a:solidFill>
        </p:grpSpPr>
        <p:sp>
          <p:nvSpPr>
            <p:cNvPr id="131" name="Oval 18"/>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2" name="Oval 19"/>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3" name="Oval 20"/>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4" name="Oval 21"/>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5" name="Oval 22"/>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6" name="Freeform: Shape 23"/>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80" name="Group 24"/>
          <p:cNvGrpSpPr>
            <a:grpSpLocks/>
          </p:cNvGrpSpPr>
          <p:nvPr/>
        </p:nvGrpSpPr>
        <p:grpSpPr bwMode="auto">
          <a:xfrm rot="15300000" flipV="1">
            <a:off x="3423790" y="2199313"/>
            <a:ext cx="678416" cy="1138186"/>
            <a:chOff x="2761515" y="2286000"/>
            <a:chExt cx="1645174" cy="2760228"/>
          </a:xfrm>
          <a:solidFill>
            <a:schemeClr val="accent2">
              <a:lumMod val="75000"/>
            </a:schemeClr>
          </a:solidFill>
        </p:grpSpPr>
        <p:sp>
          <p:nvSpPr>
            <p:cNvPr id="125" name="Oval 25"/>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6" name="Oval 26"/>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7" name="Oval 27"/>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8" name="Oval 28"/>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9" name="Oval 29"/>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0" name="Freeform: Shape 30"/>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81" name="Group 31"/>
          <p:cNvGrpSpPr>
            <a:grpSpLocks/>
          </p:cNvGrpSpPr>
          <p:nvPr/>
        </p:nvGrpSpPr>
        <p:grpSpPr bwMode="auto">
          <a:xfrm rot="6300000">
            <a:off x="4434015" y="1605291"/>
            <a:ext cx="758551" cy="1272841"/>
            <a:chOff x="2761515" y="2286000"/>
            <a:chExt cx="1645174" cy="2760228"/>
          </a:xfrm>
          <a:solidFill>
            <a:schemeClr val="accent3"/>
          </a:solidFill>
        </p:grpSpPr>
        <p:sp>
          <p:nvSpPr>
            <p:cNvPr id="119" name="Oval 32"/>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0" name="Oval 33"/>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1" name="Oval 34"/>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2" name="Oval 35"/>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3" name="Oval 36"/>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4" name="Freeform: Shape 37"/>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82" name="Group 38"/>
          <p:cNvGrpSpPr>
            <a:grpSpLocks/>
          </p:cNvGrpSpPr>
          <p:nvPr/>
        </p:nvGrpSpPr>
        <p:grpSpPr bwMode="auto">
          <a:xfrm rot="15300000" flipV="1">
            <a:off x="5064460" y="2165251"/>
            <a:ext cx="758551" cy="1272841"/>
            <a:chOff x="2761515" y="2286000"/>
            <a:chExt cx="1645174" cy="2760228"/>
          </a:xfrm>
          <a:solidFill>
            <a:schemeClr val="accent3">
              <a:lumMod val="75000"/>
            </a:schemeClr>
          </a:solidFill>
        </p:grpSpPr>
        <p:sp>
          <p:nvSpPr>
            <p:cNvPr id="113" name="Oval 39"/>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4" name="Oval 40"/>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5" name="Oval 41"/>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6" name="Oval 42"/>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7" name="Oval 43"/>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8" name="Freeform: Shape 44"/>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83" name="Group 45"/>
          <p:cNvGrpSpPr>
            <a:grpSpLocks/>
          </p:cNvGrpSpPr>
          <p:nvPr/>
        </p:nvGrpSpPr>
        <p:grpSpPr bwMode="auto">
          <a:xfrm rot="6300000">
            <a:off x="6227410" y="1508300"/>
            <a:ext cx="859323" cy="1440711"/>
            <a:chOff x="2761515" y="2286000"/>
            <a:chExt cx="1645174" cy="2760228"/>
          </a:xfrm>
          <a:solidFill>
            <a:schemeClr val="accent4"/>
          </a:solidFill>
        </p:grpSpPr>
        <p:sp>
          <p:nvSpPr>
            <p:cNvPr id="107" name="Oval 46"/>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8" name="Oval 47"/>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9" name="Oval 48"/>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0" name="Oval 49"/>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1" name="Oval 50"/>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2" name="Freeform: Shape 51"/>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84" name="Group 52"/>
          <p:cNvGrpSpPr>
            <a:grpSpLocks/>
          </p:cNvGrpSpPr>
          <p:nvPr/>
        </p:nvGrpSpPr>
        <p:grpSpPr bwMode="auto">
          <a:xfrm rot="15300000" flipV="1">
            <a:off x="6941003" y="2142644"/>
            <a:ext cx="859323" cy="1440711"/>
            <a:chOff x="2761515" y="2286000"/>
            <a:chExt cx="1645174" cy="2760228"/>
          </a:xfrm>
          <a:solidFill>
            <a:schemeClr val="accent4">
              <a:lumMod val="75000"/>
            </a:schemeClr>
          </a:solidFill>
        </p:grpSpPr>
        <p:sp>
          <p:nvSpPr>
            <p:cNvPr id="101" name="Oval 53"/>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2" name="Oval 54"/>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3" name="Oval 55"/>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4" name="Oval 56"/>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5" name="Oval 57"/>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6" name="Freeform: Shape 58"/>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cxnSp>
        <p:nvCxnSpPr>
          <p:cNvPr id="85" name="Straight Connector 60"/>
          <p:cNvCxnSpPr/>
          <p:nvPr/>
        </p:nvCxnSpPr>
        <p:spPr>
          <a:xfrm>
            <a:off x="1924181" y="3051200"/>
            <a:ext cx="0" cy="529610"/>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6" name="Rectangle 61"/>
          <p:cNvSpPr>
            <a:spLocks/>
          </p:cNvSpPr>
          <p:nvPr/>
        </p:nvSpPr>
        <p:spPr bwMode="auto">
          <a:xfrm>
            <a:off x="1512331" y="3605213"/>
            <a:ext cx="735327" cy="449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prstTxWarp prst="textNoShape">
              <a:avLst/>
            </a:prstTxWarp>
            <a:noAutofit/>
          </a:bodyPr>
          <a:lstStyle/>
          <a:p>
            <a:pPr lvl="0" algn="ctr" defTabSz="914400" fontAlgn="base">
              <a:spcBef>
                <a:spcPct val="0"/>
              </a:spcBef>
              <a:spcAft>
                <a:spcPct val="0"/>
              </a:spcAft>
            </a:pPr>
            <a:r>
              <a:rPr lang="zh-CN" altLang="en-US" sz="1200" b="1" dirty="0">
                <a:solidFill>
                  <a:schemeClr val="accent1">
                    <a:lumMod val="75000"/>
                  </a:schemeClr>
                </a:solidFill>
                <a:latin typeface="微软雅黑" panose="020B0503020204020204" pitchFamily="34" charset="-122"/>
                <a:ea typeface="微软雅黑" panose="020B0503020204020204" pitchFamily="34" charset="-122"/>
              </a:rPr>
              <a:t>由</a:t>
            </a:r>
            <a:r>
              <a:rPr lang="en-US" altLang="zh-CN" sz="1200" b="1" dirty="0">
                <a:solidFill>
                  <a:schemeClr val="accent1">
                    <a:lumMod val="75000"/>
                  </a:schemeClr>
                </a:solidFill>
                <a:latin typeface="微软雅黑" panose="020B0503020204020204" pitchFamily="34" charset="-122"/>
                <a:ea typeface="微软雅黑" panose="020B0503020204020204" pitchFamily="34" charset="-122"/>
              </a:rPr>
              <a:t>python</a:t>
            </a:r>
            <a:r>
              <a:rPr lang="zh-CN" altLang="en-US" sz="1200" b="1" dirty="0">
                <a:solidFill>
                  <a:schemeClr val="accent1">
                    <a:lumMod val="75000"/>
                  </a:schemeClr>
                </a:solidFill>
                <a:latin typeface="微软雅黑" panose="020B0503020204020204" pitchFamily="34" charset="-122"/>
                <a:ea typeface="微软雅黑" panose="020B0503020204020204" pitchFamily="34" charset="-122"/>
              </a:rPr>
              <a:t>写成，采用</a:t>
            </a:r>
            <a:r>
              <a:rPr lang="en-US" altLang="zh-CN" sz="1200" b="1" dirty="0">
                <a:solidFill>
                  <a:schemeClr val="accent1">
                    <a:lumMod val="75000"/>
                  </a:schemeClr>
                </a:solidFill>
                <a:latin typeface="微软雅黑" panose="020B0503020204020204" pitchFamily="34" charset="-122"/>
                <a:ea typeface="微软雅黑" panose="020B0503020204020204" pitchFamily="34" charset="-122"/>
              </a:rPr>
              <a:t>MTV</a:t>
            </a:r>
          </a:p>
          <a:p>
            <a:pPr lvl="0" algn="ctr" defTabSz="914400" fontAlgn="base">
              <a:spcBef>
                <a:spcPct val="0"/>
              </a:spcBef>
              <a:spcAft>
                <a:spcPct val="0"/>
              </a:spcAft>
            </a:pPr>
            <a:r>
              <a:rPr lang="zh-CN" altLang="en-US" sz="1200" b="1" dirty="0">
                <a:solidFill>
                  <a:schemeClr val="accent1">
                    <a:lumMod val="75000"/>
                  </a:schemeClr>
                </a:solidFill>
                <a:latin typeface="微软雅黑" panose="020B0503020204020204" pitchFamily="34" charset="-122"/>
                <a:ea typeface="微软雅黑" panose="020B0503020204020204" pitchFamily="34" charset="-122"/>
              </a:rPr>
              <a:t>设计模式</a:t>
            </a:r>
          </a:p>
        </p:txBody>
      </p:sp>
      <p:cxnSp>
        <p:nvCxnSpPr>
          <p:cNvPr id="87" name="Straight Connector 63"/>
          <p:cNvCxnSpPr/>
          <p:nvPr/>
        </p:nvCxnSpPr>
        <p:spPr>
          <a:xfrm flipV="1">
            <a:off x="1669603" y="1556206"/>
            <a:ext cx="0" cy="442344"/>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8" name="Rectangle 64"/>
          <p:cNvSpPr>
            <a:spLocks/>
          </p:cNvSpPr>
          <p:nvPr/>
        </p:nvSpPr>
        <p:spPr bwMode="auto">
          <a:xfrm>
            <a:off x="1301942" y="1328089"/>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prstTxWarp prst="textNoShape">
              <a:avLst/>
            </a:prstTxWarp>
            <a:noAutofit/>
          </a:bodyPr>
          <a:lstStyle/>
          <a:p>
            <a:pPr lvl="0" algn="ctr" defTabSz="914400" fontAlgn="base">
              <a:spcBef>
                <a:spcPct val="0"/>
              </a:spcBef>
              <a:spcAft>
                <a:spcPct val="0"/>
              </a:spcAft>
            </a:pPr>
            <a:r>
              <a:rPr lang="en-US" altLang="zh-CN" sz="1600" b="1" dirty="0">
                <a:solidFill>
                  <a:schemeClr val="accent1"/>
                </a:solidFill>
                <a:latin typeface="微软雅黑" panose="020B0503020204020204" pitchFamily="34" charset="-122"/>
                <a:ea typeface="微软雅黑" panose="020B0503020204020204" pitchFamily="34" charset="-122"/>
              </a:rPr>
              <a:t>Django</a:t>
            </a:r>
            <a:r>
              <a:rPr lang="zh-CN" altLang="en-US" sz="1600" b="1" dirty="0">
                <a:solidFill>
                  <a:schemeClr val="accent1"/>
                </a:solidFill>
                <a:latin typeface="微软雅黑" panose="020B0503020204020204" pitchFamily="34" charset="-122"/>
                <a:ea typeface="微软雅黑" panose="020B0503020204020204" pitchFamily="34" charset="-122"/>
              </a:rPr>
              <a:t>框架</a:t>
            </a:r>
          </a:p>
        </p:txBody>
      </p:sp>
      <p:cxnSp>
        <p:nvCxnSpPr>
          <p:cNvPr id="89" name="Straight Connector 66"/>
          <p:cNvCxnSpPr>
            <a:cxnSpLocks/>
            <a:endCxn id="90" idx="0"/>
          </p:cNvCxnSpPr>
          <p:nvPr/>
        </p:nvCxnSpPr>
        <p:spPr>
          <a:xfrm>
            <a:off x="3765690" y="3051200"/>
            <a:ext cx="8465" cy="952047"/>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0" name="Rectangle 67"/>
          <p:cNvSpPr>
            <a:spLocks/>
          </p:cNvSpPr>
          <p:nvPr/>
        </p:nvSpPr>
        <p:spPr bwMode="auto">
          <a:xfrm>
            <a:off x="3406491" y="4003247"/>
            <a:ext cx="735327" cy="43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prstTxWarp prst="textNoShape">
              <a:avLst/>
            </a:prstTxWarp>
            <a:noAutofit/>
          </a:bodyPr>
          <a:lstStyle/>
          <a:p>
            <a:pPr lvl="0" algn="ctr" defTabSz="914400" fontAlgn="base">
              <a:spcBef>
                <a:spcPct val="0"/>
              </a:spcBef>
              <a:spcAft>
                <a:spcPct val="0"/>
              </a:spcAft>
            </a:pPr>
            <a:r>
              <a:rPr lang="zh-CN" altLang="en-US" sz="1200" b="1" dirty="0">
                <a:solidFill>
                  <a:schemeClr val="accent2">
                    <a:lumMod val="75000"/>
                  </a:schemeClr>
                </a:solidFill>
                <a:latin typeface="微软雅黑" panose="020B0503020204020204" pitchFamily="34" charset="-122"/>
                <a:ea typeface="微软雅黑" panose="020B0503020204020204" pitchFamily="34" charset="-122"/>
              </a:rPr>
              <a:t>最底部的一层，是对于</a:t>
            </a:r>
            <a:endParaRPr lang="en-US" altLang="zh-CN" sz="1200" b="1" dirty="0">
              <a:solidFill>
                <a:schemeClr val="accent2">
                  <a:lumMod val="75000"/>
                </a:schemeClr>
              </a:solidFill>
              <a:latin typeface="微软雅黑" panose="020B0503020204020204" pitchFamily="34" charset="-122"/>
              <a:ea typeface="微软雅黑" panose="020B0503020204020204" pitchFamily="34" charset="-122"/>
            </a:endParaRPr>
          </a:p>
          <a:p>
            <a:pPr lvl="0" algn="ctr" defTabSz="914400" fontAlgn="base">
              <a:spcBef>
                <a:spcPct val="0"/>
              </a:spcBef>
              <a:spcAft>
                <a:spcPct val="0"/>
              </a:spcAft>
            </a:pPr>
            <a:r>
              <a:rPr lang="zh-CN" altLang="en-US" sz="1200" b="1" dirty="0">
                <a:solidFill>
                  <a:schemeClr val="accent2">
                    <a:lumMod val="75000"/>
                  </a:schemeClr>
                </a:solidFill>
                <a:latin typeface="微软雅黑" panose="020B0503020204020204" pitchFamily="34" charset="-122"/>
                <a:ea typeface="微软雅黑" panose="020B0503020204020204" pitchFamily="34" charset="-122"/>
              </a:rPr>
              <a:t>信息的一种模型封装与定义。</a:t>
            </a:r>
          </a:p>
        </p:txBody>
      </p:sp>
      <p:cxnSp>
        <p:nvCxnSpPr>
          <p:cNvPr id="91" name="Straight Connector 69"/>
          <p:cNvCxnSpPr/>
          <p:nvPr/>
        </p:nvCxnSpPr>
        <p:spPr>
          <a:xfrm flipV="1">
            <a:off x="3317295" y="1554975"/>
            <a:ext cx="0" cy="442344"/>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2" name="Rectangle 70"/>
          <p:cNvSpPr>
            <a:spLocks/>
          </p:cNvSpPr>
          <p:nvPr/>
        </p:nvSpPr>
        <p:spPr bwMode="auto">
          <a:xfrm>
            <a:off x="2949635" y="1326857"/>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prstTxWarp prst="textNoShape">
              <a:avLst/>
            </a:prstTxWarp>
            <a:noAutofit/>
          </a:bodyPr>
          <a:lstStyle/>
          <a:p>
            <a:pPr lvl="0" algn="ctr" defTabSz="914400" fontAlgn="base">
              <a:spcBef>
                <a:spcPct val="0"/>
              </a:spcBef>
              <a:spcAft>
                <a:spcPct val="0"/>
              </a:spcAft>
            </a:pPr>
            <a:r>
              <a:rPr lang="en-US" altLang="zh-CN" sz="1600" b="1" dirty="0">
                <a:solidFill>
                  <a:schemeClr val="accent2"/>
                </a:solidFill>
                <a:latin typeface="微软雅黑" panose="020B0503020204020204" pitchFamily="34" charset="-122"/>
                <a:ea typeface="微软雅黑" panose="020B0503020204020204" pitchFamily="34" charset="-122"/>
              </a:rPr>
              <a:t>Models</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cxnSp>
        <p:nvCxnSpPr>
          <p:cNvPr id="93" name="Straight Connector 72"/>
          <p:cNvCxnSpPr>
            <a:cxnSpLocks/>
          </p:cNvCxnSpPr>
          <p:nvPr/>
        </p:nvCxnSpPr>
        <p:spPr>
          <a:xfrm>
            <a:off x="5328339" y="3150062"/>
            <a:ext cx="0" cy="224661"/>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4" name="Rectangle 73"/>
          <p:cNvSpPr>
            <a:spLocks/>
          </p:cNvSpPr>
          <p:nvPr/>
        </p:nvSpPr>
        <p:spPr bwMode="auto">
          <a:xfrm>
            <a:off x="5027944" y="3380157"/>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prstTxWarp prst="textNoShape">
              <a:avLst/>
            </a:prstTxWarp>
            <a:noAutofit/>
          </a:bodyPr>
          <a:lstStyle/>
          <a:p>
            <a:pPr lvl="0" algn="ctr" defTabSz="914400" fontAlgn="base">
              <a:spcBef>
                <a:spcPct val="0"/>
              </a:spcBef>
              <a:spcAft>
                <a:spcPct val="0"/>
              </a:spcAft>
            </a:pPr>
            <a:r>
              <a:rPr lang="zh-CN" altLang="en-US" sz="1200" b="1" dirty="0">
                <a:solidFill>
                  <a:schemeClr val="accent3">
                    <a:lumMod val="75000"/>
                  </a:schemeClr>
                </a:solidFill>
                <a:latin typeface="微软雅黑" panose="020B0503020204020204" pitchFamily="34" charset="-122"/>
                <a:ea typeface="微软雅黑" panose="020B0503020204020204" pitchFamily="34" charset="-122"/>
              </a:rPr>
              <a:t>根据用户请求从数据库读取</a:t>
            </a:r>
            <a:endParaRPr lang="en-US" altLang="zh-CN" sz="1200" b="1" dirty="0">
              <a:solidFill>
                <a:schemeClr val="accent3">
                  <a:lumMod val="75000"/>
                </a:schemeClr>
              </a:solidFill>
              <a:latin typeface="微软雅黑" panose="020B0503020204020204" pitchFamily="34" charset="-122"/>
              <a:ea typeface="微软雅黑" panose="020B0503020204020204" pitchFamily="34" charset="-122"/>
            </a:endParaRPr>
          </a:p>
          <a:p>
            <a:pPr lvl="0" algn="ctr" defTabSz="914400" fontAlgn="base">
              <a:spcBef>
                <a:spcPct val="0"/>
              </a:spcBef>
              <a:spcAft>
                <a:spcPct val="0"/>
              </a:spcAft>
            </a:pPr>
            <a:r>
              <a:rPr lang="zh-CN" altLang="en-US" sz="1200" b="1" dirty="0">
                <a:solidFill>
                  <a:schemeClr val="accent3">
                    <a:lumMod val="75000"/>
                  </a:schemeClr>
                </a:solidFill>
                <a:latin typeface="微软雅黑" panose="020B0503020204020204" pitchFamily="34" charset="-122"/>
                <a:ea typeface="微软雅黑" panose="020B0503020204020204" pitchFamily="34" charset="-122"/>
              </a:rPr>
              <a:t>数据、指定向用户展示数据的</a:t>
            </a:r>
            <a:endParaRPr lang="en-US" altLang="zh-CN" sz="1200" b="1" dirty="0">
              <a:solidFill>
                <a:schemeClr val="accent3">
                  <a:lumMod val="75000"/>
                </a:schemeClr>
              </a:solidFill>
              <a:latin typeface="微软雅黑" panose="020B0503020204020204" pitchFamily="34" charset="-122"/>
              <a:ea typeface="微软雅黑" panose="020B0503020204020204" pitchFamily="34" charset="-122"/>
            </a:endParaRPr>
          </a:p>
          <a:p>
            <a:pPr lvl="0" algn="ctr" defTabSz="914400" fontAlgn="base">
              <a:spcBef>
                <a:spcPct val="0"/>
              </a:spcBef>
              <a:spcAft>
                <a:spcPct val="0"/>
              </a:spcAft>
            </a:pPr>
            <a:r>
              <a:rPr lang="zh-CN" altLang="en-US" sz="1200" b="1" dirty="0">
                <a:solidFill>
                  <a:schemeClr val="accent3">
                    <a:lumMod val="75000"/>
                  </a:schemeClr>
                </a:solidFill>
                <a:latin typeface="微软雅黑" panose="020B0503020204020204" pitchFamily="34" charset="-122"/>
                <a:ea typeface="微软雅黑" panose="020B0503020204020204" pitchFamily="34" charset="-122"/>
              </a:rPr>
              <a:t>方式及处理用户上传的数据</a:t>
            </a:r>
          </a:p>
        </p:txBody>
      </p:sp>
      <p:cxnSp>
        <p:nvCxnSpPr>
          <p:cNvPr id="95" name="Straight Connector 75"/>
          <p:cNvCxnSpPr/>
          <p:nvPr/>
        </p:nvCxnSpPr>
        <p:spPr>
          <a:xfrm flipV="1">
            <a:off x="4869303" y="1554975"/>
            <a:ext cx="0" cy="344039"/>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6" name="Rectangle 76"/>
          <p:cNvSpPr>
            <a:spLocks/>
          </p:cNvSpPr>
          <p:nvPr/>
        </p:nvSpPr>
        <p:spPr bwMode="auto">
          <a:xfrm>
            <a:off x="4501645" y="1326857"/>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prstTxWarp prst="textNoShape">
              <a:avLst/>
            </a:prstTxWarp>
            <a:noAutofit/>
          </a:bodyPr>
          <a:lstStyle/>
          <a:p>
            <a:pPr lvl="0" algn="ctr" defTabSz="914400" fontAlgn="base">
              <a:spcBef>
                <a:spcPct val="0"/>
              </a:spcBef>
              <a:spcAft>
                <a:spcPct val="0"/>
              </a:spcAft>
            </a:pPr>
            <a:r>
              <a:rPr lang="en-US" altLang="zh-CN" sz="1600" b="1" dirty="0">
                <a:solidFill>
                  <a:schemeClr val="accent3"/>
                </a:solidFill>
                <a:latin typeface="微软雅黑" panose="020B0503020204020204" pitchFamily="34" charset="-122"/>
                <a:ea typeface="微软雅黑" panose="020B0503020204020204" pitchFamily="34" charset="-122"/>
              </a:rPr>
              <a:t>Views</a:t>
            </a:r>
            <a:endParaRPr lang="zh-CN" altLang="en-US" sz="1600" b="1" dirty="0">
              <a:solidFill>
                <a:schemeClr val="accent3"/>
              </a:solidFill>
              <a:latin typeface="微软雅黑" panose="020B0503020204020204" pitchFamily="34" charset="-122"/>
              <a:ea typeface="微软雅黑" panose="020B0503020204020204" pitchFamily="34" charset="-122"/>
            </a:endParaRPr>
          </a:p>
        </p:txBody>
      </p:sp>
      <p:cxnSp>
        <p:nvCxnSpPr>
          <p:cNvPr id="97" name="Straight Connector 78"/>
          <p:cNvCxnSpPr>
            <a:cxnSpLocks/>
          </p:cNvCxnSpPr>
          <p:nvPr/>
        </p:nvCxnSpPr>
        <p:spPr>
          <a:xfrm>
            <a:off x="7198476" y="3235613"/>
            <a:ext cx="14107" cy="664034"/>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8" name="Rectangle 79"/>
          <p:cNvSpPr>
            <a:spLocks/>
          </p:cNvSpPr>
          <p:nvPr/>
        </p:nvSpPr>
        <p:spPr bwMode="auto">
          <a:xfrm>
            <a:off x="6844920" y="4008260"/>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prstTxWarp prst="textNoShape">
              <a:avLst/>
            </a:prstTxWarp>
            <a:noAutofit/>
          </a:bodyPr>
          <a:lstStyle/>
          <a:p>
            <a:pPr lvl="0" algn="ctr" defTabSz="914400" fontAlgn="base">
              <a:spcBef>
                <a:spcPct val="0"/>
              </a:spcBef>
              <a:spcAft>
                <a:spcPct val="0"/>
              </a:spcAft>
            </a:pPr>
            <a:r>
              <a:rPr lang="zh-CN" altLang="en-US" sz="1200" b="1" dirty="0">
                <a:solidFill>
                  <a:schemeClr val="accent4">
                    <a:lumMod val="75000"/>
                  </a:schemeClr>
                </a:solidFill>
                <a:latin typeface="微软雅黑" panose="020B0503020204020204" pitchFamily="34" charset="-122"/>
                <a:ea typeface="微软雅黑" panose="020B0503020204020204" pitchFamily="34" charset="-122"/>
              </a:rPr>
              <a:t>组成网站的一系列的</a:t>
            </a:r>
            <a:r>
              <a:rPr lang="en-US" altLang="zh-CN" sz="1200" b="1" dirty="0">
                <a:solidFill>
                  <a:schemeClr val="accent4">
                    <a:lumMod val="75000"/>
                  </a:schemeClr>
                </a:solidFill>
                <a:latin typeface="微软雅黑" panose="020B0503020204020204" pitchFamily="34" charset="-122"/>
                <a:ea typeface="微软雅黑" panose="020B0503020204020204" pitchFamily="34" charset="-122"/>
              </a:rPr>
              <a:t>HTML</a:t>
            </a:r>
            <a:r>
              <a:rPr lang="zh-CN" altLang="en-US" sz="1200" b="1" dirty="0">
                <a:solidFill>
                  <a:schemeClr val="accent4">
                    <a:lumMod val="75000"/>
                  </a:schemeClr>
                </a:solidFill>
                <a:latin typeface="微软雅黑" panose="020B0503020204020204" pitchFamily="34" charset="-122"/>
                <a:ea typeface="微软雅黑" panose="020B0503020204020204" pitchFamily="34" charset="-122"/>
              </a:rPr>
              <a:t>文</a:t>
            </a:r>
            <a:endParaRPr lang="en-US" altLang="zh-CN" sz="1200" b="1" dirty="0">
              <a:solidFill>
                <a:schemeClr val="accent4">
                  <a:lumMod val="75000"/>
                </a:schemeClr>
              </a:solidFill>
              <a:latin typeface="微软雅黑" panose="020B0503020204020204" pitchFamily="34" charset="-122"/>
              <a:ea typeface="微软雅黑" panose="020B0503020204020204" pitchFamily="34" charset="-122"/>
            </a:endParaRPr>
          </a:p>
          <a:p>
            <a:pPr lvl="0" algn="ctr" defTabSz="914400" fontAlgn="base">
              <a:spcBef>
                <a:spcPct val="0"/>
              </a:spcBef>
              <a:spcAft>
                <a:spcPct val="0"/>
              </a:spcAft>
            </a:pPr>
            <a:r>
              <a:rPr lang="zh-CN" altLang="en-US" sz="1200" b="1" dirty="0">
                <a:solidFill>
                  <a:schemeClr val="accent4">
                    <a:lumMod val="75000"/>
                  </a:schemeClr>
                </a:solidFill>
                <a:latin typeface="微软雅黑" panose="020B0503020204020204" pitchFamily="34" charset="-122"/>
                <a:ea typeface="微软雅黑" panose="020B0503020204020204" pitchFamily="34" charset="-122"/>
              </a:rPr>
              <a:t>本，用于呈现</a:t>
            </a:r>
            <a:r>
              <a:rPr lang="en-US" altLang="zh-CN" sz="1200" b="1" dirty="0">
                <a:solidFill>
                  <a:schemeClr val="accent4">
                    <a:lumMod val="75000"/>
                  </a:schemeClr>
                </a:solidFill>
                <a:latin typeface="微软雅黑" panose="020B0503020204020204" pitchFamily="34" charset="-122"/>
                <a:ea typeface="微软雅黑" panose="020B0503020204020204" pitchFamily="34" charset="-122"/>
              </a:rPr>
              <a:t>Views</a:t>
            </a:r>
            <a:r>
              <a:rPr lang="zh-CN" altLang="en-US" sz="1200" b="1" dirty="0">
                <a:solidFill>
                  <a:schemeClr val="accent4">
                    <a:lumMod val="75000"/>
                  </a:schemeClr>
                </a:solidFill>
                <a:latin typeface="微软雅黑" panose="020B0503020204020204" pitchFamily="34" charset="-122"/>
                <a:ea typeface="微软雅黑" panose="020B0503020204020204" pitchFamily="34" charset="-122"/>
              </a:rPr>
              <a:t>传来的数</a:t>
            </a:r>
            <a:endParaRPr lang="en-US" altLang="zh-CN" sz="1200" b="1" dirty="0">
              <a:solidFill>
                <a:schemeClr val="accent4">
                  <a:lumMod val="75000"/>
                </a:schemeClr>
              </a:solidFill>
              <a:latin typeface="微软雅黑" panose="020B0503020204020204" pitchFamily="34" charset="-122"/>
              <a:ea typeface="微软雅黑" panose="020B0503020204020204" pitchFamily="34" charset="-122"/>
            </a:endParaRPr>
          </a:p>
          <a:p>
            <a:pPr lvl="0" algn="ctr" defTabSz="914400" fontAlgn="base">
              <a:spcBef>
                <a:spcPct val="0"/>
              </a:spcBef>
              <a:spcAft>
                <a:spcPct val="0"/>
              </a:spcAft>
            </a:pPr>
            <a:r>
              <a:rPr lang="zh-CN" altLang="en-US" sz="1200" b="1" dirty="0">
                <a:solidFill>
                  <a:schemeClr val="accent4">
                    <a:lumMod val="75000"/>
                  </a:schemeClr>
                </a:solidFill>
                <a:latin typeface="微软雅黑" panose="020B0503020204020204" pitchFamily="34" charset="-122"/>
                <a:ea typeface="微软雅黑" panose="020B0503020204020204" pitchFamily="34" charset="-122"/>
              </a:rPr>
              <a:t>据，决定了用户界面的外观</a:t>
            </a:r>
          </a:p>
        </p:txBody>
      </p:sp>
      <p:cxnSp>
        <p:nvCxnSpPr>
          <p:cNvPr id="99" name="Straight Connector 81"/>
          <p:cNvCxnSpPr/>
          <p:nvPr/>
        </p:nvCxnSpPr>
        <p:spPr>
          <a:xfrm flipV="1">
            <a:off x="6739438" y="1554975"/>
            <a:ext cx="0" cy="281486"/>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100" name="Rectangle 82"/>
          <p:cNvSpPr>
            <a:spLocks/>
          </p:cNvSpPr>
          <p:nvPr/>
        </p:nvSpPr>
        <p:spPr bwMode="auto">
          <a:xfrm>
            <a:off x="6371783" y="1326853"/>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prstTxWarp prst="textNoShape">
              <a:avLst/>
            </a:prstTxWarp>
            <a:noAutofit/>
          </a:bodyPr>
          <a:lstStyle/>
          <a:p>
            <a:pPr lvl="0" algn="ctr" defTabSz="914400" fontAlgn="base">
              <a:spcBef>
                <a:spcPct val="0"/>
              </a:spcBef>
              <a:spcAft>
                <a:spcPct val="0"/>
              </a:spcAft>
            </a:pPr>
            <a:r>
              <a:rPr lang="en-US" altLang="zh-CN" sz="1600" b="1" dirty="0">
                <a:solidFill>
                  <a:schemeClr val="accent4"/>
                </a:solidFill>
                <a:latin typeface="微软雅黑" panose="020B0503020204020204" pitchFamily="34" charset="-122"/>
                <a:ea typeface="微软雅黑" panose="020B0503020204020204" pitchFamily="34" charset="-122"/>
              </a:rPr>
              <a:t>Templates</a:t>
            </a:r>
            <a:endParaRPr lang="zh-CN" altLang="en-US" sz="1600" b="1" dirty="0">
              <a:solidFill>
                <a:schemeClr val="accent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36896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1000"/>
                                  </p:stCondLst>
                                  <p:childTnLst>
                                    <p:set>
                                      <p:cBhvr>
                                        <p:cTn id="6" dur="1" fill="hold">
                                          <p:stCondLst>
                                            <p:cond delay="0"/>
                                          </p:stCondLst>
                                        </p:cTn>
                                        <p:tgtEl>
                                          <p:spTgt spid="85"/>
                                        </p:tgtEl>
                                        <p:attrNameLst>
                                          <p:attrName>style.visibility</p:attrName>
                                        </p:attrNameLst>
                                      </p:cBhvr>
                                      <p:to>
                                        <p:strVal val="visible"/>
                                      </p:to>
                                    </p:set>
                                    <p:animEffect transition="in" filter="wipe(up)">
                                      <p:cBhvr>
                                        <p:cTn id="7" dur="500"/>
                                        <p:tgtEl>
                                          <p:spTgt spid="85"/>
                                        </p:tgtEl>
                                      </p:cBhvr>
                                    </p:animEffect>
                                  </p:childTnLst>
                                </p:cTn>
                              </p:par>
                              <p:par>
                                <p:cTn id="8" presetID="14" presetClass="entr" presetSubtype="10" fill="hold" grpId="0" nodeType="withEffect">
                                  <p:stCondLst>
                                    <p:cond delay="1500"/>
                                  </p:stCondLst>
                                  <p:childTnLst>
                                    <p:set>
                                      <p:cBhvr>
                                        <p:cTn id="9" dur="1" fill="hold">
                                          <p:stCondLst>
                                            <p:cond delay="0"/>
                                          </p:stCondLst>
                                        </p:cTn>
                                        <p:tgtEl>
                                          <p:spTgt spid="86"/>
                                        </p:tgtEl>
                                        <p:attrNameLst>
                                          <p:attrName>style.visibility</p:attrName>
                                        </p:attrNameLst>
                                      </p:cBhvr>
                                      <p:to>
                                        <p:strVal val="visible"/>
                                      </p:to>
                                    </p:set>
                                    <p:animEffect transition="in" filter="randombar(horizontal)">
                                      <p:cBhvr>
                                        <p:cTn id="10" dur="500"/>
                                        <p:tgtEl>
                                          <p:spTgt spid="86"/>
                                        </p:tgtEl>
                                      </p:cBhvr>
                                    </p:animEffect>
                                  </p:childTnLst>
                                </p:cTn>
                              </p:par>
                              <p:par>
                                <p:cTn id="11" presetID="10" presetClass="entr" presetSubtype="0" fill="hold" nodeType="withEffect">
                                  <p:stCondLst>
                                    <p:cond delay="150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22" presetClass="entr" presetSubtype="4" fill="hold" nodeType="withEffect">
                                  <p:stCondLst>
                                    <p:cond delay="1750"/>
                                  </p:stCondLst>
                                  <p:childTnLst>
                                    <p:set>
                                      <p:cBhvr>
                                        <p:cTn id="15" dur="1" fill="hold">
                                          <p:stCondLst>
                                            <p:cond delay="0"/>
                                          </p:stCondLst>
                                        </p:cTn>
                                        <p:tgtEl>
                                          <p:spTgt spid="91"/>
                                        </p:tgtEl>
                                        <p:attrNameLst>
                                          <p:attrName>style.visibility</p:attrName>
                                        </p:attrNameLst>
                                      </p:cBhvr>
                                      <p:to>
                                        <p:strVal val="visible"/>
                                      </p:to>
                                    </p:set>
                                    <p:animEffect transition="in" filter="wipe(down)">
                                      <p:cBhvr>
                                        <p:cTn id="16" dur="500"/>
                                        <p:tgtEl>
                                          <p:spTgt spid="91"/>
                                        </p:tgtEl>
                                      </p:cBhvr>
                                    </p:animEffect>
                                  </p:childTnLst>
                                </p:cTn>
                              </p:par>
                              <p:par>
                                <p:cTn id="17" presetID="14" presetClass="entr" presetSubtype="10" fill="hold" grpId="0" nodeType="withEffect">
                                  <p:stCondLst>
                                    <p:cond delay="2000"/>
                                  </p:stCondLst>
                                  <p:childTnLst>
                                    <p:set>
                                      <p:cBhvr>
                                        <p:cTn id="18" dur="1" fill="hold">
                                          <p:stCondLst>
                                            <p:cond delay="0"/>
                                          </p:stCondLst>
                                        </p:cTn>
                                        <p:tgtEl>
                                          <p:spTgt spid="92"/>
                                        </p:tgtEl>
                                        <p:attrNameLst>
                                          <p:attrName>style.visibility</p:attrName>
                                        </p:attrNameLst>
                                      </p:cBhvr>
                                      <p:to>
                                        <p:strVal val="visible"/>
                                      </p:to>
                                    </p:set>
                                    <p:animEffect transition="in" filter="randombar(horizontal)">
                                      <p:cBhvr>
                                        <p:cTn id="19" dur="500"/>
                                        <p:tgtEl>
                                          <p:spTgt spid="92"/>
                                        </p:tgtEl>
                                      </p:cBhvr>
                                    </p:animEffect>
                                  </p:childTnLst>
                                </p:cTn>
                              </p:par>
                              <p:par>
                                <p:cTn id="20" presetID="10" presetClass="entr" presetSubtype="0" fill="hold" nodeType="withEffect">
                                  <p:stCondLst>
                                    <p:cond delay="2250"/>
                                  </p:stCondLst>
                                  <p:childTnLst>
                                    <p:set>
                                      <p:cBhvr>
                                        <p:cTn id="21" dur="1" fill="hold">
                                          <p:stCondLst>
                                            <p:cond delay="0"/>
                                          </p:stCondLst>
                                        </p:cTn>
                                        <p:tgtEl>
                                          <p:spTgt spid="80"/>
                                        </p:tgtEl>
                                        <p:attrNameLst>
                                          <p:attrName>style.visibility</p:attrName>
                                        </p:attrNameLst>
                                      </p:cBhvr>
                                      <p:to>
                                        <p:strVal val="visible"/>
                                      </p:to>
                                    </p:set>
                                    <p:animEffect transition="in" filter="fade">
                                      <p:cBhvr>
                                        <p:cTn id="22" dur="500"/>
                                        <p:tgtEl>
                                          <p:spTgt spid="80"/>
                                        </p:tgtEl>
                                      </p:cBhvr>
                                    </p:animEffect>
                                  </p:childTnLst>
                                </p:cTn>
                              </p:par>
                              <p:par>
                                <p:cTn id="23" presetID="22" presetClass="entr" presetSubtype="1" fill="hold" nodeType="withEffect">
                                  <p:stCondLst>
                                    <p:cond delay="2500"/>
                                  </p:stCondLst>
                                  <p:childTnLst>
                                    <p:set>
                                      <p:cBhvr>
                                        <p:cTn id="24" dur="1" fill="hold">
                                          <p:stCondLst>
                                            <p:cond delay="0"/>
                                          </p:stCondLst>
                                        </p:cTn>
                                        <p:tgtEl>
                                          <p:spTgt spid="89"/>
                                        </p:tgtEl>
                                        <p:attrNameLst>
                                          <p:attrName>style.visibility</p:attrName>
                                        </p:attrNameLst>
                                      </p:cBhvr>
                                      <p:to>
                                        <p:strVal val="visible"/>
                                      </p:to>
                                    </p:set>
                                    <p:animEffect transition="in" filter="wipe(up)">
                                      <p:cBhvr>
                                        <p:cTn id="25" dur="500"/>
                                        <p:tgtEl>
                                          <p:spTgt spid="89"/>
                                        </p:tgtEl>
                                      </p:cBhvr>
                                    </p:animEffect>
                                  </p:childTnLst>
                                </p:cTn>
                              </p:par>
                              <p:par>
                                <p:cTn id="26" presetID="14" presetClass="entr" presetSubtype="10" fill="hold" grpId="0" nodeType="withEffect">
                                  <p:stCondLst>
                                    <p:cond delay="2750"/>
                                  </p:stCondLst>
                                  <p:childTnLst>
                                    <p:set>
                                      <p:cBhvr>
                                        <p:cTn id="27" dur="1" fill="hold">
                                          <p:stCondLst>
                                            <p:cond delay="0"/>
                                          </p:stCondLst>
                                        </p:cTn>
                                        <p:tgtEl>
                                          <p:spTgt spid="90"/>
                                        </p:tgtEl>
                                        <p:attrNameLst>
                                          <p:attrName>style.visibility</p:attrName>
                                        </p:attrNameLst>
                                      </p:cBhvr>
                                      <p:to>
                                        <p:strVal val="visible"/>
                                      </p:to>
                                    </p:set>
                                    <p:animEffect transition="in" filter="randombar(horizontal)">
                                      <p:cBhvr>
                                        <p:cTn id="28" dur="500"/>
                                        <p:tgtEl>
                                          <p:spTgt spid="90"/>
                                        </p:tgtEl>
                                      </p:cBhvr>
                                    </p:animEffect>
                                  </p:childTnLst>
                                </p:cTn>
                              </p:par>
                              <p:par>
                                <p:cTn id="29" presetID="10" presetClass="entr" presetSubtype="0" fill="hold" nodeType="withEffect">
                                  <p:stCondLst>
                                    <p:cond delay="300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par>
                                <p:cTn id="32" presetID="22" presetClass="entr" presetSubtype="4" fill="hold" nodeType="withEffect">
                                  <p:stCondLst>
                                    <p:cond delay="3250"/>
                                  </p:stCondLst>
                                  <p:childTnLst>
                                    <p:set>
                                      <p:cBhvr>
                                        <p:cTn id="33" dur="1" fill="hold">
                                          <p:stCondLst>
                                            <p:cond delay="0"/>
                                          </p:stCondLst>
                                        </p:cTn>
                                        <p:tgtEl>
                                          <p:spTgt spid="95"/>
                                        </p:tgtEl>
                                        <p:attrNameLst>
                                          <p:attrName>style.visibility</p:attrName>
                                        </p:attrNameLst>
                                      </p:cBhvr>
                                      <p:to>
                                        <p:strVal val="visible"/>
                                      </p:to>
                                    </p:set>
                                    <p:animEffect transition="in" filter="wipe(down)">
                                      <p:cBhvr>
                                        <p:cTn id="34" dur="500"/>
                                        <p:tgtEl>
                                          <p:spTgt spid="95"/>
                                        </p:tgtEl>
                                      </p:cBhvr>
                                    </p:animEffect>
                                  </p:childTnLst>
                                </p:cTn>
                              </p:par>
                              <p:par>
                                <p:cTn id="35" presetID="14" presetClass="entr" presetSubtype="10" fill="hold" grpId="0" nodeType="withEffect">
                                  <p:stCondLst>
                                    <p:cond delay="3500"/>
                                  </p:stCondLst>
                                  <p:childTnLst>
                                    <p:set>
                                      <p:cBhvr>
                                        <p:cTn id="36" dur="1" fill="hold">
                                          <p:stCondLst>
                                            <p:cond delay="0"/>
                                          </p:stCondLst>
                                        </p:cTn>
                                        <p:tgtEl>
                                          <p:spTgt spid="96"/>
                                        </p:tgtEl>
                                        <p:attrNameLst>
                                          <p:attrName>style.visibility</p:attrName>
                                        </p:attrNameLst>
                                      </p:cBhvr>
                                      <p:to>
                                        <p:strVal val="visible"/>
                                      </p:to>
                                    </p:set>
                                    <p:animEffect transition="in" filter="randombar(horizontal)">
                                      <p:cBhvr>
                                        <p:cTn id="37" dur="500"/>
                                        <p:tgtEl>
                                          <p:spTgt spid="96"/>
                                        </p:tgtEl>
                                      </p:cBhvr>
                                    </p:animEffect>
                                  </p:childTnLst>
                                </p:cTn>
                              </p:par>
                              <p:par>
                                <p:cTn id="38" presetID="10" presetClass="entr" presetSubtype="0" fill="hold" nodeType="withEffect">
                                  <p:stCondLst>
                                    <p:cond delay="3750"/>
                                  </p:stCondLst>
                                  <p:childTnLst>
                                    <p:set>
                                      <p:cBhvr>
                                        <p:cTn id="39" dur="1" fill="hold">
                                          <p:stCondLst>
                                            <p:cond delay="0"/>
                                          </p:stCondLst>
                                        </p:cTn>
                                        <p:tgtEl>
                                          <p:spTgt spid="82"/>
                                        </p:tgtEl>
                                        <p:attrNameLst>
                                          <p:attrName>style.visibility</p:attrName>
                                        </p:attrNameLst>
                                      </p:cBhvr>
                                      <p:to>
                                        <p:strVal val="visible"/>
                                      </p:to>
                                    </p:set>
                                    <p:animEffect transition="in" filter="fade">
                                      <p:cBhvr>
                                        <p:cTn id="40" dur="500"/>
                                        <p:tgtEl>
                                          <p:spTgt spid="82"/>
                                        </p:tgtEl>
                                      </p:cBhvr>
                                    </p:animEffect>
                                  </p:childTnLst>
                                </p:cTn>
                              </p:par>
                              <p:par>
                                <p:cTn id="41" presetID="22" presetClass="entr" presetSubtype="1" fill="hold" nodeType="withEffect">
                                  <p:stCondLst>
                                    <p:cond delay="4000"/>
                                  </p:stCondLst>
                                  <p:childTnLst>
                                    <p:set>
                                      <p:cBhvr>
                                        <p:cTn id="42" dur="1" fill="hold">
                                          <p:stCondLst>
                                            <p:cond delay="0"/>
                                          </p:stCondLst>
                                        </p:cTn>
                                        <p:tgtEl>
                                          <p:spTgt spid="93"/>
                                        </p:tgtEl>
                                        <p:attrNameLst>
                                          <p:attrName>style.visibility</p:attrName>
                                        </p:attrNameLst>
                                      </p:cBhvr>
                                      <p:to>
                                        <p:strVal val="visible"/>
                                      </p:to>
                                    </p:set>
                                    <p:animEffect transition="in" filter="wipe(up)">
                                      <p:cBhvr>
                                        <p:cTn id="43" dur="500"/>
                                        <p:tgtEl>
                                          <p:spTgt spid="93"/>
                                        </p:tgtEl>
                                      </p:cBhvr>
                                    </p:animEffect>
                                  </p:childTnLst>
                                </p:cTn>
                              </p:par>
                              <p:par>
                                <p:cTn id="44" presetID="14" presetClass="entr" presetSubtype="10" fill="hold" grpId="0" nodeType="withEffect">
                                  <p:stCondLst>
                                    <p:cond delay="4250"/>
                                  </p:stCondLst>
                                  <p:childTnLst>
                                    <p:set>
                                      <p:cBhvr>
                                        <p:cTn id="45" dur="1" fill="hold">
                                          <p:stCondLst>
                                            <p:cond delay="0"/>
                                          </p:stCondLst>
                                        </p:cTn>
                                        <p:tgtEl>
                                          <p:spTgt spid="94"/>
                                        </p:tgtEl>
                                        <p:attrNameLst>
                                          <p:attrName>style.visibility</p:attrName>
                                        </p:attrNameLst>
                                      </p:cBhvr>
                                      <p:to>
                                        <p:strVal val="visible"/>
                                      </p:to>
                                    </p:set>
                                    <p:animEffect transition="in" filter="randombar(horizontal)">
                                      <p:cBhvr>
                                        <p:cTn id="46" dur="500"/>
                                        <p:tgtEl>
                                          <p:spTgt spid="94"/>
                                        </p:tgtEl>
                                      </p:cBhvr>
                                    </p:animEffect>
                                  </p:childTnLst>
                                </p:cTn>
                              </p:par>
                              <p:par>
                                <p:cTn id="47" presetID="10" presetClass="entr" presetSubtype="0" fill="hold" nodeType="withEffect">
                                  <p:stCondLst>
                                    <p:cond delay="4500"/>
                                  </p:stCondLst>
                                  <p:childTnLst>
                                    <p:set>
                                      <p:cBhvr>
                                        <p:cTn id="48" dur="1" fill="hold">
                                          <p:stCondLst>
                                            <p:cond delay="0"/>
                                          </p:stCondLst>
                                        </p:cTn>
                                        <p:tgtEl>
                                          <p:spTgt spid="83"/>
                                        </p:tgtEl>
                                        <p:attrNameLst>
                                          <p:attrName>style.visibility</p:attrName>
                                        </p:attrNameLst>
                                      </p:cBhvr>
                                      <p:to>
                                        <p:strVal val="visible"/>
                                      </p:to>
                                    </p:set>
                                    <p:animEffect transition="in" filter="fade">
                                      <p:cBhvr>
                                        <p:cTn id="49" dur="500"/>
                                        <p:tgtEl>
                                          <p:spTgt spid="83"/>
                                        </p:tgtEl>
                                      </p:cBhvr>
                                    </p:animEffect>
                                  </p:childTnLst>
                                </p:cTn>
                              </p:par>
                              <p:par>
                                <p:cTn id="50" presetID="22" presetClass="entr" presetSubtype="4" fill="hold" nodeType="withEffect">
                                  <p:stCondLst>
                                    <p:cond delay="4750"/>
                                  </p:stCondLst>
                                  <p:childTnLst>
                                    <p:set>
                                      <p:cBhvr>
                                        <p:cTn id="51" dur="1" fill="hold">
                                          <p:stCondLst>
                                            <p:cond delay="0"/>
                                          </p:stCondLst>
                                        </p:cTn>
                                        <p:tgtEl>
                                          <p:spTgt spid="99"/>
                                        </p:tgtEl>
                                        <p:attrNameLst>
                                          <p:attrName>style.visibility</p:attrName>
                                        </p:attrNameLst>
                                      </p:cBhvr>
                                      <p:to>
                                        <p:strVal val="visible"/>
                                      </p:to>
                                    </p:set>
                                    <p:animEffect transition="in" filter="wipe(down)">
                                      <p:cBhvr>
                                        <p:cTn id="52" dur="500"/>
                                        <p:tgtEl>
                                          <p:spTgt spid="99"/>
                                        </p:tgtEl>
                                      </p:cBhvr>
                                    </p:animEffect>
                                  </p:childTnLst>
                                </p:cTn>
                              </p:par>
                              <p:par>
                                <p:cTn id="53" presetID="14" presetClass="entr" presetSubtype="10" fill="hold" grpId="0" nodeType="withEffect">
                                  <p:stCondLst>
                                    <p:cond delay="5000"/>
                                  </p:stCondLst>
                                  <p:childTnLst>
                                    <p:set>
                                      <p:cBhvr>
                                        <p:cTn id="54" dur="1" fill="hold">
                                          <p:stCondLst>
                                            <p:cond delay="0"/>
                                          </p:stCondLst>
                                        </p:cTn>
                                        <p:tgtEl>
                                          <p:spTgt spid="100"/>
                                        </p:tgtEl>
                                        <p:attrNameLst>
                                          <p:attrName>style.visibility</p:attrName>
                                        </p:attrNameLst>
                                      </p:cBhvr>
                                      <p:to>
                                        <p:strVal val="visible"/>
                                      </p:to>
                                    </p:set>
                                    <p:animEffect transition="in" filter="randombar(horizontal)">
                                      <p:cBhvr>
                                        <p:cTn id="55" dur="500"/>
                                        <p:tgtEl>
                                          <p:spTgt spid="100"/>
                                        </p:tgtEl>
                                      </p:cBhvr>
                                    </p:animEffect>
                                  </p:childTnLst>
                                </p:cTn>
                              </p:par>
                              <p:par>
                                <p:cTn id="56" presetID="10" presetClass="entr" presetSubtype="0" fill="hold" nodeType="withEffect">
                                  <p:stCondLst>
                                    <p:cond delay="5250"/>
                                  </p:stCondLst>
                                  <p:childTnLst>
                                    <p:set>
                                      <p:cBhvr>
                                        <p:cTn id="57" dur="1" fill="hold">
                                          <p:stCondLst>
                                            <p:cond delay="0"/>
                                          </p:stCondLst>
                                        </p:cTn>
                                        <p:tgtEl>
                                          <p:spTgt spid="84"/>
                                        </p:tgtEl>
                                        <p:attrNameLst>
                                          <p:attrName>style.visibility</p:attrName>
                                        </p:attrNameLst>
                                      </p:cBhvr>
                                      <p:to>
                                        <p:strVal val="visible"/>
                                      </p:to>
                                    </p:set>
                                    <p:animEffect transition="in" filter="fade">
                                      <p:cBhvr>
                                        <p:cTn id="58" dur="500"/>
                                        <p:tgtEl>
                                          <p:spTgt spid="84"/>
                                        </p:tgtEl>
                                      </p:cBhvr>
                                    </p:animEffect>
                                  </p:childTnLst>
                                </p:cTn>
                              </p:par>
                              <p:par>
                                <p:cTn id="59" presetID="22" presetClass="entr" presetSubtype="1" fill="hold" nodeType="withEffect">
                                  <p:stCondLst>
                                    <p:cond delay="5500"/>
                                  </p:stCondLst>
                                  <p:childTnLst>
                                    <p:set>
                                      <p:cBhvr>
                                        <p:cTn id="60" dur="1" fill="hold">
                                          <p:stCondLst>
                                            <p:cond delay="0"/>
                                          </p:stCondLst>
                                        </p:cTn>
                                        <p:tgtEl>
                                          <p:spTgt spid="97"/>
                                        </p:tgtEl>
                                        <p:attrNameLst>
                                          <p:attrName>style.visibility</p:attrName>
                                        </p:attrNameLst>
                                      </p:cBhvr>
                                      <p:to>
                                        <p:strVal val="visible"/>
                                      </p:to>
                                    </p:set>
                                    <p:animEffect transition="in" filter="wipe(up)">
                                      <p:cBhvr>
                                        <p:cTn id="61" dur="500"/>
                                        <p:tgtEl>
                                          <p:spTgt spid="97"/>
                                        </p:tgtEl>
                                      </p:cBhvr>
                                    </p:animEffect>
                                  </p:childTnLst>
                                </p:cTn>
                              </p:par>
                              <p:par>
                                <p:cTn id="62" presetID="14" presetClass="entr" presetSubtype="10" fill="hold" grpId="0" nodeType="withEffect">
                                  <p:stCondLst>
                                    <p:cond delay="5750"/>
                                  </p:stCondLst>
                                  <p:childTnLst>
                                    <p:set>
                                      <p:cBhvr>
                                        <p:cTn id="63" dur="1" fill="hold">
                                          <p:stCondLst>
                                            <p:cond delay="0"/>
                                          </p:stCondLst>
                                        </p:cTn>
                                        <p:tgtEl>
                                          <p:spTgt spid="98"/>
                                        </p:tgtEl>
                                        <p:attrNameLst>
                                          <p:attrName>style.visibility</p:attrName>
                                        </p:attrNameLst>
                                      </p:cBhvr>
                                      <p:to>
                                        <p:strVal val="visible"/>
                                      </p:to>
                                    </p:set>
                                    <p:animEffect transition="in" filter="randombar(horizontal)">
                                      <p:cBhvr>
                                        <p:cTn id="64"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90" grpId="0"/>
      <p:bldP spid="92" grpId="0"/>
      <p:bldP spid="94" grpId="0"/>
      <p:bldP spid="96" grpId="0"/>
      <p:bldP spid="98" grpId="0"/>
      <p:bldP spid="10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4</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8277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17</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439463" y="697230"/>
            <a:ext cx="2762810" cy="461665"/>
          </a:xfrm>
          <a:prstGeom prst="rect">
            <a:avLst/>
          </a:prstGeom>
          <a:noFill/>
        </p:spPr>
        <p:txBody>
          <a:bodyPr wrap="square" rtlCol="0">
            <a:spAutoFit/>
          </a:bodyPr>
          <a:lstStyle/>
          <a:p>
            <a:r>
              <a:rPr lang="zh-CN" altLang="en-US" sz="2400" b="1" dirty="0">
                <a:solidFill>
                  <a:schemeClr val="accent4"/>
                </a:solidFill>
                <a:latin typeface="微软雅黑" panose="020B0503020204020204" pitchFamily="34" charset="-122"/>
                <a:ea typeface="微软雅黑" panose="020B0503020204020204" pitchFamily="34" charset="-122"/>
              </a:rPr>
              <a:t>前后端数据交互</a:t>
            </a:r>
          </a:p>
        </p:txBody>
      </p:sp>
      <p:sp>
        <p:nvSpPr>
          <p:cNvPr id="19" name="矩形 18"/>
          <p:cNvSpPr/>
          <p:nvPr/>
        </p:nvSpPr>
        <p:spPr>
          <a:xfrm>
            <a:off x="715331" y="161895"/>
            <a:ext cx="1980029"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研究成果与应用</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2903936" y="213717"/>
            <a:ext cx="3384966"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Achievement &amp; Application</a:t>
            </a:r>
            <a:endParaRPr lang="zh-CN" altLang="en-US" dirty="0">
              <a:solidFill>
                <a:schemeClr val="bg1"/>
              </a:solidFill>
            </a:endParaRPr>
          </a:p>
        </p:txBody>
      </p:sp>
      <p:sp>
        <p:nvSpPr>
          <p:cNvPr id="57" name="Rectangle 13">
            <a:extLst>
              <a:ext uri="{FF2B5EF4-FFF2-40B4-BE49-F238E27FC236}">
                <a16:creationId xmlns:a16="http://schemas.microsoft.com/office/drawing/2014/main" id="{D858CE84-CD4A-4D2B-971E-F75CD2DA44B1}"/>
              </a:ext>
            </a:extLst>
          </p:cNvPr>
          <p:cNvSpPr/>
          <p:nvPr/>
        </p:nvSpPr>
        <p:spPr>
          <a:xfrm>
            <a:off x="1090735" y="3097057"/>
            <a:ext cx="1842997" cy="184666"/>
          </a:xfrm>
          <a:prstGeom prst="rect">
            <a:avLst/>
          </a:prstGeom>
        </p:spPr>
        <p:txBody>
          <a:bodyPr wrap="none" lIns="72000" tIns="0" rIns="72000" bIns="0">
            <a:noAutofit/>
          </a:bodyPr>
          <a:lstStyle/>
          <a:p>
            <a:pPr lvl="0" algn="r" defTabSz="914378">
              <a:defRPr/>
            </a:pPr>
            <a:r>
              <a:rPr lang="en-US" altLang="zh-CN" sz="3200" b="1" dirty="0">
                <a:solidFill>
                  <a:schemeClr val="accent4"/>
                </a:solidFill>
                <a:latin typeface="微软雅黑" panose="020B0503020204020204" pitchFamily="34" charset="-122"/>
                <a:ea typeface="微软雅黑" panose="020B0503020204020204" pitchFamily="34" charset="-122"/>
              </a:rPr>
              <a:t>GET</a:t>
            </a:r>
            <a:endParaRPr lang="zh-CN" altLang="en-US" sz="3200" b="1" dirty="0">
              <a:solidFill>
                <a:schemeClr val="accent4"/>
              </a:solidFill>
              <a:latin typeface="微软雅黑" panose="020B0503020204020204" pitchFamily="34" charset="-122"/>
              <a:ea typeface="微软雅黑" panose="020B0503020204020204" pitchFamily="34" charset="-122"/>
            </a:endParaRPr>
          </a:p>
        </p:txBody>
      </p:sp>
      <p:sp>
        <p:nvSpPr>
          <p:cNvPr id="60" name="Rectangle 16">
            <a:extLst>
              <a:ext uri="{FF2B5EF4-FFF2-40B4-BE49-F238E27FC236}">
                <a16:creationId xmlns:a16="http://schemas.microsoft.com/office/drawing/2014/main" id="{6C637A56-5657-4CC9-9B6F-C92D4C6593DD}"/>
              </a:ext>
            </a:extLst>
          </p:cNvPr>
          <p:cNvSpPr/>
          <p:nvPr/>
        </p:nvSpPr>
        <p:spPr>
          <a:xfrm>
            <a:off x="6054611" y="2916154"/>
            <a:ext cx="1842997" cy="184666"/>
          </a:xfrm>
          <a:prstGeom prst="rect">
            <a:avLst/>
          </a:prstGeom>
        </p:spPr>
        <p:txBody>
          <a:bodyPr wrap="none" lIns="72000" tIns="0" rIns="72000" bIns="0">
            <a:noAutofit/>
          </a:bodyPr>
          <a:lstStyle/>
          <a:p>
            <a:pPr lvl="0" defTabSz="914378">
              <a:defRPr/>
            </a:pPr>
            <a:r>
              <a:rPr lang="en-US" altLang="zh-CN" sz="2800" b="1" dirty="0">
                <a:solidFill>
                  <a:schemeClr val="accent6"/>
                </a:solidFill>
                <a:latin typeface="微软雅黑" panose="020B0503020204020204" pitchFamily="34" charset="-122"/>
                <a:ea typeface="微软雅黑" panose="020B0503020204020204" pitchFamily="34" charset="-122"/>
              </a:rPr>
              <a:t>POST</a:t>
            </a:r>
            <a:endParaRPr lang="zh-CN" altLang="en-US" sz="2800" b="1" dirty="0">
              <a:solidFill>
                <a:schemeClr val="accent6"/>
              </a:solidFill>
              <a:latin typeface="微软雅黑" panose="020B0503020204020204" pitchFamily="34" charset="-122"/>
              <a:ea typeface="微软雅黑" panose="020B0503020204020204" pitchFamily="34" charset="-122"/>
            </a:endParaRPr>
          </a:p>
        </p:txBody>
      </p:sp>
      <p:grpSp>
        <p:nvGrpSpPr>
          <p:cNvPr id="61" name="组合 60">
            <a:extLst>
              <a:ext uri="{FF2B5EF4-FFF2-40B4-BE49-F238E27FC236}">
                <a16:creationId xmlns:a16="http://schemas.microsoft.com/office/drawing/2014/main" id="{BDEFA573-1154-47A0-BFCF-AD6F2416363D}"/>
              </a:ext>
            </a:extLst>
          </p:cNvPr>
          <p:cNvGrpSpPr/>
          <p:nvPr/>
        </p:nvGrpSpPr>
        <p:grpSpPr>
          <a:xfrm>
            <a:off x="4000855" y="2533940"/>
            <a:ext cx="2082170" cy="1126234"/>
            <a:chOff x="4000855" y="2533940"/>
            <a:chExt cx="2082170" cy="1126234"/>
          </a:xfrm>
        </p:grpSpPr>
        <p:sp>
          <p:nvSpPr>
            <p:cNvPr id="62" name="Freeform: Shape 3">
              <a:extLst>
                <a:ext uri="{FF2B5EF4-FFF2-40B4-BE49-F238E27FC236}">
                  <a16:creationId xmlns:a16="http://schemas.microsoft.com/office/drawing/2014/main" id="{FE361713-9EE6-4A70-AC80-08F2672D7317}"/>
                </a:ext>
              </a:extLst>
            </p:cNvPr>
            <p:cNvSpPr/>
            <p:nvPr/>
          </p:nvSpPr>
          <p:spPr>
            <a:xfrm rot="8246748">
              <a:off x="4000855" y="2533940"/>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63" name="Freeform: Shape 17">
              <a:extLst>
                <a:ext uri="{FF2B5EF4-FFF2-40B4-BE49-F238E27FC236}">
                  <a16:creationId xmlns:a16="http://schemas.microsoft.com/office/drawing/2014/main" id="{5CCB1D71-9139-402E-BCAF-AA1C5E76AC7D}"/>
                </a:ext>
              </a:extLst>
            </p:cNvPr>
            <p:cNvSpPr>
              <a:spLocks/>
            </p:cNvSpPr>
            <p:nvPr/>
          </p:nvSpPr>
          <p:spPr bwMode="auto">
            <a:xfrm>
              <a:off x="5188990" y="2579034"/>
              <a:ext cx="430250" cy="429453"/>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70" name="组合 69">
            <a:extLst>
              <a:ext uri="{FF2B5EF4-FFF2-40B4-BE49-F238E27FC236}">
                <a16:creationId xmlns:a16="http://schemas.microsoft.com/office/drawing/2014/main" id="{D8CB6A0F-50DE-46D1-8F04-4735988D6784}"/>
              </a:ext>
            </a:extLst>
          </p:cNvPr>
          <p:cNvGrpSpPr/>
          <p:nvPr/>
        </p:nvGrpSpPr>
        <p:grpSpPr>
          <a:xfrm>
            <a:off x="2911273" y="3090678"/>
            <a:ext cx="2082170" cy="1176747"/>
            <a:chOff x="2911273" y="3090678"/>
            <a:chExt cx="2082170" cy="1176747"/>
          </a:xfrm>
        </p:grpSpPr>
        <p:sp>
          <p:nvSpPr>
            <p:cNvPr id="71" name="Freeform: Shape 1">
              <a:extLst>
                <a:ext uri="{FF2B5EF4-FFF2-40B4-BE49-F238E27FC236}">
                  <a16:creationId xmlns:a16="http://schemas.microsoft.com/office/drawing/2014/main" id="{5E955EE8-86B2-431D-84AB-6EE599F8D337}"/>
                </a:ext>
              </a:extLst>
            </p:cNvPr>
            <p:cNvSpPr/>
            <p:nvPr/>
          </p:nvSpPr>
          <p:spPr>
            <a:xfrm rot="2696901">
              <a:off x="2911273" y="3141191"/>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72" name="Freeform: Shape 20">
              <a:extLst>
                <a:ext uri="{FF2B5EF4-FFF2-40B4-BE49-F238E27FC236}">
                  <a16:creationId xmlns:a16="http://schemas.microsoft.com/office/drawing/2014/main" id="{4A9CB117-857F-4956-930A-197C0DC6CBFE}"/>
                </a:ext>
              </a:extLst>
            </p:cNvPr>
            <p:cNvSpPr>
              <a:spLocks noChangeAspect="1"/>
            </p:cNvSpPr>
            <p:nvPr/>
          </p:nvSpPr>
          <p:spPr bwMode="auto">
            <a:xfrm>
              <a:off x="3365854" y="3090678"/>
              <a:ext cx="506759" cy="506222"/>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73" name="箭头: 右 72">
            <a:extLst>
              <a:ext uri="{FF2B5EF4-FFF2-40B4-BE49-F238E27FC236}">
                <a16:creationId xmlns:a16="http://schemas.microsoft.com/office/drawing/2014/main" id="{B9D7A147-8F9A-4CA8-91ED-D70767CD4D31}"/>
              </a:ext>
            </a:extLst>
          </p:cNvPr>
          <p:cNvSpPr/>
          <p:nvPr/>
        </p:nvSpPr>
        <p:spPr>
          <a:xfrm rot="14094930">
            <a:off x="2650523" y="2411639"/>
            <a:ext cx="727946" cy="21890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文本框 73">
            <a:extLst>
              <a:ext uri="{FF2B5EF4-FFF2-40B4-BE49-F238E27FC236}">
                <a16:creationId xmlns:a16="http://schemas.microsoft.com/office/drawing/2014/main" id="{085E06B7-1366-4C8B-8C2C-4ECADB6E031A}"/>
              </a:ext>
            </a:extLst>
          </p:cNvPr>
          <p:cNvSpPr txBox="1"/>
          <p:nvPr/>
        </p:nvSpPr>
        <p:spPr>
          <a:xfrm>
            <a:off x="834842" y="1265575"/>
            <a:ext cx="2702859" cy="923330"/>
          </a:xfrm>
          <a:prstGeom prst="rect">
            <a:avLst/>
          </a:prstGeom>
          <a:noFill/>
        </p:spPr>
        <p:txBody>
          <a:bodyPr wrap="square" rtlCol="0">
            <a:spAutoFit/>
          </a:bodyPr>
          <a:lstStyle/>
          <a:p>
            <a:pPr algn="ctr"/>
            <a:r>
              <a:rPr lang="zh-CN" altLang="en-US" dirty="0">
                <a:solidFill>
                  <a:schemeClr val="accent6"/>
                </a:solidFill>
                <a:latin typeface="Gungsuh" panose="02030600000101010101" pitchFamily="18" charset="-127"/>
                <a:ea typeface="Gungsuh" panose="02030600000101010101" pitchFamily="18" charset="-127"/>
              </a:rPr>
              <a:t>例如以</a:t>
            </a:r>
            <a:r>
              <a:rPr lang="en-US" altLang="zh-CN" dirty="0" err="1">
                <a:solidFill>
                  <a:schemeClr val="accent6"/>
                </a:solidFill>
                <a:latin typeface="Gungsuh" panose="02030600000101010101" pitchFamily="18" charset="-127"/>
                <a:ea typeface="Gungsuh" panose="02030600000101010101" pitchFamily="18" charset="-127"/>
              </a:rPr>
              <a:t>Object.filter</a:t>
            </a:r>
            <a:r>
              <a:rPr lang="zh-CN" altLang="en-US" dirty="0">
                <a:solidFill>
                  <a:schemeClr val="accent6"/>
                </a:solidFill>
                <a:latin typeface="Gungsuh" panose="02030600000101010101" pitchFamily="18" charset="-127"/>
                <a:ea typeface="Gungsuh" panose="02030600000101010101" pitchFamily="18" charset="-127"/>
              </a:rPr>
              <a:t>代替</a:t>
            </a:r>
            <a:r>
              <a:rPr lang="en-US" altLang="zh-CN" dirty="0" err="1">
                <a:solidFill>
                  <a:schemeClr val="accent6"/>
                </a:solidFill>
                <a:latin typeface="Gungsuh" panose="02030600000101010101" pitchFamily="18" charset="-127"/>
                <a:ea typeface="Gungsuh" panose="02030600000101010101" pitchFamily="18" charset="-127"/>
              </a:rPr>
              <a:t>sql</a:t>
            </a:r>
            <a:r>
              <a:rPr lang="zh-CN" altLang="en-US" dirty="0">
                <a:solidFill>
                  <a:schemeClr val="accent6"/>
                </a:solidFill>
                <a:latin typeface="Gungsuh" panose="02030600000101010101" pitchFamily="18" charset="-127"/>
                <a:ea typeface="Gungsuh" panose="02030600000101010101" pitchFamily="18" charset="-127"/>
              </a:rPr>
              <a:t>语句，利用</a:t>
            </a:r>
            <a:r>
              <a:rPr lang="en-US" altLang="zh-CN" dirty="0">
                <a:solidFill>
                  <a:schemeClr val="accent6"/>
                </a:solidFill>
                <a:latin typeface="Gungsuh" panose="02030600000101010101" pitchFamily="18" charset="-127"/>
                <a:ea typeface="Gungsuh" panose="02030600000101010101" pitchFamily="18" charset="-127"/>
              </a:rPr>
              <a:t>python</a:t>
            </a:r>
            <a:r>
              <a:rPr lang="zh-CN" altLang="en-US" dirty="0">
                <a:solidFill>
                  <a:schemeClr val="accent6"/>
                </a:solidFill>
                <a:latin typeface="Gungsuh" panose="02030600000101010101" pitchFamily="18" charset="-127"/>
                <a:ea typeface="Gungsuh" panose="02030600000101010101" pitchFamily="18" charset="-127"/>
              </a:rPr>
              <a:t>中的库处理数据</a:t>
            </a:r>
          </a:p>
        </p:txBody>
      </p:sp>
      <p:sp>
        <p:nvSpPr>
          <p:cNvPr id="75" name="箭头: 右 74">
            <a:extLst>
              <a:ext uri="{FF2B5EF4-FFF2-40B4-BE49-F238E27FC236}">
                <a16:creationId xmlns:a16="http://schemas.microsoft.com/office/drawing/2014/main" id="{BC156F1C-D0C1-4E19-AA3E-27BAF23E32E6}"/>
              </a:ext>
            </a:extLst>
          </p:cNvPr>
          <p:cNvSpPr/>
          <p:nvPr/>
        </p:nvSpPr>
        <p:spPr>
          <a:xfrm rot="19258890">
            <a:off x="5406305" y="1775773"/>
            <a:ext cx="727946" cy="21890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文本框 75">
            <a:extLst>
              <a:ext uri="{FF2B5EF4-FFF2-40B4-BE49-F238E27FC236}">
                <a16:creationId xmlns:a16="http://schemas.microsoft.com/office/drawing/2014/main" id="{3EC778E3-51C3-454A-AD98-35600C9A8A46}"/>
              </a:ext>
            </a:extLst>
          </p:cNvPr>
          <p:cNvSpPr txBox="1"/>
          <p:nvPr/>
        </p:nvSpPr>
        <p:spPr>
          <a:xfrm>
            <a:off x="6187257" y="1027017"/>
            <a:ext cx="2108213" cy="1200329"/>
          </a:xfrm>
          <a:prstGeom prst="rect">
            <a:avLst/>
          </a:prstGeom>
          <a:noFill/>
        </p:spPr>
        <p:txBody>
          <a:bodyPr wrap="square" rtlCol="0">
            <a:spAutoFit/>
          </a:bodyPr>
          <a:lstStyle/>
          <a:p>
            <a:pPr algn="ctr"/>
            <a:r>
              <a:rPr lang="zh-CN" altLang="en-US" dirty="0">
                <a:solidFill>
                  <a:schemeClr val="accent6"/>
                </a:solidFill>
                <a:latin typeface="Gungsuh" panose="02030600000101010101" pitchFamily="18" charset="-127"/>
                <a:ea typeface="Gungsuh" panose="02030600000101010101" pitchFamily="18" charset="-127"/>
              </a:rPr>
              <a:t>例如用</a:t>
            </a:r>
            <a:r>
              <a:rPr lang="en-US" altLang="zh-CN" dirty="0" err="1">
                <a:solidFill>
                  <a:schemeClr val="accent6"/>
                </a:solidFill>
                <a:latin typeface="Gungsuh" panose="02030600000101010101" pitchFamily="18" charset="-127"/>
                <a:ea typeface="Gungsuh" panose="02030600000101010101" pitchFamily="18" charset="-127"/>
              </a:rPr>
              <a:t>django</a:t>
            </a:r>
            <a:r>
              <a:rPr lang="zh-CN" altLang="en-US" dirty="0">
                <a:solidFill>
                  <a:schemeClr val="accent6"/>
                </a:solidFill>
                <a:latin typeface="Gungsuh" panose="02030600000101010101" pitchFamily="18" charset="-127"/>
                <a:ea typeface="Gungsuh" panose="02030600000101010101" pitchFamily="18" charset="-127"/>
              </a:rPr>
              <a:t>自带的</a:t>
            </a:r>
            <a:r>
              <a:rPr lang="en-US" altLang="zh-CN" dirty="0" err="1">
                <a:solidFill>
                  <a:schemeClr val="accent6"/>
                </a:solidFill>
                <a:latin typeface="Gungsuh" panose="02030600000101010101" pitchFamily="18" charset="-127"/>
                <a:ea typeface="Gungsuh" panose="02030600000101010101" pitchFamily="18" charset="-127"/>
              </a:rPr>
              <a:t>ModelForm</a:t>
            </a:r>
            <a:r>
              <a:rPr lang="zh-CN" altLang="zh-CN" dirty="0">
                <a:solidFill>
                  <a:schemeClr val="accent6"/>
                </a:solidFill>
                <a:latin typeface="Gungsuh" panose="02030600000101010101" pitchFamily="18" charset="-127"/>
                <a:ea typeface="Gungsuh" panose="02030600000101010101" pitchFamily="18" charset="-127"/>
              </a:rPr>
              <a:t>实例化的</a:t>
            </a:r>
            <a:r>
              <a:rPr lang="en-US" altLang="zh-CN" dirty="0">
                <a:solidFill>
                  <a:schemeClr val="accent6"/>
                </a:solidFill>
                <a:latin typeface="Gungsuh" panose="02030600000101010101" pitchFamily="18" charset="-127"/>
                <a:ea typeface="Gungsuh" panose="02030600000101010101" pitchFamily="18" charset="-127"/>
              </a:rPr>
              <a:t>form</a:t>
            </a:r>
            <a:r>
              <a:rPr lang="zh-CN" altLang="zh-CN" dirty="0">
                <a:solidFill>
                  <a:schemeClr val="accent6"/>
                </a:solidFill>
                <a:latin typeface="Gungsuh" panose="02030600000101010101" pitchFamily="18" charset="-127"/>
                <a:ea typeface="Gungsuh" panose="02030600000101010101" pitchFamily="18" charset="-127"/>
              </a:rPr>
              <a:t>对象</a:t>
            </a:r>
            <a:r>
              <a:rPr lang="zh-CN" altLang="en-US" dirty="0">
                <a:solidFill>
                  <a:schemeClr val="accent6"/>
                </a:solidFill>
                <a:latin typeface="Gungsuh" panose="02030600000101010101" pitchFamily="18" charset="-127"/>
                <a:ea typeface="Gungsuh" panose="02030600000101010101" pitchFamily="18" charset="-127"/>
              </a:rPr>
              <a:t>完成数据上传</a:t>
            </a:r>
          </a:p>
        </p:txBody>
      </p:sp>
    </p:spTree>
    <p:extLst>
      <p:ext uri="{BB962C8B-B14F-4D97-AF65-F5344CB8AC3E}">
        <p14:creationId xmlns:p14="http://schemas.microsoft.com/office/powerpoint/2010/main" val="13951137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椭圆 60"/>
          <p:cNvSpPr/>
          <p:nvPr/>
        </p:nvSpPr>
        <p:spPr>
          <a:xfrm>
            <a:off x="4260253" y="3819887"/>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0" name="椭圆 59"/>
          <p:cNvSpPr/>
          <p:nvPr/>
        </p:nvSpPr>
        <p:spPr>
          <a:xfrm>
            <a:off x="4260253" y="3036194"/>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椭圆 58"/>
          <p:cNvSpPr/>
          <p:nvPr/>
        </p:nvSpPr>
        <p:spPr>
          <a:xfrm>
            <a:off x="4260253" y="2237261"/>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7" name="椭圆 56"/>
          <p:cNvSpPr/>
          <p:nvPr/>
        </p:nvSpPr>
        <p:spPr>
          <a:xfrm>
            <a:off x="4260253" y="1446172"/>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椭圆 51"/>
          <p:cNvSpPr/>
          <p:nvPr/>
        </p:nvSpPr>
        <p:spPr>
          <a:xfrm>
            <a:off x="4260253" y="644363"/>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4" name="组合 43"/>
          <p:cNvGrpSpPr/>
          <p:nvPr/>
        </p:nvGrpSpPr>
        <p:grpSpPr>
          <a:xfrm>
            <a:off x="4340355" y="600519"/>
            <a:ext cx="3155312" cy="639364"/>
            <a:chOff x="4125739" y="662232"/>
            <a:chExt cx="3155312" cy="639364"/>
          </a:xfrm>
        </p:grpSpPr>
        <p:sp>
          <p:nvSpPr>
            <p:cNvPr id="30" name="TextBox 37"/>
            <p:cNvSpPr txBox="1"/>
            <p:nvPr/>
          </p:nvSpPr>
          <p:spPr>
            <a:xfrm>
              <a:off x="4125739" y="770681"/>
              <a:ext cx="491962"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01</a:t>
              </a:r>
            </a:p>
          </p:txBody>
        </p:sp>
        <p:sp>
          <p:nvSpPr>
            <p:cNvPr id="32" name="TextBox 39"/>
            <p:cNvSpPr txBox="1"/>
            <p:nvPr/>
          </p:nvSpPr>
          <p:spPr>
            <a:xfrm>
              <a:off x="4883657" y="662232"/>
              <a:ext cx="2397394" cy="622364"/>
            </a:xfrm>
            <a:prstGeom prst="rect">
              <a:avLst/>
            </a:prstGeom>
            <a:noFill/>
          </p:spPr>
          <p:txBody>
            <a:bodyPr wrap="none" lIns="360000" tIns="0" rIns="0" bIns="0" anchor="b" anchorCtr="0">
              <a:noAutofit/>
            </a:bodyPr>
            <a:lstStyle/>
            <a:p>
              <a:r>
                <a:rPr lang="zh-CN" altLang="en-US" sz="1600" b="1" dirty="0">
                  <a:solidFill>
                    <a:schemeClr val="accent1"/>
                  </a:solidFill>
                  <a:latin typeface="微软雅黑" panose="020B0503020204020204" pitchFamily="34" charset="-122"/>
                  <a:ea typeface="微软雅黑" panose="020B0503020204020204" pitchFamily="34" charset="-122"/>
                </a:rPr>
                <a:t>设计背景及目的</a:t>
              </a:r>
              <a:endParaRPr lang="en-US" altLang="zh-CN" sz="1600" b="1" dirty="0">
                <a:solidFill>
                  <a:schemeClr val="accent1"/>
                </a:solidFill>
                <a:latin typeface="微软雅黑" panose="020B0503020204020204" pitchFamily="34" charset="-122"/>
                <a:ea typeface="微软雅黑" panose="020B0503020204020204" pitchFamily="34" charset="-122"/>
              </a:endParaRPr>
            </a:p>
            <a:p>
              <a:r>
                <a:rPr lang="en-US" altLang="zh-CN" sz="1200" b="1" dirty="0">
                  <a:solidFill>
                    <a:schemeClr val="accent1"/>
                  </a:solidFill>
                  <a:latin typeface="微软雅黑" panose="020B0503020204020204" pitchFamily="34" charset="-122"/>
                  <a:ea typeface="微软雅黑" panose="020B0503020204020204" pitchFamily="34" charset="-122"/>
                </a:rPr>
                <a:t>(Background &amp;Purpose)</a:t>
              </a:r>
              <a:endParaRPr lang="zh-CN" altLang="en-US" sz="1200" b="1" dirty="0">
                <a:solidFill>
                  <a:schemeClr val="accent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4316911" y="1279155"/>
            <a:ext cx="3291414" cy="881388"/>
            <a:chOff x="4102295" y="1455168"/>
            <a:chExt cx="3291414" cy="881388"/>
          </a:xfrm>
        </p:grpSpPr>
        <p:sp>
          <p:nvSpPr>
            <p:cNvPr id="26" name="TextBox 42"/>
            <p:cNvSpPr txBox="1"/>
            <p:nvPr/>
          </p:nvSpPr>
          <p:spPr>
            <a:xfrm>
              <a:off x="4102295" y="1574240"/>
              <a:ext cx="538850" cy="715477"/>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02</a:t>
              </a:r>
            </a:p>
          </p:txBody>
        </p:sp>
        <p:sp>
          <p:nvSpPr>
            <p:cNvPr id="28" name="TextBox 44"/>
            <p:cNvSpPr txBox="1"/>
            <p:nvPr/>
          </p:nvSpPr>
          <p:spPr>
            <a:xfrm>
              <a:off x="4883657" y="1455168"/>
              <a:ext cx="2510052" cy="881388"/>
            </a:xfrm>
            <a:prstGeom prst="rect">
              <a:avLst/>
            </a:prstGeom>
            <a:noFill/>
          </p:spPr>
          <p:txBody>
            <a:bodyPr wrap="none" lIns="360000" tIns="0" rIns="0" bIns="0" anchor="b" anchorCtr="0">
              <a:noAutofit/>
            </a:bodyPr>
            <a:lstStyle/>
            <a:p>
              <a:pPr algn="l"/>
              <a:r>
                <a:rPr lang="zh-CN" altLang="en-US" sz="1600" b="1" dirty="0">
                  <a:solidFill>
                    <a:schemeClr val="accent2"/>
                  </a:solidFill>
                  <a:latin typeface="微软雅黑" panose="020B0503020204020204" pitchFamily="34" charset="-122"/>
                  <a:ea typeface="微软雅黑" panose="020B0503020204020204" pitchFamily="34" charset="-122"/>
                </a:rPr>
                <a:t>需求分析</a:t>
              </a:r>
              <a:endParaRPr lang="en-US" altLang="zh-CN" sz="1600" b="1" dirty="0">
                <a:solidFill>
                  <a:schemeClr val="accent2"/>
                </a:solidFill>
                <a:latin typeface="微软雅黑" panose="020B0503020204020204" pitchFamily="34" charset="-122"/>
                <a:ea typeface="微软雅黑" panose="020B0503020204020204" pitchFamily="34" charset="-122"/>
              </a:endParaRPr>
            </a:p>
            <a:p>
              <a:pPr algn="l"/>
              <a:r>
                <a:rPr lang="en-US" altLang="zh-CN" sz="1200" b="1" dirty="0">
                  <a:solidFill>
                    <a:schemeClr val="accent2"/>
                  </a:solidFill>
                  <a:latin typeface="微软雅黑" panose="020B0503020204020204" pitchFamily="34" charset="-122"/>
                  <a:ea typeface="微软雅黑" panose="020B0503020204020204" pitchFamily="34" charset="-122"/>
                </a:rPr>
                <a:t>(Requirements Analysis)</a:t>
              </a:r>
              <a:br>
                <a:rPr lang="en-US" altLang="zh-CN" sz="1200" b="1" dirty="0">
                  <a:solidFill>
                    <a:schemeClr val="accent2"/>
                  </a:solidFill>
                  <a:latin typeface="微软雅黑" panose="020B0503020204020204" pitchFamily="34" charset="-122"/>
                  <a:ea typeface="微软雅黑" panose="020B0503020204020204" pitchFamily="34" charset="-122"/>
                </a:rPr>
              </a:br>
              <a:endParaRPr lang="zh-CN" altLang="en-US" sz="1200" b="1" dirty="0">
                <a:solidFill>
                  <a:schemeClr val="accent2"/>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4311501" y="2174907"/>
            <a:ext cx="3758702" cy="632157"/>
            <a:chOff x="4096885" y="2373780"/>
            <a:chExt cx="3758702" cy="632157"/>
          </a:xfrm>
        </p:grpSpPr>
        <p:sp>
          <p:nvSpPr>
            <p:cNvPr id="22" name="TextBox 47"/>
            <p:cNvSpPr txBox="1"/>
            <p:nvPr/>
          </p:nvSpPr>
          <p:spPr>
            <a:xfrm>
              <a:off x="4096885" y="2475022"/>
              <a:ext cx="549670"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03</a:t>
              </a:r>
            </a:p>
          </p:txBody>
        </p:sp>
        <p:sp>
          <p:nvSpPr>
            <p:cNvPr id="24" name="TextBox 49"/>
            <p:cNvSpPr txBox="1"/>
            <p:nvPr/>
          </p:nvSpPr>
          <p:spPr>
            <a:xfrm>
              <a:off x="4883657" y="2373780"/>
              <a:ext cx="2971930" cy="597735"/>
            </a:xfrm>
            <a:prstGeom prst="rect">
              <a:avLst/>
            </a:prstGeom>
            <a:noFill/>
          </p:spPr>
          <p:txBody>
            <a:bodyPr wrap="none" lIns="360000" tIns="0" rIns="0" bIns="0" anchor="b" anchorCtr="0">
              <a:noAutofit/>
            </a:bodyPr>
            <a:lstStyle/>
            <a:p>
              <a:r>
                <a:rPr lang="zh-CN" altLang="en-US" sz="1600" b="1" dirty="0">
                  <a:solidFill>
                    <a:schemeClr val="accent4"/>
                  </a:solidFill>
                  <a:latin typeface="微软雅黑" panose="020B0503020204020204" pitchFamily="34" charset="-122"/>
                  <a:ea typeface="微软雅黑" panose="020B0503020204020204" pitchFamily="34" charset="-122"/>
                </a:rPr>
                <a:t>前端设计</a:t>
              </a:r>
            </a:p>
            <a:p>
              <a:r>
                <a:rPr lang="en-US" altLang="zh-CN" sz="1200" b="1" dirty="0">
                  <a:solidFill>
                    <a:schemeClr val="accent4"/>
                  </a:solidFill>
                  <a:latin typeface="微软雅黑" panose="020B0503020204020204" pitchFamily="34" charset="-122"/>
                  <a:ea typeface="微软雅黑" panose="020B0503020204020204" pitchFamily="34" charset="-122"/>
                </a:rPr>
                <a:t>(Design of Front-end)</a:t>
              </a:r>
              <a:endParaRPr lang="zh-CN" altLang="en-US" sz="1200" b="1" dirty="0">
                <a:solidFill>
                  <a:schemeClr val="accent4"/>
                </a:solidFill>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4296276" y="3003749"/>
            <a:ext cx="3773927" cy="608856"/>
            <a:chOff x="4081660" y="3240722"/>
            <a:chExt cx="3773927" cy="608856"/>
          </a:xfrm>
        </p:grpSpPr>
        <p:sp>
          <p:nvSpPr>
            <p:cNvPr id="18" name="TextBox 52"/>
            <p:cNvSpPr txBox="1"/>
            <p:nvPr/>
          </p:nvSpPr>
          <p:spPr>
            <a:xfrm>
              <a:off x="4081660" y="3318663"/>
              <a:ext cx="537647"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04</a:t>
              </a:r>
            </a:p>
          </p:txBody>
        </p:sp>
        <p:sp>
          <p:nvSpPr>
            <p:cNvPr id="20" name="TextBox 54"/>
            <p:cNvSpPr txBox="1"/>
            <p:nvPr/>
          </p:nvSpPr>
          <p:spPr>
            <a:xfrm>
              <a:off x="4883655" y="3240722"/>
              <a:ext cx="2971932" cy="595976"/>
            </a:xfrm>
            <a:prstGeom prst="rect">
              <a:avLst/>
            </a:prstGeom>
            <a:noFill/>
          </p:spPr>
          <p:txBody>
            <a:bodyPr wrap="none" lIns="360000" tIns="0" rIns="0" bIns="0" anchor="b" anchorCtr="0">
              <a:noAutofit/>
            </a:bodyPr>
            <a:lstStyle/>
            <a:p>
              <a:r>
                <a:rPr lang="zh-CN" altLang="en-US" sz="1600" b="1" dirty="0">
                  <a:solidFill>
                    <a:schemeClr val="accent5"/>
                  </a:solidFill>
                  <a:latin typeface="微软雅黑" panose="020B0503020204020204" pitchFamily="34" charset="-122"/>
                  <a:ea typeface="微软雅黑" panose="020B0503020204020204" pitchFamily="34" charset="-122"/>
                </a:rPr>
                <a:t>数据库与后端设计</a:t>
              </a:r>
            </a:p>
            <a:p>
              <a:r>
                <a:rPr lang="en-US" altLang="zh-CN" sz="1200" b="1" dirty="0">
                  <a:solidFill>
                    <a:schemeClr val="accent5"/>
                  </a:solidFill>
                  <a:latin typeface="微软雅黑" panose="020B0503020204020204" pitchFamily="34" charset="-122"/>
                  <a:ea typeface="微软雅黑" panose="020B0503020204020204" pitchFamily="34" charset="-122"/>
                </a:rPr>
                <a:t>(database and back-end design</a:t>
              </a:r>
              <a:r>
                <a:rPr lang="zh-CN" altLang="en-US" sz="1200" b="1" dirty="0">
                  <a:solidFill>
                    <a:schemeClr val="accent5"/>
                  </a:solidFill>
                  <a:latin typeface="微软雅黑" panose="020B0503020204020204" pitchFamily="34" charset="-122"/>
                  <a:ea typeface="微软雅黑" panose="020B0503020204020204" pitchFamily="34" charset="-122"/>
                </a:rPr>
                <a:t>）</a:t>
              </a:r>
              <a:endParaRPr lang="en-US" altLang="zh-CN" sz="1200" b="1" dirty="0">
                <a:solidFill>
                  <a:schemeClr val="accent5"/>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4296276" y="3851335"/>
            <a:ext cx="3773925" cy="536525"/>
            <a:chOff x="4081660" y="4141648"/>
            <a:chExt cx="3773925" cy="536525"/>
          </a:xfrm>
        </p:grpSpPr>
        <p:sp>
          <p:nvSpPr>
            <p:cNvPr id="14" name="TextBox 57"/>
            <p:cNvSpPr txBox="1"/>
            <p:nvPr/>
          </p:nvSpPr>
          <p:spPr>
            <a:xfrm>
              <a:off x="4081660" y="4147008"/>
              <a:ext cx="552074"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05</a:t>
              </a:r>
            </a:p>
          </p:txBody>
        </p:sp>
        <p:sp>
          <p:nvSpPr>
            <p:cNvPr id="16" name="TextBox 59"/>
            <p:cNvSpPr txBox="1"/>
            <p:nvPr/>
          </p:nvSpPr>
          <p:spPr>
            <a:xfrm>
              <a:off x="4883655" y="4141648"/>
              <a:ext cx="2971930" cy="536525"/>
            </a:xfrm>
            <a:prstGeom prst="rect">
              <a:avLst/>
            </a:prstGeom>
            <a:noFill/>
          </p:spPr>
          <p:txBody>
            <a:bodyPr wrap="none" lIns="360000" tIns="0" rIns="0" bIns="0" anchor="b" anchorCtr="0">
              <a:noAutofit/>
            </a:bodyPr>
            <a:lstStyle/>
            <a:p>
              <a:r>
                <a:rPr lang="zh-CN" altLang="en-US" sz="1600" b="1" dirty="0">
                  <a:solidFill>
                    <a:schemeClr val="accent6"/>
                  </a:solidFill>
                  <a:latin typeface="微软雅黑" panose="020B0503020204020204" pitchFamily="34" charset="-122"/>
                  <a:ea typeface="微软雅黑" panose="020B0503020204020204" pitchFamily="34" charset="-122"/>
                </a:rPr>
                <a:t>技术创新</a:t>
              </a:r>
            </a:p>
            <a:p>
              <a:r>
                <a:rPr lang="en-US" altLang="zh-CN" sz="1200" b="1" dirty="0">
                  <a:solidFill>
                    <a:schemeClr val="accent6"/>
                  </a:solidFill>
                  <a:latin typeface="微软雅黑" panose="020B0503020204020204" pitchFamily="34" charset="-122"/>
                  <a:ea typeface="微软雅黑" panose="020B0503020204020204" pitchFamily="34" charset="-122"/>
                </a:rPr>
                <a:t>(Innovation)</a:t>
              </a:r>
              <a:endParaRPr lang="zh-CN" altLang="en-US" sz="1200" b="1" dirty="0">
                <a:solidFill>
                  <a:schemeClr val="accent6"/>
                </a:solidFill>
                <a:latin typeface="微软雅黑" panose="020B0503020204020204" pitchFamily="34" charset="-122"/>
                <a:ea typeface="微软雅黑" panose="020B0503020204020204" pitchFamily="34" charset="-122"/>
              </a:endParaRPr>
            </a:p>
          </p:txBody>
        </p:sp>
      </p:grpSp>
      <p:pic>
        <p:nvPicPr>
          <p:cNvPr id="50" name="图片 49" descr="33af44c9fe23df8286f99d06e678fd1b"/>
          <p:cNvPicPr>
            <a:picLocks noChangeAspect="1"/>
          </p:cNvPicPr>
          <p:nvPr/>
        </p:nvPicPr>
        <p:blipFill>
          <a:blip r:embed="rId3">
            <a:duotone>
              <a:prstClr val="black"/>
              <a:schemeClr val="accent4">
                <a:tint val="45000"/>
                <a:satMod val="400000"/>
              </a:schemeClr>
            </a:duotone>
          </a:blip>
          <a:stretch>
            <a:fillRect/>
          </a:stretch>
        </p:blipFill>
        <p:spPr>
          <a:xfrm rot="10800000">
            <a:off x="-379095" y="-248602"/>
            <a:ext cx="4018121" cy="3860006"/>
          </a:xfrm>
          <a:prstGeom prst="rect">
            <a:avLst/>
          </a:prstGeom>
        </p:spPr>
      </p:pic>
      <p:sp>
        <p:nvSpPr>
          <p:cNvPr id="49" name="TextBox 3"/>
          <p:cNvSpPr txBox="1"/>
          <p:nvPr/>
        </p:nvSpPr>
        <p:spPr>
          <a:xfrm>
            <a:off x="1827074" y="2640921"/>
            <a:ext cx="1515597" cy="969496"/>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目录</a:t>
            </a:r>
          </a:p>
          <a:p>
            <a:pPr algn="ctr"/>
            <a:r>
              <a:rPr lang="en-US" altLang="zh-CN" sz="2100" b="1" dirty="0">
                <a:solidFill>
                  <a:schemeClr val="tx1">
                    <a:lumMod val="65000"/>
                    <a:lumOff val="35000"/>
                  </a:schemeClr>
                </a:solidFill>
                <a:latin typeface="微软雅黑" panose="020B0503020204020204" pitchFamily="34" charset="-122"/>
                <a:ea typeface="微软雅黑" panose="020B0503020204020204" pitchFamily="34" charset="-122"/>
              </a:rPr>
              <a:t>contents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fontScale="92500"/>
          </a:bodyPr>
          <a:lstStyle/>
          <a:p>
            <a:pPr algn="ctr"/>
            <a:r>
              <a:rPr lang="en-US" altLang="zh-CN" sz="9600" b="1" dirty="0">
                <a:solidFill>
                  <a:schemeClr val="accent6"/>
                </a:solidFill>
                <a:latin typeface="微软雅黑" panose="020B0503020204020204" pitchFamily="34" charset="-122"/>
                <a:ea typeface="微软雅黑" panose="020B0503020204020204" pitchFamily="34" charset="-122"/>
              </a:rPr>
              <a:t>05</a:t>
            </a:r>
            <a:endParaRPr lang="zh-CN" altLang="en-US" sz="9600" b="1" dirty="0">
              <a:solidFill>
                <a:schemeClr val="accent6"/>
              </a:solidFill>
              <a:latin typeface="微软雅黑" panose="020B0503020204020204" pitchFamily="34" charset="-122"/>
              <a:ea typeface="微软雅黑" panose="020B0503020204020204" pitchFamily="34" charset="-122"/>
            </a:endParaRPr>
          </a:p>
        </p:txBody>
      </p:sp>
      <p:sp>
        <p:nvSpPr>
          <p:cNvPr id="18" name="TextBox 39"/>
          <p:cNvSpPr txBox="1"/>
          <p:nvPr/>
        </p:nvSpPr>
        <p:spPr>
          <a:xfrm>
            <a:off x="968028" y="2260568"/>
            <a:ext cx="4051324" cy="622364"/>
          </a:xfrm>
          <a:prstGeom prst="rect">
            <a:avLst/>
          </a:prstGeom>
          <a:noFill/>
        </p:spPr>
        <p:txBody>
          <a:bodyPr wrap="none" lIns="360000" tIns="0" rIns="0" bIns="0" anchor="b" anchorCtr="0">
            <a:noAutofit/>
          </a:bodyPr>
          <a:lstStyle/>
          <a:p>
            <a:pPr algn="ctr"/>
            <a:r>
              <a:rPr lang="zh-CN" altLang="en-US" sz="5400" b="1" dirty="0">
                <a:solidFill>
                  <a:schemeClr val="accent1"/>
                </a:solidFill>
                <a:latin typeface="微软雅黑" panose="020B0503020204020204" pitchFamily="34" charset="-122"/>
                <a:ea typeface="微软雅黑" panose="020B0503020204020204" pitchFamily="34" charset="-122"/>
              </a:rPr>
              <a:t>技术创新</a:t>
            </a:r>
            <a:endParaRPr lang="en-US" altLang="zh-CN" sz="5400" b="1" dirty="0">
              <a:solidFill>
                <a:schemeClr val="accent1"/>
              </a:solidFill>
              <a:latin typeface="微软雅黑" panose="020B0503020204020204" pitchFamily="34" charset="-122"/>
              <a:ea typeface="微软雅黑" panose="020B0503020204020204" pitchFamily="34" charset="-122"/>
            </a:endParaRPr>
          </a:p>
          <a:p>
            <a:pPr algn="ctr"/>
            <a:r>
              <a:rPr lang="en-US" altLang="zh-CN" sz="3200" b="1" dirty="0">
                <a:solidFill>
                  <a:schemeClr val="accent1"/>
                </a:solidFill>
                <a:latin typeface="微软雅黑" panose="020B0503020204020204" pitchFamily="34" charset="-122"/>
                <a:ea typeface="微软雅黑" panose="020B0503020204020204" pitchFamily="34" charset="-122"/>
              </a:rPr>
              <a:t>Innovation</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pic>
        <p:nvPicPr>
          <p:cNvPr id="22" name="图片 21" descr="33af44c9fe23df8286f99d06e678fd1b">
            <a:extLst>
              <a:ext uri="{FF2B5EF4-FFF2-40B4-BE49-F238E27FC236}">
                <a16:creationId xmlns:a16="http://schemas.microsoft.com/office/drawing/2014/main" id="{AD20C445-A640-4CA1-9EF6-1D0C77BE56E4}"/>
              </a:ext>
            </a:extLst>
          </p:cNvPr>
          <p:cNvPicPr>
            <a:picLocks noChangeAspect="1"/>
          </p:cNvPicPr>
          <p:nvPr/>
        </p:nvPicPr>
        <p:blipFill>
          <a:blip r:embed="rId3"/>
          <a:stretch>
            <a:fillRect/>
          </a:stretch>
        </p:blipFill>
        <p:spPr>
          <a:xfrm rot="13505325">
            <a:off x="6492319" y="1811664"/>
            <a:ext cx="5376448" cy="5164882"/>
          </a:xfrm>
          <a:prstGeom prst="rect">
            <a:avLst/>
          </a:prstGeom>
        </p:spPr>
      </p:pic>
    </p:spTree>
    <p:extLst>
      <p:ext uri="{BB962C8B-B14F-4D97-AF65-F5344CB8AC3E}">
        <p14:creationId xmlns:p14="http://schemas.microsoft.com/office/powerpoint/2010/main" val="41506158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5</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738053" y="16383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技术创新</a:t>
            </a:r>
          </a:p>
        </p:txBody>
      </p:sp>
      <p:sp>
        <p:nvSpPr>
          <p:cNvPr id="6" name="矩形 5"/>
          <p:cNvSpPr/>
          <p:nvPr/>
        </p:nvSpPr>
        <p:spPr>
          <a:xfrm>
            <a:off x="2824267" y="205978"/>
            <a:ext cx="1440779"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Innovation</a:t>
            </a: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439463" y="697230"/>
            <a:ext cx="6831922" cy="461665"/>
          </a:xfrm>
          <a:prstGeom prst="rect">
            <a:avLst/>
          </a:prstGeom>
          <a:noFill/>
        </p:spPr>
        <p:txBody>
          <a:bodyPr wrap="square" rtlCol="0">
            <a:spAutoFit/>
          </a:bodyPr>
          <a:lstStyle/>
          <a:p>
            <a:r>
              <a:rPr lang="zh-CN" altLang="en-US" sz="2400" b="1" dirty="0">
                <a:solidFill>
                  <a:schemeClr val="accent4"/>
                </a:solidFill>
                <a:latin typeface="微软雅黑" panose="020B0503020204020204" pitchFamily="34" charset="-122"/>
                <a:ea typeface="微软雅黑" panose="020B0503020204020204" pitchFamily="34" charset="-122"/>
              </a:rPr>
              <a:t>数据获取与处理</a:t>
            </a:r>
            <a:r>
              <a:rPr lang="en-US" altLang="zh-CN" sz="2400" b="1" dirty="0">
                <a:solidFill>
                  <a:schemeClr val="accent4"/>
                </a:solidFill>
                <a:latin typeface="微软雅黑" panose="020B0503020204020204" pitchFamily="34" charset="-122"/>
                <a:ea typeface="微软雅黑" panose="020B0503020204020204" pitchFamily="34" charset="-122"/>
              </a:rPr>
              <a:t>—— Python</a:t>
            </a:r>
            <a:r>
              <a:rPr lang="zh-CN" altLang="en-US" sz="2400" b="1" dirty="0">
                <a:solidFill>
                  <a:schemeClr val="accent4"/>
                </a:solidFill>
                <a:latin typeface="微软雅黑" panose="020B0503020204020204" pitchFamily="34" charset="-122"/>
                <a:ea typeface="微软雅黑" panose="020B0503020204020204" pitchFamily="34" charset="-122"/>
              </a:rPr>
              <a:t>爬虫</a:t>
            </a:r>
          </a:p>
        </p:txBody>
      </p:sp>
      <p:sp>
        <p:nvSpPr>
          <p:cNvPr id="21" name="Rectangle 25">
            <a:extLst>
              <a:ext uri="{FF2B5EF4-FFF2-40B4-BE49-F238E27FC236}">
                <a16:creationId xmlns:a16="http://schemas.microsoft.com/office/drawing/2014/main" id="{1A959AA8-996E-F5E4-8FD7-40EF71741A14}"/>
              </a:ext>
            </a:extLst>
          </p:cNvPr>
          <p:cNvSpPr/>
          <p:nvPr/>
        </p:nvSpPr>
        <p:spPr>
          <a:xfrm>
            <a:off x="-179614" y="1480568"/>
            <a:ext cx="3491608" cy="2063806"/>
          </a:xfrm>
          <a:prstGeom prst="rect">
            <a:avLst/>
          </a:prstGeom>
        </p:spPr>
        <p:txBody>
          <a:bodyPr wrap="square" lIns="144000" rIns="144000">
            <a:noAutofit/>
          </a:bodyPr>
          <a:lstStyle/>
          <a:p>
            <a:pPr algn="ctr" font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医院名称</a:t>
            </a:r>
            <a:endParaRPr lang="en-US"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endParaRPr lang="en-US"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医院地址</a:t>
            </a:r>
            <a:endParaRPr lang="en-US"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endParaRPr lang="en-US"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联系电话</a:t>
            </a:r>
            <a:endParaRPr lang="en-US"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endParaRPr lang="en-US"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简要介绍</a:t>
            </a:r>
            <a:endParaRPr lang="en-US"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endParaRPr lang="en-US"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优势科室</a:t>
            </a:r>
            <a:endParaRPr lang="en-US"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箭头: 右 21">
            <a:extLst>
              <a:ext uri="{FF2B5EF4-FFF2-40B4-BE49-F238E27FC236}">
                <a16:creationId xmlns:a16="http://schemas.microsoft.com/office/drawing/2014/main" id="{103F5938-25D7-C340-6760-ECA0136C78C5}"/>
              </a:ext>
            </a:extLst>
          </p:cNvPr>
          <p:cNvSpPr/>
          <p:nvPr/>
        </p:nvSpPr>
        <p:spPr>
          <a:xfrm>
            <a:off x="3621900" y="2579914"/>
            <a:ext cx="1194244" cy="4616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a:extLst>
              <a:ext uri="{FF2B5EF4-FFF2-40B4-BE49-F238E27FC236}">
                <a16:creationId xmlns:a16="http://schemas.microsoft.com/office/drawing/2014/main" id="{6648B955-B5B6-9175-A145-8E32A8D6B147}"/>
              </a:ext>
            </a:extLst>
          </p:cNvPr>
          <p:cNvSpPr txBox="1"/>
          <p:nvPr/>
        </p:nvSpPr>
        <p:spPr>
          <a:xfrm>
            <a:off x="6086684" y="3464814"/>
            <a:ext cx="1778851" cy="369332"/>
          </a:xfrm>
          <a:prstGeom prst="rect">
            <a:avLst/>
          </a:prstGeom>
          <a:noFill/>
        </p:spPr>
        <p:txBody>
          <a:bodyPr wrap="square" rtlCol="0">
            <a:spAutoFit/>
          </a:bodyPr>
          <a:lstStyle/>
          <a:p>
            <a:pPr algn="ctr"/>
            <a:r>
              <a:rPr lang="en-US" altLang="zh-CN" b="1" dirty="0" err="1">
                <a:solidFill>
                  <a:schemeClr val="tx1">
                    <a:lumMod val="65000"/>
                    <a:lumOff val="35000"/>
                  </a:schemeClr>
                </a:solidFill>
                <a:latin typeface="微软雅黑" panose="020B0503020204020204" pitchFamily="34" charset="-122"/>
                <a:ea typeface="微软雅黑" panose="020B0503020204020204" pitchFamily="34" charset="-122"/>
              </a:rPr>
              <a:t>mySQL</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数据库</a:t>
            </a:r>
            <a:endParaRPr lang="zh-CN" altLang="en-US" b="1" dirty="0">
              <a:solidFill>
                <a:srgbClr val="FF0000"/>
              </a:solidFill>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EA7736A0-F43B-DCD8-694A-18841FB24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5574" y="1779930"/>
            <a:ext cx="2448028" cy="1433181"/>
          </a:xfrm>
          <a:prstGeom prst="rect">
            <a:avLst/>
          </a:prstGeom>
        </p:spPr>
      </p:pic>
      <p:sp>
        <p:nvSpPr>
          <p:cNvPr id="19" name="文本框 18">
            <a:extLst>
              <a:ext uri="{FF2B5EF4-FFF2-40B4-BE49-F238E27FC236}">
                <a16:creationId xmlns:a16="http://schemas.microsoft.com/office/drawing/2014/main" id="{8EB14585-7FB1-3CA9-3F2F-9211D0B68DAC}"/>
              </a:ext>
            </a:extLst>
          </p:cNvPr>
          <p:cNvSpPr txBox="1"/>
          <p:nvPr/>
        </p:nvSpPr>
        <p:spPr>
          <a:xfrm>
            <a:off x="3359645" y="1843681"/>
            <a:ext cx="1809477" cy="646331"/>
          </a:xfrm>
          <a:prstGeom prst="rect">
            <a:avLst/>
          </a:prstGeom>
          <a:noFill/>
        </p:spPr>
        <p:txBody>
          <a:bodyPr wrap="square" rtlCol="0">
            <a:spAutoFit/>
          </a:bodyPr>
          <a:lstStyle/>
          <a:p>
            <a:pPr algn="ct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Python bs4</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库、</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requests</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库</a:t>
            </a:r>
            <a:endParaRPr lang="zh-CN" altLang="en-US"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84335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5</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738053" y="16383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技术创新</a:t>
            </a:r>
          </a:p>
        </p:txBody>
      </p:sp>
      <p:sp>
        <p:nvSpPr>
          <p:cNvPr id="6" name="矩形 5"/>
          <p:cNvSpPr/>
          <p:nvPr/>
        </p:nvSpPr>
        <p:spPr>
          <a:xfrm>
            <a:off x="2824267" y="205978"/>
            <a:ext cx="1440779"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Innovation</a:t>
            </a: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439463" y="697230"/>
            <a:ext cx="6831922" cy="461665"/>
          </a:xfrm>
          <a:prstGeom prst="rect">
            <a:avLst/>
          </a:prstGeom>
          <a:noFill/>
        </p:spPr>
        <p:txBody>
          <a:bodyPr wrap="square" rtlCol="0">
            <a:spAutoFit/>
          </a:bodyPr>
          <a:lstStyle/>
          <a:p>
            <a:r>
              <a:rPr lang="zh-CN" altLang="en-US" sz="2400" b="1" dirty="0">
                <a:solidFill>
                  <a:schemeClr val="accent4"/>
                </a:solidFill>
                <a:latin typeface="微软雅黑" panose="020B0503020204020204" pitchFamily="34" charset="-122"/>
                <a:ea typeface="微软雅黑" panose="020B0503020204020204" pitchFamily="34" charset="-122"/>
              </a:rPr>
              <a:t>高德地图</a:t>
            </a:r>
            <a:r>
              <a:rPr lang="en-US" altLang="zh-CN" sz="2400" b="1" dirty="0">
                <a:solidFill>
                  <a:schemeClr val="accent4"/>
                </a:solidFill>
                <a:latin typeface="微软雅黑" panose="020B0503020204020204" pitchFamily="34" charset="-122"/>
                <a:ea typeface="微软雅黑" panose="020B0503020204020204" pitchFamily="34" charset="-122"/>
              </a:rPr>
              <a:t>API</a:t>
            </a:r>
            <a:r>
              <a:rPr lang="zh-CN" altLang="en-US" sz="2400" b="1" dirty="0">
                <a:solidFill>
                  <a:schemeClr val="accent4"/>
                </a:solidFill>
                <a:latin typeface="微软雅黑" panose="020B0503020204020204" pitchFamily="34" charset="-122"/>
                <a:ea typeface="微软雅黑" panose="020B0503020204020204" pitchFamily="34" charset="-122"/>
              </a:rPr>
              <a:t>调用</a:t>
            </a:r>
          </a:p>
        </p:txBody>
      </p:sp>
      <p:sp>
        <p:nvSpPr>
          <p:cNvPr id="21" name="Rectangle 25">
            <a:extLst>
              <a:ext uri="{FF2B5EF4-FFF2-40B4-BE49-F238E27FC236}">
                <a16:creationId xmlns:a16="http://schemas.microsoft.com/office/drawing/2014/main" id="{1A959AA8-996E-F5E4-8FD7-40EF71741A14}"/>
              </a:ext>
            </a:extLst>
          </p:cNvPr>
          <p:cNvSpPr/>
          <p:nvPr/>
        </p:nvSpPr>
        <p:spPr>
          <a:xfrm>
            <a:off x="4611720" y="3310950"/>
            <a:ext cx="3491608" cy="941339"/>
          </a:xfrm>
          <a:prstGeom prst="rect">
            <a:avLst/>
          </a:prstGeom>
        </p:spPr>
        <p:txBody>
          <a:bodyPr wrap="square" lIns="144000" rIns="144000">
            <a:noAutofit/>
          </a:bodyPr>
          <a:lstStyle/>
          <a:p>
            <a:pPr algn="ctr" fontAlgn="ctr"/>
            <a:r>
              <a:rPr lang="zh-CN" altLang="en-US" sz="1600" b="1" dirty="0">
                <a:solidFill>
                  <a:srgbClr val="FF0000"/>
                </a:solidFill>
                <a:latin typeface="微软雅黑" panose="020B0503020204020204" pitchFamily="34" charset="-122"/>
                <a:ea typeface="微软雅黑" panose="020B0503020204020204" pitchFamily="34" charset="-122"/>
              </a:rPr>
              <a:t>就医质量</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与</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r>
              <a:rPr lang="zh-CN" altLang="en-US" sz="1600" b="1" dirty="0">
                <a:solidFill>
                  <a:srgbClr val="FF0000"/>
                </a:solidFill>
                <a:latin typeface="微软雅黑" panose="020B0503020204020204" pitchFamily="34" charset="-122"/>
                <a:ea typeface="微软雅黑" panose="020B0503020204020204" pitchFamily="34" charset="-122"/>
              </a:rPr>
              <a:t>便利性</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的双重保证</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D115349D-3C60-5DB4-081F-0190B7B9AEE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643" y="1752989"/>
            <a:ext cx="3109996" cy="2092571"/>
          </a:xfrm>
          <a:prstGeom prst="rect">
            <a:avLst/>
          </a:prstGeom>
          <a:noFill/>
          <a:ln>
            <a:noFill/>
          </a:ln>
        </p:spPr>
      </p:pic>
      <p:sp>
        <p:nvSpPr>
          <p:cNvPr id="19" name="Rectangle 25">
            <a:extLst>
              <a:ext uri="{FF2B5EF4-FFF2-40B4-BE49-F238E27FC236}">
                <a16:creationId xmlns:a16="http://schemas.microsoft.com/office/drawing/2014/main" id="{54E8D2C2-2E75-E537-2924-3A6BFE017193}"/>
              </a:ext>
            </a:extLst>
          </p:cNvPr>
          <p:cNvSpPr/>
          <p:nvPr/>
        </p:nvSpPr>
        <p:spPr>
          <a:xfrm>
            <a:off x="4112070" y="1229395"/>
            <a:ext cx="4490909" cy="2063806"/>
          </a:xfrm>
          <a:prstGeom prst="rect">
            <a:avLst/>
          </a:prstGeom>
        </p:spPr>
        <p:txBody>
          <a:bodyPr wrap="square" lIns="144000" rIns="144000">
            <a:noAutofit/>
          </a:bodyPr>
          <a:lstStyle/>
          <a:p>
            <a:pPr algn="ctr" fontAlgn="ct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病名  </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科室</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医院</a:t>
            </a:r>
            <a:endPar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箭头: 右 25">
            <a:extLst>
              <a:ext uri="{FF2B5EF4-FFF2-40B4-BE49-F238E27FC236}">
                <a16:creationId xmlns:a16="http://schemas.microsoft.com/office/drawing/2014/main" id="{39C839AF-9D09-77A9-66DD-9A2038D43D1F}"/>
              </a:ext>
            </a:extLst>
          </p:cNvPr>
          <p:cNvSpPr/>
          <p:nvPr/>
        </p:nvSpPr>
        <p:spPr>
          <a:xfrm>
            <a:off x="5265464" y="1288112"/>
            <a:ext cx="579665"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右 26">
            <a:extLst>
              <a:ext uri="{FF2B5EF4-FFF2-40B4-BE49-F238E27FC236}">
                <a16:creationId xmlns:a16="http://schemas.microsoft.com/office/drawing/2014/main" id="{E38CC8CF-C17D-DBDB-77F5-4A926F1CCF5B}"/>
              </a:ext>
            </a:extLst>
          </p:cNvPr>
          <p:cNvSpPr/>
          <p:nvPr/>
        </p:nvSpPr>
        <p:spPr>
          <a:xfrm>
            <a:off x="6960809" y="1288112"/>
            <a:ext cx="579665"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a:extLst>
              <a:ext uri="{FF2B5EF4-FFF2-40B4-BE49-F238E27FC236}">
                <a16:creationId xmlns:a16="http://schemas.microsoft.com/office/drawing/2014/main" id="{4A7C0658-C95D-1A46-36E9-4C7A26BA3447}"/>
              </a:ext>
            </a:extLst>
          </p:cNvPr>
          <p:cNvSpPr/>
          <p:nvPr/>
        </p:nvSpPr>
        <p:spPr>
          <a:xfrm>
            <a:off x="4505277" y="2261162"/>
            <a:ext cx="3491608" cy="941339"/>
          </a:xfrm>
          <a:prstGeom prst="rect">
            <a:avLst/>
          </a:prstGeom>
        </p:spPr>
        <p:txBody>
          <a:bodyPr wrap="square" lIns="144000" rIns="144000">
            <a:noAutofit/>
          </a:bodyPr>
          <a:lstStyle/>
          <a:p>
            <a:pPr algn="ctr" fontAlgn="ct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实现对应病症拥有优势科室的医院从近到远的输出</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64639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5</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738053" y="16383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技术创新</a:t>
            </a:r>
          </a:p>
        </p:txBody>
      </p:sp>
      <p:sp>
        <p:nvSpPr>
          <p:cNvPr id="6" name="矩形 5"/>
          <p:cNvSpPr/>
          <p:nvPr/>
        </p:nvSpPr>
        <p:spPr>
          <a:xfrm>
            <a:off x="2824267" y="205978"/>
            <a:ext cx="1440779"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Innovation</a:t>
            </a: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439463" y="697230"/>
            <a:ext cx="6831922" cy="461665"/>
          </a:xfrm>
          <a:prstGeom prst="rect">
            <a:avLst/>
          </a:prstGeom>
          <a:noFill/>
        </p:spPr>
        <p:txBody>
          <a:bodyPr wrap="square" rtlCol="0">
            <a:spAutoFit/>
          </a:bodyPr>
          <a:lstStyle/>
          <a:p>
            <a:r>
              <a:rPr lang="zh-CN" altLang="en-US" sz="2400" b="1" dirty="0">
                <a:solidFill>
                  <a:schemeClr val="accent4"/>
                </a:solidFill>
                <a:latin typeface="微软雅黑" panose="020B0503020204020204" pitchFamily="34" charset="-122"/>
                <a:ea typeface="微软雅黑" panose="020B0503020204020204" pitchFamily="34" charset="-122"/>
              </a:rPr>
              <a:t>服务器配置</a:t>
            </a:r>
          </a:p>
        </p:txBody>
      </p:sp>
      <p:sp>
        <p:nvSpPr>
          <p:cNvPr id="19" name="Rectangle 25">
            <a:extLst>
              <a:ext uri="{FF2B5EF4-FFF2-40B4-BE49-F238E27FC236}">
                <a16:creationId xmlns:a16="http://schemas.microsoft.com/office/drawing/2014/main" id="{54E8D2C2-2E75-E537-2924-3A6BFE017193}"/>
              </a:ext>
            </a:extLst>
          </p:cNvPr>
          <p:cNvSpPr/>
          <p:nvPr/>
        </p:nvSpPr>
        <p:spPr>
          <a:xfrm>
            <a:off x="976985" y="1424595"/>
            <a:ext cx="7113823" cy="2063806"/>
          </a:xfrm>
          <a:prstGeom prst="rect">
            <a:avLst/>
          </a:prstGeom>
        </p:spPr>
        <p:txBody>
          <a:bodyPr wrap="square" lIns="144000" rIns="144000">
            <a:noAutofit/>
          </a:bodyPr>
          <a:lstStyle/>
          <a:p>
            <a:pPr algn="ctr" fontAlgn="ct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我们租用了阿里云服务器，并将网站部署在云端，现已成功上线：</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101.132.100.145</a:t>
            </a:r>
          </a:p>
        </p:txBody>
      </p:sp>
      <p:grpSp>
        <p:nvGrpSpPr>
          <p:cNvPr id="18" name="组合 17">
            <a:extLst>
              <a:ext uri="{FF2B5EF4-FFF2-40B4-BE49-F238E27FC236}">
                <a16:creationId xmlns:a16="http://schemas.microsoft.com/office/drawing/2014/main" id="{FC02E4EA-7094-4760-99B9-D6211CD92120}"/>
              </a:ext>
            </a:extLst>
          </p:cNvPr>
          <p:cNvGrpSpPr/>
          <p:nvPr/>
        </p:nvGrpSpPr>
        <p:grpSpPr>
          <a:xfrm>
            <a:off x="3105146" y="2557672"/>
            <a:ext cx="2857500" cy="2126181"/>
            <a:chOff x="3084283" y="1897386"/>
            <a:chExt cx="2857500" cy="2126181"/>
          </a:xfrm>
        </p:grpSpPr>
        <p:grpSp>
          <p:nvGrpSpPr>
            <p:cNvPr id="20" name="Group 26">
              <a:extLst>
                <a:ext uri="{FF2B5EF4-FFF2-40B4-BE49-F238E27FC236}">
                  <a16:creationId xmlns:a16="http://schemas.microsoft.com/office/drawing/2014/main" id="{53416D02-B51D-1A8C-A0A3-893B50529A72}"/>
                </a:ext>
              </a:extLst>
            </p:cNvPr>
            <p:cNvGrpSpPr/>
            <p:nvPr/>
          </p:nvGrpSpPr>
          <p:grpSpPr>
            <a:xfrm>
              <a:off x="3084283" y="1897386"/>
              <a:ext cx="2857500" cy="2126181"/>
              <a:chOff x="3668713" y="1581150"/>
              <a:chExt cx="4966870" cy="3695700"/>
            </a:xfrm>
          </p:grpSpPr>
          <p:sp>
            <p:nvSpPr>
              <p:cNvPr id="29" name="Freeform: Shape 23">
                <a:extLst>
                  <a:ext uri="{FF2B5EF4-FFF2-40B4-BE49-F238E27FC236}">
                    <a16:creationId xmlns:a16="http://schemas.microsoft.com/office/drawing/2014/main" id="{39C3E1C3-CFDA-43A4-0AFE-93B3A6974BF7}"/>
                  </a:ext>
                </a:extLst>
              </p:cNvPr>
              <p:cNvSpPr/>
              <p:nvPr/>
            </p:nvSpPr>
            <p:spPr>
              <a:xfrm>
                <a:off x="6271209" y="1581150"/>
                <a:ext cx="788400" cy="3000374"/>
              </a:xfrm>
              <a:custGeom>
                <a:avLst/>
                <a:gdLst>
                  <a:gd name="connsiteX0" fmla="*/ 0 w 788400"/>
                  <a:gd name="connsiteY0" fmla="*/ 0 h 3000374"/>
                  <a:gd name="connsiteX1" fmla="*/ 62053 w 788400"/>
                  <a:gd name="connsiteY1" fmla="*/ 0 h 3000374"/>
                  <a:gd name="connsiteX2" fmla="*/ 676597 w 788400"/>
                  <a:gd name="connsiteY2" fmla="*/ 0 h 3000374"/>
                  <a:gd name="connsiteX3" fmla="*/ 788400 w 788400"/>
                  <a:gd name="connsiteY3" fmla="*/ 0 h 3000374"/>
                  <a:gd name="connsiteX4" fmla="*/ 788400 w 788400"/>
                  <a:gd name="connsiteY4" fmla="*/ 3000374 h 3000374"/>
                  <a:gd name="connsiteX5" fmla="*/ 0 w 788400"/>
                  <a:gd name="connsiteY5" fmla="*/ 3000374 h 300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400" h="3000374">
                    <a:moveTo>
                      <a:pt x="0" y="0"/>
                    </a:moveTo>
                    <a:lnTo>
                      <a:pt x="62053" y="0"/>
                    </a:lnTo>
                    <a:cubicBezTo>
                      <a:pt x="289632" y="0"/>
                      <a:pt x="493668" y="0"/>
                      <a:pt x="676597" y="0"/>
                    </a:cubicBezTo>
                    <a:lnTo>
                      <a:pt x="788400" y="0"/>
                    </a:lnTo>
                    <a:lnTo>
                      <a:pt x="788400" y="3000374"/>
                    </a:lnTo>
                    <a:lnTo>
                      <a:pt x="0" y="3000374"/>
                    </a:lnTo>
                    <a:close/>
                  </a:path>
                </a:pathLst>
              </a:cu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30" name="Freeform: Shape 24">
                <a:extLst>
                  <a:ext uri="{FF2B5EF4-FFF2-40B4-BE49-F238E27FC236}">
                    <a16:creationId xmlns:a16="http://schemas.microsoft.com/office/drawing/2014/main" id="{4E55C1E7-50DE-8FD7-9247-9C7D58D941BA}"/>
                  </a:ext>
                </a:extLst>
              </p:cNvPr>
              <p:cNvSpPr/>
              <p:nvPr/>
            </p:nvSpPr>
            <p:spPr>
              <a:xfrm>
                <a:off x="7059196" y="1581150"/>
                <a:ext cx="788400" cy="3000374"/>
              </a:xfrm>
              <a:custGeom>
                <a:avLst/>
                <a:gdLst>
                  <a:gd name="connsiteX0" fmla="*/ 0 w 788400"/>
                  <a:gd name="connsiteY0" fmla="*/ 0 h 3000374"/>
                  <a:gd name="connsiteX1" fmla="*/ 64593 w 788400"/>
                  <a:gd name="connsiteY1" fmla="*/ 0 h 3000374"/>
                  <a:gd name="connsiteX2" fmla="*/ 752380 w 788400"/>
                  <a:gd name="connsiteY2" fmla="*/ 0 h 3000374"/>
                  <a:gd name="connsiteX3" fmla="*/ 788400 w 788400"/>
                  <a:gd name="connsiteY3" fmla="*/ 0 h 3000374"/>
                  <a:gd name="connsiteX4" fmla="*/ 788400 w 788400"/>
                  <a:gd name="connsiteY4" fmla="*/ 2627144 h 3000374"/>
                  <a:gd name="connsiteX5" fmla="*/ 737203 w 788400"/>
                  <a:gd name="connsiteY5" fmla="*/ 2623185 h 3000374"/>
                  <a:gd name="connsiteX6" fmla="*/ 218311 w 788400"/>
                  <a:gd name="connsiteY6" fmla="*/ 2920175 h 3000374"/>
                  <a:gd name="connsiteX7" fmla="*/ 180328 w 788400"/>
                  <a:gd name="connsiteY7" fmla="*/ 3000374 h 3000374"/>
                  <a:gd name="connsiteX8" fmla="*/ 0 w 788400"/>
                  <a:gd name="connsiteY8" fmla="*/ 3000374 h 300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8400" h="3000374">
                    <a:moveTo>
                      <a:pt x="0" y="0"/>
                    </a:moveTo>
                    <a:lnTo>
                      <a:pt x="64593" y="0"/>
                    </a:lnTo>
                    <a:cubicBezTo>
                      <a:pt x="346473" y="0"/>
                      <a:pt x="571977" y="0"/>
                      <a:pt x="752380" y="0"/>
                    </a:cubicBezTo>
                    <a:lnTo>
                      <a:pt x="788400" y="0"/>
                    </a:lnTo>
                    <a:lnTo>
                      <a:pt x="788400" y="2627144"/>
                    </a:lnTo>
                    <a:lnTo>
                      <a:pt x="737203" y="2623185"/>
                    </a:lnTo>
                    <a:cubicBezTo>
                      <a:pt x="512311" y="2623185"/>
                      <a:pt x="320216" y="2741325"/>
                      <a:pt x="218311" y="2920175"/>
                    </a:cubicBezTo>
                    <a:lnTo>
                      <a:pt x="180328" y="3000374"/>
                    </a:lnTo>
                    <a:lnTo>
                      <a:pt x="0" y="3000374"/>
                    </a:lnTo>
                    <a:close/>
                  </a:path>
                </a:pathLst>
              </a:custGeom>
              <a:solidFill>
                <a:schemeClr val="accent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31" name="Freeform: Shape 25">
                <a:extLst>
                  <a:ext uri="{FF2B5EF4-FFF2-40B4-BE49-F238E27FC236}">
                    <a16:creationId xmlns:a16="http://schemas.microsoft.com/office/drawing/2014/main" id="{D524AC1B-E075-8F42-9893-09CA0FB377A2}"/>
                  </a:ext>
                </a:extLst>
              </p:cNvPr>
              <p:cNvSpPr/>
              <p:nvPr/>
            </p:nvSpPr>
            <p:spPr>
              <a:xfrm>
                <a:off x="7847183" y="1581150"/>
                <a:ext cx="788400" cy="3000374"/>
              </a:xfrm>
              <a:custGeom>
                <a:avLst/>
                <a:gdLst>
                  <a:gd name="connsiteX0" fmla="*/ 0 w 788400"/>
                  <a:gd name="connsiteY0" fmla="*/ 0 h 3000374"/>
                  <a:gd name="connsiteX1" fmla="*/ 67313 w 788400"/>
                  <a:gd name="connsiteY1" fmla="*/ 0 h 3000374"/>
                  <a:gd name="connsiteX2" fmla="*/ 686006 w 788400"/>
                  <a:gd name="connsiteY2" fmla="*/ 0 h 3000374"/>
                  <a:gd name="connsiteX3" fmla="*/ 779979 w 788400"/>
                  <a:gd name="connsiteY3" fmla="*/ 61481 h 3000374"/>
                  <a:gd name="connsiteX4" fmla="*/ 788400 w 788400"/>
                  <a:gd name="connsiteY4" fmla="*/ 100931 h 3000374"/>
                  <a:gd name="connsiteX5" fmla="*/ 788400 w 788400"/>
                  <a:gd name="connsiteY5" fmla="*/ 2899445 h 3000374"/>
                  <a:gd name="connsiteX6" fmla="*/ 779979 w 788400"/>
                  <a:gd name="connsiteY6" fmla="*/ 2938894 h 3000374"/>
                  <a:gd name="connsiteX7" fmla="*/ 723756 w 788400"/>
                  <a:gd name="connsiteY7" fmla="*/ 2992740 h 3000374"/>
                  <a:gd name="connsiteX8" fmla="*/ 686011 w 788400"/>
                  <a:gd name="connsiteY8" fmla="*/ 3000374 h 3000374"/>
                  <a:gd name="connsiteX9" fmla="*/ 497525 w 788400"/>
                  <a:gd name="connsiteY9" fmla="*/ 3000374 h 3000374"/>
                  <a:gd name="connsiteX10" fmla="*/ 459558 w 788400"/>
                  <a:gd name="connsiteY10" fmla="*/ 2920175 h 3000374"/>
                  <a:gd name="connsiteX11" fmla="*/ 40596 w 788400"/>
                  <a:gd name="connsiteY11" fmla="*/ 2630251 h 3000374"/>
                  <a:gd name="connsiteX12" fmla="*/ 0 w 788400"/>
                  <a:gd name="connsiteY12" fmla="*/ 2627112 h 300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8400" h="3000374">
                    <a:moveTo>
                      <a:pt x="0" y="0"/>
                    </a:moveTo>
                    <a:lnTo>
                      <a:pt x="67313" y="0"/>
                    </a:lnTo>
                    <a:cubicBezTo>
                      <a:pt x="686006" y="0"/>
                      <a:pt x="686006" y="0"/>
                      <a:pt x="686006" y="0"/>
                    </a:cubicBezTo>
                    <a:cubicBezTo>
                      <a:pt x="724559" y="0"/>
                      <a:pt x="763112" y="24110"/>
                      <a:pt x="779979" y="61481"/>
                    </a:cubicBezTo>
                    <a:lnTo>
                      <a:pt x="788400" y="100931"/>
                    </a:lnTo>
                    <a:lnTo>
                      <a:pt x="788400" y="2899445"/>
                    </a:lnTo>
                    <a:lnTo>
                      <a:pt x="779979" y="2938894"/>
                    </a:lnTo>
                    <a:cubicBezTo>
                      <a:pt x="768734" y="2963808"/>
                      <a:pt x="747851" y="2982828"/>
                      <a:pt x="723756" y="2992740"/>
                    </a:cubicBezTo>
                    <a:lnTo>
                      <a:pt x="686011" y="3000374"/>
                    </a:lnTo>
                    <a:lnTo>
                      <a:pt x="497525" y="3000374"/>
                    </a:lnTo>
                    <a:lnTo>
                      <a:pt x="459558" y="2920175"/>
                    </a:lnTo>
                    <a:cubicBezTo>
                      <a:pt x="372312" y="2766875"/>
                      <a:pt x="219405" y="2658178"/>
                      <a:pt x="40596" y="2630251"/>
                    </a:cubicBezTo>
                    <a:lnTo>
                      <a:pt x="0" y="2627112"/>
                    </a:lnTo>
                    <a:close/>
                  </a:path>
                </a:pathLst>
              </a:cu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32" name="Freeform: Shape 4">
                <a:extLst>
                  <a:ext uri="{FF2B5EF4-FFF2-40B4-BE49-F238E27FC236}">
                    <a16:creationId xmlns:a16="http://schemas.microsoft.com/office/drawing/2014/main" id="{5F2C744E-8882-8A04-226E-0943171C6092}"/>
                  </a:ext>
                </a:extLst>
              </p:cNvPr>
              <p:cNvSpPr>
                <a:spLocks/>
              </p:cNvSpPr>
              <p:nvPr/>
            </p:nvSpPr>
            <p:spPr bwMode="auto">
              <a:xfrm>
                <a:off x="4038601" y="4324350"/>
                <a:ext cx="950913" cy="952500"/>
              </a:xfrm>
              <a:custGeom>
                <a:avLst/>
                <a:gdLst>
                  <a:gd name="T0" fmla="*/ 0 w 111"/>
                  <a:gd name="T1" fmla="*/ 55 h 111"/>
                  <a:gd name="T2" fmla="*/ 56 w 111"/>
                  <a:gd name="T3" fmla="*/ 111 h 111"/>
                  <a:gd name="T4" fmla="*/ 111 w 111"/>
                  <a:gd name="T5" fmla="*/ 55 h 111"/>
                  <a:gd name="T6" fmla="*/ 56 w 111"/>
                  <a:gd name="T7" fmla="*/ 0 h 111"/>
                  <a:gd name="T8" fmla="*/ 0 w 111"/>
                  <a:gd name="T9" fmla="*/ 55 h 111"/>
                  <a:gd name="T10" fmla="*/ 27 w 111"/>
                  <a:gd name="T11" fmla="*/ 55 h 111"/>
                  <a:gd name="T12" fmla="*/ 56 w 111"/>
                  <a:gd name="T13" fmla="*/ 27 h 111"/>
                  <a:gd name="T14" fmla="*/ 84 w 111"/>
                  <a:gd name="T15" fmla="*/ 55 h 111"/>
                  <a:gd name="T16" fmla="*/ 56 w 111"/>
                  <a:gd name="T17" fmla="*/ 84 h 111"/>
                  <a:gd name="T18" fmla="*/ 27 w 111"/>
                  <a:gd name="T19" fmla="*/ 5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1">
                    <a:moveTo>
                      <a:pt x="0" y="55"/>
                    </a:moveTo>
                    <a:cubicBezTo>
                      <a:pt x="0" y="86"/>
                      <a:pt x="25" y="111"/>
                      <a:pt x="56" y="111"/>
                    </a:cubicBezTo>
                    <a:cubicBezTo>
                      <a:pt x="86" y="111"/>
                      <a:pt x="111" y="86"/>
                      <a:pt x="111" y="55"/>
                    </a:cubicBezTo>
                    <a:cubicBezTo>
                      <a:pt x="111" y="25"/>
                      <a:pt x="86" y="0"/>
                      <a:pt x="56" y="0"/>
                    </a:cubicBezTo>
                    <a:cubicBezTo>
                      <a:pt x="25" y="0"/>
                      <a:pt x="0" y="25"/>
                      <a:pt x="0" y="55"/>
                    </a:cubicBezTo>
                    <a:close/>
                    <a:moveTo>
                      <a:pt x="27" y="55"/>
                    </a:moveTo>
                    <a:cubicBezTo>
                      <a:pt x="27" y="40"/>
                      <a:pt x="40" y="27"/>
                      <a:pt x="56" y="27"/>
                    </a:cubicBezTo>
                    <a:cubicBezTo>
                      <a:pt x="71" y="27"/>
                      <a:pt x="84" y="40"/>
                      <a:pt x="84" y="55"/>
                    </a:cubicBezTo>
                    <a:cubicBezTo>
                      <a:pt x="84" y="71"/>
                      <a:pt x="71" y="84"/>
                      <a:pt x="56" y="84"/>
                    </a:cubicBezTo>
                    <a:cubicBezTo>
                      <a:pt x="40" y="84"/>
                      <a:pt x="27" y="71"/>
                      <a:pt x="27" y="55"/>
                    </a:cubicBezTo>
                    <a:close/>
                  </a:path>
                </a:pathLst>
              </a:custGeom>
              <a:solidFill>
                <a:schemeClr val="bg1">
                  <a:lumMod val="65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33" name="Freeform: Shape 5">
                <a:extLst>
                  <a:ext uri="{FF2B5EF4-FFF2-40B4-BE49-F238E27FC236}">
                    <a16:creationId xmlns:a16="http://schemas.microsoft.com/office/drawing/2014/main" id="{87FEFE5B-076C-546C-46D0-D46E94A12B54}"/>
                  </a:ext>
                </a:extLst>
              </p:cNvPr>
              <p:cNvSpPr>
                <a:spLocks/>
              </p:cNvSpPr>
              <p:nvPr/>
            </p:nvSpPr>
            <p:spPr bwMode="auto">
              <a:xfrm>
                <a:off x="7316788" y="4324350"/>
                <a:ext cx="950913" cy="952500"/>
              </a:xfrm>
              <a:custGeom>
                <a:avLst/>
                <a:gdLst>
                  <a:gd name="T0" fmla="*/ 0 w 111"/>
                  <a:gd name="T1" fmla="*/ 55 h 111"/>
                  <a:gd name="T2" fmla="*/ 56 w 111"/>
                  <a:gd name="T3" fmla="*/ 111 h 111"/>
                  <a:gd name="T4" fmla="*/ 111 w 111"/>
                  <a:gd name="T5" fmla="*/ 55 h 111"/>
                  <a:gd name="T6" fmla="*/ 56 w 111"/>
                  <a:gd name="T7" fmla="*/ 0 h 111"/>
                  <a:gd name="T8" fmla="*/ 0 w 111"/>
                  <a:gd name="T9" fmla="*/ 55 h 111"/>
                  <a:gd name="T10" fmla="*/ 27 w 111"/>
                  <a:gd name="T11" fmla="*/ 55 h 111"/>
                  <a:gd name="T12" fmla="*/ 56 w 111"/>
                  <a:gd name="T13" fmla="*/ 27 h 111"/>
                  <a:gd name="T14" fmla="*/ 84 w 111"/>
                  <a:gd name="T15" fmla="*/ 55 h 111"/>
                  <a:gd name="T16" fmla="*/ 56 w 111"/>
                  <a:gd name="T17" fmla="*/ 84 h 111"/>
                  <a:gd name="T18" fmla="*/ 27 w 111"/>
                  <a:gd name="T19" fmla="*/ 5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1">
                    <a:moveTo>
                      <a:pt x="0" y="55"/>
                    </a:moveTo>
                    <a:cubicBezTo>
                      <a:pt x="0" y="86"/>
                      <a:pt x="25" y="111"/>
                      <a:pt x="56" y="111"/>
                    </a:cubicBezTo>
                    <a:cubicBezTo>
                      <a:pt x="86" y="111"/>
                      <a:pt x="111" y="86"/>
                      <a:pt x="111" y="55"/>
                    </a:cubicBezTo>
                    <a:cubicBezTo>
                      <a:pt x="111" y="25"/>
                      <a:pt x="86" y="0"/>
                      <a:pt x="56" y="0"/>
                    </a:cubicBezTo>
                    <a:cubicBezTo>
                      <a:pt x="25" y="0"/>
                      <a:pt x="0" y="25"/>
                      <a:pt x="0" y="55"/>
                    </a:cubicBezTo>
                    <a:close/>
                    <a:moveTo>
                      <a:pt x="27" y="55"/>
                    </a:moveTo>
                    <a:cubicBezTo>
                      <a:pt x="27" y="40"/>
                      <a:pt x="40" y="27"/>
                      <a:pt x="56" y="27"/>
                    </a:cubicBezTo>
                    <a:cubicBezTo>
                      <a:pt x="71" y="27"/>
                      <a:pt x="84" y="40"/>
                      <a:pt x="84" y="55"/>
                    </a:cubicBezTo>
                    <a:cubicBezTo>
                      <a:pt x="84" y="71"/>
                      <a:pt x="71" y="84"/>
                      <a:pt x="56" y="84"/>
                    </a:cubicBezTo>
                    <a:cubicBezTo>
                      <a:pt x="40" y="84"/>
                      <a:pt x="27" y="71"/>
                      <a:pt x="27" y="55"/>
                    </a:cubicBezTo>
                    <a:close/>
                  </a:path>
                </a:pathLst>
              </a:custGeom>
              <a:solidFill>
                <a:schemeClr val="bg1">
                  <a:lumMod val="65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34" name="Freeform: Shape 7">
                <a:extLst>
                  <a:ext uri="{FF2B5EF4-FFF2-40B4-BE49-F238E27FC236}">
                    <a16:creationId xmlns:a16="http://schemas.microsoft.com/office/drawing/2014/main" id="{AB9CF4D5-2433-322D-D1C9-F6F745FDCB55}"/>
                  </a:ext>
                </a:extLst>
              </p:cNvPr>
              <p:cNvSpPr>
                <a:spLocks/>
              </p:cNvSpPr>
              <p:nvPr/>
            </p:nvSpPr>
            <p:spPr bwMode="auto">
              <a:xfrm>
                <a:off x="3668713" y="1855788"/>
                <a:ext cx="1671638" cy="2725738"/>
              </a:xfrm>
              <a:custGeom>
                <a:avLst/>
                <a:gdLst>
                  <a:gd name="T0" fmla="*/ 2 w 195"/>
                  <a:gd name="T1" fmla="*/ 291 h 318"/>
                  <a:gd name="T2" fmla="*/ 29 w 195"/>
                  <a:gd name="T3" fmla="*/ 318 h 318"/>
                  <a:gd name="T4" fmla="*/ 34 w 195"/>
                  <a:gd name="T5" fmla="*/ 318 h 318"/>
                  <a:gd name="T6" fmla="*/ 37 w 195"/>
                  <a:gd name="T7" fmla="*/ 311 h 318"/>
                  <a:gd name="T8" fmla="*/ 99 w 195"/>
                  <a:gd name="T9" fmla="*/ 274 h 318"/>
                  <a:gd name="T10" fmla="*/ 163 w 195"/>
                  <a:gd name="T11" fmla="*/ 318 h 318"/>
                  <a:gd name="T12" fmla="*/ 165 w 195"/>
                  <a:gd name="T13" fmla="*/ 318 h 318"/>
                  <a:gd name="T14" fmla="*/ 167 w 195"/>
                  <a:gd name="T15" fmla="*/ 318 h 318"/>
                  <a:gd name="T16" fmla="*/ 168 w 195"/>
                  <a:gd name="T17" fmla="*/ 318 h 318"/>
                  <a:gd name="T18" fmla="*/ 195 w 195"/>
                  <a:gd name="T19" fmla="*/ 318 h 318"/>
                  <a:gd name="T20" fmla="*/ 195 w 195"/>
                  <a:gd name="T21" fmla="*/ 266 h 318"/>
                  <a:gd name="T22" fmla="*/ 195 w 195"/>
                  <a:gd name="T23" fmla="*/ 139 h 318"/>
                  <a:gd name="T24" fmla="*/ 195 w 195"/>
                  <a:gd name="T25" fmla="*/ 27 h 318"/>
                  <a:gd name="T26" fmla="*/ 168 w 195"/>
                  <a:gd name="T27" fmla="*/ 0 h 318"/>
                  <a:gd name="T28" fmla="*/ 62 w 195"/>
                  <a:gd name="T29" fmla="*/ 0 h 318"/>
                  <a:gd name="T30" fmla="*/ 35 w 195"/>
                  <a:gd name="T31" fmla="*/ 27 h 318"/>
                  <a:gd name="T32" fmla="*/ 2 w 195"/>
                  <a:gd name="T33" fmla="*/ 168 h 318"/>
                  <a:gd name="T34" fmla="*/ 2 w 195"/>
                  <a:gd name="T35" fmla="*/ 291 h 318"/>
                  <a:gd name="T36" fmla="*/ 38 w 195"/>
                  <a:gd name="T37" fmla="*/ 131 h 318"/>
                  <a:gd name="T38" fmla="*/ 58 w 195"/>
                  <a:gd name="T39" fmla="*/ 42 h 318"/>
                  <a:gd name="T40" fmla="*/ 75 w 195"/>
                  <a:gd name="T41" fmla="*/ 25 h 318"/>
                  <a:gd name="T42" fmla="*/ 142 w 195"/>
                  <a:gd name="T43" fmla="*/ 25 h 318"/>
                  <a:gd name="T44" fmla="*/ 159 w 195"/>
                  <a:gd name="T45" fmla="*/ 42 h 318"/>
                  <a:gd name="T46" fmla="*/ 159 w 195"/>
                  <a:gd name="T47" fmla="*/ 142 h 318"/>
                  <a:gd name="T48" fmla="*/ 142 w 195"/>
                  <a:gd name="T49" fmla="*/ 159 h 318"/>
                  <a:gd name="T50" fmla="*/ 55 w 195"/>
                  <a:gd name="T51" fmla="*/ 159 h 318"/>
                  <a:gd name="T52" fmla="*/ 38 w 195"/>
                  <a:gd name="T53" fmla="*/ 142 h 318"/>
                  <a:gd name="T54" fmla="*/ 38 w 195"/>
                  <a:gd name="T55" fmla="*/ 13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5" h="318">
                    <a:moveTo>
                      <a:pt x="2" y="291"/>
                    </a:moveTo>
                    <a:cubicBezTo>
                      <a:pt x="2" y="306"/>
                      <a:pt x="14" y="318"/>
                      <a:pt x="29" y="318"/>
                    </a:cubicBezTo>
                    <a:cubicBezTo>
                      <a:pt x="34" y="318"/>
                      <a:pt x="34" y="318"/>
                      <a:pt x="34" y="318"/>
                    </a:cubicBezTo>
                    <a:cubicBezTo>
                      <a:pt x="35" y="315"/>
                      <a:pt x="36" y="313"/>
                      <a:pt x="37" y="311"/>
                    </a:cubicBezTo>
                    <a:cubicBezTo>
                      <a:pt x="49" y="289"/>
                      <a:pt x="72" y="274"/>
                      <a:pt x="99" y="274"/>
                    </a:cubicBezTo>
                    <a:cubicBezTo>
                      <a:pt x="128" y="274"/>
                      <a:pt x="153" y="292"/>
                      <a:pt x="163" y="318"/>
                    </a:cubicBezTo>
                    <a:cubicBezTo>
                      <a:pt x="165" y="318"/>
                      <a:pt x="165" y="318"/>
                      <a:pt x="165" y="318"/>
                    </a:cubicBezTo>
                    <a:cubicBezTo>
                      <a:pt x="167" y="318"/>
                      <a:pt x="167" y="318"/>
                      <a:pt x="167" y="318"/>
                    </a:cubicBezTo>
                    <a:cubicBezTo>
                      <a:pt x="168" y="318"/>
                      <a:pt x="168" y="318"/>
                      <a:pt x="168" y="318"/>
                    </a:cubicBezTo>
                    <a:cubicBezTo>
                      <a:pt x="195" y="318"/>
                      <a:pt x="195" y="318"/>
                      <a:pt x="195" y="318"/>
                    </a:cubicBezTo>
                    <a:cubicBezTo>
                      <a:pt x="195" y="266"/>
                      <a:pt x="195" y="266"/>
                      <a:pt x="195" y="266"/>
                    </a:cubicBezTo>
                    <a:cubicBezTo>
                      <a:pt x="195" y="139"/>
                      <a:pt x="195" y="139"/>
                      <a:pt x="195" y="139"/>
                    </a:cubicBezTo>
                    <a:cubicBezTo>
                      <a:pt x="195" y="27"/>
                      <a:pt x="195" y="27"/>
                      <a:pt x="195" y="27"/>
                    </a:cubicBezTo>
                    <a:cubicBezTo>
                      <a:pt x="195" y="12"/>
                      <a:pt x="183" y="0"/>
                      <a:pt x="168" y="0"/>
                    </a:cubicBezTo>
                    <a:cubicBezTo>
                      <a:pt x="62" y="0"/>
                      <a:pt x="62" y="0"/>
                      <a:pt x="62" y="0"/>
                    </a:cubicBezTo>
                    <a:cubicBezTo>
                      <a:pt x="47" y="0"/>
                      <a:pt x="39" y="12"/>
                      <a:pt x="35" y="27"/>
                    </a:cubicBezTo>
                    <a:cubicBezTo>
                      <a:pt x="35" y="27"/>
                      <a:pt x="6" y="132"/>
                      <a:pt x="2" y="168"/>
                    </a:cubicBezTo>
                    <a:cubicBezTo>
                      <a:pt x="0" y="181"/>
                      <a:pt x="2" y="291"/>
                      <a:pt x="2" y="291"/>
                    </a:cubicBezTo>
                    <a:close/>
                    <a:moveTo>
                      <a:pt x="38" y="131"/>
                    </a:moveTo>
                    <a:cubicBezTo>
                      <a:pt x="40" y="109"/>
                      <a:pt x="58" y="42"/>
                      <a:pt x="58" y="42"/>
                    </a:cubicBezTo>
                    <a:cubicBezTo>
                      <a:pt x="61" y="33"/>
                      <a:pt x="66" y="25"/>
                      <a:pt x="75" y="25"/>
                    </a:cubicBezTo>
                    <a:cubicBezTo>
                      <a:pt x="142" y="25"/>
                      <a:pt x="142" y="25"/>
                      <a:pt x="142" y="25"/>
                    </a:cubicBezTo>
                    <a:cubicBezTo>
                      <a:pt x="151" y="25"/>
                      <a:pt x="159" y="33"/>
                      <a:pt x="159" y="42"/>
                    </a:cubicBezTo>
                    <a:cubicBezTo>
                      <a:pt x="159" y="142"/>
                      <a:pt x="159" y="142"/>
                      <a:pt x="159" y="142"/>
                    </a:cubicBezTo>
                    <a:cubicBezTo>
                      <a:pt x="159" y="151"/>
                      <a:pt x="151" y="159"/>
                      <a:pt x="142" y="159"/>
                    </a:cubicBezTo>
                    <a:cubicBezTo>
                      <a:pt x="55" y="159"/>
                      <a:pt x="55" y="159"/>
                      <a:pt x="55" y="159"/>
                    </a:cubicBezTo>
                    <a:cubicBezTo>
                      <a:pt x="45" y="159"/>
                      <a:pt x="38" y="151"/>
                      <a:pt x="38" y="142"/>
                    </a:cubicBezTo>
                    <a:cubicBezTo>
                      <a:pt x="38" y="142"/>
                      <a:pt x="37" y="140"/>
                      <a:pt x="38" y="131"/>
                    </a:cubicBezTo>
                    <a:close/>
                  </a:path>
                </a:pathLst>
              </a:custGeom>
              <a:solidFill>
                <a:schemeClr val="bg1">
                  <a:lumMod val="85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35" name="Freeform: Shape 22">
                <a:extLst>
                  <a:ext uri="{FF2B5EF4-FFF2-40B4-BE49-F238E27FC236}">
                    <a16:creationId xmlns:a16="http://schemas.microsoft.com/office/drawing/2014/main" id="{6B8EC761-3C90-0941-F5F8-280A8F41FE0A}"/>
                  </a:ext>
                </a:extLst>
              </p:cNvPr>
              <p:cNvSpPr>
                <a:spLocks/>
              </p:cNvSpPr>
              <p:nvPr/>
            </p:nvSpPr>
            <p:spPr bwMode="auto">
              <a:xfrm>
                <a:off x="5483222" y="1581150"/>
                <a:ext cx="788400" cy="3000374"/>
              </a:xfrm>
              <a:custGeom>
                <a:avLst/>
                <a:gdLst>
                  <a:gd name="connsiteX0" fmla="*/ 94241 w 788400"/>
                  <a:gd name="connsiteY0" fmla="*/ 0 h 3000374"/>
                  <a:gd name="connsiteX1" fmla="*/ 614524 w 788400"/>
                  <a:gd name="connsiteY1" fmla="*/ 0 h 3000374"/>
                  <a:gd name="connsiteX2" fmla="*/ 788400 w 788400"/>
                  <a:gd name="connsiteY2" fmla="*/ 0 h 3000374"/>
                  <a:gd name="connsiteX3" fmla="*/ 788400 w 788400"/>
                  <a:gd name="connsiteY3" fmla="*/ 3000374 h 3000374"/>
                  <a:gd name="connsiteX4" fmla="*/ 94236 w 788400"/>
                  <a:gd name="connsiteY4" fmla="*/ 3000374 h 3000374"/>
                  <a:gd name="connsiteX5" fmla="*/ 57830 w 788400"/>
                  <a:gd name="connsiteY5" fmla="*/ 2992740 h 3000374"/>
                  <a:gd name="connsiteX6" fmla="*/ 0 w 788400"/>
                  <a:gd name="connsiteY6" fmla="*/ 2897505 h 3000374"/>
                  <a:gd name="connsiteX7" fmla="*/ 0 w 788400"/>
                  <a:gd name="connsiteY7" fmla="*/ 102870 h 3000374"/>
                  <a:gd name="connsiteX8" fmla="*/ 94241 w 788400"/>
                  <a:gd name="connsiteY8" fmla="*/ 0 h 300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8400" h="3000374">
                    <a:moveTo>
                      <a:pt x="94241" y="0"/>
                    </a:moveTo>
                    <a:cubicBezTo>
                      <a:pt x="278974" y="0"/>
                      <a:pt x="452161" y="0"/>
                      <a:pt x="614524" y="0"/>
                    </a:cubicBezTo>
                    <a:lnTo>
                      <a:pt x="788400" y="0"/>
                    </a:lnTo>
                    <a:lnTo>
                      <a:pt x="788400" y="3000374"/>
                    </a:lnTo>
                    <a:lnTo>
                      <a:pt x="94236" y="3000374"/>
                    </a:lnTo>
                    <a:lnTo>
                      <a:pt x="57830" y="2992740"/>
                    </a:lnTo>
                    <a:cubicBezTo>
                      <a:pt x="24096" y="2977872"/>
                      <a:pt x="0" y="2942511"/>
                      <a:pt x="0" y="2897505"/>
                    </a:cubicBezTo>
                    <a:cubicBezTo>
                      <a:pt x="0" y="102870"/>
                      <a:pt x="0" y="102870"/>
                      <a:pt x="0" y="102870"/>
                    </a:cubicBezTo>
                    <a:cubicBezTo>
                      <a:pt x="0" y="42863"/>
                      <a:pt x="42837" y="0"/>
                      <a:pt x="94241" y="0"/>
                    </a:cubicBezTo>
                    <a:close/>
                  </a:path>
                </a:pathLst>
              </a:custGeom>
              <a:solidFill>
                <a:schemeClr val="accent1"/>
              </a:solidFill>
              <a:ln w="19050">
                <a:solidFill>
                  <a:schemeClr val="bg1"/>
                </a:solidFill>
              </a:ln>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22" name="Freeform: Shape 21">
              <a:extLst>
                <a:ext uri="{FF2B5EF4-FFF2-40B4-BE49-F238E27FC236}">
                  <a16:creationId xmlns:a16="http://schemas.microsoft.com/office/drawing/2014/main" id="{84823497-F68B-8C3B-0F6C-5873F4F44C2E}"/>
                </a:ext>
              </a:extLst>
            </p:cNvPr>
            <p:cNvSpPr>
              <a:spLocks/>
            </p:cNvSpPr>
            <p:nvPr/>
          </p:nvSpPr>
          <p:spPr bwMode="auto">
            <a:xfrm>
              <a:off x="5192845" y="2723491"/>
              <a:ext cx="116446" cy="209602"/>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23" name="Freeform: Shape 27">
              <a:extLst>
                <a:ext uri="{FF2B5EF4-FFF2-40B4-BE49-F238E27FC236}">
                  <a16:creationId xmlns:a16="http://schemas.microsoft.com/office/drawing/2014/main" id="{F0A466AF-5B64-FB81-5222-E06C145C1384}"/>
                </a:ext>
              </a:extLst>
            </p:cNvPr>
            <p:cNvSpPr>
              <a:spLocks/>
            </p:cNvSpPr>
            <p:nvPr/>
          </p:nvSpPr>
          <p:spPr bwMode="auto">
            <a:xfrm>
              <a:off x="4248603" y="2735467"/>
              <a:ext cx="212514" cy="174668"/>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24" name="Freeform: Shape 28">
              <a:extLst>
                <a:ext uri="{FF2B5EF4-FFF2-40B4-BE49-F238E27FC236}">
                  <a16:creationId xmlns:a16="http://schemas.microsoft.com/office/drawing/2014/main" id="{024F32C3-4D61-91AB-66A8-34D134080F24}"/>
                </a:ext>
              </a:extLst>
            </p:cNvPr>
            <p:cNvSpPr>
              <a:spLocks/>
            </p:cNvSpPr>
            <p:nvPr/>
          </p:nvSpPr>
          <p:spPr bwMode="auto">
            <a:xfrm>
              <a:off x="5601713" y="2691813"/>
              <a:ext cx="226561" cy="218322"/>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25" name="Freeform: Shape 29">
              <a:extLst>
                <a:ext uri="{FF2B5EF4-FFF2-40B4-BE49-F238E27FC236}">
                  <a16:creationId xmlns:a16="http://schemas.microsoft.com/office/drawing/2014/main" id="{C849D92C-9232-232D-08B8-878B8D5B945B}"/>
                </a:ext>
              </a:extLst>
            </p:cNvPr>
            <p:cNvSpPr>
              <a:spLocks/>
            </p:cNvSpPr>
            <p:nvPr/>
          </p:nvSpPr>
          <p:spPr bwMode="auto">
            <a:xfrm>
              <a:off x="4739506" y="2742329"/>
              <a:ext cx="191119" cy="190763"/>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103539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706327" y="833971"/>
            <a:ext cx="3372534" cy="3372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428052" y="522468"/>
            <a:ext cx="3929085" cy="3929085"/>
          </a:xfrm>
          <a:prstGeom prst="ellipse">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565114" y="642916"/>
            <a:ext cx="3675730" cy="3675729"/>
          </a:xfrm>
          <a:prstGeom prst="ellipse">
            <a:avLst/>
          </a:prstGeom>
          <a:noFill/>
          <a:ln w="22225">
            <a:solidFill>
              <a:schemeClr val="accent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303450" y="397867"/>
            <a:ext cx="4174132" cy="4174132"/>
          </a:xfrm>
          <a:prstGeom prst="ellipse">
            <a:avLst/>
          </a:prstGeom>
          <a:noFill/>
          <a:ln w="22225">
            <a:solidFill>
              <a:schemeClr val="accent2">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227118" y="1858518"/>
            <a:ext cx="2394442" cy="1323439"/>
          </a:xfrm>
          <a:prstGeom prst="rect">
            <a:avLst/>
          </a:prstGeom>
          <a:noFill/>
        </p:spPr>
        <p:txBody>
          <a:bodyPr wrap="square" rtlCol="0">
            <a:spAutoFit/>
          </a:bodyPr>
          <a:lstStyle/>
          <a:p>
            <a:r>
              <a:rPr lang="zh-CN" altLang="en-US" sz="8000" b="1" dirty="0">
                <a:solidFill>
                  <a:schemeClr val="bg1"/>
                </a:solidFill>
                <a:latin typeface="微软雅黑" panose="020B0503020204020204" pitchFamily="34" charset="-122"/>
                <a:ea typeface="微软雅黑" panose="020B0503020204020204" pitchFamily="34" charset="-122"/>
              </a:rPr>
              <a:t>谢谢</a:t>
            </a:r>
          </a:p>
        </p:txBody>
      </p:sp>
      <p:pic>
        <p:nvPicPr>
          <p:cNvPr id="37" name="图片 36" descr="33af44c9fe23df8286f99d06e678fd1b">
            <a:extLst>
              <a:ext uri="{FF2B5EF4-FFF2-40B4-BE49-F238E27FC236}">
                <a16:creationId xmlns:a16="http://schemas.microsoft.com/office/drawing/2014/main" id="{C28C8A30-836B-4920-8166-FE9FE4F05CA4}"/>
              </a:ext>
            </a:extLst>
          </p:cNvPr>
          <p:cNvPicPr>
            <a:picLocks noChangeAspect="1"/>
          </p:cNvPicPr>
          <p:nvPr/>
        </p:nvPicPr>
        <p:blipFill>
          <a:blip r:embed="rId3"/>
          <a:stretch>
            <a:fillRect/>
          </a:stretch>
        </p:blipFill>
        <p:spPr>
          <a:xfrm rot="14011773">
            <a:off x="7241597" y="-385775"/>
            <a:ext cx="3148958" cy="3025045"/>
          </a:xfrm>
          <a:prstGeom prst="rect">
            <a:avLst/>
          </a:prstGeom>
        </p:spPr>
      </p:pic>
      <p:pic>
        <p:nvPicPr>
          <p:cNvPr id="38" name="图片 37" descr="33af44c9fe23df8286f99d06e678fd1b">
            <a:extLst>
              <a:ext uri="{FF2B5EF4-FFF2-40B4-BE49-F238E27FC236}">
                <a16:creationId xmlns:a16="http://schemas.microsoft.com/office/drawing/2014/main" id="{E5043FFE-0EFC-4FFF-886D-ED30E511D33E}"/>
              </a:ext>
            </a:extLst>
          </p:cNvPr>
          <p:cNvPicPr>
            <a:picLocks noChangeAspect="1"/>
          </p:cNvPicPr>
          <p:nvPr/>
        </p:nvPicPr>
        <p:blipFill>
          <a:blip r:embed="rId3"/>
          <a:stretch>
            <a:fillRect/>
          </a:stretch>
        </p:blipFill>
        <p:spPr>
          <a:xfrm rot="3046168">
            <a:off x="-972041" y="3005485"/>
            <a:ext cx="3148958" cy="3025045"/>
          </a:xfrm>
          <a:prstGeom prst="rect">
            <a:avLst/>
          </a:prstGeom>
        </p:spPr>
      </p:pic>
    </p:spTree>
    <p:extLst>
      <p:ext uri="{BB962C8B-B14F-4D97-AF65-F5344CB8AC3E}">
        <p14:creationId xmlns:p14="http://schemas.microsoft.com/office/powerpoint/2010/main" val="14799102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fontScale="92500"/>
          </a:bodyPr>
          <a:lstStyle/>
          <a:p>
            <a:pPr algn="ctr"/>
            <a:r>
              <a:rPr lang="en-US" altLang="zh-CN" sz="9600" b="1" dirty="0">
                <a:solidFill>
                  <a:schemeClr val="accent6"/>
                </a:solidFill>
                <a:latin typeface="微软雅黑" panose="020B0503020204020204" pitchFamily="34" charset="-122"/>
                <a:ea typeface="微软雅黑" panose="020B0503020204020204" pitchFamily="34" charset="-122"/>
              </a:rPr>
              <a:t>01</a:t>
            </a:r>
            <a:endParaRPr lang="zh-CN" altLang="en-US" sz="9600" b="1" dirty="0">
              <a:solidFill>
                <a:schemeClr val="accent6"/>
              </a:solidFill>
              <a:latin typeface="微软雅黑" panose="020B0503020204020204" pitchFamily="34" charset="-122"/>
              <a:ea typeface="微软雅黑" panose="020B0503020204020204" pitchFamily="34" charset="-122"/>
            </a:endParaRPr>
          </a:p>
        </p:txBody>
      </p:sp>
      <p:sp>
        <p:nvSpPr>
          <p:cNvPr id="18" name="TextBox 39"/>
          <p:cNvSpPr txBox="1"/>
          <p:nvPr/>
        </p:nvSpPr>
        <p:spPr>
          <a:xfrm>
            <a:off x="1019869" y="1675312"/>
            <a:ext cx="4051324" cy="622364"/>
          </a:xfrm>
          <a:prstGeom prst="rect">
            <a:avLst/>
          </a:prstGeom>
          <a:noFill/>
        </p:spPr>
        <p:txBody>
          <a:bodyPr wrap="none" lIns="360000" tIns="0" rIns="0" bIns="0" anchor="b" anchorCtr="0">
            <a:noAutofit/>
          </a:bodyPr>
          <a:lstStyle/>
          <a:p>
            <a:r>
              <a:rPr lang="zh-CN" altLang="en-US" sz="3600" b="1" dirty="0">
                <a:solidFill>
                  <a:schemeClr val="accent1"/>
                </a:solidFill>
                <a:latin typeface="微软雅黑" panose="020B0503020204020204" pitchFamily="34" charset="-122"/>
                <a:ea typeface="微软雅黑" panose="020B0503020204020204" pitchFamily="34" charset="-122"/>
              </a:rPr>
              <a:t>设计背景及目的</a:t>
            </a:r>
            <a:endParaRPr lang="en-US" altLang="zh-CN" sz="3600" b="1" dirty="0">
              <a:solidFill>
                <a:schemeClr val="accent1"/>
              </a:solidFill>
              <a:latin typeface="微软雅黑" panose="020B0503020204020204" pitchFamily="34" charset="-122"/>
              <a:ea typeface="微软雅黑" panose="020B0503020204020204" pitchFamily="34" charset="-122"/>
            </a:endParaRPr>
          </a:p>
          <a:p>
            <a:r>
              <a:rPr lang="en-US" altLang="zh-CN" b="1" dirty="0">
                <a:solidFill>
                  <a:schemeClr val="accent1"/>
                </a:solidFill>
                <a:latin typeface="微软雅黑" panose="020B0503020204020204" pitchFamily="34" charset="-122"/>
                <a:ea typeface="微软雅黑" panose="020B0503020204020204" pitchFamily="34" charset="-122"/>
              </a:rPr>
              <a:t>(Background &amp;Purpose)</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2032000" y="2571750"/>
            <a:ext cx="2143125" cy="46164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选题背景</a:t>
            </a:r>
          </a:p>
        </p:txBody>
      </p:sp>
      <p:sp>
        <p:nvSpPr>
          <p:cNvPr id="21" name="文本框 20"/>
          <p:cNvSpPr txBox="1"/>
          <p:nvPr/>
        </p:nvSpPr>
        <p:spPr>
          <a:xfrm>
            <a:off x="2032000" y="3075305"/>
            <a:ext cx="2143125" cy="46037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设计目的</a:t>
            </a:r>
          </a:p>
        </p:txBody>
      </p:sp>
      <p:pic>
        <p:nvPicPr>
          <p:cNvPr id="22" name="图片 21" descr="33af44c9fe23df8286f99d06e678fd1b"/>
          <p:cNvPicPr>
            <a:picLocks noChangeAspect="1"/>
          </p:cNvPicPr>
          <p:nvPr/>
        </p:nvPicPr>
        <p:blipFill>
          <a:blip r:embed="rId3"/>
          <a:stretch>
            <a:fillRect/>
          </a:stretch>
        </p:blipFill>
        <p:spPr>
          <a:xfrm rot="13505325">
            <a:off x="6492319" y="1811664"/>
            <a:ext cx="5376448" cy="5164882"/>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1</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738053" y="163831"/>
            <a:ext cx="1960880" cy="39878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设计背景及目的</a:t>
            </a:r>
          </a:p>
        </p:txBody>
      </p:sp>
      <p:sp>
        <p:nvSpPr>
          <p:cNvPr id="6" name="矩形 5"/>
          <p:cNvSpPr/>
          <p:nvPr/>
        </p:nvSpPr>
        <p:spPr>
          <a:xfrm>
            <a:off x="2824267" y="205978"/>
            <a:ext cx="2790190" cy="368300"/>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Background &amp;Propose</a:t>
            </a: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439463" y="697230"/>
            <a:ext cx="2143125" cy="460375"/>
          </a:xfrm>
          <a:prstGeom prst="rect">
            <a:avLst/>
          </a:prstGeom>
          <a:noFill/>
        </p:spPr>
        <p:txBody>
          <a:bodyPr wrap="square" rtlCol="0">
            <a:spAutoFit/>
          </a:bodyPr>
          <a:lstStyle/>
          <a:p>
            <a:r>
              <a:rPr lang="zh-CN" altLang="en-US" sz="2400" b="1" dirty="0">
                <a:solidFill>
                  <a:schemeClr val="accent4"/>
                </a:solidFill>
                <a:latin typeface="微软雅黑" panose="020B0503020204020204" pitchFamily="34" charset="-122"/>
                <a:ea typeface="微软雅黑" panose="020B0503020204020204" pitchFamily="34" charset="-122"/>
              </a:rPr>
              <a:t>设计背景</a:t>
            </a:r>
          </a:p>
        </p:txBody>
      </p:sp>
      <p:sp>
        <p:nvSpPr>
          <p:cNvPr id="28" name="Rectangle 25"/>
          <p:cNvSpPr/>
          <p:nvPr/>
        </p:nvSpPr>
        <p:spPr>
          <a:xfrm>
            <a:off x="751339" y="3805122"/>
            <a:ext cx="7703886" cy="574425"/>
          </a:xfrm>
          <a:prstGeom prst="rect">
            <a:avLst/>
          </a:prstGeom>
        </p:spPr>
        <p:txBody>
          <a:bodyPr wrap="square" lIns="144000" rIns="144000">
            <a:noAutofit/>
          </a:bodyPr>
          <a:lstStyle/>
          <a:p>
            <a:pPr fontAlgn="ct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作为具有巨大人口基数的国家，随着我国经济与科技水平的不断进步，人民的生活质量日渐提高，相应地，人民的医疗服务需求也愈发重要。</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ct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在疫情前，我国的健康医疗大数据市场规模就在以极高的增速扩张着。</a:t>
            </a:r>
          </a:p>
          <a:p>
            <a:pPr fontAlgn="ct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ct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9" name="图片 1" descr="IMG_256"/>
          <p:cNvPicPr>
            <a:picLocks noChangeAspect="1"/>
          </p:cNvPicPr>
          <p:nvPr>
            <p:custDataLst>
              <p:tags r:id="rId1"/>
            </p:custDataLst>
          </p:nvPr>
        </p:nvPicPr>
        <p:blipFill>
          <a:blip r:embed="rId4"/>
          <a:srcRect l="-165" t="15062" r="1473" b="10912"/>
          <a:stretch>
            <a:fillRect/>
          </a:stretch>
        </p:blipFill>
        <p:spPr>
          <a:xfrm>
            <a:off x="2536508" y="1214120"/>
            <a:ext cx="4069715" cy="242570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10"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1</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738053" y="163831"/>
            <a:ext cx="1960880" cy="39878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设计背景及目的</a:t>
            </a:r>
          </a:p>
        </p:txBody>
      </p:sp>
      <p:sp>
        <p:nvSpPr>
          <p:cNvPr id="6" name="矩形 5"/>
          <p:cNvSpPr/>
          <p:nvPr/>
        </p:nvSpPr>
        <p:spPr>
          <a:xfrm>
            <a:off x="2824267" y="205978"/>
            <a:ext cx="2790190" cy="368300"/>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Background &amp;Propose</a:t>
            </a: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439463" y="697230"/>
            <a:ext cx="2143125" cy="460375"/>
          </a:xfrm>
          <a:prstGeom prst="rect">
            <a:avLst/>
          </a:prstGeom>
          <a:noFill/>
        </p:spPr>
        <p:txBody>
          <a:bodyPr wrap="square" rtlCol="0">
            <a:spAutoFit/>
          </a:bodyPr>
          <a:lstStyle/>
          <a:p>
            <a:r>
              <a:rPr lang="zh-CN" altLang="en-US" sz="2400" b="1" dirty="0">
                <a:solidFill>
                  <a:schemeClr val="accent4"/>
                </a:solidFill>
                <a:latin typeface="微软雅黑" panose="020B0503020204020204" pitchFamily="34" charset="-122"/>
                <a:ea typeface="微软雅黑" panose="020B0503020204020204" pitchFamily="34" charset="-122"/>
              </a:rPr>
              <a:t>设计背景</a:t>
            </a:r>
          </a:p>
        </p:txBody>
      </p:sp>
      <p:sp>
        <p:nvSpPr>
          <p:cNvPr id="28" name="Rectangle 25"/>
          <p:cNvSpPr/>
          <p:nvPr/>
        </p:nvSpPr>
        <p:spPr>
          <a:xfrm>
            <a:off x="751339" y="3537787"/>
            <a:ext cx="7703886" cy="574425"/>
          </a:xfrm>
          <a:prstGeom prst="rect">
            <a:avLst/>
          </a:prstGeom>
        </p:spPr>
        <p:txBody>
          <a:bodyPr wrap="square" lIns="144000" rIns="144000">
            <a:noAutofit/>
          </a:bodyPr>
          <a:lstStyle/>
          <a:p>
            <a:pPr fontAlgn="ct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即使在疫情之后，我国的医疗卫生服务需求仍然呈现非常稳定的增长趋势：</a:t>
            </a:r>
          </a:p>
          <a:p>
            <a:pPr font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2021年我国的医疗卫生机构床位数已达到944.8万张，实现五年连续稳定增长。</a:t>
            </a:r>
          </a:p>
          <a:p>
            <a:pPr fontAlgn="ct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全国卫生技术人员数的趋势也极为类似，这意味着医疗服务在当下，更在未来，始终具有极为重要的探索价值。</a:t>
            </a:r>
          </a:p>
          <a:p>
            <a:pPr fontAlgn="ct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ct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1014095" y="1264285"/>
            <a:ext cx="6983095" cy="1991360"/>
            <a:chOff x="1684" y="2273"/>
            <a:chExt cx="10997" cy="3136"/>
          </a:xfrm>
        </p:grpSpPr>
        <p:pic>
          <p:nvPicPr>
            <p:cNvPr id="2" name="图片 2" descr="1690442763330"/>
            <p:cNvPicPr>
              <a:picLocks noChangeAspect="1"/>
            </p:cNvPicPr>
            <p:nvPr>
              <p:custDataLst>
                <p:tags r:id="rId1"/>
              </p:custDataLst>
            </p:nvPr>
          </p:nvPicPr>
          <p:blipFill>
            <a:blip r:embed="rId5"/>
            <a:srcRect b="9583"/>
            <a:stretch>
              <a:fillRect/>
            </a:stretch>
          </p:blipFill>
          <p:spPr>
            <a:xfrm>
              <a:off x="1684" y="2273"/>
              <a:ext cx="5336" cy="3104"/>
            </a:xfrm>
            <a:prstGeom prst="rect">
              <a:avLst/>
            </a:prstGeom>
          </p:spPr>
        </p:pic>
        <p:pic>
          <p:nvPicPr>
            <p:cNvPr id="18" name="图片 3" descr="1690442792960"/>
            <p:cNvPicPr>
              <a:picLocks noChangeAspect="1"/>
            </p:cNvPicPr>
            <p:nvPr>
              <p:custDataLst>
                <p:tags r:id="rId2"/>
              </p:custDataLst>
            </p:nvPr>
          </p:nvPicPr>
          <p:blipFill>
            <a:blip r:embed="rId6"/>
            <a:srcRect b="9031"/>
            <a:stretch>
              <a:fillRect/>
            </a:stretch>
          </p:blipFill>
          <p:spPr>
            <a:xfrm>
              <a:off x="7865" y="2305"/>
              <a:ext cx="4816" cy="3105"/>
            </a:xfrm>
            <a:prstGeom prst="rect">
              <a:avLst/>
            </a:prstGeom>
          </p:spPr>
        </p:pic>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20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30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10" presetClass="entr" presetSubtype="0"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p:bldP spid="7" grpId="0" bldLvl="0" animBg="1"/>
      <p:bldP spid="10"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1</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738053" y="163831"/>
            <a:ext cx="1960880" cy="39878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设计背景及目的</a:t>
            </a: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1609930" y="1018653"/>
            <a:ext cx="6831922" cy="460375"/>
          </a:xfrm>
          <a:prstGeom prst="rect">
            <a:avLst/>
          </a:prstGeom>
          <a:noFill/>
        </p:spPr>
        <p:txBody>
          <a:bodyPr wrap="square" rtlCol="0">
            <a:spAutoFit/>
          </a:bodyPr>
          <a:lstStyle/>
          <a:p>
            <a:r>
              <a:rPr lang="zh-CN" altLang="en-US" sz="2400" b="1" dirty="0">
                <a:solidFill>
                  <a:schemeClr val="accent4"/>
                </a:solidFill>
                <a:latin typeface="微软雅黑" panose="020B0503020204020204" pitchFamily="34" charset="-122"/>
                <a:ea typeface="微软雅黑" panose="020B0503020204020204" pitchFamily="34" charset="-122"/>
              </a:rPr>
              <a:t>核心问题</a:t>
            </a:r>
            <a:r>
              <a:rPr lang="en-US" altLang="zh-CN" sz="2400" b="1" dirty="0">
                <a:solidFill>
                  <a:schemeClr val="accent4"/>
                </a:solidFill>
                <a:latin typeface="微软雅黑" panose="020B0503020204020204" pitchFamily="34" charset="-122"/>
                <a:ea typeface="微软雅黑" panose="020B0503020204020204" pitchFamily="34" charset="-122"/>
              </a:rPr>
              <a:t>—— </a:t>
            </a:r>
            <a:r>
              <a:rPr lang="zh-CN" altLang="en-US" sz="2400" b="1" dirty="0">
                <a:solidFill>
                  <a:schemeClr val="accent4"/>
                </a:solidFill>
                <a:latin typeface="微软雅黑" panose="020B0503020204020204" pitchFamily="34" charset="-122"/>
                <a:ea typeface="微软雅黑" panose="020B0503020204020204" pitchFamily="34" charset="-122"/>
              </a:rPr>
              <a:t>一个权威医疗信息平台的缺失</a:t>
            </a:r>
          </a:p>
        </p:txBody>
      </p:sp>
      <p:sp>
        <p:nvSpPr>
          <p:cNvPr id="21" name="Rectangle 25"/>
          <p:cNvSpPr/>
          <p:nvPr/>
        </p:nvSpPr>
        <p:spPr>
          <a:xfrm>
            <a:off x="1412863" y="1949223"/>
            <a:ext cx="3491608" cy="2063806"/>
          </a:xfrm>
          <a:prstGeom prst="rect">
            <a:avLst/>
          </a:prstGeom>
        </p:spPr>
        <p:txBody>
          <a:bodyPr wrap="square" lIns="144000" rIns="144000">
            <a:noAutofit/>
          </a:bodyPr>
          <a:lstStyle/>
          <a:p>
            <a:pPr algn="ctr" fontAlgn="ct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自行上网搜索？</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参考百度建议？</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亲友言语相传？</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箭头: 右 21"/>
          <p:cNvSpPr/>
          <p:nvPr/>
        </p:nvSpPr>
        <p:spPr>
          <a:xfrm>
            <a:off x="4340853" y="2684125"/>
            <a:ext cx="685038" cy="4616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5294946" y="2219153"/>
            <a:ext cx="1778851" cy="1384995"/>
          </a:xfrm>
          <a:prstGeom prst="rect">
            <a:avLst/>
          </a:prstGeom>
          <a:noFill/>
        </p:spPr>
        <p:txBody>
          <a:bodyPr wrap="square" rtlCol="0">
            <a:spAutoFit/>
          </a:bodyPr>
          <a:lstStyle/>
          <a:p>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解决</a:t>
            </a:r>
            <a:endPar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医疗信息</a:t>
            </a:r>
            <a:endPar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2800" b="1" dirty="0">
                <a:solidFill>
                  <a:srgbClr val="FF0000"/>
                </a:solidFill>
                <a:latin typeface="微软雅黑" panose="020B0503020204020204" pitchFamily="34" charset="-122"/>
                <a:ea typeface="微软雅黑" panose="020B0503020204020204" pitchFamily="34" charset="-122"/>
              </a:rPr>
              <a:t>不对等</a:t>
            </a:r>
          </a:p>
        </p:txBody>
      </p:sp>
      <p:sp>
        <p:nvSpPr>
          <p:cNvPr id="2" name="矩形 1"/>
          <p:cNvSpPr/>
          <p:nvPr>
            <p:custDataLst>
              <p:tags r:id="rId1"/>
            </p:custDataLst>
          </p:nvPr>
        </p:nvSpPr>
        <p:spPr>
          <a:xfrm>
            <a:off x="2824267" y="205978"/>
            <a:ext cx="2790190" cy="368300"/>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Background &amp;Propose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1" grpId="0"/>
      <p:bldP spid="22" grpId="0" animBg="1"/>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133350"/>
            <a:ext cx="9144000" cy="457200"/>
            <a:chOff x="0" y="133350"/>
            <a:chExt cx="9144000" cy="457200"/>
          </a:xfrm>
        </p:grpSpPr>
        <p:sp>
          <p:nvSpPr>
            <p:cNvPr id="44" name="矩形 43"/>
            <p:cNvSpPr/>
            <p:nvPr>
              <p:custDataLst>
                <p:tags r:id="rId4"/>
              </p:custDataLst>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custDataLst>
                <p:tags r:id="rId5"/>
              </p:custDataLst>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custDataLst>
                <p:tags r:id="rId6"/>
              </p:custDataLst>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custDataLst>
                <p:tags r:id="rId7"/>
              </p:custDataLst>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custDataLst>
                <p:tags r:id="rId8"/>
              </p:custDataLst>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custDataLst>
                <p:tags r:id="rId9"/>
              </p:custDataLst>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1</a:t>
            </a: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8" y="171421"/>
            <a:ext cx="1960880" cy="398780"/>
          </a:xfrm>
          <a:prstGeom prst="rect">
            <a:avLst/>
          </a:prstGeom>
        </p:spPr>
        <p:txBody>
          <a:bodyPr wrap="none">
            <a:spAutoFit/>
          </a:bodyPr>
          <a:lstStyle/>
          <a:p>
            <a:pPr algn="l"/>
            <a:r>
              <a:rPr lang="zh-CN" altLang="en-US" sz="2000" b="1" dirty="0">
                <a:solidFill>
                  <a:schemeClr val="bg1"/>
                </a:solidFill>
                <a:latin typeface="微软雅黑" panose="020B0503020204020204" pitchFamily="34" charset="-122"/>
                <a:ea typeface="微软雅黑" panose="020B0503020204020204" pitchFamily="34" charset="-122"/>
                <a:sym typeface="+mn-ea"/>
              </a:rPr>
              <a:t>设计背景及目的</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80531" y="213598"/>
            <a:ext cx="2790190" cy="368300"/>
          </a:xfrm>
          <a:prstGeom prst="rect">
            <a:avLst/>
          </a:prstGeom>
        </p:spPr>
        <p:txBody>
          <a:bodyPr wrap="none">
            <a:spAutoFit/>
          </a:bodyPr>
          <a:lstStyle/>
          <a:p>
            <a:pPr algn="l"/>
            <a:r>
              <a:rPr lang="en-US" altLang="zh-CN" b="1" dirty="0">
                <a:solidFill>
                  <a:schemeClr val="bg1"/>
                </a:solidFill>
                <a:latin typeface="微软雅黑" panose="020B0503020204020204" pitchFamily="34" charset="-122"/>
                <a:ea typeface="微软雅黑" panose="020B0503020204020204" pitchFamily="34" charset="-122"/>
                <a:sym typeface="+mn-ea"/>
              </a:rPr>
              <a:t>Background &amp;Propose</a:t>
            </a:r>
            <a:endParaRPr lang="zh-CN" altLang="en-US" dirty="0">
              <a:solidFill>
                <a:schemeClr val="bg1"/>
              </a:solidFill>
            </a:endParaRPr>
          </a:p>
        </p:txBody>
      </p:sp>
      <p:sp>
        <p:nvSpPr>
          <p:cNvPr id="18" name="文本框 17"/>
          <p:cNvSpPr txBox="1"/>
          <p:nvPr/>
        </p:nvSpPr>
        <p:spPr>
          <a:xfrm>
            <a:off x="659447" y="723751"/>
            <a:ext cx="7825105" cy="461665"/>
          </a:xfrm>
          <a:prstGeom prst="rect">
            <a:avLst/>
          </a:prstGeom>
          <a:noFill/>
        </p:spPr>
        <p:txBody>
          <a:bodyPr wrap="square" rtlCol="0">
            <a:spAutoFit/>
          </a:bodyPr>
          <a:lstStyle/>
          <a:p>
            <a:r>
              <a:rPr lang="zh-CN" altLang="en-US" sz="2400" b="1" dirty="0">
                <a:solidFill>
                  <a:schemeClr val="accent4"/>
                </a:solidFill>
                <a:latin typeface="微软雅黑" panose="020B0503020204020204" pitchFamily="34" charset="-122"/>
                <a:ea typeface="微软雅黑" panose="020B0503020204020204" pitchFamily="34" charset="-122"/>
              </a:rPr>
              <a:t>设计目的</a:t>
            </a:r>
            <a:r>
              <a:rPr lang="en-US" altLang="zh-CN" sz="2400" b="1" dirty="0">
                <a:solidFill>
                  <a:schemeClr val="accent4"/>
                </a:solidFill>
                <a:latin typeface="微软雅黑" panose="020B0503020204020204" pitchFamily="34" charset="-122"/>
                <a:ea typeface="微软雅黑" panose="020B0503020204020204" pitchFamily="34" charset="-122"/>
              </a:rPr>
              <a:t>——</a:t>
            </a:r>
            <a:r>
              <a:rPr lang="zh-CN" altLang="en-US" sz="2400" b="1" dirty="0">
                <a:solidFill>
                  <a:schemeClr val="accent4"/>
                </a:solidFill>
                <a:latin typeface="微软雅黑" panose="020B0503020204020204" pitchFamily="34" charset="-122"/>
                <a:ea typeface="微软雅黑" panose="020B0503020204020204" pitchFamily="34" charset="-122"/>
              </a:rPr>
              <a:t>聚焦三甲医院</a:t>
            </a:r>
            <a:r>
              <a:rPr lang="en-US" altLang="zh-CN" sz="2400" b="1" dirty="0">
                <a:solidFill>
                  <a:schemeClr val="accent4"/>
                </a:solidFill>
                <a:latin typeface="微软雅黑" panose="020B0503020204020204" pitchFamily="34" charset="-122"/>
                <a:ea typeface="微软雅黑" panose="020B0503020204020204" pitchFamily="34" charset="-122"/>
              </a:rPr>
              <a:t>+</a:t>
            </a:r>
            <a:r>
              <a:rPr lang="zh-CN" altLang="en-US" sz="2400" b="1" dirty="0">
                <a:solidFill>
                  <a:schemeClr val="accent4"/>
                </a:solidFill>
                <a:latin typeface="微软雅黑" panose="020B0503020204020204" pitchFamily="34" charset="-122"/>
                <a:ea typeface="微软雅黑" panose="020B0503020204020204" pitchFamily="34" charset="-122"/>
              </a:rPr>
              <a:t>提供医疗建议与医疗信息</a:t>
            </a:r>
          </a:p>
        </p:txBody>
      </p:sp>
      <p:grpSp>
        <p:nvGrpSpPr>
          <p:cNvPr id="32" name="组合 31"/>
          <p:cNvGrpSpPr/>
          <p:nvPr/>
        </p:nvGrpSpPr>
        <p:grpSpPr>
          <a:xfrm>
            <a:off x="1177925" y="1450340"/>
            <a:ext cx="2622550" cy="2854960"/>
            <a:chOff x="1855" y="2284"/>
            <a:chExt cx="4130" cy="4496"/>
          </a:xfrm>
        </p:grpSpPr>
        <p:sp>
          <p:nvSpPr>
            <p:cNvPr id="10" name="矩形 9"/>
            <p:cNvSpPr/>
            <p:nvPr/>
          </p:nvSpPr>
          <p:spPr>
            <a:xfrm>
              <a:off x="1855" y="2284"/>
              <a:ext cx="4130" cy="44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2716" y="2623"/>
              <a:ext cx="2408" cy="725"/>
            </a:xfrm>
            <a:prstGeom prst="rect">
              <a:avLst/>
            </a:prstGeom>
            <a:noFill/>
          </p:spPr>
          <p:txBody>
            <a:bodyPr wrap="square" rtlCol="0">
              <a:spAutoFit/>
            </a:bodyPr>
            <a:lstStyle/>
            <a:p>
              <a:pPr algn="ctr"/>
              <a:r>
                <a:rPr lang="zh-CN" altLang="en-US" sz="2400" b="1">
                  <a:solidFill>
                    <a:schemeClr val="bg1"/>
                  </a:solidFill>
                  <a:latin typeface="微软雅黑" panose="020B0503020204020204" pitchFamily="34" charset="-122"/>
                  <a:ea typeface="微软雅黑" panose="020B0503020204020204" pitchFamily="34" charset="-122"/>
                </a:rPr>
                <a:t>病人患者</a:t>
              </a:r>
            </a:p>
          </p:txBody>
        </p:sp>
        <p:sp>
          <p:nvSpPr>
            <p:cNvPr id="31" name="文本框 30"/>
            <p:cNvSpPr txBox="1"/>
            <p:nvPr/>
          </p:nvSpPr>
          <p:spPr>
            <a:xfrm>
              <a:off x="2415" y="3969"/>
              <a:ext cx="3172" cy="1452"/>
            </a:xfrm>
            <a:prstGeom prst="rect">
              <a:avLst/>
            </a:prstGeom>
            <a:noFill/>
          </p:spPr>
          <p:txBody>
            <a:bodyPr wrap="square" rtlCol="0">
              <a:spAutoFit/>
            </a:bodyPr>
            <a:lstStyle/>
            <a:p>
              <a:r>
                <a:rPr lang="en-US" altLang="zh-CN">
                  <a:solidFill>
                    <a:schemeClr val="bg1"/>
                  </a:solidFill>
                </a:rPr>
                <a:t>  </a:t>
              </a:r>
              <a:r>
                <a:rPr lang="zh-CN" altLang="en-US">
                  <a:solidFill>
                    <a:schemeClr val="bg1"/>
                  </a:solidFill>
                  <a:latin typeface="微软雅黑" panose="020B0503020204020204" pitchFamily="34" charset="-122"/>
                  <a:ea typeface="微软雅黑" panose="020B0503020204020204" pitchFamily="34" charset="-122"/>
                </a:rPr>
                <a:t>已接受其他网站的网络就诊，</a:t>
              </a:r>
              <a:r>
                <a:rPr lang="zh-CN" altLang="en-US" b="1">
                  <a:solidFill>
                    <a:schemeClr val="bg1"/>
                  </a:solidFill>
                  <a:latin typeface="微软雅黑" panose="020B0503020204020204" pitchFamily="34" charset="-122"/>
                  <a:ea typeface="微软雅黑" panose="020B0503020204020204" pitchFamily="34" charset="-122"/>
                </a:rPr>
                <a:t>确定疾病</a:t>
              </a:r>
              <a:r>
                <a:rPr lang="zh-CN" altLang="en-US">
                  <a:solidFill>
                    <a:schemeClr val="bg1"/>
                  </a:solidFill>
                  <a:latin typeface="微软雅黑" panose="020B0503020204020204" pitchFamily="34" charset="-122"/>
                  <a:ea typeface="微软雅黑" panose="020B0503020204020204" pitchFamily="34" charset="-122"/>
                </a:rPr>
                <a:t>后的病人</a:t>
              </a:r>
            </a:p>
          </p:txBody>
        </p:sp>
      </p:grpSp>
      <p:grpSp>
        <p:nvGrpSpPr>
          <p:cNvPr id="33" name="组合 32"/>
          <p:cNvGrpSpPr/>
          <p:nvPr/>
        </p:nvGrpSpPr>
        <p:grpSpPr>
          <a:xfrm>
            <a:off x="5429885" y="1450340"/>
            <a:ext cx="2622550" cy="2855595"/>
            <a:chOff x="1855" y="2284"/>
            <a:chExt cx="4130" cy="4497"/>
          </a:xfrm>
        </p:grpSpPr>
        <p:sp>
          <p:nvSpPr>
            <p:cNvPr id="34" name="矩形 33"/>
            <p:cNvSpPr/>
            <p:nvPr>
              <p:custDataLst>
                <p:tags r:id="rId1"/>
              </p:custDataLst>
            </p:nvPr>
          </p:nvSpPr>
          <p:spPr>
            <a:xfrm>
              <a:off x="1855" y="2284"/>
              <a:ext cx="4130" cy="44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custDataLst>
                <p:tags r:id="rId2"/>
              </p:custDataLst>
            </p:nvPr>
          </p:nvSpPr>
          <p:spPr>
            <a:xfrm>
              <a:off x="2716" y="2623"/>
              <a:ext cx="2408" cy="725"/>
            </a:xfrm>
            <a:prstGeom prst="rect">
              <a:avLst/>
            </a:prstGeom>
            <a:noFill/>
          </p:spPr>
          <p:txBody>
            <a:bodyPr wrap="square" rtlCol="0">
              <a:spAutoFit/>
            </a:bodyPr>
            <a:lstStyle/>
            <a:p>
              <a:pPr algn="ctr"/>
              <a:r>
                <a:rPr lang="zh-CN" altLang="en-US" sz="2400" b="1">
                  <a:solidFill>
                    <a:schemeClr val="bg1"/>
                  </a:solidFill>
                  <a:latin typeface="微软雅黑" panose="020B0503020204020204" pitchFamily="34" charset="-122"/>
                  <a:ea typeface="微软雅黑" panose="020B0503020204020204" pitchFamily="34" charset="-122"/>
                </a:rPr>
                <a:t>小型诊所</a:t>
              </a:r>
            </a:p>
          </p:txBody>
        </p:sp>
        <p:sp>
          <p:nvSpPr>
            <p:cNvPr id="42" name="文本框 41"/>
            <p:cNvSpPr txBox="1"/>
            <p:nvPr>
              <p:custDataLst>
                <p:tags r:id="rId3"/>
              </p:custDataLst>
            </p:nvPr>
          </p:nvSpPr>
          <p:spPr>
            <a:xfrm>
              <a:off x="2415" y="3969"/>
              <a:ext cx="3172" cy="1452"/>
            </a:xfrm>
            <a:prstGeom prst="rect">
              <a:avLst/>
            </a:prstGeom>
            <a:noFill/>
          </p:spPr>
          <p:txBody>
            <a:bodyPr wrap="square" rtlCol="0">
              <a:spAutoFit/>
            </a:bodyPr>
            <a:lstStyle/>
            <a:p>
              <a:r>
                <a:rPr lang="en-US" altLang="zh-CN">
                  <a:solidFill>
                    <a:schemeClr val="bg1"/>
                  </a:solidFill>
                </a:rPr>
                <a:t>  </a:t>
              </a:r>
              <a:r>
                <a:rPr lang="zh-CN" altLang="en-US">
                  <a:solidFill>
                    <a:schemeClr val="bg1"/>
                  </a:solidFill>
                  <a:latin typeface="微软雅黑" panose="020B0503020204020204" pitchFamily="34" charset="-122"/>
                  <a:ea typeface="微软雅黑" panose="020B0503020204020204" pitchFamily="34" charset="-122"/>
                </a:rPr>
                <a:t>医疗器械水平有限、遇到相关疑难杂症</a:t>
              </a:r>
              <a:r>
                <a:rPr lang="zh-CN" altLang="en-US" b="1">
                  <a:solidFill>
                    <a:schemeClr val="bg1"/>
                  </a:solidFill>
                  <a:latin typeface="微软雅黑" panose="020B0503020204020204" pitchFamily="34" charset="-122"/>
                  <a:ea typeface="微软雅黑" panose="020B0503020204020204" pitchFamily="34" charset="-122"/>
                </a:rPr>
                <a:t>无法解决</a:t>
              </a: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fontScale="97500"/>
          </a:bodyPr>
          <a:lstStyle/>
          <a:p>
            <a:pPr algn="ctr"/>
            <a:r>
              <a:rPr lang="en-US" altLang="zh-CN" sz="9600" b="1" dirty="0">
                <a:solidFill>
                  <a:schemeClr val="accent6"/>
                </a:solidFill>
                <a:latin typeface="微软雅黑" panose="020B0503020204020204" pitchFamily="34" charset="-122"/>
                <a:ea typeface="微软雅黑" panose="020B0503020204020204" pitchFamily="34" charset="-122"/>
              </a:rPr>
              <a:t>02</a:t>
            </a:r>
            <a:endParaRPr lang="zh-CN" altLang="en-US" sz="9600" b="1" dirty="0">
              <a:solidFill>
                <a:schemeClr val="accent6"/>
              </a:solidFill>
              <a:latin typeface="微软雅黑" panose="020B0503020204020204" pitchFamily="34" charset="-122"/>
              <a:ea typeface="微软雅黑" panose="020B0503020204020204" pitchFamily="34" charset="-122"/>
            </a:endParaRPr>
          </a:p>
        </p:txBody>
      </p:sp>
      <p:sp>
        <p:nvSpPr>
          <p:cNvPr id="18" name="TextBox 39"/>
          <p:cNvSpPr txBox="1"/>
          <p:nvPr/>
        </p:nvSpPr>
        <p:spPr>
          <a:xfrm>
            <a:off x="1019869" y="1675312"/>
            <a:ext cx="4051324" cy="622364"/>
          </a:xfrm>
          <a:prstGeom prst="rect">
            <a:avLst/>
          </a:prstGeom>
          <a:noFill/>
        </p:spPr>
        <p:txBody>
          <a:bodyPr wrap="none" lIns="360000" tIns="0" rIns="0" bIns="0" anchor="b" anchorCtr="0">
            <a:no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需求分析</a:t>
            </a:r>
            <a:endParaRPr lang="en-US" altLang="zh-CN" sz="3600" b="1" dirty="0">
              <a:solidFill>
                <a:schemeClr val="accent1"/>
              </a:solidFill>
              <a:latin typeface="微软雅黑" panose="020B0503020204020204" pitchFamily="34" charset="-122"/>
              <a:ea typeface="微软雅黑" panose="020B0503020204020204" pitchFamily="34" charset="-122"/>
            </a:endParaRPr>
          </a:p>
          <a:p>
            <a:pPr algn="ctr">
              <a:buClrTx/>
              <a:buSzTx/>
              <a:buFontTx/>
            </a:pP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b="1" dirty="0">
                <a:solidFill>
                  <a:schemeClr val="accent1"/>
                </a:solidFill>
                <a:latin typeface="微软雅黑" panose="020B0503020204020204" pitchFamily="34" charset="-122"/>
                <a:ea typeface="微软雅黑" panose="020B0503020204020204" pitchFamily="34" charset="-122"/>
                <a:sym typeface="+mn-ea"/>
              </a:rPr>
              <a:t>Requirements Analysis</a:t>
            </a:r>
            <a:r>
              <a:rPr lang="en-US" altLang="zh-CN" b="1" dirty="0">
                <a:solidFill>
                  <a:schemeClr val="accent1"/>
                </a:solidFill>
                <a:latin typeface="微软雅黑" panose="020B0503020204020204" pitchFamily="34" charset="-122"/>
                <a:ea typeface="微软雅黑" panose="020B0503020204020204" pitchFamily="34" charset="-122"/>
              </a:rPr>
              <a:t>)</a:t>
            </a:r>
          </a:p>
        </p:txBody>
      </p:sp>
      <p:pic>
        <p:nvPicPr>
          <p:cNvPr id="22" name="图片 21" descr="33af44c9fe23df8286f99d06e678fd1b"/>
          <p:cNvPicPr>
            <a:picLocks noChangeAspect="1"/>
          </p:cNvPicPr>
          <p:nvPr/>
        </p:nvPicPr>
        <p:blipFill>
          <a:blip r:embed="rId5"/>
          <a:srcRect l="-118" t="-258"/>
          <a:stretch>
            <a:fillRect/>
          </a:stretch>
        </p:blipFill>
        <p:spPr>
          <a:xfrm rot="13505325">
            <a:off x="6486525" y="1811655"/>
            <a:ext cx="5382895" cy="5178425"/>
          </a:xfrm>
          <a:prstGeom prst="rect">
            <a:avLst/>
          </a:prstGeom>
        </p:spPr>
      </p:pic>
      <p:grpSp>
        <p:nvGrpSpPr>
          <p:cNvPr id="4" name="组合 3"/>
          <p:cNvGrpSpPr/>
          <p:nvPr/>
        </p:nvGrpSpPr>
        <p:grpSpPr>
          <a:xfrm>
            <a:off x="2346960" y="2616200"/>
            <a:ext cx="2142490" cy="1380490"/>
            <a:chOff x="3200" y="4118"/>
            <a:chExt cx="3374" cy="2174"/>
          </a:xfrm>
        </p:grpSpPr>
        <p:sp>
          <p:nvSpPr>
            <p:cNvPr id="21" name="文本框 20"/>
            <p:cNvSpPr txBox="1"/>
            <p:nvPr/>
          </p:nvSpPr>
          <p:spPr>
            <a:xfrm>
              <a:off x="3200" y="4843"/>
              <a:ext cx="3375" cy="72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小型诊所</a:t>
              </a:r>
            </a:p>
          </p:txBody>
        </p:sp>
        <p:sp>
          <p:nvSpPr>
            <p:cNvPr id="2" name="文本框 1"/>
            <p:cNvSpPr txBox="1"/>
            <p:nvPr>
              <p:custDataLst>
                <p:tags r:id="rId1"/>
              </p:custDataLst>
            </p:nvPr>
          </p:nvSpPr>
          <p:spPr>
            <a:xfrm>
              <a:off x="3200" y="4118"/>
              <a:ext cx="3375" cy="72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病人患者</a:t>
              </a:r>
            </a:p>
          </p:txBody>
        </p:sp>
        <p:sp>
          <p:nvSpPr>
            <p:cNvPr id="3" name="文本框 2"/>
            <p:cNvSpPr txBox="1"/>
            <p:nvPr>
              <p:custDataLst>
                <p:tags r:id="rId2"/>
              </p:custDataLst>
            </p:nvPr>
          </p:nvSpPr>
          <p:spPr>
            <a:xfrm>
              <a:off x="3200" y="5568"/>
              <a:ext cx="3375" cy="72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三甲医院</a:t>
              </a: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382114" y="268724"/>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2</a:t>
            </a: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8" y="171421"/>
            <a:ext cx="1198880" cy="39878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需求分析</a:t>
            </a:r>
          </a:p>
        </p:txBody>
      </p:sp>
      <p:sp>
        <p:nvSpPr>
          <p:cNvPr id="6" name="矩形 5"/>
          <p:cNvSpPr/>
          <p:nvPr/>
        </p:nvSpPr>
        <p:spPr>
          <a:xfrm>
            <a:off x="3180531" y="213598"/>
            <a:ext cx="3038475" cy="368300"/>
          </a:xfrm>
          <a:prstGeom prst="rect">
            <a:avLst/>
          </a:prstGeom>
        </p:spPr>
        <p:txBody>
          <a:bodyPr wrap="none">
            <a:spAutoFit/>
          </a:bodyPr>
          <a:lstStyle/>
          <a:p>
            <a:pPr algn="l"/>
            <a:r>
              <a:rPr lang="en-US" altLang="zh-CN" b="1" dirty="0">
                <a:solidFill>
                  <a:schemeClr val="bg1"/>
                </a:solidFill>
                <a:latin typeface="微软雅黑" panose="020B0503020204020204" pitchFamily="34" charset="-122"/>
                <a:ea typeface="微软雅黑" panose="020B0503020204020204" pitchFamily="34" charset="-122"/>
              </a:rPr>
              <a:t>( Requirements Analysis)</a:t>
            </a:r>
            <a:endParaRPr lang="zh-CN" altLang="en-US" dirty="0">
              <a:solidFill>
                <a:schemeClr val="bg1"/>
              </a:solidFill>
            </a:endParaRPr>
          </a:p>
        </p:txBody>
      </p:sp>
      <p:sp>
        <p:nvSpPr>
          <p:cNvPr id="18" name="文本框 17"/>
          <p:cNvSpPr txBox="1"/>
          <p:nvPr/>
        </p:nvSpPr>
        <p:spPr>
          <a:xfrm>
            <a:off x="439463" y="697230"/>
            <a:ext cx="1875112" cy="460375"/>
          </a:xfrm>
          <a:prstGeom prst="rect">
            <a:avLst/>
          </a:prstGeom>
          <a:noFill/>
        </p:spPr>
        <p:txBody>
          <a:bodyPr wrap="square" rtlCol="0">
            <a:spAutoFit/>
          </a:bodyPr>
          <a:lstStyle/>
          <a:p>
            <a:r>
              <a:rPr lang="zh-CN" altLang="en-US" sz="2400" b="1" dirty="0">
                <a:solidFill>
                  <a:schemeClr val="accent4"/>
                </a:solidFill>
                <a:latin typeface="微软雅黑" panose="020B0503020204020204" pitchFamily="34" charset="-122"/>
                <a:ea typeface="微软雅黑" panose="020B0503020204020204" pitchFamily="34" charset="-122"/>
              </a:rPr>
              <a:t>具体需求</a:t>
            </a:r>
          </a:p>
        </p:txBody>
      </p:sp>
      <p:grpSp>
        <p:nvGrpSpPr>
          <p:cNvPr id="29" name="组合 28"/>
          <p:cNvGrpSpPr/>
          <p:nvPr/>
        </p:nvGrpSpPr>
        <p:grpSpPr>
          <a:xfrm>
            <a:off x="439420" y="1701800"/>
            <a:ext cx="4396740" cy="2397760"/>
            <a:chOff x="1067" y="2680"/>
            <a:chExt cx="6924" cy="3776"/>
          </a:xfrm>
        </p:grpSpPr>
        <p:sp>
          <p:nvSpPr>
            <p:cNvPr id="2" name="六边形 1"/>
            <p:cNvSpPr/>
            <p:nvPr/>
          </p:nvSpPr>
          <p:spPr>
            <a:xfrm>
              <a:off x="1067" y="4603"/>
              <a:ext cx="1002" cy="864"/>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p:nvPr/>
          </p:nvSpPr>
          <p:spPr>
            <a:xfrm>
              <a:off x="1790" y="3521"/>
              <a:ext cx="1764" cy="1521"/>
            </a:xfrm>
            <a:prstGeom prst="hexagon">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六边形 19"/>
            <p:cNvSpPr/>
            <p:nvPr/>
          </p:nvSpPr>
          <p:spPr>
            <a:xfrm>
              <a:off x="3266" y="4319"/>
              <a:ext cx="1764" cy="1521"/>
            </a:xfrm>
            <a:prstGeom prst="hexagon">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六边形 20"/>
            <p:cNvSpPr/>
            <p:nvPr/>
          </p:nvSpPr>
          <p:spPr>
            <a:xfrm>
              <a:off x="4742" y="3515"/>
              <a:ext cx="1764" cy="1521"/>
            </a:xfrm>
            <a:prstGeom prst="hexagon">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六边形 21"/>
            <p:cNvSpPr/>
            <p:nvPr/>
          </p:nvSpPr>
          <p:spPr>
            <a:xfrm>
              <a:off x="6227" y="4331"/>
              <a:ext cx="1764" cy="1521"/>
            </a:xfrm>
            <a:prstGeom prst="hexagon">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六边形 22"/>
            <p:cNvSpPr/>
            <p:nvPr/>
          </p:nvSpPr>
          <p:spPr>
            <a:xfrm>
              <a:off x="6227" y="2680"/>
              <a:ext cx="1764" cy="1521"/>
            </a:xfrm>
            <a:prstGeom prst="hexagon">
              <a:avLst/>
            </a:prstGeom>
            <a:blipFill dpi="0" rotWithShape="1">
              <a:blip r:embed="rId8"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六边形 23"/>
            <p:cNvSpPr/>
            <p:nvPr/>
          </p:nvSpPr>
          <p:spPr>
            <a:xfrm>
              <a:off x="3863" y="5902"/>
              <a:ext cx="642" cy="554"/>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六边形 24"/>
            <p:cNvSpPr/>
            <p:nvPr/>
          </p:nvSpPr>
          <p:spPr>
            <a:xfrm>
              <a:off x="5443" y="2711"/>
              <a:ext cx="823" cy="710"/>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Group 15"/>
          <p:cNvGrpSpPr/>
          <p:nvPr/>
        </p:nvGrpSpPr>
        <p:grpSpPr>
          <a:xfrm>
            <a:off x="5038090" y="1103629"/>
            <a:ext cx="3773805" cy="1059816"/>
            <a:chOff x="9029821" y="3251260"/>
            <a:chExt cx="4129996" cy="800040"/>
          </a:xfrm>
        </p:grpSpPr>
        <p:sp>
          <p:nvSpPr>
            <p:cNvPr id="27" name="TextBox 16"/>
            <p:cNvSpPr txBox="1"/>
            <p:nvPr/>
          </p:nvSpPr>
          <p:spPr>
            <a:xfrm>
              <a:off x="9029821" y="3461696"/>
              <a:ext cx="4129996" cy="589604"/>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由于时间或金钱成本的问题，无法多次前往线下医院就诊而只能在初步诊断时选择线上的咨询就诊。在大致了解了自己的病症之后，又无法得到具体有效的解决措施，因而需要效率较高的线下门诊。</a:t>
              </a:r>
            </a:p>
          </p:txBody>
        </p:sp>
        <p:sp>
          <p:nvSpPr>
            <p:cNvPr id="28" name="Rectangle 17"/>
            <p:cNvSpPr/>
            <p:nvPr/>
          </p:nvSpPr>
          <p:spPr>
            <a:xfrm>
              <a:off x="9029821" y="3251260"/>
              <a:ext cx="2457329" cy="246221"/>
            </a:xfrm>
            <a:prstGeom prst="rect">
              <a:avLst/>
            </a:prstGeom>
          </p:spPr>
          <p:txBody>
            <a:bodyPr wrap="none" lIns="72000" tIns="0" rIns="72000" bIns="0">
              <a:noAutofit/>
            </a:bodyPr>
            <a:lstStyle/>
            <a:p>
              <a:pPr lvl="0" algn="l" defTabSz="914400">
                <a:defRPr/>
              </a:pPr>
              <a:r>
                <a:rPr lang="zh-CN" altLang="en-US" sz="1600" b="1" dirty="0">
                  <a:solidFill>
                    <a:schemeClr val="accent2"/>
                  </a:solidFill>
                  <a:latin typeface="微软雅黑" panose="020B0503020204020204" pitchFamily="34" charset="-122"/>
                  <a:ea typeface="微软雅黑" panose="020B0503020204020204" pitchFamily="34" charset="-122"/>
                </a:rPr>
                <a:t>病人患者</a:t>
              </a:r>
            </a:p>
          </p:txBody>
        </p:sp>
      </p:grpSp>
      <p:grpSp>
        <p:nvGrpSpPr>
          <p:cNvPr id="35" name="Group 15"/>
          <p:cNvGrpSpPr/>
          <p:nvPr/>
        </p:nvGrpSpPr>
        <p:grpSpPr>
          <a:xfrm>
            <a:off x="5037455" y="2348230"/>
            <a:ext cx="3773805" cy="961390"/>
            <a:chOff x="9029126" y="3221803"/>
            <a:chExt cx="4129719" cy="971054"/>
          </a:xfrm>
        </p:grpSpPr>
        <p:sp>
          <p:nvSpPr>
            <p:cNvPr id="36" name="TextBox 16"/>
            <p:cNvSpPr txBox="1"/>
            <p:nvPr/>
          </p:nvSpPr>
          <p:spPr>
            <a:xfrm>
              <a:off x="9029126" y="3603426"/>
              <a:ext cx="4129719" cy="589431"/>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       往往只能应对生活化的疾病，面对恶性病症，它们既没有足够的经验也没有相应的专业器械能够给予患者医疗服务。需要解决自身医疗水平与患者迫切需求的矛盾。</a:t>
              </a:r>
            </a:p>
          </p:txBody>
        </p:sp>
        <p:sp>
          <p:nvSpPr>
            <p:cNvPr id="37" name="Rectangle 17"/>
            <p:cNvSpPr/>
            <p:nvPr/>
          </p:nvSpPr>
          <p:spPr>
            <a:xfrm>
              <a:off x="9029821" y="3221803"/>
              <a:ext cx="2457329" cy="246221"/>
            </a:xfrm>
            <a:prstGeom prst="rect">
              <a:avLst/>
            </a:prstGeom>
          </p:spPr>
          <p:txBody>
            <a:bodyPr wrap="none" lIns="72000" tIns="0" rIns="72000" bIns="0">
              <a:noAutofit/>
            </a:bodyPr>
            <a:lstStyle/>
            <a:p>
              <a:pPr lvl="0" algn="l" defTabSz="914400">
                <a:defRPr/>
              </a:pPr>
              <a:r>
                <a:rPr lang="zh-CN" altLang="en-US" sz="1600" b="1" dirty="0">
                  <a:solidFill>
                    <a:schemeClr val="accent3"/>
                  </a:solidFill>
                  <a:latin typeface="微软雅黑" panose="020B0503020204020204" pitchFamily="34" charset="-122"/>
                  <a:ea typeface="微软雅黑" panose="020B0503020204020204" pitchFamily="34" charset="-122"/>
                </a:rPr>
                <a:t>小型诊所</a:t>
              </a:r>
            </a:p>
          </p:txBody>
        </p:sp>
      </p:grpSp>
      <p:grpSp>
        <p:nvGrpSpPr>
          <p:cNvPr id="38" name="Group 15"/>
          <p:cNvGrpSpPr/>
          <p:nvPr/>
        </p:nvGrpSpPr>
        <p:grpSpPr>
          <a:xfrm>
            <a:off x="5038097" y="3602466"/>
            <a:ext cx="3773805" cy="890905"/>
            <a:chOff x="9029821" y="3101223"/>
            <a:chExt cx="4129719" cy="1187873"/>
          </a:xfrm>
        </p:grpSpPr>
        <p:sp>
          <p:nvSpPr>
            <p:cNvPr id="39" name="TextBox 16"/>
            <p:cNvSpPr txBox="1"/>
            <p:nvPr/>
          </p:nvSpPr>
          <p:spPr>
            <a:xfrm>
              <a:off x="9029821" y="3699816"/>
              <a:ext cx="4129719" cy="589280"/>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       对于医疗经验丰富且器械资源雄厚的三甲医院来说：用自己的医疗卫生服务帮助更多患者是最重要的责任。如何高效利用到互联网资源，有针对性地放大医院自身强项的优势——合适的渠道便是一种需求。</a:t>
              </a:r>
            </a:p>
          </p:txBody>
        </p:sp>
        <p:sp>
          <p:nvSpPr>
            <p:cNvPr id="40" name="Rectangle 17"/>
            <p:cNvSpPr/>
            <p:nvPr/>
          </p:nvSpPr>
          <p:spPr>
            <a:xfrm>
              <a:off x="9029821" y="3101223"/>
              <a:ext cx="2457329" cy="246221"/>
            </a:xfrm>
            <a:prstGeom prst="rect">
              <a:avLst/>
            </a:prstGeom>
          </p:spPr>
          <p:txBody>
            <a:bodyPr wrap="none" lIns="72000" tIns="0" rIns="72000" bIns="0">
              <a:noAutofit/>
            </a:bodyPr>
            <a:lstStyle/>
            <a:p>
              <a:pPr lvl="0" algn="l" defTabSz="914400">
                <a:defRPr/>
              </a:pPr>
              <a:r>
                <a:rPr lang="zh-CN" altLang="en-US" sz="1600" b="1" dirty="0">
                  <a:solidFill>
                    <a:schemeClr val="accent5"/>
                  </a:solidFill>
                  <a:latin typeface="微软雅黑" panose="020B0503020204020204" pitchFamily="34" charset="-122"/>
                  <a:ea typeface="微软雅黑" panose="020B0503020204020204" pitchFamily="34" charset="-122"/>
                </a:rPr>
                <a:t>三甲医院</a:t>
              </a:r>
            </a:p>
          </p:txBody>
        </p:sp>
      </p:grpSp>
      <p:sp>
        <p:nvSpPr>
          <p:cNvPr id="30" name="椭圆 29"/>
          <p:cNvSpPr/>
          <p:nvPr>
            <p:custDataLst>
              <p:tags r:id="rId1"/>
            </p:custDataLst>
          </p:nvPr>
        </p:nvSpPr>
        <p:spPr>
          <a:xfrm>
            <a:off x="778784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严谨学术报告论文答辩毕业论文PPT"/>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自定义 4">
      <a:dk1>
        <a:sysClr val="windowText" lastClr="000000"/>
      </a:dk1>
      <a:lt1>
        <a:sysClr val="window" lastClr="FFFFFF"/>
      </a:lt1>
      <a:dk2>
        <a:srgbClr val="335B74"/>
      </a:dk2>
      <a:lt2>
        <a:srgbClr val="DFE3E5"/>
      </a:lt2>
      <a:accent1>
        <a:srgbClr val="335B74"/>
      </a:accent1>
      <a:accent2>
        <a:srgbClr val="335B74"/>
      </a:accent2>
      <a:accent3>
        <a:srgbClr val="335B74"/>
      </a:accent3>
      <a:accent4>
        <a:srgbClr val="335B74"/>
      </a:accent4>
      <a:accent5>
        <a:srgbClr val="335B74"/>
      </a:accent5>
      <a:accent6>
        <a:srgbClr val="335B74"/>
      </a:accent6>
      <a:hlink>
        <a:srgbClr val="335B74"/>
      </a:hlink>
      <a:folHlink>
        <a:srgbClr val="335B74"/>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发光边缘">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726</TotalTime>
  <Words>1037</Words>
  <Application>Microsoft Office PowerPoint</Application>
  <PresentationFormat>全屏显示(16:9)</PresentationFormat>
  <Paragraphs>244</Paragraphs>
  <Slides>24</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Gungsuh</vt:lpstr>
      <vt:lpstr>等线</vt:lpstr>
      <vt:lpstr>方正正大黑简体</vt:lpstr>
      <vt:lpstr>仿宋</vt:lpstr>
      <vt:lpstr>华光中雅_CNKI</vt:lpstr>
      <vt:lpstr>宋体</vt:lpstr>
      <vt:lpstr>微软雅黑</vt:lpstr>
      <vt:lpstr>Arial</vt:lpstr>
      <vt:lpstr>Calibri</vt:lpstr>
      <vt:lpstr>Calibri Light</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简约严谨学术报告论文答辩毕业论文PPT</dc:title>
  <dc:creator>Administrator</dc:creator>
  <cp:lastModifiedBy>Tan Kz</cp:lastModifiedBy>
  <cp:revision>109</cp:revision>
  <dcterms:created xsi:type="dcterms:W3CDTF">2017-05-19T12:55:31Z</dcterms:created>
  <dcterms:modified xsi:type="dcterms:W3CDTF">2023-07-30T12:46:17Z</dcterms:modified>
</cp:coreProperties>
</file>