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673-6489/4/2/1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sciencedirect.com/science/article/abs/pii/S2352152X230160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252865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117920"/>
            <a:ext cx="6150990" cy="476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SIH25072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Design and Implementation of Solar Powered Dewatering in Mining Operations.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Renewable Energy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portal)-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BrainDraft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646846" y="1181926"/>
            <a:ext cx="7205354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Solution:</a:t>
            </a:r>
            <a:endParaRPr lang="en-US" sz="28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Detailed explanation: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Deploy solar PV powered submersible/surface pumps for continuous mine dewatering. 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Operate under OPEX/PPA model – eliminating upfront CAPEX burden. 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Hybrid configuration (Solar + Grid/Diesel) ensures 24/7 pumping. 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Vendor-managed operation and maintenance.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How it addresses the problem: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Reduces electricity and diesel costs. 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Ensures reliability during power outages. 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Minimizes carbon emissions. 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Reduces maintenance complexity for HCL.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Innovation and uniqueness: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First-of-its-kind OPEX + Renewable model in mining dewatering. 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Modular, scalable, and replicable across multiple mines. 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Combines financial efficiency with sustainability.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AFEEAD-EFE8-44C2-873D-EE0C38A59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18" y="18922"/>
            <a:ext cx="1386266" cy="10589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55938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5E87174-1EB1-D840-A55F-3061F269A3A1}"/>
              </a:ext>
            </a:extLst>
          </p:cNvPr>
          <p:cNvGrpSpPr/>
          <p:nvPr/>
        </p:nvGrpSpPr>
        <p:grpSpPr>
          <a:xfrm>
            <a:off x="949179" y="1582127"/>
            <a:ext cx="4216281" cy="3921586"/>
            <a:chOff x="1397319" y="1679808"/>
            <a:chExt cx="4216281" cy="3921586"/>
          </a:xfrm>
        </p:grpSpPr>
        <p:pic>
          <p:nvPicPr>
            <p:cNvPr id="1026" name="Picture 2" descr="Nextjs Icon in SVG, PNG formats">
              <a:extLst>
                <a:ext uri="{FF2B5EF4-FFF2-40B4-BE49-F238E27FC236}">
                  <a16:creationId xmlns:a16="http://schemas.microsoft.com/office/drawing/2014/main" id="{CA370022-ACA8-F6DD-3975-09DBE1185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0280" y="1683493"/>
              <a:ext cx="859536" cy="859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the logo for a software company with a snake on it's head and text, python">
              <a:extLst>
                <a:ext uri="{FF2B5EF4-FFF2-40B4-BE49-F238E27FC236}">
                  <a16:creationId xmlns:a16="http://schemas.microsoft.com/office/drawing/2014/main" id="{7356836D-B5A4-7460-FE0A-1AB22008E8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319" y="4029056"/>
              <a:ext cx="2620562" cy="1572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con React Js Logo, HD Png Download">
              <a:extLst>
                <a:ext uri="{FF2B5EF4-FFF2-40B4-BE49-F238E27FC236}">
                  <a16:creationId xmlns:a16="http://schemas.microsoft.com/office/drawing/2014/main" id="{DA5F523A-63DA-C205-2380-11695CA17A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081" b="89841" l="4070" r="90000">
                          <a14:foregroundMark x1="11744" y1="41860" x2="50698" y2="6120"/>
                          <a14:foregroundMark x1="50698" y1="6120" x2="88023" y2="47001"/>
                          <a14:foregroundMark x1="88023" y1="47001" x2="36395" y2="72583"/>
                          <a14:foregroundMark x1="36395" y1="72583" x2="9884" y2="35985"/>
                          <a14:foregroundMark x1="9884" y1="35985" x2="59884" y2="62913"/>
                          <a14:foregroundMark x1="59884" y1="62913" x2="32907" y2="36353"/>
                          <a14:foregroundMark x1="32907" y1="36353" x2="73140" y2="54590"/>
                          <a14:foregroundMark x1="73140" y1="54590" x2="72442" y2="53121"/>
                          <a14:foregroundMark x1="36628" y1="29009" x2="71279" y2="14810"/>
                          <a14:foregroundMark x1="71279" y1="14810" x2="64186" y2="55814"/>
                          <a14:foregroundMark x1="64186" y1="55814" x2="23605" y2="52754"/>
                          <a14:foregroundMark x1="23605" y1="52754" x2="41395" y2="15422"/>
                          <a14:foregroundMark x1="41395" y1="15422" x2="71744" y2="45655"/>
                          <a14:foregroundMark x1="71744" y1="45655" x2="42907" y2="66830"/>
                          <a14:foregroundMark x1="42907" y1="66830" x2="13372" y2="41983"/>
                          <a14:foregroundMark x1="13372" y1="41983" x2="31047" y2="9792"/>
                          <a14:foregroundMark x1="31047" y1="9792" x2="64302" y2="32436"/>
                          <a14:foregroundMark x1="64302" y1="32436" x2="63256" y2="73439"/>
                          <a14:foregroundMark x1="63256" y1="73439" x2="32674" y2="68054"/>
                          <a14:foregroundMark x1="22031" y1="21909" x2="30581" y2="4774"/>
                          <a14:foregroundMark x1="16717" y1="32558" x2="21664" y2="22644"/>
                          <a14:foregroundMark x1="12442" y1="41126" x2="16717" y2="32558"/>
                          <a14:foregroundMark x1="30581" y1="4774" x2="68488" y2="7099"/>
                          <a14:foregroundMark x1="68488" y1="7099" x2="89186" y2="39412"/>
                          <a14:foregroundMark x1="89186" y1="39412" x2="69767" y2="75031"/>
                          <a14:foregroundMark x1="69767" y1="75031" x2="33488" y2="75153"/>
                          <a14:foregroundMark x1="33488" y1="75153" x2="14302" y2="43329"/>
                          <a14:foregroundMark x1="14302" y1="43329" x2="27907" y2="54590"/>
                          <a14:foregroundMark x1="54186" y1="46022" x2="43488" y2="39657"/>
                          <a14:foregroundMark x1="52209" y1="27540" x2="15814" y2="36720"/>
                          <a14:foregroundMark x1="15814" y1="36720" x2="54186" y2="50428"/>
                          <a14:foregroundMark x1="54186" y1="50428" x2="34651" y2="31824"/>
                          <a14:foregroundMark x1="62326" y1="31824" x2="62326" y2="31824"/>
                          <a14:foregroundMark x1="62326" y1="31824" x2="48837" y2="42472"/>
                          <a14:foregroundMark x1="66395" y1="29743" x2="59651" y2="30477"/>
                          <a14:foregroundMark x1="70465" y1="30477" x2="71744" y2="32558"/>
                          <a14:foregroundMark x1="70465" y1="30477" x2="76512" y2="29009"/>
                          <a14:foregroundMark x1="48140" y1="34027" x2="79884" y2="52264"/>
                          <a14:foregroundMark x1="79884" y1="52264" x2="43488" y2="38923"/>
                          <a14:foregroundMark x1="65698" y1="31824" x2="67674" y2="35373"/>
                          <a14:foregroundMark x1="75116" y1="28274" x2="79884" y2="36108"/>
                          <a14:foregroundMark x1="76512" y1="31089" x2="53605" y2="46756"/>
                          <a14:foregroundMark x1="16395" y1="35373" x2="4302" y2="38311"/>
                          <a14:foregroundMark x1="59651" y1="5630" x2="76512" y2="18360"/>
                          <a14:foregroundMark x1="63023" y1="6977" x2="65698" y2="4896"/>
                          <a14:foregroundMark x1="72442" y1="12729" x2="75116" y2="15545"/>
                          <a14:foregroundMark x1="65000" y1="5630" x2="63023" y2="9180"/>
                          <a14:foregroundMark x1="57558" y1="4896" x2="55581" y2="3427"/>
                          <a14:foregroundMark x1="65000" y1="10526" x2="60349" y2="5630"/>
                          <a14:foregroundMark x1="81860" y1="31824" x2="67674" y2="2081"/>
                          <a14:foregroundMark x1="56279" y1="2693" x2="77209" y2="2693"/>
                          <a14:foregroundMark x1="71163" y1="5630" x2="73837" y2="11995"/>
                          <a14:foregroundMark x1="12442" y1="41860" x2="37209" y2="73195"/>
                          <a14:foregroundMark x1="37209" y1="73195" x2="13721" y2="45410"/>
                          <a14:foregroundMark x1="13721" y1="45410" x2="12442" y2="41860"/>
                          <a14:backgroundMark x1="15116" y1="32558" x2="15116" y2="32558"/>
                          <a14:backgroundMark x1="15116" y1="32558" x2="15116" y2="32558"/>
                          <a14:backgroundMark x1="21163" y1="21909" x2="21163" y2="22644"/>
                          <a14:backgroundMark x1="5000" y1="26928" x2="7674" y2="219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525" y="1679808"/>
              <a:ext cx="1105675" cy="1050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Flask Logo PNG Vector">
              <a:extLst>
                <a:ext uri="{FF2B5EF4-FFF2-40B4-BE49-F238E27FC236}">
                  <a16:creationId xmlns:a16="http://schemas.microsoft.com/office/drawing/2014/main" id="{4F4CE1B1-65EC-2FE4-4FE1-9DF39F58AA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493" y="2938419"/>
              <a:ext cx="1220493" cy="1220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Arduino Logo PNG Vector">
              <a:extLst>
                <a:ext uri="{FF2B5EF4-FFF2-40B4-BE49-F238E27FC236}">
                  <a16:creationId xmlns:a16="http://schemas.microsoft.com/office/drawing/2014/main" id="{210D0BBC-1E25-B1E2-8994-7350C5D90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3789" y="2743731"/>
              <a:ext cx="1289811" cy="1289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Node Red Logo PNG Vector">
              <a:extLst>
                <a:ext uri="{FF2B5EF4-FFF2-40B4-BE49-F238E27FC236}">
                  <a16:creationId xmlns:a16="http://schemas.microsoft.com/office/drawing/2014/main" id="{AF3C35F2-6767-E91F-D0F8-FA5377B12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8760" y="2813049"/>
              <a:ext cx="975174" cy="975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MQTT Logo">
              <a:extLst>
                <a:ext uri="{FF2B5EF4-FFF2-40B4-BE49-F238E27FC236}">
                  <a16:creationId xmlns:a16="http://schemas.microsoft.com/office/drawing/2014/main" id="{1682432E-F7D3-A205-1994-37884964C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7734" b="89959" l="10000" r="90000">
                          <a14:foregroundMark x1="40233" y1="12754" x2="13837" y2="50611"/>
                          <a14:foregroundMark x1="13837" y1="50611" x2="38140" y2="86024"/>
                          <a14:foregroundMark x1="38140" y1="86024" x2="76395" y2="76119"/>
                          <a14:foregroundMark x1="76395" y1="76119" x2="72209" y2="25916"/>
                          <a14:foregroundMark x1="72209" y1="25916" x2="74302" y2="29037"/>
                          <a14:foregroundMark x1="19535" y1="77205" x2="51279" y2="86703"/>
                          <a14:foregroundMark x1="51279" y1="86703" x2="79302" y2="58073"/>
                          <a14:foregroundMark x1="79302" y1="58073" x2="73140" y2="20081"/>
                          <a14:foregroundMark x1="73140" y1="20081" x2="39767" y2="16689"/>
                          <a14:foregroundMark x1="39767" y1="16689" x2="74302" y2="27273"/>
                          <a14:foregroundMark x1="74302" y1="27273" x2="43837" y2="16961"/>
                          <a14:foregroundMark x1="43837" y1="16961" x2="42093" y2="16961"/>
                          <a14:foregroundMark x1="29302" y1="34735" x2="61163" y2="60109"/>
                          <a14:foregroundMark x1="61163" y1="60109" x2="34070" y2="83989"/>
                          <a14:foregroundMark x1="34070" y1="83989" x2="31279" y2="39891"/>
                          <a14:foregroundMark x1="31279" y1="39891" x2="67442" y2="42062"/>
                          <a14:foregroundMark x1="67442" y1="42062" x2="42209" y2="17232"/>
                          <a14:foregroundMark x1="42209" y1="17232" x2="59767" y2="94166"/>
                          <a14:foregroundMark x1="59767" y1="94166" x2="18837" y2="74763"/>
                          <a14:foregroundMark x1="18837" y1="74763" x2="21047" y2="24695"/>
                          <a14:foregroundMark x1="21047" y1="24695" x2="31163" y2="62008"/>
                          <a14:foregroundMark x1="31163" y1="62008" x2="58721" y2="7734"/>
                          <a14:foregroundMark x1="58721" y1="7734" x2="51744" y2="297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686" y="4161386"/>
              <a:ext cx="1505079" cy="1289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A705D9C-9EF3-D448-62E0-390794079A51}"/>
                </a:ext>
              </a:extLst>
            </p:cNvPr>
            <p:cNvSpPr txBox="1"/>
            <p:nvPr/>
          </p:nvSpPr>
          <p:spPr>
            <a:xfrm>
              <a:off x="2257691" y="2501875"/>
              <a:ext cx="824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Berlin Sans FB" panose="020E0602020502020306" pitchFamily="34" charset="0"/>
                </a:rPr>
                <a:t>Next.js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3D1E54-98DF-3B41-E87B-A364FE614342}"/>
                </a:ext>
              </a:extLst>
            </p:cNvPr>
            <p:cNvSpPr txBox="1"/>
            <p:nvPr/>
          </p:nvSpPr>
          <p:spPr>
            <a:xfrm>
              <a:off x="3651554" y="2437959"/>
              <a:ext cx="898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00B0F0"/>
                  </a:solidFill>
                  <a:latin typeface="Corbel Light" panose="020B0303020204020204" pitchFamily="34" charset="0"/>
                </a:rPr>
                <a:t>React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F853A5D-43C8-4AC4-D867-8B51F02902FB}"/>
                </a:ext>
              </a:extLst>
            </p:cNvPr>
            <p:cNvSpPr txBox="1"/>
            <p:nvPr/>
          </p:nvSpPr>
          <p:spPr>
            <a:xfrm>
              <a:off x="1433458" y="3659724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accent2">
                      <a:lumMod val="75000"/>
                    </a:schemeClr>
                  </a:solidFill>
                  <a:latin typeface="Berlin Sans FB" panose="020E0602020502020306" pitchFamily="34" charset="0"/>
                </a:rPr>
                <a:t>Node-Red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C1AFFC5-29F2-4947-A045-66AA3EAE3F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218" y="35548"/>
            <a:ext cx="1377953" cy="10525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C6E4CF-537C-83FA-D655-83B6F5A02ED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73108" y="1156533"/>
            <a:ext cx="4626752" cy="46267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443841"/>
            <a:ext cx="93853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Feasibility: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Solar pumping technology is already proven in agriculture and industry.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OPEX/PPA model removes upfront cost barrier.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Modular design allows scale-up as mine expands. 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Weather dependency (low solar generation during monsoons).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Space requirement for solar panels.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Vendor reliability and long-term service. 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Risk Mitigation: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Hybrid backup system ensures uninterrupted pumping.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Use high-efficiency PV panels to reduce land footprint.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Vendor selection with strict SLA and performance guarantees.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40A40-DC5A-473E-B57F-D746194D4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18" y="10609"/>
            <a:ext cx="1291993" cy="9869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000379" y="1513658"/>
            <a:ext cx="665347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Impact: 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Reliable and uninterrupted mine dewatering.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Predictable and reduced operational costs.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Strengthens sustainability and ESG commitments. </a:t>
            </a:r>
          </a:p>
          <a:p>
            <a:pPr marL="342900" lvl="0" indent="-342900" algn="just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Economic: 30–50% reduction in OPEX compared to diesel-based systems. 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Environmental: CO₂ emissions reduced by 60–70%.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Social: Supports green mining and local community image.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Operational: Vendor-managed operation reduces maintenance load.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37EC81-8B1A-42E8-8058-928196D57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18" y="27235"/>
            <a:ext cx="1398323" cy="10681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61097" y="1619092"/>
            <a:ext cx="9385300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Learning Approach to Identify Important Parameters Influencing Pumping Load Shift in a Complex Dewatering System of a Deep-Level Mine – by Fortunate Olifant, Shaun Hancock, Johan du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Plesis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Jean van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Laar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Corne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Schutte – 2024.</a:t>
            </a:r>
          </a:p>
          <a:p>
            <a:pPr algn="just">
              <a:defRPr/>
            </a:pP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Link :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https://www.mdpi.com/2673-6489/4/2/12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defRPr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Feasibility study of solar photovoltaic/grid-connected hybrid renewable energy system with pumped storage hydropower system using abandoned open cast coal mine: A case study in India</a:t>
            </a:r>
            <a:r>
              <a:rPr lang="en-US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by Ambati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Bhimaraju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Aeidapu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Mahesh, Joshi Sukhdev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Nirbheram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2023.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en-US" sz="2800" i="0" dirty="0">
                <a:solidFill>
                  <a:prstClr val="black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en-US" i="0" dirty="0">
                <a:solidFill>
                  <a:prstClr val="black"/>
                </a:solidFill>
                <a:effectLst/>
                <a:latin typeface="Arial" pitchFamily="34" charset="0"/>
                <a:cs typeface="Arial" pitchFamily="34" charset="0"/>
              </a:rPr>
              <a:t>Link: </a:t>
            </a:r>
            <a:r>
              <a:rPr lang="en-US" i="0" dirty="0">
                <a:solidFill>
                  <a:prstClr val="black"/>
                </a:solidFill>
                <a:effectLst/>
                <a:latin typeface="Arial" pitchFamily="34" charset="0"/>
                <a:cs typeface="Arial" pitchFamily="34" charset="0"/>
                <a:hlinkClick r:id="rId4"/>
              </a:rPr>
              <a:t>https://www.sciencedirect.com/science/article/abs/pii/S2352152X23016031</a:t>
            </a:r>
            <a:r>
              <a:rPr lang="en-US" i="0" dirty="0">
                <a:solidFill>
                  <a:prstClr val="black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B671DC-0886-4AAF-9E08-29AB96BA26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218" y="18922"/>
            <a:ext cx="1313757" cy="10035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8004</TotalTime>
  <Words>460</Words>
  <Application>Microsoft Office PowerPoint</Application>
  <PresentationFormat>Widescreen</PresentationFormat>
  <Paragraphs>78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Berlin Sans FB</vt:lpstr>
      <vt:lpstr>Calibri</vt:lpstr>
      <vt:lpstr>Corbel Light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TANAY GUJARATHI</cp:lastModifiedBy>
  <cp:revision>158</cp:revision>
  <dcterms:created xsi:type="dcterms:W3CDTF">2013-12-12T18:46:50Z</dcterms:created>
  <dcterms:modified xsi:type="dcterms:W3CDTF">2025-09-18T15:23:06Z</dcterms:modified>
  <cp:category/>
</cp:coreProperties>
</file>