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24" r:id="rId3"/>
    <p:sldId id="325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297" r:id="rId28"/>
    <p:sldId id="296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4660"/>
  </p:normalViewPr>
  <p:slideViewPr>
    <p:cSldViewPr>
      <p:cViewPr varScale="1">
        <p:scale>
          <a:sx n="84" d="100"/>
          <a:sy n="84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9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7DC55B9-09C2-41E4-92A6-DDD7456376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tsinghua-ppt-template-First副本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3" y="-1588"/>
            <a:ext cx="9139237" cy="6853238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84438" y="2060575"/>
            <a:ext cx="6335712" cy="1368425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32138" y="4292600"/>
            <a:ext cx="5688012" cy="1008063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D6705-E7CE-4F1A-B606-3243C582AE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9100" y="188913"/>
            <a:ext cx="1979613" cy="6192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27088" y="188913"/>
            <a:ext cx="5789612" cy="6192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E84F35-1A58-4987-A12B-7A307533263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46C31-7BA4-49EF-915C-57B22B96CA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77AE8-4F05-4B11-9890-6243D204C5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7088" y="1125538"/>
            <a:ext cx="3884612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1125538"/>
            <a:ext cx="3884613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893CC-1701-4355-AF80-9E1027768A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C68A6-ED18-43AF-A7DA-15C17DF507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C2A024-F969-4E29-B65F-AB12D11FC31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2CCF1-D1D5-4337-9C9B-57CD2D26A0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FB8C0-1C0F-44A4-B4D2-BE842FE840C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2B476-4CD3-409D-8474-6AE280522A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(1)副本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980" y="0"/>
            <a:ext cx="9138039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88913"/>
            <a:ext cx="53276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1125538"/>
            <a:ext cx="7921625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24300" y="6538913"/>
            <a:ext cx="172720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24525" y="6453188"/>
            <a:ext cx="1800225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67625" y="6518275"/>
            <a:ext cx="14763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B031D89-97E2-41F0-8FF9-01234DD269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74" y="2060575"/>
            <a:ext cx="8320116" cy="1368425"/>
          </a:xfrm>
        </p:spPr>
        <p:txBody>
          <a:bodyPr/>
          <a:lstStyle/>
          <a:p>
            <a:r>
              <a:rPr lang="zh-CN" altLang="en-US" sz="4400" b="1" dirty="0" smtClean="0">
                <a:latin typeface="黑体" pitchFamily="49" charset="-122"/>
                <a:ea typeface="黑体" pitchFamily="49" charset="-122"/>
              </a:rPr>
              <a:t>项目二：</a:t>
            </a:r>
            <a:r>
              <a:rPr lang="en-US" altLang="zh-CN" sz="4400" b="1" dirty="0" smtClean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4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网络五子棋软件</a:t>
            </a:r>
            <a:endParaRPr lang="zh-CN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效果图</a:t>
            </a:r>
          </a:p>
        </p:txBody>
      </p:sp>
      <p:pic>
        <p:nvPicPr>
          <p:cNvPr id="63491" name="内容占位符 3" descr="fuwuqi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1238" y="2497138"/>
            <a:ext cx="4581525" cy="273208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代码分析（一）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	</a:t>
            </a:r>
            <a:r>
              <a:rPr lang="en-US" sz="4900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QLabel</a:t>
            </a: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 *label = new </a:t>
            </a:r>
            <a:r>
              <a:rPr lang="en-US" sz="4900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QLabel</a:t>
            </a: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("Host IP:");</a:t>
            </a:r>
            <a:endParaRPr lang="zh-CN" altLang="en-US" sz="4900" dirty="0" smtClean="0">
              <a:solidFill>
                <a:sysClr val="windowText" lastClr="0000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	</a:t>
            </a:r>
            <a:r>
              <a:rPr lang="en-US" sz="4900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QLineEdit</a:t>
            </a: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 *</a:t>
            </a:r>
            <a:r>
              <a:rPr lang="en-US" sz="4900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lineEdit</a:t>
            </a: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 = new </a:t>
            </a:r>
            <a:r>
              <a:rPr lang="en-US" sz="4900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QLineEdit</a:t>
            </a: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(this);</a:t>
            </a:r>
            <a:endParaRPr lang="zh-CN" altLang="en-US" sz="4900" dirty="0" smtClean="0">
              <a:solidFill>
                <a:sysClr val="windowText" lastClr="0000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	const char *string = </a:t>
            </a:r>
            <a:r>
              <a:rPr lang="en-US" sz="4900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ip_search</a:t>
            </a: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();</a:t>
            </a:r>
            <a:endParaRPr lang="zh-CN" altLang="en-US" sz="4900" dirty="0" smtClean="0">
              <a:solidFill>
                <a:sysClr val="windowText" lastClr="0000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	</a:t>
            </a:r>
            <a:r>
              <a:rPr lang="en-US" sz="4900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lineEdit</a:t>
            </a: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-&gt;</a:t>
            </a:r>
            <a:r>
              <a:rPr lang="en-US" sz="4900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setReadOnly</a:t>
            </a: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(true);</a:t>
            </a:r>
            <a:endParaRPr lang="zh-CN" altLang="en-US" sz="4900" dirty="0" smtClean="0">
              <a:solidFill>
                <a:sysClr val="windowText" lastClr="0000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	</a:t>
            </a:r>
            <a:r>
              <a:rPr lang="en-US" sz="4900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lineEdit</a:t>
            </a: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-&gt;</a:t>
            </a:r>
            <a:r>
              <a:rPr lang="en-US" sz="4900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setText</a:t>
            </a: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(</a:t>
            </a:r>
            <a:r>
              <a:rPr lang="en-US" sz="4900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tr</a:t>
            </a: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(string));</a:t>
            </a:r>
            <a:endParaRPr lang="zh-CN" altLang="en-US" sz="4900" dirty="0" smtClean="0">
              <a:solidFill>
                <a:sysClr val="windowText" lastClr="0000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	</a:t>
            </a:r>
            <a:r>
              <a:rPr lang="en-US" sz="4900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QPushButton</a:t>
            </a: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 *ok= new </a:t>
            </a:r>
            <a:r>
              <a:rPr lang="en-US" sz="4900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QPushButton</a:t>
            </a: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(this);</a:t>
            </a:r>
            <a:endParaRPr lang="zh-CN" altLang="en-US" sz="4900" dirty="0" smtClean="0">
              <a:solidFill>
                <a:sysClr val="windowText" lastClr="0000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        ok-&gt;</a:t>
            </a:r>
            <a:r>
              <a:rPr lang="en-US" sz="4900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setText</a:t>
            </a: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("OK");</a:t>
            </a:r>
            <a:endParaRPr lang="zh-CN" altLang="en-US" sz="4900" dirty="0" smtClean="0">
              <a:solidFill>
                <a:sysClr val="windowText" lastClr="0000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	connect(</a:t>
            </a:r>
            <a:r>
              <a:rPr lang="en-US" sz="4900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ok,SIGNAL</a:t>
            </a: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(clicked()),</a:t>
            </a:r>
            <a:r>
              <a:rPr lang="en-US" sz="4900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this,SLOT</a:t>
            </a:r>
            <a:r>
              <a:rPr lang="en-US" sz="4900" dirty="0" smtClean="0">
                <a:solidFill>
                  <a:sysClr val="windowText" lastClr="000000"/>
                </a:solidFill>
                <a:latin typeface="Lucida Console" pitchFamily="49" charset="0"/>
              </a:rPr>
              <a:t>(OK()));</a:t>
            </a:r>
            <a:endParaRPr lang="zh-CN" altLang="en-US" sz="4900" dirty="0" smtClean="0">
              <a:solidFill>
                <a:sysClr val="windowText" lastClr="0000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代码分析（二）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QPushButton</a:t>
            </a: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 *cancel= new </a:t>
            </a:r>
            <a:r>
              <a:rPr lang="en-US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QPushButton</a:t>
            </a: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(this);</a:t>
            </a:r>
            <a:endParaRPr lang="zh-CN" altLang="en-US" dirty="0" smtClean="0">
              <a:solidFill>
                <a:sysClr val="windowText" lastClr="0000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	cancel-&gt;</a:t>
            </a:r>
            <a:r>
              <a:rPr lang="en-US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setText</a:t>
            </a: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("Cancel");</a:t>
            </a:r>
            <a:endParaRPr lang="zh-CN" altLang="en-US" dirty="0" smtClean="0">
              <a:solidFill>
                <a:sysClr val="windowText" lastClr="0000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	connect(</a:t>
            </a:r>
            <a:r>
              <a:rPr lang="en-US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cancel,SIGNAL</a:t>
            </a: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(clicked()),</a:t>
            </a:r>
            <a:r>
              <a:rPr lang="en-US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this,SLOT</a:t>
            </a: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(Cancel()));</a:t>
            </a:r>
            <a:endParaRPr lang="zh-CN" altLang="en-US" dirty="0" smtClean="0">
              <a:solidFill>
                <a:sysClr val="windowText" lastClr="0000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QGridLayout</a:t>
            </a: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 *layout = new </a:t>
            </a:r>
            <a:r>
              <a:rPr lang="en-US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QGridLayout</a:t>
            </a: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();</a:t>
            </a:r>
            <a:endParaRPr lang="zh-CN" altLang="en-US" dirty="0" smtClean="0">
              <a:solidFill>
                <a:sysClr val="windowText" lastClr="0000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	layout-&gt;</a:t>
            </a:r>
            <a:r>
              <a:rPr lang="en-US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addWidget</a:t>
            </a: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(label,0,0);</a:t>
            </a:r>
            <a:endParaRPr lang="zh-CN" altLang="en-US" dirty="0" smtClean="0">
              <a:solidFill>
                <a:sysClr val="windowText" lastClr="0000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	layout&gt;</a:t>
            </a:r>
            <a:r>
              <a:rPr lang="en-US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addWidget</a:t>
            </a: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(lineEdit,0,1);</a:t>
            </a:r>
            <a:endParaRPr lang="zh-CN" altLang="en-US" dirty="0" smtClean="0">
              <a:solidFill>
                <a:sysClr val="windowText" lastClr="0000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	layout-&gt;</a:t>
            </a:r>
            <a:r>
              <a:rPr lang="en-US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addWidget</a:t>
            </a: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(ok,1,0);</a:t>
            </a:r>
            <a:endParaRPr lang="zh-CN" altLang="en-US" dirty="0" smtClean="0">
              <a:solidFill>
                <a:sysClr val="windowText" lastClr="0000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	layout-&gt;</a:t>
            </a:r>
            <a:r>
              <a:rPr lang="en-US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addWidget</a:t>
            </a: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(cancel,1,1);</a:t>
            </a:r>
            <a:endParaRPr lang="zh-CN" altLang="en-US" dirty="0" smtClean="0">
              <a:solidFill>
                <a:sysClr val="windowText" lastClr="0000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	</a:t>
            </a:r>
            <a:r>
              <a:rPr lang="en-US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setLayout</a:t>
            </a:r>
            <a:r>
              <a:rPr lang="en-US" dirty="0" smtClean="0">
                <a:solidFill>
                  <a:sysClr val="windowText" lastClr="000000"/>
                </a:solidFill>
                <a:latin typeface="Lucida Console" pitchFamily="49" charset="0"/>
              </a:rPr>
              <a:t>(layout);</a:t>
            </a:r>
            <a:endParaRPr lang="zh-CN" altLang="en-US" dirty="0" smtClean="0">
              <a:solidFill>
                <a:sysClr val="windowText" lastClr="0000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创建连接对话框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大部分和主机界面都相似，唯一不同的是，这里要实现在可编辑文本框中输入数字，这就需要自己画一个软键盘，我们可以用多个按钮（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0~9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）来实现，每个按钮按下去之后，他实现的功能就是在文本框中显示出相应的数字</a:t>
            </a:r>
          </a:p>
          <a:p>
            <a:endParaRPr lang="zh-CN" alt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效果图</a:t>
            </a:r>
          </a:p>
        </p:txBody>
      </p:sp>
      <p:pic>
        <p:nvPicPr>
          <p:cNvPr id="67587" name="内容占位符 3" descr="kehuji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1238" y="2497138"/>
            <a:ext cx="4581525" cy="273208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代码分析（一）</a:t>
            </a:r>
          </a:p>
        </p:txBody>
      </p:sp>
      <p:sp>
        <p:nvSpPr>
          <p:cNvPr id="68611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大部分和主机界面都相似，唯一不同的是，这里要实现在可编辑文本框中输入数字，这就需要自己画一个软键盘，我们可以用多个按钮（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0~9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）来实现，每个按钮按下去之后，他实现的功能就是在文本框中显示出相应的数字，下面以数字“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0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”为例：</a:t>
            </a:r>
          </a:p>
          <a:p>
            <a:endParaRPr lang="zh-CN" alt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代码分析（二）</a:t>
            </a: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Lucida Console" pitchFamily="49" charset="0"/>
              </a:rPr>
              <a:t>	</a:t>
            </a:r>
            <a:r>
              <a:rPr lang="en-US" altLang="zh-CN" sz="2500" smtClean="0">
                <a:solidFill>
                  <a:srgbClr val="000000"/>
                </a:solidFill>
                <a:latin typeface="Lucida Console" pitchFamily="49" charset="0"/>
              </a:rPr>
              <a:t>QPushButton *num0= new	QPushButton(this);</a:t>
            </a:r>
            <a:endParaRPr lang="zh-CN" altLang="en-US" sz="25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500" smtClean="0">
                <a:solidFill>
                  <a:srgbClr val="000000"/>
                </a:solidFill>
                <a:latin typeface="Lucida Console" pitchFamily="49" charset="0"/>
              </a:rPr>
              <a:t>	num0-&gt;setText("0");</a:t>
            </a:r>
            <a:endParaRPr lang="zh-CN" altLang="en-US" sz="25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500" smtClean="0">
                <a:solidFill>
                  <a:srgbClr val="000000"/>
                </a:solidFill>
                <a:latin typeface="Lucida Console" pitchFamily="49" charset="0"/>
              </a:rPr>
              <a:t>	QSignalMapper* mapper = new QSignalMapper(this);</a:t>
            </a:r>
            <a:endParaRPr lang="zh-CN" altLang="en-US" sz="25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500" smtClean="0">
                <a:solidFill>
                  <a:srgbClr val="000000"/>
                </a:solidFill>
                <a:latin typeface="Lucida Console" pitchFamily="49" charset="0"/>
              </a:rPr>
              <a:t>	connect(num0, SIGNAL(clicked()), mapper, SLOT(map()));</a:t>
            </a:r>
            <a:endParaRPr lang="zh-CN" altLang="en-US" sz="25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500" smtClean="0">
                <a:solidFill>
                  <a:srgbClr val="000000"/>
                </a:solidFill>
                <a:latin typeface="Lucida Console" pitchFamily="49" charset="0"/>
              </a:rPr>
              <a:t>	mapper-&gt;setMapping(num0, "0");</a:t>
            </a:r>
            <a:endParaRPr lang="zh-CN" altLang="en-US" sz="2500" smtClean="0">
              <a:solidFill>
                <a:srgbClr val="000000"/>
              </a:solidFill>
              <a:latin typeface="Lucida Console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500" smtClean="0">
                <a:solidFill>
                  <a:srgbClr val="000000"/>
                </a:solidFill>
                <a:latin typeface="Lucida Console" pitchFamily="49" charset="0"/>
              </a:rPr>
              <a:t>	connect(mapper, SIGNAL(mapped(const QString&amp;)), this, SLOT(displayed(const QString&amp;)));</a:t>
            </a:r>
            <a:endParaRPr lang="zh-CN" altLang="en-US" sz="2500" smtClean="0">
              <a:solidFill>
                <a:srgbClr val="0000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代码分析（三）</a:t>
            </a:r>
          </a:p>
        </p:txBody>
      </p:sp>
      <p:sp>
        <p:nvSpPr>
          <p:cNvPr id="706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首先介绍一下</a:t>
            </a:r>
            <a:r>
              <a:rPr lang="en-US" altLang="zh-CN" sz="2800" dirty="0" err="1" smtClean="0">
                <a:latin typeface="Arial" pitchFamily="34" charset="0"/>
                <a:ea typeface="仿宋_GB2312" pitchFamily="49" charset="-122"/>
              </a:rPr>
              <a:t>QSignalMapper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，</a:t>
            </a:r>
            <a:r>
              <a:rPr lang="en-US" altLang="zh-CN" sz="2800" dirty="0" err="1" smtClean="0">
                <a:latin typeface="Arial" pitchFamily="34" charset="0"/>
                <a:ea typeface="仿宋_GB2312" pitchFamily="49" charset="-122"/>
              </a:rPr>
              <a:t>QSignalMapper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可以看做是信号的翻译和转换器，他可以把无参数的信号翻译成带</a:t>
            </a:r>
            <a:r>
              <a:rPr lang="en-US" altLang="zh-CN" sz="2800" dirty="0" err="1" smtClean="0">
                <a:latin typeface="Arial" pitchFamily="34" charset="0"/>
                <a:ea typeface="仿宋_GB2312" pitchFamily="49" charset="-122"/>
              </a:rPr>
              <a:t>int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参数，</a:t>
            </a:r>
            <a:r>
              <a:rPr lang="en-US" altLang="zh-CN" sz="2800" dirty="0" err="1" smtClean="0">
                <a:latin typeface="Arial" pitchFamily="34" charset="0"/>
                <a:ea typeface="仿宋_GB2312" pitchFamily="49" charset="-122"/>
              </a:rPr>
              <a:t>QString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参数，</a:t>
            </a:r>
            <a:r>
              <a:rPr lang="en-US" altLang="zh-CN" sz="2800" dirty="0" err="1" smtClean="0">
                <a:latin typeface="Arial" pitchFamily="34" charset="0"/>
                <a:ea typeface="仿宋_GB2312" pitchFamily="49" charset="-122"/>
              </a:rPr>
              <a:t>QObject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参数或者</a:t>
            </a:r>
            <a:r>
              <a:rPr lang="en-US" altLang="zh-CN" sz="2800" dirty="0" err="1" smtClean="0">
                <a:latin typeface="Arial" pitchFamily="34" charset="0"/>
                <a:ea typeface="仿宋_GB2312" pitchFamily="49" charset="-122"/>
              </a:rPr>
              <a:t>QWidget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*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参数信号。这里我们把按钮信号（无参数）转换成带</a:t>
            </a:r>
            <a:r>
              <a:rPr lang="en-US" altLang="zh-CN" sz="2800" dirty="0" err="1" smtClean="0">
                <a:latin typeface="Arial" pitchFamily="34" charset="0"/>
                <a:ea typeface="仿宋_GB2312" pitchFamily="49" charset="-122"/>
              </a:rPr>
              <a:t>QString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参数（按钮的名称）的信号，然后依靠</a:t>
            </a:r>
            <a:r>
              <a:rPr lang="en-US" altLang="zh-CN" sz="2800" dirty="0" err="1" smtClean="0">
                <a:latin typeface="Arial" pitchFamily="34" charset="0"/>
                <a:ea typeface="仿宋_GB2312" pitchFamily="49" charset="-122"/>
              </a:rPr>
              <a:t>QString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类型的参数进行处理操作。</a:t>
            </a:r>
          </a:p>
          <a:p>
            <a:endParaRPr lang="zh-CN" alt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代码分析（三）</a:t>
            </a:r>
          </a:p>
        </p:txBody>
      </p:sp>
      <p:sp>
        <p:nvSpPr>
          <p:cNvPr id="716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smtClean="0">
                <a:solidFill>
                  <a:srgbClr val="000000"/>
                </a:solidFill>
              </a:rPr>
              <a:t>例子中</a:t>
            </a:r>
          </a:p>
          <a:p>
            <a:pPr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0000"/>
                </a:solidFill>
              </a:rPr>
              <a:t>	1</a:t>
            </a:r>
            <a:r>
              <a:rPr lang="zh-CN" altLang="en-US" sz="2200" smtClean="0">
                <a:solidFill>
                  <a:srgbClr val="000000"/>
                </a:solidFill>
              </a:rPr>
              <a:t>、首先建立一个无参数的连接：</a:t>
            </a:r>
            <a:r>
              <a:rPr lang="en-US" sz="2200" smtClean="0">
                <a:solidFill>
                  <a:srgbClr val="000000"/>
                </a:solidFill>
              </a:rPr>
              <a:t/>
            </a:r>
            <a:br>
              <a:rPr lang="en-US" sz="2200" smtClean="0">
                <a:solidFill>
                  <a:srgbClr val="000000"/>
                </a:solidFill>
              </a:rPr>
            </a:br>
            <a:r>
              <a:rPr lang="en-US" altLang="zh-CN" sz="2200" smtClean="0">
                <a:solidFill>
                  <a:srgbClr val="000000"/>
                </a:solidFill>
              </a:rPr>
              <a:t>connect(num0, SIGNAL(clicked()), mapper, SLOT(map()));</a:t>
            </a:r>
            <a:endParaRPr lang="zh-CN" altLang="en-US" sz="220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0000"/>
                </a:solidFill>
              </a:rPr>
              <a:t>	2</a:t>
            </a:r>
            <a:r>
              <a:rPr lang="zh-CN" altLang="en-US" sz="2200" smtClean="0">
                <a:solidFill>
                  <a:srgbClr val="000000"/>
                </a:solidFill>
              </a:rPr>
              <a:t>、然后我们进行转换：</a:t>
            </a:r>
            <a:r>
              <a:rPr lang="en-US" sz="2200" smtClean="0">
                <a:solidFill>
                  <a:srgbClr val="000000"/>
                </a:solidFill>
              </a:rPr>
              <a:t/>
            </a:r>
            <a:br>
              <a:rPr lang="en-US" sz="2200" smtClean="0">
                <a:solidFill>
                  <a:srgbClr val="000000"/>
                </a:solidFill>
              </a:rPr>
            </a:br>
            <a:r>
              <a:rPr lang="en-US" altLang="zh-CN" sz="2200" smtClean="0">
                <a:solidFill>
                  <a:srgbClr val="000000"/>
                </a:solidFill>
              </a:rPr>
              <a:t>mapper-&gt;setMapping(num0, "0");</a:t>
            </a:r>
            <a:br>
              <a:rPr lang="en-US" altLang="zh-CN" sz="2200" smtClean="0">
                <a:solidFill>
                  <a:srgbClr val="000000"/>
                </a:solidFill>
              </a:rPr>
            </a:br>
            <a:r>
              <a:rPr lang="zh-CN" altLang="en-US" sz="2200" smtClean="0">
                <a:solidFill>
                  <a:srgbClr val="000000"/>
                </a:solidFill>
              </a:rPr>
              <a:t>这里把信号转换为</a:t>
            </a:r>
            <a:r>
              <a:rPr lang="en-US" altLang="zh-CN" sz="2200" smtClean="0">
                <a:solidFill>
                  <a:srgbClr val="000000"/>
                </a:solidFill>
              </a:rPr>
              <a:t>QString</a:t>
            </a:r>
            <a:r>
              <a:rPr lang="zh-CN" altLang="en-US" sz="2200" smtClean="0">
                <a:solidFill>
                  <a:srgbClr val="000000"/>
                </a:solidFill>
              </a:rPr>
              <a:t>参数类型的信号，</a:t>
            </a:r>
            <a:r>
              <a:rPr lang="en-US" altLang="zh-CN" sz="2200" smtClean="0">
                <a:solidFill>
                  <a:srgbClr val="000000"/>
                </a:solidFill>
              </a:rPr>
              <a:t>"0"</a:t>
            </a:r>
            <a:r>
              <a:rPr lang="zh-CN" altLang="en-US" sz="2200" smtClean="0">
                <a:solidFill>
                  <a:srgbClr val="000000"/>
                </a:solidFill>
              </a:rPr>
              <a:t>就是要要传递的参数。</a:t>
            </a:r>
          </a:p>
          <a:p>
            <a:pPr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0000"/>
                </a:solidFill>
              </a:rPr>
              <a:t>	3</a:t>
            </a:r>
            <a:r>
              <a:rPr lang="zh-CN" altLang="en-US" sz="2200" smtClean="0">
                <a:solidFill>
                  <a:srgbClr val="000000"/>
                </a:solidFill>
              </a:rPr>
              <a:t>、最后我们把信号转发到最终的处理函数</a:t>
            </a:r>
            <a:r>
              <a:rPr lang="en-US" altLang="zh-CN" sz="2200" smtClean="0">
                <a:solidFill>
                  <a:srgbClr val="000000"/>
                </a:solidFill>
              </a:rPr>
              <a:t>displayed</a:t>
            </a:r>
            <a:r>
              <a:rPr lang="zh-CN" altLang="en-US" sz="2200" smtClean="0">
                <a:solidFill>
                  <a:srgbClr val="000000"/>
                </a:solidFill>
              </a:rPr>
              <a:t>（信号槽）</a:t>
            </a:r>
          </a:p>
          <a:p>
            <a:pPr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0000"/>
                </a:solidFill>
              </a:rPr>
              <a:t>	connect(mapper, SIGNAL(mapped(const QString&amp;)), this, SLOT(displayed(const QString&amp;)));</a:t>
            </a:r>
            <a:endParaRPr lang="zh-CN" altLang="en-US" sz="220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0000"/>
                </a:solidFill>
              </a:rPr>
              <a:t>	displayed</a:t>
            </a:r>
            <a:r>
              <a:rPr lang="zh-CN" altLang="en-US" sz="2200" smtClean="0">
                <a:solidFill>
                  <a:srgbClr val="000000"/>
                </a:solidFill>
              </a:rPr>
              <a:t>的参数就是由</a:t>
            </a:r>
            <a:r>
              <a:rPr lang="en-US" altLang="zh-CN" sz="2200" smtClean="0">
                <a:solidFill>
                  <a:srgbClr val="000000"/>
                </a:solidFill>
              </a:rPr>
              <a:t>QSignalMapper</a:t>
            </a:r>
            <a:r>
              <a:rPr lang="zh-CN" altLang="en-US" sz="2200" smtClean="0">
                <a:solidFill>
                  <a:srgbClr val="000000"/>
                </a:solidFill>
              </a:rPr>
              <a:t>转换过来的</a:t>
            </a:r>
            <a:r>
              <a:rPr lang="en-US" altLang="zh-CN" sz="2200" smtClean="0">
                <a:solidFill>
                  <a:srgbClr val="000000"/>
                </a:solidFill>
              </a:rPr>
              <a:t>QString</a:t>
            </a:r>
            <a:r>
              <a:rPr lang="zh-CN" altLang="en-US" sz="2200" smtClean="0">
                <a:solidFill>
                  <a:srgbClr val="000000"/>
                </a:solidFill>
              </a:rPr>
              <a:t>类型的</a:t>
            </a:r>
            <a:r>
              <a:rPr lang="en-US" altLang="zh-CN" sz="2200" smtClean="0">
                <a:solidFill>
                  <a:srgbClr val="000000"/>
                </a:solidFill>
              </a:rPr>
              <a:t>0</a:t>
            </a:r>
            <a:r>
              <a:rPr lang="zh-CN" altLang="en-US" sz="2200" smtClean="0">
                <a:solidFill>
                  <a:srgbClr val="000000"/>
                </a:solidFill>
              </a:rPr>
              <a:t>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程序设计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网络五子棋的实现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	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基本界面已经实现，还剩下以下两个功能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	1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、传输棋子数据（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Socket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）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	2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、同步棋盘（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Socket + 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数据链表）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Picture 2" descr="C:\Users\Stevens\AppData\Roaming\Tencent\Users\3257221\QQ\WinTemp\RichOle\IB1LDKY)FY6NE{DM(E]7()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234" y="0"/>
            <a:ext cx="7296150" cy="7286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传输棋子数据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if(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get_right_chess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==1){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write(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connfd,cur,sizeof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(CHESS));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if(who==0){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t-&gt;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setText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("TURN:   Client....");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who =1;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else{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t-&gt;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setText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("TURN:   HOST....");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who=0;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update();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lock=0;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}</a:t>
            </a:r>
            <a:endParaRPr lang="zh-CN" altLang="en-US" dirty="0">
              <a:solidFill>
                <a:sysClr val="windowText" lastClr="0000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代码分析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首先用变量</a:t>
            </a:r>
            <a:r>
              <a:rPr lang="en-US" altLang="zh-CN" sz="2800" dirty="0" err="1" smtClean="0">
                <a:latin typeface="Arial" pitchFamily="34" charset="0"/>
                <a:ea typeface="仿宋_GB2312" pitchFamily="49" charset="-122"/>
              </a:rPr>
              <a:t>get_right_chess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来判断刚刚下的棋子是否以前下过，如果没有，则调用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write(</a:t>
            </a:r>
            <a:r>
              <a:rPr lang="en-US" altLang="zh-CN" sz="2800" dirty="0" err="1" smtClean="0">
                <a:latin typeface="Arial" pitchFamily="34" charset="0"/>
                <a:ea typeface="仿宋_GB2312" pitchFamily="49" charset="-122"/>
              </a:rPr>
              <a:t>connfd,cur,sizeof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(CHESS))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向对方发送棋子的数据结构，发送完之后根据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who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的值来判断下一个谁走棋子，并且修改相应的标签，更新棋盘，并且锁定当前棋盘（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lock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用来锁定或者解锁当前棋盘）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dirty="0" err="1" smtClean="0">
                <a:latin typeface="Arial" pitchFamily="34" charset="0"/>
                <a:ea typeface="仿宋_GB2312" pitchFamily="49" charset="-122"/>
              </a:rPr>
              <a:t>get_right_chess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、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who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、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lock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在程序开始时应该初始化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endParaRPr lang="zh-CN" alt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同步棋盘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while(read(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connfd,acc_node,sizeof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(CHESS))!=0)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CHESS *node;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node = pre;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if(pre==NULL)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cur =(CHESS*)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malloc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(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sizeof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(CHESS));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if(cur!=NULL){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	cur-&gt;x = 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acc_node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-&gt;x;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	cur-&gt;y = 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acc_node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-&gt;y;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	cur-&gt;next = NULL;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	cur-&gt;last = NULL;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cur-&gt;color = 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acc_node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-&gt;color;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pre = cur;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WorB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[cur-&gt;x][cur-&gt;y] = 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acc_node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-&gt;color;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else{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while(node!=NULL)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if(node-&gt;x==(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acc_node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-&gt;x) &amp;&amp; node-&gt;y==(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acc_node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-&gt;y))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j++;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node = node-&gt;last;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}// check if it exist</a:t>
            </a:r>
            <a:endParaRPr lang="zh-CN" altLang="en-US" dirty="0">
              <a:solidFill>
                <a:sysClr val="windowText" lastClr="0000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if(j==0){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cur = (CHESS *)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malloc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(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sizeof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(CHESS));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if(cur!=NULL){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	cur-&gt;x = 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acc_node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-&gt;x;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	cur-&gt;y = 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acc_node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-&gt;y;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	cur-&gt;next = NULL;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	cur-&gt;last = pre;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	cur-&gt;color = 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acc_node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-&gt;color;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	pre-&gt;next = cur;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	pre = cur;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	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WorB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[cur-&gt;x][cur-&gt;y] = 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acc_node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-&gt;color;</a:t>
            </a:r>
            <a:endParaRPr lang="zh-CN" altLang="en-US" dirty="0">
              <a:solidFill>
                <a:sysClr val="windowText" lastClr="0000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if(who==0){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t-&gt;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setText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("TURN:   CLEINT....");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who=1;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else{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t-&gt;</a:t>
            </a:r>
            <a:r>
              <a:rPr lang="en-US" altLang="zh-CN" dirty="0" err="1" smtClean="0">
                <a:solidFill>
                  <a:sysClr val="windowText" lastClr="000000"/>
                </a:solidFill>
                <a:latin typeface="Lucida Console" pitchFamily="49" charset="0"/>
              </a:rPr>
              <a:t>setText</a:t>
            </a: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("TURN:   HOST....");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	who=0;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(*p).update();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	lock=1;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dirty="0" smtClean="0">
                <a:solidFill>
                  <a:sysClr val="windowText" lastClr="000000"/>
                </a:solidFill>
                <a:latin typeface="Lucida Console" pitchFamily="49" charset="0"/>
              </a:rPr>
              <a:t>	}</a:t>
            </a:r>
            <a:endParaRPr lang="zh-CN" altLang="en-US" dirty="0">
              <a:solidFill>
                <a:sysClr val="windowText" lastClr="00000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代码分析</a:t>
            </a:r>
          </a:p>
        </p:txBody>
      </p:sp>
      <p:sp>
        <p:nvSpPr>
          <p:cNvPr id="79875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调用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read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函数等待数据，读取到数据之后，更新数据链表，更改标签，更新棋盘，锁定当前棋盘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 </a:t>
            </a:r>
            <a:endParaRPr lang="zh-CN" altLang="en-US" sz="2800" dirty="0" smtClean="0">
              <a:latin typeface="Arial" pitchFamily="34" charset="0"/>
              <a:ea typeface="仿宋_GB2312" pitchFamily="49" charset="-122"/>
            </a:endParaRPr>
          </a:p>
          <a:p>
            <a:endParaRPr lang="zh-CN" alt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评分考核指标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125538"/>
            <a:ext cx="7992888" cy="52562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请在网络学堂上提交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提交材料包括：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详细设计文档（</a:t>
            </a:r>
            <a:r>
              <a:rPr lang="en-US" altLang="zh-CN" dirty="0" smtClean="0">
                <a:latin typeface="Arial" pitchFamily="34" charset="0"/>
                <a:ea typeface="仿宋_GB2312" pitchFamily="49" charset="-122"/>
                <a:cs typeface="+mn-cs"/>
              </a:rPr>
              <a:t>doc</a:t>
            </a: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）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源代码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342900" lvl="1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具体要求：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客户端和服务器</a:t>
            </a:r>
            <a:r>
              <a:rPr lang="zh-CN" altLang="en-US" dirty="0" smtClean="0">
                <a:latin typeface="Arial" pitchFamily="34" charset="0"/>
                <a:ea typeface="仿宋_GB2312" pitchFamily="49" charset="-122"/>
              </a:rPr>
              <a:t>端二者能够正确显示界面、网络数据同步、评判规则正确</a:t>
            </a:r>
            <a:endParaRPr lang="en-US" altLang="zh-CN" dirty="0" smtClean="0">
              <a:latin typeface="Arial" pitchFamily="34" charset="0"/>
              <a:ea typeface="仿宋_GB2312" pitchFamily="49" charset="-122"/>
            </a:endParaRPr>
          </a:p>
          <a:p>
            <a:pPr marL="742950" lvl="2" indent="-342900">
              <a:lnSpc>
                <a:spcPct val="12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dirty="0" smtClean="0">
                <a:latin typeface="Arial" pitchFamily="34" charset="0"/>
                <a:ea typeface="仿宋_GB2312" pitchFamily="49" charset="-122"/>
                <a:cs typeface="+mn-cs"/>
              </a:rPr>
              <a:t>设计文档需要涵盖：客户端、服务器端的工作流程；二者通信协议；网络通信编程框架</a:t>
            </a:r>
            <a:endParaRPr lang="en-US" altLang="zh-CN" dirty="0" smtClean="0">
              <a:latin typeface="Arial" pitchFamily="34" charset="0"/>
              <a:ea typeface="仿宋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​​ 1"/>
          <p:cNvSpPr/>
          <p:nvPr/>
        </p:nvSpPr>
        <p:spPr>
          <a:xfrm>
            <a:off x="2251528" y="2967335"/>
            <a:ext cx="4640950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5400" b="1" cap="all" dirty="0">
                <a:ln/>
                <a:solidFill>
                  <a:srgbClr val="FF000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you!</a:t>
            </a:r>
            <a:endParaRPr lang="zh-CN" altLang="en-US" sz="5400" b="1" cap="all" dirty="0">
              <a:ln/>
              <a:solidFill>
                <a:srgbClr val="FF000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主要涉及的技术点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图形界面显示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网络数据传输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五子棋评判规则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检测米字的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个方向上，是否达到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过程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从程序员的角度来看：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	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首先有主机创建网络连接，等待客机响应，在这个等待的过程中，主机随时可以取消连接；接收到客户机响应之后，就可以开始走棋，双方每下完一步棋，就必须发送相关的网络数据给对方，同时更新棋盘，达到同步，之后就要等待对方下棋，并且准备接收对方发送过来的数据</a:t>
            </a:r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功能分析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能够创建网络主机。在界面上添加功能按钮，显示创建主机对话框，对话框显示主机的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，还有取消按钮（在连接过程中可以随时结束）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游戏客户端能够加入主机。添加软键盘，用来输入主机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IP</a:t>
            </a:r>
            <a:endParaRPr lang="zh-CN" altLang="en-US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棋子坐标的网络传输。传递报文，表示最新落子的坐标，另一端接收报文，并且刷新棋盘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界面标记游戏状态。显示当前落子方，如果哪方赢了，弹出对话框提示</a:t>
            </a:r>
          </a:p>
          <a:p>
            <a:endParaRPr lang="zh-CN" alt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主要涉及点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通过对网络五子棋的功能分析，可以看出：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	1</a:t>
            </a:r>
            <a:r>
              <a:rPr lang="zh-CN" altLang="en-US" smtClean="0">
                <a:solidFill>
                  <a:srgbClr val="000000"/>
                </a:solidFill>
              </a:rPr>
              <a:t>、网络是必不可少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	2</a:t>
            </a:r>
            <a:r>
              <a:rPr lang="zh-CN" altLang="en-US" smtClean="0">
                <a:solidFill>
                  <a:srgbClr val="000000"/>
                </a:solidFill>
              </a:rPr>
              <a:t>、等待网络数据的时候，保证程序不进入死锁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	3</a:t>
            </a:r>
            <a:r>
              <a:rPr lang="zh-CN" altLang="en-US" smtClean="0">
                <a:solidFill>
                  <a:srgbClr val="000000"/>
                </a:solidFill>
              </a:rPr>
              <a:t>、依赖窗口部件</a:t>
            </a: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界面如何设计</a:t>
            </a:r>
            <a:endParaRPr lang="zh-CN" altLang="en-US" smtClean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主机：能显示主机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；有确认、取消连接的功能；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客机：输入、显示想要连接的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（软键盘）；</a:t>
            </a: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界面设计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为了在</a:t>
            </a:r>
            <a:r>
              <a:rPr lang="en-US" altLang="zh-CN" dirty="0" smtClean="0">
                <a:solidFill>
                  <a:srgbClr val="000000"/>
                </a:solidFill>
              </a:rPr>
              <a:t>QT</a:t>
            </a:r>
            <a:r>
              <a:rPr lang="zh-CN" altLang="en-US" dirty="0" smtClean="0">
                <a:solidFill>
                  <a:srgbClr val="000000"/>
                </a:solidFill>
              </a:rPr>
              <a:t>中使建立网络主机和连接网络主机能够界面化</a:t>
            </a:r>
            <a:r>
              <a:rPr lang="zh-CN" altLang="en-US" dirty="0" smtClean="0">
                <a:solidFill>
                  <a:srgbClr val="000000"/>
                </a:solidFill>
              </a:rPr>
              <a:t>，可能用到的几</a:t>
            </a:r>
            <a:r>
              <a:rPr lang="zh-CN" altLang="en-US" dirty="0" smtClean="0">
                <a:solidFill>
                  <a:srgbClr val="000000"/>
                </a:solidFill>
              </a:rPr>
              <a:t>个类：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QLabel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QLineEdit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QGridLayout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00"/>
                </a:solidFill>
              </a:rPr>
              <a:t>	</a:t>
            </a:r>
            <a:r>
              <a:rPr lang="en-US" altLang="zh-CN" dirty="0" err="1" smtClean="0">
                <a:solidFill>
                  <a:srgbClr val="000000"/>
                </a:solidFill>
              </a:rPr>
              <a:t>QDialog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创建主机对话框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对话框要有可编辑文本能够显示当前主机的</a:t>
            </a:r>
            <a:r>
              <a:rPr lang="en-US" altLang="zh-CN" sz="2800" dirty="0" smtClean="0">
                <a:latin typeface="Arial" pitchFamily="34" charset="0"/>
                <a:ea typeface="仿宋_GB2312" pitchFamily="49" charset="-122"/>
              </a:rPr>
              <a:t>IP</a:t>
            </a:r>
            <a:r>
              <a:rPr lang="zh-CN" altLang="en-US" sz="2800" dirty="0" smtClean="0">
                <a:latin typeface="Arial" pitchFamily="34" charset="0"/>
                <a:ea typeface="仿宋_GB2312" pitchFamily="49" charset="-122"/>
              </a:rPr>
              <a:t>，并且有两个按钮，一个是确定开始连接，一个是在连接的时候可以取消。</a:t>
            </a:r>
            <a:endParaRPr lang="en-US" altLang="zh-CN" sz="2800" dirty="0" smtClean="0">
              <a:latin typeface="Arial" pitchFamily="34" charset="0"/>
              <a:ea typeface="仿宋_GB2312" pitchFamily="49" charset="-122"/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singhua-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tsinghua-template</Template>
  <TotalTime>4231</TotalTime>
  <Words>671</Words>
  <Application>Microsoft Office PowerPoint</Application>
  <PresentationFormat>全屏显示(4:3)</PresentationFormat>
  <Paragraphs>157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tsinghua-template</vt:lpstr>
      <vt:lpstr>项目二： 网络五子棋软件</vt:lpstr>
      <vt:lpstr>幻灯片 2</vt:lpstr>
      <vt:lpstr>主要涉及的技术点</vt:lpstr>
      <vt:lpstr>过程</vt:lpstr>
      <vt:lpstr>功能分析</vt:lpstr>
      <vt:lpstr>主要涉及点</vt:lpstr>
      <vt:lpstr>界面如何设计</vt:lpstr>
      <vt:lpstr>界面设计</vt:lpstr>
      <vt:lpstr>创建主机对话框</vt:lpstr>
      <vt:lpstr>效果图</vt:lpstr>
      <vt:lpstr>代码分析（一）</vt:lpstr>
      <vt:lpstr>代码分析（二）</vt:lpstr>
      <vt:lpstr>创建连接对话框</vt:lpstr>
      <vt:lpstr>效果图</vt:lpstr>
      <vt:lpstr>代码分析（一）</vt:lpstr>
      <vt:lpstr>代码分析（二）</vt:lpstr>
      <vt:lpstr>代码分析（三）</vt:lpstr>
      <vt:lpstr>代码分析（三）</vt:lpstr>
      <vt:lpstr>程序设计</vt:lpstr>
      <vt:lpstr>传输棋子数据</vt:lpstr>
      <vt:lpstr>代码分析</vt:lpstr>
      <vt:lpstr>同步棋盘</vt:lpstr>
      <vt:lpstr>幻灯片 23</vt:lpstr>
      <vt:lpstr>幻灯片 24</vt:lpstr>
      <vt:lpstr>幻灯片 25</vt:lpstr>
      <vt:lpstr>代码分析</vt:lpstr>
      <vt:lpstr>评分考核指标</vt:lpstr>
      <vt:lpstr>幻灯片 28</vt:lpstr>
    </vt:vector>
  </TitlesOfParts>
  <Company>MSPRC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带外存储虚拟化系统演示</dc:title>
  <dc:creator>Administrator</dc:creator>
  <cp:lastModifiedBy>Stevens</cp:lastModifiedBy>
  <cp:revision>247</cp:revision>
  <dcterms:created xsi:type="dcterms:W3CDTF">2010-07-18T08:18:18Z</dcterms:created>
  <dcterms:modified xsi:type="dcterms:W3CDTF">2012-08-28T15:33:52Z</dcterms:modified>
</cp:coreProperties>
</file>