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334" r:id="rId2"/>
    <p:sldId id="578" r:id="rId3"/>
    <p:sldId id="587" r:id="rId4"/>
    <p:sldId id="589" r:id="rId5"/>
    <p:sldId id="590" r:id="rId6"/>
    <p:sldId id="586" r:id="rId7"/>
    <p:sldId id="600" r:id="rId8"/>
    <p:sldId id="601" r:id="rId9"/>
    <p:sldId id="699" r:id="rId10"/>
    <p:sldId id="700" r:id="rId11"/>
    <p:sldId id="701" r:id="rId12"/>
    <p:sldId id="702" r:id="rId13"/>
    <p:sldId id="703" r:id="rId14"/>
    <p:sldId id="577" r:id="rId15"/>
    <p:sldId id="602" r:id="rId16"/>
    <p:sldId id="605" r:id="rId17"/>
    <p:sldId id="579" r:id="rId18"/>
    <p:sldId id="603" r:id="rId19"/>
    <p:sldId id="604" r:id="rId20"/>
    <p:sldId id="580" r:id="rId21"/>
    <p:sldId id="606" r:id="rId22"/>
    <p:sldId id="609" r:id="rId23"/>
    <p:sldId id="610" r:id="rId24"/>
    <p:sldId id="581" r:id="rId25"/>
    <p:sldId id="618" r:id="rId26"/>
    <p:sldId id="619" r:id="rId27"/>
    <p:sldId id="624" r:id="rId28"/>
    <p:sldId id="620" r:id="rId29"/>
    <p:sldId id="680" r:id="rId30"/>
    <p:sldId id="613" r:id="rId31"/>
    <p:sldId id="614" r:id="rId32"/>
    <p:sldId id="621" r:id="rId33"/>
    <p:sldId id="622" r:id="rId34"/>
    <p:sldId id="623" r:id="rId35"/>
    <p:sldId id="704" r:id="rId36"/>
    <p:sldId id="595" r:id="rId37"/>
    <p:sldId id="625" r:id="rId38"/>
    <p:sldId id="626" r:id="rId39"/>
    <p:sldId id="627" r:id="rId40"/>
    <p:sldId id="628" r:id="rId41"/>
    <p:sldId id="629" r:id="rId42"/>
    <p:sldId id="630" r:id="rId43"/>
    <p:sldId id="631" r:id="rId44"/>
    <p:sldId id="632" r:id="rId45"/>
    <p:sldId id="633" r:id="rId46"/>
    <p:sldId id="634" r:id="rId47"/>
    <p:sldId id="635" r:id="rId48"/>
    <p:sldId id="636" r:id="rId49"/>
    <p:sldId id="637" r:id="rId50"/>
    <p:sldId id="638" r:id="rId51"/>
    <p:sldId id="654" r:id="rId52"/>
    <p:sldId id="639" r:id="rId53"/>
    <p:sldId id="640" r:id="rId54"/>
    <p:sldId id="641" r:id="rId55"/>
    <p:sldId id="642" r:id="rId56"/>
    <p:sldId id="643" r:id="rId57"/>
    <p:sldId id="644" r:id="rId58"/>
    <p:sldId id="649" r:id="rId59"/>
    <p:sldId id="650" r:id="rId60"/>
    <p:sldId id="651" r:id="rId61"/>
    <p:sldId id="652" r:id="rId62"/>
    <p:sldId id="653" r:id="rId63"/>
    <p:sldId id="582" r:id="rId64"/>
    <p:sldId id="655" r:id="rId65"/>
    <p:sldId id="656" r:id="rId66"/>
    <p:sldId id="657" r:id="rId67"/>
    <p:sldId id="658" r:id="rId68"/>
    <p:sldId id="659" r:id="rId69"/>
    <p:sldId id="660" r:id="rId70"/>
    <p:sldId id="661" r:id="rId71"/>
    <p:sldId id="662" r:id="rId72"/>
    <p:sldId id="663" r:id="rId73"/>
    <p:sldId id="664" r:id="rId74"/>
    <p:sldId id="666" r:id="rId75"/>
    <p:sldId id="667" r:id="rId76"/>
    <p:sldId id="668" r:id="rId77"/>
    <p:sldId id="669" r:id="rId78"/>
    <p:sldId id="670" r:id="rId79"/>
    <p:sldId id="671" r:id="rId80"/>
    <p:sldId id="672" r:id="rId81"/>
    <p:sldId id="673" r:id="rId82"/>
    <p:sldId id="674" r:id="rId83"/>
    <p:sldId id="675" r:id="rId84"/>
    <p:sldId id="679" r:id="rId85"/>
    <p:sldId id="676" r:id="rId86"/>
    <p:sldId id="677" r:id="rId87"/>
    <p:sldId id="678" r:id="rId88"/>
    <p:sldId id="693" r:id="rId89"/>
    <p:sldId id="694" r:id="rId90"/>
    <p:sldId id="695" r:id="rId91"/>
    <p:sldId id="696" r:id="rId92"/>
    <p:sldId id="697" r:id="rId93"/>
    <p:sldId id="698" r:id="rId94"/>
    <p:sldId id="584" r:id="rId95"/>
    <p:sldId id="681" r:id="rId96"/>
    <p:sldId id="682" r:id="rId97"/>
    <p:sldId id="683" r:id="rId98"/>
    <p:sldId id="684" r:id="rId99"/>
    <p:sldId id="685" r:id="rId100"/>
    <p:sldId id="686" r:id="rId101"/>
    <p:sldId id="687" r:id="rId102"/>
    <p:sldId id="688" r:id="rId103"/>
    <p:sldId id="689" r:id="rId104"/>
    <p:sldId id="690" r:id="rId105"/>
    <p:sldId id="691" r:id="rId106"/>
    <p:sldId id="692" r:id="rId107"/>
    <p:sldId id="583" r:id="rId108"/>
    <p:sldId id="607" r:id="rId109"/>
    <p:sldId id="608" r:id="rId110"/>
    <p:sldId id="585" r:id="rId11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SimSun" pitchFamily="2" charset="-122"/>
        <a:cs typeface="+mn-cs"/>
      </a:defRPr>
    </a:lvl1pPr>
    <a:lvl2pPr marL="457200" algn="l" rtl="0" fontAlgn="base">
      <a:spcBef>
        <a:spcPct val="0"/>
      </a:spcBef>
      <a:spcAft>
        <a:spcPct val="0"/>
      </a:spcAft>
      <a:defRPr kern="1200">
        <a:solidFill>
          <a:schemeClr val="tx1"/>
        </a:solidFill>
        <a:latin typeface="Arial" charset="0"/>
        <a:ea typeface="SimSun" pitchFamily="2" charset="-122"/>
        <a:cs typeface="+mn-cs"/>
      </a:defRPr>
    </a:lvl2pPr>
    <a:lvl3pPr marL="914400" algn="l" rtl="0" fontAlgn="base">
      <a:spcBef>
        <a:spcPct val="0"/>
      </a:spcBef>
      <a:spcAft>
        <a:spcPct val="0"/>
      </a:spcAft>
      <a:defRPr kern="1200">
        <a:solidFill>
          <a:schemeClr val="tx1"/>
        </a:solidFill>
        <a:latin typeface="Arial" charset="0"/>
        <a:ea typeface="SimSun" pitchFamily="2" charset="-122"/>
        <a:cs typeface="+mn-cs"/>
      </a:defRPr>
    </a:lvl3pPr>
    <a:lvl4pPr marL="1371600" algn="l" rtl="0" fontAlgn="base">
      <a:spcBef>
        <a:spcPct val="0"/>
      </a:spcBef>
      <a:spcAft>
        <a:spcPct val="0"/>
      </a:spcAft>
      <a:defRPr kern="1200">
        <a:solidFill>
          <a:schemeClr val="tx1"/>
        </a:solidFill>
        <a:latin typeface="Arial" charset="0"/>
        <a:ea typeface="SimSun" pitchFamily="2" charset="-122"/>
        <a:cs typeface="+mn-cs"/>
      </a:defRPr>
    </a:lvl4pPr>
    <a:lvl5pPr marL="1828800" algn="l" rtl="0" fontAlgn="base">
      <a:spcBef>
        <a:spcPct val="0"/>
      </a:spcBef>
      <a:spcAft>
        <a:spcPct val="0"/>
      </a:spcAft>
      <a:defRPr kern="1200">
        <a:solidFill>
          <a:schemeClr val="tx1"/>
        </a:solidFill>
        <a:latin typeface="Arial" charset="0"/>
        <a:ea typeface="SimSun" pitchFamily="2" charset="-122"/>
        <a:cs typeface="+mn-cs"/>
      </a:defRPr>
    </a:lvl5pPr>
    <a:lvl6pPr marL="2286000" algn="l" defTabSz="914400" rtl="0" eaLnBrk="1" latinLnBrk="0" hangingPunct="1">
      <a:defRPr kern="1200">
        <a:solidFill>
          <a:schemeClr val="tx1"/>
        </a:solidFill>
        <a:latin typeface="Arial" charset="0"/>
        <a:ea typeface="SimSun" pitchFamily="2" charset="-122"/>
        <a:cs typeface="+mn-cs"/>
      </a:defRPr>
    </a:lvl6pPr>
    <a:lvl7pPr marL="2743200" algn="l" defTabSz="914400" rtl="0" eaLnBrk="1" latinLnBrk="0" hangingPunct="1">
      <a:defRPr kern="1200">
        <a:solidFill>
          <a:schemeClr val="tx1"/>
        </a:solidFill>
        <a:latin typeface="Arial" charset="0"/>
        <a:ea typeface="SimSun" pitchFamily="2" charset="-122"/>
        <a:cs typeface="+mn-cs"/>
      </a:defRPr>
    </a:lvl7pPr>
    <a:lvl8pPr marL="3200400" algn="l" defTabSz="914400" rtl="0" eaLnBrk="1" latinLnBrk="0" hangingPunct="1">
      <a:defRPr kern="1200">
        <a:solidFill>
          <a:schemeClr val="tx1"/>
        </a:solidFill>
        <a:latin typeface="Arial" charset="0"/>
        <a:ea typeface="SimSun" pitchFamily="2" charset="-122"/>
        <a:cs typeface="+mn-cs"/>
      </a:defRPr>
    </a:lvl8pPr>
    <a:lvl9pPr marL="3657600" algn="l" defTabSz="914400" rtl="0" eaLnBrk="1" latinLnBrk="0" hangingPunct="1">
      <a:defRPr kern="1200">
        <a:solidFill>
          <a:schemeClr val="tx1"/>
        </a:solidFill>
        <a:latin typeface="Arial"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CC"/>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97" autoAdjust="0"/>
    <p:restoredTop sz="94635" autoAdjust="0"/>
  </p:normalViewPr>
  <p:slideViewPr>
    <p:cSldViewPr>
      <p:cViewPr varScale="1">
        <p:scale>
          <a:sx n="84" d="100"/>
          <a:sy n="84" d="100"/>
        </p:scale>
        <p:origin x="-179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CN"/>
          </a:p>
        </p:txBody>
      </p:sp>
      <p:sp>
        <p:nvSpPr>
          <p:cNvPr id="1187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1E859F94-2145-47BA-874D-568E2977827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SimSun"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SimSun"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SimSun"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SimSun"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8E7C9713-75CB-4AF9-8CE4-6B9CC9EE1025}" type="slidenum">
              <a:rPr lang="en-US" smtClean="0">
                <a:latin typeface="Arial" charset="0"/>
              </a:rPr>
              <a:pPr/>
              <a:t>1</a:t>
            </a:fld>
            <a:endParaRPr lang="en-US" smtClean="0">
              <a:latin typeface="Arial" charset="0"/>
            </a:endParaRPr>
          </a:p>
        </p:txBody>
      </p:sp>
      <p:sp>
        <p:nvSpPr>
          <p:cNvPr id="119811" name="Rectangle 1"/>
          <p:cNvSpPr>
            <a:spLocks noGrp="1" noRot="1" noChangeAspect="1" noChangeArrowheads="1" noTextEdit="1"/>
          </p:cNvSpPr>
          <p:nvPr>
            <p:ph type="sldImg"/>
          </p:nvPr>
        </p:nvSpPr>
        <p:spPr>
          <a:ln/>
        </p:spPr>
      </p:sp>
      <p:sp>
        <p:nvSpPr>
          <p:cNvPr id="119812" name="Rectangle 2"/>
          <p:cNvSpPr>
            <a:spLocks noGrp="1" noChangeArrowheads="1"/>
          </p:cNvSpPr>
          <p:nvPr>
            <p:ph type="body" idx="1"/>
          </p:nvPr>
        </p:nvSpPr>
        <p:spPr>
          <a:noFill/>
          <a:ln/>
        </p:spPr>
        <p:txBody>
          <a:bodyPr lIns="0" tIns="0" rIns="0" bIns="0"/>
          <a:lstStyle/>
          <a:p>
            <a:pPr>
              <a:lnSpc>
                <a:spcPct val="95000"/>
              </a:lnSpc>
              <a:spcBef>
                <a:spcPct val="0"/>
              </a:spcBef>
            </a:pPr>
            <a:endParaRPr lang="en-US" sz="1600" smtClean="0">
              <a:solidFill>
                <a:srgbClr val="333333"/>
              </a:solidFill>
              <a:latin typeface="SimSun"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6"/>
          <p:cNvSpPr>
            <a:spLocks noGrp="1" noChangeArrowheads="1"/>
          </p:cNvSpPr>
          <p:nvPr>
            <p:ph type="sldNum" sz="quarter" idx="5"/>
          </p:nvPr>
        </p:nvSpPr>
        <p:spPr>
          <a:noFill/>
        </p:spPr>
        <p:txBody>
          <a:bodyPr/>
          <a:lstStyle/>
          <a:p>
            <a:fld id="{9F1E65D1-AAD2-4152-80D5-6ACFDEF854FF}" type="slidenum">
              <a:rPr lang="en-US" altLang="zh-CN" smtClean="0">
                <a:latin typeface="Arial" charset="0"/>
              </a:rPr>
              <a:pPr/>
              <a:t>41</a:t>
            </a:fld>
            <a:endParaRPr lang="en-US" altLang="zh-CN" smtClean="0">
              <a:latin typeface="Arial" charset="0"/>
            </a:endParaRPr>
          </a:p>
        </p:txBody>
      </p:sp>
      <p:sp>
        <p:nvSpPr>
          <p:cNvPr id="129027"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29028" name="Text Box 2"/>
          <p:cNvSpPr>
            <a:spLocks noGrp="1" noChangeArrowheads="1"/>
          </p:cNvSpPr>
          <p:nvPr>
            <p:ph type="body" idx="1"/>
          </p:nvPr>
        </p:nvSpPr>
        <p:spPr>
          <a:xfrm>
            <a:off x="685800" y="4343400"/>
            <a:ext cx="5486400" cy="4037013"/>
          </a:xfrm>
          <a:noFill/>
          <a:ln/>
        </p:spPr>
        <p:txBody>
          <a:bodyPr tIns="13918"/>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此处，幻灯片将走过</a:t>
            </a:r>
            <a:r>
              <a:rPr lang="en-US" altLang="zh-CN" sz="1600" smtClean="0"/>
              <a:t>QObject</a:t>
            </a:r>
            <a:r>
              <a:rPr lang="zh-CN" altLang="en-US" sz="1600" smtClean="0"/>
              <a:t>和元数据可用的不同特性。</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第一个例子，继承关键字让你检查一个类是否继承，即，</a:t>
            </a:r>
            <a:r>
              <a:rPr lang="en-US" altLang="zh-CN" sz="1600" smtClean="0"/>
              <a:t>is-a</a:t>
            </a:r>
            <a:r>
              <a:rPr lang="zh-CN" altLang="en-US" sz="1600" smtClean="0"/>
              <a:t>，类。一个类继承自身，以便当决定如何转换时作为一个检查。这说明元数据了解类的层级。</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另一个例子是元数据包含关于你的枚举的信息（是否通过</a:t>
            </a:r>
            <a:r>
              <a:rPr lang="en-US" altLang="zh-CN" sz="1600" smtClean="0"/>
              <a:t>Q_ENUM</a:t>
            </a:r>
            <a:r>
              <a:rPr lang="zh-CN" altLang="en-US" sz="1600" smtClean="0"/>
              <a:t>宏传递了枚举）。通过该方法，你可以轻易地实现枚举变量和文本之间的转换。这显示元数据拥有关于每个累得详细数据。</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所有这些信息使到</a:t>
            </a:r>
            <a:r>
              <a:rPr lang="en-US" altLang="zh-CN" sz="1600" smtClean="0"/>
              <a:t>Qt</a:t>
            </a:r>
            <a:r>
              <a:rPr lang="zh-CN" altLang="en-US" sz="1600" smtClean="0"/>
              <a:t>容易跟</a:t>
            </a:r>
            <a:r>
              <a:rPr lang="zh-CN" altLang="en-US" smtClean="0">
                <a:latin typeface="Times New Roman" pitchFamily="18" charset="0"/>
              </a:rPr>
              <a:t>脚本语言和其他动态环境（ </a:t>
            </a:r>
            <a:r>
              <a:rPr lang="en-US" altLang="zh-CN" sz="1600" smtClean="0"/>
              <a:t>PyQt</a:t>
            </a:r>
            <a:r>
              <a:rPr lang="zh-CN" altLang="en-US" sz="1600" smtClean="0"/>
              <a:t>， </a:t>
            </a:r>
            <a:r>
              <a:rPr lang="en-US" altLang="zh-CN" sz="1600" smtClean="0"/>
              <a:t>Ruby</a:t>
            </a:r>
            <a:r>
              <a:rPr lang="zh-CN" altLang="en-US" sz="1600" smtClean="0"/>
              <a:t>， </a:t>
            </a:r>
            <a:r>
              <a:rPr lang="en-US" altLang="zh-CN" sz="1600" smtClean="0"/>
              <a:t>JavaScript</a:t>
            </a:r>
            <a:r>
              <a:rPr lang="zh-CN" altLang="en-US" sz="1600" smtClean="0"/>
              <a:t>，等等</a:t>
            </a:r>
            <a:r>
              <a:rPr lang="zh-CN" altLang="en-US" smtClean="0">
                <a:latin typeface="Times New Roman" pitchFamily="18" charset="0"/>
              </a:rPr>
              <a:t> ）融为一体</a:t>
            </a:r>
            <a:endParaRPr lang="en-US" altLang="zh-CN" sz="16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6"/>
          <p:cNvSpPr>
            <a:spLocks noGrp="1" noChangeArrowheads="1"/>
          </p:cNvSpPr>
          <p:nvPr>
            <p:ph type="sldNum" sz="quarter" idx="5"/>
          </p:nvPr>
        </p:nvSpPr>
        <p:spPr>
          <a:noFill/>
        </p:spPr>
        <p:txBody>
          <a:bodyPr/>
          <a:lstStyle/>
          <a:p>
            <a:fld id="{FC27AE41-53E3-4F98-B063-DFAD6AC13A72}" type="slidenum">
              <a:rPr lang="en-US" altLang="zh-CN" smtClean="0">
                <a:latin typeface="Arial" charset="0"/>
              </a:rPr>
              <a:pPr/>
              <a:t>42</a:t>
            </a:fld>
            <a:endParaRPr lang="en-US" altLang="zh-CN" smtClean="0">
              <a:latin typeface="Arial" charset="0"/>
            </a:endParaRPr>
          </a:p>
        </p:txBody>
      </p:sp>
      <p:sp>
        <p:nvSpPr>
          <p:cNvPr id="130051"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30052" name="Text Box 2"/>
          <p:cNvSpPr>
            <a:spLocks noGrp="1" noChangeArrowheads="1"/>
          </p:cNvSpPr>
          <p:nvPr>
            <p:ph type="body" idx="1"/>
          </p:nvPr>
        </p:nvSpPr>
        <p:spPr>
          <a:xfrm>
            <a:off x="685800" y="4343400"/>
            <a:ext cx="5486400" cy="4260850"/>
          </a:xfrm>
          <a:noFill/>
          <a:ln/>
        </p:spPr>
        <p:txBody>
          <a:bodyPr tIns="13918"/>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一个通用特性是</a:t>
            </a:r>
            <a:r>
              <a:rPr lang="en-US" altLang="zh-CN" sz="1600" smtClean="0"/>
              <a:t>Qt</a:t>
            </a:r>
            <a:r>
              <a:rPr lang="zh-CN" altLang="en-US" sz="1600" smtClean="0"/>
              <a:t>属性系统。如果你已经看过</a:t>
            </a:r>
            <a:r>
              <a:rPr lang="en-US" altLang="zh-CN" sz="1600" smtClean="0"/>
              <a:t>QtCreator</a:t>
            </a:r>
            <a:r>
              <a:rPr lang="zh-CN" altLang="en-US" sz="1600" smtClean="0"/>
              <a:t>的</a:t>
            </a:r>
            <a:r>
              <a:rPr lang="en-US" altLang="zh-CN" sz="1600" smtClean="0"/>
              <a:t>Designer</a:t>
            </a:r>
            <a:r>
              <a:rPr lang="zh-CN" altLang="en-US" sz="1600" smtClean="0"/>
              <a:t>部分，你大概已经不知觉间用到它了。这样你就有每个类可以轻易使用的属性的列表了。</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属性由</a:t>
            </a:r>
            <a:r>
              <a:rPr lang="en-US" altLang="zh-CN" sz="1600" smtClean="0"/>
              <a:t>getter</a:t>
            </a:r>
            <a:r>
              <a:rPr lang="zh-CN" altLang="en-US" sz="1600" smtClean="0"/>
              <a:t>和</a:t>
            </a:r>
            <a:r>
              <a:rPr lang="en-US" altLang="zh-CN" sz="1600" smtClean="0"/>
              <a:t>setter</a:t>
            </a:r>
            <a:r>
              <a:rPr lang="zh-CN" altLang="en-US" sz="1600" smtClean="0"/>
              <a:t>函数实现，所以实际值作为私有成员存储。</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以下为约定俗成：</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600" smtClean="0"/>
              <a:t>Getter</a:t>
            </a:r>
            <a:r>
              <a:rPr lang="zh-CN" altLang="en-US" sz="1600" smtClean="0"/>
              <a:t>在属性（不是</a:t>
            </a:r>
            <a:r>
              <a:rPr lang="en-US" altLang="zh-CN" sz="1600" smtClean="0"/>
              <a:t>get</a:t>
            </a:r>
            <a:r>
              <a:rPr lang="zh-CN" altLang="en-US" sz="1600" smtClean="0"/>
              <a:t>前缀）后面命名，或对于布尔则附带</a:t>
            </a:r>
            <a:r>
              <a:rPr lang="en-US" altLang="zh-CN" sz="1600" smtClean="0"/>
              <a:t>is</a:t>
            </a:r>
            <a:r>
              <a:rPr lang="zh-CN" altLang="en-US" sz="1600" smtClean="0"/>
              <a:t>前缀。</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600" smtClean="0"/>
              <a:t>Setter</a:t>
            </a:r>
            <a:r>
              <a:rPr lang="zh-CN" altLang="en-US" sz="1600" smtClean="0"/>
              <a:t>以</a:t>
            </a:r>
            <a:r>
              <a:rPr lang="en-US" altLang="zh-CN" sz="1600" smtClean="0"/>
              <a:t>set</a:t>
            </a:r>
            <a:r>
              <a:rPr lang="zh-CN" altLang="en-US" sz="1600" smtClean="0"/>
              <a:t>前缀命名。</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然后这一对函数利用</a:t>
            </a:r>
            <a:r>
              <a:rPr lang="en-US" altLang="zh-CN" sz="1600" smtClean="0"/>
              <a:t>Q_PROPERTY</a:t>
            </a:r>
            <a:r>
              <a:rPr lang="zh-CN" altLang="en-US" sz="1600" smtClean="0"/>
              <a:t>宏制而转化成一个</a:t>
            </a:r>
            <a:r>
              <a:rPr lang="en-US" altLang="zh-CN" sz="1600" smtClean="0"/>
              <a:t>Qt</a:t>
            </a:r>
            <a:r>
              <a:rPr lang="zh-CN" altLang="en-US" sz="1600" smtClean="0"/>
              <a:t>属性（参数：</a:t>
            </a:r>
            <a:r>
              <a:rPr lang="en-US" altLang="zh-CN" sz="1600" smtClean="0"/>
              <a:t>type</a:t>
            </a:r>
            <a:r>
              <a:rPr lang="zh-CN" altLang="en-US" sz="1600" smtClean="0"/>
              <a:t>，</a:t>
            </a:r>
            <a:r>
              <a:rPr lang="en-US" altLang="zh-CN" sz="1600" smtClean="0"/>
              <a:t>name</a:t>
            </a:r>
            <a:r>
              <a:rPr lang="zh-CN" altLang="en-US" sz="1600" smtClean="0"/>
              <a:t>，“</a:t>
            </a:r>
            <a:r>
              <a:rPr lang="en-US" altLang="zh-CN" sz="1600" smtClean="0"/>
              <a:t>READ”</a:t>
            </a:r>
            <a:r>
              <a:rPr lang="zh-CN" altLang="en-US" sz="1600" smtClean="0"/>
              <a:t>，</a:t>
            </a:r>
            <a:r>
              <a:rPr lang="en-US" altLang="zh-CN" sz="1600" smtClean="0"/>
              <a:t>getter</a:t>
            </a:r>
            <a:r>
              <a:rPr lang="zh-CN" altLang="en-US" sz="1600" smtClean="0"/>
              <a:t>，“</a:t>
            </a:r>
            <a:r>
              <a:rPr lang="en-US" altLang="zh-CN" sz="1600" smtClean="0"/>
              <a:t>WRITE”</a:t>
            </a:r>
            <a:r>
              <a:rPr lang="zh-CN" altLang="en-US" sz="1600" smtClean="0"/>
              <a:t>，</a:t>
            </a:r>
            <a:r>
              <a:rPr lang="en-US" altLang="zh-CN" sz="1600" smtClean="0"/>
              <a:t>setter</a:t>
            </a:r>
            <a:r>
              <a:rPr lang="zh-CN" altLang="en-US" sz="1600" smtClean="0"/>
              <a:t>）</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i="1" smtClean="0"/>
              <a:t>待续</a:t>
            </a:r>
            <a:endParaRPr lang="en-US" altLang="zh-CN" sz="1600" i="1"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6"/>
          <p:cNvSpPr>
            <a:spLocks noGrp="1" noChangeArrowheads="1"/>
          </p:cNvSpPr>
          <p:nvPr>
            <p:ph type="sldNum" sz="quarter" idx="5"/>
          </p:nvPr>
        </p:nvSpPr>
        <p:spPr>
          <a:noFill/>
        </p:spPr>
        <p:txBody>
          <a:bodyPr/>
          <a:lstStyle/>
          <a:p>
            <a:fld id="{C375CDF4-8B91-4A04-A836-1BF2F27BCBCE}" type="slidenum">
              <a:rPr lang="en-US" altLang="zh-CN" smtClean="0">
                <a:latin typeface="Arial" charset="0"/>
              </a:rPr>
              <a:pPr/>
              <a:t>43</a:t>
            </a:fld>
            <a:endParaRPr lang="en-US" altLang="zh-CN" smtClean="0">
              <a:latin typeface="Arial" charset="0"/>
            </a:endParaRPr>
          </a:p>
        </p:txBody>
      </p:sp>
      <p:sp>
        <p:nvSpPr>
          <p:cNvPr id="131075"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31076"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为何你要使用</a:t>
            </a:r>
            <a:r>
              <a:rPr lang="en-US" altLang="zh-CN" sz="1800" smtClean="0"/>
              <a:t>setter</a:t>
            </a:r>
            <a:r>
              <a:rPr lang="zh-CN" altLang="en-US" sz="1800" smtClean="0"/>
              <a:t>代替公有变量？</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i="1"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800" smtClean="0"/>
              <a:t>Setter</a:t>
            </a:r>
            <a:r>
              <a:rPr lang="zh-CN" altLang="en-US" sz="1800" smtClean="0"/>
              <a:t>能够让你在存储设置之前就让它们生效。维护所有的输入是一个好习惯而且改善了代码质量。</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800" smtClean="0"/>
              <a:t>Setter</a:t>
            </a:r>
            <a:r>
              <a:rPr lang="zh-CN" altLang="en-US" sz="1800" smtClean="0"/>
              <a:t>也能够对更改产生反应。例如，如果某人选择一个标签的文本属性，该标签会保证其会按要求重画。</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i="1"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endParaRPr lang="en-US" altLang="zh-CN" sz="1800" i="1"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6"/>
          <p:cNvSpPr>
            <a:spLocks noGrp="1" noChangeArrowheads="1"/>
          </p:cNvSpPr>
          <p:nvPr>
            <p:ph type="sldNum" sz="quarter" idx="5"/>
          </p:nvPr>
        </p:nvSpPr>
        <p:spPr>
          <a:noFill/>
        </p:spPr>
        <p:txBody>
          <a:bodyPr/>
          <a:lstStyle/>
          <a:p>
            <a:fld id="{7F3A63A5-1DCF-484F-85FD-AC2AB3C5DCFD}" type="slidenum">
              <a:rPr lang="en-US" altLang="zh-CN" smtClean="0">
                <a:latin typeface="Arial" charset="0"/>
              </a:rPr>
              <a:pPr/>
              <a:t>44</a:t>
            </a:fld>
            <a:endParaRPr lang="en-US" altLang="zh-CN" smtClean="0">
              <a:latin typeface="Arial" charset="0"/>
            </a:endParaRPr>
          </a:p>
        </p:txBody>
      </p:sp>
      <p:sp>
        <p:nvSpPr>
          <p:cNvPr id="132099"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32100" name="Text Box 2"/>
          <p:cNvSpPr>
            <a:spLocks noGrp="1" noChangeArrowheads="1"/>
          </p:cNvSpPr>
          <p:nvPr>
            <p:ph type="body" idx="1"/>
          </p:nvPr>
        </p:nvSpPr>
        <p:spPr>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800" smtClean="0"/>
              <a:t>Getter</a:t>
            </a:r>
            <a:r>
              <a:rPr lang="zh-CN" altLang="en-US" sz="1800" smtClean="0"/>
              <a:t>函数也很实用，虽然不及</a:t>
            </a:r>
            <a:r>
              <a:rPr lang="en-US" altLang="zh-CN" sz="1800" smtClean="0"/>
              <a:t>setter</a:t>
            </a:r>
            <a:r>
              <a:rPr lang="zh-CN" altLang="en-US" sz="1800" smtClean="0"/>
              <a:t>实用。（读取公有变量在一定程度上也</a:t>
            </a:r>
            <a:r>
              <a:rPr lang="en-US" altLang="zh-CN" sz="1800" smtClean="0"/>
              <a:t>OK</a:t>
            </a:r>
            <a:r>
              <a:rPr lang="zh-CN" altLang="en-US" sz="1800" smtClean="0"/>
              <a:t>）</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它们的工作是是从读取中分开存储数据。读取是间接的。</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例子：尺寸包含了宽度和高度。宽度包含了尺寸中的宽度。</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例子：一组标志可以存在一个</a:t>
            </a:r>
            <a:r>
              <a:rPr lang="en-US" altLang="zh-CN" sz="1800" smtClean="0"/>
              <a:t>32</a:t>
            </a:r>
            <a:r>
              <a:rPr lang="zh-CN" altLang="en-US" sz="1800" smtClean="0"/>
              <a:t>位的字中，取代单独的布尔值。</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endParaRPr lang="en-US" altLang="zh-CN" sz="1800" i="1"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6"/>
          <p:cNvSpPr>
            <a:spLocks noGrp="1" noChangeArrowheads="1"/>
          </p:cNvSpPr>
          <p:nvPr>
            <p:ph type="sldNum" sz="quarter" idx="5"/>
          </p:nvPr>
        </p:nvSpPr>
        <p:spPr>
          <a:noFill/>
        </p:spPr>
        <p:txBody>
          <a:bodyPr/>
          <a:lstStyle/>
          <a:p>
            <a:fld id="{F3DBFD35-F1FE-458F-AFB9-9243A2E7BD18}" type="slidenum">
              <a:rPr lang="en-US" altLang="zh-CN" smtClean="0">
                <a:latin typeface="Arial" charset="0"/>
              </a:rPr>
              <a:pPr/>
              <a:t>45</a:t>
            </a:fld>
            <a:endParaRPr lang="en-US" altLang="zh-CN" smtClean="0">
              <a:latin typeface="Arial" charset="0"/>
            </a:endParaRPr>
          </a:p>
        </p:txBody>
      </p:sp>
      <p:sp>
        <p:nvSpPr>
          <p:cNvPr id="133123"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33124" name="Text Box 2"/>
          <p:cNvSpPr>
            <a:spLocks noGrp="1" noChangeArrowheads="1"/>
          </p:cNvSpPr>
          <p:nvPr>
            <p:ph type="body" idx="1"/>
          </p:nvPr>
        </p:nvSpPr>
        <p:spPr>
          <a:xfrm>
            <a:off x="685800" y="4343400"/>
            <a:ext cx="5486400" cy="4373563"/>
          </a:xfrm>
          <a:noFill/>
          <a:ln/>
        </p:spPr>
        <p:txBody>
          <a:bodyPr tIns="11599"/>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300" smtClean="0"/>
              <a:t>属性用</a:t>
            </a:r>
            <a:r>
              <a:rPr lang="en-US" altLang="zh-CN" sz="1300" smtClean="0"/>
              <a:t>Q_PROPERTY</a:t>
            </a:r>
            <a:r>
              <a:rPr lang="zh-CN" altLang="en-US" sz="1300" smtClean="0"/>
              <a:t>来指定。我们可以从中读取到什么？</a:t>
            </a:r>
            <a:endParaRPr lang="en-US" altLang="zh-CN" sz="13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300" smtClean="0"/>
              <a:t>所有属性必须有类型，有名字以及可读取。</a:t>
            </a:r>
            <a:endParaRPr lang="en-US" altLang="zh-CN" sz="13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300" smtClean="0"/>
              <a:t>WRITE: </a:t>
            </a:r>
            <a:r>
              <a:rPr lang="zh-CN" altLang="en-US" sz="1300" smtClean="0"/>
              <a:t>它们可写（可选）</a:t>
            </a:r>
            <a:endParaRPr lang="en-US" altLang="zh-CN" sz="13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300" smtClean="0"/>
              <a:t>RESET: </a:t>
            </a:r>
            <a:r>
              <a:rPr lang="zh-CN" altLang="en-US" sz="1300" smtClean="0"/>
              <a:t>它们可以被重置（可选），这指向它写入“无值”</a:t>
            </a:r>
            <a:endParaRPr lang="en-US" altLang="zh-CN" sz="13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300" smtClean="0"/>
              <a:t>NOTIFY: </a:t>
            </a:r>
            <a:r>
              <a:rPr lang="zh-CN" altLang="en-US" sz="1300" smtClean="0"/>
              <a:t>当属性改变时一个通知信号被发送（之后有更多是对信号的）。一个例子就是，在之前的类中（ </a:t>
            </a:r>
            <a:r>
              <a:rPr lang="en-US" altLang="zh-CN" sz="1300" smtClean="0"/>
              <a:t>text/setText</a:t>
            </a:r>
            <a:r>
              <a:rPr lang="zh-CN" altLang="en-US" sz="1300" smtClean="0"/>
              <a:t> ）的 </a:t>
            </a:r>
            <a:r>
              <a:rPr lang="en-US" altLang="zh-CN" sz="1300" smtClean="0"/>
              <a:t>textChanged</a:t>
            </a:r>
            <a:r>
              <a:rPr lang="zh-CN" altLang="en-US" sz="1300" smtClean="0"/>
              <a:t> </a:t>
            </a:r>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300" smtClean="0"/>
              <a:t>DESIGNABLE/SCRIPTABLE: </a:t>
            </a:r>
            <a:r>
              <a:rPr lang="zh-CN" altLang="en-US" sz="1300" smtClean="0"/>
              <a:t>属性在设计器以及脚本中可以变得可用。</a:t>
            </a:r>
            <a:endParaRPr lang="en-US" altLang="zh-CN" sz="13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300" smtClean="0"/>
              <a:t>STORED: </a:t>
            </a:r>
            <a:r>
              <a:rPr lang="zh-CN" altLang="en-US" sz="1300" smtClean="0"/>
              <a:t>大多数属性已经储存，意味着他们是对象状态的一部分。但是，某些属性从其他属性中取得它们的值（比如宽度是尺寸的一部分）而不被储存。</a:t>
            </a:r>
            <a:endParaRPr lang="en-US" altLang="zh-CN" sz="13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300" smtClean="0"/>
              <a:t>USER: </a:t>
            </a:r>
            <a:r>
              <a:rPr lang="zh-CN" altLang="en-US" sz="1300" smtClean="0"/>
              <a:t>一个用户属性由用户修改，比如</a:t>
            </a:r>
            <a:r>
              <a:rPr lang="en-US" altLang="zh-CN" sz="1300" smtClean="0"/>
              <a:t>QCheckBox</a:t>
            </a:r>
            <a:r>
              <a:rPr lang="zh-CN" altLang="en-US" sz="1300" smtClean="0"/>
              <a:t>的</a:t>
            </a:r>
            <a:r>
              <a:rPr lang="en-US" altLang="zh-CN" sz="1300" smtClean="0"/>
              <a:t>isChecked</a:t>
            </a:r>
            <a:r>
              <a:rPr lang="zh-CN" altLang="en-US" sz="1300" smtClean="0"/>
              <a:t>。</a:t>
            </a:r>
            <a:endParaRPr lang="en-US" altLang="zh-CN" sz="13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300" smtClean="0"/>
              <a:t>CONSTANT: </a:t>
            </a:r>
            <a:r>
              <a:rPr lang="zh-CN" altLang="en-US" sz="1300" smtClean="0"/>
              <a:t>常量属性不会改变为一个类的一个实例。（即它可以在实例之间改变）</a:t>
            </a:r>
            <a:endParaRPr lang="en-US" altLang="zh-CN" sz="13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300" smtClean="0"/>
              <a:t>FINAL: </a:t>
            </a:r>
            <a:r>
              <a:rPr lang="zh-CN" altLang="en-US" sz="1300" smtClean="0"/>
              <a:t>最后的属性不可忽略。它并不执行，但可赖此实现性能最优化。</a:t>
            </a:r>
            <a:endParaRPr lang="en-US" altLang="zh-CN" sz="13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3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300" i="1" smtClean="0"/>
              <a:t>待续</a:t>
            </a:r>
            <a:endParaRPr lang="en-US" altLang="zh-CN" sz="1300" i="1"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6"/>
          <p:cNvSpPr>
            <a:spLocks noGrp="1" noChangeArrowheads="1"/>
          </p:cNvSpPr>
          <p:nvPr>
            <p:ph type="sldNum" sz="quarter" idx="5"/>
          </p:nvPr>
        </p:nvSpPr>
        <p:spPr>
          <a:noFill/>
        </p:spPr>
        <p:txBody>
          <a:bodyPr/>
          <a:lstStyle/>
          <a:p>
            <a:fld id="{379BDE0C-45E3-4932-B147-ECB58D9BE451}" type="slidenum">
              <a:rPr lang="en-US" altLang="zh-CN" smtClean="0">
                <a:latin typeface="Arial" charset="0"/>
              </a:rPr>
              <a:pPr/>
              <a:t>46</a:t>
            </a:fld>
            <a:endParaRPr lang="en-US" altLang="zh-CN" smtClean="0">
              <a:latin typeface="Arial" charset="0"/>
            </a:endParaRPr>
          </a:p>
        </p:txBody>
      </p:sp>
      <p:sp>
        <p:nvSpPr>
          <p:cNvPr id="134147"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34148"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在使用类的时候属性是什么样的？</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你可以直接使用它，仅需调用</a:t>
            </a:r>
            <a:r>
              <a:rPr lang="en-US" altLang="zh-CN" sz="1800" smtClean="0"/>
              <a:t>getter</a:t>
            </a:r>
            <a:r>
              <a:rPr lang="zh-CN" altLang="en-US" sz="1800" smtClean="0"/>
              <a:t>和</a:t>
            </a:r>
            <a:r>
              <a:rPr lang="en-US" altLang="zh-CN" sz="1800" smtClean="0"/>
              <a:t>setter</a:t>
            </a:r>
            <a:r>
              <a:rPr lang="zh-CN" altLang="en-US" sz="1800" smtClean="0"/>
              <a:t>。</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你可以调用</a:t>
            </a:r>
            <a:r>
              <a:rPr lang="en-US" altLang="zh-CN" sz="1800" smtClean="0"/>
              <a:t>property/setProperty</a:t>
            </a:r>
            <a:r>
              <a:rPr lang="zh-CN" altLang="en-US" sz="1800" smtClean="0"/>
              <a:t>。它们使用</a:t>
            </a:r>
            <a:r>
              <a:rPr lang="en-US" altLang="zh-CN" smtClean="0">
                <a:latin typeface="Times New Roman" pitchFamily="18" charset="0"/>
              </a:rPr>
              <a:t>QVariant</a:t>
            </a:r>
            <a:r>
              <a:rPr lang="zh-CN" altLang="en-US" smtClean="0">
                <a:latin typeface="Times New Roman" pitchFamily="18" charset="0"/>
              </a:rPr>
              <a:t>（一种包含“</a:t>
            </a:r>
            <a:r>
              <a:rPr lang="en-US" altLang="zh-CN" smtClean="0">
                <a:latin typeface="Times New Roman" pitchFamily="18" charset="0"/>
              </a:rPr>
              <a:t>all”</a:t>
            </a:r>
            <a:r>
              <a:rPr lang="zh-CN" altLang="en-US" smtClean="0">
                <a:latin typeface="Times New Roman" pitchFamily="18" charset="0"/>
              </a:rPr>
              <a:t>类型的类型）来工作，所以你要使用</a:t>
            </a:r>
            <a:r>
              <a:rPr lang="en-US" altLang="zh-CN" sz="1800" smtClean="0"/>
              <a:t>toString</a:t>
            </a:r>
            <a:r>
              <a:rPr lang="zh-CN" altLang="en-US" sz="1800" smtClean="0"/>
              <a:t>等</a:t>
            </a:r>
            <a:r>
              <a:rPr lang="zh-CN" altLang="en-US" smtClean="0">
                <a:latin typeface="Times New Roman" pitchFamily="18" charset="0"/>
              </a:rPr>
              <a:t>将其转换成</a:t>
            </a:r>
            <a:r>
              <a:rPr lang="en-US" altLang="zh-CN" smtClean="0">
                <a:latin typeface="Times New Roman" pitchFamily="18" charset="0"/>
              </a:rPr>
              <a:t>string</a:t>
            </a:r>
            <a:r>
              <a:rPr lang="zh-CN" altLang="en-US" smtClean="0">
                <a:latin typeface="Times New Roman" pitchFamily="18" charset="0"/>
              </a:rPr>
              <a:t>。</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你也可以向元对象询问属性。询问他们能否被读</a:t>
            </a:r>
            <a:r>
              <a:rPr lang="en-US" altLang="zh-CN" sz="1800" smtClean="0"/>
              <a:t>/</a:t>
            </a:r>
            <a:r>
              <a:rPr lang="zh-CN" altLang="en-US" sz="1800" smtClean="0"/>
              <a:t>写，它们的名字等等。这可以在调用</a:t>
            </a:r>
            <a:r>
              <a:rPr lang="en-US" altLang="zh-CN" sz="1800" smtClean="0"/>
              <a:t>property/setProperty</a:t>
            </a:r>
            <a:r>
              <a:rPr lang="zh-CN" altLang="en-US" sz="1800" smtClean="0"/>
              <a:t>的时候使用。</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endParaRPr lang="en-US" altLang="zh-CN" sz="1800" i="1"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6"/>
          <p:cNvSpPr>
            <a:spLocks noGrp="1" noChangeArrowheads="1"/>
          </p:cNvSpPr>
          <p:nvPr>
            <p:ph type="sldNum" sz="quarter" idx="5"/>
          </p:nvPr>
        </p:nvSpPr>
        <p:spPr>
          <a:noFill/>
        </p:spPr>
        <p:txBody>
          <a:bodyPr/>
          <a:lstStyle/>
          <a:p>
            <a:fld id="{EE3D53A8-773F-4D48-A567-E910B0D63634}" type="slidenum">
              <a:rPr lang="en-US" altLang="zh-CN" smtClean="0">
                <a:latin typeface="Arial" charset="0"/>
              </a:rPr>
              <a:pPr/>
              <a:t>47</a:t>
            </a:fld>
            <a:endParaRPr lang="en-US" altLang="zh-CN" smtClean="0">
              <a:latin typeface="Arial" charset="0"/>
            </a:endParaRPr>
          </a:p>
        </p:txBody>
      </p:sp>
      <p:sp>
        <p:nvSpPr>
          <p:cNvPr id="135171"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35172"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使用</a:t>
            </a:r>
            <a:r>
              <a:rPr lang="en-US" altLang="zh-CN" sz="1800" smtClean="0"/>
              <a:t>property/setProperty</a:t>
            </a:r>
            <a:r>
              <a:rPr lang="zh-CN" altLang="en-US" sz="1800" smtClean="0"/>
              <a:t>的方法，你也可以创建动态属性。</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这使到标签对象成为可能。比如，去增加一个“</a:t>
            </a:r>
            <a:r>
              <a:rPr lang="en-US" altLang="zh-CN" sz="1800" smtClean="0"/>
              <a:t>required</a:t>
            </a:r>
            <a:r>
              <a:rPr lang="zh-CN" altLang="en-US" sz="1800" smtClean="0"/>
              <a:t>”的布尔型属性到某些</a:t>
            </a:r>
            <a:r>
              <a:rPr lang="en-US" altLang="zh-CN" smtClean="0">
                <a:latin typeface="Times New Roman" pitchFamily="18" charset="0"/>
              </a:rPr>
              <a:t>QLineEdit</a:t>
            </a:r>
            <a:r>
              <a:rPr lang="zh-CN" altLang="en-US" smtClean="0">
                <a:latin typeface="Times New Roman" pitchFamily="18" charset="0"/>
              </a:rPr>
              <a:t>中。行编辑器不需要知道这个，但它们仍可以视其为动态属性而去跟踪它。当验证表格时，你可以检查这个属性，并看它们是否为空。</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6"/>
          <p:cNvSpPr>
            <a:spLocks noGrp="1" noChangeArrowheads="1"/>
          </p:cNvSpPr>
          <p:nvPr>
            <p:ph type="sldNum" sz="quarter" idx="5"/>
          </p:nvPr>
        </p:nvSpPr>
        <p:spPr>
          <a:noFill/>
        </p:spPr>
        <p:txBody>
          <a:bodyPr/>
          <a:lstStyle/>
          <a:p>
            <a:fld id="{FA1C839C-197A-477D-9E18-D7EE99826D0A}" type="slidenum">
              <a:rPr lang="en-US" altLang="zh-CN" smtClean="0">
                <a:latin typeface="Arial" charset="0"/>
              </a:rPr>
              <a:pPr/>
              <a:t>48</a:t>
            </a:fld>
            <a:endParaRPr lang="en-US" altLang="zh-CN" smtClean="0">
              <a:latin typeface="Arial" charset="0"/>
            </a:endParaRPr>
          </a:p>
        </p:txBody>
      </p:sp>
      <p:sp>
        <p:nvSpPr>
          <p:cNvPr id="136195"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36196" name="Text Box 2"/>
          <p:cNvSpPr>
            <a:spLocks noGrp="1" noChangeArrowheads="1"/>
          </p:cNvSpPr>
          <p:nvPr>
            <p:ph type="body" idx="1"/>
          </p:nvPr>
        </p:nvSpPr>
        <p:spPr>
          <a:xfrm>
            <a:off x="685800" y="4343400"/>
            <a:ext cx="5486400" cy="4143375"/>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当增加自定义属性时，遵照标准模板会比较好。这使到你使用附带</a:t>
            </a:r>
            <a:r>
              <a:rPr lang="en-US" altLang="zh-CN" sz="1800" smtClean="0"/>
              <a:t>Qt</a:t>
            </a:r>
            <a:r>
              <a:rPr lang="zh-CN" altLang="en-US" sz="1800" smtClean="0"/>
              <a:t>代码的代码时显得更直观。</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你所需要的部分是一个</a:t>
            </a:r>
            <a:r>
              <a:rPr lang="en-US" altLang="zh-CN" sz="1800" smtClean="0"/>
              <a:t>getter</a:t>
            </a:r>
            <a:r>
              <a:rPr lang="zh-CN" altLang="en-US" sz="1800" smtClean="0"/>
              <a:t>和一个</a:t>
            </a:r>
            <a:r>
              <a:rPr lang="en-US" altLang="zh-CN" sz="1800" smtClean="0"/>
              <a:t>setter</a:t>
            </a:r>
            <a:r>
              <a:rPr lang="zh-CN" altLang="en-US" sz="1800" smtClean="0"/>
              <a:t>。此外，你需要在某些地方存储状态（私有状态）。</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选择性地，你可以允许公共属性的初始化（即标签文本，但不是它的窗口标题 </a:t>
            </a:r>
            <a:r>
              <a:rPr lang="en-US" altLang="zh-CN" sz="1800" smtClean="0"/>
              <a:t>– </a:t>
            </a:r>
            <a:r>
              <a:rPr lang="zh-CN" altLang="en-US" sz="1800" smtClean="0"/>
              <a:t>因为大多数时间里它都不是顶层部件）。</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当所有部分都好了，你可以使用</a:t>
            </a:r>
            <a:r>
              <a:rPr lang="en-US" altLang="zh-CN" sz="1800" smtClean="0"/>
              <a:t>Q_PROPERTY</a:t>
            </a:r>
            <a:r>
              <a:rPr lang="zh-CN" altLang="en-US" sz="1800" smtClean="0"/>
              <a:t>宏。从左到右：</a:t>
            </a:r>
            <a:r>
              <a:rPr lang="en-US" altLang="zh-CN" sz="1800" smtClean="0"/>
              <a:t>type</a:t>
            </a:r>
            <a:r>
              <a:rPr lang="zh-CN" altLang="en-US" sz="1800" smtClean="0"/>
              <a:t>，</a:t>
            </a:r>
            <a:r>
              <a:rPr lang="en-US" altLang="zh-CN" sz="1800" smtClean="0"/>
              <a:t>name</a:t>
            </a:r>
            <a:r>
              <a:rPr lang="zh-CN" altLang="en-US" sz="1800" smtClean="0"/>
              <a:t>，</a:t>
            </a:r>
            <a:r>
              <a:rPr lang="en-US" altLang="zh-CN" sz="1800" smtClean="0"/>
              <a:t>getter</a:t>
            </a:r>
            <a:r>
              <a:rPr lang="zh-CN" altLang="en-US" sz="1800" smtClean="0"/>
              <a:t>，</a:t>
            </a:r>
            <a:r>
              <a:rPr lang="en-US" altLang="zh-CN" sz="1800" smtClean="0"/>
              <a:t>setter</a:t>
            </a:r>
            <a:r>
              <a:rPr lang="zh-CN" altLang="en-US" sz="1800" smtClean="0"/>
              <a:t>。</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endParaRPr lang="en-US" altLang="zh-CN" sz="1800" i="1"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6"/>
          <p:cNvSpPr>
            <a:spLocks noGrp="1" noChangeArrowheads="1"/>
          </p:cNvSpPr>
          <p:nvPr>
            <p:ph type="sldNum" sz="quarter" idx="5"/>
          </p:nvPr>
        </p:nvSpPr>
        <p:spPr>
          <a:noFill/>
        </p:spPr>
        <p:txBody>
          <a:bodyPr/>
          <a:lstStyle/>
          <a:p>
            <a:fld id="{5B6B7A0E-E2D2-40D3-8DB3-2E590823896F}" type="slidenum">
              <a:rPr lang="en-US" altLang="zh-CN" smtClean="0">
                <a:latin typeface="Arial" charset="0"/>
              </a:rPr>
              <a:pPr/>
              <a:t>49</a:t>
            </a:fld>
            <a:endParaRPr lang="en-US" altLang="zh-CN" smtClean="0">
              <a:latin typeface="Arial" charset="0"/>
            </a:endParaRPr>
          </a:p>
        </p:txBody>
      </p:sp>
      <p:sp>
        <p:nvSpPr>
          <p:cNvPr id="137219"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37220"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在实现自定义属性的时候，你可以如一贯般简单地实现这些功能。</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确保构造函数带父指针来调用</a:t>
            </a:r>
            <a:r>
              <a:rPr lang="en-US" altLang="zh-CN" sz="1800" smtClean="0"/>
              <a:t>QObject</a:t>
            </a:r>
            <a:r>
              <a:rPr lang="zh-CN" altLang="en-US" sz="1800" smtClean="0"/>
              <a:t>。</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在</a:t>
            </a:r>
            <a:r>
              <a:rPr lang="en-US" altLang="zh-CN" sz="1800" smtClean="0"/>
              <a:t>getter</a:t>
            </a:r>
            <a:r>
              <a:rPr lang="zh-CN" altLang="en-US" sz="1800" smtClean="0"/>
              <a:t>中，你可能已经返回了一个计算值。比如，使用宽度，来作为尺寸的一部分（早前演示过）。</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在</a:t>
            </a:r>
            <a:r>
              <a:rPr lang="en-US" altLang="zh-CN" sz="1800" smtClean="0"/>
              <a:t>setter</a:t>
            </a:r>
            <a:r>
              <a:rPr lang="zh-CN" altLang="en-US" sz="1800" smtClean="0"/>
              <a:t>中，首先更新状态，然后对更改作出反应。通过这种方式，你可以在类中任何地方使用</a:t>
            </a:r>
            <a:r>
              <a:rPr lang="en-US" altLang="zh-CN" sz="1800" smtClean="0"/>
              <a:t>getter</a:t>
            </a:r>
            <a:r>
              <a:rPr lang="zh-CN" altLang="en-US" sz="1800" smtClean="0"/>
              <a:t>。这使到稍后进行更改的时候更容易。</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endParaRPr lang="en-US" altLang="zh-CN" sz="1800" i="1"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6"/>
          <p:cNvSpPr>
            <a:spLocks noGrp="1" noChangeArrowheads="1"/>
          </p:cNvSpPr>
          <p:nvPr>
            <p:ph type="sldNum" sz="quarter" idx="5"/>
          </p:nvPr>
        </p:nvSpPr>
        <p:spPr>
          <a:noFill/>
        </p:spPr>
        <p:txBody>
          <a:bodyPr/>
          <a:lstStyle/>
          <a:p>
            <a:fld id="{2E0A8549-720B-4265-ABE9-8244D7CD899A}" type="slidenum">
              <a:rPr lang="en-US" altLang="zh-CN" smtClean="0">
                <a:latin typeface="Arial" charset="0"/>
              </a:rPr>
              <a:pPr/>
              <a:t>50</a:t>
            </a:fld>
            <a:endParaRPr lang="en-US" altLang="zh-CN" smtClean="0">
              <a:latin typeface="Arial" charset="0"/>
            </a:endParaRPr>
          </a:p>
        </p:txBody>
      </p:sp>
      <p:sp>
        <p:nvSpPr>
          <p:cNvPr id="138243"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38244"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在使用枚举类型来作为一个属性的类型这种特殊情况中，</a:t>
            </a:r>
            <a:r>
              <a:rPr lang="en-US" altLang="zh-CN" sz="1800" smtClean="0"/>
              <a:t>Q_ENUMS</a:t>
            </a:r>
            <a:r>
              <a:rPr lang="zh-CN" altLang="en-US" sz="1800" smtClean="0"/>
              <a:t>宏可以用来把枚举告知</a:t>
            </a:r>
            <a:r>
              <a:rPr lang="en-US" altLang="zh-CN" sz="1800" smtClean="0"/>
              <a:t>Qt</a:t>
            </a:r>
            <a:r>
              <a:rPr lang="zh-CN" altLang="en-US" sz="1800" smtClean="0"/>
              <a:t>。</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这允许你在枚举和字符串之间进行转换（如早前所演示）。</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对于按位值枚举（即可以用</a:t>
            </a:r>
            <a:r>
              <a:rPr lang="en-US" altLang="zh-CN" sz="1800" smtClean="0"/>
              <a:t>OR</a:t>
            </a:r>
            <a:r>
              <a:rPr lang="zh-CN" altLang="en-US" sz="1800" smtClean="0"/>
              <a:t>进行组合的按位值），可以代而使用</a:t>
            </a:r>
            <a:r>
              <a:rPr lang="en-US" altLang="zh-CN" sz="1800" smtClean="0"/>
              <a:t>Q_FLAGSF</a:t>
            </a:r>
            <a:r>
              <a:rPr lang="zh-CN" altLang="en-US" sz="1800" smtClean="0"/>
              <a:t>宏。</a:t>
            </a:r>
            <a:endParaRPr lang="en-US" altLang="zh-CN" sz="18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344807A6-02D3-4335-BB20-47FE3B473C20}" type="slidenum">
              <a:rPr lang="en-US" smtClean="0">
                <a:latin typeface="Arial" charset="0"/>
              </a:rPr>
              <a:pPr/>
              <a:t>11</a:t>
            </a:fld>
            <a:endParaRPr lang="en-US" smtClean="0">
              <a:latin typeface="Arial" charset="0"/>
            </a:endParaRPr>
          </a:p>
        </p:txBody>
      </p:sp>
      <p:sp>
        <p:nvSpPr>
          <p:cNvPr id="120835" name="Rectangle 1"/>
          <p:cNvSpPr>
            <a:spLocks noGrp="1" noRot="1" noChangeAspect="1" noChangeArrowheads="1" noTextEdit="1"/>
          </p:cNvSpPr>
          <p:nvPr>
            <p:ph type="sldImg"/>
          </p:nvPr>
        </p:nvSpPr>
        <p:spPr>
          <a:ln/>
        </p:spPr>
      </p:sp>
      <p:sp>
        <p:nvSpPr>
          <p:cNvPr id="120836" name="Rectangle 2"/>
          <p:cNvSpPr>
            <a:spLocks noGrp="1" noChangeArrowheads="1"/>
          </p:cNvSpPr>
          <p:nvPr>
            <p:ph type="body" idx="1"/>
          </p:nvPr>
        </p:nvSpPr>
        <p:spPr>
          <a:noFill/>
          <a:ln/>
        </p:spPr>
        <p:txBody>
          <a:bodyPr lIns="0" tIns="0" rIns="0" bIns="0"/>
          <a:lstStyle/>
          <a:p>
            <a:pPr>
              <a:lnSpc>
                <a:spcPct val="95000"/>
              </a:lnSpc>
              <a:spcBef>
                <a:spcPct val="0"/>
              </a:spcBef>
            </a:pPr>
            <a:r>
              <a:rPr lang="en-US" sz="1600" smtClean="0">
                <a:solidFill>
                  <a:srgbClr val="333333"/>
                </a:solidFill>
                <a:latin typeface="Georgia" pitchFamily="18" charset="0"/>
              </a:rPr>
              <a:t>Google Earth</a:t>
            </a:r>
            <a:r>
              <a:rPr lang="en-US" sz="1600" smtClean="0">
                <a:solidFill>
                  <a:srgbClr val="333333"/>
                </a:solidFill>
                <a:latin typeface="MS PMincho" pitchFamily="18" charset="-128"/>
              </a:rPr>
              <a:t>可运行在多个平台，提供繁体中文界面。新版基于Qt4</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6"/>
          <p:cNvSpPr>
            <a:spLocks noGrp="1" noChangeArrowheads="1"/>
          </p:cNvSpPr>
          <p:nvPr>
            <p:ph type="sldNum" sz="quarter" idx="5"/>
          </p:nvPr>
        </p:nvSpPr>
        <p:spPr>
          <a:noFill/>
        </p:spPr>
        <p:txBody>
          <a:bodyPr/>
          <a:lstStyle/>
          <a:p>
            <a:fld id="{97393A1C-4106-4281-81B3-C2126E3C7173}" type="slidenum">
              <a:rPr lang="en-US" altLang="zh-CN" smtClean="0">
                <a:latin typeface="Arial" charset="0"/>
              </a:rPr>
              <a:pPr/>
              <a:t>53</a:t>
            </a:fld>
            <a:endParaRPr lang="en-US" altLang="zh-CN" smtClean="0">
              <a:latin typeface="Arial" charset="0"/>
            </a:endParaRPr>
          </a:p>
        </p:txBody>
      </p:sp>
      <p:sp>
        <p:nvSpPr>
          <p:cNvPr id="139267"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39268" name="Text Box 2"/>
          <p:cNvSpPr>
            <a:spLocks noGrp="1" noChangeArrowheads="1"/>
          </p:cNvSpPr>
          <p:nvPr>
            <p:ph type="body" idx="1"/>
          </p:nvPr>
        </p:nvSpPr>
        <p:spPr>
          <a:xfrm>
            <a:off x="685800" y="4343400"/>
            <a:ext cx="5486400" cy="4664075"/>
          </a:xfrm>
          <a:noFill/>
          <a:ln/>
        </p:spPr>
        <p:txBody>
          <a:bodyPr tIns="12372"/>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400" smtClean="0"/>
              <a:t>QObject</a:t>
            </a:r>
            <a:r>
              <a:rPr lang="zh-CN" altLang="en-US" sz="1400" smtClean="0"/>
              <a:t>构建成父子关系，但是这些层级并不严格，可以四处搬移项目。</a:t>
            </a:r>
            <a:endParaRPr lang="en-US" altLang="zh-CN" sz="14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400" smtClean="0"/>
              <a:t>要改变一个父对象，仅需以一个新的父对象指针为参数调用</a:t>
            </a:r>
            <a:r>
              <a:rPr lang="en-US" altLang="zh-CN" sz="1400" smtClean="0"/>
              <a:t>setParent</a:t>
            </a:r>
            <a:r>
              <a:rPr lang="zh-CN" altLang="en-US" sz="1400" smtClean="0"/>
              <a:t>。这会同时向新旧父对象通告更改。</a:t>
            </a:r>
            <a:endParaRPr lang="en-US" altLang="zh-CN" sz="14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400" smtClean="0"/>
              <a:t>因为父对象已经被告知，所以你可以简单地从列表或类似中删除项目以移走它们</a:t>
            </a:r>
            <a:endParaRPr lang="en-US" altLang="zh-CN" sz="14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400" smtClean="0"/>
              <a:t>如果你想迁移对象，你可以寻找</a:t>
            </a:r>
            <a:r>
              <a:rPr lang="zh-CN" altLang="en-US" sz="1400" i="1" smtClean="0"/>
              <a:t>拿取</a:t>
            </a:r>
            <a:r>
              <a:rPr lang="zh-CN" altLang="en-US" sz="1400" smtClean="0"/>
              <a:t>项目的方法。这表示父对象释放子对象，而你得到指向子对象的指针。然后这可以用于进一步操作（比如把它加到另一个父对象处）。</a:t>
            </a:r>
            <a:endParaRPr lang="en-US" altLang="zh-CN" sz="14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400" smtClean="0"/>
              <a:t>Unsafe/safe</a:t>
            </a:r>
            <a:r>
              <a:rPr lang="zh-CN" altLang="en-US" sz="1400" smtClean="0"/>
              <a:t>例子：如果</a:t>
            </a:r>
            <a:r>
              <a:rPr lang="en-US" altLang="zh-CN" sz="1400" smtClean="0"/>
              <a:t>item</a:t>
            </a:r>
            <a:r>
              <a:rPr lang="zh-CN" altLang="en-US" sz="1400" smtClean="0"/>
              <a:t>零不存在的话第一个例子就没有用，你不能在一个原子操作中检查并删除它。在第二个当中，如果</a:t>
            </a:r>
            <a:r>
              <a:rPr lang="en-US" altLang="zh-CN" sz="1400" smtClean="0"/>
              <a:t>item</a:t>
            </a:r>
            <a:r>
              <a:rPr lang="zh-CN" altLang="en-US" sz="1400" smtClean="0"/>
              <a:t>零不存在则</a:t>
            </a:r>
            <a:r>
              <a:rPr lang="en-US" altLang="zh-CN" sz="1400" smtClean="0"/>
              <a:t>item</a:t>
            </a:r>
            <a:r>
              <a:rPr lang="zh-CN" altLang="en-US" sz="1400" smtClean="0"/>
              <a:t>为空，否则你就已经已经把它从列表中移出来并可自由处理。</a:t>
            </a:r>
            <a:endParaRPr lang="en-US" altLang="zh-CN" sz="14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4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400" i="1" smtClean="0"/>
              <a:t>待续</a:t>
            </a:r>
            <a:endParaRPr lang="en-US" altLang="zh-CN" sz="1400" i="1"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6"/>
          <p:cNvSpPr>
            <a:spLocks noGrp="1" noChangeArrowheads="1"/>
          </p:cNvSpPr>
          <p:nvPr>
            <p:ph type="sldNum" sz="quarter" idx="5"/>
          </p:nvPr>
        </p:nvSpPr>
        <p:spPr>
          <a:noFill/>
        </p:spPr>
        <p:txBody>
          <a:bodyPr/>
          <a:lstStyle/>
          <a:p>
            <a:fld id="{1E03EDCC-900B-4EE2-91B8-4A0EBA91F66D}" type="slidenum">
              <a:rPr lang="en-US" altLang="zh-CN" smtClean="0">
                <a:latin typeface="Arial" charset="0"/>
              </a:rPr>
              <a:pPr/>
              <a:t>55</a:t>
            </a:fld>
            <a:endParaRPr lang="en-US" altLang="zh-CN" smtClean="0">
              <a:latin typeface="Arial" charset="0"/>
            </a:endParaRPr>
          </a:p>
        </p:txBody>
      </p:sp>
      <p:sp>
        <p:nvSpPr>
          <p:cNvPr id="140291"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40292" name="Text Box 2"/>
          <p:cNvSpPr>
            <a:spLocks noGrp="1" noChangeArrowheads="1"/>
          </p:cNvSpPr>
          <p:nvPr>
            <p:ph type="body" idx="1"/>
          </p:nvPr>
        </p:nvSpPr>
        <p:spPr>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800" smtClean="0"/>
              <a:t>QObject</a:t>
            </a:r>
            <a:r>
              <a:rPr lang="zh-CN" altLang="en-US" sz="1800" smtClean="0"/>
              <a:t>可以在某种程度上处理恶劣的内存管理。这是其变得像使用垃圾收集器那么简单，而你仍然处在完全控制状态。</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诀窍在于所有</a:t>
            </a:r>
            <a:r>
              <a:rPr lang="en-US" altLang="zh-CN" smtClean="0">
                <a:latin typeface="Times New Roman" pitchFamily="18" charset="0"/>
              </a:rPr>
              <a:t>QObject</a:t>
            </a:r>
            <a:r>
              <a:rPr lang="zh-CN" altLang="en-US" smtClean="0">
                <a:latin typeface="Times New Roman" pitchFamily="18" charset="0"/>
              </a:rPr>
              <a:t>都有一个父对象，或一个拥有者。当父对象被删除，它也会把所有子对象删除。</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这使到在理想情况下，你需要跟踪的对象数量减少到一个。</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endParaRPr lang="en-US" altLang="zh-CN" sz="1800" i="1"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6"/>
          <p:cNvSpPr>
            <a:spLocks noGrp="1" noChangeArrowheads="1"/>
          </p:cNvSpPr>
          <p:nvPr>
            <p:ph type="sldNum" sz="quarter" idx="5"/>
          </p:nvPr>
        </p:nvSpPr>
        <p:spPr>
          <a:noFill/>
        </p:spPr>
        <p:txBody>
          <a:bodyPr/>
          <a:lstStyle/>
          <a:p>
            <a:fld id="{D8CFB8E2-01DC-4871-9BA1-D414C89C9446}" type="slidenum">
              <a:rPr lang="en-US" altLang="zh-CN" smtClean="0">
                <a:latin typeface="Arial" charset="0"/>
              </a:rPr>
              <a:pPr/>
              <a:t>56</a:t>
            </a:fld>
            <a:endParaRPr lang="en-US" altLang="zh-CN" smtClean="0">
              <a:latin typeface="Arial" charset="0"/>
            </a:endParaRPr>
          </a:p>
        </p:txBody>
      </p:sp>
      <p:sp>
        <p:nvSpPr>
          <p:cNvPr id="141315"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41316"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真正相同的父子关系用来描绘视觉层级。</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参考树结构，</a:t>
            </a:r>
            <a:r>
              <a:rPr lang="en-US" altLang="zh-CN" sz="1800" smtClean="0"/>
              <a:t>box</a:t>
            </a:r>
            <a:r>
              <a:rPr lang="zh-CN" altLang="en-US" sz="1800" smtClean="0"/>
              <a:t>中包含了单选按钮（二选一）。父对象包含了</a:t>
            </a:r>
            <a:r>
              <a:rPr lang="en-US" altLang="zh-CN" sz="1800" smtClean="0"/>
              <a:t>box</a:t>
            </a:r>
            <a:r>
              <a:rPr lang="zh-CN" altLang="en-US" sz="1800" smtClean="0"/>
              <a:t>和按钮。对比之前的幻灯片。</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endParaRPr lang="en-US" altLang="zh-CN" sz="1800" i="1"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6"/>
          <p:cNvSpPr>
            <a:spLocks noGrp="1" noChangeArrowheads="1"/>
          </p:cNvSpPr>
          <p:nvPr>
            <p:ph type="sldNum" sz="quarter" idx="5"/>
          </p:nvPr>
        </p:nvSpPr>
        <p:spPr>
          <a:noFill/>
        </p:spPr>
        <p:txBody>
          <a:bodyPr/>
          <a:lstStyle/>
          <a:p>
            <a:fld id="{8BAC47F0-AA54-4510-AF63-ED21A8DC147C}" type="slidenum">
              <a:rPr lang="en-US" altLang="zh-CN" smtClean="0">
                <a:latin typeface="Arial" charset="0"/>
              </a:rPr>
              <a:pPr/>
              <a:t>57</a:t>
            </a:fld>
            <a:endParaRPr lang="en-US" altLang="zh-CN" smtClean="0">
              <a:latin typeface="Arial" charset="0"/>
            </a:endParaRPr>
          </a:p>
        </p:txBody>
      </p:sp>
      <p:sp>
        <p:nvSpPr>
          <p:cNvPr id="142339"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42340"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这样，这怎样让内存管理变简单的呢。我仍需要跟踪一个对象并确保我删除了它吗？</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不需要，前提是你巧妙地运用栈。</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首先，前面的幻灯片中的例子大概已经在父对象的构造函数中实现了，即</a:t>
            </a:r>
            <a:r>
              <a:rPr lang="en-US" altLang="zh-CN" sz="1800" i="1" smtClean="0"/>
              <a:t>this</a:t>
            </a:r>
            <a:r>
              <a:rPr lang="zh-CN" altLang="en-US" sz="1800" smtClean="0"/>
              <a:t>是顶层父对象。</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其次，在使用对话框的时候，你把它分配到栈中。这表示这个对话框，连同其所有的子对象一起，会在作用结束的时候被删除。</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6"/>
          <p:cNvSpPr>
            <a:spLocks noGrp="1" noChangeArrowheads="1"/>
          </p:cNvSpPr>
          <p:nvPr>
            <p:ph type="sldNum" sz="quarter" idx="5"/>
          </p:nvPr>
        </p:nvSpPr>
        <p:spPr>
          <a:noFill/>
        </p:spPr>
        <p:txBody>
          <a:bodyPr/>
          <a:lstStyle/>
          <a:p>
            <a:fld id="{18338FCD-39DA-4A77-9F90-F124D150CADB}" type="slidenum">
              <a:rPr lang="en-US" altLang="zh-CN" smtClean="0">
                <a:latin typeface="Arial" charset="0"/>
              </a:rPr>
              <a:pPr/>
              <a:t>58</a:t>
            </a:fld>
            <a:endParaRPr lang="en-US" altLang="zh-CN" smtClean="0">
              <a:latin typeface="Arial" charset="0"/>
            </a:endParaRPr>
          </a:p>
        </p:txBody>
      </p:sp>
      <p:sp>
        <p:nvSpPr>
          <p:cNvPr id="143363"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43364" name="Text Box 2"/>
          <p:cNvSpPr>
            <a:spLocks noGrp="1" noChangeArrowheads="1"/>
          </p:cNvSpPr>
          <p:nvPr>
            <p:ph type="body" idx="1"/>
          </p:nvPr>
        </p:nvSpPr>
        <p:spPr>
          <a:xfrm>
            <a:off x="685800" y="4343400"/>
            <a:ext cx="5486400" cy="4327525"/>
          </a:xfrm>
          <a:noFill/>
          <a:ln/>
        </p:spPr>
        <p:txBody>
          <a:bodyPr tIns="12372"/>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400" dirty="0" smtClean="0"/>
              <a:t>由于</a:t>
            </a:r>
            <a:r>
              <a:rPr lang="en-US" altLang="zh-CN" sz="1400" dirty="0" err="1" smtClean="0"/>
              <a:t>QObject</a:t>
            </a:r>
            <a:r>
              <a:rPr lang="zh-CN" altLang="en-US" sz="1400" dirty="0" smtClean="0"/>
              <a:t>全部都有父对象，所以大多数与</a:t>
            </a:r>
            <a:r>
              <a:rPr lang="en-US" altLang="zh-CN" dirty="0" err="1" smtClean="0">
                <a:latin typeface="Times New Roman" pitchFamily="18" charset="0"/>
              </a:rPr>
              <a:t>QObject</a:t>
            </a:r>
            <a:r>
              <a:rPr lang="zh-CN" altLang="en-US" dirty="0" smtClean="0">
                <a:latin typeface="Times New Roman" pitchFamily="18" charset="0"/>
              </a:rPr>
              <a:t>相关的构造函数都要获取父对象指针。</a:t>
            </a:r>
            <a:endParaRPr lang="en-US" altLang="zh-CN" sz="1400" dirty="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dirty="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400" dirty="0" smtClean="0"/>
              <a:t>例外： </a:t>
            </a:r>
            <a:r>
              <a:rPr lang="en-US" altLang="zh-CN" sz="1400" dirty="0" err="1" smtClean="0"/>
              <a:t>QCoreApplication</a:t>
            </a:r>
            <a:r>
              <a:rPr lang="en-US" altLang="zh-CN" sz="1400" dirty="0" smtClean="0"/>
              <a:t> (</a:t>
            </a:r>
            <a:r>
              <a:rPr lang="en-US" altLang="zh-CN" sz="1400" dirty="0" err="1" smtClean="0"/>
              <a:t>QApplication</a:t>
            </a:r>
            <a:r>
              <a:rPr lang="en-US" altLang="zh-CN" sz="1400" dirty="0" smtClean="0"/>
              <a:t>) </a:t>
            </a:r>
            <a:r>
              <a:rPr lang="zh-CN" altLang="en-US" sz="1400" dirty="0" smtClean="0"/>
              <a:t>是不带父对象的</a:t>
            </a:r>
            <a:r>
              <a:rPr lang="en-US" altLang="zh-CN" sz="1400" dirty="0" err="1" smtClean="0"/>
              <a:t>QObject</a:t>
            </a:r>
            <a:r>
              <a:rPr lang="zh-CN" altLang="en-US" sz="1400" dirty="0" smtClean="0"/>
              <a:t>。</a:t>
            </a:r>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dirty="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400" dirty="0" smtClean="0"/>
              <a:t>父对象通常出现为取默认值的最左边参数。但是，因为可以有多种构造函数，所以它可以被“弥补”。</a:t>
            </a:r>
            <a:endParaRPr lang="en-US" altLang="zh-CN" sz="1400" dirty="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dirty="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400" dirty="0" smtClean="0"/>
              <a:t>常见的是使用明确的关键字去避免不该有的自动类型转换。</a:t>
            </a:r>
            <a:endParaRPr lang="en-US" altLang="zh-CN" sz="1400" dirty="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dirty="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400" dirty="0" smtClean="0"/>
              <a:t>例子： </a:t>
            </a:r>
            <a:r>
              <a:rPr lang="en-US" altLang="zh-CN" sz="1400" dirty="0" err="1" smtClean="0"/>
              <a:t>QPushButton</a:t>
            </a:r>
            <a:r>
              <a:rPr lang="zh-CN" altLang="en-US" sz="1400" dirty="0" smtClean="0"/>
              <a:t>，在所有构造函数中都以父对象结束，所以没有其他默认参数。</a:t>
            </a:r>
            <a:endParaRPr lang="en-US" altLang="zh-CN" sz="1400" dirty="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dirty="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400" dirty="0" smtClean="0"/>
              <a:t>例子： </a:t>
            </a:r>
            <a:r>
              <a:rPr lang="en-US" altLang="zh-CN" sz="1400" dirty="0" err="1" smtClean="0"/>
              <a:t>QLabel</a:t>
            </a:r>
            <a:r>
              <a:rPr lang="zh-CN" altLang="en-US" sz="1400" dirty="0" smtClean="0"/>
              <a:t>，窗口标志和父对象有默认值。这表示父对象是两者中第一个，但在</a:t>
            </a:r>
            <a:r>
              <a:rPr lang="en-US" altLang="zh-CN" sz="1400" dirty="0" smtClean="0"/>
              <a:t>text</a:t>
            </a:r>
            <a:r>
              <a:rPr lang="zh-CN" altLang="en-US" sz="1400" dirty="0" smtClean="0"/>
              <a:t>的后面，因为</a:t>
            </a:r>
            <a:r>
              <a:rPr lang="en-US" altLang="zh-CN" sz="1400" dirty="0" smtClean="0"/>
              <a:t>text</a:t>
            </a:r>
            <a:r>
              <a:rPr lang="zh-CN" altLang="en-US" sz="1400" dirty="0" smtClean="0"/>
              <a:t>属性没有默认值。</a:t>
            </a:r>
            <a:endParaRPr lang="en-US" altLang="zh-CN" sz="1400" dirty="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400" dirty="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400" i="1" dirty="0" smtClean="0"/>
              <a:t>待续</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6"/>
          <p:cNvSpPr>
            <a:spLocks noGrp="1" noChangeArrowheads="1"/>
          </p:cNvSpPr>
          <p:nvPr>
            <p:ph type="sldNum" sz="quarter" idx="5"/>
          </p:nvPr>
        </p:nvSpPr>
        <p:spPr>
          <a:noFill/>
        </p:spPr>
        <p:txBody>
          <a:bodyPr/>
          <a:lstStyle/>
          <a:p>
            <a:fld id="{3C13D8DF-6615-4FD2-BF89-13B337C15678}" type="slidenum">
              <a:rPr lang="en-US" altLang="zh-CN" smtClean="0">
                <a:latin typeface="Arial" charset="0"/>
              </a:rPr>
              <a:pPr/>
              <a:t>59</a:t>
            </a:fld>
            <a:endParaRPr lang="en-US" altLang="zh-CN" smtClean="0">
              <a:latin typeface="Arial" charset="0"/>
            </a:endParaRPr>
          </a:p>
        </p:txBody>
      </p:sp>
      <p:sp>
        <p:nvSpPr>
          <p:cNvPr id="144387"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44388" name="Text Box 2"/>
          <p:cNvSpPr>
            <a:spLocks noGrp="1" noChangeArrowheads="1"/>
          </p:cNvSpPr>
          <p:nvPr>
            <p:ph type="body" idx="1"/>
          </p:nvPr>
        </p:nvSpPr>
        <p:spPr>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由于这是建议指引，也可以选择破例。但是，遵照它们的话，会让你的代码更富“</a:t>
            </a:r>
            <a:r>
              <a:rPr lang="en-US" altLang="zh-CN" sz="1800" smtClean="0"/>
              <a:t>Qt</a:t>
            </a:r>
            <a:r>
              <a:rPr lang="zh-CN" altLang="en-US" sz="1800" smtClean="0"/>
              <a:t>风格”。</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允许父对象为空（把它放进你代码中的构造函数里）。</a:t>
            </a:r>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让一个构造函数仅接受父对象（让你从设计器使用部件）。这强迫你去处理所有属性都设置为默认值或都没设的情况。</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把父对象置于右边有助于重用。</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多重构造函数避免要向无用的属性传递假设置。</a:t>
            </a:r>
            <a:endParaRPr lang="en-US" altLang="zh-CN" sz="180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6"/>
          <p:cNvSpPr>
            <a:spLocks noGrp="1" noChangeArrowheads="1"/>
          </p:cNvSpPr>
          <p:nvPr>
            <p:ph type="sldNum" sz="quarter" idx="5"/>
          </p:nvPr>
        </p:nvSpPr>
        <p:spPr>
          <a:noFill/>
        </p:spPr>
        <p:txBody>
          <a:bodyPr/>
          <a:lstStyle/>
          <a:p>
            <a:fld id="{1E67B01B-F8B4-47AB-9F85-CFCCB251F9DA}" type="slidenum">
              <a:rPr lang="en-US" altLang="zh-CN" smtClean="0">
                <a:latin typeface="Arial" charset="0"/>
              </a:rPr>
              <a:pPr/>
              <a:t>71</a:t>
            </a:fld>
            <a:endParaRPr lang="en-US" altLang="zh-CN" smtClean="0">
              <a:latin typeface="Arial" charset="0"/>
            </a:endParaRPr>
          </a:p>
        </p:txBody>
      </p:sp>
      <p:sp>
        <p:nvSpPr>
          <p:cNvPr id="145411"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45412" name="Text Box 2"/>
          <p:cNvSpPr>
            <a:spLocks noGrp="1" noChangeArrowheads="1"/>
          </p:cNvSpPr>
          <p:nvPr>
            <p:ph type="body" idx="1"/>
          </p:nvPr>
        </p:nvSpPr>
        <p:spPr>
          <a:xfrm>
            <a:off x="685800" y="4343400"/>
            <a:ext cx="5486400" cy="4237038"/>
          </a:xfrm>
          <a:noFill/>
          <a:ln/>
        </p:spPr>
        <p:txBody>
          <a:bodyPr tIns="13918"/>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一个槽是一个普通函数，只不过可以被连接到信号而已。它们并非必须被连接，你可以像任何其他函数一样调用一个槽，你也像通常一样实现它。</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槽可以在</a:t>
            </a:r>
            <a:r>
              <a:rPr lang="en-US" altLang="zh-CN" sz="1600" smtClean="0"/>
              <a:t>public</a:t>
            </a:r>
            <a:r>
              <a:rPr lang="zh-CN" altLang="en-US" sz="1600" smtClean="0"/>
              <a:t> </a:t>
            </a:r>
            <a:r>
              <a:rPr lang="en-US" altLang="zh-CN" sz="1600" smtClean="0"/>
              <a:t>slots</a:t>
            </a:r>
            <a:r>
              <a:rPr lang="zh-CN" altLang="en-US" sz="1600" smtClean="0"/>
              <a:t>，</a:t>
            </a:r>
            <a:r>
              <a:rPr lang="en-US" altLang="zh-CN" sz="1600" smtClean="0"/>
              <a:t>protected slots</a:t>
            </a:r>
            <a:r>
              <a:rPr lang="zh-CN" altLang="en-US" sz="1600" smtClean="0"/>
              <a:t>和</a:t>
            </a:r>
            <a:r>
              <a:rPr lang="en-US" altLang="zh-CN" sz="1600" smtClean="0"/>
              <a:t>private slots</a:t>
            </a:r>
            <a:r>
              <a:rPr lang="zh-CN" altLang="en-US" sz="1600" smtClean="0"/>
              <a:t>的其中以段中声明。这些访问约束在调用函数时会如所想般工作，但是私有槽和保护槽可以被连接到任何其他信号，所以它们可以从类外被触发。</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槽可以返回值，但是连接不可携带返回参数。</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任何数量的信号可以被连接到单独一个槽。这表示单独一个槽可以数个事件源 </a:t>
            </a:r>
            <a:r>
              <a:rPr lang="en-US" altLang="zh-CN" sz="1600" smtClean="0"/>
              <a:t>– </a:t>
            </a:r>
            <a:r>
              <a:rPr lang="zh-CN" altLang="en-US" sz="1600" smtClean="0"/>
              <a:t>想象键盘快捷键，按钮等等。</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i="1" smtClean="0"/>
              <a:t>待续</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6"/>
          <p:cNvSpPr>
            <a:spLocks noGrp="1" noChangeArrowheads="1"/>
          </p:cNvSpPr>
          <p:nvPr>
            <p:ph type="sldNum" sz="quarter" idx="5"/>
          </p:nvPr>
        </p:nvSpPr>
        <p:spPr>
          <a:noFill/>
        </p:spPr>
        <p:txBody>
          <a:bodyPr/>
          <a:lstStyle/>
          <a:p>
            <a:fld id="{0D35F1CC-AD71-4802-A26B-B65EF39C6B19}" type="slidenum">
              <a:rPr lang="en-US" altLang="zh-CN" smtClean="0">
                <a:latin typeface="Arial" charset="0"/>
              </a:rPr>
              <a:pPr/>
              <a:t>72</a:t>
            </a:fld>
            <a:endParaRPr lang="en-US" altLang="zh-CN" smtClean="0">
              <a:latin typeface="Arial" charset="0"/>
            </a:endParaRPr>
          </a:p>
        </p:txBody>
      </p:sp>
      <p:sp>
        <p:nvSpPr>
          <p:cNvPr id="146435"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46436" name="Text Box 2"/>
          <p:cNvSpPr>
            <a:spLocks noGrp="1" noChangeArrowheads="1"/>
          </p:cNvSpPr>
          <p:nvPr>
            <p:ph type="body" idx="1"/>
          </p:nvPr>
        </p:nvSpPr>
        <p:spPr>
          <a:xfrm>
            <a:off x="685800" y="4343400"/>
            <a:ext cx="5486400" cy="4287838"/>
          </a:xfrm>
          <a:noFill/>
          <a:ln/>
        </p:spPr>
        <p:txBody>
          <a:bodyPr tIns="13918"/>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信号定义在信号段。这个段可以看作保护的，这样一个信号就仅可以在一个类或它的派生类内部发射。</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信号总是返回</a:t>
            </a:r>
            <a:r>
              <a:rPr lang="en-US" altLang="zh-CN" sz="1600" smtClean="0"/>
              <a:t>void</a:t>
            </a:r>
            <a:r>
              <a:rPr lang="zh-CN" altLang="en-US" sz="1600" smtClean="0"/>
              <a:t>，而绝不能被执行。相反，</a:t>
            </a:r>
            <a:r>
              <a:rPr lang="en-US" altLang="zh-CN" sz="1600" smtClean="0"/>
              <a:t>moc</a:t>
            </a:r>
            <a:r>
              <a:rPr lang="zh-CN" altLang="en-US" sz="1600" smtClean="0"/>
              <a:t>提供函数体以触发实际的槽激活代码（</a:t>
            </a:r>
            <a:r>
              <a:rPr lang="en-US" altLang="zh-CN" smtClean="0">
                <a:latin typeface="Times New Roman" pitchFamily="18" charset="0"/>
              </a:rPr>
              <a:t>slot-activation-code</a:t>
            </a:r>
            <a:r>
              <a:rPr lang="zh-CN" altLang="en-US" sz="1600" smtClean="0"/>
              <a:t>）。</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一个 信号可以被连接到任何数量的槽，所以一个单独事件可以触发多重反应。</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跨线程连接信号和槽是完全可能的。第三方库如</a:t>
            </a:r>
            <a:r>
              <a:rPr lang="en-US" altLang="zh-CN" sz="1600" smtClean="0"/>
              <a:t>Qxt (http://doc.libqxt.org/0.5.0/classQxtRPCPeer.html)</a:t>
            </a:r>
            <a:r>
              <a:rPr lang="zh-CN" altLang="en-US" sz="1600" smtClean="0"/>
              <a:t>。</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在信号发射类里面，你使用</a:t>
            </a:r>
            <a:r>
              <a:rPr lang="en-US" altLang="zh-CN" sz="1600" smtClean="0"/>
              <a:t>emit</a:t>
            </a:r>
            <a:r>
              <a:rPr lang="zh-CN" altLang="en-US" sz="1600" smtClean="0"/>
              <a:t>关键字来发射信号。</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i="1" smtClean="0"/>
              <a:t>待续</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8" name="Rectangle 6"/>
          <p:cNvSpPr>
            <a:spLocks noGrp="1" noChangeArrowheads="1"/>
          </p:cNvSpPr>
          <p:nvPr>
            <p:ph type="sldNum" sz="quarter" idx="5"/>
          </p:nvPr>
        </p:nvSpPr>
        <p:spPr>
          <a:noFill/>
        </p:spPr>
        <p:txBody>
          <a:bodyPr/>
          <a:lstStyle/>
          <a:p>
            <a:fld id="{73F01512-820B-40DD-BE7A-E18C423F53B7}" type="slidenum">
              <a:rPr lang="en-US" altLang="zh-CN" smtClean="0">
                <a:latin typeface="Arial" charset="0"/>
              </a:rPr>
              <a:pPr/>
              <a:t>81</a:t>
            </a:fld>
            <a:endParaRPr lang="en-US" altLang="zh-CN" smtClean="0">
              <a:latin typeface="Arial" charset="0"/>
            </a:endParaRPr>
          </a:p>
        </p:txBody>
      </p:sp>
      <p:sp>
        <p:nvSpPr>
          <p:cNvPr id="147459"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47460"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你可以在任何两个</a:t>
            </a:r>
            <a:r>
              <a:rPr lang="en-US" altLang="zh-CN" sz="1800" smtClean="0"/>
              <a:t>QObject</a:t>
            </a:r>
            <a:r>
              <a:rPr lang="zh-CN" altLang="en-US" sz="1800" smtClean="0"/>
              <a:t>之间建立信号和槽的连接。</a:t>
            </a:r>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800" smtClean="0"/>
              <a:t>Qt</a:t>
            </a:r>
            <a:r>
              <a:rPr lang="zh-CN" altLang="en-US" sz="1800" smtClean="0"/>
              <a:t>会验证信号和槽的签名的匹配。签名由信号和槽的名字接参数类型组成。</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签名中绝不可有值或者变量名。</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这里也建议坚持使用标准类型，比如自定义类型</a:t>
            </a:r>
            <a:r>
              <a:rPr lang="en-US" altLang="zh-CN" sz="1800" smtClean="0"/>
              <a:t>ItemClass</a:t>
            </a:r>
            <a:r>
              <a:rPr lang="zh-CN" altLang="en-US" sz="1800" smtClean="0"/>
              <a:t>减低了重用能力，故需要回避。</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6"/>
          <p:cNvSpPr>
            <a:spLocks noGrp="1" noChangeArrowheads="1"/>
          </p:cNvSpPr>
          <p:nvPr>
            <p:ph type="sldNum" sz="quarter" idx="5"/>
          </p:nvPr>
        </p:nvSpPr>
        <p:spPr>
          <a:noFill/>
        </p:spPr>
        <p:txBody>
          <a:bodyPr/>
          <a:lstStyle/>
          <a:p>
            <a:fld id="{EAE743D3-0074-4EBB-A11D-A245559FF310}" type="slidenum">
              <a:rPr lang="en-US" altLang="zh-CN" smtClean="0">
                <a:latin typeface="Arial" charset="0"/>
              </a:rPr>
              <a:pPr/>
              <a:t>82</a:t>
            </a:fld>
            <a:endParaRPr lang="en-US" altLang="zh-CN" smtClean="0">
              <a:latin typeface="Arial" charset="0"/>
            </a:endParaRPr>
          </a:p>
        </p:txBody>
      </p:sp>
      <p:sp>
        <p:nvSpPr>
          <p:cNvPr id="148483"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48484" name="Text Box 2"/>
          <p:cNvSpPr>
            <a:spLocks noGrp="1" noChangeArrowheads="1"/>
          </p:cNvSpPr>
          <p:nvPr>
            <p:ph type="body" idx="1"/>
          </p:nvPr>
        </p:nvSpPr>
        <p:spPr>
          <a:xfrm>
            <a:off x="685800" y="4343400"/>
            <a:ext cx="5486400" cy="4037013"/>
          </a:xfrm>
          <a:noFill/>
          <a:ln/>
        </p:spPr>
        <p:txBody>
          <a:bodyPr tIns="15465"/>
          <a:lstStyle/>
          <a:p>
            <a:pPr marL="188913" indent="-187325"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当匹配签名时，</a:t>
            </a:r>
            <a:r>
              <a:rPr lang="en-US" altLang="zh-CN" sz="1800" smtClean="0"/>
              <a:t>Qt</a:t>
            </a:r>
            <a:r>
              <a:rPr lang="zh-CN" altLang="en-US" sz="1800" smtClean="0"/>
              <a:t>非常宽容。基本规则是</a:t>
            </a:r>
            <a:r>
              <a:rPr lang="en-US" altLang="zh-CN" sz="1800" smtClean="0"/>
              <a:t>Qt</a:t>
            </a:r>
            <a:r>
              <a:rPr lang="zh-CN" altLang="en-US" sz="1800" smtClean="0"/>
              <a:t>不能创建或转换值，而除此之外的任何事都可以（即跳过参数）。</a:t>
            </a:r>
            <a:endParaRPr lang="en-US" altLang="zh-CN" sz="1800" smtClean="0"/>
          </a:p>
          <a:p>
            <a:pPr marL="188913" indent="-187325"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marL="188913" indent="-187325"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幻灯片中的例子论证了这一点。错误是（从上面开始）：</a:t>
            </a:r>
            <a:endParaRPr lang="en-US" altLang="zh-CN" sz="1800" smtClean="0"/>
          </a:p>
          <a:p>
            <a:pPr marL="188913" indent="-187325" eaLnBrk="1">
              <a:lnSpc>
                <a:spcPct val="93000"/>
              </a:lnSpc>
              <a:spcBef>
                <a:spcPct val="0"/>
              </a:spcBef>
              <a:buSzPct val="45000"/>
              <a:buFont typeface="Wingdings" pitchFamily="2" charset="2"/>
              <a:buChar char=""/>
              <a:tabLst>
                <a:tab pos="633413" algn="l"/>
                <a:tab pos="1268413" algn="l"/>
                <a:tab pos="1903413" algn="l"/>
                <a:tab pos="2538413" algn="l"/>
                <a:tab pos="3171825" algn="l"/>
                <a:tab pos="3806825" algn="l"/>
                <a:tab pos="4441825" algn="l"/>
                <a:tab pos="5076825" algn="l"/>
              </a:tabLst>
            </a:pPr>
            <a:r>
              <a:rPr lang="zh-CN" altLang="en-US" sz="1800" smtClean="0"/>
              <a:t>缺少最后的</a:t>
            </a:r>
            <a:r>
              <a:rPr lang="en-US" altLang="zh-CN" sz="1800" smtClean="0"/>
              <a:t>int</a:t>
            </a:r>
            <a:r>
              <a:rPr lang="zh-CN" altLang="en-US" sz="1800" smtClean="0"/>
              <a:t>（不能创建）</a:t>
            </a:r>
            <a:endParaRPr lang="en-US" altLang="zh-CN" sz="1800" smtClean="0"/>
          </a:p>
          <a:p>
            <a:pPr marL="188913" indent="-187325" eaLnBrk="1">
              <a:lnSpc>
                <a:spcPct val="93000"/>
              </a:lnSpc>
              <a:spcBef>
                <a:spcPct val="0"/>
              </a:spcBef>
              <a:buSzPct val="45000"/>
              <a:buFont typeface="Wingdings" pitchFamily="2" charset="2"/>
              <a:buChar char=""/>
              <a:tabLst>
                <a:tab pos="633413" algn="l"/>
                <a:tab pos="1268413" algn="l"/>
                <a:tab pos="1903413" algn="l"/>
                <a:tab pos="2538413" algn="l"/>
                <a:tab pos="3171825" algn="l"/>
                <a:tab pos="3806825" algn="l"/>
                <a:tab pos="4441825" algn="l"/>
                <a:tab pos="5076825" algn="l"/>
              </a:tabLst>
            </a:pPr>
            <a:r>
              <a:rPr lang="en-US" altLang="zh-CN" sz="1800" smtClean="0"/>
              <a:t>QString</a:t>
            </a:r>
            <a:r>
              <a:rPr lang="zh-CN" altLang="en-US" sz="1800" smtClean="0"/>
              <a:t>与</a:t>
            </a:r>
            <a:r>
              <a:rPr lang="en-US" altLang="zh-CN" sz="1800" smtClean="0"/>
              <a:t>int</a:t>
            </a:r>
            <a:r>
              <a:rPr lang="zh-CN" altLang="en-US" sz="1800" smtClean="0"/>
              <a:t>不匹配（不能转换）</a:t>
            </a:r>
            <a:endParaRPr lang="en-US" altLang="zh-CN" sz="1800" smtClean="0"/>
          </a:p>
          <a:p>
            <a:pPr marL="188913" indent="-187325" eaLnBrk="1">
              <a:lnSpc>
                <a:spcPct val="93000"/>
              </a:lnSpc>
              <a:spcBef>
                <a:spcPct val="0"/>
              </a:spcBef>
              <a:buSzPct val="45000"/>
              <a:buFont typeface="Wingdings" pitchFamily="2" charset="2"/>
              <a:buChar char=""/>
              <a:tabLst>
                <a:tab pos="633413" algn="l"/>
                <a:tab pos="1268413" algn="l"/>
                <a:tab pos="1903413" algn="l"/>
                <a:tab pos="2538413" algn="l"/>
                <a:tab pos="3171825" algn="l"/>
                <a:tab pos="3806825" algn="l"/>
                <a:tab pos="4441825" algn="l"/>
                <a:tab pos="5076825" algn="l"/>
              </a:tabLst>
            </a:pPr>
            <a:r>
              <a:rPr lang="zh-CN" altLang="en-US" sz="1800" smtClean="0"/>
              <a:t>缺失仅有的</a:t>
            </a:r>
            <a:r>
              <a:rPr lang="en-US" altLang="zh-CN" sz="1800" smtClean="0"/>
              <a:t>int</a:t>
            </a:r>
            <a:r>
              <a:rPr lang="zh-CN" altLang="en-US" sz="1800" smtClean="0"/>
              <a:t>（不能创建）</a:t>
            </a:r>
            <a:endParaRPr lang="en-US" altLang="zh-CN" sz="1800" smtClean="0"/>
          </a:p>
          <a:p>
            <a:pPr marL="188913" indent="-187325"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marL="188913" indent="-187325"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CFE95F1B-42AA-4D85-875C-97DC64BACBFF}" type="slidenum">
              <a:rPr lang="en-US" smtClean="0">
                <a:latin typeface="Arial" charset="0"/>
              </a:rPr>
              <a:pPr/>
              <a:t>12</a:t>
            </a:fld>
            <a:endParaRPr lang="en-US" smtClean="0">
              <a:latin typeface="Arial" charset="0"/>
            </a:endParaRPr>
          </a:p>
        </p:txBody>
      </p:sp>
      <p:sp>
        <p:nvSpPr>
          <p:cNvPr id="121859" name="Rectangle 1"/>
          <p:cNvSpPr>
            <a:spLocks noGrp="1" noRot="1" noChangeAspect="1" noChangeArrowheads="1" noTextEdit="1"/>
          </p:cNvSpPr>
          <p:nvPr>
            <p:ph type="sldImg"/>
          </p:nvPr>
        </p:nvSpPr>
        <p:spPr>
          <a:ln/>
        </p:spPr>
      </p:sp>
      <p:sp>
        <p:nvSpPr>
          <p:cNvPr id="121860" name="Rectangle 2"/>
          <p:cNvSpPr>
            <a:spLocks noGrp="1" noChangeArrowheads="1"/>
          </p:cNvSpPr>
          <p:nvPr>
            <p:ph type="body" idx="1"/>
          </p:nvPr>
        </p:nvSpPr>
        <p:spPr>
          <a:noFill/>
          <a:ln/>
        </p:spPr>
        <p:txBody>
          <a:bodyPr lIns="0" tIns="0" rIns="0" bIns="0"/>
          <a:lstStyle/>
          <a:p>
            <a:pPr>
              <a:lnSpc>
                <a:spcPct val="95000"/>
              </a:lnSpc>
              <a:spcBef>
                <a:spcPct val="0"/>
              </a:spcBef>
            </a:pPr>
            <a:r>
              <a:rPr lang="en-US" sz="1600" smtClean="0">
                <a:solidFill>
                  <a:srgbClr val="333333"/>
                </a:solidFill>
                <a:latin typeface="Georgia" pitchFamily="18" charset="0"/>
              </a:rPr>
              <a:t>Maya</a:t>
            </a:r>
            <a:r>
              <a:rPr lang="en-US" sz="1600" smtClean="0">
                <a:solidFill>
                  <a:srgbClr val="333333"/>
                </a:solidFill>
                <a:latin typeface="MS PMincho" pitchFamily="18" charset="-128"/>
              </a:rPr>
              <a:t>是比</a:t>
            </a:r>
            <a:r>
              <a:rPr lang="en-US" sz="1600" smtClean="0">
                <a:solidFill>
                  <a:srgbClr val="333333"/>
                </a:solidFill>
                <a:latin typeface="SimSun" pitchFamily="2" charset="-122"/>
              </a:rPr>
              <a:t>较流行的三维动画软件，目前采用的是Qt3.3.8</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6"/>
          <p:cNvSpPr>
            <a:spLocks noGrp="1" noChangeArrowheads="1"/>
          </p:cNvSpPr>
          <p:nvPr>
            <p:ph type="sldNum" sz="quarter" idx="5"/>
          </p:nvPr>
        </p:nvSpPr>
        <p:spPr>
          <a:noFill/>
        </p:spPr>
        <p:txBody>
          <a:bodyPr/>
          <a:lstStyle/>
          <a:p>
            <a:fld id="{905D7672-8287-4D16-9A7D-08E43CA05FC5}" type="slidenum">
              <a:rPr lang="en-US" altLang="zh-CN" smtClean="0">
                <a:latin typeface="Arial" charset="0"/>
              </a:rPr>
              <a:pPr/>
              <a:t>83</a:t>
            </a:fld>
            <a:endParaRPr lang="en-US" altLang="zh-CN" smtClean="0">
              <a:latin typeface="Arial" charset="0"/>
            </a:endParaRPr>
          </a:p>
        </p:txBody>
      </p:sp>
      <p:sp>
        <p:nvSpPr>
          <p:cNvPr id="149507"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49508" name="Text Box 2"/>
          <p:cNvSpPr>
            <a:spLocks noGrp="1" noChangeArrowheads="1"/>
          </p:cNvSpPr>
          <p:nvPr>
            <p:ph type="body" idx="1"/>
          </p:nvPr>
        </p:nvSpPr>
        <p:spPr>
          <a:xfrm>
            <a:off x="685800" y="4343400"/>
            <a:ext cx="5486400" cy="4037013"/>
          </a:xfrm>
          <a:noFill/>
          <a:ln/>
        </p:spPr>
        <p:txBody>
          <a:bodyPr tIns="13918"/>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当从设计器把建立连接到你自己的代码的时候，</a:t>
            </a:r>
            <a:r>
              <a:rPr lang="en-US" altLang="zh-CN" sz="1600" smtClean="0"/>
              <a:t>Qt</a:t>
            </a:r>
            <a:r>
              <a:rPr lang="zh-CN" altLang="en-US" sz="1600" smtClean="0"/>
              <a:t>使用自动连接机制。</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它让信号自动连接到具有相应名字的槽（幻灯片中的结构和例子）。</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当</a:t>
            </a:r>
            <a:r>
              <a:rPr lang="en-US" altLang="zh-CN" sz="1600" smtClean="0"/>
              <a:t>connectSlotsByName</a:t>
            </a:r>
            <a:r>
              <a:rPr lang="zh-CN" altLang="en-US" sz="1600" smtClean="0"/>
              <a:t>被调用的时候自动连接被建立。它由设计器生成的</a:t>
            </a:r>
            <a:r>
              <a:rPr lang="en-US" altLang="zh-CN" smtClean="0">
                <a:latin typeface="Times New Roman" pitchFamily="18" charset="0"/>
              </a:rPr>
              <a:t>setupUi</a:t>
            </a:r>
            <a:r>
              <a:rPr lang="zh-CN" altLang="en-US" smtClean="0">
                <a:latin typeface="Times New Roman" pitchFamily="18" charset="0"/>
              </a:rPr>
              <a:t>函数最终完成。</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当使用这种机制的时候，考虑可重用性。有时候手写一对连接声明可以很好地提升代码的可读性。</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i="1" smtClean="0"/>
              <a:t>待续</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9A88D9-A8C3-4832-ABA6-5F4DA33B08AB}" type="slidenum">
              <a:rPr lang="en-US" smtClean="0">
                <a:latin typeface="Arial" charset="0"/>
              </a:rPr>
              <a:pPr/>
              <a:t>84</a:t>
            </a:fld>
            <a:endParaRPr lang="en-US" smtClean="0">
              <a:latin typeface="Arial" charset="0"/>
            </a:endParaRPr>
          </a:p>
        </p:txBody>
      </p:sp>
      <p:sp>
        <p:nvSpPr>
          <p:cNvPr id="150531" name="Rectangle 1"/>
          <p:cNvSpPr>
            <a:spLocks noGrp="1" noRot="1" noChangeAspect="1" noChangeArrowheads="1" noTextEdit="1"/>
          </p:cNvSpPr>
          <p:nvPr>
            <p:ph type="sldImg"/>
          </p:nvPr>
        </p:nvSpPr>
        <p:spPr>
          <a:ln/>
        </p:spPr>
      </p:sp>
      <p:sp>
        <p:nvSpPr>
          <p:cNvPr id="150532" name="Rectangle 2"/>
          <p:cNvSpPr>
            <a:spLocks noGrp="1" noChangeArrowheads="1"/>
          </p:cNvSpPr>
          <p:nvPr>
            <p:ph type="body" idx="1"/>
          </p:nvPr>
        </p:nvSpPr>
        <p:spPr>
          <a:noFill/>
          <a:ln/>
        </p:spPr>
        <p:txBody>
          <a:bodyPr lIns="0" tIns="0" rIns="0" bIns="0"/>
          <a:lstStyle/>
          <a:p>
            <a:pPr>
              <a:lnSpc>
                <a:spcPct val="95000"/>
              </a:lnSpc>
              <a:spcBef>
                <a:spcPct val="0"/>
              </a:spcBef>
            </a:pPr>
            <a:r>
              <a:rPr lang="en-US" sz="1600" smtClean="0">
                <a:solidFill>
                  <a:srgbClr val="333333"/>
                </a:solidFill>
                <a:latin typeface="MS PMincho" pitchFamily="18" charset="-128"/>
              </a:rPr>
              <a:t>信号槽机制</a:t>
            </a:r>
            <a:r>
              <a:rPr lang="en-US" sz="1600" smtClean="0">
                <a:solidFill>
                  <a:srgbClr val="333333"/>
                </a:solidFill>
                <a:latin typeface="SimSun" pitchFamily="2" charset="-122"/>
              </a:rPr>
              <a:t>链接ui对象。</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6"/>
          <p:cNvSpPr>
            <a:spLocks noGrp="1" noChangeArrowheads="1"/>
          </p:cNvSpPr>
          <p:nvPr>
            <p:ph type="sldNum" sz="quarter" idx="5"/>
          </p:nvPr>
        </p:nvSpPr>
        <p:spPr>
          <a:noFill/>
        </p:spPr>
        <p:txBody>
          <a:bodyPr/>
          <a:lstStyle/>
          <a:p>
            <a:fld id="{D051EC83-EE83-4A96-B156-25A7073F787F}" type="slidenum">
              <a:rPr lang="en-US" altLang="zh-CN" smtClean="0">
                <a:latin typeface="Arial" charset="0"/>
              </a:rPr>
              <a:pPr/>
              <a:t>85</a:t>
            </a:fld>
            <a:endParaRPr lang="en-US" altLang="zh-CN" smtClean="0">
              <a:latin typeface="Arial" charset="0"/>
            </a:endParaRPr>
          </a:p>
        </p:txBody>
      </p:sp>
      <p:sp>
        <p:nvSpPr>
          <p:cNvPr id="151555"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51556" name="Text Box 2"/>
          <p:cNvSpPr>
            <a:spLocks noGrp="1" noChangeArrowheads="1"/>
          </p:cNvSpPr>
          <p:nvPr>
            <p:ph type="body" idx="1"/>
          </p:nvPr>
        </p:nvSpPr>
        <p:spPr>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信号和槽的一个常见场景是同步一对部件。</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这是由两个互连的对象实现的。（参考例子）。如果</a:t>
            </a:r>
            <a:r>
              <a:rPr lang="en-US" altLang="zh-CN" sz="1800" smtClean="0"/>
              <a:t>dial1</a:t>
            </a:r>
            <a:r>
              <a:rPr lang="zh-CN" altLang="en-US" sz="1800" smtClean="0"/>
              <a:t>的值发生变化，它会发出</a:t>
            </a:r>
            <a:r>
              <a:rPr lang="en-US" altLang="zh-CN" sz="1800" smtClean="0"/>
              <a:t>valueChanged</a:t>
            </a:r>
            <a:r>
              <a:rPr lang="zh-CN" altLang="en-US" sz="1800" smtClean="0"/>
              <a:t>， 使到</a:t>
            </a:r>
            <a:r>
              <a:rPr lang="en-US" altLang="zh-CN" sz="1800" smtClean="0"/>
              <a:t>dial2</a:t>
            </a:r>
            <a:r>
              <a:rPr lang="zh-CN" altLang="en-US" sz="1800" smtClean="0"/>
              <a:t>的值改变，而这个改变会发出</a:t>
            </a:r>
            <a:r>
              <a:rPr lang="en-US" altLang="zh-CN" sz="1800" smtClean="0"/>
              <a:t>valueChanged</a:t>
            </a:r>
            <a:r>
              <a:rPr lang="zh-CN" altLang="en-US" sz="1800" smtClean="0"/>
              <a:t>，使到</a:t>
            </a:r>
            <a:r>
              <a:rPr lang="en-US" altLang="zh-CN" sz="1800" smtClean="0"/>
              <a:t>dial1</a:t>
            </a:r>
            <a:r>
              <a:rPr lang="zh-CN" altLang="en-US" sz="1800" smtClean="0"/>
              <a:t>的值改变，如此反复</a:t>
            </a:r>
            <a:r>
              <a:rPr lang="en-US" altLang="zh-CN" sz="1800" smtClean="0"/>
              <a:t>……</a:t>
            </a:r>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为避免无限循环（其结果是无尽的循环，使到堆栈增长到溢出内存而悲惨地崩溃），</a:t>
            </a:r>
            <a:r>
              <a:rPr lang="en-US" altLang="zh-CN" sz="1800" smtClean="0"/>
              <a:t>setValue</a:t>
            </a:r>
            <a:r>
              <a:rPr lang="zh-CN" altLang="en-US" sz="1800" smtClean="0"/>
              <a:t>函数会忽略设置当前值的尝试。</a:t>
            </a:r>
            <a:endParaRPr lang="en-US" altLang="zh-CN" sz="180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6"/>
          <p:cNvSpPr>
            <a:spLocks noGrp="1" noChangeArrowheads="1"/>
          </p:cNvSpPr>
          <p:nvPr>
            <p:ph type="sldNum" sz="quarter" idx="5"/>
          </p:nvPr>
        </p:nvSpPr>
        <p:spPr>
          <a:noFill/>
        </p:spPr>
        <p:txBody>
          <a:bodyPr/>
          <a:lstStyle/>
          <a:p>
            <a:fld id="{A1740883-13E8-4DBD-9EAE-8102B6C2ED28}" type="slidenum">
              <a:rPr lang="en-US" altLang="zh-CN" smtClean="0">
                <a:latin typeface="Arial" charset="0"/>
              </a:rPr>
              <a:pPr/>
              <a:t>86</a:t>
            </a:fld>
            <a:endParaRPr lang="en-US" altLang="zh-CN" smtClean="0">
              <a:latin typeface="Arial" charset="0"/>
            </a:endParaRPr>
          </a:p>
        </p:txBody>
      </p:sp>
      <p:sp>
        <p:nvSpPr>
          <p:cNvPr id="152579"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52580" name="Text Box 2"/>
          <p:cNvSpPr>
            <a:spLocks noGrp="1" noChangeArrowheads="1"/>
          </p:cNvSpPr>
          <p:nvPr>
            <p:ph type="body" idx="1"/>
          </p:nvPr>
        </p:nvSpPr>
        <p:spPr>
          <a:xfrm>
            <a:off x="685800" y="4343400"/>
            <a:ext cx="5486400" cy="4067175"/>
          </a:xfrm>
          <a:noFill/>
          <a:ln/>
        </p:spPr>
        <p:txBody>
          <a:bodyPr tIns="13918"/>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要向类里添加自定义信号和槽很容易。</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你可以为多种原因添加槽。比如，为每一个以及所有可能的用户动作（文件打开，保存，关闭，复制，剪切，粘帖，帮助，关于）。</a:t>
            </a:r>
            <a:r>
              <a:rPr lang="en-US" altLang="zh-CN" sz="1600" smtClean="0"/>
              <a:t>Setter</a:t>
            </a:r>
            <a:r>
              <a:rPr lang="zh-CN" altLang="en-US" sz="1600" smtClean="0"/>
              <a:t>函数也会构造自然槽。</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添加槽仅仅是把你的函数放进正确的声明段中而已。</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增加信号一样简单，仅需在信号段中声明它们。</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如果你有属性，按惯例要用</a:t>
            </a:r>
            <a:r>
              <a:rPr lang="en-US" altLang="zh-CN" sz="1600" smtClean="0"/>
              <a:t>Q_PROPERTY</a:t>
            </a:r>
            <a:r>
              <a:rPr lang="zh-CN" altLang="en-US" sz="1600" smtClean="0"/>
              <a:t>宏把信号通知</a:t>
            </a:r>
            <a:r>
              <a:rPr lang="en-US" altLang="zh-CN" sz="1600" smtClean="0"/>
              <a:t>Qt</a:t>
            </a:r>
            <a:r>
              <a:rPr lang="zh-CN" altLang="en-US" sz="1600" smtClean="0"/>
              <a:t>。</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i="1" smtClean="0"/>
              <a:t>待续</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2" name="Rectangle 6"/>
          <p:cNvSpPr>
            <a:spLocks noGrp="1" noChangeArrowheads="1"/>
          </p:cNvSpPr>
          <p:nvPr>
            <p:ph type="sldNum" sz="quarter" idx="5"/>
          </p:nvPr>
        </p:nvSpPr>
        <p:spPr>
          <a:noFill/>
        </p:spPr>
        <p:txBody>
          <a:bodyPr/>
          <a:lstStyle/>
          <a:p>
            <a:fld id="{5142D41E-A417-4EEF-95E6-94BA492AD386}" type="slidenum">
              <a:rPr lang="en-US" altLang="zh-CN" smtClean="0">
                <a:latin typeface="Arial" charset="0"/>
              </a:rPr>
              <a:pPr/>
              <a:t>87</a:t>
            </a:fld>
            <a:endParaRPr lang="en-US" altLang="zh-CN" smtClean="0">
              <a:latin typeface="Arial" charset="0"/>
            </a:endParaRPr>
          </a:p>
        </p:txBody>
      </p:sp>
      <p:sp>
        <p:nvSpPr>
          <p:cNvPr id="153603"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53604"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实现槽就像实现普通函数。但是你绝不能忘记无限循环保护。</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发射信号就像调用</a:t>
            </a:r>
            <a:r>
              <a:rPr lang="en-US" altLang="zh-CN" sz="1800" smtClean="0"/>
              <a:t>emit signalName(arguments)</a:t>
            </a:r>
            <a:r>
              <a:rPr lang="zh-CN" altLang="en-US" sz="1800" smtClean="0"/>
              <a:t>那么简单。</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当发射信号时，确保首先更新内部状态，以便在取信息之前你的对象是最新的。</a:t>
            </a:r>
            <a:endParaRPr lang="en-US" altLang="zh-CN" sz="180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6"/>
          <p:cNvSpPr>
            <a:spLocks noGrp="1" noChangeArrowheads="1"/>
          </p:cNvSpPr>
          <p:nvPr>
            <p:ph type="sldNum" sz="quarter" idx="5"/>
          </p:nvPr>
        </p:nvSpPr>
        <p:spPr>
          <a:noFill/>
        </p:spPr>
        <p:txBody>
          <a:bodyPr/>
          <a:lstStyle/>
          <a:p>
            <a:fld id="{391B2437-59D9-4E24-85F4-2942832AC4B1}" type="slidenum">
              <a:rPr lang="en-US" altLang="zh-CN" smtClean="0">
                <a:latin typeface="Arial" charset="0"/>
              </a:rPr>
              <a:pPr/>
              <a:t>88</a:t>
            </a:fld>
            <a:endParaRPr lang="en-US" altLang="zh-CN" smtClean="0">
              <a:latin typeface="Arial" charset="0"/>
            </a:endParaRPr>
          </a:p>
        </p:txBody>
      </p:sp>
      <p:sp>
        <p:nvSpPr>
          <p:cNvPr id="154627"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54628" name="Text Box 2"/>
          <p:cNvSpPr>
            <a:spLocks noGrp="1" noChangeArrowheads="1"/>
          </p:cNvSpPr>
          <p:nvPr>
            <p:ph type="body" idx="1"/>
          </p:nvPr>
        </p:nvSpPr>
        <p:spPr>
          <a:xfrm>
            <a:off x="685800" y="4343400"/>
            <a:ext cx="5486400" cy="4037013"/>
          </a:xfrm>
          <a:noFill/>
          <a:ln/>
        </p:spPr>
        <p:txBody>
          <a:bodyPr tIns="15465"/>
          <a:lstStyle/>
          <a:p>
            <a:pPr marL="188913" indent="-187325"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当使用信号和槽的时候，一个通用场景是需要用信号传递一个值，而实际的信号却没有携带所需要的值。</a:t>
            </a:r>
            <a:endParaRPr lang="en-US" altLang="zh-CN" sz="1800" smtClean="0"/>
          </a:p>
          <a:p>
            <a:pPr marL="188913" indent="-187325"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marL="188913" indent="-187325"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比如，由</a:t>
            </a:r>
            <a:r>
              <a:rPr lang="en-US" altLang="zh-CN" sz="1800" smtClean="0"/>
              <a:t>QPushButtons</a:t>
            </a:r>
            <a:r>
              <a:rPr lang="zh-CN" altLang="en-US" sz="1800" smtClean="0"/>
              <a:t>创建的键盘。</a:t>
            </a:r>
            <a:endParaRPr lang="en-US" altLang="zh-CN" sz="1800" smtClean="0"/>
          </a:p>
          <a:p>
            <a:pPr marL="188913" indent="-187325"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marL="188913" indent="-187325"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由于两个问题导致它无效：</a:t>
            </a:r>
            <a:endParaRPr lang="en-US" altLang="zh-CN" sz="1800" smtClean="0"/>
          </a:p>
          <a:p>
            <a:pPr marL="188913" indent="-187325" eaLnBrk="1">
              <a:lnSpc>
                <a:spcPct val="93000"/>
              </a:lnSpc>
              <a:spcBef>
                <a:spcPct val="0"/>
              </a:spcBef>
              <a:buSzPct val="45000"/>
              <a:buFont typeface="Wingdings" pitchFamily="2" charset="2"/>
              <a:buChar char=""/>
              <a:tabLst>
                <a:tab pos="633413" algn="l"/>
                <a:tab pos="1268413" algn="l"/>
                <a:tab pos="1903413" algn="l"/>
                <a:tab pos="2538413" algn="l"/>
                <a:tab pos="3171825" algn="l"/>
                <a:tab pos="3806825" algn="l"/>
                <a:tab pos="4441825" algn="l"/>
                <a:tab pos="5076825" algn="l"/>
              </a:tabLst>
            </a:pPr>
            <a:r>
              <a:rPr lang="zh-CN" altLang="en-US" sz="1800" smtClean="0"/>
              <a:t>槽签名无效（不能带数值）</a:t>
            </a:r>
            <a:endParaRPr lang="en-US" altLang="zh-CN" sz="1800" smtClean="0"/>
          </a:p>
          <a:p>
            <a:pPr marL="188913" indent="-187325" eaLnBrk="1">
              <a:lnSpc>
                <a:spcPct val="93000"/>
              </a:lnSpc>
              <a:spcBef>
                <a:spcPct val="0"/>
              </a:spcBef>
              <a:buSzPct val="45000"/>
              <a:buFont typeface="Wingdings" pitchFamily="2" charset="2"/>
              <a:buChar char=""/>
              <a:tabLst>
                <a:tab pos="633413" algn="l"/>
                <a:tab pos="1268413" algn="l"/>
                <a:tab pos="1903413" algn="l"/>
                <a:tab pos="2538413" algn="l"/>
                <a:tab pos="3171825" algn="l"/>
                <a:tab pos="3806825" algn="l"/>
                <a:tab pos="4441825" algn="l"/>
                <a:tab pos="5076825" algn="l"/>
              </a:tabLst>
            </a:pPr>
            <a:r>
              <a:rPr lang="zh-CN" altLang="en-US" sz="1800" smtClean="0"/>
              <a:t>连接不能带参数</a:t>
            </a:r>
            <a:endParaRPr lang="en-US" altLang="zh-CN" sz="1800" smtClean="0"/>
          </a:p>
          <a:p>
            <a:pPr marL="188913" indent="-187325" eaLnBrk="1">
              <a:lnSpc>
                <a:spcPct val="93000"/>
              </a:lnSpc>
              <a:spcBef>
                <a:spcPct val="0"/>
              </a:spcBef>
              <a:buSzPct val="45000"/>
              <a:tabLst>
                <a:tab pos="633413" algn="l"/>
                <a:tab pos="1268413" algn="l"/>
                <a:tab pos="1903413" algn="l"/>
                <a:tab pos="2538413" algn="l"/>
                <a:tab pos="3171825" algn="l"/>
                <a:tab pos="3806825" algn="l"/>
                <a:tab pos="4441825" algn="l"/>
                <a:tab pos="5076825" algn="l"/>
              </a:tabLst>
            </a:pPr>
            <a:endParaRPr lang="en-US" altLang="zh-CN" sz="1800" smtClean="0"/>
          </a:p>
          <a:p>
            <a:pPr marL="188913" indent="-187325"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50" name="Rectangle 6"/>
          <p:cNvSpPr>
            <a:spLocks noGrp="1" noChangeArrowheads="1"/>
          </p:cNvSpPr>
          <p:nvPr>
            <p:ph type="sldNum" sz="quarter" idx="5"/>
          </p:nvPr>
        </p:nvSpPr>
        <p:spPr>
          <a:noFill/>
        </p:spPr>
        <p:txBody>
          <a:bodyPr/>
          <a:lstStyle/>
          <a:p>
            <a:fld id="{E4640A92-427B-4259-BD61-94F78D2560E1}" type="slidenum">
              <a:rPr lang="en-US" altLang="zh-CN" smtClean="0">
                <a:latin typeface="Arial" charset="0"/>
              </a:rPr>
              <a:pPr/>
              <a:t>89</a:t>
            </a:fld>
            <a:endParaRPr lang="en-US" altLang="zh-CN" smtClean="0">
              <a:latin typeface="Arial" charset="0"/>
            </a:endParaRPr>
          </a:p>
        </p:txBody>
      </p:sp>
      <p:sp>
        <p:nvSpPr>
          <p:cNvPr id="155651"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55652"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蛮力解决方案就是为每个按键添加一个槽。</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这很烦人，而且这很容易导致槽内的代码重复，除非它们仅仅是立即调用另一个函数。</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代码重复是不利的，因为对代码的修改（比如</a:t>
            </a:r>
            <a:r>
              <a:rPr lang="en-US" altLang="zh-CN" sz="1800" smtClean="0"/>
              <a:t>bug</a:t>
            </a:r>
            <a:r>
              <a:rPr lang="zh-CN" altLang="en-US" sz="1800" smtClean="0"/>
              <a:t>的修复）需要在多处进行。</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6"/>
          <p:cNvSpPr>
            <a:spLocks noGrp="1" noChangeArrowheads="1"/>
          </p:cNvSpPr>
          <p:nvPr>
            <p:ph type="sldNum" sz="quarter" idx="5"/>
          </p:nvPr>
        </p:nvSpPr>
        <p:spPr>
          <a:noFill/>
        </p:spPr>
        <p:txBody>
          <a:bodyPr/>
          <a:lstStyle/>
          <a:p>
            <a:fld id="{B5A6756B-ED78-4270-80CC-1EF71EC04E99}" type="slidenum">
              <a:rPr lang="en-US" altLang="zh-CN" smtClean="0">
                <a:latin typeface="Arial" charset="0"/>
              </a:rPr>
              <a:pPr/>
              <a:t>90</a:t>
            </a:fld>
            <a:endParaRPr lang="en-US" altLang="zh-CN" smtClean="0">
              <a:latin typeface="Arial" charset="0"/>
            </a:endParaRPr>
          </a:p>
        </p:txBody>
      </p:sp>
      <p:sp>
        <p:nvSpPr>
          <p:cNvPr id="156675"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56676"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另一个选择是创建一个新的按钮类以发射带值的信号。</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这需要我们为特殊情况往项目中添加一个新的类。这个类不能真正被重用到其他场景。</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8" name="Rectangle 6"/>
          <p:cNvSpPr>
            <a:spLocks noGrp="1" noChangeArrowheads="1"/>
          </p:cNvSpPr>
          <p:nvPr>
            <p:ph type="sldNum" sz="quarter" idx="5"/>
          </p:nvPr>
        </p:nvSpPr>
        <p:spPr>
          <a:noFill/>
        </p:spPr>
        <p:txBody>
          <a:bodyPr/>
          <a:lstStyle/>
          <a:p>
            <a:fld id="{DE9B9C8A-326E-4205-9930-0B291E176FF7}" type="slidenum">
              <a:rPr lang="en-US" altLang="zh-CN" smtClean="0">
                <a:latin typeface="Arial" charset="0"/>
              </a:rPr>
              <a:pPr/>
              <a:t>91</a:t>
            </a:fld>
            <a:endParaRPr lang="en-US" altLang="zh-CN" smtClean="0">
              <a:latin typeface="Arial" charset="0"/>
            </a:endParaRPr>
          </a:p>
        </p:txBody>
      </p:sp>
      <p:sp>
        <p:nvSpPr>
          <p:cNvPr id="157699"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57700"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比较两者。</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解决方案一意味着需要维护大量的额外代码。</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解决方案二添加另一个类，而我们大概不能重用。</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（有第三种方法，就是让接收槽察看信号的发送槽并使用一个动态属性去持有这个值，但是这实际上并不适合向非高水平学生展示）</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6"/>
          <p:cNvSpPr>
            <a:spLocks noGrp="1" noChangeArrowheads="1"/>
          </p:cNvSpPr>
          <p:nvPr>
            <p:ph type="sldNum" sz="quarter" idx="5"/>
          </p:nvPr>
        </p:nvSpPr>
        <p:spPr>
          <a:noFill/>
        </p:spPr>
        <p:txBody>
          <a:bodyPr/>
          <a:lstStyle/>
          <a:p>
            <a:fld id="{EF77DEB2-8B8E-4D1C-B6D0-A40058761926}" type="slidenum">
              <a:rPr lang="en-US" altLang="zh-CN" smtClean="0">
                <a:latin typeface="Arial" charset="0"/>
              </a:rPr>
              <a:pPr/>
              <a:t>92</a:t>
            </a:fld>
            <a:endParaRPr lang="en-US" altLang="zh-CN" smtClean="0">
              <a:latin typeface="Arial" charset="0"/>
            </a:endParaRPr>
          </a:p>
        </p:txBody>
      </p:sp>
      <p:sp>
        <p:nvSpPr>
          <p:cNvPr id="158723"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58724" name="Text Box 2"/>
          <p:cNvSpPr>
            <a:spLocks noGrp="1" noChangeArrowheads="1"/>
          </p:cNvSpPr>
          <p:nvPr>
            <p:ph type="body" idx="1"/>
          </p:nvPr>
        </p:nvSpPr>
        <p:spPr>
          <a:xfrm>
            <a:off x="685800" y="4343400"/>
            <a:ext cx="5486400" cy="4287838"/>
          </a:xfrm>
          <a:noFill/>
          <a:ln/>
        </p:spPr>
        <p:txBody>
          <a:bodyPr tIns="13918"/>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为解决这个问题，信号映射器类（ </a:t>
            </a:r>
            <a:r>
              <a:rPr lang="en-US" altLang="zh-CN" sz="1600" smtClean="0"/>
              <a:t>signal mapper class</a:t>
            </a:r>
            <a:r>
              <a:rPr lang="zh-CN" altLang="en-US" sz="1600" smtClean="0"/>
              <a:t>）进入视野。</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它允许我们用一个特定值关联每个发送者。即把一个不带参数的信号转换成带一个参数的一个信号，其中参数值取决于原始信号的发送者。</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诀窍是把信号映射器防止在按钮和</a:t>
            </a:r>
            <a:r>
              <a:rPr lang="en-US" altLang="zh-CN" sz="1600" smtClean="0"/>
              <a:t>keyPressed</a:t>
            </a:r>
            <a:r>
              <a:rPr lang="zh-CN" altLang="en-US" sz="1600" smtClean="0"/>
              <a:t>槽之间。</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使用</a:t>
            </a:r>
            <a:r>
              <a:rPr lang="en-US" altLang="zh-CN" sz="1600" smtClean="0"/>
              <a:t>setMapping</a:t>
            </a:r>
            <a:r>
              <a:rPr lang="zh-CN" altLang="en-US" sz="1600" smtClean="0"/>
              <a:t>，使到每一个按钮被映射成一个值（可以是</a:t>
            </a:r>
            <a:r>
              <a:rPr lang="en-US" altLang="zh-CN" sz="1600" smtClean="0"/>
              <a:t>int</a:t>
            </a:r>
            <a:r>
              <a:rPr lang="zh-CN" altLang="en-US" sz="1600" smtClean="0"/>
              <a:t>，</a:t>
            </a:r>
            <a:r>
              <a:rPr lang="en-US" altLang="zh-CN" sz="1600" smtClean="0"/>
              <a:t>QString</a:t>
            </a:r>
            <a:r>
              <a:rPr lang="zh-CN" altLang="en-US" sz="1600" smtClean="0"/>
              <a:t>，一个</a:t>
            </a:r>
            <a:r>
              <a:rPr lang="en-US" altLang="zh-CN" sz="1600" smtClean="0"/>
              <a:t>QWidget</a:t>
            </a:r>
            <a:r>
              <a:rPr lang="zh-CN" altLang="en-US" sz="1600" smtClean="0"/>
              <a:t>指针或一个</a:t>
            </a:r>
            <a:r>
              <a:rPr lang="en-US" altLang="zh-CN" sz="1600" smtClean="0"/>
              <a:t>QObject</a:t>
            </a:r>
            <a:r>
              <a:rPr lang="zh-CN" altLang="en-US" sz="1600" smtClean="0"/>
              <a:t>指针）。</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每一个按钮的</a:t>
            </a:r>
            <a:r>
              <a:rPr lang="en-US" altLang="zh-CN" sz="1600" smtClean="0"/>
              <a:t>clicked</a:t>
            </a:r>
            <a:r>
              <a:rPr lang="zh-CN" altLang="en-US" sz="1600" smtClean="0"/>
              <a:t>信号被连接到信号映射器的映射槽。然后映射器的映射信号被连接到</a:t>
            </a:r>
            <a:r>
              <a:rPr lang="en-US" altLang="zh-CN" sz="1600" smtClean="0"/>
              <a:t>keyPressed</a:t>
            </a:r>
            <a:r>
              <a:rPr lang="zh-CN" altLang="en-US" sz="1600" smtClean="0"/>
              <a:t>槽。</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i="1" smtClean="0"/>
              <a:t>待续</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4B3B94C9-A9C9-429C-9A7B-24D8CD0EA45F}" type="slidenum">
              <a:rPr lang="en-US" smtClean="0">
                <a:latin typeface="Arial" charset="0"/>
              </a:rPr>
              <a:pPr/>
              <a:t>15</a:t>
            </a:fld>
            <a:endParaRPr lang="en-US" smtClean="0">
              <a:latin typeface="Arial" charset="0"/>
            </a:endParaRPr>
          </a:p>
        </p:txBody>
      </p:sp>
      <p:sp>
        <p:nvSpPr>
          <p:cNvPr id="122883" name="Rectangle 1"/>
          <p:cNvSpPr>
            <a:spLocks noGrp="1" noRot="1" noChangeAspect="1" noChangeArrowheads="1" noTextEdit="1"/>
          </p:cNvSpPr>
          <p:nvPr>
            <p:ph type="sldImg"/>
          </p:nvPr>
        </p:nvSpPr>
        <p:spPr>
          <a:ln/>
        </p:spPr>
      </p:sp>
      <p:sp>
        <p:nvSpPr>
          <p:cNvPr id="122884" name="Rectangle 2"/>
          <p:cNvSpPr>
            <a:spLocks noGrp="1" noChangeArrowheads="1"/>
          </p:cNvSpPr>
          <p:nvPr>
            <p:ph type="body" idx="1"/>
          </p:nvPr>
        </p:nvSpPr>
        <p:spPr>
          <a:noFill/>
          <a:ln/>
        </p:spPr>
        <p:txBody>
          <a:bodyPr lIns="0" tIns="0" rIns="0" bIns="0"/>
          <a:lstStyle/>
          <a:p>
            <a:pPr>
              <a:lnSpc>
                <a:spcPct val="95000"/>
              </a:lnSpc>
              <a:spcBef>
                <a:spcPct val="0"/>
              </a:spcBef>
            </a:pPr>
            <a:endParaRPr lang="en-US" sz="1600" smtClean="0">
              <a:solidFill>
                <a:srgbClr val="333333"/>
              </a:solidFill>
              <a:latin typeface="Georgia" pitchFamily="18" charset="0"/>
            </a:endParaRPr>
          </a:p>
          <a:p>
            <a:pPr>
              <a:lnSpc>
                <a:spcPct val="95000"/>
              </a:lnSpc>
              <a:spcBef>
                <a:spcPct val="0"/>
              </a:spcBef>
            </a:pPr>
            <a:r>
              <a:rPr lang="en-US" sz="1600" smtClean="0">
                <a:solidFill>
                  <a:srgbClr val="333333"/>
                </a:solidFill>
                <a:latin typeface="Georgia" pitchFamily="18" charset="0"/>
              </a:rPr>
              <a:t>Qt</a:t>
            </a:r>
            <a:r>
              <a:rPr lang="en-US" sz="1600" smtClean="0">
                <a:solidFill>
                  <a:srgbClr val="333333"/>
                </a:solidFill>
                <a:latin typeface="MS PMincho" pitchFamily="18" charset="-128"/>
              </a:rPr>
              <a:t>程序的main函数jiego</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6" name="Rectangle 6"/>
          <p:cNvSpPr>
            <a:spLocks noGrp="1" noChangeArrowheads="1"/>
          </p:cNvSpPr>
          <p:nvPr>
            <p:ph type="sldNum" sz="quarter" idx="5"/>
          </p:nvPr>
        </p:nvSpPr>
        <p:spPr>
          <a:noFill/>
        </p:spPr>
        <p:txBody>
          <a:bodyPr/>
          <a:lstStyle/>
          <a:p>
            <a:fld id="{F32CDC92-45F0-4591-B189-9DD3F33917F3}" type="slidenum">
              <a:rPr lang="en-US" altLang="zh-CN" smtClean="0">
                <a:latin typeface="Arial" charset="0"/>
              </a:rPr>
              <a:pPr/>
              <a:t>93</a:t>
            </a:fld>
            <a:endParaRPr lang="en-US" altLang="zh-CN" smtClean="0">
              <a:latin typeface="Arial" charset="0"/>
            </a:endParaRPr>
          </a:p>
        </p:txBody>
      </p:sp>
      <p:sp>
        <p:nvSpPr>
          <p:cNvPr id="159747"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59748"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察看连接的一个生动方法是通过信号映射器传递信号，一个值（整数）被添加到信号中。</a:t>
            </a:r>
            <a:endParaRPr lang="en-US" altLang="zh-CN" sz="180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Rectangle 6"/>
          <p:cNvSpPr>
            <a:spLocks noGrp="1" noChangeArrowheads="1"/>
          </p:cNvSpPr>
          <p:nvPr>
            <p:ph type="sldNum" sz="quarter" idx="5"/>
          </p:nvPr>
        </p:nvSpPr>
        <p:spPr>
          <a:noFill/>
        </p:spPr>
        <p:txBody>
          <a:bodyPr/>
          <a:lstStyle/>
          <a:p>
            <a:fld id="{F7375AD2-AC9B-4FA9-BD72-8F4953C9AB79}" type="slidenum">
              <a:rPr lang="en-US" altLang="zh-CN" smtClean="0">
                <a:latin typeface="Arial" charset="0"/>
              </a:rPr>
              <a:pPr/>
              <a:t>95</a:t>
            </a:fld>
            <a:endParaRPr lang="en-US" altLang="zh-CN" smtClean="0">
              <a:latin typeface="Arial" charset="0"/>
            </a:endParaRPr>
          </a:p>
        </p:txBody>
      </p:sp>
      <p:sp>
        <p:nvSpPr>
          <p:cNvPr id="160771"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60772"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让我们看一个真实的例子，就是往情景中稍微添加更多复杂的东西。</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我们会使用两个表盘 </a:t>
            </a:r>
            <a:r>
              <a:rPr lang="en-US" altLang="zh-CN" sz="1800" smtClean="0"/>
              <a:t>– LCD</a:t>
            </a:r>
            <a:r>
              <a:rPr lang="zh-CN" altLang="en-US" sz="1800" smtClean="0"/>
              <a:t>对并用我们自定义的</a:t>
            </a:r>
            <a:r>
              <a:rPr lang="en-US" altLang="zh-CN" sz="1800" smtClean="0"/>
              <a:t>TempConverter</a:t>
            </a:r>
            <a:r>
              <a:rPr lang="zh-CN" altLang="en-US" sz="1800" smtClean="0"/>
              <a:t>类互连它们以实现摄氏度与华氏度之间的转换。</a:t>
            </a:r>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这不单是转换，它会监控并在变化发生时发射信号。</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6"/>
          <p:cNvSpPr>
            <a:spLocks noGrp="1" noChangeArrowheads="1"/>
          </p:cNvSpPr>
          <p:nvPr>
            <p:ph type="sldNum" sz="quarter" idx="5"/>
          </p:nvPr>
        </p:nvSpPr>
        <p:spPr>
          <a:noFill/>
        </p:spPr>
        <p:txBody>
          <a:bodyPr/>
          <a:lstStyle/>
          <a:p>
            <a:fld id="{4CE7C4AF-B42A-4F86-8C79-EE1B5F924C5A}" type="slidenum">
              <a:rPr lang="en-US" altLang="zh-CN" smtClean="0">
                <a:latin typeface="Arial" charset="0"/>
              </a:rPr>
              <a:pPr/>
              <a:t>96</a:t>
            </a:fld>
            <a:endParaRPr lang="en-US" altLang="zh-CN" smtClean="0">
              <a:latin typeface="Arial" charset="0"/>
            </a:endParaRPr>
          </a:p>
        </p:txBody>
      </p:sp>
      <p:sp>
        <p:nvSpPr>
          <p:cNvPr id="161795"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61796"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对话框包含一个</a:t>
            </a:r>
            <a:r>
              <a:rPr lang="en-US" altLang="zh-CN" sz="1800" smtClean="0"/>
              <a:t>TempConverter</a:t>
            </a:r>
            <a:r>
              <a:rPr lang="zh-CN" altLang="en-US" sz="1800" smtClean="0"/>
              <a:t>对象和用户界面。</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用户界面分成两半 </a:t>
            </a:r>
            <a:r>
              <a:rPr lang="en-US" altLang="zh-CN" sz="1800" smtClean="0"/>
              <a:t>– </a:t>
            </a:r>
            <a:r>
              <a:rPr lang="zh-CN" altLang="en-US" sz="1800" smtClean="0"/>
              <a:t>一半是摄氏度而另一半是华氏度。每个都由一个</a:t>
            </a:r>
            <a:r>
              <a:rPr lang="en-US" altLang="zh-CN" smtClean="0">
                <a:latin typeface="Times New Roman" pitchFamily="18" charset="0"/>
              </a:rPr>
              <a:t>QGroupBox</a:t>
            </a:r>
            <a:r>
              <a:rPr lang="zh-CN" altLang="en-US" smtClean="0">
                <a:latin typeface="Times New Roman" pitchFamily="18" charset="0"/>
              </a:rPr>
              <a:t>组成。</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组框中每一个都包含一个</a:t>
            </a:r>
            <a:r>
              <a:rPr lang="en-US" altLang="zh-CN" sz="1800" smtClean="0"/>
              <a:t>QDial</a:t>
            </a:r>
            <a:r>
              <a:rPr lang="zh-CN" altLang="en-US" sz="1800" smtClean="0"/>
              <a:t>和一个</a:t>
            </a:r>
            <a:r>
              <a:rPr lang="en-US" altLang="zh-CN" sz="1800" smtClean="0"/>
              <a:t>QLCDNumber</a:t>
            </a:r>
            <a:r>
              <a:rPr lang="zh-CN" altLang="en-US" sz="1800" smtClean="0"/>
              <a:t>。</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6"/>
          <p:cNvSpPr>
            <a:spLocks noGrp="1" noChangeArrowheads="1"/>
          </p:cNvSpPr>
          <p:nvPr>
            <p:ph type="sldNum" sz="quarter" idx="5"/>
          </p:nvPr>
        </p:nvSpPr>
        <p:spPr>
          <a:noFill/>
        </p:spPr>
        <p:txBody>
          <a:bodyPr/>
          <a:lstStyle/>
          <a:p>
            <a:fld id="{05C64479-B40B-426A-A333-4E2586DE0C1C}" type="slidenum">
              <a:rPr lang="en-US" altLang="zh-CN" smtClean="0">
                <a:latin typeface="Arial" charset="0"/>
              </a:rPr>
              <a:pPr/>
              <a:t>97</a:t>
            </a:fld>
            <a:endParaRPr lang="en-US" altLang="zh-CN" smtClean="0">
              <a:latin typeface="Arial" charset="0"/>
            </a:endParaRPr>
          </a:p>
        </p:txBody>
      </p:sp>
      <p:sp>
        <p:nvSpPr>
          <p:cNvPr id="162819"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62820" name="Text Box 2"/>
          <p:cNvSpPr>
            <a:spLocks noGrp="1" noChangeArrowheads="1"/>
          </p:cNvSpPr>
          <p:nvPr>
            <p:ph type="body" idx="1"/>
          </p:nvPr>
        </p:nvSpPr>
        <p:spPr>
          <a:xfrm>
            <a:off x="685800" y="4343400"/>
            <a:ext cx="5486400" cy="4387850"/>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800" smtClean="0"/>
              <a:t>TempConverter</a:t>
            </a:r>
            <a:r>
              <a:rPr lang="zh-CN" altLang="en-US" sz="1800" smtClean="0"/>
              <a:t>类声明。</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在可以添加信号和槽之前，我们需要</a:t>
            </a:r>
            <a:r>
              <a:rPr lang="en-US" altLang="zh-CN" sz="1800" smtClean="0"/>
              <a:t>QObject</a:t>
            </a:r>
            <a:r>
              <a:rPr lang="zh-CN" altLang="en-US" sz="1800" smtClean="0"/>
              <a:t>父对象和</a:t>
            </a:r>
            <a:r>
              <a:rPr lang="en-US" altLang="zh-CN" sz="1800" smtClean="0"/>
              <a:t>Q_OBJECT</a:t>
            </a:r>
            <a:r>
              <a:rPr lang="zh-CN" altLang="en-US" sz="1800" smtClean="0"/>
              <a:t>。</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800" smtClean="0"/>
              <a:t>Setter</a:t>
            </a:r>
            <a:r>
              <a:rPr lang="zh-CN" altLang="en-US" sz="1800" smtClean="0"/>
              <a:t>是槽。</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每一个温度的改变都有对应信号。</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为避免无限循环我们必须有一个“当前”温度。在这个例子中我们已经决定将其控制为摄氏度。</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鉴于我们由始至终使用整数值，所以从温度转换的角度看不会非常准确。</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2" name="Rectangle 6"/>
          <p:cNvSpPr>
            <a:spLocks noGrp="1" noChangeArrowheads="1"/>
          </p:cNvSpPr>
          <p:nvPr>
            <p:ph type="sldNum" sz="quarter" idx="5"/>
          </p:nvPr>
        </p:nvSpPr>
        <p:spPr>
          <a:noFill/>
        </p:spPr>
        <p:txBody>
          <a:bodyPr/>
          <a:lstStyle/>
          <a:p>
            <a:fld id="{A8E99BCF-0098-424B-B814-553162A61576}" type="slidenum">
              <a:rPr lang="en-US" altLang="zh-CN" smtClean="0">
                <a:latin typeface="Arial" charset="0"/>
              </a:rPr>
              <a:pPr/>
              <a:t>98</a:t>
            </a:fld>
            <a:endParaRPr lang="en-US" altLang="zh-CN" smtClean="0">
              <a:latin typeface="Arial" charset="0"/>
            </a:endParaRPr>
          </a:p>
        </p:txBody>
      </p:sp>
      <p:sp>
        <p:nvSpPr>
          <p:cNvPr id="163843"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63844" name="Text Box 2"/>
          <p:cNvSpPr>
            <a:spLocks noGrp="1" noChangeArrowheads="1"/>
          </p:cNvSpPr>
          <p:nvPr>
            <p:ph type="body" idx="1"/>
          </p:nvPr>
        </p:nvSpPr>
        <p:spPr>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看槽实现， </a:t>
            </a:r>
            <a:r>
              <a:rPr lang="en-US" altLang="zh-CN" smtClean="0">
                <a:latin typeface="DejaVu Sans Mono" pitchFamily="49" charset="0"/>
              </a:rPr>
              <a:t>setTempCelsius</a:t>
            </a:r>
            <a:r>
              <a:rPr lang="zh-CN" altLang="en-US" sz="1400" smtClean="0">
                <a:latin typeface="Times New Roman" pitchFamily="18" charset="0"/>
              </a:rPr>
              <a:t>槽包含了循环锁，因为“当前”温度控制为摄氏度。然后它会更新内部状态并发射两个信号。</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注意华氏度信号的参数由</a:t>
            </a:r>
            <a:r>
              <a:rPr lang="en-US" altLang="zh-CN" sz="1800" smtClean="0"/>
              <a:t>getter</a:t>
            </a:r>
            <a:r>
              <a:rPr lang="zh-CN" altLang="en-US" sz="1800" smtClean="0"/>
              <a:t>函数取回，实现从</a:t>
            </a:r>
            <a:r>
              <a:rPr lang="en-US" altLang="zh-CN" sz="1800" smtClean="0"/>
              <a:t>C</a:t>
            </a:r>
            <a:r>
              <a:rPr lang="zh-CN" altLang="en-US" sz="1800" smtClean="0"/>
              <a:t>到</a:t>
            </a:r>
            <a:r>
              <a:rPr lang="en-US" altLang="zh-CN" sz="1800" smtClean="0"/>
              <a:t>F</a:t>
            </a:r>
            <a:r>
              <a:rPr lang="zh-CN" altLang="en-US" sz="1800" smtClean="0"/>
              <a:t>的转换。</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设定华氏度的槽转换温度（从</a:t>
            </a:r>
            <a:r>
              <a:rPr lang="en-US" altLang="zh-CN" sz="1800" smtClean="0"/>
              <a:t>F</a:t>
            </a:r>
            <a:r>
              <a:rPr lang="zh-CN" altLang="en-US" sz="1800" smtClean="0"/>
              <a:t>到</a:t>
            </a:r>
            <a:r>
              <a:rPr lang="en-US" altLang="zh-CN" sz="1800" smtClean="0"/>
              <a:t>C</a:t>
            </a:r>
            <a:r>
              <a:rPr lang="zh-CN" altLang="en-US" sz="1800" smtClean="0"/>
              <a:t>）并使用设定摄氏度函数。</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Rectangle 6"/>
          <p:cNvSpPr>
            <a:spLocks noGrp="1" noChangeArrowheads="1"/>
          </p:cNvSpPr>
          <p:nvPr>
            <p:ph type="sldNum" sz="quarter" idx="5"/>
          </p:nvPr>
        </p:nvSpPr>
        <p:spPr>
          <a:noFill/>
        </p:spPr>
        <p:txBody>
          <a:bodyPr/>
          <a:lstStyle/>
          <a:p>
            <a:fld id="{20F3663A-C267-46D2-BC20-C9FE0AC2AA05}" type="slidenum">
              <a:rPr lang="en-US" altLang="zh-CN" smtClean="0">
                <a:latin typeface="Arial" charset="0"/>
              </a:rPr>
              <a:pPr/>
              <a:t>99</a:t>
            </a:fld>
            <a:endParaRPr lang="en-US" altLang="zh-CN" smtClean="0">
              <a:latin typeface="Arial" charset="0"/>
            </a:endParaRPr>
          </a:p>
        </p:txBody>
      </p:sp>
      <p:sp>
        <p:nvSpPr>
          <p:cNvPr id="164867"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64868"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构成应用程序的窗口有四个部件组成（摄氏度和华氏度的表盘 </a:t>
            </a:r>
            <a:r>
              <a:rPr lang="en-US" altLang="zh-CN" sz="1800" smtClean="0"/>
              <a:t>+ LCD</a:t>
            </a:r>
            <a:r>
              <a:rPr lang="zh-CN" altLang="en-US" sz="1800" smtClean="0"/>
              <a:t>）以及一个</a:t>
            </a:r>
            <a:r>
              <a:rPr lang="en-US" altLang="zh-CN" sz="1800" smtClean="0"/>
              <a:t>TempConverter</a:t>
            </a:r>
            <a:r>
              <a:rPr lang="zh-CN" altLang="en-US" sz="1800" smtClean="0"/>
              <a:t>对象。</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表盘之间的连接是建立来通过温度器转换对象的，而</a:t>
            </a:r>
            <a:r>
              <a:rPr lang="en-US" altLang="zh-CN" sz="1800" smtClean="0"/>
              <a:t>LCD</a:t>
            </a:r>
            <a:r>
              <a:rPr lang="zh-CN" altLang="en-US" sz="1800" smtClean="0"/>
              <a:t>则直接由表盘驱动。</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90" name="Rectangle 6"/>
          <p:cNvSpPr>
            <a:spLocks noGrp="1" noChangeArrowheads="1"/>
          </p:cNvSpPr>
          <p:nvPr>
            <p:ph type="sldNum" sz="quarter" idx="5"/>
          </p:nvPr>
        </p:nvSpPr>
        <p:spPr>
          <a:noFill/>
        </p:spPr>
        <p:txBody>
          <a:bodyPr/>
          <a:lstStyle/>
          <a:p>
            <a:fld id="{51FF1A07-EF35-4C67-AF31-CEF25E7FD175}" type="slidenum">
              <a:rPr lang="en-US" altLang="zh-CN" smtClean="0">
                <a:latin typeface="Arial" charset="0"/>
              </a:rPr>
              <a:pPr/>
              <a:t>100</a:t>
            </a:fld>
            <a:endParaRPr lang="en-US" altLang="zh-CN" smtClean="0">
              <a:latin typeface="Arial" charset="0"/>
            </a:endParaRPr>
          </a:p>
        </p:txBody>
      </p:sp>
      <p:sp>
        <p:nvSpPr>
          <p:cNvPr id="165891"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65892"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下一张幻灯片将会显示一个信号怎么通过系统传播。</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一切都开始于一个用户事件 </a:t>
            </a:r>
            <a:r>
              <a:rPr lang="en-US" altLang="zh-CN" sz="1800" smtClean="0"/>
              <a:t>– </a:t>
            </a:r>
            <a:r>
              <a:rPr lang="en-US" altLang="zh-CN" smtClean="0">
                <a:latin typeface="Times New Roman" pitchFamily="18" charset="0"/>
              </a:rPr>
              <a:t>celsiusDial</a:t>
            </a:r>
            <a:r>
              <a:rPr lang="zh-CN" altLang="en-US" smtClean="0">
                <a:latin typeface="Times New Roman" pitchFamily="18" charset="0"/>
              </a:rPr>
              <a:t>被移动。</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这使到它发射</a:t>
            </a:r>
            <a:r>
              <a:rPr lang="en-US" altLang="zh-CN" sz="1800" smtClean="0"/>
              <a:t>valueChanged</a:t>
            </a:r>
            <a:r>
              <a:rPr lang="zh-CN" altLang="en-US" sz="1800" smtClean="0"/>
              <a:t>信号。</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6"/>
          <p:cNvSpPr>
            <a:spLocks noGrp="1" noChangeArrowheads="1"/>
          </p:cNvSpPr>
          <p:nvPr>
            <p:ph type="sldNum" sz="quarter" idx="5"/>
          </p:nvPr>
        </p:nvSpPr>
        <p:spPr>
          <a:noFill/>
        </p:spPr>
        <p:txBody>
          <a:bodyPr/>
          <a:lstStyle/>
          <a:p>
            <a:fld id="{929BDBE0-7F68-43DD-8B94-2E9B7B36AD2B}" type="slidenum">
              <a:rPr lang="en-US" altLang="zh-CN" smtClean="0">
                <a:latin typeface="Arial" charset="0"/>
              </a:rPr>
              <a:pPr/>
              <a:t>101</a:t>
            </a:fld>
            <a:endParaRPr lang="en-US" altLang="zh-CN" smtClean="0">
              <a:latin typeface="Arial" charset="0"/>
            </a:endParaRPr>
          </a:p>
        </p:txBody>
      </p:sp>
      <p:sp>
        <p:nvSpPr>
          <p:cNvPr id="166915"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66916"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800" smtClean="0"/>
              <a:t>valueChanged</a:t>
            </a:r>
            <a:r>
              <a:rPr lang="zh-CN" altLang="en-US" sz="1800" smtClean="0"/>
              <a:t>信号被连接到</a:t>
            </a:r>
            <a:r>
              <a:rPr lang="en-US" altLang="zh-CN" sz="1800" smtClean="0"/>
              <a:t>celsiusLcd</a:t>
            </a:r>
            <a:r>
              <a:rPr lang="zh-CN" altLang="en-US" sz="1800" smtClean="0"/>
              <a:t>的显示以及温度转换器的</a:t>
            </a:r>
            <a:r>
              <a:rPr lang="en-US" altLang="zh-CN" sz="1800" smtClean="0"/>
              <a:t>setTempCelsius</a:t>
            </a:r>
            <a:r>
              <a:rPr lang="zh-CN" altLang="en-US" sz="1800" smtClean="0"/>
              <a:t>。</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800" smtClean="0"/>
              <a:t>display</a:t>
            </a:r>
            <a:r>
              <a:rPr lang="zh-CN" altLang="en-US" sz="1800" smtClean="0"/>
              <a:t>的调用仅仅改版</a:t>
            </a:r>
            <a:r>
              <a:rPr lang="en-US" altLang="zh-CN" sz="1800" smtClean="0"/>
              <a:t>LCD</a:t>
            </a:r>
            <a:r>
              <a:rPr lang="zh-CN" altLang="en-US" sz="1800" smtClean="0"/>
              <a:t>所显示的值，而</a:t>
            </a:r>
            <a:r>
              <a:rPr lang="en-US" altLang="zh-CN" sz="1800" smtClean="0"/>
              <a:t>setTempCelsius</a:t>
            </a:r>
            <a:r>
              <a:rPr lang="zh-CN" altLang="en-US" sz="1800" smtClean="0"/>
              <a:t>的调用则改变温度转换器的值。</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8" name="Rectangle 6"/>
          <p:cNvSpPr>
            <a:spLocks noGrp="1" noChangeArrowheads="1"/>
          </p:cNvSpPr>
          <p:nvPr>
            <p:ph type="sldNum" sz="quarter" idx="5"/>
          </p:nvPr>
        </p:nvSpPr>
        <p:spPr>
          <a:noFill/>
        </p:spPr>
        <p:txBody>
          <a:bodyPr/>
          <a:lstStyle/>
          <a:p>
            <a:fld id="{EE7479C6-F736-486D-A87C-968591418758}" type="slidenum">
              <a:rPr lang="en-US" altLang="zh-CN" smtClean="0">
                <a:latin typeface="Arial" charset="0"/>
              </a:rPr>
              <a:pPr/>
              <a:t>102</a:t>
            </a:fld>
            <a:endParaRPr lang="en-US" altLang="zh-CN" smtClean="0">
              <a:latin typeface="Arial" charset="0"/>
            </a:endParaRPr>
          </a:p>
        </p:txBody>
      </p:sp>
      <p:sp>
        <p:nvSpPr>
          <p:cNvPr id="167939"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67940"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改变温度转换器的温度导致两个信号被发射： </a:t>
            </a:r>
            <a:r>
              <a:rPr lang="en-US" altLang="zh-CN" sz="1800" smtClean="0"/>
              <a:t>tempCelsiusChanged</a:t>
            </a:r>
            <a:r>
              <a:rPr lang="zh-CN" altLang="en-US" sz="1800" smtClean="0"/>
              <a:t>和</a:t>
            </a:r>
            <a:r>
              <a:rPr lang="en-US" altLang="zh-CN" sz="1800" smtClean="0"/>
              <a:t>tempFahrenheitChanged</a:t>
            </a:r>
            <a:r>
              <a:rPr lang="zh-CN" altLang="en-US" sz="1800" smtClean="0"/>
              <a:t>。</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Rectangle 6"/>
          <p:cNvSpPr>
            <a:spLocks noGrp="1" noChangeArrowheads="1"/>
          </p:cNvSpPr>
          <p:nvPr>
            <p:ph type="sldNum" sz="quarter" idx="5"/>
          </p:nvPr>
        </p:nvSpPr>
        <p:spPr>
          <a:noFill/>
        </p:spPr>
        <p:txBody>
          <a:bodyPr/>
          <a:lstStyle/>
          <a:p>
            <a:fld id="{4727A8AF-4919-42A2-AF38-643CE6E74D5D}" type="slidenum">
              <a:rPr lang="en-US" altLang="zh-CN" smtClean="0">
                <a:latin typeface="Arial" charset="0"/>
              </a:rPr>
              <a:pPr/>
              <a:t>103</a:t>
            </a:fld>
            <a:endParaRPr lang="en-US" altLang="zh-CN" smtClean="0">
              <a:latin typeface="Arial" charset="0"/>
            </a:endParaRPr>
          </a:p>
        </p:txBody>
      </p:sp>
      <p:sp>
        <p:nvSpPr>
          <p:cNvPr id="168963"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68964"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800" smtClean="0"/>
              <a:t>tempCelsiusChanged</a:t>
            </a:r>
            <a:r>
              <a:rPr lang="zh-CN" altLang="en-US" sz="1800" smtClean="0"/>
              <a:t>信号被连接到</a:t>
            </a:r>
            <a:r>
              <a:rPr lang="en-US" altLang="zh-CN" sz="1800" smtClean="0"/>
              <a:t>celsiusDial</a:t>
            </a:r>
            <a:r>
              <a:rPr lang="zh-CN" altLang="en-US" sz="1800" smtClean="0"/>
              <a:t>的</a:t>
            </a:r>
            <a:r>
              <a:rPr lang="en-US" altLang="zh-CN" sz="1800" smtClean="0"/>
              <a:t>setValue</a:t>
            </a:r>
            <a:r>
              <a:rPr lang="zh-CN" altLang="en-US" sz="1800" smtClean="0"/>
              <a:t>槽。这个槽检测到表盘的值没有改变 </a:t>
            </a:r>
            <a:r>
              <a:rPr lang="en-US" altLang="zh-CN" sz="1800" smtClean="0"/>
              <a:t>– </a:t>
            </a:r>
            <a:r>
              <a:rPr lang="zh-CN" altLang="en-US" sz="1800" smtClean="0"/>
              <a:t>于是就此终止。</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800" smtClean="0"/>
              <a:t>tempFahrenheitChanged</a:t>
            </a:r>
            <a:r>
              <a:rPr lang="zh-CN" altLang="en-US" sz="1800" smtClean="0"/>
              <a:t>信号连接到</a:t>
            </a:r>
            <a:r>
              <a:rPr lang="en-US" altLang="zh-CN" sz="1800" smtClean="0"/>
              <a:t>fahrenheitDial</a:t>
            </a:r>
            <a:r>
              <a:rPr lang="zh-CN" altLang="en-US" sz="1800" smtClean="0"/>
              <a:t>的</a:t>
            </a:r>
            <a:r>
              <a:rPr lang="en-US" altLang="zh-CN" sz="1800" smtClean="0"/>
              <a:t>setValue</a:t>
            </a:r>
            <a:r>
              <a:rPr lang="zh-CN" altLang="en-US" sz="1800" smtClean="0"/>
              <a:t>，导致表盘的值改变。</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91681C1C-D0F6-4F78-93F0-84544788616E}" type="slidenum">
              <a:rPr lang="en-US" smtClean="0">
                <a:latin typeface="Arial" charset="0"/>
              </a:rPr>
              <a:pPr/>
              <a:t>16</a:t>
            </a:fld>
            <a:endParaRPr lang="en-US" smtClean="0">
              <a:latin typeface="Arial" charset="0"/>
            </a:endParaRPr>
          </a:p>
        </p:txBody>
      </p:sp>
      <p:sp>
        <p:nvSpPr>
          <p:cNvPr id="123907" name="Rectangle 1"/>
          <p:cNvSpPr>
            <a:spLocks noGrp="1" noRot="1" noChangeAspect="1" noChangeArrowheads="1" noTextEdit="1"/>
          </p:cNvSpPr>
          <p:nvPr>
            <p:ph type="sldImg"/>
          </p:nvPr>
        </p:nvSpPr>
        <p:spPr>
          <a:ln/>
        </p:spPr>
      </p:sp>
      <p:sp>
        <p:nvSpPr>
          <p:cNvPr id="123908" name="Rectangle 2"/>
          <p:cNvSpPr>
            <a:spLocks noGrp="1" noChangeArrowheads="1"/>
          </p:cNvSpPr>
          <p:nvPr>
            <p:ph type="body" idx="1"/>
          </p:nvPr>
        </p:nvSpPr>
        <p:spPr>
          <a:noFill/>
          <a:ln/>
        </p:spPr>
        <p:txBody>
          <a:bodyPr lIns="0" tIns="0" rIns="0" bIns="0"/>
          <a:lstStyle/>
          <a:p>
            <a:pPr>
              <a:lnSpc>
                <a:spcPct val="95000"/>
              </a:lnSpc>
              <a:spcBef>
                <a:spcPct val="0"/>
              </a:spcBef>
            </a:pPr>
            <a:r>
              <a:rPr lang="en-US" sz="1600" smtClean="0">
                <a:solidFill>
                  <a:srgbClr val="333333"/>
                </a:solidFill>
                <a:latin typeface="MS PMincho" pitchFamily="18" charset="-128"/>
              </a:rPr>
              <a:t>可以和html很多集成。</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6" name="Rectangle 6"/>
          <p:cNvSpPr>
            <a:spLocks noGrp="1" noChangeArrowheads="1"/>
          </p:cNvSpPr>
          <p:nvPr>
            <p:ph type="sldNum" sz="quarter" idx="5"/>
          </p:nvPr>
        </p:nvSpPr>
        <p:spPr>
          <a:noFill/>
        </p:spPr>
        <p:txBody>
          <a:bodyPr/>
          <a:lstStyle/>
          <a:p>
            <a:fld id="{8A212AE5-96D2-4778-8B17-9A6487225C75}" type="slidenum">
              <a:rPr lang="en-US" altLang="zh-CN" smtClean="0">
                <a:latin typeface="Arial" charset="0"/>
              </a:rPr>
              <a:pPr/>
              <a:t>104</a:t>
            </a:fld>
            <a:endParaRPr lang="en-US" altLang="zh-CN" smtClean="0">
              <a:latin typeface="Arial" charset="0"/>
            </a:endParaRPr>
          </a:p>
        </p:txBody>
      </p:sp>
      <p:sp>
        <p:nvSpPr>
          <p:cNvPr id="169987"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69988"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因为表盘的值发生了改变，所以它发射了携带新值的</a:t>
            </a:r>
            <a:r>
              <a:rPr lang="en-US" altLang="zh-CN" sz="1800" smtClean="0"/>
              <a:t>valueChanged</a:t>
            </a:r>
            <a:r>
              <a:rPr lang="zh-CN" altLang="en-US" sz="1800" smtClean="0"/>
              <a:t>信号</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10" name="Rectangle 6"/>
          <p:cNvSpPr>
            <a:spLocks noGrp="1" noChangeArrowheads="1"/>
          </p:cNvSpPr>
          <p:nvPr>
            <p:ph type="sldNum" sz="quarter" idx="5"/>
          </p:nvPr>
        </p:nvSpPr>
        <p:spPr>
          <a:noFill/>
        </p:spPr>
        <p:txBody>
          <a:bodyPr/>
          <a:lstStyle/>
          <a:p>
            <a:fld id="{A7B2CED9-4294-4280-9C06-023F318AB342}" type="slidenum">
              <a:rPr lang="en-US" altLang="zh-CN" smtClean="0">
                <a:latin typeface="Arial" charset="0"/>
              </a:rPr>
              <a:pPr/>
              <a:t>105</a:t>
            </a:fld>
            <a:endParaRPr lang="en-US" altLang="zh-CN" smtClean="0">
              <a:latin typeface="Arial" charset="0"/>
            </a:endParaRPr>
          </a:p>
        </p:txBody>
      </p:sp>
      <p:sp>
        <p:nvSpPr>
          <p:cNvPr id="171011"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71012"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这导致</a:t>
            </a:r>
            <a:r>
              <a:rPr lang="en-US" altLang="zh-CN" sz="1800" smtClean="0"/>
              <a:t>fahrenheitLcd</a:t>
            </a:r>
            <a:r>
              <a:rPr lang="zh-CN" altLang="en-US" sz="1800" smtClean="0"/>
              <a:t>被更新（通过</a:t>
            </a:r>
            <a:r>
              <a:rPr lang="en-US" altLang="zh-CN" sz="1800" smtClean="0"/>
              <a:t>display</a:t>
            </a:r>
            <a:r>
              <a:rPr lang="zh-CN" altLang="en-US" sz="1800" smtClean="0"/>
              <a:t>槽）</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800" smtClean="0"/>
              <a:t>setTempFahrenheit</a:t>
            </a:r>
            <a:r>
              <a:rPr lang="zh-CN" altLang="en-US" sz="1800" smtClean="0"/>
              <a:t>槽也被调用。这个槽检测到温度没有改变并就此停止。</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4" name="Rectangle 6"/>
          <p:cNvSpPr>
            <a:spLocks noGrp="1" noChangeArrowheads="1"/>
          </p:cNvSpPr>
          <p:nvPr>
            <p:ph type="sldNum" sz="quarter" idx="5"/>
          </p:nvPr>
        </p:nvSpPr>
        <p:spPr>
          <a:noFill/>
        </p:spPr>
        <p:txBody>
          <a:bodyPr/>
          <a:lstStyle/>
          <a:p>
            <a:fld id="{874A92F6-FB8D-4A46-AB42-BE572DAAB190}" type="slidenum">
              <a:rPr lang="en-US" altLang="zh-CN" smtClean="0">
                <a:latin typeface="Arial" charset="0"/>
              </a:rPr>
              <a:pPr/>
              <a:t>106</a:t>
            </a:fld>
            <a:endParaRPr lang="en-US" altLang="zh-CN" smtClean="0">
              <a:latin typeface="Arial" charset="0"/>
            </a:endParaRPr>
          </a:p>
        </p:txBody>
      </p:sp>
      <p:sp>
        <p:nvSpPr>
          <p:cNvPr id="172035"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72036"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在这一点上，所有信号已经通过系统和</a:t>
            </a:r>
            <a:r>
              <a:rPr lang="en-US" altLang="zh-CN" sz="1800" smtClean="0"/>
              <a:t>TempConverter</a:t>
            </a:r>
            <a:r>
              <a:rPr lang="zh-CN" altLang="en-US" sz="1800" smtClean="0"/>
              <a:t>对象传播，而所有的部件再次同步。</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注意槽是如何承担责任以停止通过系统的无限传播的。</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同时注意选择用于“当前”温度的刻度的重要性。一个导致摄氏度和华氏度数值匹配不当的舍入错误就可能导致系统前后不定地摆动。</a:t>
            </a:r>
            <a:endParaRPr lang="en-US" altLang="zh-CN" sz="180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8" name="Rectangle 6"/>
          <p:cNvSpPr>
            <a:spLocks noGrp="1" noChangeArrowheads="1"/>
          </p:cNvSpPr>
          <p:nvPr>
            <p:ph type="sldNum" sz="quarter" idx="5"/>
          </p:nvPr>
        </p:nvSpPr>
        <p:spPr>
          <a:noFill/>
        </p:spPr>
        <p:txBody>
          <a:bodyPr/>
          <a:lstStyle/>
          <a:p>
            <a:fld id="{90D1FEBD-FBE1-4662-A206-317092E690EE}" type="slidenum">
              <a:rPr lang="en-US" altLang="zh-CN" smtClean="0">
                <a:latin typeface="Arial" charset="0"/>
              </a:rPr>
              <a:pPr/>
              <a:t>108</a:t>
            </a:fld>
            <a:endParaRPr lang="en-US" altLang="zh-CN" smtClean="0">
              <a:latin typeface="Arial" charset="0"/>
            </a:endParaRPr>
          </a:p>
        </p:txBody>
      </p:sp>
      <p:sp>
        <p:nvSpPr>
          <p:cNvPr id="173059"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73060"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你可以从两个地方获取</a:t>
            </a:r>
            <a:r>
              <a:rPr lang="en-US" altLang="zh-CN" sz="1800" smtClean="0"/>
              <a:t>Qt</a:t>
            </a:r>
            <a:r>
              <a:rPr lang="zh-CN" altLang="en-US" sz="1800" smtClean="0"/>
              <a:t>。访问</a:t>
            </a:r>
            <a:r>
              <a:rPr lang="en-US" altLang="zh-CN" sz="1800" smtClean="0"/>
              <a:t>Qt</a:t>
            </a:r>
            <a:r>
              <a:rPr lang="zh-CN" altLang="en-US" sz="1800" smtClean="0"/>
              <a:t>网站以及简单地下载快照。</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它可以是官方发布版，技术预览或者是测试版软件。</a:t>
            </a:r>
            <a:r>
              <a:rPr lang="en-US" altLang="zh-CN" sz="1800" smtClean="0"/>
              <a:t>Qt</a:t>
            </a:r>
            <a:r>
              <a:rPr lang="zh-CN" altLang="en-US" sz="1800" smtClean="0"/>
              <a:t>发布得既快又频繁。</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如果你想访问</a:t>
            </a:r>
            <a:r>
              <a:rPr lang="en-US" altLang="zh-CN" sz="1800" smtClean="0"/>
              <a:t>Qt</a:t>
            </a:r>
            <a:r>
              <a:rPr lang="zh-CN" altLang="en-US" sz="1800" smtClean="0"/>
              <a:t>的</a:t>
            </a:r>
            <a:r>
              <a:rPr lang="en-US" altLang="zh-CN" sz="1800" smtClean="0"/>
              <a:t>bleeding edge</a:t>
            </a:r>
            <a:r>
              <a:rPr lang="zh-CN" altLang="en-US" sz="1800" smtClean="0"/>
              <a:t>，你可以访问</a:t>
            </a:r>
            <a:r>
              <a:rPr lang="en-US" altLang="zh-CN" sz="1800" smtClean="0"/>
              <a:t>gitorious</a:t>
            </a:r>
            <a:r>
              <a:rPr lang="zh-CN" altLang="en-US" sz="1800" smtClean="0"/>
              <a:t>的</a:t>
            </a:r>
            <a:r>
              <a:rPr lang="en-US" altLang="zh-CN" sz="1800" smtClean="0"/>
              <a:t>Qt</a:t>
            </a:r>
            <a:r>
              <a:rPr lang="zh-CN" altLang="en-US" sz="1800" smtClean="0"/>
              <a:t>。这里你可以参与下一版</a:t>
            </a:r>
            <a:r>
              <a:rPr lang="en-US" altLang="zh-CN" sz="1800" smtClean="0"/>
              <a:t>Qt</a:t>
            </a:r>
            <a:r>
              <a:rPr lang="zh-CN" altLang="en-US" sz="1800" smtClean="0"/>
              <a:t>的现行工作，以及不同的研究分支等等。</a:t>
            </a:r>
            <a:endParaRPr lang="en-US" altLang="zh-CN" sz="18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6"/>
          <p:cNvSpPr>
            <a:spLocks noGrp="1" noChangeArrowheads="1"/>
          </p:cNvSpPr>
          <p:nvPr>
            <p:ph type="sldNum" sz="quarter" idx="5"/>
          </p:nvPr>
        </p:nvSpPr>
        <p:spPr>
          <a:noFill/>
        </p:spPr>
        <p:txBody>
          <a:bodyPr/>
          <a:lstStyle/>
          <a:p>
            <a:fld id="{7B893E7D-20C0-4B5C-BAA2-E85E78FDFCBD}" type="slidenum">
              <a:rPr lang="en-US" altLang="zh-CN" smtClean="0">
                <a:latin typeface="Arial" charset="0"/>
              </a:rPr>
              <a:pPr/>
              <a:t>37</a:t>
            </a:fld>
            <a:endParaRPr lang="en-US" altLang="zh-CN" smtClean="0">
              <a:latin typeface="Arial" charset="0"/>
            </a:endParaRPr>
          </a:p>
        </p:txBody>
      </p:sp>
      <p:sp>
        <p:nvSpPr>
          <p:cNvPr id="124931"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24932"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800" smtClean="0"/>
              <a:t>QObject</a:t>
            </a:r>
            <a:r>
              <a:rPr lang="zh-CN" altLang="en-US" sz="1800" smtClean="0"/>
              <a:t>携带了元数据，那是关于对象自身的数据。</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这使到可以在</a:t>
            </a:r>
            <a:r>
              <a:rPr lang="en-US" altLang="zh-CN" sz="1800" smtClean="0"/>
              <a:t>Qt</a:t>
            </a:r>
            <a:r>
              <a:rPr lang="zh-CN" altLang="en-US" sz="1800" smtClean="0"/>
              <a:t>添加自省，让实例可以询问一个类有什么类函数。</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每一个</a:t>
            </a:r>
            <a:r>
              <a:rPr lang="en-US" altLang="zh-CN" sz="1800" smtClean="0"/>
              <a:t>QObject</a:t>
            </a:r>
            <a:r>
              <a:rPr lang="zh-CN" altLang="en-US" sz="1800" smtClean="0"/>
              <a:t>都有一个元对象，它可以用</a:t>
            </a:r>
            <a:r>
              <a:rPr lang="en-US" altLang="zh-CN" sz="1800" smtClean="0"/>
              <a:t>metaObject</a:t>
            </a:r>
            <a:r>
              <a:rPr lang="zh-CN" altLang="en-US" sz="1800" smtClean="0"/>
              <a:t>函数检索到。</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元对象了解类，类名，基类，属性，类函数，槽和信号。</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6"/>
          <p:cNvSpPr>
            <a:spLocks noGrp="1" noChangeArrowheads="1"/>
          </p:cNvSpPr>
          <p:nvPr>
            <p:ph type="sldNum" sz="quarter" idx="5"/>
          </p:nvPr>
        </p:nvSpPr>
        <p:spPr>
          <a:noFill/>
        </p:spPr>
        <p:txBody>
          <a:bodyPr/>
          <a:lstStyle/>
          <a:p>
            <a:fld id="{C9B01615-6795-4961-9B46-011907696363}" type="slidenum">
              <a:rPr lang="en-US" altLang="zh-CN" smtClean="0">
                <a:latin typeface="Arial" charset="0"/>
              </a:rPr>
              <a:pPr/>
              <a:t>38</a:t>
            </a:fld>
            <a:endParaRPr lang="en-US" altLang="zh-CN" smtClean="0">
              <a:latin typeface="Arial" charset="0"/>
            </a:endParaRPr>
          </a:p>
        </p:txBody>
      </p:sp>
      <p:sp>
        <p:nvSpPr>
          <p:cNvPr id="125955"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25956"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向</a:t>
            </a:r>
            <a:r>
              <a:rPr lang="en-US" altLang="zh-CN" sz="1800" smtClean="0"/>
              <a:t>C++</a:t>
            </a:r>
            <a:r>
              <a:rPr lang="zh-CN" altLang="en-US" sz="1800" smtClean="0"/>
              <a:t>开发者提供元数据的同时，</a:t>
            </a:r>
            <a:r>
              <a:rPr lang="en-US" altLang="zh-CN" sz="1800" smtClean="0"/>
              <a:t>Qt</a:t>
            </a:r>
            <a:r>
              <a:rPr lang="zh-CN" altLang="en-US" sz="1800" smtClean="0"/>
              <a:t>仍然是</a:t>
            </a:r>
            <a:r>
              <a:rPr lang="en-US" altLang="zh-CN" sz="1800" smtClean="0"/>
              <a:t>100%</a:t>
            </a:r>
            <a:r>
              <a:rPr lang="zh-CN" altLang="en-US" sz="1800" smtClean="0"/>
              <a:t>基于</a:t>
            </a:r>
            <a:r>
              <a:rPr lang="en-US" altLang="zh-CN" sz="1800" smtClean="0"/>
              <a:t>C++</a:t>
            </a:r>
            <a:r>
              <a:rPr lang="zh-CN" altLang="en-US" sz="1800" smtClean="0"/>
              <a:t>。不涉及其他任何语言。</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相反，</a:t>
            </a:r>
            <a:r>
              <a:rPr lang="en-US" altLang="zh-CN" sz="1800" smtClean="0"/>
              <a:t>moc</a:t>
            </a:r>
            <a:r>
              <a:rPr lang="zh-CN" altLang="en-US" sz="1800" smtClean="0"/>
              <a:t>，元对象编译器，会解释</a:t>
            </a:r>
            <a:r>
              <a:rPr lang="en-US" altLang="zh-CN" sz="1800" smtClean="0"/>
              <a:t>C++</a:t>
            </a:r>
            <a:r>
              <a:rPr lang="zh-CN" altLang="en-US" sz="1800" smtClean="0"/>
              <a:t>代码并生成更多的</a:t>
            </a:r>
            <a:r>
              <a:rPr lang="en-US" altLang="zh-CN" sz="1800" smtClean="0"/>
              <a:t>C++</a:t>
            </a:r>
            <a:r>
              <a:rPr lang="zh-CN" altLang="en-US" sz="1800" smtClean="0"/>
              <a:t>代码。</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图中显示了一个普通的</a:t>
            </a:r>
            <a:r>
              <a:rPr lang="en-US" altLang="zh-CN" sz="1800" smtClean="0"/>
              <a:t>C++</a:t>
            </a:r>
            <a:r>
              <a:rPr lang="zh-CN" altLang="en-US" sz="1800" smtClean="0"/>
              <a:t>生成过程：头文件被包含，源代码被编译，对象文件被链接，而最终结果是可执行代码。（甚至连库文件都或多或少是可执行代码，所以此过程在任何情况下都是正确的。）</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endParaRPr lang="en-US" altLang="zh-CN" sz="1800" i="1"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6"/>
          <p:cNvSpPr>
            <a:spLocks noGrp="1" noChangeArrowheads="1"/>
          </p:cNvSpPr>
          <p:nvPr>
            <p:ph type="sldNum" sz="quarter" idx="5"/>
          </p:nvPr>
        </p:nvSpPr>
        <p:spPr>
          <a:noFill/>
        </p:spPr>
        <p:txBody>
          <a:bodyPr/>
          <a:lstStyle/>
          <a:p>
            <a:fld id="{1ABB73F2-10C1-4C42-85D4-AF13C8427E3D}" type="slidenum">
              <a:rPr lang="en-US" altLang="zh-CN" smtClean="0">
                <a:latin typeface="Arial" charset="0"/>
              </a:rPr>
              <a:pPr/>
              <a:t>39</a:t>
            </a:fld>
            <a:endParaRPr lang="en-US" altLang="zh-CN" smtClean="0">
              <a:latin typeface="Arial" charset="0"/>
            </a:endParaRPr>
          </a:p>
        </p:txBody>
      </p:sp>
      <p:sp>
        <p:nvSpPr>
          <p:cNvPr id="126979"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26980" name="Text Box 2"/>
          <p:cNvSpPr>
            <a:spLocks noGrp="1" noChangeArrowheads="1"/>
          </p:cNvSpPr>
          <p:nvPr>
            <p:ph type="body" idx="1"/>
          </p:nvPr>
        </p:nvSpPr>
        <p:spPr>
          <a:xfrm>
            <a:off x="685800" y="4343400"/>
            <a:ext cx="5486400" cy="4143375"/>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于是，</a:t>
            </a:r>
            <a:r>
              <a:rPr lang="en-US" altLang="zh-CN" sz="1800" smtClean="0"/>
              <a:t>Qt</a:t>
            </a:r>
            <a:r>
              <a:rPr lang="zh-CN" altLang="en-US" sz="1800" smtClean="0"/>
              <a:t>向生成过程添加一个步骤。</a:t>
            </a:r>
            <a:r>
              <a:rPr lang="en-US" altLang="zh-CN" sz="1800" smtClean="0"/>
              <a:t>Moc</a:t>
            </a:r>
            <a:r>
              <a:rPr lang="zh-CN" altLang="en-US" sz="1800" smtClean="0"/>
              <a:t>解释类的声明并生成实现特定元对象的</a:t>
            </a:r>
            <a:r>
              <a:rPr lang="en-US" altLang="zh-CN" sz="1800" smtClean="0"/>
              <a:t>C++</a:t>
            </a:r>
            <a:r>
              <a:rPr lang="zh-CN" altLang="en-US" sz="1800" smtClean="0"/>
              <a:t>代码。</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注意可以让</a:t>
            </a:r>
            <a:r>
              <a:rPr lang="en-US" altLang="zh-CN" sz="1800" smtClean="0"/>
              <a:t>moc</a:t>
            </a:r>
            <a:r>
              <a:rPr lang="zh-CN" altLang="en-US" sz="1800" smtClean="0"/>
              <a:t>直接处理源代码文件，然后把结果包含进同一个源代码文件中。但是那只能用在特殊情况下，即是继承自</a:t>
            </a:r>
            <a:r>
              <a:rPr lang="en-US" altLang="zh-CN" sz="1800" smtClean="0"/>
              <a:t>QObject</a:t>
            </a:r>
            <a:r>
              <a:rPr lang="zh-CN" altLang="en-US" sz="1800" smtClean="0"/>
              <a:t>的类只在一个单独文件中被使用。</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smtClean="0"/>
              <a:t>这全部由</a:t>
            </a:r>
            <a:r>
              <a:rPr lang="en-US" altLang="zh-CN" sz="1800" smtClean="0"/>
              <a:t>QtCreator</a:t>
            </a:r>
            <a:r>
              <a:rPr lang="zh-CN" altLang="en-US" sz="1800" smtClean="0"/>
              <a:t>处理，所以你不需要担忧。对于所有其他生成环境也都有解决方法去处理这个步骤（命令行生成， </a:t>
            </a:r>
            <a:r>
              <a:rPr lang="en-US" altLang="zh-CN" sz="1800" smtClean="0"/>
              <a:t>Visual Studio</a:t>
            </a:r>
            <a:r>
              <a:rPr lang="zh-CN" altLang="en-US" sz="1800" smtClean="0"/>
              <a:t>，</a:t>
            </a:r>
            <a:r>
              <a:rPr lang="en-US" altLang="zh-CN" sz="1800" smtClean="0"/>
              <a:t>Eclipse</a:t>
            </a:r>
            <a:r>
              <a:rPr lang="zh-CN" altLang="en-US" sz="1800" smtClean="0"/>
              <a:t>，</a:t>
            </a:r>
            <a:r>
              <a:rPr lang="en-US" altLang="zh-CN" sz="1800" smtClean="0"/>
              <a:t>Xcode</a:t>
            </a:r>
            <a:r>
              <a:rPr lang="zh-CN" altLang="en-US" sz="1800" smtClean="0"/>
              <a:t>，等等）</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800" i="1" smtClean="0"/>
              <a:t>待续</a:t>
            </a:r>
            <a:endParaRPr lang="en-US" altLang="zh-CN" sz="1800" i="1"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6"/>
          <p:cNvSpPr>
            <a:spLocks noGrp="1" noChangeArrowheads="1"/>
          </p:cNvSpPr>
          <p:nvPr>
            <p:ph type="sldNum" sz="quarter" idx="5"/>
          </p:nvPr>
        </p:nvSpPr>
        <p:spPr>
          <a:noFill/>
        </p:spPr>
        <p:txBody>
          <a:bodyPr/>
          <a:lstStyle/>
          <a:p>
            <a:fld id="{EA59AB83-FD6C-4828-AC0C-3763E1787FF3}" type="slidenum">
              <a:rPr lang="en-US" altLang="zh-CN" smtClean="0">
                <a:latin typeface="Arial" charset="0"/>
              </a:rPr>
              <a:pPr/>
              <a:t>40</a:t>
            </a:fld>
            <a:endParaRPr lang="en-US" altLang="zh-CN" smtClean="0">
              <a:latin typeface="Arial" charset="0"/>
            </a:endParaRPr>
          </a:p>
        </p:txBody>
      </p:sp>
      <p:sp>
        <p:nvSpPr>
          <p:cNvPr id="128003" name="Rectangle 1"/>
          <p:cNvSpPr>
            <a:spLocks noGrp="1" noRot="1" noChangeAspect="1" noChangeArrowheads="1" noTextEdit="1"/>
          </p:cNvSpPr>
          <p:nvPr>
            <p:ph type="sldImg"/>
          </p:nvPr>
        </p:nvSpPr>
        <p:spPr>
          <a:xfrm>
            <a:off x="1143000" y="695325"/>
            <a:ext cx="4570413" cy="3427413"/>
          </a:xfrm>
          <a:solidFill>
            <a:srgbClr val="FFFFFF"/>
          </a:solidFill>
          <a:ln/>
        </p:spPr>
      </p:sp>
      <p:sp>
        <p:nvSpPr>
          <p:cNvPr id="128004" name="Text Box 2"/>
          <p:cNvSpPr>
            <a:spLocks noGrp="1" noChangeArrowheads="1"/>
          </p:cNvSpPr>
          <p:nvPr>
            <p:ph type="body" idx="1"/>
          </p:nvPr>
        </p:nvSpPr>
        <p:spPr>
          <a:xfrm>
            <a:off x="685800" y="4343400"/>
            <a:ext cx="5486400" cy="4037013"/>
          </a:xfrm>
          <a:noFill/>
          <a:ln/>
        </p:spPr>
        <p:txBody>
          <a:bodyPr tIns="15465"/>
          <a:lstStyle/>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800" smtClean="0"/>
              <a:t>Moc</a:t>
            </a:r>
            <a:r>
              <a:rPr lang="zh-CN" altLang="en-US" sz="1800" smtClean="0"/>
              <a:t>在你的类声明中寻找什么？</a:t>
            </a: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首先，直接或间接地继承</a:t>
            </a:r>
            <a:r>
              <a:rPr lang="en-US" altLang="zh-CN" sz="1600" smtClean="0"/>
              <a:t>QObject</a:t>
            </a:r>
            <a:r>
              <a:rPr lang="zh-CN" altLang="en-US" sz="1600" smtClean="0"/>
              <a:t>。如果你正继承多个类，你的</a:t>
            </a:r>
            <a:r>
              <a:rPr lang="en-US" altLang="zh-CN" sz="1600" smtClean="0"/>
              <a:t>QObject</a:t>
            </a:r>
            <a:r>
              <a:rPr lang="zh-CN" altLang="en-US" sz="1600" smtClean="0"/>
              <a:t>（派生）必须首先出现。你不能继承</a:t>
            </a:r>
            <a:r>
              <a:rPr lang="en-US" altLang="zh-CN" smtClean="0">
                <a:latin typeface="Times New Roman" pitchFamily="18" charset="0"/>
              </a:rPr>
              <a:t>QObject</a:t>
            </a:r>
            <a:r>
              <a:rPr lang="zh-CN" altLang="en-US" smtClean="0">
                <a:latin typeface="Times New Roman" pitchFamily="18" charset="0"/>
              </a:rPr>
              <a:t>两次（无论直接还是间接）。</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然后你需要把</a:t>
            </a:r>
            <a:r>
              <a:rPr lang="en-US" altLang="zh-CN" sz="1600" smtClean="0"/>
              <a:t>Q_OBJECT</a:t>
            </a:r>
            <a:r>
              <a:rPr lang="zh-CN" altLang="en-US" sz="1600" smtClean="0"/>
              <a:t>宏放到你的类声明中，在私有块。按照惯例和历史局限性，它通常放在开头。</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zh-CN" altLang="en-US" sz="1600" smtClean="0"/>
              <a:t>然后你可以通过特殊宏添加类信息，以及更多。比如，本例中键“</a:t>
            </a:r>
            <a:r>
              <a:rPr lang="en-US" altLang="zh-CN" sz="1600" smtClean="0"/>
              <a:t>author</a:t>
            </a:r>
            <a:r>
              <a:rPr lang="zh-CN" altLang="en-US" sz="1600" smtClean="0"/>
              <a:t>”被给予值“</a:t>
            </a:r>
            <a:r>
              <a:rPr lang="en-US" altLang="zh-CN" sz="1600" smtClean="0"/>
              <a:t>John Doe</a:t>
            </a:r>
            <a:r>
              <a:rPr lang="zh-CN" altLang="en-US" sz="1600" smtClean="0"/>
              <a:t>”。</a:t>
            </a:r>
            <a:endParaRPr lang="en-US" altLang="zh-CN" sz="16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endParaRPr lang="en-US" altLang="zh-CN" sz="1800" smtClean="0"/>
          </a:p>
          <a:p>
            <a:pPr eaLnBrk="1">
              <a:lnSpc>
                <a:spcPct val="93000"/>
              </a:lnSpc>
              <a:spcBef>
                <a:spcPct val="0"/>
              </a:spcBef>
              <a:tabLst>
                <a:tab pos="633413" algn="l"/>
                <a:tab pos="1268413" algn="l"/>
                <a:tab pos="1903413" algn="l"/>
                <a:tab pos="2538413" algn="l"/>
                <a:tab pos="3171825" algn="l"/>
                <a:tab pos="3806825" algn="l"/>
                <a:tab pos="4441825" algn="l"/>
                <a:tab pos="5076825" algn="l"/>
              </a:tabLst>
            </a:pPr>
            <a:r>
              <a:rPr lang="en-US" altLang="zh-CN" sz="1600" smtClean="0"/>
              <a:t>Qt</a:t>
            </a:r>
            <a:r>
              <a:rPr lang="zh-CN" altLang="en-US" sz="1600" smtClean="0"/>
              <a:t>也添加了一些特殊关键字（从编译器的视点，仅仅是宏），这些将在后面讨论。</a:t>
            </a:r>
            <a:endParaRPr lang="en-US" altLang="zh-CN" sz="160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descr="tsinghua-ppt-template-First副本"/>
          <p:cNvPicPr>
            <a:picLocks noChangeAspect="1" noChangeArrowheads="1"/>
          </p:cNvPicPr>
          <p:nvPr/>
        </p:nvPicPr>
        <p:blipFill>
          <a:blip r:embed="rId2" cstate="print"/>
          <a:srcRect/>
          <a:stretch>
            <a:fillRect/>
          </a:stretch>
        </p:blipFill>
        <p:spPr bwMode="auto">
          <a:xfrm>
            <a:off x="4763" y="-1588"/>
            <a:ext cx="9139237" cy="6853238"/>
          </a:xfrm>
          <a:prstGeom prst="rect">
            <a:avLst/>
          </a:prstGeom>
          <a:noFill/>
          <a:ln w="9525">
            <a:noFill/>
            <a:miter lim="800000"/>
            <a:headEnd/>
            <a:tailEnd/>
          </a:ln>
        </p:spPr>
      </p:pic>
      <p:sp>
        <p:nvSpPr>
          <p:cNvPr id="4098" name="Rectangle 2"/>
          <p:cNvSpPr>
            <a:spLocks noGrp="1" noChangeArrowheads="1"/>
          </p:cNvSpPr>
          <p:nvPr>
            <p:ph type="ctrTitle"/>
          </p:nvPr>
        </p:nvSpPr>
        <p:spPr>
          <a:xfrm>
            <a:off x="2484438" y="2060575"/>
            <a:ext cx="6335712" cy="1368425"/>
          </a:xfrm>
        </p:spPr>
        <p:txBody>
          <a:bodyPr/>
          <a:lstStyle>
            <a:lvl1pPr>
              <a:defRPr sz="3200" b="1"/>
            </a:lvl1pPr>
          </a:lstStyle>
          <a:p>
            <a:r>
              <a:rPr lang="zh-CN" altLang="en-US" dirty="0" smtClean="0"/>
              <a:t>单击此处编辑母版标题样式</a:t>
            </a:r>
            <a:endParaRPr lang="en-US" altLang="zh-CN" dirty="0"/>
          </a:p>
        </p:txBody>
      </p:sp>
      <p:sp>
        <p:nvSpPr>
          <p:cNvPr id="4099" name="Rectangle 3"/>
          <p:cNvSpPr>
            <a:spLocks noGrp="1" noChangeArrowheads="1"/>
          </p:cNvSpPr>
          <p:nvPr>
            <p:ph type="subTitle" idx="1"/>
          </p:nvPr>
        </p:nvSpPr>
        <p:spPr>
          <a:xfrm>
            <a:off x="3132138" y="4292600"/>
            <a:ext cx="5688012" cy="1008063"/>
          </a:xfrm>
        </p:spPr>
        <p:txBody>
          <a:bodyPr/>
          <a:lstStyle>
            <a:lvl1pPr marL="0" indent="0" algn="ctr">
              <a:buFontTx/>
              <a:buNone/>
              <a:defRPr sz="2800" b="1"/>
            </a:lvl1pPr>
          </a:lstStyle>
          <a:p>
            <a:r>
              <a:rPr lang="zh-CN" altLang="en-US" dirty="0" smtClean="0"/>
              <a:t>单击此处编辑母版副标题样式</a:t>
            </a:r>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3D85F8FA-B14E-43F0-AA32-A699A78D1A09}" type="datetime1">
              <a:rPr lang="en-US" altLang="zh-CN"/>
              <a:pPr>
                <a:defRPr/>
              </a:pPr>
              <a:t>8/19/2012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77132F0-0607-49A7-8E37-4B66F3093133}"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9100" y="188913"/>
            <a:ext cx="1979613" cy="61928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27088" y="188913"/>
            <a:ext cx="5789612" cy="6192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CE21C7D-96F1-40F8-B5A1-6B6BC6491CE0}" type="datetime1">
              <a:rPr lang="en-US" altLang="zh-CN"/>
              <a:pPr>
                <a:defRPr/>
              </a:pPr>
              <a:t>8/19/2012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78FA656-1EE8-4473-848D-FB92365D1A8A}"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4625" y="866775"/>
            <a:ext cx="8748713" cy="787400"/>
          </a:xfrm>
        </p:spPr>
        <p:txBody>
          <a:bodyPr/>
          <a:lstStyle/>
          <a:p>
            <a:r>
              <a:rPr lang="zh-CN" altLang="en-US" smtClean="0"/>
              <a:t>单击此处编辑母版标题样式</a:t>
            </a:r>
            <a:endParaRPr lang="en-US"/>
          </a:p>
        </p:txBody>
      </p:sp>
      <p:sp>
        <p:nvSpPr>
          <p:cNvPr id="3" name="表格占位符 2"/>
          <p:cNvSpPr>
            <a:spLocks noGrp="1"/>
          </p:cNvSpPr>
          <p:nvPr>
            <p:ph type="tbl" idx="1"/>
          </p:nvPr>
        </p:nvSpPr>
        <p:spPr>
          <a:xfrm>
            <a:off x="174625" y="1673225"/>
            <a:ext cx="8748713" cy="4460875"/>
          </a:xfrm>
        </p:spPr>
        <p:txBody>
          <a:bodyPr/>
          <a:lstStyle/>
          <a:p>
            <a:pPr lvl="0"/>
            <a:endParaRPr lang="en-US" noProof="0"/>
          </a:p>
        </p:txBody>
      </p:sp>
      <p:sp>
        <p:nvSpPr>
          <p:cNvPr id="4" name="灯片编号占位符 3"/>
          <p:cNvSpPr>
            <a:spLocks noGrp="1"/>
          </p:cNvSpPr>
          <p:nvPr>
            <p:ph type="sldNum" sz="quarter" idx="10"/>
          </p:nvPr>
        </p:nvSpPr>
        <p:spPr>
          <a:xfrm>
            <a:off x="6621463" y="6286500"/>
            <a:ext cx="2133600" cy="457200"/>
          </a:xfrm>
        </p:spPr>
        <p:txBody>
          <a:bodyPr/>
          <a:lstStyle>
            <a:lvl1pPr>
              <a:defRPr/>
            </a:lvl1pPr>
          </a:lstStyle>
          <a:p>
            <a:pPr>
              <a:defRPr/>
            </a:pPr>
            <a:fld id="{C37258D6-B436-461C-B72E-E77A1A473555}"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149B4BD-30C5-482A-A96D-3219159DD9AF}" type="datetime1">
              <a:rPr lang="en-US" altLang="zh-CN"/>
              <a:pPr>
                <a:defRPr/>
              </a:pPr>
              <a:t>8/19/2012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DFE9342-51D9-40AE-B773-57515D4F10E5}"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B1B75800-8E9D-4C44-96E5-0F878D4E4A94}" type="datetime1">
              <a:rPr lang="en-US" altLang="zh-CN"/>
              <a:pPr>
                <a:defRPr/>
              </a:pPr>
              <a:t>8/19/2012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AE6B526-C03D-4862-98A6-4CE5687667D0}"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27088" y="1125538"/>
            <a:ext cx="3884612"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64100" y="1125538"/>
            <a:ext cx="3884613"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531A34A8-D76E-4E85-B02C-76E838BCAB64}" type="datetime1">
              <a:rPr lang="en-US" altLang="zh-CN"/>
              <a:pPr>
                <a:defRPr/>
              </a:pPr>
              <a:t>8/19/2012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3989F04-9D04-46C8-A55B-346C4728EF05}"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72B5809F-47DE-4188-9A33-CCDB254339BD}" type="datetime1">
              <a:rPr lang="en-US" altLang="zh-CN"/>
              <a:pPr>
                <a:defRPr/>
              </a:pPr>
              <a:t>8/19/2012</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995AB48-7B40-4874-8267-4841C6D9E283}"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6CA1752B-628A-4752-9188-D9557138D23D}" type="datetime1">
              <a:rPr lang="en-US" altLang="zh-CN"/>
              <a:pPr>
                <a:defRPr/>
              </a:pPr>
              <a:t>8/19/2012</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7112CF9-DE02-40AE-A2C6-2EDDC9661C9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ABAF6E8B-0B2F-4530-BAB4-403B2825E175}" type="datetime1">
              <a:rPr lang="en-US" altLang="zh-CN"/>
              <a:pPr>
                <a:defRPr/>
              </a:pPr>
              <a:t>8/19/2012</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288D33A-B1C3-4295-B65D-B74E50F87D1F}"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CB84D7E-DF17-424C-B6DC-10B56FC9F1A5}" type="datetime1">
              <a:rPr lang="en-US" altLang="zh-CN"/>
              <a:pPr>
                <a:defRPr/>
              </a:pPr>
              <a:t>8/19/2012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A74CC0C-9FE0-4D9B-8D9D-D5257695453E}"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31592E53-BD68-4CC3-AFC6-0480C39C03D4}" type="datetime1">
              <a:rPr lang="en-US" altLang="zh-CN"/>
              <a:pPr>
                <a:defRPr/>
              </a:pPr>
              <a:t>8/19/2012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3481814-56D4-4F32-8B46-AC655497C62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7" descr="图片2(1)副本.jpg"/>
          <p:cNvPicPr>
            <a:picLocks noChangeAspect="1"/>
          </p:cNvPicPr>
          <p:nvPr userDrawn="1"/>
        </p:nvPicPr>
        <p:blipFill>
          <a:blip r:embed="rId14" cstate="print"/>
          <a:srcRect/>
          <a:stretch>
            <a:fillRect/>
          </a:stretch>
        </p:blipFill>
        <p:spPr bwMode="auto">
          <a:xfrm>
            <a:off x="3175" y="0"/>
            <a:ext cx="9137650" cy="68580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900113" y="188913"/>
            <a:ext cx="5327650"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8" name="Rectangle 3"/>
          <p:cNvSpPr>
            <a:spLocks noGrp="1" noChangeArrowheads="1"/>
          </p:cNvSpPr>
          <p:nvPr>
            <p:ph type="body" idx="1"/>
          </p:nvPr>
        </p:nvSpPr>
        <p:spPr bwMode="auto">
          <a:xfrm>
            <a:off x="827088" y="1125538"/>
            <a:ext cx="7921625"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3924300" y="6538913"/>
            <a:ext cx="1727200" cy="3190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fld id="{3673BDC1-6DB1-4FEC-AB63-9743E55F34CD}" type="datetime1">
              <a:rPr lang="en-US" altLang="zh-CN"/>
              <a:pPr>
                <a:defRPr/>
              </a:pPr>
              <a:t>8/19/2012</a:t>
            </a:fld>
            <a:endParaRPr lang="en-US" altLang="zh-CN"/>
          </a:p>
        </p:txBody>
      </p:sp>
      <p:sp>
        <p:nvSpPr>
          <p:cNvPr id="1029" name="Rectangle 5"/>
          <p:cNvSpPr>
            <a:spLocks noGrp="1" noChangeArrowheads="1"/>
          </p:cNvSpPr>
          <p:nvPr>
            <p:ph type="ftr" sz="quarter" idx="3"/>
          </p:nvPr>
        </p:nvSpPr>
        <p:spPr bwMode="auto">
          <a:xfrm>
            <a:off x="5724525" y="6453188"/>
            <a:ext cx="1800225" cy="4048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7667625" y="6518275"/>
            <a:ext cx="1476375"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defRPr>
            </a:lvl1pPr>
          </a:lstStyle>
          <a:p>
            <a:pPr>
              <a:defRPr/>
            </a:pPr>
            <a:fld id="{67A084D1-95A3-4C11-B48F-9CE358E4459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41"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2"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chemeClr val="tx2"/>
          </a:solidFill>
          <a:latin typeface="+mj-lt"/>
          <a:ea typeface="SimSun" pitchFamily="2" charset="-122"/>
          <a:cs typeface="+mj-cs"/>
        </a:defRPr>
      </a:lvl1pPr>
      <a:lvl2pPr algn="l" rtl="0" eaLnBrk="0" fontAlgn="base" hangingPunct="0">
        <a:spcBef>
          <a:spcPct val="0"/>
        </a:spcBef>
        <a:spcAft>
          <a:spcPct val="0"/>
        </a:spcAft>
        <a:defRPr sz="3600" b="1">
          <a:solidFill>
            <a:schemeClr val="tx2"/>
          </a:solidFill>
          <a:latin typeface="Arial" charset="0"/>
          <a:ea typeface="SimSun" pitchFamily="2" charset="-122"/>
        </a:defRPr>
      </a:lvl2pPr>
      <a:lvl3pPr algn="l" rtl="0" eaLnBrk="0" fontAlgn="base" hangingPunct="0">
        <a:spcBef>
          <a:spcPct val="0"/>
        </a:spcBef>
        <a:spcAft>
          <a:spcPct val="0"/>
        </a:spcAft>
        <a:defRPr sz="3600" b="1">
          <a:solidFill>
            <a:schemeClr val="tx2"/>
          </a:solidFill>
          <a:latin typeface="Arial" charset="0"/>
          <a:ea typeface="SimSun" pitchFamily="2" charset="-122"/>
        </a:defRPr>
      </a:lvl3pPr>
      <a:lvl4pPr algn="l" rtl="0" eaLnBrk="0" fontAlgn="base" hangingPunct="0">
        <a:spcBef>
          <a:spcPct val="0"/>
        </a:spcBef>
        <a:spcAft>
          <a:spcPct val="0"/>
        </a:spcAft>
        <a:defRPr sz="3600" b="1">
          <a:solidFill>
            <a:schemeClr val="tx2"/>
          </a:solidFill>
          <a:latin typeface="Arial" charset="0"/>
          <a:ea typeface="SimSun" pitchFamily="2" charset="-122"/>
        </a:defRPr>
      </a:lvl4pPr>
      <a:lvl5pPr algn="l" rtl="0" eaLnBrk="0" fontAlgn="base" hangingPunct="0">
        <a:spcBef>
          <a:spcPct val="0"/>
        </a:spcBef>
        <a:spcAft>
          <a:spcPct val="0"/>
        </a:spcAft>
        <a:defRPr sz="3600" b="1">
          <a:solidFill>
            <a:schemeClr val="tx2"/>
          </a:solidFill>
          <a:latin typeface="Arial" charset="0"/>
          <a:ea typeface="SimSun" pitchFamily="2" charset="-122"/>
        </a:defRPr>
      </a:lvl5pPr>
      <a:lvl6pPr marL="457200" algn="l" rtl="0" eaLnBrk="1" fontAlgn="base" hangingPunct="1">
        <a:spcBef>
          <a:spcPct val="0"/>
        </a:spcBef>
        <a:spcAft>
          <a:spcPct val="0"/>
        </a:spcAft>
        <a:defRPr sz="3600">
          <a:solidFill>
            <a:schemeClr val="tx2"/>
          </a:solidFill>
          <a:latin typeface="Arial" charset="0"/>
          <a:ea typeface="宋体" pitchFamily="2" charset="-122"/>
        </a:defRPr>
      </a:lvl6pPr>
      <a:lvl7pPr marL="914400" algn="l" rtl="0" eaLnBrk="1" fontAlgn="base" hangingPunct="1">
        <a:spcBef>
          <a:spcPct val="0"/>
        </a:spcBef>
        <a:spcAft>
          <a:spcPct val="0"/>
        </a:spcAft>
        <a:defRPr sz="3600">
          <a:solidFill>
            <a:schemeClr val="tx2"/>
          </a:solidFill>
          <a:latin typeface="Arial" charset="0"/>
          <a:ea typeface="宋体" pitchFamily="2" charset="-122"/>
        </a:defRPr>
      </a:lvl7pPr>
      <a:lvl8pPr marL="1371600" algn="l" rtl="0" eaLnBrk="1" fontAlgn="base" hangingPunct="1">
        <a:spcBef>
          <a:spcPct val="0"/>
        </a:spcBef>
        <a:spcAft>
          <a:spcPct val="0"/>
        </a:spcAft>
        <a:defRPr sz="3600">
          <a:solidFill>
            <a:schemeClr val="tx2"/>
          </a:solidFill>
          <a:latin typeface="Arial" charset="0"/>
          <a:ea typeface="宋体" pitchFamily="2" charset="-122"/>
        </a:defRPr>
      </a:lvl8pPr>
      <a:lvl9pPr marL="1828800" algn="l" rtl="0" eaLnBrk="1" fontAlgn="base" hangingPunct="1">
        <a:spcBef>
          <a:spcPct val="0"/>
        </a:spcBef>
        <a:spcAft>
          <a:spcPct val="0"/>
        </a:spcAft>
        <a:defRPr sz="36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Blip>
          <a:blip r:embed="rId15"/>
        </a:buBlip>
        <a:defRPr sz="3200" b="1">
          <a:solidFill>
            <a:schemeClr val="tx1"/>
          </a:solidFill>
          <a:latin typeface="+mn-lt"/>
          <a:ea typeface="SimSun" pitchFamily="2" charset="-122"/>
          <a:cs typeface="+mn-cs"/>
        </a:defRPr>
      </a:lvl1pPr>
      <a:lvl2pPr marL="742950" indent="-285750" algn="l" rtl="0" eaLnBrk="0" fontAlgn="base" hangingPunct="0">
        <a:spcBef>
          <a:spcPct val="20000"/>
        </a:spcBef>
        <a:spcAft>
          <a:spcPct val="0"/>
        </a:spcAft>
        <a:buBlip>
          <a:blip r:embed="rId16"/>
        </a:buBlip>
        <a:defRPr sz="2800" b="1">
          <a:solidFill>
            <a:schemeClr val="tx1"/>
          </a:solidFill>
          <a:latin typeface="+mn-lt"/>
          <a:ea typeface="SimSun" pitchFamily="2" charset="-122"/>
        </a:defRPr>
      </a:lvl2pPr>
      <a:lvl3pPr marL="1143000" indent="-228600" algn="l" rtl="0" eaLnBrk="0" fontAlgn="base" hangingPunct="0">
        <a:spcBef>
          <a:spcPct val="20000"/>
        </a:spcBef>
        <a:spcAft>
          <a:spcPct val="0"/>
        </a:spcAft>
        <a:buBlip>
          <a:blip r:embed="rId17"/>
        </a:buBlip>
        <a:defRPr sz="2400" b="1">
          <a:solidFill>
            <a:schemeClr val="tx1"/>
          </a:solidFill>
          <a:latin typeface="+mn-lt"/>
          <a:ea typeface="SimSun" pitchFamily="2" charset="-122"/>
        </a:defRPr>
      </a:lvl3pPr>
      <a:lvl4pPr marL="1600200" indent="-228600" algn="l" rtl="0" eaLnBrk="0" fontAlgn="base" hangingPunct="0">
        <a:spcBef>
          <a:spcPct val="20000"/>
        </a:spcBef>
        <a:spcAft>
          <a:spcPct val="0"/>
        </a:spcAft>
        <a:buBlip>
          <a:blip r:embed="rId18"/>
        </a:buBlip>
        <a:defRPr sz="2000" b="1">
          <a:solidFill>
            <a:schemeClr val="tx1"/>
          </a:solidFill>
          <a:latin typeface="+mn-lt"/>
          <a:ea typeface="SimSun" pitchFamily="2" charset="-122"/>
        </a:defRPr>
      </a:lvl4pPr>
      <a:lvl5pPr marL="2057400" indent="-228600" algn="l" rtl="0" eaLnBrk="0" fontAlgn="base" hangingPunct="0">
        <a:spcBef>
          <a:spcPct val="20000"/>
        </a:spcBef>
        <a:spcAft>
          <a:spcPct val="0"/>
        </a:spcAft>
        <a:buBlip>
          <a:blip r:embed="rId18"/>
        </a:buBlip>
        <a:defRPr sz="2000" b="1">
          <a:solidFill>
            <a:schemeClr val="tx1"/>
          </a:solidFill>
          <a:latin typeface="+mn-lt"/>
          <a:ea typeface="SimSun" pitchFamily="2" charset="-122"/>
        </a:defRPr>
      </a:lvl5pPr>
      <a:lvl6pPr marL="2514600" indent="-228600" algn="l" rtl="0" eaLnBrk="1" fontAlgn="base" hangingPunct="1">
        <a:spcBef>
          <a:spcPct val="20000"/>
        </a:spcBef>
        <a:spcAft>
          <a:spcPct val="0"/>
        </a:spcAft>
        <a:buBlip>
          <a:blip r:embed="rId18"/>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8"/>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8"/>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8"/>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file:///J:\&#20844;&#21496;&#36164;&#26009;\QT&#36164;&#26009;\Qt&#21442;&#32771;&#25991;&#26723;qt-3.0.5-doc\qscrollbar.html" TargetMode="External"/><Relationship Id="rId2" Type="http://schemas.openxmlformats.org/officeDocument/2006/relationships/hyperlink" Target="file:///J:\&#20844;&#21496;&#36164;&#26009;\QT&#36164;&#26009;\Qt&#21442;&#32771;&#25991;&#26723;qt-3.0.5-doc\qlabel.html"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8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ctrTitle"/>
          </p:nvPr>
        </p:nvSpPr>
        <p:spPr>
          <a:xfrm>
            <a:off x="2555875" y="2636838"/>
            <a:ext cx="5761038" cy="881062"/>
          </a:xfrm>
        </p:spPr>
        <p:txBody>
          <a:bodyPr lIns="0" tIns="0" rIns="0" bIns="0" anchor="t"/>
          <a:lstStyle/>
          <a:p>
            <a:pPr eaLnBrk="1" hangingPunct="1">
              <a:lnSpc>
                <a:spcPct val="95000"/>
              </a:lnSpc>
            </a:pPr>
            <a:r>
              <a:rPr lang="en-US" sz="4300" dirty="0" smtClean="0">
                <a:solidFill>
                  <a:srgbClr val="FF0000"/>
                </a:solidFill>
                <a:latin typeface="Verdana" pitchFamily="34" charset="0"/>
              </a:rPr>
              <a:t>Qt</a:t>
            </a:r>
            <a:r>
              <a:rPr lang="zh-CN" altLang="en-US" sz="4300" dirty="0" smtClean="0">
                <a:solidFill>
                  <a:srgbClr val="FF0000"/>
                </a:solidFill>
                <a:latin typeface="Verdana" pitchFamily="34" charset="0"/>
              </a:rPr>
              <a:t>简介与信号</a:t>
            </a:r>
            <a:r>
              <a:rPr lang="en-US" altLang="zh-CN" sz="4300" dirty="0" smtClean="0">
                <a:solidFill>
                  <a:srgbClr val="FF0000"/>
                </a:solidFill>
                <a:latin typeface="Verdana" pitchFamily="34" charset="0"/>
              </a:rPr>
              <a:t>/</a:t>
            </a:r>
            <a:r>
              <a:rPr lang="zh-CN" altLang="en-US" sz="4300" dirty="0" smtClean="0">
                <a:solidFill>
                  <a:srgbClr val="FF0000"/>
                </a:solidFill>
                <a:latin typeface="Verdana" pitchFamily="34" charset="0"/>
              </a:rPr>
              <a:t>槽机制</a:t>
            </a:r>
            <a:endParaRPr lang="en-US" sz="4300" dirty="0" smtClean="0">
              <a:solidFill>
                <a:srgbClr val="FF0000"/>
              </a:solidFill>
              <a:latin typeface="SimSun" pitchFamily="2" charset="-122"/>
            </a:endParaRPr>
          </a:p>
        </p:txBody>
      </p:sp>
      <p:sp>
        <p:nvSpPr>
          <p:cNvPr id="3" name="Rectangle 2"/>
          <p:cNvSpPr txBox="1">
            <a:spLocks noChangeArrowheads="1"/>
          </p:cNvSpPr>
          <p:nvPr/>
        </p:nvSpPr>
        <p:spPr bwMode="auto">
          <a:xfrm>
            <a:off x="142845" y="2594464"/>
            <a:ext cx="2143140" cy="76944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0" cap="none" spc="0" normalizeH="0" baseline="0" noProof="0" dirty="0" smtClean="0">
                <a:ln>
                  <a:noFill/>
                </a:ln>
                <a:solidFill>
                  <a:srgbClr val="0033CC"/>
                </a:solidFill>
                <a:effectLst/>
                <a:uLnTx/>
                <a:uFillTx/>
                <a:latin typeface="Times New Roman" pitchFamily="18" charset="0"/>
                <a:ea typeface="黑体" pitchFamily="49" charset="-122"/>
                <a:cs typeface="+mj-cs"/>
              </a:rPr>
              <a:t>第一讲</a:t>
            </a:r>
          </a:p>
        </p:txBody>
      </p:sp>
      <p:sp>
        <p:nvSpPr>
          <p:cNvPr id="4" name="Rectangle 9"/>
          <p:cNvSpPr>
            <a:spLocks noChangeArrowheads="1"/>
          </p:cNvSpPr>
          <p:nvPr/>
        </p:nvSpPr>
        <p:spPr bwMode="auto">
          <a:xfrm>
            <a:off x="2770612" y="3857628"/>
            <a:ext cx="3890809" cy="646331"/>
          </a:xfrm>
          <a:prstGeom prst="rect">
            <a:avLst/>
          </a:prstGeom>
          <a:noFill/>
          <a:ln w="9525">
            <a:noFill/>
            <a:miter lim="800000"/>
            <a:headEnd/>
            <a:tailEnd/>
          </a:ln>
        </p:spPr>
        <p:txBody>
          <a:bodyPr wrap="none">
            <a:spAutoFit/>
          </a:bodyPr>
          <a:lstStyle/>
          <a:p>
            <a:pPr algn="ctr">
              <a:defRPr/>
            </a:pPr>
            <a:r>
              <a:rPr lang="zh-CN" altLang="en-US" sz="3600" dirty="0" smtClean="0">
                <a:solidFill>
                  <a:schemeClr val="tx1"/>
                </a:solidFill>
                <a:latin typeface="+mn-ea"/>
                <a:ea typeface="+mn-ea"/>
                <a:cs typeface="+mj-cs"/>
              </a:rPr>
              <a:t>清华大学计算机系</a:t>
            </a:r>
            <a:endParaRPr lang="zh-CN" altLang="en-US" sz="3600" dirty="0">
              <a:solidFill>
                <a:schemeClr val="tx1"/>
              </a:solidFill>
              <a:latin typeface="+mn-ea"/>
              <a:ea typeface="+mn-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900113" y="188913"/>
            <a:ext cx="6408737" cy="792162"/>
          </a:xfrm>
        </p:spPr>
        <p:txBody>
          <a:bodyPr/>
          <a:lstStyle/>
          <a:p>
            <a:r>
              <a:rPr lang="en-US" altLang="zh-CN" smtClean="0"/>
              <a:t>Qt</a:t>
            </a:r>
            <a:r>
              <a:rPr lang="zh-CN" altLang="en-US" smtClean="0"/>
              <a:t>开发的</a:t>
            </a:r>
            <a:r>
              <a:rPr lang="en-US" altLang="zh-CN" smtClean="0"/>
              <a:t>Linux</a:t>
            </a:r>
            <a:r>
              <a:rPr lang="zh-CN" altLang="en-US" smtClean="0"/>
              <a:t>桌面环境</a:t>
            </a:r>
            <a:r>
              <a:rPr lang="en-US" altLang="zh-CN" smtClean="0"/>
              <a:t>KDE</a:t>
            </a:r>
            <a:endParaRPr lang="en-US" smtClean="0"/>
          </a:p>
        </p:txBody>
      </p:sp>
      <p:sp>
        <p:nvSpPr>
          <p:cNvPr id="14339" name="灯片编号占位符 3"/>
          <p:cNvSpPr>
            <a:spLocks noGrp="1"/>
          </p:cNvSpPr>
          <p:nvPr>
            <p:ph type="sldNum" sz="quarter" idx="12"/>
          </p:nvPr>
        </p:nvSpPr>
        <p:spPr>
          <a:noFill/>
        </p:spPr>
        <p:txBody>
          <a:bodyPr/>
          <a:lstStyle/>
          <a:p>
            <a:fld id="{F3F67CC6-B7F4-4A73-B8A1-1397F01B49FD}" type="slidenum">
              <a:rPr lang="en-US" altLang="zh-CN" smtClean="0">
                <a:latin typeface="Arial" charset="0"/>
              </a:rPr>
              <a:pPr/>
              <a:t>10</a:t>
            </a:fld>
            <a:endParaRPr lang="en-US" altLang="zh-CN" smtClean="0">
              <a:latin typeface="Arial" charset="0"/>
            </a:endParaRPr>
          </a:p>
        </p:txBody>
      </p:sp>
      <p:pic>
        <p:nvPicPr>
          <p:cNvPr id="14340" name="Picture 4"/>
          <p:cNvPicPr>
            <a:picLocks noChangeAspect="1" noChangeArrowheads="1"/>
          </p:cNvPicPr>
          <p:nvPr/>
        </p:nvPicPr>
        <p:blipFill>
          <a:blip r:embed="rId2" cstate="print"/>
          <a:srcRect/>
          <a:stretch>
            <a:fillRect/>
          </a:stretch>
        </p:blipFill>
        <p:spPr bwMode="auto">
          <a:xfrm>
            <a:off x="585788" y="1089025"/>
            <a:ext cx="7926387" cy="5322888"/>
          </a:xfrm>
          <a:prstGeom prst="rect">
            <a:avLst/>
          </a:prstGeom>
          <a:noFill/>
          <a:ln w="9525">
            <a:noFill/>
            <a:miter lim="800000"/>
            <a:headEnd/>
            <a:tailEnd/>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
          <p:cNvSpPr>
            <a:spLocks noGrp="1" noChangeArrowheads="1"/>
          </p:cNvSpPr>
          <p:nvPr>
            <p:ph type="title"/>
          </p:nvPr>
        </p:nvSpPr>
        <p:spPr>
          <a:xfrm>
            <a:off x="1423988" y="-100013"/>
            <a:ext cx="5943600" cy="1146176"/>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温度转换器</a:t>
            </a:r>
            <a:endParaRPr lang="en-US" smtClean="0"/>
          </a:p>
        </p:txBody>
      </p:sp>
      <p:sp>
        <p:nvSpPr>
          <p:cNvPr id="107523" name="Rectangle 2"/>
          <p:cNvSpPr>
            <a:spLocks noGrp="1" noChangeArrowheads="1"/>
          </p:cNvSpPr>
          <p:nvPr>
            <p:ph type="body" idx="1"/>
          </p:nvPr>
        </p:nvSpPr>
        <p:spPr>
          <a:xfrm>
            <a:off x="457200" y="1035050"/>
            <a:ext cx="8228013" cy="387350"/>
          </a:xfrm>
        </p:spPr>
        <p:txBody>
          <a:bodyPr tIns="16001"/>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1800" smtClean="0"/>
              <a:t>用户调节摄氏度表盘。</a:t>
            </a:r>
            <a:endParaRPr lang="en-US" sz="1800" smtClean="0"/>
          </a:p>
        </p:txBody>
      </p:sp>
      <p:grpSp>
        <p:nvGrpSpPr>
          <p:cNvPr id="107524" name="Group 3"/>
          <p:cNvGrpSpPr>
            <a:grpSpLocks/>
          </p:cNvGrpSpPr>
          <p:nvPr/>
        </p:nvGrpSpPr>
        <p:grpSpPr bwMode="auto">
          <a:xfrm>
            <a:off x="2449513" y="1814513"/>
            <a:ext cx="3948112" cy="3070225"/>
            <a:chOff x="1701" y="1519"/>
            <a:chExt cx="2742" cy="2132"/>
          </a:xfrm>
        </p:grpSpPr>
        <p:pic>
          <p:nvPicPr>
            <p:cNvPr id="107527" name="Picture 4"/>
            <p:cNvPicPr>
              <a:picLocks noChangeAspect="1" noChangeArrowheads="1"/>
            </p:cNvPicPr>
            <p:nvPr/>
          </p:nvPicPr>
          <p:blipFill>
            <a:blip r:embed="rId3" cstate="print"/>
            <a:srcRect/>
            <a:stretch>
              <a:fillRect/>
            </a:stretch>
          </p:blipFill>
          <p:spPr bwMode="auto">
            <a:xfrm>
              <a:off x="2284" y="2490"/>
              <a:ext cx="1499" cy="1162"/>
            </a:xfrm>
            <a:prstGeom prst="rect">
              <a:avLst/>
            </a:prstGeom>
            <a:noFill/>
            <a:ln w="9525">
              <a:noFill/>
              <a:round/>
              <a:headEnd/>
              <a:tailEnd/>
            </a:ln>
          </p:spPr>
        </p:pic>
        <p:grpSp>
          <p:nvGrpSpPr>
            <p:cNvPr id="107528" name="Group 5"/>
            <p:cNvGrpSpPr>
              <a:grpSpLocks/>
            </p:cNvGrpSpPr>
            <p:nvPr/>
          </p:nvGrpSpPr>
          <p:grpSpPr bwMode="auto">
            <a:xfrm>
              <a:off x="2354" y="1519"/>
              <a:ext cx="1323" cy="793"/>
              <a:chOff x="2354" y="1519"/>
              <a:chExt cx="1323" cy="793"/>
            </a:xfrm>
          </p:grpSpPr>
          <p:sp>
            <p:nvSpPr>
              <p:cNvPr id="107548" name="AutoShape 6"/>
              <p:cNvSpPr>
                <a:spLocks noChangeArrowheads="1"/>
              </p:cNvSpPr>
              <p:nvPr/>
            </p:nvSpPr>
            <p:spPr bwMode="auto">
              <a:xfrm>
                <a:off x="2354" y="1519"/>
                <a:ext cx="1324" cy="794"/>
              </a:xfrm>
              <a:prstGeom prst="roundRect">
                <a:avLst>
                  <a:gd name="adj" fmla="val 14231"/>
                </a:avLst>
              </a:prstGeom>
              <a:solidFill>
                <a:srgbClr val="E0DBCA"/>
              </a:solidFill>
              <a:ln w="9525">
                <a:solidFill>
                  <a:srgbClr val="000000"/>
                </a:solidFill>
                <a:round/>
                <a:headEnd/>
                <a:tailEnd/>
              </a:ln>
            </p:spPr>
            <p:txBody>
              <a:bodyPr lIns="90000" tIns="47268" rIns="90000" bIns="45000" anchor="ctr" anchorCtr="1"/>
              <a:lstStyle/>
              <a:p>
                <a:pPr algn="ctr">
                  <a:lnSpc>
                    <a:spcPct val="98000"/>
                  </a:lnSpc>
                  <a:tabLst>
                    <a:tab pos="655638" algn="l"/>
                    <a:tab pos="1312863" algn="l"/>
                  </a:tabLst>
                </a:pPr>
                <a:r>
                  <a:rPr lang="en-US" altLang="zh-CN" sz="800" b="1">
                    <a:solidFill>
                      <a:srgbClr val="000000"/>
                    </a:solidFill>
                    <a:latin typeface="DejaVu Sans Mono" pitchFamily="49" charset="0"/>
                  </a:rPr>
                  <a:t>TempConverter</a:t>
                </a:r>
              </a:p>
              <a:p>
                <a:pPr algn="ctr">
                  <a:lnSpc>
                    <a:spcPct val="98000"/>
                  </a:lnSpc>
                  <a:tabLst>
                    <a:tab pos="655638" algn="l"/>
                    <a:tab pos="1312863" algn="l"/>
                  </a:tabLst>
                </a:pPr>
                <a:endParaRPr lang="en-US" altLang="zh-CN">
                  <a:solidFill>
                    <a:srgbClr val="000000"/>
                  </a:solidFill>
                  <a:latin typeface="DejaVu Sans Mono" pitchFamily="49" charset="0"/>
                </a:endParaRPr>
              </a:p>
              <a:p>
                <a:pPr algn="ctr">
                  <a:lnSpc>
                    <a:spcPct val="98000"/>
                  </a:lnSpc>
                  <a:tabLst>
                    <a:tab pos="655638" algn="l"/>
                    <a:tab pos="1312863" algn="l"/>
                  </a:tabLst>
                </a:pPr>
                <a:r>
                  <a:rPr lang="en-US" altLang="zh-CN" sz="800">
                    <a:solidFill>
                      <a:srgbClr val="000000"/>
                    </a:solidFill>
                    <a:latin typeface="DejaVu Sans Mono" pitchFamily="49" charset="0"/>
                  </a:rPr>
                  <a:t>setTempCelsius</a:t>
                </a:r>
              </a:p>
              <a:p>
                <a:pPr algn="ctr">
                  <a:lnSpc>
                    <a:spcPct val="98000"/>
                  </a:lnSpc>
                  <a:tabLst>
                    <a:tab pos="655638" algn="l"/>
                    <a:tab pos="1312863" algn="l"/>
                  </a:tabLst>
                </a:pPr>
                <a:r>
                  <a:rPr lang="en-US" altLang="zh-CN" sz="800">
                    <a:solidFill>
                      <a:srgbClr val="000000"/>
                    </a:solidFill>
                    <a:latin typeface="DejaVu Sans Mono" pitchFamily="49" charset="0"/>
                  </a:rPr>
                  <a:t>setTempFahrenheit</a:t>
                </a:r>
              </a:p>
              <a:p>
                <a:pPr algn="ctr">
                  <a:lnSpc>
                    <a:spcPct val="98000"/>
                  </a:lnSpc>
                  <a:tabLst>
                    <a:tab pos="655638" algn="l"/>
                    <a:tab pos="1312863" algn="l"/>
                  </a:tabLst>
                </a:pPr>
                <a:endParaRPr lang="en-US" altLang="zh-CN">
                  <a:solidFill>
                    <a:srgbClr val="000000"/>
                  </a:solidFill>
                  <a:latin typeface="DejaVu Sans Mono" pitchFamily="49" charset="0"/>
                </a:endParaRPr>
              </a:p>
              <a:p>
                <a:pPr algn="ctr">
                  <a:lnSpc>
                    <a:spcPct val="98000"/>
                  </a:lnSpc>
                  <a:tabLst>
                    <a:tab pos="655638" algn="l"/>
                    <a:tab pos="1312863" algn="l"/>
                  </a:tabLst>
                </a:pPr>
                <a:r>
                  <a:rPr lang="en-US" altLang="zh-CN" sz="800">
                    <a:solidFill>
                      <a:srgbClr val="000000"/>
                    </a:solidFill>
                    <a:latin typeface="DejaVu Sans Mono" pitchFamily="49" charset="0"/>
                  </a:rPr>
                  <a:t>tempCelsiusChanged</a:t>
                </a:r>
              </a:p>
              <a:p>
                <a:pPr algn="ctr">
                  <a:lnSpc>
                    <a:spcPct val="98000"/>
                  </a:lnSpc>
                  <a:tabLst>
                    <a:tab pos="655638" algn="l"/>
                    <a:tab pos="1312863" algn="l"/>
                  </a:tabLst>
                </a:pPr>
                <a:r>
                  <a:rPr lang="en-US" altLang="zh-CN" sz="800">
                    <a:solidFill>
                      <a:srgbClr val="000000"/>
                    </a:solidFill>
                    <a:latin typeface="DejaVu Sans Mono" pitchFamily="49" charset="0"/>
                  </a:rPr>
                  <a:t>tempFahrenheitChanged</a:t>
                </a:r>
              </a:p>
            </p:txBody>
          </p:sp>
          <p:sp>
            <p:nvSpPr>
              <p:cNvPr id="107549" name="Line 7"/>
              <p:cNvSpPr>
                <a:spLocks noChangeShapeType="1"/>
              </p:cNvSpPr>
              <p:nvPr/>
            </p:nvSpPr>
            <p:spPr bwMode="auto">
              <a:xfrm>
                <a:off x="2354" y="1696"/>
                <a:ext cx="1324" cy="1"/>
              </a:xfrm>
              <a:prstGeom prst="line">
                <a:avLst/>
              </a:prstGeom>
              <a:noFill/>
              <a:ln w="9525">
                <a:solidFill>
                  <a:srgbClr val="000000"/>
                </a:solidFill>
                <a:round/>
                <a:headEnd/>
                <a:tailEnd/>
              </a:ln>
            </p:spPr>
            <p:txBody>
              <a:bodyPr/>
              <a:lstStyle/>
              <a:p>
                <a:endParaRPr lang="zh-CN" altLang="en-US"/>
              </a:p>
            </p:txBody>
          </p:sp>
          <p:sp>
            <p:nvSpPr>
              <p:cNvPr id="107550" name="Line 8"/>
              <p:cNvSpPr>
                <a:spLocks noChangeShapeType="1"/>
              </p:cNvSpPr>
              <p:nvPr/>
            </p:nvSpPr>
            <p:spPr bwMode="auto">
              <a:xfrm>
                <a:off x="2354" y="2049"/>
                <a:ext cx="1324" cy="1"/>
              </a:xfrm>
              <a:prstGeom prst="line">
                <a:avLst/>
              </a:prstGeom>
              <a:noFill/>
              <a:ln w="9525">
                <a:solidFill>
                  <a:srgbClr val="000000"/>
                </a:solidFill>
                <a:round/>
                <a:headEnd/>
                <a:tailEnd/>
              </a:ln>
            </p:spPr>
            <p:txBody>
              <a:bodyPr/>
              <a:lstStyle/>
              <a:p>
                <a:endParaRPr lang="zh-CN" altLang="en-US"/>
              </a:p>
            </p:txBody>
          </p:sp>
        </p:grpSp>
        <p:sp>
          <p:nvSpPr>
            <p:cNvPr id="107529" name="Line 9"/>
            <p:cNvSpPr>
              <a:spLocks noChangeShapeType="1"/>
            </p:cNvSpPr>
            <p:nvPr/>
          </p:nvSpPr>
          <p:spPr bwMode="auto">
            <a:xfrm flipH="1">
              <a:off x="1841" y="3108"/>
              <a:ext cx="796" cy="1"/>
            </a:xfrm>
            <a:prstGeom prst="line">
              <a:avLst/>
            </a:prstGeom>
            <a:noFill/>
            <a:ln w="21600">
              <a:solidFill>
                <a:srgbClr val="024C1C"/>
              </a:solidFill>
              <a:round/>
              <a:headEnd/>
              <a:tailEnd/>
            </a:ln>
          </p:spPr>
          <p:txBody>
            <a:bodyPr/>
            <a:lstStyle/>
            <a:p>
              <a:endParaRPr lang="zh-CN" altLang="en-US"/>
            </a:p>
          </p:txBody>
        </p:sp>
        <p:sp>
          <p:nvSpPr>
            <p:cNvPr id="107530" name="Line 10"/>
            <p:cNvSpPr>
              <a:spLocks noChangeShapeType="1"/>
            </p:cNvSpPr>
            <p:nvPr/>
          </p:nvSpPr>
          <p:spPr bwMode="auto">
            <a:xfrm>
              <a:off x="1842" y="1819"/>
              <a:ext cx="1" cy="1288"/>
            </a:xfrm>
            <a:prstGeom prst="line">
              <a:avLst/>
            </a:prstGeom>
            <a:noFill/>
            <a:ln w="21600">
              <a:solidFill>
                <a:srgbClr val="024C1C"/>
              </a:solidFill>
              <a:round/>
              <a:headEnd/>
              <a:tailEnd/>
            </a:ln>
          </p:spPr>
          <p:txBody>
            <a:bodyPr/>
            <a:lstStyle/>
            <a:p>
              <a:endParaRPr lang="zh-CN" altLang="en-US"/>
            </a:p>
          </p:txBody>
        </p:sp>
        <p:sp>
          <p:nvSpPr>
            <p:cNvPr id="107531" name="Line 11"/>
            <p:cNvSpPr>
              <a:spLocks noChangeShapeType="1"/>
            </p:cNvSpPr>
            <p:nvPr/>
          </p:nvSpPr>
          <p:spPr bwMode="auto">
            <a:xfrm flipH="1">
              <a:off x="1841" y="1819"/>
              <a:ext cx="708" cy="1"/>
            </a:xfrm>
            <a:prstGeom prst="line">
              <a:avLst/>
            </a:prstGeom>
            <a:noFill/>
            <a:ln w="21600">
              <a:solidFill>
                <a:srgbClr val="024C1C"/>
              </a:solidFill>
              <a:round/>
              <a:headEnd type="triangle" w="med" len="med"/>
              <a:tailEnd/>
            </a:ln>
          </p:spPr>
          <p:txBody>
            <a:bodyPr/>
            <a:lstStyle/>
            <a:p>
              <a:endParaRPr lang="zh-CN" altLang="en-US"/>
            </a:p>
          </p:txBody>
        </p:sp>
        <p:sp>
          <p:nvSpPr>
            <p:cNvPr id="107532" name="Line 12"/>
            <p:cNvSpPr>
              <a:spLocks noChangeShapeType="1"/>
            </p:cNvSpPr>
            <p:nvPr/>
          </p:nvSpPr>
          <p:spPr bwMode="auto">
            <a:xfrm>
              <a:off x="3519" y="1925"/>
              <a:ext cx="794" cy="1"/>
            </a:xfrm>
            <a:prstGeom prst="line">
              <a:avLst/>
            </a:prstGeom>
            <a:noFill/>
            <a:ln w="21600">
              <a:solidFill>
                <a:srgbClr val="024C1C"/>
              </a:solidFill>
              <a:round/>
              <a:headEnd type="triangle" w="med" len="med"/>
              <a:tailEnd/>
            </a:ln>
          </p:spPr>
          <p:txBody>
            <a:bodyPr/>
            <a:lstStyle/>
            <a:p>
              <a:endParaRPr lang="zh-CN" altLang="en-US"/>
            </a:p>
          </p:txBody>
        </p:sp>
        <p:sp>
          <p:nvSpPr>
            <p:cNvPr id="107533" name="Line 13"/>
            <p:cNvSpPr>
              <a:spLocks noChangeShapeType="1"/>
            </p:cNvSpPr>
            <p:nvPr/>
          </p:nvSpPr>
          <p:spPr bwMode="auto">
            <a:xfrm>
              <a:off x="3342" y="3108"/>
              <a:ext cx="971" cy="1"/>
            </a:xfrm>
            <a:prstGeom prst="line">
              <a:avLst/>
            </a:prstGeom>
            <a:noFill/>
            <a:ln w="21600">
              <a:solidFill>
                <a:srgbClr val="024C1C"/>
              </a:solidFill>
              <a:round/>
              <a:headEnd/>
              <a:tailEnd/>
            </a:ln>
          </p:spPr>
          <p:txBody>
            <a:bodyPr/>
            <a:lstStyle/>
            <a:p>
              <a:endParaRPr lang="zh-CN" altLang="en-US"/>
            </a:p>
          </p:txBody>
        </p:sp>
        <p:sp>
          <p:nvSpPr>
            <p:cNvPr id="107534" name="Line 14"/>
            <p:cNvSpPr>
              <a:spLocks noChangeShapeType="1"/>
            </p:cNvSpPr>
            <p:nvPr/>
          </p:nvSpPr>
          <p:spPr bwMode="auto">
            <a:xfrm>
              <a:off x="4313" y="1925"/>
              <a:ext cx="1" cy="1182"/>
            </a:xfrm>
            <a:prstGeom prst="line">
              <a:avLst/>
            </a:prstGeom>
            <a:noFill/>
            <a:ln w="21600">
              <a:solidFill>
                <a:srgbClr val="024C1C"/>
              </a:solidFill>
              <a:round/>
              <a:headEnd/>
              <a:tailEnd/>
            </a:ln>
          </p:spPr>
          <p:txBody>
            <a:bodyPr/>
            <a:lstStyle/>
            <a:p>
              <a:endParaRPr lang="zh-CN" altLang="en-US"/>
            </a:p>
          </p:txBody>
        </p:sp>
        <p:sp>
          <p:nvSpPr>
            <p:cNvPr id="107535" name="Line 15"/>
            <p:cNvSpPr>
              <a:spLocks noChangeShapeType="1"/>
            </p:cNvSpPr>
            <p:nvPr/>
          </p:nvSpPr>
          <p:spPr bwMode="auto">
            <a:xfrm flipH="1">
              <a:off x="2018" y="2137"/>
              <a:ext cx="443" cy="1"/>
            </a:xfrm>
            <a:prstGeom prst="line">
              <a:avLst/>
            </a:prstGeom>
            <a:noFill/>
            <a:ln w="21600">
              <a:solidFill>
                <a:srgbClr val="040477"/>
              </a:solidFill>
              <a:round/>
              <a:headEnd/>
              <a:tailEnd/>
            </a:ln>
          </p:spPr>
          <p:txBody>
            <a:bodyPr/>
            <a:lstStyle/>
            <a:p>
              <a:endParaRPr lang="zh-CN" altLang="en-US"/>
            </a:p>
          </p:txBody>
        </p:sp>
        <p:sp>
          <p:nvSpPr>
            <p:cNvPr id="107536" name="Line 16"/>
            <p:cNvSpPr>
              <a:spLocks noChangeShapeType="1"/>
            </p:cNvSpPr>
            <p:nvPr/>
          </p:nvSpPr>
          <p:spPr bwMode="auto">
            <a:xfrm>
              <a:off x="2018" y="2137"/>
              <a:ext cx="1" cy="882"/>
            </a:xfrm>
            <a:prstGeom prst="line">
              <a:avLst/>
            </a:prstGeom>
            <a:noFill/>
            <a:ln w="21600">
              <a:solidFill>
                <a:srgbClr val="040477"/>
              </a:solidFill>
              <a:round/>
              <a:headEnd/>
              <a:tailEnd/>
            </a:ln>
          </p:spPr>
          <p:txBody>
            <a:bodyPr/>
            <a:lstStyle/>
            <a:p>
              <a:endParaRPr lang="zh-CN" altLang="en-US"/>
            </a:p>
          </p:txBody>
        </p:sp>
        <p:sp>
          <p:nvSpPr>
            <p:cNvPr id="107537" name="Line 17"/>
            <p:cNvSpPr>
              <a:spLocks noChangeShapeType="1"/>
            </p:cNvSpPr>
            <p:nvPr/>
          </p:nvSpPr>
          <p:spPr bwMode="auto">
            <a:xfrm>
              <a:off x="2018" y="3019"/>
              <a:ext cx="618" cy="1"/>
            </a:xfrm>
            <a:prstGeom prst="line">
              <a:avLst/>
            </a:prstGeom>
            <a:noFill/>
            <a:ln w="21600">
              <a:solidFill>
                <a:srgbClr val="040477"/>
              </a:solidFill>
              <a:round/>
              <a:headEnd/>
              <a:tailEnd type="triangle" w="med" len="med"/>
            </a:ln>
          </p:spPr>
          <p:txBody>
            <a:bodyPr/>
            <a:lstStyle/>
            <a:p>
              <a:endParaRPr lang="zh-CN" altLang="en-US"/>
            </a:p>
          </p:txBody>
        </p:sp>
        <p:sp>
          <p:nvSpPr>
            <p:cNvPr id="107538" name="Line 18"/>
            <p:cNvSpPr>
              <a:spLocks noChangeShapeType="1"/>
            </p:cNvSpPr>
            <p:nvPr/>
          </p:nvSpPr>
          <p:spPr bwMode="auto">
            <a:xfrm>
              <a:off x="3607" y="2243"/>
              <a:ext cx="530" cy="1"/>
            </a:xfrm>
            <a:prstGeom prst="line">
              <a:avLst/>
            </a:prstGeom>
            <a:noFill/>
            <a:ln w="21600">
              <a:solidFill>
                <a:srgbClr val="040477"/>
              </a:solidFill>
              <a:round/>
              <a:headEnd/>
              <a:tailEnd/>
            </a:ln>
          </p:spPr>
          <p:txBody>
            <a:bodyPr/>
            <a:lstStyle/>
            <a:p>
              <a:endParaRPr lang="zh-CN" altLang="en-US"/>
            </a:p>
          </p:txBody>
        </p:sp>
        <p:sp>
          <p:nvSpPr>
            <p:cNvPr id="107539" name="Line 19"/>
            <p:cNvSpPr>
              <a:spLocks noChangeShapeType="1"/>
            </p:cNvSpPr>
            <p:nvPr/>
          </p:nvSpPr>
          <p:spPr bwMode="auto">
            <a:xfrm>
              <a:off x="4136" y="2243"/>
              <a:ext cx="1" cy="776"/>
            </a:xfrm>
            <a:prstGeom prst="line">
              <a:avLst/>
            </a:prstGeom>
            <a:noFill/>
            <a:ln w="21600">
              <a:solidFill>
                <a:srgbClr val="040477"/>
              </a:solidFill>
              <a:round/>
              <a:headEnd/>
              <a:tailEnd/>
            </a:ln>
          </p:spPr>
          <p:txBody>
            <a:bodyPr/>
            <a:lstStyle/>
            <a:p>
              <a:endParaRPr lang="zh-CN" altLang="en-US"/>
            </a:p>
          </p:txBody>
        </p:sp>
        <p:sp>
          <p:nvSpPr>
            <p:cNvPr id="107540" name="Line 20"/>
            <p:cNvSpPr>
              <a:spLocks noChangeShapeType="1"/>
            </p:cNvSpPr>
            <p:nvPr/>
          </p:nvSpPr>
          <p:spPr bwMode="auto">
            <a:xfrm flipH="1">
              <a:off x="3341" y="3019"/>
              <a:ext cx="796" cy="1"/>
            </a:xfrm>
            <a:prstGeom prst="line">
              <a:avLst/>
            </a:prstGeom>
            <a:noFill/>
            <a:ln w="21600">
              <a:solidFill>
                <a:srgbClr val="040477"/>
              </a:solidFill>
              <a:round/>
              <a:headEnd/>
              <a:tailEnd type="triangle" w="med" len="med"/>
            </a:ln>
          </p:spPr>
          <p:txBody>
            <a:bodyPr/>
            <a:lstStyle/>
            <a:p>
              <a:endParaRPr lang="zh-CN" altLang="en-US"/>
            </a:p>
          </p:txBody>
        </p:sp>
        <p:sp>
          <p:nvSpPr>
            <p:cNvPr id="107541" name="Line 21"/>
            <p:cNvSpPr>
              <a:spLocks noChangeShapeType="1"/>
            </p:cNvSpPr>
            <p:nvPr/>
          </p:nvSpPr>
          <p:spPr bwMode="auto">
            <a:xfrm>
              <a:off x="3236" y="3108"/>
              <a:ext cx="1" cy="265"/>
            </a:xfrm>
            <a:prstGeom prst="line">
              <a:avLst/>
            </a:prstGeom>
            <a:noFill/>
            <a:ln w="21600">
              <a:solidFill>
                <a:srgbClr val="000000"/>
              </a:solidFill>
              <a:round/>
              <a:headEnd/>
              <a:tailEnd type="triangle" w="med" len="med"/>
            </a:ln>
          </p:spPr>
          <p:txBody>
            <a:bodyPr/>
            <a:lstStyle/>
            <a:p>
              <a:endParaRPr lang="zh-CN" altLang="en-US"/>
            </a:p>
          </p:txBody>
        </p:sp>
        <p:sp>
          <p:nvSpPr>
            <p:cNvPr id="107542" name="Line 22"/>
            <p:cNvSpPr>
              <a:spLocks noChangeShapeType="1"/>
            </p:cNvSpPr>
            <p:nvPr/>
          </p:nvSpPr>
          <p:spPr bwMode="auto">
            <a:xfrm>
              <a:off x="2813" y="3108"/>
              <a:ext cx="1" cy="265"/>
            </a:xfrm>
            <a:prstGeom prst="line">
              <a:avLst/>
            </a:prstGeom>
            <a:noFill/>
            <a:ln w="21600">
              <a:solidFill>
                <a:srgbClr val="000000"/>
              </a:solidFill>
              <a:round/>
              <a:headEnd/>
              <a:tailEnd type="triangle" w="med" len="med"/>
            </a:ln>
          </p:spPr>
          <p:txBody>
            <a:bodyPr/>
            <a:lstStyle/>
            <a:p>
              <a:endParaRPr lang="zh-CN" altLang="en-US"/>
            </a:p>
          </p:txBody>
        </p:sp>
        <p:sp>
          <p:nvSpPr>
            <p:cNvPr id="107543" name="Text Box 23"/>
            <p:cNvSpPr txBox="1">
              <a:spLocks noChangeArrowheads="1"/>
            </p:cNvSpPr>
            <p:nvPr/>
          </p:nvSpPr>
          <p:spPr bwMode="auto">
            <a:xfrm rot="-5400000">
              <a:off x="959" y="2400"/>
              <a:ext cx="1645" cy="160"/>
            </a:xfrm>
            <a:prstGeom prst="rect">
              <a:avLst/>
            </a:prstGeom>
            <a:noFill/>
            <a:ln w="9525">
              <a:noFill/>
              <a:round/>
              <a:headEnd/>
              <a:tailEnd/>
            </a:ln>
          </p:spPr>
          <p:txBody>
            <a:bodyPr wrap="none" lIns="90000" tIns="47772" rIns="90000" bIns="45000"/>
            <a:lstStyle/>
            <a:p>
              <a:pPr>
                <a:lnSpc>
                  <a:spcPct val="98000"/>
                </a:lnSpc>
                <a:tabLst>
                  <a:tab pos="655638" algn="l"/>
                  <a:tab pos="1312863" algn="l"/>
                  <a:tab pos="1968500" algn="l"/>
                </a:tabLst>
              </a:pPr>
              <a:r>
                <a:rPr lang="en-US" altLang="zh-CN" sz="1000" b="1">
                  <a:solidFill>
                    <a:srgbClr val="E40E62"/>
                  </a:solidFill>
                  <a:latin typeface="DejaVu Sans Mono" pitchFamily="49" charset="0"/>
                </a:rPr>
                <a:t>valueChanged</a:t>
              </a:r>
              <a:r>
                <a:rPr lang="en-US" altLang="zh-CN" sz="1000">
                  <a:solidFill>
                    <a:srgbClr val="000000"/>
                  </a:solidFill>
                  <a:latin typeface="DejaVu Sans Mono" pitchFamily="49" charset="0"/>
                </a:rPr>
                <a:t> → setTempCelsius</a:t>
              </a:r>
            </a:p>
          </p:txBody>
        </p:sp>
        <p:sp>
          <p:nvSpPr>
            <p:cNvPr id="107544" name="Text Box 24"/>
            <p:cNvSpPr txBox="1">
              <a:spLocks noChangeArrowheads="1"/>
            </p:cNvSpPr>
            <p:nvPr/>
          </p:nvSpPr>
          <p:spPr bwMode="auto">
            <a:xfrm rot="5400000">
              <a:off x="3460" y="2431"/>
              <a:ext cx="1804" cy="160"/>
            </a:xfrm>
            <a:prstGeom prst="rect">
              <a:avLst/>
            </a:prstGeom>
            <a:noFill/>
            <a:ln w="9525">
              <a:noFill/>
              <a:round/>
              <a:headEnd/>
              <a:tailEnd/>
            </a:ln>
          </p:spPr>
          <p:txBody>
            <a:bodyPr wrap="none" lIns="90000" tIns="47772" rIns="90000" bIns="45000"/>
            <a:lstStyle/>
            <a:p>
              <a:pPr>
                <a:lnSpc>
                  <a:spcPct val="98000"/>
                </a:lnSpc>
                <a:tabLst>
                  <a:tab pos="655638" algn="l"/>
                  <a:tab pos="1312863" algn="l"/>
                  <a:tab pos="1968500" algn="l"/>
                </a:tabLst>
              </a:pPr>
              <a:r>
                <a:rPr lang="en-US" altLang="zh-CN" sz="1000">
                  <a:solidFill>
                    <a:srgbClr val="000000"/>
                  </a:solidFill>
                  <a:latin typeface="DejaVu Sans Mono" pitchFamily="49" charset="0"/>
                </a:rPr>
                <a:t>valueChanged → setTempFahrenheit</a:t>
              </a:r>
            </a:p>
          </p:txBody>
        </p:sp>
        <p:sp>
          <p:nvSpPr>
            <p:cNvPr id="107545" name="Text Box 25"/>
            <p:cNvSpPr txBox="1">
              <a:spLocks noChangeArrowheads="1"/>
            </p:cNvSpPr>
            <p:nvPr/>
          </p:nvSpPr>
          <p:spPr bwMode="auto">
            <a:xfrm rot="-5400000">
              <a:off x="1301" y="2355"/>
              <a:ext cx="1367" cy="142"/>
            </a:xfrm>
            <a:prstGeom prst="rect">
              <a:avLst/>
            </a:prstGeom>
            <a:noFill/>
            <a:ln w="9525">
              <a:noFill/>
              <a:round/>
              <a:headEnd/>
              <a:tailEnd/>
            </a:ln>
          </p:spPr>
          <p:txBody>
            <a:bodyPr wrap="none" lIns="90000" tIns="47268" rIns="90000" bIns="45000"/>
            <a:lstStyle/>
            <a:p>
              <a:pPr>
                <a:lnSpc>
                  <a:spcPct val="98000"/>
                </a:lnSpc>
                <a:tabLst>
                  <a:tab pos="655638" algn="l"/>
                  <a:tab pos="1312863" algn="l"/>
                </a:tabLst>
              </a:pPr>
              <a:r>
                <a:rPr lang="en-US" altLang="zh-CN" sz="800">
                  <a:solidFill>
                    <a:srgbClr val="000000"/>
                  </a:solidFill>
                  <a:latin typeface="DejaVu Sans Mono" pitchFamily="49" charset="0"/>
                </a:rPr>
                <a:t>tempCelsiusChanged → setValue</a:t>
              </a:r>
            </a:p>
          </p:txBody>
        </p:sp>
        <p:sp>
          <p:nvSpPr>
            <p:cNvPr id="107546" name="Text Box 26"/>
            <p:cNvSpPr txBox="1">
              <a:spLocks noChangeArrowheads="1"/>
            </p:cNvSpPr>
            <p:nvPr/>
          </p:nvSpPr>
          <p:spPr bwMode="auto">
            <a:xfrm rot="5400000">
              <a:off x="3582" y="2477"/>
              <a:ext cx="1189" cy="122"/>
            </a:xfrm>
            <a:prstGeom prst="rect">
              <a:avLst/>
            </a:prstGeom>
            <a:noFill/>
            <a:ln w="9525">
              <a:noFill/>
              <a:round/>
              <a:headEnd/>
              <a:tailEnd/>
            </a:ln>
          </p:spPr>
          <p:txBody>
            <a:bodyPr wrap="none" lIns="90000" tIns="46764" rIns="90000" bIns="45000"/>
            <a:lstStyle/>
            <a:p>
              <a:pPr>
                <a:lnSpc>
                  <a:spcPct val="98000"/>
                </a:lnSpc>
                <a:tabLst>
                  <a:tab pos="655638" algn="l"/>
                  <a:tab pos="1312863" algn="l"/>
                </a:tabLst>
              </a:pPr>
              <a:r>
                <a:rPr lang="en-US" altLang="zh-CN" sz="600">
                  <a:solidFill>
                    <a:srgbClr val="000000"/>
                  </a:solidFill>
                  <a:latin typeface="DejaVu Sans Mono" pitchFamily="49" charset="0"/>
                </a:rPr>
                <a:t>tempFahrenheitChanged → setValue</a:t>
              </a:r>
            </a:p>
          </p:txBody>
        </p:sp>
        <p:sp>
          <p:nvSpPr>
            <p:cNvPr id="107547" name="Text Box 27"/>
            <p:cNvSpPr txBox="1">
              <a:spLocks noChangeArrowheads="1"/>
            </p:cNvSpPr>
            <p:nvPr/>
          </p:nvSpPr>
          <p:spPr bwMode="auto">
            <a:xfrm>
              <a:off x="2460" y="3372"/>
              <a:ext cx="1120" cy="142"/>
            </a:xfrm>
            <a:prstGeom prst="rect">
              <a:avLst/>
            </a:prstGeom>
            <a:noFill/>
            <a:ln w="9525">
              <a:noFill/>
              <a:round/>
              <a:headEnd/>
              <a:tailEnd/>
            </a:ln>
          </p:spPr>
          <p:txBody>
            <a:bodyPr wrap="none" lIns="90000" tIns="47268" rIns="90000" bIns="45000"/>
            <a:lstStyle/>
            <a:p>
              <a:pPr>
                <a:lnSpc>
                  <a:spcPct val="98000"/>
                </a:lnSpc>
                <a:tabLst>
                  <a:tab pos="655638" algn="l"/>
                  <a:tab pos="1312863" algn="l"/>
                </a:tabLst>
              </a:pPr>
              <a:r>
                <a:rPr lang="en-US" altLang="zh-CN" sz="800">
                  <a:solidFill>
                    <a:srgbClr val="000000"/>
                  </a:solidFill>
                  <a:latin typeface="DejaVu Sans Mono" pitchFamily="49" charset="0"/>
                </a:rPr>
                <a:t>valueChanged → display</a:t>
              </a:r>
            </a:p>
          </p:txBody>
        </p:sp>
      </p:grpSp>
      <p:sp>
        <p:nvSpPr>
          <p:cNvPr id="107525" name="Text Box 28"/>
          <p:cNvSpPr txBox="1">
            <a:spLocks noChangeArrowheads="1"/>
          </p:cNvSpPr>
          <p:nvPr/>
        </p:nvSpPr>
        <p:spPr bwMode="auto">
          <a:xfrm>
            <a:off x="190500" y="4918075"/>
            <a:ext cx="8789988" cy="1358900"/>
          </a:xfrm>
          <a:prstGeom prst="rect">
            <a:avLst/>
          </a:prstGeom>
          <a:noFill/>
          <a:ln w="9525">
            <a:noFill/>
            <a:round/>
            <a:headEnd/>
            <a:tailEnd/>
          </a:ln>
        </p:spPr>
        <p:txBody>
          <a:bodyPr wrap="none" lIns="81639" tIns="43791" rIns="81639" bIns="40820"/>
          <a:lstStyle/>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400" b="1" dirty="0">
                <a:solidFill>
                  <a:srgbClr val="000000"/>
                </a:solidFill>
                <a:latin typeface="DejaVu Sans Mono" pitchFamily="49" charset="0"/>
              </a:rPr>
              <a:t>connect(</a:t>
            </a:r>
            <a:r>
              <a:rPr lang="en-US" altLang="zh-CN" sz="1400" b="1" dirty="0" err="1">
                <a:solidFill>
                  <a:srgbClr val="000000"/>
                </a:solidFill>
                <a:latin typeface="DejaVu Sans Mono" pitchFamily="49" charset="0"/>
              </a:rPr>
              <a:t>celsiusDial</a:t>
            </a:r>
            <a:r>
              <a:rPr lang="en-US" altLang="zh-CN" sz="1400" b="1" dirty="0">
                <a:solidFill>
                  <a:srgbClr val="000000"/>
                </a:solidFill>
                <a:latin typeface="DejaVu Sans Mono" pitchFamily="49" charset="0"/>
              </a:rPr>
              <a:t>, SIGNAL(</a:t>
            </a:r>
            <a:r>
              <a:rPr lang="en-US" altLang="zh-CN" sz="1400" b="1" dirty="0" err="1">
                <a:solidFill>
                  <a:srgbClr val="E40E62"/>
                </a:solidFill>
                <a:latin typeface="DejaVu Sans Mono" pitchFamily="49" charset="0"/>
              </a:rPr>
              <a:t>valueChanged</a:t>
            </a:r>
            <a:r>
              <a:rPr lang="en-US" altLang="zh-CN" sz="1400" b="1" dirty="0">
                <a:solidFill>
                  <a:srgbClr val="000000"/>
                </a:solidFill>
                <a:latin typeface="DejaVu Sans Mono" pitchFamily="49" charset="0"/>
              </a:rPr>
              <a:t>(</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 </a:t>
            </a:r>
            <a:r>
              <a:rPr lang="en-US" altLang="zh-CN" sz="1400" b="1" dirty="0" err="1">
                <a:solidFill>
                  <a:srgbClr val="000000"/>
                </a:solidFill>
                <a:latin typeface="DejaVu Sans Mono" pitchFamily="49" charset="0"/>
              </a:rPr>
              <a:t>tempConverter</a:t>
            </a:r>
            <a:r>
              <a:rPr lang="en-US" altLang="zh-CN" sz="1400" b="1" dirty="0">
                <a:solidFill>
                  <a:srgbClr val="000000"/>
                </a:solidFill>
                <a:latin typeface="DejaVu Sans Mono" pitchFamily="49" charset="0"/>
              </a:rPr>
              <a:t>, SLOT(</a:t>
            </a:r>
            <a:r>
              <a:rPr lang="en-US" altLang="zh-CN" sz="1400" b="1" dirty="0" err="1">
                <a:solidFill>
                  <a:srgbClr val="000000"/>
                </a:solidFill>
                <a:latin typeface="DejaVu Sans Mono" pitchFamily="49" charset="0"/>
              </a:rPr>
              <a:t>setTempCelsius</a:t>
            </a:r>
            <a:r>
              <a:rPr lang="en-US" altLang="zh-CN" sz="1400" b="1" dirty="0">
                <a:solidFill>
                  <a:srgbClr val="000000"/>
                </a:solidFill>
                <a:latin typeface="DejaVu Sans Mono" pitchFamily="49" charset="0"/>
              </a:rPr>
              <a:t>(</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400" b="1" dirty="0">
                <a:solidFill>
                  <a:srgbClr val="000000"/>
                </a:solidFill>
                <a:latin typeface="DejaVu Sans Mono" pitchFamily="49" charset="0"/>
              </a:rPr>
              <a:t>connect(</a:t>
            </a:r>
            <a:r>
              <a:rPr lang="en-US" altLang="zh-CN" sz="1400" b="1" dirty="0" err="1">
                <a:solidFill>
                  <a:srgbClr val="000000"/>
                </a:solidFill>
                <a:latin typeface="DejaVu Sans Mono" pitchFamily="49" charset="0"/>
              </a:rPr>
              <a:t>celsiusDial</a:t>
            </a:r>
            <a:r>
              <a:rPr lang="en-US" altLang="zh-CN" sz="1400" b="1" dirty="0">
                <a:solidFill>
                  <a:srgbClr val="000000"/>
                </a:solidFill>
                <a:latin typeface="DejaVu Sans Mono" pitchFamily="49" charset="0"/>
              </a:rPr>
              <a:t>, SIGNAL(</a:t>
            </a:r>
            <a:r>
              <a:rPr lang="en-US" altLang="zh-CN" sz="1400" b="1" dirty="0" err="1">
                <a:solidFill>
                  <a:srgbClr val="E40E62"/>
                </a:solidFill>
                <a:latin typeface="DejaVu Sans Mono" pitchFamily="49" charset="0"/>
              </a:rPr>
              <a:t>valueChanged</a:t>
            </a:r>
            <a:r>
              <a:rPr lang="en-US" altLang="zh-CN" sz="1400" b="1" dirty="0">
                <a:solidFill>
                  <a:srgbClr val="000000"/>
                </a:solidFill>
                <a:latin typeface="DejaVu Sans Mono" pitchFamily="49" charset="0"/>
              </a:rPr>
              <a:t>(</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 </a:t>
            </a:r>
            <a:r>
              <a:rPr lang="en-US" altLang="zh-CN" sz="1400" b="1" dirty="0" err="1">
                <a:solidFill>
                  <a:srgbClr val="000000"/>
                </a:solidFill>
                <a:latin typeface="DejaVu Sans Mono" pitchFamily="49" charset="0"/>
              </a:rPr>
              <a:t>celsiusLcd</a:t>
            </a:r>
            <a:r>
              <a:rPr lang="en-US" altLang="zh-CN" sz="1400" b="1" dirty="0">
                <a:solidFill>
                  <a:srgbClr val="000000"/>
                </a:solidFill>
                <a:latin typeface="DejaVu Sans Mono" pitchFamily="49" charset="0"/>
              </a:rPr>
              <a:t>, SLOT(display(</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400" b="1" dirty="0">
                <a:solidFill>
                  <a:srgbClr val="000000"/>
                </a:solidFill>
                <a:latin typeface="DejaVu Sans Mono" pitchFamily="49" charset="0"/>
              </a:rPr>
              <a:t>connect(</a:t>
            </a:r>
            <a:r>
              <a:rPr lang="en-US" altLang="zh-CN" sz="1400" b="1" dirty="0" err="1">
                <a:solidFill>
                  <a:srgbClr val="000000"/>
                </a:solidFill>
                <a:latin typeface="DejaVu Sans Mono" pitchFamily="49" charset="0"/>
              </a:rPr>
              <a:t>tempConverter</a:t>
            </a:r>
            <a:r>
              <a:rPr lang="en-US" altLang="zh-CN" sz="1400" b="1" dirty="0">
                <a:solidFill>
                  <a:srgbClr val="000000"/>
                </a:solidFill>
                <a:latin typeface="DejaVu Sans Mono" pitchFamily="49" charset="0"/>
              </a:rPr>
              <a:t>, SIGNAL(</a:t>
            </a:r>
            <a:r>
              <a:rPr lang="en-US" altLang="zh-CN" sz="1400" b="1" dirty="0" err="1">
                <a:solidFill>
                  <a:srgbClr val="000000"/>
                </a:solidFill>
                <a:latin typeface="DejaVu Sans Mono" pitchFamily="49" charset="0"/>
              </a:rPr>
              <a:t>tempCelsiusChanged</a:t>
            </a:r>
            <a:r>
              <a:rPr lang="en-US" altLang="zh-CN" sz="1400" b="1" dirty="0">
                <a:solidFill>
                  <a:srgbClr val="000000"/>
                </a:solidFill>
                <a:latin typeface="DejaVu Sans Mono" pitchFamily="49" charset="0"/>
              </a:rPr>
              <a:t>(</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 </a:t>
            </a:r>
            <a:r>
              <a:rPr lang="en-US" altLang="zh-CN" sz="1400" b="1" dirty="0" err="1">
                <a:solidFill>
                  <a:srgbClr val="000000"/>
                </a:solidFill>
                <a:latin typeface="DejaVu Sans Mono" pitchFamily="49" charset="0"/>
              </a:rPr>
              <a:t>celsiusDial</a:t>
            </a:r>
            <a:r>
              <a:rPr lang="en-US" altLang="zh-CN" sz="1400" b="1" dirty="0">
                <a:solidFill>
                  <a:srgbClr val="000000"/>
                </a:solidFill>
                <a:latin typeface="DejaVu Sans Mono" pitchFamily="49" charset="0"/>
              </a:rPr>
              <a:t>, SLOT(</a:t>
            </a:r>
            <a:r>
              <a:rPr lang="en-US" altLang="zh-CN" sz="1400" b="1" dirty="0" err="1">
                <a:solidFill>
                  <a:srgbClr val="000000"/>
                </a:solidFill>
                <a:latin typeface="DejaVu Sans Mono" pitchFamily="49" charset="0"/>
              </a:rPr>
              <a:t>setValue</a:t>
            </a:r>
            <a:r>
              <a:rPr lang="en-US" altLang="zh-CN" sz="1400" b="1" dirty="0">
                <a:solidFill>
                  <a:srgbClr val="000000"/>
                </a:solidFill>
                <a:latin typeface="DejaVu Sans Mono" pitchFamily="49" charset="0"/>
              </a:rPr>
              <a:t>(</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endParaRPr lang="en-US" altLang="zh-CN" sz="1400" b="1" dirty="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400" b="1" dirty="0">
                <a:solidFill>
                  <a:srgbClr val="000000"/>
                </a:solidFill>
                <a:latin typeface="DejaVu Sans Mono" pitchFamily="49" charset="0"/>
              </a:rPr>
              <a:t>connect(</a:t>
            </a:r>
            <a:r>
              <a:rPr lang="en-US" altLang="zh-CN" sz="1400" b="1" dirty="0" err="1">
                <a:solidFill>
                  <a:srgbClr val="000000"/>
                </a:solidFill>
                <a:latin typeface="DejaVu Sans Mono" pitchFamily="49" charset="0"/>
              </a:rPr>
              <a:t>fahrenheitDial</a:t>
            </a:r>
            <a:r>
              <a:rPr lang="en-US" altLang="zh-CN" sz="1400" b="1" dirty="0">
                <a:solidFill>
                  <a:srgbClr val="000000"/>
                </a:solidFill>
                <a:latin typeface="DejaVu Sans Mono" pitchFamily="49" charset="0"/>
              </a:rPr>
              <a:t>, SIGNAL(</a:t>
            </a:r>
            <a:r>
              <a:rPr lang="en-US" altLang="zh-CN" sz="1400" b="1" dirty="0" err="1">
                <a:solidFill>
                  <a:srgbClr val="000000"/>
                </a:solidFill>
                <a:latin typeface="DejaVu Sans Mono" pitchFamily="49" charset="0"/>
              </a:rPr>
              <a:t>valueChanged</a:t>
            </a:r>
            <a:r>
              <a:rPr lang="en-US" altLang="zh-CN" sz="1400" b="1" dirty="0">
                <a:solidFill>
                  <a:srgbClr val="000000"/>
                </a:solidFill>
                <a:latin typeface="DejaVu Sans Mono" pitchFamily="49" charset="0"/>
              </a:rPr>
              <a:t>(</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 </a:t>
            </a:r>
            <a:r>
              <a:rPr lang="en-US" altLang="zh-CN" sz="1400" b="1" dirty="0" err="1">
                <a:solidFill>
                  <a:srgbClr val="000000"/>
                </a:solidFill>
                <a:latin typeface="DejaVu Sans Mono" pitchFamily="49" charset="0"/>
              </a:rPr>
              <a:t>tempConverter</a:t>
            </a:r>
            <a:r>
              <a:rPr lang="en-US" altLang="zh-CN" sz="1400" b="1" dirty="0">
                <a:solidFill>
                  <a:srgbClr val="000000"/>
                </a:solidFill>
                <a:latin typeface="DejaVu Sans Mono" pitchFamily="49" charset="0"/>
              </a:rPr>
              <a:t>, SLOT(</a:t>
            </a:r>
            <a:r>
              <a:rPr lang="en-US" altLang="zh-CN" sz="1400" b="1" dirty="0" err="1">
                <a:solidFill>
                  <a:srgbClr val="000000"/>
                </a:solidFill>
                <a:latin typeface="DejaVu Sans Mono" pitchFamily="49" charset="0"/>
              </a:rPr>
              <a:t>setTempFahrenheit</a:t>
            </a:r>
            <a:r>
              <a:rPr lang="en-US" altLang="zh-CN" sz="1400" b="1" dirty="0">
                <a:solidFill>
                  <a:srgbClr val="000000"/>
                </a:solidFill>
                <a:latin typeface="DejaVu Sans Mono" pitchFamily="49" charset="0"/>
              </a:rPr>
              <a:t>(</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400" b="1" dirty="0">
                <a:solidFill>
                  <a:srgbClr val="000000"/>
                </a:solidFill>
                <a:latin typeface="DejaVu Sans Mono" pitchFamily="49" charset="0"/>
              </a:rPr>
              <a:t>connect(</a:t>
            </a:r>
            <a:r>
              <a:rPr lang="en-US" altLang="zh-CN" sz="1400" b="1" dirty="0" err="1">
                <a:solidFill>
                  <a:srgbClr val="000000"/>
                </a:solidFill>
                <a:latin typeface="DejaVu Sans Mono" pitchFamily="49" charset="0"/>
              </a:rPr>
              <a:t>fahrenheitDial</a:t>
            </a:r>
            <a:r>
              <a:rPr lang="en-US" altLang="zh-CN" sz="1400" b="1" dirty="0">
                <a:solidFill>
                  <a:srgbClr val="000000"/>
                </a:solidFill>
                <a:latin typeface="DejaVu Sans Mono" pitchFamily="49" charset="0"/>
              </a:rPr>
              <a:t>, SIGNAL(</a:t>
            </a:r>
            <a:r>
              <a:rPr lang="en-US" altLang="zh-CN" sz="1400" b="1" dirty="0" err="1">
                <a:solidFill>
                  <a:srgbClr val="000000"/>
                </a:solidFill>
                <a:latin typeface="DejaVu Sans Mono" pitchFamily="49" charset="0"/>
              </a:rPr>
              <a:t>valueChanged</a:t>
            </a:r>
            <a:r>
              <a:rPr lang="en-US" altLang="zh-CN" sz="1400" b="1" dirty="0">
                <a:solidFill>
                  <a:srgbClr val="000000"/>
                </a:solidFill>
                <a:latin typeface="DejaVu Sans Mono" pitchFamily="49" charset="0"/>
              </a:rPr>
              <a:t>(</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 </a:t>
            </a:r>
            <a:r>
              <a:rPr lang="en-US" altLang="zh-CN" sz="1400" b="1" dirty="0" err="1">
                <a:solidFill>
                  <a:srgbClr val="000000"/>
                </a:solidFill>
                <a:latin typeface="DejaVu Sans Mono" pitchFamily="49" charset="0"/>
              </a:rPr>
              <a:t>fahrenheitLcd</a:t>
            </a:r>
            <a:r>
              <a:rPr lang="en-US" altLang="zh-CN" sz="1400" b="1" dirty="0">
                <a:solidFill>
                  <a:srgbClr val="000000"/>
                </a:solidFill>
                <a:latin typeface="DejaVu Sans Mono" pitchFamily="49" charset="0"/>
              </a:rPr>
              <a:t>, SLOT(display(</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400" b="1" dirty="0">
                <a:solidFill>
                  <a:srgbClr val="000000"/>
                </a:solidFill>
                <a:latin typeface="DejaVu Sans Mono" pitchFamily="49" charset="0"/>
              </a:rPr>
              <a:t>connect(</a:t>
            </a:r>
            <a:r>
              <a:rPr lang="en-US" altLang="zh-CN" sz="1400" b="1" dirty="0" err="1">
                <a:solidFill>
                  <a:srgbClr val="000000"/>
                </a:solidFill>
                <a:latin typeface="DejaVu Sans Mono" pitchFamily="49" charset="0"/>
              </a:rPr>
              <a:t>tempConverter</a:t>
            </a:r>
            <a:r>
              <a:rPr lang="en-US" altLang="zh-CN" sz="1400" b="1" dirty="0">
                <a:solidFill>
                  <a:srgbClr val="000000"/>
                </a:solidFill>
                <a:latin typeface="DejaVu Sans Mono" pitchFamily="49" charset="0"/>
              </a:rPr>
              <a:t>, SIGNAL(</a:t>
            </a:r>
            <a:r>
              <a:rPr lang="en-US" altLang="zh-CN" sz="1400" b="1" dirty="0" err="1">
                <a:solidFill>
                  <a:srgbClr val="000000"/>
                </a:solidFill>
                <a:latin typeface="DejaVu Sans Mono" pitchFamily="49" charset="0"/>
              </a:rPr>
              <a:t>tempFahrenheitChanged</a:t>
            </a:r>
            <a:r>
              <a:rPr lang="en-US" altLang="zh-CN" sz="1400" b="1" dirty="0">
                <a:solidFill>
                  <a:srgbClr val="000000"/>
                </a:solidFill>
                <a:latin typeface="DejaVu Sans Mono" pitchFamily="49" charset="0"/>
              </a:rPr>
              <a:t>(</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 </a:t>
            </a:r>
            <a:r>
              <a:rPr lang="en-US" altLang="zh-CN" sz="1400" b="1" dirty="0" err="1">
                <a:solidFill>
                  <a:srgbClr val="000000"/>
                </a:solidFill>
                <a:latin typeface="DejaVu Sans Mono" pitchFamily="49" charset="0"/>
              </a:rPr>
              <a:t>fahrenheitDial</a:t>
            </a:r>
            <a:r>
              <a:rPr lang="en-US" altLang="zh-CN" sz="1400" b="1" dirty="0">
                <a:solidFill>
                  <a:srgbClr val="000000"/>
                </a:solidFill>
                <a:latin typeface="DejaVu Sans Mono" pitchFamily="49" charset="0"/>
              </a:rPr>
              <a:t>, SLOT(</a:t>
            </a:r>
            <a:r>
              <a:rPr lang="en-US" altLang="zh-CN" sz="1400" b="1" dirty="0" err="1">
                <a:solidFill>
                  <a:srgbClr val="000000"/>
                </a:solidFill>
                <a:latin typeface="DejaVu Sans Mono" pitchFamily="49" charset="0"/>
              </a:rPr>
              <a:t>setValue</a:t>
            </a:r>
            <a:r>
              <a:rPr lang="en-US" altLang="zh-CN" sz="1400" b="1" dirty="0">
                <a:solidFill>
                  <a:srgbClr val="000000"/>
                </a:solidFill>
                <a:latin typeface="DejaVu Sans Mono" pitchFamily="49" charset="0"/>
              </a:rPr>
              <a:t>(</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a:t>
            </a:r>
          </a:p>
        </p:txBody>
      </p:sp>
      <p:sp>
        <p:nvSpPr>
          <p:cNvPr id="107526" name="灯片编号占位符 30"/>
          <p:cNvSpPr>
            <a:spLocks noGrp="1"/>
          </p:cNvSpPr>
          <p:nvPr>
            <p:ph type="sldNum" sz="quarter" idx="12"/>
          </p:nvPr>
        </p:nvSpPr>
        <p:spPr>
          <a:noFill/>
        </p:spPr>
        <p:txBody>
          <a:bodyPr/>
          <a:lstStyle/>
          <a:p>
            <a:fld id="{8A445428-6B63-46F9-AAB4-A86B0C879B4B}" type="slidenum">
              <a:rPr lang="en-US" altLang="zh-CN" smtClean="0">
                <a:latin typeface="Arial" charset="0"/>
              </a:rPr>
              <a:pPr/>
              <a:t>100</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
          <p:cNvSpPr>
            <a:spLocks noGrp="1" noChangeArrowheads="1"/>
          </p:cNvSpPr>
          <p:nvPr>
            <p:ph type="title"/>
          </p:nvPr>
        </p:nvSpPr>
        <p:spPr>
          <a:xfrm>
            <a:off x="1423988" y="-100013"/>
            <a:ext cx="5943600" cy="1146176"/>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温度转换器</a:t>
            </a:r>
            <a:endParaRPr lang="en-US" smtClean="0"/>
          </a:p>
        </p:txBody>
      </p:sp>
      <p:sp>
        <p:nvSpPr>
          <p:cNvPr id="108547" name="Rectangle 2"/>
          <p:cNvSpPr>
            <a:spLocks noGrp="1" noChangeArrowheads="1"/>
          </p:cNvSpPr>
          <p:nvPr>
            <p:ph type="body" idx="1"/>
          </p:nvPr>
        </p:nvSpPr>
        <p:spPr>
          <a:xfrm>
            <a:off x="457200" y="1035050"/>
            <a:ext cx="8228013" cy="387350"/>
          </a:xfrm>
        </p:spPr>
        <p:txBody>
          <a:bodyPr tIns="16001"/>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1800" smtClean="0"/>
              <a:t>用户调节摄氏度表盘。</a:t>
            </a:r>
            <a:endParaRPr lang="en-US" sz="1800" smtClean="0"/>
          </a:p>
        </p:txBody>
      </p:sp>
      <p:grpSp>
        <p:nvGrpSpPr>
          <p:cNvPr id="108548" name="Group 3"/>
          <p:cNvGrpSpPr>
            <a:grpSpLocks/>
          </p:cNvGrpSpPr>
          <p:nvPr/>
        </p:nvGrpSpPr>
        <p:grpSpPr bwMode="auto">
          <a:xfrm>
            <a:off x="2449513" y="1814513"/>
            <a:ext cx="3948112" cy="3070225"/>
            <a:chOff x="1701" y="1519"/>
            <a:chExt cx="2742" cy="2132"/>
          </a:xfrm>
        </p:grpSpPr>
        <p:pic>
          <p:nvPicPr>
            <p:cNvPr id="108551" name="Picture 4"/>
            <p:cNvPicPr>
              <a:picLocks noChangeAspect="1" noChangeArrowheads="1"/>
            </p:cNvPicPr>
            <p:nvPr/>
          </p:nvPicPr>
          <p:blipFill>
            <a:blip r:embed="rId3" cstate="print"/>
            <a:srcRect/>
            <a:stretch>
              <a:fillRect/>
            </a:stretch>
          </p:blipFill>
          <p:spPr bwMode="auto">
            <a:xfrm>
              <a:off x="2284" y="2490"/>
              <a:ext cx="1499" cy="1162"/>
            </a:xfrm>
            <a:prstGeom prst="rect">
              <a:avLst/>
            </a:prstGeom>
            <a:noFill/>
            <a:ln w="9525">
              <a:noFill/>
              <a:round/>
              <a:headEnd/>
              <a:tailEnd/>
            </a:ln>
          </p:spPr>
        </p:pic>
        <p:grpSp>
          <p:nvGrpSpPr>
            <p:cNvPr id="108552" name="Group 5"/>
            <p:cNvGrpSpPr>
              <a:grpSpLocks/>
            </p:cNvGrpSpPr>
            <p:nvPr/>
          </p:nvGrpSpPr>
          <p:grpSpPr bwMode="auto">
            <a:xfrm>
              <a:off x="2354" y="1519"/>
              <a:ext cx="1323" cy="793"/>
              <a:chOff x="2354" y="1519"/>
              <a:chExt cx="1323" cy="793"/>
            </a:xfrm>
          </p:grpSpPr>
          <p:sp>
            <p:nvSpPr>
              <p:cNvPr id="108572" name="AutoShape 6"/>
              <p:cNvSpPr>
                <a:spLocks noChangeArrowheads="1"/>
              </p:cNvSpPr>
              <p:nvPr/>
            </p:nvSpPr>
            <p:spPr bwMode="auto">
              <a:xfrm>
                <a:off x="2354" y="1519"/>
                <a:ext cx="1324" cy="794"/>
              </a:xfrm>
              <a:prstGeom prst="roundRect">
                <a:avLst>
                  <a:gd name="adj" fmla="val 14231"/>
                </a:avLst>
              </a:prstGeom>
              <a:solidFill>
                <a:srgbClr val="E0DBCA"/>
              </a:solidFill>
              <a:ln w="9525">
                <a:solidFill>
                  <a:srgbClr val="000000"/>
                </a:solidFill>
                <a:round/>
                <a:headEnd/>
                <a:tailEnd/>
              </a:ln>
            </p:spPr>
            <p:txBody>
              <a:bodyPr lIns="90000" tIns="47268" rIns="90000" bIns="45000" anchor="ctr" anchorCtr="1"/>
              <a:lstStyle/>
              <a:p>
                <a:pPr algn="ctr">
                  <a:lnSpc>
                    <a:spcPct val="98000"/>
                  </a:lnSpc>
                  <a:tabLst>
                    <a:tab pos="655638" algn="l"/>
                    <a:tab pos="1312863" algn="l"/>
                  </a:tabLst>
                </a:pPr>
                <a:r>
                  <a:rPr lang="en-US" altLang="zh-CN" sz="800" b="1">
                    <a:solidFill>
                      <a:srgbClr val="000000"/>
                    </a:solidFill>
                    <a:latin typeface="DejaVu Sans Mono" pitchFamily="49" charset="0"/>
                  </a:rPr>
                  <a:t>TempConverter</a:t>
                </a:r>
              </a:p>
              <a:p>
                <a:pPr algn="ctr">
                  <a:lnSpc>
                    <a:spcPct val="98000"/>
                  </a:lnSpc>
                  <a:tabLst>
                    <a:tab pos="655638" algn="l"/>
                    <a:tab pos="1312863" algn="l"/>
                  </a:tabLst>
                </a:pPr>
                <a:endParaRPr lang="en-US" altLang="zh-CN">
                  <a:solidFill>
                    <a:srgbClr val="000000"/>
                  </a:solidFill>
                  <a:latin typeface="DejaVu Sans Mono" pitchFamily="49" charset="0"/>
                </a:endParaRPr>
              </a:p>
              <a:p>
                <a:pPr algn="ctr">
                  <a:lnSpc>
                    <a:spcPct val="98000"/>
                  </a:lnSpc>
                  <a:tabLst>
                    <a:tab pos="655638" algn="l"/>
                    <a:tab pos="1312863" algn="l"/>
                  </a:tabLst>
                </a:pPr>
                <a:r>
                  <a:rPr lang="en-US" altLang="zh-CN" sz="800">
                    <a:solidFill>
                      <a:srgbClr val="000000"/>
                    </a:solidFill>
                    <a:latin typeface="DejaVu Sans Mono" pitchFamily="49" charset="0"/>
                  </a:rPr>
                  <a:t>setTempCelsius</a:t>
                </a:r>
              </a:p>
              <a:p>
                <a:pPr algn="ctr">
                  <a:lnSpc>
                    <a:spcPct val="98000"/>
                  </a:lnSpc>
                  <a:tabLst>
                    <a:tab pos="655638" algn="l"/>
                    <a:tab pos="1312863" algn="l"/>
                  </a:tabLst>
                </a:pPr>
                <a:r>
                  <a:rPr lang="en-US" altLang="zh-CN" sz="800">
                    <a:solidFill>
                      <a:srgbClr val="000000"/>
                    </a:solidFill>
                    <a:latin typeface="DejaVu Sans Mono" pitchFamily="49" charset="0"/>
                  </a:rPr>
                  <a:t>setTempFahrenheit</a:t>
                </a:r>
              </a:p>
              <a:p>
                <a:pPr algn="ctr">
                  <a:lnSpc>
                    <a:spcPct val="98000"/>
                  </a:lnSpc>
                  <a:tabLst>
                    <a:tab pos="655638" algn="l"/>
                    <a:tab pos="1312863" algn="l"/>
                  </a:tabLst>
                </a:pPr>
                <a:endParaRPr lang="en-US" altLang="zh-CN">
                  <a:solidFill>
                    <a:srgbClr val="000000"/>
                  </a:solidFill>
                  <a:latin typeface="DejaVu Sans Mono" pitchFamily="49" charset="0"/>
                </a:endParaRPr>
              </a:p>
              <a:p>
                <a:pPr algn="ctr">
                  <a:lnSpc>
                    <a:spcPct val="98000"/>
                  </a:lnSpc>
                  <a:tabLst>
                    <a:tab pos="655638" algn="l"/>
                    <a:tab pos="1312863" algn="l"/>
                  </a:tabLst>
                </a:pPr>
                <a:r>
                  <a:rPr lang="en-US" altLang="zh-CN" sz="800">
                    <a:solidFill>
                      <a:srgbClr val="000000"/>
                    </a:solidFill>
                    <a:latin typeface="DejaVu Sans Mono" pitchFamily="49" charset="0"/>
                  </a:rPr>
                  <a:t>tempCelsiusChanged</a:t>
                </a:r>
              </a:p>
              <a:p>
                <a:pPr algn="ctr">
                  <a:lnSpc>
                    <a:spcPct val="98000"/>
                  </a:lnSpc>
                  <a:tabLst>
                    <a:tab pos="655638" algn="l"/>
                    <a:tab pos="1312863" algn="l"/>
                  </a:tabLst>
                </a:pPr>
                <a:r>
                  <a:rPr lang="en-US" altLang="zh-CN" sz="800">
                    <a:solidFill>
                      <a:srgbClr val="000000"/>
                    </a:solidFill>
                    <a:latin typeface="DejaVu Sans Mono" pitchFamily="49" charset="0"/>
                  </a:rPr>
                  <a:t>tempFahrenheitChanged</a:t>
                </a:r>
              </a:p>
            </p:txBody>
          </p:sp>
          <p:sp>
            <p:nvSpPr>
              <p:cNvPr id="108573" name="Line 7"/>
              <p:cNvSpPr>
                <a:spLocks noChangeShapeType="1"/>
              </p:cNvSpPr>
              <p:nvPr/>
            </p:nvSpPr>
            <p:spPr bwMode="auto">
              <a:xfrm>
                <a:off x="2354" y="1696"/>
                <a:ext cx="1324" cy="1"/>
              </a:xfrm>
              <a:prstGeom prst="line">
                <a:avLst/>
              </a:prstGeom>
              <a:noFill/>
              <a:ln w="9525">
                <a:solidFill>
                  <a:srgbClr val="000000"/>
                </a:solidFill>
                <a:round/>
                <a:headEnd/>
                <a:tailEnd/>
              </a:ln>
            </p:spPr>
            <p:txBody>
              <a:bodyPr/>
              <a:lstStyle/>
              <a:p>
                <a:endParaRPr lang="zh-CN" altLang="en-US"/>
              </a:p>
            </p:txBody>
          </p:sp>
          <p:sp>
            <p:nvSpPr>
              <p:cNvPr id="108574" name="Line 8"/>
              <p:cNvSpPr>
                <a:spLocks noChangeShapeType="1"/>
              </p:cNvSpPr>
              <p:nvPr/>
            </p:nvSpPr>
            <p:spPr bwMode="auto">
              <a:xfrm>
                <a:off x="2354" y="2049"/>
                <a:ext cx="1324" cy="1"/>
              </a:xfrm>
              <a:prstGeom prst="line">
                <a:avLst/>
              </a:prstGeom>
              <a:noFill/>
              <a:ln w="9525">
                <a:solidFill>
                  <a:srgbClr val="000000"/>
                </a:solidFill>
                <a:round/>
                <a:headEnd/>
                <a:tailEnd/>
              </a:ln>
            </p:spPr>
            <p:txBody>
              <a:bodyPr/>
              <a:lstStyle/>
              <a:p>
                <a:endParaRPr lang="zh-CN" altLang="en-US"/>
              </a:p>
            </p:txBody>
          </p:sp>
        </p:grpSp>
        <p:sp>
          <p:nvSpPr>
            <p:cNvPr id="108553" name="Line 9"/>
            <p:cNvSpPr>
              <a:spLocks noChangeShapeType="1"/>
            </p:cNvSpPr>
            <p:nvPr/>
          </p:nvSpPr>
          <p:spPr bwMode="auto">
            <a:xfrm flipH="1">
              <a:off x="1841" y="3108"/>
              <a:ext cx="796" cy="1"/>
            </a:xfrm>
            <a:prstGeom prst="line">
              <a:avLst/>
            </a:prstGeom>
            <a:noFill/>
            <a:ln w="21600">
              <a:solidFill>
                <a:srgbClr val="024C1C"/>
              </a:solidFill>
              <a:round/>
              <a:headEnd/>
              <a:tailEnd/>
            </a:ln>
          </p:spPr>
          <p:txBody>
            <a:bodyPr/>
            <a:lstStyle/>
            <a:p>
              <a:endParaRPr lang="zh-CN" altLang="en-US"/>
            </a:p>
          </p:txBody>
        </p:sp>
        <p:sp>
          <p:nvSpPr>
            <p:cNvPr id="108554" name="Line 10"/>
            <p:cNvSpPr>
              <a:spLocks noChangeShapeType="1"/>
            </p:cNvSpPr>
            <p:nvPr/>
          </p:nvSpPr>
          <p:spPr bwMode="auto">
            <a:xfrm>
              <a:off x="1842" y="1819"/>
              <a:ext cx="1" cy="1288"/>
            </a:xfrm>
            <a:prstGeom prst="line">
              <a:avLst/>
            </a:prstGeom>
            <a:noFill/>
            <a:ln w="21600">
              <a:solidFill>
                <a:srgbClr val="024C1C"/>
              </a:solidFill>
              <a:round/>
              <a:headEnd/>
              <a:tailEnd/>
            </a:ln>
          </p:spPr>
          <p:txBody>
            <a:bodyPr/>
            <a:lstStyle/>
            <a:p>
              <a:endParaRPr lang="zh-CN" altLang="en-US"/>
            </a:p>
          </p:txBody>
        </p:sp>
        <p:sp>
          <p:nvSpPr>
            <p:cNvPr id="108555" name="Line 11"/>
            <p:cNvSpPr>
              <a:spLocks noChangeShapeType="1"/>
            </p:cNvSpPr>
            <p:nvPr/>
          </p:nvSpPr>
          <p:spPr bwMode="auto">
            <a:xfrm flipH="1">
              <a:off x="1841" y="1819"/>
              <a:ext cx="708" cy="1"/>
            </a:xfrm>
            <a:prstGeom prst="line">
              <a:avLst/>
            </a:prstGeom>
            <a:noFill/>
            <a:ln w="21600">
              <a:solidFill>
                <a:srgbClr val="024C1C"/>
              </a:solidFill>
              <a:round/>
              <a:headEnd type="triangle" w="med" len="med"/>
              <a:tailEnd/>
            </a:ln>
          </p:spPr>
          <p:txBody>
            <a:bodyPr/>
            <a:lstStyle/>
            <a:p>
              <a:endParaRPr lang="zh-CN" altLang="en-US"/>
            </a:p>
          </p:txBody>
        </p:sp>
        <p:sp>
          <p:nvSpPr>
            <p:cNvPr id="108556" name="Line 12"/>
            <p:cNvSpPr>
              <a:spLocks noChangeShapeType="1"/>
            </p:cNvSpPr>
            <p:nvPr/>
          </p:nvSpPr>
          <p:spPr bwMode="auto">
            <a:xfrm>
              <a:off x="3519" y="1925"/>
              <a:ext cx="794" cy="1"/>
            </a:xfrm>
            <a:prstGeom prst="line">
              <a:avLst/>
            </a:prstGeom>
            <a:noFill/>
            <a:ln w="21600">
              <a:solidFill>
                <a:srgbClr val="024C1C"/>
              </a:solidFill>
              <a:round/>
              <a:headEnd type="triangle" w="med" len="med"/>
              <a:tailEnd/>
            </a:ln>
          </p:spPr>
          <p:txBody>
            <a:bodyPr/>
            <a:lstStyle/>
            <a:p>
              <a:endParaRPr lang="zh-CN" altLang="en-US"/>
            </a:p>
          </p:txBody>
        </p:sp>
        <p:sp>
          <p:nvSpPr>
            <p:cNvPr id="108557" name="Line 13"/>
            <p:cNvSpPr>
              <a:spLocks noChangeShapeType="1"/>
            </p:cNvSpPr>
            <p:nvPr/>
          </p:nvSpPr>
          <p:spPr bwMode="auto">
            <a:xfrm>
              <a:off x="3342" y="3108"/>
              <a:ext cx="971" cy="1"/>
            </a:xfrm>
            <a:prstGeom prst="line">
              <a:avLst/>
            </a:prstGeom>
            <a:noFill/>
            <a:ln w="21600">
              <a:solidFill>
                <a:srgbClr val="024C1C"/>
              </a:solidFill>
              <a:round/>
              <a:headEnd/>
              <a:tailEnd/>
            </a:ln>
          </p:spPr>
          <p:txBody>
            <a:bodyPr/>
            <a:lstStyle/>
            <a:p>
              <a:endParaRPr lang="zh-CN" altLang="en-US"/>
            </a:p>
          </p:txBody>
        </p:sp>
        <p:sp>
          <p:nvSpPr>
            <p:cNvPr id="108558" name="Line 14"/>
            <p:cNvSpPr>
              <a:spLocks noChangeShapeType="1"/>
            </p:cNvSpPr>
            <p:nvPr/>
          </p:nvSpPr>
          <p:spPr bwMode="auto">
            <a:xfrm>
              <a:off x="4313" y="1925"/>
              <a:ext cx="1" cy="1182"/>
            </a:xfrm>
            <a:prstGeom prst="line">
              <a:avLst/>
            </a:prstGeom>
            <a:noFill/>
            <a:ln w="21600">
              <a:solidFill>
                <a:srgbClr val="024C1C"/>
              </a:solidFill>
              <a:round/>
              <a:headEnd/>
              <a:tailEnd/>
            </a:ln>
          </p:spPr>
          <p:txBody>
            <a:bodyPr/>
            <a:lstStyle/>
            <a:p>
              <a:endParaRPr lang="zh-CN" altLang="en-US"/>
            </a:p>
          </p:txBody>
        </p:sp>
        <p:sp>
          <p:nvSpPr>
            <p:cNvPr id="108559" name="Line 15"/>
            <p:cNvSpPr>
              <a:spLocks noChangeShapeType="1"/>
            </p:cNvSpPr>
            <p:nvPr/>
          </p:nvSpPr>
          <p:spPr bwMode="auto">
            <a:xfrm flipH="1">
              <a:off x="2018" y="2137"/>
              <a:ext cx="443" cy="1"/>
            </a:xfrm>
            <a:prstGeom prst="line">
              <a:avLst/>
            </a:prstGeom>
            <a:noFill/>
            <a:ln w="21600">
              <a:solidFill>
                <a:srgbClr val="040477"/>
              </a:solidFill>
              <a:round/>
              <a:headEnd/>
              <a:tailEnd/>
            </a:ln>
          </p:spPr>
          <p:txBody>
            <a:bodyPr/>
            <a:lstStyle/>
            <a:p>
              <a:endParaRPr lang="zh-CN" altLang="en-US"/>
            </a:p>
          </p:txBody>
        </p:sp>
        <p:sp>
          <p:nvSpPr>
            <p:cNvPr id="108560" name="Line 16"/>
            <p:cNvSpPr>
              <a:spLocks noChangeShapeType="1"/>
            </p:cNvSpPr>
            <p:nvPr/>
          </p:nvSpPr>
          <p:spPr bwMode="auto">
            <a:xfrm>
              <a:off x="2018" y="2137"/>
              <a:ext cx="1" cy="882"/>
            </a:xfrm>
            <a:prstGeom prst="line">
              <a:avLst/>
            </a:prstGeom>
            <a:noFill/>
            <a:ln w="21600">
              <a:solidFill>
                <a:srgbClr val="040477"/>
              </a:solidFill>
              <a:round/>
              <a:headEnd/>
              <a:tailEnd/>
            </a:ln>
          </p:spPr>
          <p:txBody>
            <a:bodyPr/>
            <a:lstStyle/>
            <a:p>
              <a:endParaRPr lang="zh-CN" altLang="en-US"/>
            </a:p>
          </p:txBody>
        </p:sp>
        <p:sp>
          <p:nvSpPr>
            <p:cNvPr id="108561" name="Line 17"/>
            <p:cNvSpPr>
              <a:spLocks noChangeShapeType="1"/>
            </p:cNvSpPr>
            <p:nvPr/>
          </p:nvSpPr>
          <p:spPr bwMode="auto">
            <a:xfrm>
              <a:off x="2018" y="3019"/>
              <a:ext cx="618" cy="1"/>
            </a:xfrm>
            <a:prstGeom prst="line">
              <a:avLst/>
            </a:prstGeom>
            <a:noFill/>
            <a:ln w="21600">
              <a:solidFill>
                <a:srgbClr val="040477"/>
              </a:solidFill>
              <a:round/>
              <a:headEnd/>
              <a:tailEnd type="triangle" w="med" len="med"/>
            </a:ln>
          </p:spPr>
          <p:txBody>
            <a:bodyPr/>
            <a:lstStyle/>
            <a:p>
              <a:endParaRPr lang="zh-CN" altLang="en-US"/>
            </a:p>
          </p:txBody>
        </p:sp>
        <p:sp>
          <p:nvSpPr>
            <p:cNvPr id="108562" name="Line 18"/>
            <p:cNvSpPr>
              <a:spLocks noChangeShapeType="1"/>
            </p:cNvSpPr>
            <p:nvPr/>
          </p:nvSpPr>
          <p:spPr bwMode="auto">
            <a:xfrm>
              <a:off x="3607" y="2243"/>
              <a:ext cx="530" cy="1"/>
            </a:xfrm>
            <a:prstGeom prst="line">
              <a:avLst/>
            </a:prstGeom>
            <a:noFill/>
            <a:ln w="21600">
              <a:solidFill>
                <a:srgbClr val="040477"/>
              </a:solidFill>
              <a:round/>
              <a:headEnd/>
              <a:tailEnd/>
            </a:ln>
          </p:spPr>
          <p:txBody>
            <a:bodyPr/>
            <a:lstStyle/>
            <a:p>
              <a:endParaRPr lang="zh-CN" altLang="en-US"/>
            </a:p>
          </p:txBody>
        </p:sp>
        <p:sp>
          <p:nvSpPr>
            <p:cNvPr id="108563" name="Line 19"/>
            <p:cNvSpPr>
              <a:spLocks noChangeShapeType="1"/>
            </p:cNvSpPr>
            <p:nvPr/>
          </p:nvSpPr>
          <p:spPr bwMode="auto">
            <a:xfrm>
              <a:off x="4136" y="2243"/>
              <a:ext cx="1" cy="776"/>
            </a:xfrm>
            <a:prstGeom prst="line">
              <a:avLst/>
            </a:prstGeom>
            <a:noFill/>
            <a:ln w="21600">
              <a:solidFill>
                <a:srgbClr val="040477"/>
              </a:solidFill>
              <a:round/>
              <a:headEnd/>
              <a:tailEnd/>
            </a:ln>
          </p:spPr>
          <p:txBody>
            <a:bodyPr/>
            <a:lstStyle/>
            <a:p>
              <a:endParaRPr lang="zh-CN" altLang="en-US"/>
            </a:p>
          </p:txBody>
        </p:sp>
        <p:sp>
          <p:nvSpPr>
            <p:cNvPr id="108564" name="Line 20"/>
            <p:cNvSpPr>
              <a:spLocks noChangeShapeType="1"/>
            </p:cNvSpPr>
            <p:nvPr/>
          </p:nvSpPr>
          <p:spPr bwMode="auto">
            <a:xfrm flipH="1">
              <a:off x="3341" y="3019"/>
              <a:ext cx="796" cy="1"/>
            </a:xfrm>
            <a:prstGeom prst="line">
              <a:avLst/>
            </a:prstGeom>
            <a:noFill/>
            <a:ln w="21600">
              <a:solidFill>
                <a:srgbClr val="040477"/>
              </a:solidFill>
              <a:round/>
              <a:headEnd/>
              <a:tailEnd type="triangle" w="med" len="med"/>
            </a:ln>
          </p:spPr>
          <p:txBody>
            <a:bodyPr/>
            <a:lstStyle/>
            <a:p>
              <a:endParaRPr lang="zh-CN" altLang="en-US"/>
            </a:p>
          </p:txBody>
        </p:sp>
        <p:sp>
          <p:nvSpPr>
            <p:cNvPr id="108565" name="Line 21"/>
            <p:cNvSpPr>
              <a:spLocks noChangeShapeType="1"/>
            </p:cNvSpPr>
            <p:nvPr/>
          </p:nvSpPr>
          <p:spPr bwMode="auto">
            <a:xfrm>
              <a:off x="3236" y="3108"/>
              <a:ext cx="1" cy="265"/>
            </a:xfrm>
            <a:prstGeom prst="line">
              <a:avLst/>
            </a:prstGeom>
            <a:noFill/>
            <a:ln w="21600">
              <a:solidFill>
                <a:srgbClr val="000000"/>
              </a:solidFill>
              <a:round/>
              <a:headEnd/>
              <a:tailEnd type="triangle" w="med" len="med"/>
            </a:ln>
          </p:spPr>
          <p:txBody>
            <a:bodyPr/>
            <a:lstStyle/>
            <a:p>
              <a:endParaRPr lang="zh-CN" altLang="en-US"/>
            </a:p>
          </p:txBody>
        </p:sp>
        <p:sp>
          <p:nvSpPr>
            <p:cNvPr id="108566" name="Line 22"/>
            <p:cNvSpPr>
              <a:spLocks noChangeShapeType="1"/>
            </p:cNvSpPr>
            <p:nvPr/>
          </p:nvSpPr>
          <p:spPr bwMode="auto">
            <a:xfrm>
              <a:off x="2813" y="3108"/>
              <a:ext cx="1" cy="265"/>
            </a:xfrm>
            <a:prstGeom prst="line">
              <a:avLst/>
            </a:prstGeom>
            <a:noFill/>
            <a:ln w="21600">
              <a:solidFill>
                <a:srgbClr val="000000"/>
              </a:solidFill>
              <a:round/>
              <a:headEnd/>
              <a:tailEnd type="triangle" w="med" len="med"/>
            </a:ln>
          </p:spPr>
          <p:txBody>
            <a:bodyPr/>
            <a:lstStyle/>
            <a:p>
              <a:endParaRPr lang="zh-CN" altLang="en-US"/>
            </a:p>
          </p:txBody>
        </p:sp>
        <p:sp>
          <p:nvSpPr>
            <p:cNvPr id="108567" name="Text Box 23"/>
            <p:cNvSpPr txBox="1">
              <a:spLocks noChangeArrowheads="1"/>
            </p:cNvSpPr>
            <p:nvPr/>
          </p:nvSpPr>
          <p:spPr bwMode="auto">
            <a:xfrm rot="-5400000">
              <a:off x="959" y="2400"/>
              <a:ext cx="1645" cy="160"/>
            </a:xfrm>
            <a:prstGeom prst="rect">
              <a:avLst/>
            </a:prstGeom>
            <a:noFill/>
            <a:ln w="9525">
              <a:noFill/>
              <a:round/>
              <a:headEnd/>
              <a:tailEnd/>
            </a:ln>
          </p:spPr>
          <p:txBody>
            <a:bodyPr wrap="none" lIns="90000" tIns="47772" rIns="90000" bIns="45000"/>
            <a:lstStyle/>
            <a:p>
              <a:pPr>
                <a:lnSpc>
                  <a:spcPct val="98000"/>
                </a:lnSpc>
                <a:tabLst>
                  <a:tab pos="655638" algn="l"/>
                  <a:tab pos="1312863" algn="l"/>
                  <a:tab pos="1968500" algn="l"/>
                </a:tabLst>
              </a:pPr>
              <a:r>
                <a:rPr lang="en-US" altLang="zh-CN" sz="1000">
                  <a:solidFill>
                    <a:srgbClr val="66B036"/>
                  </a:solidFill>
                  <a:latin typeface="DejaVu Sans Mono" pitchFamily="49" charset="0"/>
                </a:rPr>
                <a:t>valueChanged</a:t>
              </a:r>
              <a:r>
                <a:rPr lang="en-US" altLang="zh-CN" sz="1000">
                  <a:solidFill>
                    <a:srgbClr val="000000"/>
                  </a:solidFill>
                  <a:latin typeface="DejaVu Sans Mono" pitchFamily="49" charset="0"/>
                </a:rPr>
                <a:t> → </a:t>
              </a:r>
              <a:r>
                <a:rPr lang="en-US" altLang="zh-CN" sz="1000" b="1">
                  <a:solidFill>
                    <a:srgbClr val="E40E62"/>
                  </a:solidFill>
                  <a:latin typeface="DejaVu Sans Mono" pitchFamily="49" charset="0"/>
                </a:rPr>
                <a:t>setTempCelsius</a:t>
              </a:r>
            </a:p>
          </p:txBody>
        </p:sp>
        <p:sp>
          <p:nvSpPr>
            <p:cNvPr id="108568" name="Text Box 24"/>
            <p:cNvSpPr txBox="1">
              <a:spLocks noChangeArrowheads="1"/>
            </p:cNvSpPr>
            <p:nvPr/>
          </p:nvSpPr>
          <p:spPr bwMode="auto">
            <a:xfrm rot="5400000">
              <a:off x="3460" y="2431"/>
              <a:ext cx="1804" cy="160"/>
            </a:xfrm>
            <a:prstGeom prst="rect">
              <a:avLst/>
            </a:prstGeom>
            <a:noFill/>
            <a:ln w="9525">
              <a:noFill/>
              <a:round/>
              <a:headEnd/>
              <a:tailEnd/>
            </a:ln>
          </p:spPr>
          <p:txBody>
            <a:bodyPr wrap="none" lIns="90000" tIns="47772" rIns="90000" bIns="45000"/>
            <a:lstStyle/>
            <a:p>
              <a:pPr>
                <a:lnSpc>
                  <a:spcPct val="98000"/>
                </a:lnSpc>
                <a:tabLst>
                  <a:tab pos="655638" algn="l"/>
                  <a:tab pos="1312863" algn="l"/>
                  <a:tab pos="1968500" algn="l"/>
                </a:tabLst>
              </a:pPr>
              <a:r>
                <a:rPr lang="en-US" altLang="zh-CN" sz="1000">
                  <a:solidFill>
                    <a:srgbClr val="000000"/>
                  </a:solidFill>
                  <a:latin typeface="DejaVu Sans Mono" pitchFamily="49" charset="0"/>
                </a:rPr>
                <a:t>valueChanged → setTempFahrenheit</a:t>
              </a:r>
            </a:p>
          </p:txBody>
        </p:sp>
        <p:sp>
          <p:nvSpPr>
            <p:cNvPr id="108569" name="Text Box 25"/>
            <p:cNvSpPr txBox="1">
              <a:spLocks noChangeArrowheads="1"/>
            </p:cNvSpPr>
            <p:nvPr/>
          </p:nvSpPr>
          <p:spPr bwMode="auto">
            <a:xfrm rot="-5400000">
              <a:off x="1301" y="2355"/>
              <a:ext cx="1367" cy="142"/>
            </a:xfrm>
            <a:prstGeom prst="rect">
              <a:avLst/>
            </a:prstGeom>
            <a:noFill/>
            <a:ln w="9525">
              <a:noFill/>
              <a:round/>
              <a:headEnd/>
              <a:tailEnd/>
            </a:ln>
          </p:spPr>
          <p:txBody>
            <a:bodyPr wrap="none" lIns="90000" tIns="47268" rIns="90000" bIns="45000"/>
            <a:lstStyle/>
            <a:p>
              <a:pPr>
                <a:lnSpc>
                  <a:spcPct val="98000"/>
                </a:lnSpc>
                <a:tabLst>
                  <a:tab pos="655638" algn="l"/>
                  <a:tab pos="1312863" algn="l"/>
                </a:tabLst>
              </a:pPr>
              <a:r>
                <a:rPr lang="en-US" altLang="zh-CN" sz="800">
                  <a:solidFill>
                    <a:srgbClr val="000000"/>
                  </a:solidFill>
                  <a:latin typeface="DejaVu Sans Mono" pitchFamily="49" charset="0"/>
                </a:rPr>
                <a:t>tempCelsiusChanged → setValue</a:t>
              </a:r>
            </a:p>
          </p:txBody>
        </p:sp>
        <p:sp>
          <p:nvSpPr>
            <p:cNvPr id="108570" name="Text Box 26"/>
            <p:cNvSpPr txBox="1">
              <a:spLocks noChangeArrowheads="1"/>
            </p:cNvSpPr>
            <p:nvPr/>
          </p:nvSpPr>
          <p:spPr bwMode="auto">
            <a:xfrm rot="5400000">
              <a:off x="3582" y="2477"/>
              <a:ext cx="1189" cy="122"/>
            </a:xfrm>
            <a:prstGeom prst="rect">
              <a:avLst/>
            </a:prstGeom>
            <a:noFill/>
            <a:ln w="9525">
              <a:noFill/>
              <a:round/>
              <a:headEnd/>
              <a:tailEnd/>
            </a:ln>
          </p:spPr>
          <p:txBody>
            <a:bodyPr wrap="none" lIns="90000" tIns="46764" rIns="90000" bIns="45000"/>
            <a:lstStyle/>
            <a:p>
              <a:pPr>
                <a:lnSpc>
                  <a:spcPct val="98000"/>
                </a:lnSpc>
                <a:tabLst>
                  <a:tab pos="655638" algn="l"/>
                  <a:tab pos="1312863" algn="l"/>
                </a:tabLst>
              </a:pPr>
              <a:r>
                <a:rPr lang="en-US" altLang="zh-CN" sz="600">
                  <a:solidFill>
                    <a:srgbClr val="000000"/>
                  </a:solidFill>
                  <a:latin typeface="DejaVu Sans Mono" pitchFamily="49" charset="0"/>
                </a:rPr>
                <a:t>tempFahrenheitChanged → setValue</a:t>
              </a:r>
            </a:p>
          </p:txBody>
        </p:sp>
        <p:sp>
          <p:nvSpPr>
            <p:cNvPr id="108571" name="Text Box 27"/>
            <p:cNvSpPr txBox="1">
              <a:spLocks noChangeArrowheads="1"/>
            </p:cNvSpPr>
            <p:nvPr/>
          </p:nvSpPr>
          <p:spPr bwMode="auto">
            <a:xfrm>
              <a:off x="2460" y="3372"/>
              <a:ext cx="1120" cy="142"/>
            </a:xfrm>
            <a:prstGeom prst="rect">
              <a:avLst/>
            </a:prstGeom>
            <a:noFill/>
            <a:ln w="9525">
              <a:noFill/>
              <a:round/>
              <a:headEnd/>
              <a:tailEnd/>
            </a:ln>
          </p:spPr>
          <p:txBody>
            <a:bodyPr wrap="none" lIns="90000" tIns="47268" rIns="90000" bIns="45000"/>
            <a:lstStyle/>
            <a:p>
              <a:pPr>
                <a:lnSpc>
                  <a:spcPct val="98000"/>
                </a:lnSpc>
                <a:tabLst>
                  <a:tab pos="655638" algn="l"/>
                  <a:tab pos="1312863" algn="l"/>
                </a:tabLst>
              </a:pPr>
              <a:r>
                <a:rPr lang="en-US" altLang="zh-CN" sz="800">
                  <a:solidFill>
                    <a:srgbClr val="000000"/>
                  </a:solidFill>
                  <a:latin typeface="DejaVu Sans Mono" pitchFamily="49" charset="0"/>
                </a:rPr>
                <a:t>valueChanged → display</a:t>
              </a:r>
            </a:p>
          </p:txBody>
        </p:sp>
      </p:grpSp>
      <p:sp>
        <p:nvSpPr>
          <p:cNvPr id="108549" name="Text Box 28"/>
          <p:cNvSpPr txBox="1">
            <a:spLocks noChangeArrowheads="1"/>
          </p:cNvSpPr>
          <p:nvPr/>
        </p:nvSpPr>
        <p:spPr bwMode="auto">
          <a:xfrm>
            <a:off x="190500" y="4918075"/>
            <a:ext cx="8789988" cy="1358900"/>
          </a:xfrm>
          <a:prstGeom prst="rect">
            <a:avLst/>
          </a:prstGeom>
          <a:noFill/>
          <a:ln w="9525">
            <a:noFill/>
            <a:round/>
            <a:headEnd/>
            <a:tailEnd/>
          </a:ln>
        </p:spPr>
        <p:txBody>
          <a:bodyPr wrap="none" lIns="81639" tIns="43791" rIns="81639" bIns="40820"/>
          <a:lstStyle/>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connect(celsiusDial, SIGNAL(</a:t>
            </a:r>
            <a:r>
              <a:rPr lang="en-US" altLang="zh-CN" sz="1200">
                <a:solidFill>
                  <a:srgbClr val="66B036"/>
                </a:solidFill>
                <a:latin typeface="DejaVu Sans Mono" pitchFamily="49" charset="0"/>
              </a:rPr>
              <a:t>valueChanged</a:t>
            </a:r>
            <a:r>
              <a:rPr lang="en-US" altLang="zh-CN" sz="1200">
                <a:solidFill>
                  <a:srgbClr val="000000"/>
                </a:solidFill>
                <a:latin typeface="DejaVu Sans Mono" pitchFamily="49" charset="0"/>
              </a:rPr>
              <a:t>(int)), tempConverter, SLOT(</a:t>
            </a:r>
            <a:r>
              <a:rPr lang="en-US" altLang="zh-CN" sz="1200" b="1">
                <a:solidFill>
                  <a:srgbClr val="E40E62"/>
                </a:solidFill>
                <a:latin typeface="DejaVu Sans Mono" pitchFamily="49" charset="0"/>
              </a:rPr>
              <a:t>setTempCelsius</a:t>
            </a:r>
            <a:r>
              <a:rPr lang="en-US" altLang="zh-CN" sz="1200">
                <a:solidFill>
                  <a:srgbClr val="000000"/>
                </a:solidFill>
                <a:latin typeface="DejaVu Sans Mono" pitchFamily="49" charset="0"/>
              </a:rPr>
              <a: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connect(celsiusDial, SIGNAL(</a:t>
            </a:r>
            <a:r>
              <a:rPr lang="en-US" altLang="zh-CN" sz="1200">
                <a:solidFill>
                  <a:srgbClr val="66B036"/>
                </a:solidFill>
                <a:latin typeface="DejaVu Sans Mono" pitchFamily="49" charset="0"/>
              </a:rPr>
              <a:t>valueChanged</a:t>
            </a:r>
            <a:r>
              <a:rPr lang="en-US" altLang="zh-CN" sz="1200">
                <a:solidFill>
                  <a:srgbClr val="000000"/>
                </a:solidFill>
                <a:latin typeface="DejaVu Sans Mono" pitchFamily="49" charset="0"/>
              </a:rPr>
              <a:t>(int)), celsiusLcd, SLOT(</a:t>
            </a:r>
            <a:r>
              <a:rPr lang="en-US" altLang="zh-CN" sz="1200" b="1">
                <a:solidFill>
                  <a:srgbClr val="E40E62"/>
                </a:solidFill>
                <a:latin typeface="DejaVu Sans Mono" pitchFamily="49" charset="0"/>
              </a:rPr>
              <a:t>display</a:t>
            </a:r>
            <a:r>
              <a:rPr lang="en-US" altLang="zh-CN" sz="1200">
                <a:solidFill>
                  <a:srgbClr val="000000"/>
                </a:solidFill>
                <a:latin typeface="DejaVu Sans Mono" pitchFamily="49" charset="0"/>
              </a:rPr>
              <a: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connect(tempConverter, SIGNAL(tempCelsiusChanged(int)), celsiusDial, SLOT(setValue(int)));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endParaRPr lang="en-US" altLang="zh-CN">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connect(fahrenheitDial, SIGNAL(valueChanged(int)), tempConverter, SLOT(setTempFahrenheit(int)));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connect(fahrenheitDial, SIGNAL(valueChanged(int)), fahrenheitLcd, SLOT(display(int)));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connect(tempConverter, SIGNAL(tempFahrenheitChanged(int)), fahrenheitDial, SLOT(setValue(int)));</a:t>
            </a:r>
          </a:p>
        </p:txBody>
      </p:sp>
      <p:sp>
        <p:nvSpPr>
          <p:cNvPr id="108550" name="灯片编号占位符 30"/>
          <p:cNvSpPr>
            <a:spLocks noGrp="1"/>
          </p:cNvSpPr>
          <p:nvPr>
            <p:ph type="sldNum" sz="quarter" idx="12"/>
          </p:nvPr>
        </p:nvSpPr>
        <p:spPr>
          <a:noFill/>
        </p:spPr>
        <p:txBody>
          <a:bodyPr/>
          <a:lstStyle/>
          <a:p>
            <a:fld id="{87263930-6DEF-4B9C-A0BC-04E2C01F080B}" type="slidenum">
              <a:rPr lang="en-US" altLang="zh-CN" smtClean="0">
                <a:latin typeface="Arial" charset="0"/>
              </a:rPr>
              <a:pPr/>
              <a:t>101</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
          <p:cNvSpPr>
            <a:spLocks noGrp="1" noChangeArrowheads="1"/>
          </p:cNvSpPr>
          <p:nvPr>
            <p:ph type="title"/>
          </p:nvPr>
        </p:nvSpPr>
        <p:spPr>
          <a:xfrm>
            <a:off x="1423988" y="-100013"/>
            <a:ext cx="5943600" cy="1146176"/>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温度转换器</a:t>
            </a:r>
            <a:endParaRPr lang="en-US" smtClean="0"/>
          </a:p>
        </p:txBody>
      </p:sp>
      <p:sp>
        <p:nvSpPr>
          <p:cNvPr id="109571" name="Rectangle 2"/>
          <p:cNvSpPr>
            <a:spLocks noGrp="1" noChangeArrowheads="1"/>
          </p:cNvSpPr>
          <p:nvPr>
            <p:ph type="body" idx="1"/>
          </p:nvPr>
        </p:nvSpPr>
        <p:spPr>
          <a:xfrm>
            <a:off x="457200" y="1035050"/>
            <a:ext cx="8228013" cy="387350"/>
          </a:xfrm>
        </p:spPr>
        <p:txBody>
          <a:bodyPr tIns="16001"/>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1800" smtClean="0"/>
              <a:t>用户调节摄氏度表盘。</a:t>
            </a:r>
            <a:endParaRPr lang="en-US" sz="1800" smtClean="0"/>
          </a:p>
        </p:txBody>
      </p:sp>
      <p:grpSp>
        <p:nvGrpSpPr>
          <p:cNvPr id="109572" name="Group 3"/>
          <p:cNvGrpSpPr>
            <a:grpSpLocks/>
          </p:cNvGrpSpPr>
          <p:nvPr/>
        </p:nvGrpSpPr>
        <p:grpSpPr bwMode="auto">
          <a:xfrm>
            <a:off x="2449513" y="1814513"/>
            <a:ext cx="3948112" cy="3070225"/>
            <a:chOff x="1701" y="1519"/>
            <a:chExt cx="2742" cy="2132"/>
          </a:xfrm>
        </p:grpSpPr>
        <p:pic>
          <p:nvPicPr>
            <p:cNvPr id="109575" name="Picture 4"/>
            <p:cNvPicPr>
              <a:picLocks noChangeAspect="1" noChangeArrowheads="1"/>
            </p:cNvPicPr>
            <p:nvPr/>
          </p:nvPicPr>
          <p:blipFill>
            <a:blip r:embed="rId3" cstate="print"/>
            <a:srcRect/>
            <a:stretch>
              <a:fillRect/>
            </a:stretch>
          </p:blipFill>
          <p:spPr bwMode="auto">
            <a:xfrm>
              <a:off x="2284" y="2490"/>
              <a:ext cx="1499" cy="1162"/>
            </a:xfrm>
            <a:prstGeom prst="rect">
              <a:avLst/>
            </a:prstGeom>
            <a:noFill/>
            <a:ln w="9525">
              <a:noFill/>
              <a:round/>
              <a:headEnd/>
              <a:tailEnd/>
            </a:ln>
          </p:spPr>
        </p:pic>
        <p:grpSp>
          <p:nvGrpSpPr>
            <p:cNvPr id="109576" name="Group 5"/>
            <p:cNvGrpSpPr>
              <a:grpSpLocks/>
            </p:cNvGrpSpPr>
            <p:nvPr/>
          </p:nvGrpSpPr>
          <p:grpSpPr bwMode="auto">
            <a:xfrm>
              <a:off x="2354" y="1519"/>
              <a:ext cx="1323" cy="793"/>
              <a:chOff x="2354" y="1519"/>
              <a:chExt cx="1323" cy="793"/>
            </a:xfrm>
          </p:grpSpPr>
          <p:sp>
            <p:nvSpPr>
              <p:cNvPr id="109596" name="AutoShape 6"/>
              <p:cNvSpPr>
                <a:spLocks noChangeArrowheads="1"/>
              </p:cNvSpPr>
              <p:nvPr/>
            </p:nvSpPr>
            <p:spPr bwMode="auto">
              <a:xfrm>
                <a:off x="2354" y="1519"/>
                <a:ext cx="1324" cy="794"/>
              </a:xfrm>
              <a:prstGeom prst="roundRect">
                <a:avLst>
                  <a:gd name="adj" fmla="val 14231"/>
                </a:avLst>
              </a:prstGeom>
              <a:solidFill>
                <a:srgbClr val="E0DBCA"/>
              </a:solidFill>
              <a:ln w="9525">
                <a:solidFill>
                  <a:srgbClr val="000000"/>
                </a:solidFill>
                <a:round/>
                <a:headEnd/>
                <a:tailEnd/>
              </a:ln>
            </p:spPr>
            <p:txBody>
              <a:bodyPr lIns="90000" tIns="47268" rIns="90000" bIns="45000" anchor="ctr" anchorCtr="1"/>
              <a:lstStyle/>
              <a:p>
                <a:pPr algn="ctr">
                  <a:lnSpc>
                    <a:spcPct val="98000"/>
                  </a:lnSpc>
                  <a:tabLst>
                    <a:tab pos="655638" algn="l"/>
                    <a:tab pos="1312863" algn="l"/>
                  </a:tabLst>
                </a:pPr>
                <a:r>
                  <a:rPr lang="en-US" altLang="zh-CN" sz="800" b="1">
                    <a:solidFill>
                      <a:srgbClr val="000000"/>
                    </a:solidFill>
                    <a:latin typeface="DejaVu Sans Mono" pitchFamily="49" charset="0"/>
                  </a:rPr>
                  <a:t>TempConverter</a:t>
                </a:r>
              </a:p>
              <a:p>
                <a:pPr algn="ctr">
                  <a:lnSpc>
                    <a:spcPct val="98000"/>
                  </a:lnSpc>
                  <a:tabLst>
                    <a:tab pos="655638" algn="l"/>
                    <a:tab pos="1312863" algn="l"/>
                  </a:tabLst>
                </a:pPr>
                <a:endParaRPr lang="en-US" altLang="zh-CN">
                  <a:solidFill>
                    <a:srgbClr val="000000"/>
                  </a:solidFill>
                  <a:latin typeface="DejaVu Sans Mono" pitchFamily="49" charset="0"/>
                </a:endParaRPr>
              </a:p>
              <a:p>
                <a:pPr algn="ctr">
                  <a:lnSpc>
                    <a:spcPct val="98000"/>
                  </a:lnSpc>
                  <a:tabLst>
                    <a:tab pos="655638" algn="l"/>
                    <a:tab pos="1312863" algn="l"/>
                  </a:tabLst>
                </a:pPr>
                <a:r>
                  <a:rPr lang="en-US" altLang="zh-CN" sz="800">
                    <a:solidFill>
                      <a:srgbClr val="000000"/>
                    </a:solidFill>
                    <a:latin typeface="DejaVu Sans Mono" pitchFamily="49" charset="0"/>
                  </a:rPr>
                  <a:t>setTempCelsius</a:t>
                </a:r>
              </a:p>
              <a:p>
                <a:pPr algn="ctr">
                  <a:lnSpc>
                    <a:spcPct val="98000"/>
                  </a:lnSpc>
                  <a:tabLst>
                    <a:tab pos="655638" algn="l"/>
                    <a:tab pos="1312863" algn="l"/>
                  </a:tabLst>
                </a:pPr>
                <a:r>
                  <a:rPr lang="en-US" altLang="zh-CN" sz="800">
                    <a:solidFill>
                      <a:srgbClr val="000000"/>
                    </a:solidFill>
                    <a:latin typeface="DejaVu Sans Mono" pitchFamily="49" charset="0"/>
                  </a:rPr>
                  <a:t>setTempFahrenheit</a:t>
                </a:r>
              </a:p>
              <a:p>
                <a:pPr algn="ctr">
                  <a:lnSpc>
                    <a:spcPct val="98000"/>
                  </a:lnSpc>
                  <a:tabLst>
                    <a:tab pos="655638" algn="l"/>
                    <a:tab pos="1312863" algn="l"/>
                  </a:tabLst>
                </a:pPr>
                <a:endParaRPr lang="en-US" altLang="zh-CN">
                  <a:solidFill>
                    <a:srgbClr val="000000"/>
                  </a:solidFill>
                  <a:latin typeface="DejaVu Sans Mono" pitchFamily="49" charset="0"/>
                </a:endParaRPr>
              </a:p>
              <a:p>
                <a:pPr algn="ctr">
                  <a:lnSpc>
                    <a:spcPct val="98000"/>
                  </a:lnSpc>
                  <a:tabLst>
                    <a:tab pos="655638" algn="l"/>
                    <a:tab pos="1312863" algn="l"/>
                  </a:tabLst>
                </a:pPr>
                <a:r>
                  <a:rPr lang="en-US" altLang="zh-CN" sz="800">
                    <a:solidFill>
                      <a:srgbClr val="000000"/>
                    </a:solidFill>
                    <a:latin typeface="DejaVu Sans Mono" pitchFamily="49" charset="0"/>
                  </a:rPr>
                  <a:t>tempCelsiusChanged</a:t>
                </a:r>
              </a:p>
              <a:p>
                <a:pPr algn="ctr">
                  <a:lnSpc>
                    <a:spcPct val="98000"/>
                  </a:lnSpc>
                  <a:tabLst>
                    <a:tab pos="655638" algn="l"/>
                    <a:tab pos="1312863" algn="l"/>
                  </a:tabLst>
                </a:pPr>
                <a:r>
                  <a:rPr lang="en-US" altLang="zh-CN" sz="800">
                    <a:solidFill>
                      <a:srgbClr val="000000"/>
                    </a:solidFill>
                    <a:latin typeface="DejaVu Sans Mono" pitchFamily="49" charset="0"/>
                  </a:rPr>
                  <a:t>tempFahrenheitChanged</a:t>
                </a:r>
              </a:p>
            </p:txBody>
          </p:sp>
          <p:sp>
            <p:nvSpPr>
              <p:cNvPr id="109597" name="Line 7"/>
              <p:cNvSpPr>
                <a:spLocks noChangeShapeType="1"/>
              </p:cNvSpPr>
              <p:nvPr/>
            </p:nvSpPr>
            <p:spPr bwMode="auto">
              <a:xfrm>
                <a:off x="2354" y="1696"/>
                <a:ext cx="1324" cy="1"/>
              </a:xfrm>
              <a:prstGeom prst="line">
                <a:avLst/>
              </a:prstGeom>
              <a:noFill/>
              <a:ln w="9525">
                <a:solidFill>
                  <a:srgbClr val="000000"/>
                </a:solidFill>
                <a:round/>
                <a:headEnd/>
                <a:tailEnd/>
              </a:ln>
            </p:spPr>
            <p:txBody>
              <a:bodyPr/>
              <a:lstStyle/>
              <a:p>
                <a:endParaRPr lang="zh-CN" altLang="en-US"/>
              </a:p>
            </p:txBody>
          </p:sp>
          <p:sp>
            <p:nvSpPr>
              <p:cNvPr id="109598" name="Line 8"/>
              <p:cNvSpPr>
                <a:spLocks noChangeShapeType="1"/>
              </p:cNvSpPr>
              <p:nvPr/>
            </p:nvSpPr>
            <p:spPr bwMode="auto">
              <a:xfrm>
                <a:off x="2354" y="2049"/>
                <a:ext cx="1324" cy="1"/>
              </a:xfrm>
              <a:prstGeom prst="line">
                <a:avLst/>
              </a:prstGeom>
              <a:noFill/>
              <a:ln w="9525">
                <a:solidFill>
                  <a:srgbClr val="000000"/>
                </a:solidFill>
                <a:round/>
                <a:headEnd/>
                <a:tailEnd/>
              </a:ln>
            </p:spPr>
            <p:txBody>
              <a:bodyPr/>
              <a:lstStyle/>
              <a:p>
                <a:endParaRPr lang="zh-CN" altLang="en-US"/>
              </a:p>
            </p:txBody>
          </p:sp>
        </p:grpSp>
        <p:sp>
          <p:nvSpPr>
            <p:cNvPr id="109577" name="Line 9"/>
            <p:cNvSpPr>
              <a:spLocks noChangeShapeType="1"/>
            </p:cNvSpPr>
            <p:nvPr/>
          </p:nvSpPr>
          <p:spPr bwMode="auto">
            <a:xfrm flipH="1">
              <a:off x="1841" y="3108"/>
              <a:ext cx="796" cy="1"/>
            </a:xfrm>
            <a:prstGeom prst="line">
              <a:avLst/>
            </a:prstGeom>
            <a:noFill/>
            <a:ln w="21600">
              <a:solidFill>
                <a:srgbClr val="024C1C"/>
              </a:solidFill>
              <a:round/>
              <a:headEnd/>
              <a:tailEnd/>
            </a:ln>
          </p:spPr>
          <p:txBody>
            <a:bodyPr/>
            <a:lstStyle/>
            <a:p>
              <a:endParaRPr lang="zh-CN" altLang="en-US"/>
            </a:p>
          </p:txBody>
        </p:sp>
        <p:sp>
          <p:nvSpPr>
            <p:cNvPr id="109578" name="Line 10"/>
            <p:cNvSpPr>
              <a:spLocks noChangeShapeType="1"/>
            </p:cNvSpPr>
            <p:nvPr/>
          </p:nvSpPr>
          <p:spPr bwMode="auto">
            <a:xfrm>
              <a:off x="1842" y="1819"/>
              <a:ext cx="1" cy="1288"/>
            </a:xfrm>
            <a:prstGeom prst="line">
              <a:avLst/>
            </a:prstGeom>
            <a:noFill/>
            <a:ln w="21600">
              <a:solidFill>
                <a:srgbClr val="024C1C"/>
              </a:solidFill>
              <a:round/>
              <a:headEnd/>
              <a:tailEnd/>
            </a:ln>
          </p:spPr>
          <p:txBody>
            <a:bodyPr/>
            <a:lstStyle/>
            <a:p>
              <a:endParaRPr lang="zh-CN" altLang="en-US"/>
            </a:p>
          </p:txBody>
        </p:sp>
        <p:sp>
          <p:nvSpPr>
            <p:cNvPr id="109579" name="Line 11"/>
            <p:cNvSpPr>
              <a:spLocks noChangeShapeType="1"/>
            </p:cNvSpPr>
            <p:nvPr/>
          </p:nvSpPr>
          <p:spPr bwMode="auto">
            <a:xfrm flipH="1">
              <a:off x="1841" y="1819"/>
              <a:ext cx="708" cy="1"/>
            </a:xfrm>
            <a:prstGeom prst="line">
              <a:avLst/>
            </a:prstGeom>
            <a:noFill/>
            <a:ln w="21600">
              <a:solidFill>
                <a:srgbClr val="024C1C"/>
              </a:solidFill>
              <a:round/>
              <a:headEnd type="triangle" w="med" len="med"/>
              <a:tailEnd/>
            </a:ln>
          </p:spPr>
          <p:txBody>
            <a:bodyPr/>
            <a:lstStyle/>
            <a:p>
              <a:endParaRPr lang="zh-CN" altLang="en-US"/>
            </a:p>
          </p:txBody>
        </p:sp>
        <p:sp>
          <p:nvSpPr>
            <p:cNvPr id="109580" name="Line 12"/>
            <p:cNvSpPr>
              <a:spLocks noChangeShapeType="1"/>
            </p:cNvSpPr>
            <p:nvPr/>
          </p:nvSpPr>
          <p:spPr bwMode="auto">
            <a:xfrm>
              <a:off x="3519" y="1925"/>
              <a:ext cx="794" cy="1"/>
            </a:xfrm>
            <a:prstGeom prst="line">
              <a:avLst/>
            </a:prstGeom>
            <a:noFill/>
            <a:ln w="21600">
              <a:solidFill>
                <a:srgbClr val="024C1C"/>
              </a:solidFill>
              <a:round/>
              <a:headEnd type="triangle" w="med" len="med"/>
              <a:tailEnd/>
            </a:ln>
          </p:spPr>
          <p:txBody>
            <a:bodyPr/>
            <a:lstStyle/>
            <a:p>
              <a:endParaRPr lang="zh-CN" altLang="en-US"/>
            </a:p>
          </p:txBody>
        </p:sp>
        <p:sp>
          <p:nvSpPr>
            <p:cNvPr id="109581" name="Line 13"/>
            <p:cNvSpPr>
              <a:spLocks noChangeShapeType="1"/>
            </p:cNvSpPr>
            <p:nvPr/>
          </p:nvSpPr>
          <p:spPr bwMode="auto">
            <a:xfrm>
              <a:off x="3342" y="3108"/>
              <a:ext cx="971" cy="1"/>
            </a:xfrm>
            <a:prstGeom prst="line">
              <a:avLst/>
            </a:prstGeom>
            <a:noFill/>
            <a:ln w="21600">
              <a:solidFill>
                <a:srgbClr val="024C1C"/>
              </a:solidFill>
              <a:round/>
              <a:headEnd/>
              <a:tailEnd/>
            </a:ln>
          </p:spPr>
          <p:txBody>
            <a:bodyPr/>
            <a:lstStyle/>
            <a:p>
              <a:endParaRPr lang="zh-CN" altLang="en-US"/>
            </a:p>
          </p:txBody>
        </p:sp>
        <p:sp>
          <p:nvSpPr>
            <p:cNvPr id="109582" name="Line 14"/>
            <p:cNvSpPr>
              <a:spLocks noChangeShapeType="1"/>
            </p:cNvSpPr>
            <p:nvPr/>
          </p:nvSpPr>
          <p:spPr bwMode="auto">
            <a:xfrm>
              <a:off x="4313" y="1925"/>
              <a:ext cx="1" cy="1182"/>
            </a:xfrm>
            <a:prstGeom prst="line">
              <a:avLst/>
            </a:prstGeom>
            <a:noFill/>
            <a:ln w="21600">
              <a:solidFill>
                <a:srgbClr val="024C1C"/>
              </a:solidFill>
              <a:round/>
              <a:headEnd/>
              <a:tailEnd/>
            </a:ln>
          </p:spPr>
          <p:txBody>
            <a:bodyPr/>
            <a:lstStyle/>
            <a:p>
              <a:endParaRPr lang="zh-CN" altLang="en-US"/>
            </a:p>
          </p:txBody>
        </p:sp>
        <p:sp>
          <p:nvSpPr>
            <p:cNvPr id="109583" name="Line 15"/>
            <p:cNvSpPr>
              <a:spLocks noChangeShapeType="1"/>
            </p:cNvSpPr>
            <p:nvPr/>
          </p:nvSpPr>
          <p:spPr bwMode="auto">
            <a:xfrm flipH="1">
              <a:off x="2018" y="2137"/>
              <a:ext cx="443" cy="1"/>
            </a:xfrm>
            <a:prstGeom prst="line">
              <a:avLst/>
            </a:prstGeom>
            <a:noFill/>
            <a:ln w="21600">
              <a:solidFill>
                <a:srgbClr val="040477"/>
              </a:solidFill>
              <a:round/>
              <a:headEnd/>
              <a:tailEnd/>
            </a:ln>
          </p:spPr>
          <p:txBody>
            <a:bodyPr/>
            <a:lstStyle/>
            <a:p>
              <a:endParaRPr lang="zh-CN" altLang="en-US"/>
            </a:p>
          </p:txBody>
        </p:sp>
        <p:sp>
          <p:nvSpPr>
            <p:cNvPr id="109584" name="Line 16"/>
            <p:cNvSpPr>
              <a:spLocks noChangeShapeType="1"/>
            </p:cNvSpPr>
            <p:nvPr/>
          </p:nvSpPr>
          <p:spPr bwMode="auto">
            <a:xfrm>
              <a:off x="2018" y="2137"/>
              <a:ext cx="1" cy="882"/>
            </a:xfrm>
            <a:prstGeom prst="line">
              <a:avLst/>
            </a:prstGeom>
            <a:noFill/>
            <a:ln w="21600">
              <a:solidFill>
                <a:srgbClr val="040477"/>
              </a:solidFill>
              <a:round/>
              <a:headEnd/>
              <a:tailEnd/>
            </a:ln>
          </p:spPr>
          <p:txBody>
            <a:bodyPr/>
            <a:lstStyle/>
            <a:p>
              <a:endParaRPr lang="zh-CN" altLang="en-US"/>
            </a:p>
          </p:txBody>
        </p:sp>
        <p:sp>
          <p:nvSpPr>
            <p:cNvPr id="109585" name="Line 17"/>
            <p:cNvSpPr>
              <a:spLocks noChangeShapeType="1"/>
            </p:cNvSpPr>
            <p:nvPr/>
          </p:nvSpPr>
          <p:spPr bwMode="auto">
            <a:xfrm>
              <a:off x="2018" y="3019"/>
              <a:ext cx="618" cy="1"/>
            </a:xfrm>
            <a:prstGeom prst="line">
              <a:avLst/>
            </a:prstGeom>
            <a:noFill/>
            <a:ln w="21600">
              <a:solidFill>
                <a:srgbClr val="040477"/>
              </a:solidFill>
              <a:round/>
              <a:headEnd/>
              <a:tailEnd type="triangle" w="med" len="med"/>
            </a:ln>
          </p:spPr>
          <p:txBody>
            <a:bodyPr/>
            <a:lstStyle/>
            <a:p>
              <a:endParaRPr lang="zh-CN" altLang="en-US"/>
            </a:p>
          </p:txBody>
        </p:sp>
        <p:sp>
          <p:nvSpPr>
            <p:cNvPr id="109586" name="Line 18"/>
            <p:cNvSpPr>
              <a:spLocks noChangeShapeType="1"/>
            </p:cNvSpPr>
            <p:nvPr/>
          </p:nvSpPr>
          <p:spPr bwMode="auto">
            <a:xfrm>
              <a:off x="3607" y="2243"/>
              <a:ext cx="530" cy="1"/>
            </a:xfrm>
            <a:prstGeom prst="line">
              <a:avLst/>
            </a:prstGeom>
            <a:noFill/>
            <a:ln w="21600">
              <a:solidFill>
                <a:srgbClr val="040477"/>
              </a:solidFill>
              <a:round/>
              <a:headEnd/>
              <a:tailEnd/>
            </a:ln>
          </p:spPr>
          <p:txBody>
            <a:bodyPr/>
            <a:lstStyle/>
            <a:p>
              <a:endParaRPr lang="zh-CN" altLang="en-US"/>
            </a:p>
          </p:txBody>
        </p:sp>
        <p:sp>
          <p:nvSpPr>
            <p:cNvPr id="109587" name="Line 19"/>
            <p:cNvSpPr>
              <a:spLocks noChangeShapeType="1"/>
            </p:cNvSpPr>
            <p:nvPr/>
          </p:nvSpPr>
          <p:spPr bwMode="auto">
            <a:xfrm>
              <a:off x="4136" y="2243"/>
              <a:ext cx="1" cy="776"/>
            </a:xfrm>
            <a:prstGeom prst="line">
              <a:avLst/>
            </a:prstGeom>
            <a:noFill/>
            <a:ln w="21600">
              <a:solidFill>
                <a:srgbClr val="040477"/>
              </a:solidFill>
              <a:round/>
              <a:headEnd/>
              <a:tailEnd/>
            </a:ln>
          </p:spPr>
          <p:txBody>
            <a:bodyPr/>
            <a:lstStyle/>
            <a:p>
              <a:endParaRPr lang="zh-CN" altLang="en-US"/>
            </a:p>
          </p:txBody>
        </p:sp>
        <p:sp>
          <p:nvSpPr>
            <p:cNvPr id="109588" name="Line 20"/>
            <p:cNvSpPr>
              <a:spLocks noChangeShapeType="1"/>
            </p:cNvSpPr>
            <p:nvPr/>
          </p:nvSpPr>
          <p:spPr bwMode="auto">
            <a:xfrm flipH="1">
              <a:off x="3341" y="3019"/>
              <a:ext cx="796" cy="1"/>
            </a:xfrm>
            <a:prstGeom prst="line">
              <a:avLst/>
            </a:prstGeom>
            <a:noFill/>
            <a:ln w="21600">
              <a:solidFill>
                <a:srgbClr val="040477"/>
              </a:solidFill>
              <a:round/>
              <a:headEnd/>
              <a:tailEnd type="triangle" w="med" len="med"/>
            </a:ln>
          </p:spPr>
          <p:txBody>
            <a:bodyPr/>
            <a:lstStyle/>
            <a:p>
              <a:endParaRPr lang="zh-CN" altLang="en-US"/>
            </a:p>
          </p:txBody>
        </p:sp>
        <p:sp>
          <p:nvSpPr>
            <p:cNvPr id="109589" name="Line 21"/>
            <p:cNvSpPr>
              <a:spLocks noChangeShapeType="1"/>
            </p:cNvSpPr>
            <p:nvPr/>
          </p:nvSpPr>
          <p:spPr bwMode="auto">
            <a:xfrm>
              <a:off x="3236" y="3108"/>
              <a:ext cx="1" cy="265"/>
            </a:xfrm>
            <a:prstGeom prst="line">
              <a:avLst/>
            </a:prstGeom>
            <a:noFill/>
            <a:ln w="21600">
              <a:solidFill>
                <a:srgbClr val="000000"/>
              </a:solidFill>
              <a:round/>
              <a:headEnd/>
              <a:tailEnd type="triangle" w="med" len="med"/>
            </a:ln>
          </p:spPr>
          <p:txBody>
            <a:bodyPr/>
            <a:lstStyle/>
            <a:p>
              <a:endParaRPr lang="zh-CN" altLang="en-US"/>
            </a:p>
          </p:txBody>
        </p:sp>
        <p:sp>
          <p:nvSpPr>
            <p:cNvPr id="109590" name="Line 22"/>
            <p:cNvSpPr>
              <a:spLocks noChangeShapeType="1"/>
            </p:cNvSpPr>
            <p:nvPr/>
          </p:nvSpPr>
          <p:spPr bwMode="auto">
            <a:xfrm>
              <a:off x="2813" y="3108"/>
              <a:ext cx="1" cy="265"/>
            </a:xfrm>
            <a:prstGeom prst="line">
              <a:avLst/>
            </a:prstGeom>
            <a:noFill/>
            <a:ln w="21600">
              <a:solidFill>
                <a:srgbClr val="000000"/>
              </a:solidFill>
              <a:round/>
              <a:headEnd/>
              <a:tailEnd type="triangle" w="med" len="med"/>
            </a:ln>
          </p:spPr>
          <p:txBody>
            <a:bodyPr/>
            <a:lstStyle/>
            <a:p>
              <a:endParaRPr lang="zh-CN" altLang="en-US"/>
            </a:p>
          </p:txBody>
        </p:sp>
        <p:sp>
          <p:nvSpPr>
            <p:cNvPr id="109591" name="Text Box 23"/>
            <p:cNvSpPr txBox="1">
              <a:spLocks noChangeArrowheads="1"/>
            </p:cNvSpPr>
            <p:nvPr/>
          </p:nvSpPr>
          <p:spPr bwMode="auto">
            <a:xfrm rot="-5400000">
              <a:off x="959" y="2400"/>
              <a:ext cx="1645" cy="160"/>
            </a:xfrm>
            <a:prstGeom prst="rect">
              <a:avLst/>
            </a:prstGeom>
            <a:noFill/>
            <a:ln w="9525">
              <a:noFill/>
              <a:round/>
              <a:headEnd/>
              <a:tailEnd/>
            </a:ln>
          </p:spPr>
          <p:txBody>
            <a:bodyPr wrap="none" lIns="90000" tIns="47772" rIns="90000" bIns="45000"/>
            <a:lstStyle/>
            <a:p>
              <a:pPr>
                <a:lnSpc>
                  <a:spcPct val="98000"/>
                </a:lnSpc>
                <a:tabLst>
                  <a:tab pos="655638" algn="l"/>
                  <a:tab pos="1312863" algn="l"/>
                  <a:tab pos="1968500" algn="l"/>
                </a:tabLst>
              </a:pPr>
              <a:r>
                <a:rPr lang="en-US" altLang="zh-CN" sz="1000">
                  <a:solidFill>
                    <a:srgbClr val="66B036"/>
                  </a:solidFill>
                  <a:latin typeface="DejaVu Sans Mono" pitchFamily="49" charset="0"/>
                </a:rPr>
                <a:t>valueChanged</a:t>
              </a:r>
              <a:r>
                <a:rPr lang="en-US" altLang="zh-CN" sz="1000">
                  <a:solidFill>
                    <a:srgbClr val="000000"/>
                  </a:solidFill>
                  <a:latin typeface="DejaVu Sans Mono" pitchFamily="49" charset="0"/>
                </a:rPr>
                <a:t> → </a:t>
              </a:r>
              <a:r>
                <a:rPr lang="en-US" altLang="zh-CN" sz="1000">
                  <a:solidFill>
                    <a:srgbClr val="66B036"/>
                  </a:solidFill>
                  <a:latin typeface="DejaVu Sans Mono" pitchFamily="49" charset="0"/>
                </a:rPr>
                <a:t>setTempCelsius</a:t>
              </a:r>
            </a:p>
          </p:txBody>
        </p:sp>
        <p:sp>
          <p:nvSpPr>
            <p:cNvPr id="109592" name="Text Box 24"/>
            <p:cNvSpPr txBox="1">
              <a:spLocks noChangeArrowheads="1"/>
            </p:cNvSpPr>
            <p:nvPr/>
          </p:nvSpPr>
          <p:spPr bwMode="auto">
            <a:xfrm rot="5400000">
              <a:off x="3460" y="2431"/>
              <a:ext cx="1804" cy="160"/>
            </a:xfrm>
            <a:prstGeom prst="rect">
              <a:avLst/>
            </a:prstGeom>
            <a:noFill/>
            <a:ln w="9525">
              <a:noFill/>
              <a:round/>
              <a:headEnd/>
              <a:tailEnd/>
            </a:ln>
          </p:spPr>
          <p:txBody>
            <a:bodyPr wrap="none" lIns="90000" tIns="47772" rIns="90000" bIns="45000"/>
            <a:lstStyle/>
            <a:p>
              <a:pPr>
                <a:lnSpc>
                  <a:spcPct val="98000"/>
                </a:lnSpc>
                <a:tabLst>
                  <a:tab pos="655638" algn="l"/>
                  <a:tab pos="1312863" algn="l"/>
                  <a:tab pos="1968500" algn="l"/>
                </a:tabLst>
              </a:pPr>
              <a:r>
                <a:rPr lang="en-US" altLang="zh-CN" sz="1000">
                  <a:solidFill>
                    <a:srgbClr val="000000"/>
                  </a:solidFill>
                  <a:latin typeface="DejaVu Sans Mono" pitchFamily="49" charset="0"/>
                </a:rPr>
                <a:t>valueChanged → setTempFahrenheit</a:t>
              </a:r>
            </a:p>
          </p:txBody>
        </p:sp>
        <p:sp>
          <p:nvSpPr>
            <p:cNvPr id="109593" name="Text Box 25"/>
            <p:cNvSpPr txBox="1">
              <a:spLocks noChangeArrowheads="1"/>
            </p:cNvSpPr>
            <p:nvPr/>
          </p:nvSpPr>
          <p:spPr bwMode="auto">
            <a:xfrm rot="-5400000">
              <a:off x="1301" y="2355"/>
              <a:ext cx="1367" cy="142"/>
            </a:xfrm>
            <a:prstGeom prst="rect">
              <a:avLst/>
            </a:prstGeom>
            <a:noFill/>
            <a:ln w="9525">
              <a:noFill/>
              <a:round/>
              <a:headEnd/>
              <a:tailEnd/>
            </a:ln>
          </p:spPr>
          <p:txBody>
            <a:bodyPr wrap="none" lIns="90000" tIns="47268" rIns="90000" bIns="45000"/>
            <a:lstStyle/>
            <a:p>
              <a:pPr>
                <a:lnSpc>
                  <a:spcPct val="98000"/>
                </a:lnSpc>
                <a:tabLst>
                  <a:tab pos="655638" algn="l"/>
                  <a:tab pos="1312863" algn="l"/>
                </a:tabLst>
              </a:pPr>
              <a:r>
                <a:rPr lang="en-US" altLang="zh-CN" sz="800" b="1">
                  <a:solidFill>
                    <a:srgbClr val="E40E62"/>
                  </a:solidFill>
                  <a:latin typeface="DejaVu Sans Mono" pitchFamily="49" charset="0"/>
                </a:rPr>
                <a:t>tempCelsiusChanged</a:t>
              </a:r>
              <a:r>
                <a:rPr lang="en-US" altLang="zh-CN" sz="800">
                  <a:solidFill>
                    <a:srgbClr val="000000"/>
                  </a:solidFill>
                  <a:latin typeface="DejaVu Sans Mono" pitchFamily="49" charset="0"/>
                </a:rPr>
                <a:t> → setValue</a:t>
              </a:r>
            </a:p>
          </p:txBody>
        </p:sp>
        <p:sp>
          <p:nvSpPr>
            <p:cNvPr id="109594" name="Text Box 26"/>
            <p:cNvSpPr txBox="1">
              <a:spLocks noChangeArrowheads="1"/>
            </p:cNvSpPr>
            <p:nvPr/>
          </p:nvSpPr>
          <p:spPr bwMode="auto">
            <a:xfrm rot="5400000">
              <a:off x="3582" y="2477"/>
              <a:ext cx="1189" cy="122"/>
            </a:xfrm>
            <a:prstGeom prst="rect">
              <a:avLst/>
            </a:prstGeom>
            <a:noFill/>
            <a:ln w="9525">
              <a:noFill/>
              <a:round/>
              <a:headEnd/>
              <a:tailEnd/>
            </a:ln>
          </p:spPr>
          <p:txBody>
            <a:bodyPr wrap="none" lIns="90000" tIns="46764" rIns="90000" bIns="45000"/>
            <a:lstStyle/>
            <a:p>
              <a:pPr>
                <a:lnSpc>
                  <a:spcPct val="98000"/>
                </a:lnSpc>
                <a:tabLst>
                  <a:tab pos="655638" algn="l"/>
                  <a:tab pos="1312863" algn="l"/>
                </a:tabLst>
              </a:pPr>
              <a:r>
                <a:rPr lang="en-US" altLang="zh-CN" sz="600" b="1">
                  <a:solidFill>
                    <a:srgbClr val="E40E62"/>
                  </a:solidFill>
                  <a:latin typeface="DejaVu Sans Mono" pitchFamily="49" charset="0"/>
                </a:rPr>
                <a:t>tempFahrenheitChanged</a:t>
              </a:r>
              <a:r>
                <a:rPr lang="en-US" altLang="zh-CN" sz="600">
                  <a:solidFill>
                    <a:srgbClr val="000000"/>
                  </a:solidFill>
                  <a:latin typeface="DejaVu Sans Mono" pitchFamily="49" charset="0"/>
                </a:rPr>
                <a:t> → setValue</a:t>
              </a:r>
            </a:p>
          </p:txBody>
        </p:sp>
        <p:sp>
          <p:nvSpPr>
            <p:cNvPr id="109595" name="Text Box 27"/>
            <p:cNvSpPr txBox="1">
              <a:spLocks noChangeArrowheads="1"/>
            </p:cNvSpPr>
            <p:nvPr/>
          </p:nvSpPr>
          <p:spPr bwMode="auto">
            <a:xfrm>
              <a:off x="2460" y="3372"/>
              <a:ext cx="1120" cy="142"/>
            </a:xfrm>
            <a:prstGeom prst="rect">
              <a:avLst/>
            </a:prstGeom>
            <a:noFill/>
            <a:ln w="9525">
              <a:noFill/>
              <a:round/>
              <a:headEnd/>
              <a:tailEnd/>
            </a:ln>
          </p:spPr>
          <p:txBody>
            <a:bodyPr wrap="none" lIns="90000" tIns="47268" rIns="90000" bIns="45000"/>
            <a:lstStyle/>
            <a:p>
              <a:pPr>
                <a:lnSpc>
                  <a:spcPct val="98000"/>
                </a:lnSpc>
                <a:tabLst>
                  <a:tab pos="655638" algn="l"/>
                  <a:tab pos="1312863" algn="l"/>
                </a:tabLst>
              </a:pPr>
              <a:r>
                <a:rPr lang="en-US" altLang="zh-CN" sz="800">
                  <a:solidFill>
                    <a:srgbClr val="000000"/>
                  </a:solidFill>
                  <a:latin typeface="DejaVu Sans Mono" pitchFamily="49" charset="0"/>
                </a:rPr>
                <a:t>valueChanged → display</a:t>
              </a:r>
            </a:p>
          </p:txBody>
        </p:sp>
      </p:grpSp>
      <p:sp>
        <p:nvSpPr>
          <p:cNvPr id="109573" name="Text Box 28"/>
          <p:cNvSpPr txBox="1">
            <a:spLocks noChangeArrowheads="1"/>
          </p:cNvSpPr>
          <p:nvPr/>
        </p:nvSpPr>
        <p:spPr bwMode="auto">
          <a:xfrm>
            <a:off x="190500" y="4918075"/>
            <a:ext cx="8789988" cy="1358900"/>
          </a:xfrm>
          <a:prstGeom prst="rect">
            <a:avLst/>
          </a:prstGeom>
          <a:noFill/>
          <a:ln w="9525">
            <a:noFill/>
            <a:round/>
            <a:headEnd/>
            <a:tailEnd/>
          </a:ln>
        </p:spPr>
        <p:txBody>
          <a:bodyPr wrap="none" lIns="81639" tIns="43791" rIns="81639" bIns="40820"/>
          <a:lstStyle/>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connect(celsiusDial, SIGNAL(</a:t>
            </a:r>
            <a:r>
              <a:rPr lang="en-US" altLang="zh-CN" sz="1200">
                <a:solidFill>
                  <a:srgbClr val="66B036"/>
                </a:solidFill>
                <a:latin typeface="DejaVu Sans Mono" pitchFamily="49" charset="0"/>
              </a:rPr>
              <a:t>valueChanged</a:t>
            </a:r>
            <a:r>
              <a:rPr lang="en-US" altLang="zh-CN" sz="1200">
                <a:solidFill>
                  <a:srgbClr val="000000"/>
                </a:solidFill>
                <a:latin typeface="DejaVu Sans Mono" pitchFamily="49" charset="0"/>
              </a:rPr>
              <a:t>(int)), tempConverter, SLOT(</a:t>
            </a:r>
            <a:r>
              <a:rPr lang="en-US" altLang="zh-CN" sz="1200">
                <a:solidFill>
                  <a:srgbClr val="66B036"/>
                </a:solidFill>
                <a:latin typeface="DejaVu Sans Mono" pitchFamily="49" charset="0"/>
              </a:rPr>
              <a:t>setTempCelsius</a:t>
            </a:r>
            <a:r>
              <a:rPr lang="en-US" altLang="zh-CN" sz="1200">
                <a:solidFill>
                  <a:srgbClr val="000000"/>
                </a:solidFill>
                <a:latin typeface="DejaVu Sans Mono" pitchFamily="49" charset="0"/>
              </a:rPr>
              <a: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connect(celsiusDial, SIGNAL(</a:t>
            </a:r>
            <a:r>
              <a:rPr lang="en-US" altLang="zh-CN" sz="1200">
                <a:solidFill>
                  <a:srgbClr val="66B036"/>
                </a:solidFill>
                <a:latin typeface="DejaVu Sans Mono" pitchFamily="49" charset="0"/>
              </a:rPr>
              <a:t>valueChanged</a:t>
            </a:r>
            <a:r>
              <a:rPr lang="en-US" altLang="zh-CN" sz="1200">
                <a:solidFill>
                  <a:srgbClr val="000000"/>
                </a:solidFill>
                <a:latin typeface="DejaVu Sans Mono" pitchFamily="49" charset="0"/>
              </a:rPr>
              <a:t>(int)), celsiusLcd, SLOT(</a:t>
            </a:r>
            <a:r>
              <a:rPr lang="en-US" altLang="zh-CN" sz="1200">
                <a:solidFill>
                  <a:srgbClr val="66B036"/>
                </a:solidFill>
                <a:latin typeface="DejaVu Sans Mono" pitchFamily="49" charset="0"/>
              </a:rPr>
              <a:t>display</a:t>
            </a:r>
            <a:r>
              <a:rPr lang="en-US" altLang="zh-CN" sz="1200">
                <a:solidFill>
                  <a:srgbClr val="000000"/>
                </a:solidFill>
                <a:latin typeface="DejaVu Sans Mono" pitchFamily="49" charset="0"/>
              </a:rPr>
              <a: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connect(tempConverter, SIGNAL(</a:t>
            </a:r>
            <a:r>
              <a:rPr lang="en-US" altLang="zh-CN" sz="1200" b="1">
                <a:solidFill>
                  <a:srgbClr val="E40E62"/>
                </a:solidFill>
                <a:latin typeface="DejaVu Sans Mono" pitchFamily="49" charset="0"/>
              </a:rPr>
              <a:t>tempCelsiusChanged</a:t>
            </a:r>
            <a:r>
              <a:rPr lang="en-US" altLang="zh-CN" sz="1200">
                <a:solidFill>
                  <a:srgbClr val="000000"/>
                </a:solidFill>
                <a:latin typeface="DejaVu Sans Mono" pitchFamily="49" charset="0"/>
              </a:rPr>
              <a:t>(int)), celsiusDial, SLOT(setValue(int)));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endParaRPr lang="en-US" altLang="zh-CN">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connect(fahrenheitDial, SIGNAL(valueChanged(int)), tempConverter, SLOT(setTempFahrenheit(int)));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connect(fahrenheitDial, SIGNAL(valueChanged(int)), fahrenheitLcd, SLOT(display(int)));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connect(tempConverter, SIGNAL(</a:t>
            </a:r>
            <a:r>
              <a:rPr lang="en-US" altLang="zh-CN" sz="1200" b="1">
                <a:solidFill>
                  <a:srgbClr val="E40E62"/>
                </a:solidFill>
                <a:latin typeface="DejaVu Sans Mono" pitchFamily="49" charset="0"/>
              </a:rPr>
              <a:t>tempFahrenheitChanged</a:t>
            </a:r>
            <a:r>
              <a:rPr lang="en-US" altLang="zh-CN" sz="1200">
                <a:solidFill>
                  <a:srgbClr val="000000"/>
                </a:solidFill>
                <a:latin typeface="DejaVu Sans Mono" pitchFamily="49" charset="0"/>
              </a:rPr>
              <a:t>(int)), fahrenheitDial, SLOT(setValue(int)));</a:t>
            </a:r>
          </a:p>
        </p:txBody>
      </p:sp>
      <p:sp>
        <p:nvSpPr>
          <p:cNvPr id="109574" name="灯片编号占位符 30"/>
          <p:cNvSpPr>
            <a:spLocks noGrp="1"/>
          </p:cNvSpPr>
          <p:nvPr>
            <p:ph type="sldNum" sz="quarter" idx="12"/>
          </p:nvPr>
        </p:nvSpPr>
        <p:spPr>
          <a:noFill/>
        </p:spPr>
        <p:txBody>
          <a:bodyPr/>
          <a:lstStyle/>
          <a:p>
            <a:fld id="{51E9560B-97AC-4583-A802-2968C7EDE794}" type="slidenum">
              <a:rPr lang="en-US" altLang="zh-CN" smtClean="0">
                <a:latin typeface="Arial" charset="0"/>
              </a:rPr>
              <a:pPr/>
              <a:t>102</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
          <p:cNvSpPr>
            <a:spLocks noGrp="1" noChangeArrowheads="1"/>
          </p:cNvSpPr>
          <p:nvPr>
            <p:ph type="title"/>
          </p:nvPr>
        </p:nvSpPr>
        <p:spPr>
          <a:xfrm>
            <a:off x="1423988" y="-100013"/>
            <a:ext cx="5943600" cy="1146176"/>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温度转换器</a:t>
            </a:r>
            <a:endParaRPr lang="en-US" smtClean="0"/>
          </a:p>
        </p:txBody>
      </p:sp>
      <p:sp>
        <p:nvSpPr>
          <p:cNvPr id="110595" name="Rectangle 2"/>
          <p:cNvSpPr>
            <a:spLocks noGrp="1" noChangeArrowheads="1"/>
          </p:cNvSpPr>
          <p:nvPr>
            <p:ph type="body" idx="1"/>
          </p:nvPr>
        </p:nvSpPr>
        <p:spPr>
          <a:xfrm>
            <a:off x="457200" y="1035050"/>
            <a:ext cx="8228013" cy="387350"/>
          </a:xfrm>
        </p:spPr>
        <p:txBody>
          <a:bodyPr tIns="16001"/>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1800" smtClean="0"/>
              <a:t>用户调节摄氏度表盘。</a:t>
            </a:r>
            <a:endParaRPr lang="en-US" sz="1800" smtClean="0"/>
          </a:p>
        </p:txBody>
      </p:sp>
      <p:grpSp>
        <p:nvGrpSpPr>
          <p:cNvPr id="110596" name="Group 3"/>
          <p:cNvGrpSpPr>
            <a:grpSpLocks/>
          </p:cNvGrpSpPr>
          <p:nvPr/>
        </p:nvGrpSpPr>
        <p:grpSpPr bwMode="auto">
          <a:xfrm>
            <a:off x="2449513" y="1814513"/>
            <a:ext cx="3948112" cy="3070225"/>
            <a:chOff x="1701" y="1519"/>
            <a:chExt cx="2742" cy="2132"/>
          </a:xfrm>
        </p:grpSpPr>
        <p:pic>
          <p:nvPicPr>
            <p:cNvPr id="110599" name="Picture 4"/>
            <p:cNvPicPr>
              <a:picLocks noChangeAspect="1" noChangeArrowheads="1"/>
            </p:cNvPicPr>
            <p:nvPr/>
          </p:nvPicPr>
          <p:blipFill>
            <a:blip r:embed="rId3" cstate="print"/>
            <a:srcRect/>
            <a:stretch>
              <a:fillRect/>
            </a:stretch>
          </p:blipFill>
          <p:spPr bwMode="auto">
            <a:xfrm>
              <a:off x="2284" y="2490"/>
              <a:ext cx="1499" cy="1162"/>
            </a:xfrm>
            <a:prstGeom prst="rect">
              <a:avLst/>
            </a:prstGeom>
            <a:noFill/>
            <a:ln w="9525">
              <a:noFill/>
              <a:round/>
              <a:headEnd/>
              <a:tailEnd/>
            </a:ln>
          </p:spPr>
        </p:pic>
        <p:grpSp>
          <p:nvGrpSpPr>
            <p:cNvPr id="110600" name="Group 5"/>
            <p:cNvGrpSpPr>
              <a:grpSpLocks/>
            </p:cNvGrpSpPr>
            <p:nvPr/>
          </p:nvGrpSpPr>
          <p:grpSpPr bwMode="auto">
            <a:xfrm>
              <a:off x="2354" y="1519"/>
              <a:ext cx="1323" cy="793"/>
              <a:chOff x="2354" y="1519"/>
              <a:chExt cx="1323" cy="793"/>
            </a:xfrm>
          </p:grpSpPr>
          <p:sp>
            <p:nvSpPr>
              <p:cNvPr id="110620" name="AutoShape 6"/>
              <p:cNvSpPr>
                <a:spLocks noChangeArrowheads="1"/>
              </p:cNvSpPr>
              <p:nvPr/>
            </p:nvSpPr>
            <p:spPr bwMode="auto">
              <a:xfrm>
                <a:off x="2354" y="1519"/>
                <a:ext cx="1324" cy="794"/>
              </a:xfrm>
              <a:prstGeom prst="roundRect">
                <a:avLst>
                  <a:gd name="adj" fmla="val 14231"/>
                </a:avLst>
              </a:prstGeom>
              <a:solidFill>
                <a:srgbClr val="E0DBCA"/>
              </a:solidFill>
              <a:ln w="9525">
                <a:solidFill>
                  <a:srgbClr val="000000"/>
                </a:solidFill>
                <a:round/>
                <a:headEnd/>
                <a:tailEnd/>
              </a:ln>
            </p:spPr>
            <p:txBody>
              <a:bodyPr lIns="90000" tIns="47268" rIns="90000" bIns="45000" anchor="ctr" anchorCtr="1"/>
              <a:lstStyle/>
              <a:p>
                <a:pPr algn="ctr">
                  <a:lnSpc>
                    <a:spcPct val="98000"/>
                  </a:lnSpc>
                  <a:tabLst>
                    <a:tab pos="655638" algn="l"/>
                    <a:tab pos="1312863" algn="l"/>
                  </a:tabLst>
                </a:pPr>
                <a:r>
                  <a:rPr lang="en-US" altLang="zh-CN" sz="800" b="1">
                    <a:solidFill>
                      <a:srgbClr val="000000"/>
                    </a:solidFill>
                    <a:latin typeface="DejaVu Sans Mono" pitchFamily="49" charset="0"/>
                  </a:rPr>
                  <a:t>TempConverter</a:t>
                </a:r>
              </a:p>
              <a:p>
                <a:pPr algn="ctr">
                  <a:lnSpc>
                    <a:spcPct val="98000"/>
                  </a:lnSpc>
                  <a:tabLst>
                    <a:tab pos="655638" algn="l"/>
                    <a:tab pos="1312863" algn="l"/>
                  </a:tabLst>
                </a:pPr>
                <a:endParaRPr lang="en-US" altLang="zh-CN">
                  <a:solidFill>
                    <a:srgbClr val="000000"/>
                  </a:solidFill>
                  <a:latin typeface="DejaVu Sans Mono" pitchFamily="49" charset="0"/>
                </a:endParaRPr>
              </a:p>
              <a:p>
                <a:pPr algn="ctr">
                  <a:lnSpc>
                    <a:spcPct val="98000"/>
                  </a:lnSpc>
                  <a:tabLst>
                    <a:tab pos="655638" algn="l"/>
                    <a:tab pos="1312863" algn="l"/>
                  </a:tabLst>
                </a:pPr>
                <a:r>
                  <a:rPr lang="en-US" altLang="zh-CN" sz="800">
                    <a:solidFill>
                      <a:srgbClr val="000000"/>
                    </a:solidFill>
                    <a:latin typeface="DejaVu Sans Mono" pitchFamily="49" charset="0"/>
                  </a:rPr>
                  <a:t>setTempCelsius</a:t>
                </a:r>
              </a:p>
              <a:p>
                <a:pPr algn="ctr">
                  <a:lnSpc>
                    <a:spcPct val="98000"/>
                  </a:lnSpc>
                  <a:tabLst>
                    <a:tab pos="655638" algn="l"/>
                    <a:tab pos="1312863" algn="l"/>
                  </a:tabLst>
                </a:pPr>
                <a:r>
                  <a:rPr lang="en-US" altLang="zh-CN" sz="800">
                    <a:solidFill>
                      <a:srgbClr val="000000"/>
                    </a:solidFill>
                    <a:latin typeface="DejaVu Sans Mono" pitchFamily="49" charset="0"/>
                  </a:rPr>
                  <a:t>setTempFahrenheit</a:t>
                </a:r>
              </a:p>
              <a:p>
                <a:pPr algn="ctr">
                  <a:lnSpc>
                    <a:spcPct val="98000"/>
                  </a:lnSpc>
                  <a:tabLst>
                    <a:tab pos="655638" algn="l"/>
                    <a:tab pos="1312863" algn="l"/>
                  </a:tabLst>
                </a:pPr>
                <a:endParaRPr lang="en-US" altLang="zh-CN">
                  <a:solidFill>
                    <a:srgbClr val="000000"/>
                  </a:solidFill>
                  <a:latin typeface="DejaVu Sans Mono" pitchFamily="49" charset="0"/>
                </a:endParaRPr>
              </a:p>
              <a:p>
                <a:pPr algn="ctr">
                  <a:lnSpc>
                    <a:spcPct val="98000"/>
                  </a:lnSpc>
                  <a:tabLst>
                    <a:tab pos="655638" algn="l"/>
                    <a:tab pos="1312863" algn="l"/>
                  </a:tabLst>
                </a:pPr>
                <a:r>
                  <a:rPr lang="en-US" altLang="zh-CN" sz="800">
                    <a:solidFill>
                      <a:srgbClr val="000000"/>
                    </a:solidFill>
                    <a:latin typeface="DejaVu Sans Mono" pitchFamily="49" charset="0"/>
                  </a:rPr>
                  <a:t>tempCelsiusChanged</a:t>
                </a:r>
              </a:p>
              <a:p>
                <a:pPr algn="ctr">
                  <a:lnSpc>
                    <a:spcPct val="98000"/>
                  </a:lnSpc>
                  <a:tabLst>
                    <a:tab pos="655638" algn="l"/>
                    <a:tab pos="1312863" algn="l"/>
                  </a:tabLst>
                </a:pPr>
                <a:r>
                  <a:rPr lang="en-US" altLang="zh-CN" sz="800">
                    <a:solidFill>
                      <a:srgbClr val="000000"/>
                    </a:solidFill>
                    <a:latin typeface="DejaVu Sans Mono" pitchFamily="49" charset="0"/>
                  </a:rPr>
                  <a:t>tempFahrenheitChanged</a:t>
                </a:r>
              </a:p>
            </p:txBody>
          </p:sp>
          <p:sp>
            <p:nvSpPr>
              <p:cNvPr id="110621" name="Line 7"/>
              <p:cNvSpPr>
                <a:spLocks noChangeShapeType="1"/>
              </p:cNvSpPr>
              <p:nvPr/>
            </p:nvSpPr>
            <p:spPr bwMode="auto">
              <a:xfrm>
                <a:off x="2354" y="1696"/>
                <a:ext cx="1324" cy="1"/>
              </a:xfrm>
              <a:prstGeom prst="line">
                <a:avLst/>
              </a:prstGeom>
              <a:noFill/>
              <a:ln w="9525">
                <a:solidFill>
                  <a:srgbClr val="000000"/>
                </a:solidFill>
                <a:round/>
                <a:headEnd/>
                <a:tailEnd/>
              </a:ln>
            </p:spPr>
            <p:txBody>
              <a:bodyPr/>
              <a:lstStyle/>
              <a:p>
                <a:endParaRPr lang="zh-CN" altLang="en-US"/>
              </a:p>
            </p:txBody>
          </p:sp>
          <p:sp>
            <p:nvSpPr>
              <p:cNvPr id="110622" name="Line 8"/>
              <p:cNvSpPr>
                <a:spLocks noChangeShapeType="1"/>
              </p:cNvSpPr>
              <p:nvPr/>
            </p:nvSpPr>
            <p:spPr bwMode="auto">
              <a:xfrm>
                <a:off x="2354" y="2049"/>
                <a:ext cx="1324" cy="1"/>
              </a:xfrm>
              <a:prstGeom prst="line">
                <a:avLst/>
              </a:prstGeom>
              <a:noFill/>
              <a:ln w="9525">
                <a:solidFill>
                  <a:srgbClr val="000000"/>
                </a:solidFill>
                <a:round/>
                <a:headEnd/>
                <a:tailEnd/>
              </a:ln>
            </p:spPr>
            <p:txBody>
              <a:bodyPr/>
              <a:lstStyle/>
              <a:p>
                <a:endParaRPr lang="zh-CN" altLang="en-US"/>
              </a:p>
            </p:txBody>
          </p:sp>
        </p:grpSp>
        <p:sp>
          <p:nvSpPr>
            <p:cNvPr id="110601" name="Line 9"/>
            <p:cNvSpPr>
              <a:spLocks noChangeShapeType="1"/>
            </p:cNvSpPr>
            <p:nvPr/>
          </p:nvSpPr>
          <p:spPr bwMode="auto">
            <a:xfrm flipH="1">
              <a:off x="1841" y="3108"/>
              <a:ext cx="796" cy="1"/>
            </a:xfrm>
            <a:prstGeom prst="line">
              <a:avLst/>
            </a:prstGeom>
            <a:noFill/>
            <a:ln w="21600">
              <a:solidFill>
                <a:srgbClr val="024C1C"/>
              </a:solidFill>
              <a:round/>
              <a:headEnd/>
              <a:tailEnd/>
            </a:ln>
          </p:spPr>
          <p:txBody>
            <a:bodyPr/>
            <a:lstStyle/>
            <a:p>
              <a:endParaRPr lang="zh-CN" altLang="en-US"/>
            </a:p>
          </p:txBody>
        </p:sp>
        <p:sp>
          <p:nvSpPr>
            <p:cNvPr id="110602" name="Line 10"/>
            <p:cNvSpPr>
              <a:spLocks noChangeShapeType="1"/>
            </p:cNvSpPr>
            <p:nvPr/>
          </p:nvSpPr>
          <p:spPr bwMode="auto">
            <a:xfrm>
              <a:off x="1842" y="1819"/>
              <a:ext cx="1" cy="1288"/>
            </a:xfrm>
            <a:prstGeom prst="line">
              <a:avLst/>
            </a:prstGeom>
            <a:noFill/>
            <a:ln w="21600">
              <a:solidFill>
                <a:srgbClr val="024C1C"/>
              </a:solidFill>
              <a:round/>
              <a:headEnd/>
              <a:tailEnd/>
            </a:ln>
          </p:spPr>
          <p:txBody>
            <a:bodyPr/>
            <a:lstStyle/>
            <a:p>
              <a:endParaRPr lang="zh-CN" altLang="en-US"/>
            </a:p>
          </p:txBody>
        </p:sp>
        <p:sp>
          <p:nvSpPr>
            <p:cNvPr id="110603" name="Line 11"/>
            <p:cNvSpPr>
              <a:spLocks noChangeShapeType="1"/>
            </p:cNvSpPr>
            <p:nvPr/>
          </p:nvSpPr>
          <p:spPr bwMode="auto">
            <a:xfrm flipH="1">
              <a:off x="1841" y="1819"/>
              <a:ext cx="708" cy="1"/>
            </a:xfrm>
            <a:prstGeom prst="line">
              <a:avLst/>
            </a:prstGeom>
            <a:noFill/>
            <a:ln w="21600">
              <a:solidFill>
                <a:srgbClr val="024C1C"/>
              </a:solidFill>
              <a:round/>
              <a:headEnd type="triangle" w="med" len="med"/>
              <a:tailEnd/>
            </a:ln>
          </p:spPr>
          <p:txBody>
            <a:bodyPr/>
            <a:lstStyle/>
            <a:p>
              <a:endParaRPr lang="zh-CN" altLang="en-US"/>
            </a:p>
          </p:txBody>
        </p:sp>
        <p:sp>
          <p:nvSpPr>
            <p:cNvPr id="110604" name="Line 12"/>
            <p:cNvSpPr>
              <a:spLocks noChangeShapeType="1"/>
            </p:cNvSpPr>
            <p:nvPr/>
          </p:nvSpPr>
          <p:spPr bwMode="auto">
            <a:xfrm>
              <a:off x="3519" y="1925"/>
              <a:ext cx="794" cy="1"/>
            </a:xfrm>
            <a:prstGeom prst="line">
              <a:avLst/>
            </a:prstGeom>
            <a:noFill/>
            <a:ln w="21600">
              <a:solidFill>
                <a:srgbClr val="024C1C"/>
              </a:solidFill>
              <a:round/>
              <a:headEnd type="triangle" w="med" len="med"/>
              <a:tailEnd/>
            </a:ln>
          </p:spPr>
          <p:txBody>
            <a:bodyPr/>
            <a:lstStyle/>
            <a:p>
              <a:endParaRPr lang="zh-CN" altLang="en-US"/>
            </a:p>
          </p:txBody>
        </p:sp>
        <p:sp>
          <p:nvSpPr>
            <p:cNvPr id="110605" name="Line 13"/>
            <p:cNvSpPr>
              <a:spLocks noChangeShapeType="1"/>
            </p:cNvSpPr>
            <p:nvPr/>
          </p:nvSpPr>
          <p:spPr bwMode="auto">
            <a:xfrm>
              <a:off x="3342" y="3108"/>
              <a:ext cx="971" cy="1"/>
            </a:xfrm>
            <a:prstGeom prst="line">
              <a:avLst/>
            </a:prstGeom>
            <a:noFill/>
            <a:ln w="21600">
              <a:solidFill>
                <a:srgbClr val="024C1C"/>
              </a:solidFill>
              <a:round/>
              <a:headEnd/>
              <a:tailEnd/>
            </a:ln>
          </p:spPr>
          <p:txBody>
            <a:bodyPr/>
            <a:lstStyle/>
            <a:p>
              <a:endParaRPr lang="zh-CN" altLang="en-US"/>
            </a:p>
          </p:txBody>
        </p:sp>
        <p:sp>
          <p:nvSpPr>
            <p:cNvPr id="110606" name="Line 14"/>
            <p:cNvSpPr>
              <a:spLocks noChangeShapeType="1"/>
            </p:cNvSpPr>
            <p:nvPr/>
          </p:nvSpPr>
          <p:spPr bwMode="auto">
            <a:xfrm>
              <a:off x="4313" y="1925"/>
              <a:ext cx="1" cy="1182"/>
            </a:xfrm>
            <a:prstGeom prst="line">
              <a:avLst/>
            </a:prstGeom>
            <a:noFill/>
            <a:ln w="21600">
              <a:solidFill>
                <a:srgbClr val="024C1C"/>
              </a:solidFill>
              <a:round/>
              <a:headEnd/>
              <a:tailEnd/>
            </a:ln>
          </p:spPr>
          <p:txBody>
            <a:bodyPr/>
            <a:lstStyle/>
            <a:p>
              <a:endParaRPr lang="zh-CN" altLang="en-US"/>
            </a:p>
          </p:txBody>
        </p:sp>
        <p:sp>
          <p:nvSpPr>
            <p:cNvPr id="110607" name="Line 15"/>
            <p:cNvSpPr>
              <a:spLocks noChangeShapeType="1"/>
            </p:cNvSpPr>
            <p:nvPr/>
          </p:nvSpPr>
          <p:spPr bwMode="auto">
            <a:xfrm flipH="1">
              <a:off x="2018" y="2137"/>
              <a:ext cx="443" cy="1"/>
            </a:xfrm>
            <a:prstGeom prst="line">
              <a:avLst/>
            </a:prstGeom>
            <a:noFill/>
            <a:ln w="21600">
              <a:solidFill>
                <a:srgbClr val="040477"/>
              </a:solidFill>
              <a:round/>
              <a:headEnd/>
              <a:tailEnd/>
            </a:ln>
          </p:spPr>
          <p:txBody>
            <a:bodyPr/>
            <a:lstStyle/>
            <a:p>
              <a:endParaRPr lang="zh-CN" altLang="en-US"/>
            </a:p>
          </p:txBody>
        </p:sp>
        <p:sp>
          <p:nvSpPr>
            <p:cNvPr id="110608" name="Line 16"/>
            <p:cNvSpPr>
              <a:spLocks noChangeShapeType="1"/>
            </p:cNvSpPr>
            <p:nvPr/>
          </p:nvSpPr>
          <p:spPr bwMode="auto">
            <a:xfrm>
              <a:off x="2018" y="2137"/>
              <a:ext cx="1" cy="882"/>
            </a:xfrm>
            <a:prstGeom prst="line">
              <a:avLst/>
            </a:prstGeom>
            <a:noFill/>
            <a:ln w="21600">
              <a:solidFill>
                <a:srgbClr val="040477"/>
              </a:solidFill>
              <a:round/>
              <a:headEnd/>
              <a:tailEnd/>
            </a:ln>
          </p:spPr>
          <p:txBody>
            <a:bodyPr/>
            <a:lstStyle/>
            <a:p>
              <a:endParaRPr lang="zh-CN" altLang="en-US"/>
            </a:p>
          </p:txBody>
        </p:sp>
        <p:sp>
          <p:nvSpPr>
            <p:cNvPr id="110609" name="Line 17"/>
            <p:cNvSpPr>
              <a:spLocks noChangeShapeType="1"/>
            </p:cNvSpPr>
            <p:nvPr/>
          </p:nvSpPr>
          <p:spPr bwMode="auto">
            <a:xfrm>
              <a:off x="2018" y="3019"/>
              <a:ext cx="618" cy="1"/>
            </a:xfrm>
            <a:prstGeom prst="line">
              <a:avLst/>
            </a:prstGeom>
            <a:noFill/>
            <a:ln w="21600">
              <a:solidFill>
                <a:srgbClr val="040477"/>
              </a:solidFill>
              <a:round/>
              <a:headEnd/>
              <a:tailEnd type="triangle" w="med" len="med"/>
            </a:ln>
          </p:spPr>
          <p:txBody>
            <a:bodyPr/>
            <a:lstStyle/>
            <a:p>
              <a:endParaRPr lang="zh-CN" altLang="en-US"/>
            </a:p>
          </p:txBody>
        </p:sp>
        <p:sp>
          <p:nvSpPr>
            <p:cNvPr id="110610" name="Line 18"/>
            <p:cNvSpPr>
              <a:spLocks noChangeShapeType="1"/>
            </p:cNvSpPr>
            <p:nvPr/>
          </p:nvSpPr>
          <p:spPr bwMode="auto">
            <a:xfrm>
              <a:off x="3607" y="2243"/>
              <a:ext cx="530" cy="1"/>
            </a:xfrm>
            <a:prstGeom prst="line">
              <a:avLst/>
            </a:prstGeom>
            <a:noFill/>
            <a:ln w="21600">
              <a:solidFill>
                <a:srgbClr val="040477"/>
              </a:solidFill>
              <a:round/>
              <a:headEnd/>
              <a:tailEnd/>
            </a:ln>
          </p:spPr>
          <p:txBody>
            <a:bodyPr/>
            <a:lstStyle/>
            <a:p>
              <a:endParaRPr lang="zh-CN" altLang="en-US"/>
            </a:p>
          </p:txBody>
        </p:sp>
        <p:sp>
          <p:nvSpPr>
            <p:cNvPr id="110611" name="Line 19"/>
            <p:cNvSpPr>
              <a:spLocks noChangeShapeType="1"/>
            </p:cNvSpPr>
            <p:nvPr/>
          </p:nvSpPr>
          <p:spPr bwMode="auto">
            <a:xfrm>
              <a:off x="4136" y="2243"/>
              <a:ext cx="1" cy="776"/>
            </a:xfrm>
            <a:prstGeom prst="line">
              <a:avLst/>
            </a:prstGeom>
            <a:noFill/>
            <a:ln w="21600">
              <a:solidFill>
                <a:srgbClr val="040477"/>
              </a:solidFill>
              <a:round/>
              <a:headEnd/>
              <a:tailEnd/>
            </a:ln>
          </p:spPr>
          <p:txBody>
            <a:bodyPr/>
            <a:lstStyle/>
            <a:p>
              <a:endParaRPr lang="zh-CN" altLang="en-US"/>
            </a:p>
          </p:txBody>
        </p:sp>
        <p:sp>
          <p:nvSpPr>
            <p:cNvPr id="110612" name="Line 20"/>
            <p:cNvSpPr>
              <a:spLocks noChangeShapeType="1"/>
            </p:cNvSpPr>
            <p:nvPr/>
          </p:nvSpPr>
          <p:spPr bwMode="auto">
            <a:xfrm flipH="1">
              <a:off x="3341" y="3019"/>
              <a:ext cx="796" cy="1"/>
            </a:xfrm>
            <a:prstGeom prst="line">
              <a:avLst/>
            </a:prstGeom>
            <a:noFill/>
            <a:ln w="21600">
              <a:solidFill>
                <a:srgbClr val="040477"/>
              </a:solidFill>
              <a:round/>
              <a:headEnd/>
              <a:tailEnd type="triangle" w="med" len="med"/>
            </a:ln>
          </p:spPr>
          <p:txBody>
            <a:bodyPr/>
            <a:lstStyle/>
            <a:p>
              <a:endParaRPr lang="zh-CN" altLang="en-US"/>
            </a:p>
          </p:txBody>
        </p:sp>
        <p:sp>
          <p:nvSpPr>
            <p:cNvPr id="110613" name="Line 21"/>
            <p:cNvSpPr>
              <a:spLocks noChangeShapeType="1"/>
            </p:cNvSpPr>
            <p:nvPr/>
          </p:nvSpPr>
          <p:spPr bwMode="auto">
            <a:xfrm>
              <a:off x="3236" y="3108"/>
              <a:ext cx="1" cy="265"/>
            </a:xfrm>
            <a:prstGeom prst="line">
              <a:avLst/>
            </a:prstGeom>
            <a:noFill/>
            <a:ln w="21600">
              <a:solidFill>
                <a:srgbClr val="000000"/>
              </a:solidFill>
              <a:round/>
              <a:headEnd/>
              <a:tailEnd type="triangle" w="med" len="med"/>
            </a:ln>
          </p:spPr>
          <p:txBody>
            <a:bodyPr/>
            <a:lstStyle/>
            <a:p>
              <a:endParaRPr lang="zh-CN" altLang="en-US"/>
            </a:p>
          </p:txBody>
        </p:sp>
        <p:sp>
          <p:nvSpPr>
            <p:cNvPr id="110614" name="Line 22"/>
            <p:cNvSpPr>
              <a:spLocks noChangeShapeType="1"/>
            </p:cNvSpPr>
            <p:nvPr/>
          </p:nvSpPr>
          <p:spPr bwMode="auto">
            <a:xfrm>
              <a:off x="2813" y="3108"/>
              <a:ext cx="1" cy="265"/>
            </a:xfrm>
            <a:prstGeom prst="line">
              <a:avLst/>
            </a:prstGeom>
            <a:noFill/>
            <a:ln w="21600">
              <a:solidFill>
                <a:srgbClr val="000000"/>
              </a:solidFill>
              <a:round/>
              <a:headEnd/>
              <a:tailEnd type="triangle" w="med" len="med"/>
            </a:ln>
          </p:spPr>
          <p:txBody>
            <a:bodyPr/>
            <a:lstStyle/>
            <a:p>
              <a:endParaRPr lang="zh-CN" altLang="en-US"/>
            </a:p>
          </p:txBody>
        </p:sp>
        <p:sp>
          <p:nvSpPr>
            <p:cNvPr id="110615" name="Text Box 23"/>
            <p:cNvSpPr txBox="1">
              <a:spLocks noChangeArrowheads="1"/>
            </p:cNvSpPr>
            <p:nvPr/>
          </p:nvSpPr>
          <p:spPr bwMode="auto">
            <a:xfrm rot="-5400000">
              <a:off x="959" y="2400"/>
              <a:ext cx="1645" cy="160"/>
            </a:xfrm>
            <a:prstGeom prst="rect">
              <a:avLst/>
            </a:prstGeom>
            <a:noFill/>
            <a:ln w="9525">
              <a:noFill/>
              <a:round/>
              <a:headEnd/>
              <a:tailEnd/>
            </a:ln>
          </p:spPr>
          <p:txBody>
            <a:bodyPr wrap="none" lIns="90000" tIns="47772" rIns="90000" bIns="45000"/>
            <a:lstStyle/>
            <a:p>
              <a:pPr>
                <a:lnSpc>
                  <a:spcPct val="98000"/>
                </a:lnSpc>
                <a:tabLst>
                  <a:tab pos="655638" algn="l"/>
                  <a:tab pos="1312863" algn="l"/>
                  <a:tab pos="1968500" algn="l"/>
                </a:tabLst>
              </a:pPr>
              <a:r>
                <a:rPr lang="en-US" altLang="zh-CN" sz="1000">
                  <a:solidFill>
                    <a:srgbClr val="66B036"/>
                  </a:solidFill>
                  <a:latin typeface="DejaVu Sans Mono" pitchFamily="49" charset="0"/>
                </a:rPr>
                <a:t>valueChanged</a:t>
              </a:r>
              <a:r>
                <a:rPr lang="en-US" altLang="zh-CN" sz="1000">
                  <a:solidFill>
                    <a:srgbClr val="000000"/>
                  </a:solidFill>
                  <a:latin typeface="DejaVu Sans Mono" pitchFamily="49" charset="0"/>
                </a:rPr>
                <a:t> → </a:t>
              </a:r>
              <a:r>
                <a:rPr lang="en-US" altLang="zh-CN" sz="1000">
                  <a:solidFill>
                    <a:srgbClr val="66B036"/>
                  </a:solidFill>
                  <a:latin typeface="DejaVu Sans Mono" pitchFamily="49" charset="0"/>
                </a:rPr>
                <a:t>setTempCelsius</a:t>
              </a:r>
            </a:p>
          </p:txBody>
        </p:sp>
        <p:sp>
          <p:nvSpPr>
            <p:cNvPr id="110616" name="Text Box 24"/>
            <p:cNvSpPr txBox="1">
              <a:spLocks noChangeArrowheads="1"/>
            </p:cNvSpPr>
            <p:nvPr/>
          </p:nvSpPr>
          <p:spPr bwMode="auto">
            <a:xfrm rot="5400000">
              <a:off x="3460" y="2431"/>
              <a:ext cx="1804" cy="160"/>
            </a:xfrm>
            <a:prstGeom prst="rect">
              <a:avLst/>
            </a:prstGeom>
            <a:noFill/>
            <a:ln w="9525">
              <a:noFill/>
              <a:round/>
              <a:headEnd/>
              <a:tailEnd/>
            </a:ln>
          </p:spPr>
          <p:txBody>
            <a:bodyPr wrap="none" lIns="90000" tIns="47772" rIns="90000" bIns="45000"/>
            <a:lstStyle/>
            <a:p>
              <a:pPr>
                <a:lnSpc>
                  <a:spcPct val="98000"/>
                </a:lnSpc>
                <a:tabLst>
                  <a:tab pos="655638" algn="l"/>
                  <a:tab pos="1312863" algn="l"/>
                  <a:tab pos="1968500" algn="l"/>
                </a:tabLst>
              </a:pPr>
              <a:r>
                <a:rPr lang="en-US" altLang="zh-CN" sz="1000">
                  <a:solidFill>
                    <a:srgbClr val="000000"/>
                  </a:solidFill>
                  <a:latin typeface="DejaVu Sans Mono" pitchFamily="49" charset="0"/>
                </a:rPr>
                <a:t>valueChanged → setTempFahrenheit</a:t>
              </a:r>
            </a:p>
          </p:txBody>
        </p:sp>
        <p:sp>
          <p:nvSpPr>
            <p:cNvPr id="110617" name="Text Box 25"/>
            <p:cNvSpPr txBox="1">
              <a:spLocks noChangeArrowheads="1"/>
            </p:cNvSpPr>
            <p:nvPr/>
          </p:nvSpPr>
          <p:spPr bwMode="auto">
            <a:xfrm rot="-5400000">
              <a:off x="1301" y="2355"/>
              <a:ext cx="1367" cy="142"/>
            </a:xfrm>
            <a:prstGeom prst="rect">
              <a:avLst/>
            </a:prstGeom>
            <a:noFill/>
            <a:ln w="9525">
              <a:noFill/>
              <a:round/>
              <a:headEnd/>
              <a:tailEnd/>
            </a:ln>
          </p:spPr>
          <p:txBody>
            <a:bodyPr wrap="none" lIns="90000" tIns="47268" rIns="90000" bIns="45000"/>
            <a:lstStyle/>
            <a:p>
              <a:pPr>
                <a:lnSpc>
                  <a:spcPct val="98000"/>
                </a:lnSpc>
                <a:tabLst>
                  <a:tab pos="655638" algn="l"/>
                  <a:tab pos="1312863" algn="l"/>
                </a:tabLst>
              </a:pPr>
              <a:r>
                <a:rPr lang="en-US" altLang="zh-CN" sz="800">
                  <a:solidFill>
                    <a:srgbClr val="66B036"/>
                  </a:solidFill>
                  <a:latin typeface="DejaVu Sans Mono" pitchFamily="49" charset="0"/>
                </a:rPr>
                <a:t>tempCelsiusChanged</a:t>
              </a:r>
              <a:r>
                <a:rPr lang="en-US" altLang="zh-CN" sz="800">
                  <a:solidFill>
                    <a:srgbClr val="000000"/>
                  </a:solidFill>
                  <a:latin typeface="DejaVu Sans Mono" pitchFamily="49" charset="0"/>
                </a:rPr>
                <a:t> → </a:t>
              </a:r>
              <a:r>
                <a:rPr lang="en-US" altLang="zh-CN" sz="800" b="1">
                  <a:solidFill>
                    <a:srgbClr val="E40E62"/>
                  </a:solidFill>
                  <a:latin typeface="DejaVu Sans Mono" pitchFamily="49" charset="0"/>
                </a:rPr>
                <a:t>setValue</a:t>
              </a:r>
            </a:p>
          </p:txBody>
        </p:sp>
        <p:sp>
          <p:nvSpPr>
            <p:cNvPr id="110618" name="Text Box 26"/>
            <p:cNvSpPr txBox="1">
              <a:spLocks noChangeArrowheads="1"/>
            </p:cNvSpPr>
            <p:nvPr/>
          </p:nvSpPr>
          <p:spPr bwMode="auto">
            <a:xfrm rot="5400000">
              <a:off x="3582" y="2477"/>
              <a:ext cx="1189" cy="122"/>
            </a:xfrm>
            <a:prstGeom prst="rect">
              <a:avLst/>
            </a:prstGeom>
            <a:noFill/>
            <a:ln w="9525">
              <a:noFill/>
              <a:round/>
              <a:headEnd/>
              <a:tailEnd/>
            </a:ln>
          </p:spPr>
          <p:txBody>
            <a:bodyPr wrap="none" lIns="90000" tIns="46764" rIns="90000" bIns="45000"/>
            <a:lstStyle/>
            <a:p>
              <a:pPr>
                <a:lnSpc>
                  <a:spcPct val="98000"/>
                </a:lnSpc>
                <a:tabLst>
                  <a:tab pos="655638" algn="l"/>
                  <a:tab pos="1312863" algn="l"/>
                </a:tabLst>
              </a:pPr>
              <a:r>
                <a:rPr lang="en-US" altLang="zh-CN" sz="600">
                  <a:solidFill>
                    <a:srgbClr val="66B036"/>
                  </a:solidFill>
                  <a:latin typeface="DejaVu Sans Mono" pitchFamily="49" charset="0"/>
                </a:rPr>
                <a:t>tempFahrenheitChanged</a:t>
              </a:r>
              <a:r>
                <a:rPr lang="en-US" altLang="zh-CN" sz="600">
                  <a:solidFill>
                    <a:srgbClr val="000000"/>
                  </a:solidFill>
                  <a:latin typeface="DejaVu Sans Mono" pitchFamily="49" charset="0"/>
                </a:rPr>
                <a:t> → </a:t>
              </a:r>
              <a:r>
                <a:rPr lang="en-US" altLang="zh-CN" sz="600" b="1">
                  <a:solidFill>
                    <a:srgbClr val="E40E62"/>
                  </a:solidFill>
                  <a:latin typeface="DejaVu Sans Mono" pitchFamily="49" charset="0"/>
                </a:rPr>
                <a:t>setValue</a:t>
              </a:r>
            </a:p>
          </p:txBody>
        </p:sp>
        <p:sp>
          <p:nvSpPr>
            <p:cNvPr id="110619" name="Text Box 27"/>
            <p:cNvSpPr txBox="1">
              <a:spLocks noChangeArrowheads="1"/>
            </p:cNvSpPr>
            <p:nvPr/>
          </p:nvSpPr>
          <p:spPr bwMode="auto">
            <a:xfrm>
              <a:off x="2460" y="3372"/>
              <a:ext cx="1120" cy="142"/>
            </a:xfrm>
            <a:prstGeom prst="rect">
              <a:avLst/>
            </a:prstGeom>
            <a:noFill/>
            <a:ln w="9525">
              <a:noFill/>
              <a:round/>
              <a:headEnd/>
              <a:tailEnd/>
            </a:ln>
          </p:spPr>
          <p:txBody>
            <a:bodyPr wrap="none" lIns="90000" tIns="47268" rIns="90000" bIns="45000"/>
            <a:lstStyle/>
            <a:p>
              <a:pPr>
                <a:lnSpc>
                  <a:spcPct val="98000"/>
                </a:lnSpc>
                <a:tabLst>
                  <a:tab pos="655638" algn="l"/>
                  <a:tab pos="1312863" algn="l"/>
                </a:tabLst>
              </a:pPr>
              <a:r>
                <a:rPr lang="en-US" altLang="zh-CN" sz="800">
                  <a:solidFill>
                    <a:srgbClr val="000000"/>
                  </a:solidFill>
                  <a:latin typeface="DejaVu Sans Mono" pitchFamily="49" charset="0"/>
                </a:rPr>
                <a:t>valueChanged → display</a:t>
              </a:r>
            </a:p>
          </p:txBody>
        </p:sp>
      </p:grpSp>
      <p:sp>
        <p:nvSpPr>
          <p:cNvPr id="110597" name="Text Box 28"/>
          <p:cNvSpPr txBox="1">
            <a:spLocks noChangeArrowheads="1"/>
          </p:cNvSpPr>
          <p:nvPr/>
        </p:nvSpPr>
        <p:spPr bwMode="auto">
          <a:xfrm>
            <a:off x="190500" y="4918075"/>
            <a:ext cx="8789988" cy="1358900"/>
          </a:xfrm>
          <a:prstGeom prst="rect">
            <a:avLst/>
          </a:prstGeom>
          <a:noFill/>
          <a:ln w="9525">
            <a:noFill/>
            <a:round/>
            <a:headEnd/>
            <a:tailEnd/>
          </a:ln>
        </p:spPr>
        <p:txBody>
          <a:bodyPr wrap="none" lIns="81639" tIns="43791" rIns="81639" bIns="40820"/>
          <a:lstStyle/>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connect(celsiusDial, SIGNAL(</a:t>
            </a:r>
            <a:r>
              <a:rPr lang="en-US" altLang="zh-CN" sz="1200">
                <a:solidFill>
                  <a:srgbClr val="66B036"/>
                </a:solidFill>
                <a:latin typeface="DejaVu Sans Mono" pitchFamily="49" charset="0"/>
              </a:rPr>
              <a:t>valueChanged</a:t>
            </a:r>
            <a:r>
              <a:rPr lang="en-US" altLang="zh-CN" sz="1200">
                <a:solidFill>
                  <a:srgbClr val="000000"/>
                </a:solidFill>
                <a:latin typeface="DejaVu Sans Mono" pitchFamily="49" charset="0"/>
              </a:rPr>
              <a:t>(int)), tempConverter, SLOT(</a:t>
            </a:r>
            <a:r>
              <a:rPr lang="en-US" altLang="zh-CN" sz="1200">
                <a:solidFill>
                  <a:srgbClr val="66B036"/>
                </a:solidFill>
                <a:latin typeface="DejaVu Sans Mono" pitchFamily="49" charset="0"/>
              </a:rPr>
              <a:t>setTempCelsius</a:t>
            </a:r>
            <a:r>
              <a:rPr lang="en-US" altLang="zh-CN" sz="1200">
                <a:solidFill>
                  <a:srgbClr val="000000"/>
                </a:solidFill>
                <a:latin typeface="DejaVu Sans Mono" pitchFamily="49" charset="0"/>
              </a:rPr>
              <a: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connect(celsiusDial, SIGNAL(</a:t>
            </a:r>
            <a:r>
              <a:rPr lang="en-US" altLang="zh-CN" sz="1200">
                <a:solidFill>
                  <a:srgbClr val="66B036"/>
                </a:solidFill>
                <a:latin typeface="DejaVu Sans Mono" pitchFamily="49" charset="0"/>
              </a:rPr>
              <a:t>valueChanged</a:t>
            </a:r>
            <a:r>
              <a:rPr lang="en-US" altLang="zh-CN" sz="1200">
                <a:solidFill>
                  <a:srgbClr val="000000"/>
                </a:solidFill>
                <a:latin typeface="DejaVu Sans Mono" pitchFamily="49" charset="0"/>
              </a:rPr>
              <a:t>(int)), celsiusLcd, SLOT(</a:t>
            </a:r>
            <a:r>
              <a:rPr lang="en-US" altLang="zh-CN" sz="1200">
                <a:solidFill>
                  <a:srgbClr val="66B036"/>
                </a:solidFill>
                <a:latin typeface="DejaVu Sans Mono" pitchFamily="49" charset="0"/>
              </a:rPr>
              <a:t>display</a:t>
            </a:r>
            <a:r>
              <a:rPr lang="en-US" altLang="zh-CN" sz="1200">
                <a:solidFill>
                  <a:srgbClr val="000000"/>
                </a:solidFill>
                <a:latin typeface="DejaVu Sans Mono" pitchFamily="49" charset="0"/>
              </a:rPr>
              <a: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connect(tempConverter, SIGNAL(</a:t>
            </a:r>
            <a:r>
              <a:rPr lang="en-US" altLang="zh-CN" sz="1200">
                <a:solidFill>
                  <a:srgbClr val="66B036"/>
                </a:solidFill>
                <a:latin typeface="DejaVu Sans Mono" pitchFamily="49" charset="0"/>
              </a:rPr>
              <a:t>tempCelsiusChanged</a:t>
            </a:r>
            <a:r>
              <a:rPr lang="en-US" altLang="zh-CN" sz="1200">
                <a:solidFill>
                  <a:srgbClr val="000000"/>
                </a:solidFill>
                <a:latin typeface="DejaVu Sans Mono" pitchFamily="49" charset="0"/>
              </a:rPr>
              <a:t>(int)), celsiusDial, SLOT(</a:t>
            </a:r>
            <a:r>
              <a:rPr lang="en-US" altLang="zh-CN" sz="1200" b="1">
                <a:solidFill>
                  <a:srgbClr val="E40E62"/>
                </a:solidFill>
                <a:latin typeface="DejaVu Sans Mono" pitchFamily="49" charset="0"/>
              </a:rPr>
              <a:t>setValue</a:t>
            </a:r>
            <a:r>
              <a:rPr lang="en-US" altLang="zh-CN" sz="1200">
                <a:solidFill>
                  <a:srgbClr val="000000"/>
                </a:solidFill>
                <a:latin typeface="DejaVu Sans Mono" pitchFamily="49" charset="0"/>
              </a:rPr>
              <a: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endParaRPr lang="en-US" altLang="zh-CN">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connect(fahrenheitDial, SIGNAL(valueChanged(int)), tempConverter, SLOT(setTempFahrenheit(int)));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connect(fahrenheitDial, SIGNAL(valueChanged(int)), fahrenheitLcd, SLOT(display(int)));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connect(tempConverter, SIGNAL(</a:t>
            </a:r>
            <a:r>
              <a:rPr lang="en-US" altLang="zh-CN" sz="1200">
                <a:solidFill>
                  <a:srgbClr val="66B036"/>
                </a:solidFill>
                <a:latin typeface="DejaVu Sans Mono" pitchFamily="49" charset="0"/>
              </a:rPr>
              <a:t>tempFahrenheitChanged</a:t>
            </a:r>
            <a:r>
              <a:rPr lang="en-US" altLang="zh-CN" sz="1200">
                <a:solidFill>
                  <a:srgbClr val="000000"/>
                </a:solidFill>
                <a:latin typeface="DejaVu Sans Mono" pitchFamily="49" charset="0"/>
              </a:rPr>
              <a:t>(int)), fahrenheitDial, SLOT(</a:t>
            </a:r>
            <a:r>
              <a:rPr lang="en-US" altLang="zh-CN" sz="1200" b="1">
                <a:solidFill>
                  <a:srgbClr val="E40E62"/>
                </a:solidFill>
                <a:latin typeface="DejaVu Sans Mono" pitchFamily="49" charset="0"/>
              </a:rPr>
              <a:t>setValue</a:t>
            </a:r>
            <a:r>
              <a:rPr lang="en-US" altLang="zh-CN" sz="1200">
                <a:solidFill>
                  <a:srgbClr val="000000"/>
                </a:solidFill>
                <a:latin typeface="DejaVu Sans Mono" pitchFamily="49" charset="0"/>
              </a:rPr>
              <a:t>(int)));</a:t>
            </a:r>
          </a:p>
        </p:txBody>
      </p:sp>
      <p:sp>
        <p:nvSpPr>
          <p:cNvPr id="110598" name="灯片编号占位符 30"/>
          <p:cNvSpPr>
            <a:spLocks noGrp="1"/>
          </p:cNvSpPr>
          <p:nvPr>
            <p:ph type="sldNum" sz="quarter" idx="12"/>
          </p:nvPr>
        </p:nvSpPr>
        <p:spPr>
          <a:noFill/>
        </p:spPr>
        <p:txBody>
          <a:bodyPr/>
          <a:lstStyle/>
          <a:p>
            <a:fld id="{E5182057-FB46-45A9-8F7B-6181F6A5E40C}" type="slidenum">
              <a:rPr lang="en-US" altLang="zh-CN" smtClean="0">
                <a:latin typeface="Arial" charset="0"/>
              </a:rPr>
              <a:pPr/>
              <a:t>103</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
          <p:cNvSpPr>
            <a:spLocks noGrp="1" noChangeArrowheads="1"/>
          </p:cNvSpPr>
          <p:nvPr>
            <p:ph type="title"/>
          </p:nvPr>
        </p:nvSpPr>
        <p:spPr>
          <a:xfrm>
            <a:off x="1423988" y="-100013"/>
            <a:ext cx="5943600" cy="1146176"/>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温度转换器</a:t>
            </a:r>
            <a:endParaRPr lang="en-US" smtClean="0"/>
          </a:p>
        </p:txBody>
      </p:sp>
      <p:sp>
        <p:nvSpPr>
          <p:cNvPr id="111619" name="Rectangle 2"/>
          <p:cNvSpPr>
            <a:spLocks noGrp="1" noChangeArrowheads="1"/>
          </p:cNvSpPr>
          <p:nvPr>
            <p:ph type="body" idx="1"/>
          </p:nvPr>
        </p:nvSpPr>
        <p:spPr>
          <a:xfrm>
            <a:off x="457200" y="1035050"/>
            <a:ext cx="8228013" cy="387350"/>
          </a:xfrm>
        </p:spPr>
        <p:txBody>
          <a:bodyPr tIns="16001"/>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1800" smtClean="0"/>
              <a:t>用户调节摄氏度表盘。</a:t>
            </a:r>
            <a:endParaRPr lang="en-US" sz="1800" smtClean="0"/>
          </a:p>
        </p:txBody>
      </p:sp>
      <p:grpSp>
        <p:nvGrpSpPr>
          <p:cNvPr id="111620" name="Group 3"/>
          <p:cNvGrpSpPr>
            <a:grpSpLocks/>
          </p:cNvGrpSpPr>
          <p:nvPr/>
        </p:nvGrpSpPr>
        <p:grpSpPr bwMode="auto">
          <a:xfrm>
            <a:off x="2449513" y="1814513"/>
            <a:ext cx="3948112" cy="3070225"/>
            <a:chOff x="1701" y="1519"/>
            <a:chExt cx="2742" cy="2132"/>
          </a:xfrm>
        </p:grpSpPr>
        <p:pic>
          <p:nvPicPr>
            <p:cNvPr id="111623" name="Picture 4"/>
            <p:cNvPicPr>
              <a:picLocks noChangeAspect="1" noChangeArrowheads="1"/>
            </p:cNvPicPr>
            <p:nvPr/>
          </p:nvPicPr>
          <p:blipFill>
            <a:blip r:embed="rId3" cstate="print"/>
            <a:srcRect/>
            <a:stretch>
              <a:fillRect/>
            </a:stretch>
          </p:blipFill>
          <p:spPr bwMode="auto">
            <a:xfrm>
              <a:off x="2284" y="2490"/>
              <a:ext cx="1499" cy="1162"/>
            </a:xfrm>
            <a:prstGeom prst="rect">
              <a:avLst/>
            </a:prstGeom>
            <a:noFill/>
            <a:ln w="9525">
              <a:noFill/>
              <a:round/>
              <a:headEnd/>
              <a:tailEnd/>
            </a:ln>
          </p:spPr>
        </p:pic>
        <p:grpSp>
          <p:nvGrpSpPr>
            <p:cNvPr id="111624" name="Group 5"/>
            <p:cNvGrpSpPr>
              <a:grpSpLocks/>
            </p:cNvGrpSpPr>
            <p:nvPr/>
          </p:nvGrpSpPr>
          <p:grpSpPr bwMode="auto">
            <a:xfrm>
              <a:off x="2354" y="1519"/>
              <a:ext cx="1323" cy="793"/>
              <a:chOff x="2354" y="1519"/>
              <a:chExt cx="1323" cy="793"/>
            </a:xfrm>
          </p:grpSpPr>
          <p:sp>
            <p:nvSpPr>
              <p:cNvPr id="111644" name="AutoShape 6"/>
              <p:cNvSpPr>
                <a:spLocks noChangeArrowheads="1"/>
              </p:cNvSpPr>
              <p:nvPr/>
            </p:nvSpPr>
            <p:spPr bwMode="auto">
              <a:xfrm>
                <a:off x="2354" y="1519"/>
                <a:ext cx="1324" cy="794"/>
              </a:xfrm>
              <a:prstGeom prst="roundRect">
                <a:avLst>
                  <a:gd name="adj" fmla="val 14231"/>
                </a:avLst>
              </a:prstGeom>
              <a:solidFill>
                <a:srgbClr val="E0DBCA"/>
              </a:solidFill>
              <a:ln w="9525">
                <a:solidFill>
                  <a:srgbClr val="000000"/>
                </a:solidFill>
                <a:round/>
                <a:headEnd/>
                <a:tailEnd/>
              </a:ln>
            </p:spPr>
            <p:txBody>
              <a:bodyPr lIns="90000" tIns="47268" rIns="90000" bIns="45000" anchor="ctr" anchorCtr="1"/>
              <a:lstStyle/>
              <a:p>
                <a:pPr algn="ctr">
                  <a:lnSpc>
                    <a:spcPct val="98000"/>
                  </a:lnSpc>
                  <a:tabLst>
                    <a:tab pos="655638" algn="l"/>
                    <a:tab pos="1312863" algn="l"/>
                  </a:tabLst>
                </a:pPr>
                <a:r>
                  <a:rPr lang="en-US" altLang="zh-CN" sz="800" b="1">
                    <a:solidFill>
                      <a:srgbClr val="000000"/>
                    </a:solidFill>
                    <a:latin typeface="DejaVu Sans Mono" pitchFamily="49" charset="0"/>
                  </a:rPr>
                  <a:t>TempConverter</a:t>
                </a:r>
              </a:p>
              <a:p>
                <a:pPr algn="ctr">
                  <a:lnSpc>
                    <a:spcPct val="98000"/>
                  </a:lnSpc>
                  <a:tabLst>
                    <a:tab pos="655638" algn="l"/>
                    <a:tab pos="1312863" algn="l"/>
                  </a:tabLst>
                </a:pPr>
                <a:endParaRPr lang="en-US" altLang="zh-CN">
                  <a:solidFill>
                    <a:srgbClr val="000000"/>
                  </a:solidFill>
                  <a:latin typeface="DejaVu Sans Mono" pitchFamily="49" charset="0"/>
                </a:endParaRPr>
              </a:p>
              <a:p>
                <a:pPr algn="ctr">
                  <a:lnSpc>
                    <a:spcPct val="98000"/>
                  </a:lnSpc>
                  <a:tabLst>
                    <a:tab pos="655638" algn="l"/>
                    <a:tab pos="1312863" algn="l"/>
                  </a:tabLst>
                </a:pPr>
                <a:r>
                  <a:rPr lang="en-US" altLang="zh-CN" sz="800">
                    <a:solidFill>
                      <a:srgbClr val="000000"/>
                    </a:solidFill>
                    <a:latin typeface="DejaVu Sans Mono" pitchFamily="49" charset="0"/>
                  </a:rPr>
                  <a:t>setTempCelsius</a:t>
                </a:r>
              </a:p>
              <a:p>
                <a:pPr algn="ctr">
                  <a:lnSpc>
                    <a:spcPct val="98000"/>
                  </a:lnSpc>
                  <a:tabLst>
                    <a:tab pos="655638" algn="l"/>
                    <a:tab pos="1312863" algn="l"/>
                  </a:tabLst>
                </a:pPr>
                <a:r>
                  <a:rPr lang="en-US" altLang="zh-CN" sz="800">
                    <a:solidFill>
                      <a:srgbClr val="000000"/>
                    </a:solidFill>
                    <a:latin typeface="DejaVu Sans Mono" pitchFamily="49" charset="0"/>
                  </a:rPr>
                  <a:t>setTempFahrenheit</a:t>
                </a:r>
              </a:p>
              <a:p>
                <a:pPr algn="ctr">
                  <a:lnSpc>
                    <a:spcPct val="98000"/>
                  </a:lnSpc>
                  <a:tabLst>
                    <a:tab pos="655638" algn="l"/>
                    <a:tab pos="1312863" algn="l"/>
                  </a:tabLst>
                </a:pPr>
                <a:endParaRPr lang="en-US" altLang="zh-CN">
                  <a:solidFill>
                    <a:srgbClr val="000000"/>
                  </a:solidFill>
                  <a:latin typeface="DejaVu Sans Mono" pitchFamily="49" charset="0"/>
                </a:endParaRPr>
              </a:p>
              <a:p>
                <a:pPr algn="ctr">
                  <a:lnSpc>
                    <a:spcPct val="98000"/>
                  </a:lnSpc>
                  <a:tabLst>
                    <a:tab pos="655638" algn="l"/>
                    <a:tab pos="1312863" algn="l"/>
                  </a:tabLst>
                </a:pPr>
                <a:r>
                  <a:rPr lang="en-US" altLang="zh-CN" sz="800">
                    <a:solidFill>
                      <a:srgbClr val="000000"/>
                    </a:solidFill>
                    <a:latin typeface="DejaVu Sans Mono" pitchFamily="49" charset="0"/>
                  </a:rPr>
                  <a:t>tempCelsiusChanged</a:t>
                </a:r>
              </a:p>
              <a:p>
                <a:pPr algn="ctr">
                  <a:lnSpc>
                    <a:spcPct val="98000"/>
                  </a:lnSpc>
                  <a:tabLst>
                    <a:tab pos="655638" algn="l"/>
                    <a:tab pos="1312863" algn="l"/>
                  </a:tabLst>
                </a:pPr>
                <a:r>
                  <a:rPr lang="en-US" altLang="zh-CN" sz="800">
                    <a:solidFill>
                      <a:srgbClr val="000000"/>
                    </a:solidFill>
                    <a:latin typeface="DejaVu Sans Mono" pitchFamily="49" charset="0"/>
                  </a:rPr>
                  <a:t>tempFahrenheitChanged</a:t>
                </a:r>
              </a:p>
            </p:txBody>
          </p:sp>
          <p:sp>
            <p:nvSpPr>
              <p:cNvPr id="111645" name="Line 7"/>
              <p:cNvSpPr>
                <a:spLocks noChangeShapeType="1"/>
              </p:cNvSpPr>
              <p:nvPr/>
            </p:nvSpPr>
            <p:spPr bwMode="auto">
              <a:xfrm>
                <a:off x="2354" y="1696"/>
                <a:ext cx="1324" cy="1"/>
              </a:xfrm>
              <a:prstGeom prst="line">
                <a:avLst/>
              </a:prstGeom>
              <a:noFill/>
              <a:ln w="9525">
                <a:solidFill>
                  <a:srgbClr val="000000"/>
                </a:solidFill>
                <a:round/>
                <a:headEnd/>
                <a:tailEnd/>
              </a:ln>
            </p:spPr>
            <p:txBody>
              <a:bodyPr/>
              <a:lstStyle/>
              <a:p>
                <a:endParaRPr lang="zh-CN" altLang="en-US"/>
              </a:p>
            </p:txBody>
          </p:sp>
          <p:sp>
            <p:nvSpPr>
              <p:cNvPr id="111646" name="Line 8"/>
              <p:cNvSpPr>
                <a:spLocks noChangeShapeType="1"/>
              </p:cNvSpPr>
              <p:nvPr/>
            </p:nvSpPr>
            <p:spPr bwMode="auto">
              <a:xfrm>
                <a:off x="2354" y="2049"/>
                <a:ext cx="1324" cy="1"/>
              </a:xfrm>
              <a:prstGeom prst="line">
                <a:avLst/>
              </a:prstGeom>
              <a:noFill/>
              <a:ln w="9525">
                <a:solidFill>
                  <a:srgbClr val="000000"/>
                </a:solidFill>
                <a:round/>
                <a:headEnd/>
                <a:tailEnd/>
              </a:ln>
            </p:spPr>
            <p:txBody>
              <a:bodyPr/>
              <a:lstStyle/>
              <a:p>
                <a:endParaRPr lang="zh-CN" altLang="en-US"/>
              </a:p>
            </p:txBody>
          </p:sp>
        </p:grpSp>
        <p:sp>
          <p:nvSpPr>
            <p:cNvPr id="111625" name="Line 9"/>
            <p:cNvSpPr>
              <a:spLocks noChangeShapeType="1"/>
            </p:cNvSpPr>
            <p:nvPr/>
          </p:nvSpPr>
          <p:spPr bwMode="auto">
            <a:xfrm flipH="1">
              <a:off x="1841" y="3108"/>
              <a:ext cx="796" cy="1"/>
            </a:xfrm>
            <a:prstGeom prst="line">
              <a:avLst/>
            </a:prstGeom>
            <a:noFill/>
            <a:ln w="21600">
              <a:solidFill>
                <a:srgbClr val="024C1C"/>
              </a:solidFill>
              <a:round/>
              <a:headEnd/>
              <a:tailEnd/>
            </a:ln>
          </p:spPr>
          <p:txBody>
            <a:bodyPr/>
            <a:lstStyle/>
            <a:p>
              <a:endParaRPr lang="zh-CN" altLang="en-US"/>
            </a:p>
          </p:txBody>
        </p:sp>
        <p:sp>
          <p:nvSpPr>
            <p:cNvPr id="111626" name="Line 10"/>
            <p:cNvSpPr>
              <a:spLocks noChangeShapeType="1"/>
            </p:cNvSpPr>
            <p:nvPr/>
          </p:nvSpPr>
          <p:spPr bwMode="auto">
            <a:xfrm>
              <a:off x="1842" y="1819"/>
              <a:ext cx="1" cy="1288"/>
            </a:xfrm>
            <a:prstGeom prst="line">
              <a:avLst/>
            </a:prstGeom>
            <a:noFill/>
            <a:ln w="21600">
              <a:solidFill>
                <a:srgbClr val="024C1C"/>
              </a:solidFill>
              <a:round/>
              <a:headEnd/>
              <a:tailEnd/>
            </a:ln>
          </p:spPr>
          <p:txBody>
            <a:bodyPr/>
            <a:lstStyle/>
            <a:p>
              <a:endParaRPr lang="zh-CN" altLang="en-US"/>
            </a:p>
          </p:txBody>
        </p:sp>
        <p:sp>
          <p:nvSpPr>
            <p:cNvPr id="111627" name="Line 11"/>
            <p:cNvSpPr>
              <a:spLocks noChangeShapeType="1"/>
            </p:cNvSpPr>
            <p:nvPr/>
          </p:nvSpPr>
          <p:spPr bwMode="auto">
            <a:xfrm flipH="1">
              <a:off x="1841" y="1819"/>
              <a:ext cx="708" cy="1"/>
            </a:xfrm>
            <a:prstGeom prst="line">
              <a:avLst/>
            </a:prstGeom>
            <a:noFill/>
            <a:ln w="21600">
              <a:solidFill>
                <a:srgbClr val="024C1C"/>
              </a:solidFill>
              <a:round/>
              <a:headEnd type="triangle" w="med" len="med"/>
              <a:tailEnd/>
            </a:ln>
          </p:spPr>
          <p:txBody>
            <a:bodyPr/>
            <a:lstStyle/>
            <a:p>
              <a:endParaRPr lang="zh-CN" altLang="en-US"/>
            </a:p>
          </p:txBody>
        </p:sp>
        <p:sp>
          <p:nvSpPr>
            <p:cNvPr id="111628" name="Line 12"/>
            <p:cNvSpPr>
              <a:spLocks noChangeShapeType="1"/>
            </p:cNvSpPr>
            <p:nvPr/>
          </p:nvSpPr>
          <p:spPr bwMode="auto">
            <a:xfrm>
              <a:off x="3519" y="1925"/>
              <a:ext cx="794" cy="1"/>
            </a:xfrm>
            <a:prstGeom prst="line">
              <a:avLst/>
            </a:prstGeom>
            <a:noFill/>
            <a:ln w="21600">
              <a:solidFill>
                <a:srgbClr val="024C1C"/>
              </a:solidFill>
              <a:round/>
              <a:headEnd type="triangle" w="med" len="med"/>
              <a:tailEnd/>
            </a:ln>
          </p:spPr>
          <p:txBody>
            <a:bodyPr/>
            <a:lstStyle/>
            <a:p>
              <a:endParaRPr lang="zh-CN" altLang="en-US"/>
            </a:p>
          </p:txBody>
        </p:sp>
        <p:sp>
          <p:nvSpPr>
            <p:cNvPr id="111629" name="Line 13"/>
            <p:cNvSpPr>
              <a:spLocks noChangeShapeType="1"/>
            </p:cNvSpPr>
            <p:nvPr/>
          </p:nvSpPr>
          <p:spPr bwMode="auto">
            <a:xfrm>
              <a:off x="3342" y="3108"/>
              <a:ext cx="971" cy="1"/>
            </a:xfrm>
            <a:prstGeom prst="line">
              <a:avLst/>
            </a:prstGeom>
            <a:noFill/>
            <a:ln w="21600">
              <a:solidFill>
                <a:srgbClr val="024C1C"/>
              </a:solidFill>
              <a:round/>
              <a:headEnd/>
              <a:tailEnd/>
            </a:ln>
          </p:spPr>
          <p:txBody>
            <a:bodyPr/>
            <a:lstStyle/>
            <a:p>
              <a:endParaRPr lang="zh-CN" altLang="en-US"/>
            </a:p>
          </p:txBody>
        </p:sp>
        <p:sp>
          <p:nvSpPr>
            <p:cNvPr id="111630" name="Line 14"/>
            <p:cNvSpPr>
              <a:spLocks noChangeShapeType="1"/>
            </p:cNvSpPr>
            <p:nvPr/>
          </p:nvSpPr>
          <p:spPr bwMode="auto">
            <a:xfrm>
              <a:off x="4313" y="1925"/>
              <a:ext cx="1" cy="1182"/>
            </a:xfrm>
            <a:prstGeom prst="line">
              <a:avLst/>
            </a:prstGeom>
            <a:noFill/>
            <a:ln w="21600">
              <a:solidFill>
                <a:srgbClr val="024C1C"/>
              </a:solidFill>
              <a:round/>
              <a:headEnd/>
              <a:tailEnd/>
            </a:ln>
          </p:spPr>
          <p:txBody>
            <a:bodyPr/>
            <a:lstStyle/>
            <a:p>
              <a:endParaRPr lang="zh-CN" altLang="en-US"/>
            </a:p>
          </p:txBody>
        </p:sp>
        <p:sp>
          <p:nvSpPr>
            <p:cNvPr id="111631" name="Line 15"/>
            <p:cNvSpPr>
              <a:spLocks noChangeShapeType="1"/>
            </p:cNvSpPr>
            <p:nvPr/>
          </p:nvSpPr>
          <p:spPr bwMode="auto">
            <a:xfrm flipH="1">
              <a:off x="2018" y="2137"/>
              <a:ext cx="443" cy="1"/>
            </a:xfrm>
            <a:prstGeom prst="line">
              <a:avLst/>
            </a:prstGeom>
            <a:noFill/>
            <a:ln w="21600">
              <a:solidFill>
                <a:srgbClr val="040477"/>
              </a:solidFill>
              <a:round/>
              <a:headEnd/>
              <a:tailEnd/>
            </a:ln>
          </p:spPr>
          <p:txBody>
            <a:bodyPr/>
            <a:lstStyle/>
            <a:p>
              <a:endParaRPr lang="zh-CN" altLang="en-US"/>
            </a:p>
          </p:txBody>
        </p:sp>
        <p:sp>
          <p:nvSpPr>
            <p:cNvPr id="111632" name="Line 16"/>
            <p:cNvSpPr>
              <a:spLocks noChangeShapeType="1"/>
            </p:cNvSpPr>
            <p:nvPr/>
          </p:nvSpPr>
          <p:spPr bwMode="auto">
            <a:xfrm>
              <a:off x="2018" y="2137"/>
              <a:ext cx="1" cy="882"/>
            </a:xfrm>
            <a:prstGeom prst="line">
              <a:avLst/>
            </a:prstGeom>
            <a:noFill/>
            <a:ln w="21600">
              <a:solidFill>
                <a:srgbClr val="040477"/>
              </a:solidFill>
              <a:round/>
              <a:headEnd/>
              <a:tailEnd/>
            </a:ln>
          </p:spPr>
          <p:txBody>
            <a:bodyPr/>
            <a:lstStyle/>
            <a:p>
              <a:endParaRPr lang="zh-CN" altLang="en-US"/>
            </a:p>
          </p:txBody>
        </p:sp>
        <p:sp>
          <p:nvSpPr>
            <p:cNvPr id="111633" name="Line 17"/>
            <p:cNvSpPr>
              <a:spLocks noChangeShapeType="1"/>
            </p:cNvSpPr>
            <p:nvPr/>
          </p:nvSpPr>
          <p:spPr bwMode="auto">
            <a:xfrm>
              <a:off x="2018" y="3019"/>
              <a:ext cx="618" cy="1"/>
            </a:xfrm>
            <a:prstGeom prst="line">
              <a:avLst/>
            </a:prstGeom>
            <a:noFill/>
            <a:ln w="21600">
              <a:solidFill>
                <a:srgbClr val="040477"/>
              </a:solidFill>
              <a:round/>
              <a:headEnd/>
              <a:tailEnd type="triangle" w="med" len="med"/>
            </a:ln>
          </p:spPr>
          <p:txBody>
            <a:bodyPr/>
            <a:lstStyle/>
            <a:p>
              <a:endParaRPr lang="zh-CN" altLang="en-US"/>
            </a:p>
          </p:txBody>
        </p:sp>
        <p:sp>
          <p:nvSpPr>
            <p:cNvPr id="111634" name="Line 18"/>
            <p:cNvSpPr>
              <a:spLocks noChangeShapeType="1"/>
            </p:cNvSpPr>
            <p:nvPr/>
          </p:nvSpPr>
          <p:spPr bwMode="auto">
            <a:xfrm>
              <a:off x="3607" y="2243"/>
              <a:ext cx="530" cy="1"/>
            </a:xfrm>
            <a:prstGeom prst="line">
              <a:avLst/>
            </a:prstGeom>
            <a:noFill/>
            <a:ln w="21600">
              <a:solidFill>
                <a:srgbClr val="040477"/>
              </a:solidFill>
              <a:round/>
              <a:headEnd/>
              <a:tailEnd/>
            </a:ln>
          </p:spPr>
          <p:txBody>
            <a:bodyPr/>
            <a:lstStyle/>
            <a:p>
              <a:endParaRPr lang="zh-CN" altLang="en-US"/>
            </a:p>
          </p:txBody>
        </p:sp>
        <p:sp>
          <p:nvSpPr>
            <p:cNvPr id="111635" name="Line 19"/>
            <p:cNvSpPr>
              <a:spLocks noChangeShapeType="1"/>
            </p:cNvSpPr>
            <p:nvPr/>
          </p:nvSpPr>
          <p:spPr bwMode="auto">
            <a:xfrm>
              <a:off x="4136" y="2243"/>
              <a:ext cx="1" cy="776"/>
            </a:xfrm>
            <a:prstGeom prst="line">
              <a:avLst/>
            </a:prstGeom>
            <a:noFill/>
            <a:ln w="21600">
              <a:solidFill>
                <a:srgbClr val="040477"/>
              </a:solidFill>
              <a:round/>
              <a:headEnd/>
              <a:tailEnd/>
            </a:ln>
          </p:spPr>
          <p:txBody>
            <a:bodyPr/>
            <a:lstStyle/>
            <a:p>
              <a:endParaRPr lang="zh-CN" altLang="en-US"/>
            </a:p>
          </p:txBody>
        </p:sp>
        <p:sp>
          <p:nvSpPr>
            <p:cNvPr id="111636" name="Line 20"/>
            <p:cNvSpPr>
              <a:spLocks noChangeShapeType="1"/>
            </p:cNvSpPr>
            <p:nvPr/>
          </p:nvSpPr>
          <p:spPr bwMode="auto">
            <a:xfrm flipH="1">
              <a:off x="3341" y="3019"/>
              <a:ext cx="796" cy="1"/>
            </a:xfrm>
            <a:prstGeom prst="line">
              <a:avLst/>
            </a:prstGeom>
            <a:noFill/>
            <a:ln w="21600">
              <a:solidFill>
                <a:srgbClr val="040477"/>
              </a:solidFill>
              <a:round/>
              <a:headEnd/>
              <a:tailEnd type="triangle" w="med" len="med"/>
            </a:ln>
          </p:spPr>
          <p:txBody>
            <a:bodyPr/>
            <a:lstStyle/>
            <a:p>
              <a:endParaRPr lang="zh-CN" altLang="en-US"/>
            </a:p>
          </p:txBody>
        </p:sp>
        <p:sp>
          <p:nvSpPr>
            <p:cNvPr id="111637" name="Line 21"/>
            <p:cNvSpPr>
              <a:spLocks noChangeShapeType="1"/>
            </p:cNvSpPr>
            <p:nvPr/>
          </p:nvSpPr>
          <p:spPr bwMode="auto">
            <a:xfrm>
              <a:off x="3236" y="3108"/>
              <a:ext cx="1" cy="265"/>
            </a:xfrm>
            <a:prstGeom prst="line">
              <a:avLst/>
            </a:prstGeom>
            <a:noFill/>
            <a:ln w="21600">
              <a:solidFill>
                <a:srgbClr val="000000"/>
              </a:solidFill>
              <a:round/>
              <a:headEnd/>
              <a:tailEnd type="triangle" w="med" len="med"/>
            </a:ln>
          </p:spPr>
          <p:txBody>
            <a:bodyPr/>
            <a:lstStyle/>
            <a:p>
              <a:endParaRPr lang="zh-CN" altLang="en-US"/>
            </a:p>
          </p:txBody>
        </p:sp>
        <p:sp>
          <p:nvSpPr>
            <p:cNvPr id="111638" name="Line 22"/>
            <p:cNvSpPr>
              <a:spLocks noChangeShapeType="1"/>
            </p:cNvSpPr>
            <p:nvPr/>
          </p:nvSpPr>
          <p:spPr bwMode="auto">
            <a:xfrm>
              <a:off x="2813" y="3108"/>
              <a:ext cx="1" cy="265"/>
            </a:xfrm>
            <a:prstGeom prst="line">
              <a:avLst/>
            </a:prstGeom>
            <a:noFill/>
            <a:ln w="21600">
              <a:solidFill>
                <a:srgbClr val="000000"/>
              </a:solidFill>
              <a:round/>
              <a:headEnd/>
              <a:tailEnd type="triangle" w="med" len="med"/>
            </a:ln>
          </p:spPr>
          <p:txBody>
            <a:bodyPr/>
            <a:lstStyle/>
            <a:p>
              <a:endParaRPr lang="zh-CN" altLang="en-US"/>
            </a:p>
          </p:txBody>
        </p:sp>
        <p:sp>
          <p:nvSpPr>
            <p:cNvPr id="111639" name="Text Box 23"/>
            <p:cNvSpPr txBox="1">
              <a:spLocks noChangeArrowheads="1"/>
            </p:cNvSpPr>
            <p:nvPr/>
          </p:nvSpPr>
          <p:spPr bwMode="auto">
            <a:xfrm rot="-5400000">
              <a:off x="959" y="2400"/>
              <a:ext cx="1645" cy="160"/>
            </a:xfrm>
            <a:prstGeom prst="rect">
              <a:avLst/>
            </a:prstGeom>
            <a:noFill/>
            <a:ln w="9525">
              <a:noFill/>
              <a:round/>
              <a:headEnd/>
              <a:tailEnd/>
            </a:ln>
          </p:spPr>
          <p:txBody>
            <a:bodyPr wrap="none" lIns="90000" tIns="47772" rIns="90000" bIns="45000"/>
            <a:lstStyle/>
            <a:p>
              <a:pPr>
                <a:lnSpc>
                  <a:spcPct val="98000"/>
                </a:lnSpc>
                <a:tabLst>
                  <a:tab pos="655638" algn="l"/>
                  <a:tab pos="1312863" algn="l"/>
                  <a:tab pos="1968500" algn="l"/>
                </a:tabLst>
              </a:pPr>
              <a:r>
                <a:rPr lang="en-US" altLang="zh-CN" sz="1000">
                  <a:solidFill>
                    <a:srgbClr val="66B036"/>
                  </a:solidFill>
                  <a:latin typeface="DejaVu Sans Mono" pitchFamily="49" charset="0"/>
                </a:rPr>
                <a:t>valueChanged</a:t>
              </a:r>
              <a:r>
                <a:rPr lang="en-US" altLang="zh-CN" sz="1000">
                  <a:solidFill>
                    <a:srgbClr val="000000"/>
                  </a:solidFill>
                  <a:latin typeface="DejaVu Sans Mono" pitchFamily="49" charset="0"/>
                </a:rPr>
                <a:t> → </a:t>
              </a:r>
              <a:r>
                <a:rPr lang="en-US" altLang="zh-CN" sz="1000">
                  <a:solidFill>
                    <a:srgbClr val="66B036"/>
                  </a:solidFill>
                  <a:latin typeface="DejaVu Sans Mono" pitchFamily="49" charset="0"/>
                </a:rPr>
                <a:t>setTempCelsius</a:t>
              </a:r>
            </a:p>
          </p:txBody>
        </p:sp>
        <p:sp>
          <p:nvSpPr>
            <p:cNvPr id="111640" name="Text Box 24"/>
            <p:cNvSpPr txBox="1">
              <a:spLocks noChangeArrowheads="1"/>
            </p:cNvSpPr>
            <p:nvPr/>
          </p:nvSpPr>
          <p:spPr bwMode="auto">
            <a:xfrm rot="5400000">
              <a:off x="3460" y="2431"/>
              <a:ext cx="1804" cy="160"/>
            </a:xfrm>
            <a:prstGeom prst="rect">
              <a:avLst/>
            </a:prstGeom>
            <a:noFill/>
            <a:ln w="9525">
              <a:noFill/>
              <a:round/>
              <a:headEnd/>
              <a:tailEnd/>
            </a:ln>
          </p:spPr>
          <p:txBody>
            <a:bodyPr wrap="none" lIns="90000" tIns="47772" rIns="90000" bIns="45000"/>
            <a:lstStyle/>
            <a:p>
              <a:pPr>
                <a:lnSpc>
                  <a:spcPct val="98000"/>
                </a:lnSpc>
                <a:tabLst>
                  <a:tab pos="655638" algn="l"/>
                  <a:tab pos="1312863" algn="l"/>
                  <a:tab pos="1968500" algn="l"/>
                </a:tabLst>
              </a:pPr>
              <a:r>
                <a:rPr lang="en-US" altLang="zh-CN" sz="1000" b="1">
                  <a:solidFill>
                    <a:srgbClr val="E40E62"/>
                  </a:solidFill>
                  <a:latin typeface="DejaVu Sans Mono" pitchFamily="49" charset="0"/>
                </a:rPr>
                <a:t>valueChanged</a:t>
              </a:r>
              <a:r>
                <a:rPr lang="en-US" altLang="zh-CN" sz="1000">
                  <a:solidFill>
                    <a:srgbClr val="000000"/>
                  </a:solidFill>
                  <a:latin typeface="DejaVu Sans Mono" pitchFamily="49" charset="0"/>
                </a:rPr>
                <a:t> → setTempFahrenheit</a:t>
              </a:r>
            </a:p>
          </p:txBody>
        </p:sp>
        <p:sp>
          <p:nvSpPr>
            <p:cNvPr id="111641" name="Text Box 25"/>
            <p:cNvSpPr txBox="1">
              <a:spLocks noChangeArrowheads="1"/>
            </p:cNvSpPr>
            <p:nvPr/>
          </p:nvSpPr>
          <p:spPr bwMode="auto">
            <a:xfrm rot="-5400000">
              <a:off x="1301" y="2355"/>
              <a:ext cx="1367" cy="142"/>
            </a:xfrm>
            <a:prstGeom prst="rect">
              <a:avLst/>
            </a:prstGeom>
            <a:noFill/>
            <a:ln w="9525">
              <a:noFill/>
              <a:round/>
              <a:headEnd/>
              <a:tailEnd/>
            </a:ln>
          </p:spPr>
          <p:txBody>
            <a:bodyPr wrap="none" lIns="90000" tIns="47268" rIns="90000" bIns="45000"/>
            <a:lstStyle/>
            <a:p>
              <a:pPr>
                <a:lnSpc>
                  <a:spcPct val="98000"/>
                </a:lnSpc>
                <a:tabLst>
                  <a:tab pos="655638" algn="l"/>
                  <a:tab pos="1312863" algn="l"/>
                </a:tabLst>
              </a:pPr>
              <a:r>
                <a:rPr lang="en-US" altLang="zh-CN" sz="800">
                  <a:solidFill>
                    <a:srgbClr val="66B036"/>
                  </a:solidFill>
                  <a:latin typeface="DejaVu Sans Mono" pitchFamily="49" charset="0"/>
                </a:rPr>
                <a:t>tempCelsiusChanged</a:t>
              </a:r>
              <a:r>
                <a:rPr lang="en-US" altLang="zh-CN" sz="800">
                  <a:solidFill>
                    <a:srgbClr val="000000"/>
                  </a:solidFill>
                  <a:latin typeface="DejaVu Sans Mono" pitchFamily="49" charset="0"/>
                </a:rPr>
                <a:t> → </a:t>
              </a:r>
              <a:r>
                <a:rPr lang="en-US" altLang="zh-CN" sz="800">
                  <a:solidFill>
                    <a:srgbClr val="66B036"/>
                  </a:solidFill>
                  <a:latin typeface="DejaVu Sans Mono" pitchFamily="49" charset="0"/>
                </a:rPr>
                <a:t>setValue</a:t>
              </a:r>
            </a:p>
          </p:txBody>
        </p:sp>
        <p:sp>
          <p:nvSpPr>
            <p:cNvPr id="111642" name="Text Box 26"/>
            <p:cNvSpPr txBox="1">
              <a:spLocks noChangeArrowheads="1"/>
            </p:cNvSpPr>
            <p:nvPr/>
          </p:nvSpPr>
          <p:spPr bwMode="auto">
            <a:xfrm rot="5400000">
              <a:off x="3582" y="2477"/>
              <a:ext cx="1189" cy="122"/>
            </a:xfrm>
            <a:prstGeom prst="rect">
              <a:avLst/>
            </a:prstGeom>
            <a:noFill/>
            <a:ln w="9525">
              <a:noFill/>
              <a:round/>
              <a:headEnd/>
              <a:tailEnd/>
            </a:ln>
          </p:spPr>
          <p:txBody>
            <a:bodyPr wrap="none" lIns="90000" tIns="46764" rIns="90000" bIns="45000"/>
            <a:lstStyle/>
            <a:p>
              <a:pPr>
                <a:lnSpc>
                  <a:spcPct val="98000"/>
                </a:lnSpc>
                <a:tabLst>
                  <a:tab pos="655638" algn="l"/>
                  <a:tab pos="1312863" algn="l"/>
                </a:tabLst>
              </a:pPr>
              <a:r>
                <a:rPr lang="en-US" altLang="zh-CN" sz="600">
                  <a:solidFill>
                    <a:srgbClr val="66B036"/>
                  </a:solidFill>
                  <a:latin typeface="DejaVu Sans Mono" pitchFamily="49" charset="0"/>
                </a:rPr>
                <a:t>tempFahrenheitChanged</a:t>
              </a:r>
              <a:r>
                <a:rPr lang="en-US" altLang="zh-CN" sz="600">
                  <a:solidFill>
                    <a:srgbClr val="000000"/>
                  </a:solidFill>
                  <a:latin typeface="DejaVu Sans Mono" pitchFamily="49" charset="0"/>
                </a:rPr>
                <a:t> → </a:t>
              </a:r>
              <a:r>
                <a:rPr lang="en-US" altLang="zh-CN" sz="600">
                  <a:solidFill>
                    <a:srgbClr val="66B036"/>
                  </a:solidFill>
                  <a:latin typeface="DejaVu Sans Mono" pitchFamily="49" charset="0"/>
                </a:rPr>
                <a:t>setValue</a:t>
              </a:r>
            </a:p>
          </p:txBody>
        </p:sp>
        <p:sp>
          <p:nvSpPr>
            <p:cNvPr id="111643" name="Text Box 27"/>
            <p:cNvSpPr txBox="1">
              <a:spLocks noChangeArrowheads="1"/>
            </p:cNvSpPr>
            <p:nvPr/>
          </p:nvSpPr>
          <p:spPr bwMode="auto">
            <a:xfrm>
              <a:off x="2460" y="3372"/>
              <a:ext cx="1120" cy="142"/>
            </a:xfrm>
            <a:prstGeom prst="rect">
              <a:avLst/>
            </a:prstGeom>
            <a:noFill/>
            <a:ln w="9525">
              <a:noFill/>
              <a:round/>
              <a:headEnd/>
              <a:tailEnd/>
            </a:ln>
          </p:spPr>
          <p:txBody>
            <a:bodyPr wrap="none" lIns="90000" tIns="47268" rIns="90000" bIns="45000"/>
            <a:lstStyle/>
            <a:p>
              <a:pPr>
                <a:lnSpc>
                  <a:spcPct val="98000"/>
                </a:lnSpc>
                <a:tabLst>
                  <a:tab pos="655638" algn="l"/>
                  <a:tab pos="1312863" algn="l"/>
                </a:tabLst>
              </a:pPr>
              <a:r>
                <a:rPr lang="en-US" altLang="zh-CN" sz="800">
                  <a:solidFill>
                    <a:srgbClr val="000000"/>
                  </a:solidFill>
                  <a:latin typeface="DejaVu Sans Mono" pitchFamily="49" charset="0"/>
                </a:rPr>
                <a:t>valueChanged → display</a:t>
              </a:r>
            </a:p>
          </p:txBody>
        </p:sp>
      </p:grpSp>
      <p:sp>
        <p:nvSpPr>
          <p:cNvPr id="111621" name="Text Box 28"/>
          <p:cNvSpPr txBox="1">
            <a:spLocks noChangeArrowheads="1"/>
          </p:cNvSpPr>
          <p:nvPr/>
        </p:nvSpPr>
        <p:spPr bwMode="auto">
          <a:xfrm>
            <a:off x="190500" y="4918075"/>
            <a:ext cx="8789988" cy="1358900"/>
          </a:xfrm>
          <a:prstGeom prst="rect">
            <a:avLst/>
          </a:prstGeom>
          <a:noFill/>
          <a:ln w="9525">
            <a:noFill/>
            <a:round/>
            <a:headEnd/>
            <a:tailEnd/>
          </a:ln>
        </p:spPr>
        <p:txBody>
          <a:bodyPr wrap="none" lIns="81639" tIns="43791" rIns="81639" bIns="40820"/>
          <a:lstStyle/>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connect(celsiusDial, SIGNAL(</a:t>
            </a:r>
            <a:r>
              <a:rPr lang="en-US" altLang="zh-CN" sz="1200">
                <a:solidFill>
                  <a:srgbClr val="66B036"/>
                </a:solidFill>
                <a:latin typeface="DejaVu Sans Mono" pitchFamily="49" charset="0"/>
              </a:rPr>
              <a:t>valueChanged</a:t>
            </a:r>
            <a:r>
              <a:rPr lang="en-US" altLang="zh-CN" sz="1200">
                <a:solidFill>
                  <a:srgbClr val="000000"/>
                </a:solidFill>
                <a:latin typeface="DejaVu Sans Mono" pitchFamily="49" charset="0"/>
              </a:rPr>
              <a:t>(int)), tempConverter, SLOT(</a:t>
            </a:r>
            <a:r>
              <a:rPr lang="en-US" altLang="zh-CN" sz="1200">
                <a:solidFill>
                  <a:srgbClr val="66B036"/>
                </a:solidFill>
                <a:latin typeface="DejaVu Sans Mono" pitchFamily="49" charset="0"/>
              </a:rPr>
              <a:t>setTempCelsius</a:t>
            </a:r>
            <a:r>
              <a:rPr lang="en-US" altLang="zh-CN" sz="1200">
                <a:solidFill>
                  <a:srgbClr val="000000"/>
                </a:solidFill>
                <a:latin typeface="DejaVu Sans Mono" pitchFamily="49" charset="0"/>
              </a:rPr>
              <a: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connect(celsiusDial, SIGNAL(</a:t>
            </a:r>
            <a:r>
              <a:rPr lang="en-US" altLang="zh-CN" sz="1200">
                <a:solidFill>
                  <a:srgbClr val="66B036"/>
                </a:solidFill>
                <a:latin typeface="DejaVu Sans Mono" pitchFamily="49" charset="0"/>
              </a:rPr>
              <a:t>valueChanged</a:t>
            </a:r>
            <a:r>
              <a:rPr lang="en-US" altLang="zh-CN" sz="1200">
                <a:solidFill>
                  <a:srgbClr val="000000"/>
                </a:solidFill>
                <a:latin typeface="DejaVu Sans Mono" pitchFamily="49" charset="0"/>
              </a:rPr>
              <a:t>(int)), celsiusLcd, SLOT(</a:t>
            </a:r>
            <a:r>
              <a:rPr lang="en-US" altLang="zh-CN" sz="1200">
                <a:solidFill>
                  <a:srgbClr val="66B036"/>
                </a:solidFill>
                <a:latin typeface="DejaVu Sans Mono" pitchFamily="49" charset="0"/>
              </a:rPr>
              <a:t>display</a:t>
            </a:r>
            <a:r>
              <a:rPr lang="en-US" altLang="zh-CN" sz="1200">
                <a:solidFill>
                  <a:srgbClr val="000000"/>
                </a:solidFill>
                <a:latin typeface="DejaVu Sans Mono" pitchFamily="49" charset="0"/>
              </a:rPr>
              <a: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connect(tempConverter, SIGNAL(</a:t>
            </a:r>
            <a:r>
              <a:rPr lang="en-US" altLang="zh-CN" sz="1200">
                <a:solidFill>
                  <a:srgbClr val="66B036"/>
                </a:solidFill>
                <a:latin typeface="DejaVu Sans Mono" pitchFamily="49" charset="0"/>
              </a:rPr>
              <a:t>tempCelsiusChanged</a:t>
            </a:r>
            <a:r>
              <a:rPr lang="en-US" altLang="zh-CN" sz="1200">
                <a:solidFill>
                  <a:srgbClr val="000000"/>
                </a:solidFill>
                <a:latin typeface="DejaVu Sans Mono" pitchFamily="49" charset="0"/>
              </a:rPr>
              <a:t>(int)), celsiusDial, SLOT(</a:t>
            </a:r>
            <a:r>
              <a:rPr lang="en-US" altLang="zh-CN" sz="1200">
                <a:solidFill>
                  <a:srgbClr val="66B036"/>
                </a:solidFill>
                <a:latin typeface="DejaVu Sans Mono" pitchFamily="49" charset="0"/>
              </a:rPr>
              <a:t>setValue</a:t>
            </a:r>
            <a:r>
              <a:rPr lang="en-US" altLang="zh-CN" sz="1200">
                <a:solidFill>
                  <a:srgbClr val="000000"/>
                </a:solidFill>
                <a:latin typeface="DejaVu Sans Mono" pitchFamily="49" charset="0"/>
              </a:rPr>
              <a: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endParaRPr lang="en-US" altLang="zh-CN">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connect(fahrenheitDial, SIGNAL(</a:t>
            </a:r>
            <a:r>
              <a:rPr lang="en-US" altLang="zh-CN" sz="1200" b="1">
                <a:solidFill>
                  <a:srgbClr val="E40E62"/>
                </a:solidFill>
                <a:latin typeface="DejaVu Sans Mono" pitchFamily="49" charset="0"/>
              </a:rPr>
              <a:t>valueChanged</a:t>
            </a:r>
            <a:r>
              <a:rPr lang="en-US" altLang="zh-CN" sz="1200">
                <a:solidFill>
                  <a:srgbClr val="000000"/>
                </a:solidFill>
                <a:latin typeface="DejaVu Sans Mono" pitchFamily="49" charset="0"/>
              </a:rPr>
              <a:t>(int)), tempConverter, SLOT(setTempFahrenheit(int)));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connect(fahrenheitDial, SIGNAL(</a:t>
            </a:r>
            <a:r>
              <a:rPr lang="en-US" altLang="zh-CN" sz="1200" b="1">
                <a:solidFill>
                  <a:srgbClr val="E40E62"/>
                </a:solidFill>
                <a:latin typeface="DejaVu Sans Mono" pitchFamily="49" charset="0"/>
              </a:rPr>
              <a:t>valueChanged</a:t>
            </a:r>
            <a:r>
              <a:rPr lang="en-US" altLang="zh-CN" sz="1200">
                <a:solidFill>
                  <a:srgbClr val="000000"/>
                </a:solidFill>
                <a:latin typeface="DejaVu Sans Mono" pitchFamily="49" charset="0"/>
              </a:rPr>
              <a:t>(int)), fahrenheitLcd, SLOT(display(int)));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connect(tempConverter, SIGNAL(</a:t>
            </a:r>
            <a:r>
              <a:rPr lang="en-US" altLang="zh-CN" sz="1200">
                <a:solidFill>
                  <a:srgbClr val="66B036"/>
                </a:solidFill>
                <a:latin typeface="DejaVu Sans Mono" pitchFamily="49" charset="0"/>
              </a:rPr>
              <a:t>tempFahrenheitChanged</a:t>
            </a:r>
            <a:r>
              <a:rPr lang="en-US" altLang="zh-CN" sz="1200">
                <a:solidFill>
                  <a:srgbClr val="000000"/>
                </a:solidFill>
                <a:latin typeface="DejaVu Sans Mono" pitchFamily="49" charset="0"/>
              </a:rPr>
              <a:t>(int)), fahrenheitDial, SLOT(</a:t>
            </a:r>
            <a:r>
              <a:rPr lang="en-US" altLang="zh-CN" sz="1200">
                <a:solidFill>
                  <a:srgbClr val="66B036"/>
                </a:solidFill>
                <a:latin typeface="DejaVu Sans Mono" pitchFamily="49" charset="0"/>
              </a:rPr>
              <a:t>setValue</a:t>
            </a:r>
            <a:r>
              <a:rPr lang="en-US" altLang="zh-CN" sz="1200">
                <a:solidFill>
                  <a:srgbClr val="000000"/>
                </a:solidFill>
                <a:latin typeface="DejaVu Sans Mono" pitchFamily="49" charset="0"/>
              </a:rPr>
              <a:t>(int)));</a:t>
            </a:r>
          </a:p>
        </p:txBody>
      </p:sp>
      <p:sp>
        <p:nvSpPr>
          <p:cNvPr id="111622" name="灯片编号占位符 30"/>
          <p:cNvSpPr>
            <a:spLocks noGrp="1"/>
          </p:cNvSpPr>
          <p:nvPr>
            <p:ph type="sldNum" sz="quarter" idx="12"/>
          </p:nvPr>
        </p:nvSpPr>
        <p:spPr>
          <a:noFill/>
        </p:spPr>
        <p:txBody>
          <a:bodyPr/>
          <a:lstStyle/>
          <a:p>
            <a:fld id="{7CD5F60E-E831-4FBA-B5AF-39CF9E06EF51}" type="slidenum">
              <a:rPr lang="en-US" altLang="zh-CN" smtClean="0">
                <a:latin typeface="Arial" charset="0"/>
              </a:rPr>
              <a:pPr/>
              <a:t>104</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
          <p:cNvSpPr>
            <a:spLocks noGrp="1" noChangeArrowheads="1"/>
          </p:cNvSpPr>
          <p:nvPr>
            <p:ph type="title"/>
          </p:nvPr>
        </p:nvSpPr>
        <p:spPr>
          <a:xfrm>
            <a:off x="1423988" y="-100013"/>
            <a:ext cx="5943600" cy="1146176"/>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温度转换器</a:t>
            </a:r>
            <a:endParaRPr lang="en-US" smtClean="0"/>
          </a:p>
        </p:txBody>
      </p:sp>
      <p:sp>
        <p:nvSpPr>
          <p:cNvPr id="112643" name="Rectangle 2"/>
          <p:cNvSpPr>
            <a:spLocks noGrp="1" noChangeArrowheads="1"/>
          </p:cNvSpPr>
          <p:nvPr>
            <p:ph type="body" idx="1"/>
          </p:nvPr>
        </p:nvSpPr>
        <p:spPr>
          <a:xfrm>
            <a:off x="457200" y="1035050"/>
            <a:ext cx="8228013" cy="387350"/>
          </a:xfrm>
        </p:spPr>
        <p:txBody>
          <a:bodyPr tIns="16001"/>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1800" smtClean="0"/>
              <a:t>用户调节摄氏度表盘。</a:t>
            </a:r>
            <a:endParaRPr lang="en-US" sz="1800" smtClean="0"/>
          </a:p>
        </p:txBody>
      </p:sp>
      <p:grpSp>
        <p:nvGrpSpPr>
          <p:cNvPr id="112644" name="Group 3"/>
          <p:cNvGrpSpPr>
            <a:grpSpLocks/>
          </p:cNvGrpSpPr>
          <p:nvPr/>
        </p:nvGrpSpPr>
        <p:grpSpPr bwMode="auto">
          <a:xfrm>
            <a:off x="2449513" y="1814513"/>
            <a:ext cx="3948112" cy="3070225"/>
            <a:chOff x="1701" y="1519"/>
            <a:chExt cx="2742" cy="2132"/>
          </a:xfrm>
        </p:grpSpPr>
        <p:pic>
          <p:nvPicPr>
            <p:cNvPr id="112647" name="Picture 4"/>
            <p:cNvPicPr>
              <a:picLocks noChangeAspect="1" noChangeArrowheads="1"/>
            </p:cNvPicPr>
            <p:nvPr/>
          </p:nvPicPr>
          <p:blipFill>
            <a:blip r:embed="rId3" cstate="print"/>
            <a:srcRect/>
            <a:stretch>
              <a:fillRect/>
            </a:stretch>
          </p:blipFill>
          <p:spPr bwMode="auto">
            <a:xfrm>
              <a:off x="2284" y="2490"/>
              <a:ext cx="1499" cy="1162"/>
            </a:xfrm>
            <a:prstGeom prst="rect">
              <a:avLst/>
            </a:prstGeom>
            <a:noFill/>
            <a:ln w="9525">
              <a:noFill/>
              <a:round/>
              <a:headEnd/>
              <a:tailEnd/>
            </a:ln>
          </p:spPr>
        </p:pic>
        <p:grpSp>
          <p:nvGrpSpPr>
            <p:cNvPr id="112648" name="Group 5"/>
            <p:cNvGrpSpPr>
              <a:grpSpLocks/>
            </p:cNvGrpSpPr>
            <p:nvPr/>
          </p:nvGrpSpPr>
          <p:grpSpPr bwMode="auto">
            <a:xfrm>
              <a:off x="2354" y="1519"/>
              <a:ext cx="1323" cy="793"/>
              <a:chOff x="2354" y="1519"/>
              <a:chExt cx="1323" cy="793"/>
            </a:xfrm>
          </p:grpSpPr>
          <p:sp>
            <p:nvSpPr>
              <p:cNvPr id="112668" name="AutoShape 6"/>
              <p:cNvSpPr>
                <a:spLocks noChangeArrowheads="1"/>
              </p:cNvSpPr>
              <p:nvPr/>
            </p:nvSpPr>
            <p:spPr bwMode="auto">
              <a:xfrm>
                <a:off x="2354" y="1519"/>
                <a:ext cx="1324" cy="794"/>
              </a:xfrm>
              <a:prstGeom prst="roundRect">
                <a:avLst>
                  <a:gd name="adj" fmla="val 14231"/>
                </a:avLst>
              </a:prstGeom>
              <a:solidFill>
                <a:srgbClr val="E0DBCA"/>
              </a:solidFill>
              <a:ln w="9525">
                <a:solidFill>
                  <a:srgbClr val="000000"/>
                </a:solidFill>
                <a:round/>
                <a:headEnd/>
                <a:tailEnd/>
              </a:ln>
            </p:spPr>
            <p:txBody>
              <a:bodyPr lIns="90000" tIns="47268" rIns="90000" bIns="45000" anchor="ctr" anchorCtr="1"/>
              <a:lstStyle/>
              <a:p>
                <a:pPr algn="ctr">
                  <a:lnSpc>
                    <a:spcPct val="98000"/>
                  </a:lnSpc>
                  <a:tabLst>
                    <a:tab pos="655638" algn="l"/>
                    <a:tab pos="1312863" algn="l"/>
                  </a:tabLst>
                </a:pPr>
                <a:r>
                  <a:rPr lang="en-US" altLang="zh-CN" sz="800" b="1">
                    <a:solidFill>
                      <a:srgbClr val="000000"/>
                    </a:solidFill>
                    <a:latin typeface="DejaVu Sans Mono" pitchFamily="49" charset="0"/>
                  </a:rPr>
                  <a:t>TempConverter</a:t>
                </a:r>
              </a:p>
              <a:p>
                <a:pPr algn="ctr">
                  <a:lnSpc>
                    <a:spcPct val="98000"/>
                  </a:lnSpc>
                  <a:tabLst>
                    <a:tab pos="655638" algn="l"/>
                    <a:tab pos="1312863" algn="l"/>
                  </a:tabLst>
                </a:pPr>
                <a:endParaRPr lang="en-US" altLang="zh-CN">
                  <a:solidFill>
                    <a:srgbClr val="000000"/>
                  </a:solidFill>
                  <a:latin typeface="DejaVu Sans Mono" pitchFamily="49" charset="0"/>
                </a:endParaRPr>
              </a:p>
              <a:p>
                <a:pPr algn="ctr">
                  <a:lnSpc>
                    <a:spcPct val="98000"/>
                  </a:lnSpc>
                  <a:tabLst>
                    <a:tab pos="655638" algn="l"/>
                    <a:tab pos="1312863" algn="l"/>
                  </a:tabLst>
                </a:pPr>
                <a:r>
                  <a:rPr lang="en-US" altLang="zh-CN" sz="800">
                    <a:solidFill>
                      <a:srgbClr val="000000"/>
                    </a:solidFill>
                    <a:latin typeface="DejaVu Sans Mono" pitchFamily="49" charset="0"/>
                  </a:rPr>
                  <a:t>setTempCelsius</a:t>
                </a:r>
              </a:p>
              <a:p>
                <a:pPr algn="ctr">
                  <a:lnSpc>
                    <a:spcPct val="98000"/>
                  </a:lnSpc>
                  <a:tabLst>
                    <a:tab pos="655638" algn="l"/>
                    <a:tab pos="1312863" algn="l"/>
                  </a:tabLst>
                </a:pPr>
                <a:r>
                  <a:rPr lang="en-US" altLang="zh-CN" sz="800">
                    <a:solidFill>
                      <a:srgbClr val="000000"/>
                    </a:solidFill>
                    <a:latin typeface="DejaVu Sans Mono" pitchFamily="49" charset="0"/>
                  </a:rPr>
                  <a:t>setTempFahrenheit</a:t>
                </a:r>
              </a:p>
              <a:p>
                <a:pPr algn="ctr">
                  <a:lnSpc>
                    <a:spcPct val="98000"/>
                  </a:lnSpc>
                  <a:tabLst>
                    <a:tab pos="655638" algn="l"/>
                    <a:tab pos="1312863" algn="l"/>
                  </a:tabLst>
                </a:pPr>
                <a:endParaRPr lang="en-US" altLang="zh-CN">
                  <a:solidFill>
                    <a:srgbClr val="000000"/>
                  </a:solidFill>
                  <a:latin typeface="DejaVu Sans Mono" pitchFamily="49" charset="0"/>
                </a:endParaRPr>
              </a:p>
              <a:p>
                <a:pPr algn="ctr">
                  <a:lnSpc>
                    <a:spcPct val="98000"/>
                  </a:lnSpc>
                  <a:tabLst>
                    <a:tab pos="655638" algn="l"/>
                    <a:tab pos="1312863" algn="l"/>
                  </a:tabLst>
                </a:pPr>
                <a:r>
                  <a:rPr lang="en-US" altLang="zh-CN" sz="800">
                    <a:solidFill>
                      <a:srgbClr val="000000"/>
                    </a:solidFill>
                    <a:latin typeface="DejaVu Sans Mono" pitchFamily="49" charset="0"/>
                  </a:rPr>
                  <a:t>tempCelsiusChanged</a:t>
                </a:r>
              </a:p>
              <a:p>
                <a:pPr algn="ctr">
                  <a:lnSpc>
                    <a:spcPct val="98000"/>
                  </a:lnSpc>
                  <a:tabLst>
                    <a:tab pos="655638" algn="l"/>
                    <a:tab pos="1312863" algn="l"/>
                  </a:tabLst>
                </a:pPr>
                <a:r>
                  <a:rPr lang="en-US" altLang="zh-CN" sz="800">
                    <a:solidFill>
                      <a:srgbClr val="000000"/>
                    </a:solidFill>
                    <a:latin typeface="DejaVu Sans Mono" pitchFamily="49" charset="0"/>
                  </a:rPr>
                  <a:t>tempFahrenheitChanged</a:t>
                </a:r>
              </a:p>
            </p:txBody>
          </p:sp>
          <p:sp>
            <p:nvSpPr>
              <p:cNvPr id="112669" name="Line 7"/>
              <p:cNvSpPr>
                <a:spLocks noChangeShapeType="1"/>
              </p:cNvSpPr>
              <p:nvPr/>
            </p:nvSpPr>
            <p:spPr bwMode="auto">
              <a:xfrm>
                <a:off x="2354" y="1696"/>
                <a:ext cx="1324" cy="1"/>
              </a:xfrm>
              <a:prstGeom prst="line">
                <a:avLst/>
              </a:prstGeom>
              <a:noFill/>
              <a:ln w="9525">
                <a:solidFill>
                  <a:srgbClr val="000000"/>
                </a:solidFill>
                <a:round/>
                <a:headEnd/>
                <a:tailEnd/>
              </a:ln>
            </p:spPr>
            <p:txBody>
              <a:bodyPr/>
              <a:lstStyle/>
              <a:p>
                <a:endParaRPr lang="zh-CN" altLang="en-US"/>
              </a:p>
            </p:txBody>
          </p:sp>
          <p:sp>
            <p:nvSpPr>
              <p:cNvPr id="112670" name="Line 8"/>
              <p:cNvSpPr>
                <a:spLocks noChangeShapeType="1"/>
              </p:cNvSpPr>
              <p:nvPr/>
            </p:nvSpPr>
            <p:spPr bwMode="auto">
              <a:xfrm>
                <a:off x="2354" y="2049"/>
                <a:ext cx="1324" cy="1"/>
              </a:xfrm>
              <a:prstGeom prst="line">
                <a:avLst/>
              </a:prstGeom>
              <a:noFill/>
              <a:ln w="9525">
                <a:solidFill>
                  <a:srgbClr val="000000"/>
                </a:solidFill>
                <a:round/>
                <a:headEnd/>
                <a:tailEnd/>
              </a:ln>
            </p:spPr>
            <p:txBody>
              <a:bodyPr/>
              <a:lstStyle/>
              <a:p>
                <a:endParaRPr lang="zh-CN" altLang="en-US"/>
              </a:p>
            </p:txBody>
          </p:sp>
        </p:grpSp>
        <p:sp>
          <p:nvSpPr>
            <p:cNvPr id="112649" name="Line 9"/>
            <p:cNvSpPr>
              <a:spLocks noChangeShapeType="1"/>
            </p:cNvSpPr>
            <p:nvPr/>
          </p:nvSpPr>
          <p:spPr bwMode="auto">
            <a:xfrm flipH="1">
              <a:off x="1841" y="3108"/>
              <a:ext cx="796" cy="1"/>
            </a:xfrm>
            <a:prstGeom prst="line">
              <a:avLst/>
            </a:prstGeom>
            <a:noFill/>
            <a:ln w="21600">
              <a:solidFill>
                <a:srgbClr val="024C1C"/>
              </a:solidFill>
              <a:round/>
              <a:headEnd/>
              <a:tailEnd/>
            </a:ln>
          </p:spPr>
          <p:txBody>
            <a:bodyPr/>
            <a:lstStyle/>
            <a:p>
              <a:endParaRPr lang="zh-CN" altLang="en-US"/>
            </a:p>
          </p:txBody>
        </p:sp>
        <p:sp>
          <p:nvSpPr>
            <p:cNvPr id="112650" name="Line 10"/>
            <p:cNvSpPr>
              <a:spLocks noChangeShapeType="1"/>
            </p:cNvSpPr>
            <p:nvPr/>
          </p:nvSpPr>
          <p:spPr bwMode="auto">
            <a:xfrm>
              <a:off x="1842" y="1819"/>
              <a:ext cx="1" cy="1288"/>
            </a:xfrm>
            <a:prstGeom prst="line">
              <a:avLst/>
            </a:prstGeom>
            <a:noFill/>
            <a:ln w="21600">
              <a:solidFill>
                <a:srgbClr val="024C1C"/>
              </a:solidFill>
              <a:round/>
              <a:headEnd/>
              <a:tailEnd/>
            </a:ln>
          </p:spPr>
          <p:txBody>
            <a:bodyPr/>
            <a:lstStyle/>
            <a:p>
              <a:endParaRPr lang="zh-CN" altLang="en-US"/>
            </a:p>
          </p:txBody>
        </p:sp>
        <p:sp>
          <p:nvSpPr>
            <p:cNvPr id="112651" name="Line 11"/>
            <p:cNvSpPr>
              <a:spLocks noChangeShapeType="1"/>
            </p:cNvSpPr>
            <p:nvPr/>
          </p:nvSpPr>
          <p:spPr bwMode="auto">
            <a:xfrm flipH="1">
              <a:off x="1841" y="1819"/>
              <a:ext cx="708" cy="1"/>
            </a:xfrm>
            <a:prstGeom prst="line">
              <a:avLst/>
            </a:prstGeom>
            <a:noFill/>
            <a:ln w="21600">
              <a:solidFill>
                <a:srgbClr val="024C1C"/>
              </a:solidFill>
              <a:round/>
              <a:headEnd type="triangle" w="med" len="med"/>
              <a:tailEnd/>
            </a:ln>
          </p:spPr>
          <p:txBody>
            <a:bodyPr/>
            <a:lstStyle/>
            <a:p>
              <a:endParaRPr lang="zh-CN" altLang="en-US"/>
            </a:p>
          </p:txBody>
        </p:sp>
        <p:sp>
          <p:nvSpPr>
            <p:cNvPr id="112652" name="Line 12"/>
            <p:cNvSpPr>
              <a:spLocks noChangeShapeType="1"/>
            </p:cNvSpPr>
            <p:nvPr/>
          </p:nvSpPr>
          <p:spPr bwMode="auto">
            <a:xfrm>
              <a:off x="3519" y="1925"/>
              <a:ext cx="794" cy="1"/>
            </a:xfrm>
            <a:prstGeom prst="line">
              <a:avLst/>
            </a:prstGeom>
            <a:noFill/>
            <a:ln w="21600">
              <a:solidFill>
                <a:srgbClr val="024C1C"/>
              </a:solidFill>
              <a:round/>
              <a:headEnd type="triangle" w="med" len="med"/>
              <a:tailEnd/>
            </a:ln>
          </p:spPr>
          <p:txBody>
            <a:bodyPr/>
            <a:lstStyle/>
            <a:p>
              <a:endParaRPr lang="zh-CN" altLang="en-US"/>
            </a:p>
          </p:txBody>
        </p:sp>
        <p:sp>
          <p:nvSpPr>
            <p:cNvPr id="112653" name="Line 13"/>
            <p:cNvSpPr>
              <a:spLocks noChangeShapeType="1"/>
            </p:cNvSpPr>
            <p:nvPr/>
          </p:nvSpPr>
          <p:spPr bwMode="auto">
            <a:xfrm>
              <a:off x="3342" y="3108"/>
              <a:ext cx="971" cy="1"/>
            </a:xfrm>
            <a:prstGeom prst="line">
              <a:avLst/>
            </a:prstGeom>
            <a:noFill/>
            <a:ln w="21600">
              <a:solidFill>
                <a:srgbClr val="024C1C"/>
              </a:solidFill>
              <a:round/>
              <a:headEnd/>
              <a:tailEnd/>
            </a:ln>
          </p:spPr>
          <p:txBody>
            <a:bodyPr/>
            <a:lstStyle/>
            <a:p>
              <a:endParaRPr lang="zh-CN" altLang="en-US"/>
            </a:p>
          </p:txBody>
        </p:sp>
        <p:sp>
          <p:nvSpPr>
            <p:cNvPr id="112654" name="Line 14"/>
            <p:cNvSpPr>
              <a:spLocks noChangeShapeType="1"/>
            </p:cNvSpPr>
            <p:nvPr/>
          </p:nvSpPr>
          <p:spPr bwMode="auto">
            <a:xfrm>
              <a:off x="4313" y="1925"/>
              <a:ext cx="1" cy="1182"/>
            </a:xfrm>
            <a:prstGeom prst="line">
              <a:avLst/>
            </a:prstGeom>
            <a:noFill/>
            <a:ln w="21600">
              <a:solidFill>
                <a:srgbClr val="024C1C"/>
              </a:solidFill>
              <a:round/>
              <a:headEnd/>
              <a:tailEnd/>
            </a:ln>
          </p:spPr>
          <p:txBody>
            <a:bodyPr/>
            <a:lstStyle/>
            <a:p>
              <a:endParaRPr lang="zh-CN" altLang="en-US"/>
            </a:p>
          </p:txBody>
        </p:sp>
        <p:sp>
          <p:nvSpPr>
            <p:cNvPr id="112655" name="Line 15"/>
            <p:cNvSpPr>
              <a:spLocks noChangeShapeType="1"/>
            </p:cNvSpPr>
            <p:nvPr/>
          </p:nvSpPr>
          <p:spPr bwMode="auto">
            <a:xfrm flipH="1">
              <a:off x="2018" y="2137"/>
              <a:ext cx="443" cy="1"/>
            </a:xfrm>
            <a:prstGeom prst="line">
              <a:avLst/>
            </a:prstGeom>
            <a:noFill/>
            <a:ln w="21600">
              <a:solidFill>
                <a:srgbClr val="040477"/>
              </a:solidFill>
              <a:round/>
              <a:headEnd/>
              <a:tailEnd/>
            </a:ln>
          </p:spPr>
          <p:txBody>
            <a:bodyPr/>
            <a:lstStyle/>
            <a:p>
              <a:endParaRPr lang="zh-CN" altLang="en-US"/>
            </a:p>
          </p:txBody>
        </p:sp>
        <p:sp>
          <p:nvSpPr>
            <p:cNvPr id="112656" name="Line 16"/>
            <p:cNvSpPr>
              <a:spLocks noChangeShapeType="1"/>
            </p:cNvSpPr>
            <p:nvPr/>
          </p:nvSpPr>
          <p:spPr bwMode="auto">
            <a:xfrm>
              <a:off x="2018" y="2137"/>
              <a:ext cx="1" cy="882"/>
            </a:xfrm>
            <a:prstGeom prst="line">
              <a:avLst/>
            </a:prstGeom>
            <a:noFill/>
            <a:ln w="21600">
              <a:solidFill>
                <a:srgbClr val="040477"/>
              </a:solidFill>
              <a:round/>
              <a:headEnd/>
              <a:tailEnd/>
            </a:ln>
          </p:spPr>
          <p:txBody>
            <a:bodyPr/>
            <a:lstStyle/>
            <a:p>
              <a:endParaRPr lang="zh-CN" altLang="en-US"/>
            </a:p>
          </p:txBody>
        </p:sp>
        <p:sp>
          <p:nvSpPr>
            <p:cNvPr id="112657" name="Line 17"/>
            <p:cNvSpPr>
              <a:spLocks noChangeShapeType="1"/>
            </p:cNvSpPr>
            <p:nvPr/>
          </p:nvSpPr>
          <p:spPr bwMode="auto">
            <a:xfrm>
              <a:off x="2018" y="3019"/>
              <a:ext cx="618" cy="1"/>
            </a:xfrm>
            <a:prstGeom prst="line">
              <a:avLst/>
            </a:prstGeom>
            <a:noFill/>
            <a:ln w="21600">
              <a:solidFill>
                <a:srgbClr val="040477"/>
              </a:solidFill>
              <a:round/>
              <a:headEnd/>
              <a:tailEnd type="triangle" w="med" len="med"/>
            </a:ln>
          </p:spPr>
          <p:txBody>
            <a:bodyPr/>
            <a:lstStyle/>
            <a:p>
              <a:endParaRPr lang="zh-CN" altLang="en-US"/>
            </a:p>
          </p:txBody>
        </p:sp>
        <p:sp>
          <p:nvSpPr>
            <p:cNvPr id="112658" name="Line 18"/>
            <p:cNvSpPr>
              <a:spLocks noChangeShapeType="1"/>
            </p:cNvSpPr>
            <p:nvPr/>
          </p:nvSpPr>
          <p:spPr bwMode="auto">
            <a:xfrm>
              <a:off x="3607" y="2243"/>
              <a:ext cx="530" cy="1"/>
            </a:xfrm>
            <a:prstGeom prst="line">
              <a:avLst/>
            </a:prstGeom>
            <a:noFill/>
            <a:ln w="21600">
              <a:solidFill>
                <a:srgbClr val="040477"/>
              </a:solidFill>
              <a:round/>
              <a:headEnd/>
              <a:tailEnd/>
            </a:ln>
          </p:spPr>
          <p:txBody>
            <a:bodyPr/>
            <a:lstStyle/>
            <a:p>
              <a:endParaRPr lang="zh-CN" altLang="en-US"/>
            </a:p>
          </p:txBody>
        </p:sp>
        <p:sp>
          <p:nvSpPr>
            <p:cNvPr id="112659" name="Line 19"/>
            <p:cNvSpPr>
              <a:spLocks noChangeShapeType="1"/>
            </p:cNvSpPr>
            <p:nvPr/>
          </p:nvSpPr>
          <p:spPr bwMode="auto">
            <a:xfrm>
              <a:off x="4136" y="2243"/>
              <a:ext cx="1" cy="776"/>
            </a:xfrm>
            <a:prstGeom prst="line">
              <a:avLst/>
            </a:prstGeom>
            <a:noFill/>
            <a:ln w="21600">
              <a:solidFill>
                <a:srgbClr val="040477"/>
              </a:solidFill>
              <a:round/>
              <a:headEnd/>
              <a:tailEnd/>
            </a:ln>
          </p:spPr>
          <p:txBody>
            <a:bodyPr/>
            <a:lstStyle/>
            <a:p>
              <a:endParaRPr lang="zh-CN" altLang="en-US"/>
            </a:p>
          </p:txBody>
        </p:sp>
        <p:sp>
          <p:nvSpPr>
            <p:cNvPr id="112660" name="Line 20"/>
            <p:cNvSpPr>
              <a:spLocks noChangeShapeType="1"/>
            </p:cNvSpPr>
            <p:nvPr/>
          </p:nvSpPr>
          <p:spPr bwMode="auto">
            <a:xfrm flipH="1">
              <a:off x="3341" y="3019"/>
              <a:ext cx="796" cy="1"/>
            </a:xfrm>
            <a:prstGeom prst="line">
              <a:avLst/>
            </a:prstGeom>
            <a:noFill/>
            <a:ln w="21600">
              <a:solidFill>
                <a:srgbClr val="040477"/>
              </a:solidFill>
              <a:round/>
              <a:headEnd/>
              <a:tailEnd type="triangle" w="med" len="med"/>
            </a:ln>
          </p:spPr>
          <p:txBody>
            <a:bodyPr/>
            <a:lstStyle/>
            <a:p>
              <a:endParaRPr lang="zh-CN" altLang="en-US"/>
            </a:p>
          </p:txBody>
        </p:sp>
        <p:sp>
          <p:nvSpPr>
            <p:cNvPr id="112661" name="Line 21"/>
            <p:cNvSpPr>
              <a:spLocks noChangeShapeType="1"/>
            </p:cNvSpPr>
            <p:nvPr/>
          </p:nvSpPr>
          <p:spPr bwMode="auto">
            <a:xfrm>
              <a:off x="3236" y="3108"/>
              <a:ext cx="1" cy="265"/>
            </a:xfrm>
            <a:prstGeom prst="line">
              <a:avLst/>
            </a:prstGeom>
            <a:noFill/>
            <a:ln w="21600">
              <a:solidFill>
                <a:srgbClr val="000000"/>
              </a:solidFill>
              <a:round/>
              <a:headEnd/>
              <a:tailEnd type="triangle" w="med" len="med"/>
            </a:ln>
          </p:spPr>
          <p:txBody>
            <a:bodyPr/>
            <a:lstStyle/>
            <a:p>
              <a:endParaRPr lang="zh-CN" altLang="en-US"/>
            </a:p>
          </p:txBody>
        </p:sp>
        <p:sp>
          <p:nvSpPr>
            <p:cNvPr id="112662" name="Line 22"/>
            <p:cNvSpPr>
              <a:spLocks noChangeShapeType="1"/>
            </p:cNvSpPr>
            <p:nvPr/>
          </p:nvSpPr>
          <p:spPr bwMode="auto">
            <a:xfrm>
              <a:off x="2813" y="3108"/>
              <a:ext cx="1" cy="265"/>
            </a:xfrm>
            <a:prstGeom prst="line">
              <a:avLst/>
            </a:prstGeom>
            <a:noFill/>
            <a:ln w="21600">
              <a:solidFill>
                <a:srgbClr val="000000"/>
              </a:solidFill>
              <a:round/>
              <a:headEnd/>
              <a:tailEnd type="triangle" w="med" len="med"/>
            </a:ln>
          </p:spPr>
          <p:txBody>
            <a:bodyPr/>
            <a:lstStyle/>
            <a:p>
              <a:endParaRPr lang="zh-CN" altLang="en-US"/>
            </a:p>
          </p:txBody>
        </p:sp>
        <p:sp>
          <p:nvSpPr>
            <p:cNvPr id="112663" name="Text Box 23"/>
            <p:cNvSpPr txBox="1">
              <a:spLocks noChangeArrowheads="1"/>
            </p:cNvSpPr>
            <p:nvPr/>
          </p:nvSpPr>
          <p:spPr bwMode="auto">
            <a:xfrm rot="-5400000">
              <a:off x="959" y="2400"/>
              <a:ext cx="1645" cy="160"/>
            </a:xfrm>
            <a:prstGeom prst="rect">
              <a:avLst/>
            </a:prstGeom>
            <a:noFill/>
            <a:ln w="9525">
              <a:noFill/>
              <a:round/>
              <a:headEnd/>
              <a:tailEnd/>
            </a:ln>
          </p:spPr>
          <p:txBody>
            <a:bodyPr wrap="none" lIns="90000" tIns="47772" rIns="90000" bIns="45000"/>
            <a:lstStyle/>
            <a:p>
              <a:pPr>
                <a:lnSpc>
                  <a:spcPct val="98000"/>
                </a:lnSpc>
                <a:tabLst>
                  <a:tab pos="655638" algn="l"/>
                  <a:tab pos="1312863" algn="l"/>
                  <a:tab pos="1968500" algn="l"/>
                </a:tabLst>
              </a:pPr>
              <a:r>
                <a:rPr lang="en-US" altLang="zh-CN" sz="1000">
                  <a:solidFill>
                    <a:srgbClr val="66B036"/>
                  </a:solidFill>
                  <a:latin typeface="DejaVu Sans Mono" pitchFamily="49" charset="0"/>
                </a:rPr>
                <a:t>valueChanged</a:t>
              </a:r>
              <a:r>
                <a:rPr lang="en-US" altLang="zh-CN" sz="1000">
                  <a:solidFill>
                    <a:srgbClr val="000000"/>
                  </a:solidFill>
                  <a:latin typeface="DejaVu Sans Mono" pitchFamily="49" charset="0"/>
                </a:rPr>
                <a:t> → </a:t>
              </a:r>
              <a:r>
                <a:rPr lang="en-US" altLang="zh-CN" sz="1000">
                  <a:solidFill>
                    <a:srgbClr val="66B036"/>
                  </a:solidFill>
                  <a:latin typeface="DejaVu Sans Mono" pitchFamily="49" charset="0"/>
                </a:rPr>
                <a:t>setTempCelsius</a:t>
              </a:r>
            </a:p>
          </p:txBody>
        </p:sp>
        <p:sp>
          <p:nvSpPr>
            <p:cNvPr id="112664" name="Text Box 24"/>
            <p:cNvSpPr txBox="1">
              <a:spLocks noChangeArrowheads="1"/>
            </p:cNvSpPr>
            <p:nvPr/>
          </p:nvSpPr>
          <p:spPr bwMode="auto">
            <a:xfrm rot="5400000">
              <a:off x="3460" y="2431"/>
              <a:ext cx="1804" cy="160"/>
            </a:xfrm>
            <a:prstGeom prst="rect">
              <a:avLst/>
            </a:prstGeom>
            <a:noFill/>
            <a:ln w="9525">
              <a:noFill/>
              <a:round/>
              <a:headEnd/>
              <a:tailEnd/>
            </a:ln>
          </p:spPr>
          <p:txBody>
            <a:bodyPr wrap="none" lIns="90000" tIns="47772" rIns="90000" bIns="45000"/>
            <a:lstStyle/>
            <a:p>
              <a:pPr>
                <a:lnSpc>
                  <a:spcPct val="98000"/>
                </a:lnSpc>
                <a:tabLst>
                  <a:tab pos="655638" algn="l"/>
                  <a:tab pos="1312863" algn="l"/>
                  <a:tab pos="1968500" algn="l"/>
                </a:tabLst>
              </a:pPr>
              <a:r>
                <a:rPr lang="en-US" altLang="zh-CN" sz="1000">
                  <a:solidFill>
                    <a:srgbClr val="66B036"/>
                  </a:solidFill>
                  <a:latin typeface="DejaVu Sans Mono" pitchFamily="49" charset="0"/>
                </a:rPr>
                <a:t>valueChanged</a:t>
              </a:r>
              <a:r>
                <a:rPr lang="en-US" altLang="zh-CN" sz="1000">
                  <a:solidFill>
                    <a:srgbClr val="000000"/>
                  </a:solidFill>
                  <a:latin typeface="DejaVu Sans Mono" pitchFamily="49" charset="0"/>
                </a:rPr>
                <a:t> → </a:t>
              </a:r>
              <a:r>
                <a:rPr lang="en-US" altLang="zh-CN" sz="1000" b="1">
                  <a:solidFill>
                    <a:srgbClr val="E40E62"/>
                  </a:solidFill>
                  <a:latin typeface="DejaVu Sans Mono" pitchFamily="49" charset="0"/>
                </a:rPr>
                <a:t>setTempFahrenheit</a:t>
              </a:r>
            </a:p>
          </p:txBody>
        </p:sp>
        <p:sp>
          <p:nvSpPr>
            <p:cNvPr id="112665" name="Text Box 25"/>
            <p:cNvSpPr txBox="1">
              <a:spLocks noChangeArrowheads="1"/>
            </p:cNvSpPr>
            <p:nvPr/>
          </p:nvSpPr>
          <p:spPr bwMode="auto">
            <a:xfrm rot="-5400000">
              <a:off x="1301" y="2355"/>
              <a:ext cx="1367" cy="142"/>
            </a:xfrm>
            <a:prstGeom prst="rect">
              <a:avLst/>
            </a:prstGeom>
            <a:noFill/>
            <a:ln w="9525">
              <a:noFill/>
              <a:round/>
              <a:headEnd/>
              <a:tailEnd/>
            </a:ln>
          </p:spPr>
          <p:txBody>
            <a:bodyPr wrap="none" lIns="90000" tIns="47268" rIns="90000" bIns="45000"/>
            <a:lstStyle/>
            <a:p>
              <a:pPr>
                <a:lnSpc>
                  <a:spcPct val="98000"/>
                </a:lnSpc>
                <a:tabLst>
                  <a:tab pos="655638" algn="l"/>
                  <a:tab pos="1312863" algn="l"/>
                </a:tabLst>
              </a:pPr>
              <a:r>
                <a:rPr lang="en-US" altLang="zh-CN" sz="800">
                  <a:solidFill>
                    <a:srgbClr val="66B036"/>
                  </a:solidFill>
                  <a:latin typeface="DejaVu Sans Mono" pitchFamily="49" charset="0"/>
                </a:rPr>
                <a:t>tempCelsiusChanged</a:t>
              </a:r>
              <a:r>
                <a:rPr lang="en-US" altLang="zh-CN" sz="800">
                  <a:solidFill>
                    <a:srgbClr val="000000"/>
                  </a:solidFill>
                  <a:latin typeface="DejaVu Sans Mono" pitchFamily="49" charset="0"/>
                </a:rPr>
                <a:t> → </a:t>
              </a:r>
              <a:r>
                <a:rPr lang="en-US" altLang="zh-CN" sz="800">
                  <a:solidFill>
                    <a:srgbClr val="66B036"/>
                  </a:solidFill>
                  <a:latin typeface="DejaVu Sans Mono" pitchFamily="49" charset="0"/>
                </a:rPr>
                <a:t>setValue</a:t>
              </a:r>
            </a:p>
          </p:txBody>
        </p:sp>
        <p:sp>
          <p:nvSpPr>
            <p:cNvPr id="112666" name="Text Box 26"/>
            <p:cNvSpPr txBox="1">
              <a:spLocks noChangeArrowheads="1"/>
            </p:cNvSpPr>
            <p:nvPr/>
          </p:nvSpPr>
          <p:spPr bwMode="auto">
            <a:xfrm rot="5400000">
              <a:off x="3582" y="2477"/>
              <a:ext cx="1189" cy="122"/>
            </a:xfrm>
            <a:prstGeom prst="rect">
              <a:avLst/>
            </a:prstGeom>
            <a:noFill/>
            <a:ln w="9525">
              <a:noFill/>
              <a:round/>
              <a:headEnd/>
              <a:tailEnd/>
            </a:ln>
          </p:spPr>
          <p:txBody>
            <a:bodyPr wrap="none" lIns="90000" tIns="46764" rIns="90000" bIns="45000"/>
            <a:lstStyle/>
            <a:p>
              <a:pPr>
                <a:lnSpc>
                  <a:spcPct val="98000"/>
                </a:lnSpc>
                <a:tabLst>
                  <a:tab pos="655638" algn="l"/>
                  <a:tab pos="1312863" algn="l"/>
                </a:tabLst>
              </a:pPr>
              <a:r>
                <a:rPr lang="en-US" altLang="zh-CN" sz="600">
                  <a:solidFill>
                    <a:srgbClr val="66B036"/>
                  </a:solidFill>
                  <a:latin typeface="DejaVu Sans Mono" pitchFamily="49" charset="0"/>
                </a:rPr>
                <a:t>tempFahrenheitChanged</a:t>
              </a:r>
              <a:r>
                <a:rPr lang="en-US" altLang="zh-CN" sz="600">
                  <a:solidFill>
                    <a:srgbClr val="000000"/>
                  </a:solidFill>
                  <a:latin typeface="DejaVu Sans Mono" pitchFamily="49" charset="0"/>
                </a:rPr>
                <a:t> → </a:t>
              </a:r>
              <a:r>
                <a:rPr lang="en-US" altLang="zh-CN" sz="600">
                  <a:solidFill>
                    <a:srgbClr val="66B036"/>
                  </a:solidFill>
                  <a:latin typeface="DejaVu Sans Mono" pitchFamily="49" charset="0"/>
                </a:rPr>
                <a:t>setValue</a:t>
              </a:r>
            </a:p>
          </p:txBody>
        </p:sp>
        <p:sp>
          <p:nvSpPr>
            <p:cNvPr id="112667" name="Text Box 27"/>
            <p:cNvSpPr txBox="1">
              <a:spLocks noChangeArrowheads="1"/>
            </p:cNvSpPr>
            <p:nvPr/>
          </p:nvSpPr>
          <p:spPr bwMode="auto">
            <a:xfrm>
              <a:off x="2460" y="3372"/>
              <a:ext cx="1120" cy="142"/>
            </a:xfrm>
            <a:prstGeom prst="rect">
              <a:avLst/>
            </a:prstGeom>
            <a:noFill/>
            <a:ln w="9525">
              <a:noFill/>
              <a:round/>
              <a:headEnd/>
              <a:tailEnd/>
            </a:ln>
          </p:spPr>
          <p:txBody>
            <a:bodyPr wrap="none" lIns="90000" tIns="47268" rIns="90000" bIns="45000"/>
            <a:lstStyle/>
            <a:p>
              <a:pPr>
                <a:lnSpc>
                  <a:spcPct val="98000"/>
                </a:lnSpc>
                <a:tabLst>
                  <a:tab pos="655638" algn="l"/>
                  <a:tab pos="1312863" algn="l"/>
                </a:tabLst>
              </a:pPr>
              <a:r>
                <a:rPr lang="en-US" altLang="zh-CN" sz="800">
                  <a:solidFill>
                    <a:srgbClr val="000000"/>
                  </a:solidFill>
                  <a:latin typeface="DejaVu Sans Mono" pitchFamily="49" charset="0"/>
                </a:rPr>
                <a:t>valueChanged → display</a:t>
              </a:r>
            </a:p>
          </p:txBody>
        </p:sp>
      </p:grpSp>
      <p:sp>
        <p:nvSpPr>
          <p:cNvPr id="112645" name="Text Box 28"/>
          <p:cNvSpPr txBox="1">
            <a:spLocks noChangeArrowheads="1"/>
          </p:cNvSpPr>
          <p:nvPr/>
        </p:nvSpPr>
        <p:spPr bwMode="auto">
          <a:xfrm>
            <a:off x="190500" y="4918075"/>
            <a:ext cx="8789988" cy="1358900"/>
          </a:xfrm>
          <a:prstGeom prst="rect">
            <a:avLst/>
          </a:prstGeom>
          <a:noFill/>
          <a:ln w="9525">
            <a:noFill/>
            <a:round/>
            <a:headEnd/>
            <a:tailEnd/>
          </a:ln>
        </p:spPr>
        <p:txBody>
          <a:bodyPr wrap="none" lIns="81639" tIns="43791" rIns="81639" bIns="40820"/>
          <a:lstStyle/>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connect(celsiusDial, SIGNAL(</a:t>
            </a:r>
            <a:r>
              <a:rPr lang="en-US" altLang="zh-CN" sz="1200">
                <a:solidFill>
                  <a:srgbClr val="66B036"/>
                </a:solidFill>
                <a:latin typeface="DejaVu Sans Mono" pitchFamily="49" charset="0"/>
              </a:rPr>
              <a:t>valueChanged</a:t>
            </a:r>
            <a:r>
              <a:rPr lang="en-US" altLang="zh-CN" sz="1200">
                <a:solidFill>
                  <a:srgbClr val="000000"/>
                </a:solidFill>
                <a:latin typeface="DejaVu Sans Mono" pitchFamily="49" charset="0"/>
              </a:rPr>
              <a:t>(int)), tempConverter, SLOT(</a:t>
            </a:r>
            <a:r>
              <a:rPr lang="en-US" altLang="zh-CN" sz="1200">
                <a:solidFill>
                  <a:srgbClr val="66B036"/>
                </a:solidFill>
                <a:latin typeface="DejaVu Sans Mono" pitchFamily="49" charset="0"/>
              </a:rPr>
              <a:t>setTempCelsius</a:t>
            </a:r>
            <a:r>
              <a:rPr lang="en-US" altLang="zh-CN" sz="1200">
                <a:solidFill>
                  <a:srgbClr val="000000"/>
                </a:solidFill>
                <a:latin typeface="DejaVu Sans Mono" pitchFamily="49" charset="0"/>
              </a:rPr>
              <a: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connect(celsiusDial, SIGNAL(</a:t>
            </a:r>
            <a:r>
              <a:rPr lang="en-US" altLang="zh-CN" sz="1200">
                <a:solidFill>
                  <a:srgbClr val="66B036"/>
                </a:solidFill>
                <a:latin typeface="DejaVu Sans Mono" pitchFamily="49" charset="0"/>
              </a:rPr>
              <a:t>valueChanged</a:t>
            </a:r>
            <a:r>
              <a:rPr lang="en-US" altLang="zh-CN" sz="1200">
                <a:solidFill>
                  <a:srgbClr val="000000"/>
                </a:solidFill>
                <a:latin typeface="DejaVu Sans Mono" pitchFamily="49" charset="0"/>
              </a:rPr>
              <a:t>(int)), celsiusLcd, SLOT(</a:t>
            </a:r>
            <a:r>
              <a:rPr lang="en-US" altLang="zh-CN" sz="1200">
                <a:solidFill>
                  <a:srgbClr val="66B036"/>
                </a:solidFill>
                <a:latin typeface="DejaVu Sans Mono" pitchFamily="49" charset="0"/>
              </a:rPr>
              <a:t>display</a:t>
            </a:r>
            <a:r>
              <a:rPr lang="en-US" altLang="zh-CN" sz="1200">
                <a:solidFill>
                  <a:srgbClr val="000000"/>
                </a:solidFill>
                <a:latin typeface="DejaVu Sans Mono" pitchFamily="49" charset="0"/>
              </a:rPr>
              <a: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connect(tempConverter, SIGNAL(</a:t>
            </a:r>
            <a:r>
              <a:rPr lang="en-US" altLang="zh-CN" sz="1200">
                <a:solidFill>
                  <a:srgbClr val="66B036"/>
                </a:solidFill>
                <a:latin typeface="DejaVu Sans Mono" pitchFamily="49" charset="0"/>
              </a:rPr>
              <a:t>tempCelsiusChanged</a:t>
            </a:r>
            <a:r>
              <a:rPr lang="en-US" altLang="zh-CN" sz="1200">
                <a:solidFill>
                  <a:srgbClr val="000000"/>
                </a:solidFill>
                <a:latin typeface="DejaVu Sans Mono" pitchFamily="49" charset="0"/>
              </a:rPr>
              <a:t>(int)), celsiusDial, SLOT(</a:t>
            </a:r>
            <a:r>
              <a:rPr lang="en-US" altLang="zh-CN" sz="1200">
                <a:solidFill>
                  <a:srgbClr val="66B036"/>
                </a:solidFill>
                <a:latin typeface="DejaVu Sans Mono" pitchFamily="49" charset="0"/>
              </a:rPr>
              <a:t>setValue</a:t>
            </a:r>
            <a:r>
              <a:rPr lang="en-US" altLang="zh-CN" sz="1200">
                <a:solidFill>
                  <a:srgbClr val="000000"/>
                </a:solidFill>
                <a:latin typeface="DejaVu Sans Mono" pitchFamily="49" charset="0"/>
              </a:rPr>
              <a: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endParaRPr lang="en-US" altLang="zh-CN">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connect(fahrenheitDial, SIGNAL(</a:t>
            </a:r>
            <a:r>
              <a:rPr lang="en-US" altLang="zh-CN" sz="1200">
                <a:solidFill>
                  <a:srgbClr val="66B036"/>
                </a:solidFill>
                <a:latin typeface="DejaVu Sans Mono" pitchFamily="49" charset="0"/>
              </a:rPr>
              <a:t>valueChanged</a:t>
            </a:r>
            <a:r>
              <a:rPr lang="en-US" altLang="zh-CN" sz="1200">
                <a:solidFill>
                  <a:srgbClr val="000000"/>
                </a:solidFill>
                <a:latin typeface="DejaVu Sans Mono" pitchFamily="49" charset="0"/>
              </a:rPr>
              <a:t>(int)), tempConverter, SLOT(</a:t>
            </a:r>
            <a:r>
              <a:rPr lang="en-US" altLang="zh-CN" sz="1200" b="1">
                <a:solidFill>
                  <a:srgbClr val="E40E62"/>
                </a:solidFill>
                <a:latin typeface="DejaVu Sans Mono" pitchFamily="49" charset="0"/>
              </a:rPr>
              <a:t>setTempFahrenheit</a:t>
            </a:r>
            <a:r>
              <a:rPr lang="en-US" altLang="zh-CN" sz="1200">
                <a:solidFill>
                  <a:srgbClr val="000000"/>
                </a:solidFill>
                <a:latin typeface="DejaVu Sans Mono" pitchFamily="49" charset="0"/>
              </a:rPr>
              <a: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connect(fahrenheitDial, SIGNAL(</a:t>
            </a:r>
            <a:r>
              <a:rPr lang="en-US" altLang="zh-CN" sz="1200">
                <a:solidFill>
                  <a:srgbClr val="66B036"/>
                </a:solidFill>
                <a:latin typeface="DejaVu Sans Mono" pitchFamily="49" charset="0"/>
              </a:rPr>
              <a:t>valueChanged</a:t>
            </a:r>
            <a:r>
              <a:rPr lang="en-US" altLang="zh-CN" sz="1200">
                <a:solidFill>
                  <a:srgbClr val="000000"/>
                </a:solidFill>
                <a:latin typeface="DejaVu Sans Mono" pitchFamily="49" charset="0"/>
              </a:rPr>
              <a:t>(int)), fahrenheitLcd, SLOT(</a:t>
            </a:r>
            <a:r>
              <a:rPr lang="en-US" altLang="zh-CN" sz="1200" b="1">
                <a:solidFill>
                  <a:srgbClr val="E40E62"/>
                </a:solidFill>
                <a:latin typeface="DejaVu Sans Mono" pitchFamily="49" charset="0"/>
              </a:rPr>
              <a:t>display</a:t>
            </a:r>
            <a:r>
              <a:rPr lang="en-US" altLang="zh-CN" sz="1200">
                <a:solidFill>
                  <a:srgbClr val="000000"/>
                </a:solidFill>
                <a:latin typeface="DejaVu Sans Mono" pitchFamily="49" charset="0"/>
              </a:rPr>
              <a: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connect(tempConverter, SIGNAL(</a:t>
            </a:r>
            <a:r>
              <a:rPr lang="en-US" altLang="zh-CN" sz="1200">
                <a:solidFill>
                  <a:srgbClr val="66B036"/>
                </a:solidFill>
                <a:latin typeface="DejaVu Sans Mono" pitchFamily="49" charset="0"/>
              </a:rPr>
              <a:t>tempFahrenheitChanged</a:t>
            </a:r>
            <a:r>
              <a:rPr lang="en-US" altLang="zh-CN" sz="1200">
                <a:solidFill>
                  <a:srgbClr val="000000"/>
                </a:solidFill>
                <a:latin typeface="DejaVu Sans Mono" pitchFamily="49" charset="0"/>
              </a:rPr>
              <a:t>(int)), fahrenheitDial, SLOT(</a:t>
            </a:r>
            <a:r>
              <a:rPr lang="en-US" altLang="zh-CN" sz="1200">
                <a:solidFill>
                  <a:srgbClr val="66B036"/>
                </a:solidFill>
                <a:latin typeface="DejaVu Sans Mono" pitchFamily="49" charset="0"/>
              </a:rPr>
              <a:t>setValue</a:t>
            </a:r>
            <a:r>
              <a:rPr lang="en-US" altLang="zh-CN" sz="1200">
                <a:solidFill>
                  <a:srgbClr val="000000"/>
                </a:solidFill>
                <a:latin typeface="DejaVu Sans Mono" pitchFamily="49" charset="0"/>
              </a:rPr>
              <a:t>(int)));</a:t>
            </a:r>
          </a:p>
        </p:txBody>
      </p:sp>
      <p:sp>
        <p:nvSpPr>
          <p:cNvPr id="112646" name="灯片编号占位符 30"/>
          <p:cNvSpPr>
            <a:spLocks noGrp="1"/>
          </p:cNvSpPr>
          <p:nvPr>
            <p:ph type="sldNum" sz="quarter" idx="12"/>
          </p:nvPr>
        </p:nvSpPr>
        <p:spPr>
          <a:noFill/>
        </p:spPr>
        <p:txBody>
          <a:bodyPr/>
          <a:lstStyle/>
          <a:p>
            <a:fld id="{7B0B6AE2-7A10-49BF-AF45-A6EA2234C045}" type="slidenum">
              <a:rPr lang="en-US" altLang="zh-CN" smtClean="0">
                <a:latin typeface="Arial" charset="0"/>
              </a:rPr>
              <a:pPr/>
              <a:t>105</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
          <p:cNvSpPr>
            <a:spLocks noGrp="1" noChangeArrowheads="1"/>
          </p:cNvSpPr>
          <p:nvPr>
            <p:ph type="title"/>
          </p:nvPr>
        </p:nvSpPr>
        <p:spPr>
          <a:xfrm>
            <a:off x="1423988" y="-100013"/>
            <a:ext cx="5943600" cy="1146176"/>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温度转换器</a:t>
            </a:r>
            <a:endParaRPr lang="en-US" smtClean="0"/>
          </a:p>
        </p:txBody>
      </p:sp>
      <p:sp>
        <p:nvSpPr>
          <p:cNvPr id="113667" name="Rectangle 2"/>
          <p:cNvSpPr>
            <a:spLocks noGrp="1" noChangeArrowheads="1"/>
          </p:cNvSpPr>
          <p:nvPr>
            <p:ph type="body" idx="1"/>
          </p:nvPr>
        </p:nvSpPr>
        <p:spPr>
          <a:xfrm>
            <a:off x="457200" y="1035050"/>
            <a:ext cx="8228013" cy="387350"/>
          </a:xfrm>
        </p:spPr>
        <p:txBody>
          <a:bodyPr tIns="16001"/>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1800" smtClean="0"/>
              <a:t>用户调节摄氏度表盘。</a:t>
            </a:r>
            <a:endParaRPr lang="en-US" sz="1800" smtClean="0"/>
          </a:p>
        </p:txBody>
      </p:sp>
      <p:grpSp>
        <p:nvGrpSpPr>
          <p:cNvPr id="113668" name="Group 3"/>
          <p:cNvGrpSpPr>
            <a:grpSpLocks/>
          </p:cNvGrpSpPr>
          <p:nvPr/>
        </p:nvGrpSpPr>
        <p:grpSpPr bwMode="auto">
          <a:xfrm>
            <a:off x="2449513" y="1814513"/>
            <a:ext cx="3948112" cy="3070225"/>
            <a:chOff x="1701" y="1519"/>
            <a:chExt cx="2742" cy="2132"/>
          </a:xfrm>
        </p:grpSpPr>
        <p:pic>
          <p:nvPicPr>
            <p:cNvPr id="113671" name="Picture 4"/>
            <p:cNvPicPr>
              <a:picLocks noChangeAspect="1" noChangeArrowheads="1"/>
            </p:cNvPicPr>
            <p:nvPr/>
          </p:nvPicPr>
          <p:blipFill>
            <a:blip r:embed="rId3" cstate="print"/>
            <a:srcRect/>
            <a:stretch>
              <a:fillRect/>
            </a:stretch>
          </p:blipFill>
          <p:spPr bwMode="auto">
            <a:xfrm>
              <a:off x="2284" y="2490"/>
              <a:ext cx="1499" cy="1162"/>
            </a:xfrm>
            <a:prstGeom prst="rect">
              <a:avLst/>
            </a:prstGeom>
            <a:noFill/>
            <a:ln w="9525">
              <a:noFill/>
              <a:round/>
              <a:headEnd/>
              <a:tailEnd/>
            </a:ln>
          </p:spPr>
        </p:pic>
        <p:grpSp>
          <p:nvGrpSpPr>
            <p:cNvPr id="113672" name="Group 5"/>
            <p:cNvGrpSpPr>
              <a:grpSpLocks/>
            </p:cNvGrpSpPr>
            <p:nvPr/>
          </p:nvGrpSpPr>
          <p:grpSpPr bwMode="auto">
            <a:xfrm>
              <a:off x="2354" y="1519"/>
              <a:ext cx="1323" cy="793"/>
              <a:chOff x="2354" y="1519"/>
              <a:chExt cx="1323" cy="793"/>
            </a:xfrm>
          </p:grpSpPr>
          <p:sp>
            <p:nvSpPr>
              <p:cNvPr id="113692" name="AutoShape 6"/>
              <p:cNvSpPr>
                <a:spLocks noChangeArrowheads="1"/>
              </p:cNvSpPr>
              <p:nvPr/>
            </p:nvSpPr>
            <p:spPr bwMode="auto">
              <a:xfrm>
                <a:off x="2354" y="1519"/>
                <a:ext cx="1324" cy="794"/>
              </a:xfrm>
              <a:prstGeom prst="roundRect">
                <a:avLst>
                  <a:gd name="adj" fmla="val 14231"/>
                </a:avLst>
              </a:prstGeom>
              <a:solidFill>
                <a:srgbClr val="E0DBCA"/>
              </a:solidFill>
              <a:ln w="9525">
                <a:solidFill>
                  <a:srgbClr val="000000"/>
                </a:solidFill>
                <a:round/>
                <a:headEnd/>
                <a:tailEnd/>
              </a:ln>
            </p:spPr>
            <p:txBody>
              <a:bodyPr lIns="90000" tIns="47268" rIns="90000" bIns="45000" anchor="ctr" anchorCtr="1"/>
              <a:lstStyle/>
              <a:p>
                <a:pPr algn="ctr">
                  <a:lnSpc>
                    <a:spcPct val="98000"/>
                  </a:lnSpc>
                  <a:tabLst>
                    <a:tab pos="655638" algn="l"/>
                    <a:tab pos="1312863" algn="l"/>
                  </a:tabLst>
                </a:pPr>
                <a:r>
                  <a:rPr lang="en-US" altLang="zh-CN" sz="800" b="1">
                    <a:solidFill>
                      <a:srgbClr val="000000"/>
                    </a:solidFill>
                    <a:latin typeface="DejaVu Sans Mono" pitchFamily="49" charset="0"/>
                  </a:rPr>
                  <a:t>TempConverter</a:t>
                </a:r>
              </a:p>
              <a:p>
                <a:pPr algn="ctr">
                  <a:lnSpc>
                    <a:spcPct val="98000"/>
                  </a:lnSpc>
                  <a:tabLst>
                    <a:tab pos="655638" algn="l"/>
                    <a:tab pos="1312863" algn="l"/>
                  </a:tabLst>
                </a:pPr>
                <a:endParaRPr lang="en-US" altLang="zh-CN">
                  <a:solidFill>
                    <a:srgbClr val="000000"/>
                  </a:solidFill>
                  <a:latin typeface="DejaVu Sans Mono" pitchFamily="49" charset="0"/>
                </a:endParaRPr>
              </a:p>
              <a:p>
                <a:pPr algn="ctr">
                  <a:lnSpc>
                    <a:spcPct val="98000"/>
                  </a:lnSpc>
                  <a:tabLst>
                    <a:tab pos="655638" algn="l"/>
                    <a:tab pos="1312863" algn="l"/>
                  </a:tabLst>
                </a:pPr>
                <a:r>
                  <a:rPr lang="en-US" altLang="zh-CN" sz="800">
                    <a:solidFill>
                      <a:srgbClr val="000000"/>
                    </a:solidFill>
                    <a:latin typeface="DejaVu Sans Mono" pitchFamily="49" charset="0"/>
                  </a:rPr>
                  <a:t>setTempCelsius</a:t>
                </a:r>
              </a:p>
              <a:p>
                <a:pPr algn="ctr">
                  <a:lnSpc>
                    <a:spcPct val="98000"/>
                  </a:lnSpc>
                  <a:tabLst>
                    <a:tab pos="655638" algn="l"/>
                    <a:tab pos="1312863" algn="l"/>
                  </a:tabLst>
                </a:pPr>
                <a:r>
                  <a:rPr lang="en-US" altLang="zh-CN" sz="800">
                    <a:solidFill>
                      <a:srgbClr val="000000"/>
                    </a:solidFill>
                    <a:latin typeface="DejaVu Sans Mono" pitchFamily="49" charset="0"/>
                  </a:rPr>
                  <a:t>setTempFahrenheit</a:t>
                </a:r>
              </a:p>
              <a:p>
                <a:pPr algn="ctr">
                  <a:lnSpc>
                    <a:spcPct val="98000"/>
                  </a:lnSpc>
                  <a:tabLst>
                    <a:tab pos="655638" algn="l"/>
                    <a:tab pos="1312863" algn="l"/>
                  </a:tabLst>
                </a:pPr>
                <a:endParaRPr lang="en-US" altLang="zh-CN">
                  <a:solidFill>
                    <a:srgbClr val="000000"/>
                  </a:solidFill>
                  <a:latin typeface="DejaVu Sans Mono" pitchFamily="49" charset="0"/>
                </a:endParaRPr>
              </a:p>
              <a:p>
                <a:pPr algn="ctr">
                  <a:lnSpc>
                    <a:spcPct val="98000"/>
                  </a:lnSpc>
                  <a:tabLst>
                    <a:tab pos="655638" algn="l"/>
                    <a:tab pos="1312863" algn="l"/>
                  </a:tabLst>
                </a:pPr>
                <a:r>
                  <a:rPr lang="en-US" altLang="zh-CN" sz="800">
                    <a:solidFill>
                      <a:srgbClr val="000000"/>
                    </a:solidFill>
                    <a:latin typeface="DejaVu Sans Mono" pitchFamily="49" charset="0"/>
                  </a:rPr>
                  <a:t>tempCelsiusChanged</a:t>
                </a:r>
              </a:p>
              <a:p>
                <a:pPr algn="ctr">
                  <a:lnSpc>
                    <a:spcPct val="98000"/>
                  </a:lnSpc>
                  <a:tabLst>
                    <a:tab pos="655638" algn="l"/>
                    <a:tab pos="1312863" algn="l"/>
                  </a:tabLst>
                </a:pPr>
                <a:r>
                  <a:rPr lang="en-US" altLang="zh-CN" sz="800">
                    <a:solidFill>
                      <a:srgbClr val="000000"/>
                    </a:solidFill>
                    <a:latin typeface="DejaVu Sans Mono" pitchFamily="49" charset="0"/>
                  </a:rPr>
                  <a:t>tempFahrenheitChanged</a:t>
                </a:r>
              </a:p>
            </p:txBody>
          </p:sp>
          <p:sp>
            <p:nvSpPr>
              <p:cNvPr id="113693" name="Line 7"/>
              <p:cNvSpPr>
                <a:spLocks noChangeShapeType="1"/>
              </p:cNvSpPr>
              <p:nvPr/>
            </p:nvSpPr>
            <p:spPr bwMode="auto">
              <a:xfrm>
                <a:off x="2354" y="1696"/>
                <a:ext cx="1324" cy="1"/>
              </a:xfrm>
              <a:prstGeom prst="line">
                <a:avLst/>
              </a:prstGeom>
              <a:noFill/>
              <a:ln w="9525">
                <a:solidFill>
                  <a:srgbClr val="000000"/>
                </a:solidFill>
                <a:round/>
                <a:headEnd/>
                <a:tailEnd/>
              </a:ln>
            </p:spPr>
            <p:txBody>
              <a:bodyPr/>
              <a:lstStyle/>
              <a:p>
                <a:endParaRPr lang="zh-CN" altLang="en-US"/>
              </a:p>
            </p:txBody>
          </p:sp>
          <p:sp>
            <p:nvSpPr>
              <p:cNvPr id="113694" name="Line 8"/>
              <p:cNvSpPr>
                <a:spLocks noChangeShapeType="1"/>
              </p:cNvSpPr>
              <p:nvPr/>
            </p:nvSpPr>
            <p:spPr bwMode="auto">
              <a:xfrm>
                <a:off x="2354" y="2049"/>
                <a:ext cx="1324" cy="1"/>
              </a:xfrm>
              <a:prstGeom prst="line">
                <a:avLst/>
              </a:prstGeom>
              <a:noFill/>
              <a:ln w="9525">
                <a:solidFill>
                  <a:srgbClr val="000000"/>
                </a:solidFill>
                <a:round/>
                <a:headEnd/>
                <a:tailEnd/>
              </a:ln>
            </p:spPr>
            <p:txBody>
              <a:bodyPr/>
              <a:lstStyle/>
              <a:p>
                <a:endParaRPr lang="zh-CN" altLang="en-US"/>
              </a:p>
            </p:txBody>
          </p:sp>
        </p:grpSp>
        <p:sp>
          <p:nvSpPr>
            <p:cNvPr id="113673" name="Line 9"/>
            <p:cNvSpPr>
              <a:spLocks noChangeShapeType="1"/>
            </p:cNvSpPr>
            <p:nvPr/>
          </p:nvSpPr>
          <p:spPr bwMode="auto">
            <a:xfrm flipH="1">
              <a:off x="1841" y="3108"/>
              <a:ext cx="796" cy="1"/>
            </a:xfrm>
            <a:prstGeom prst="line">
              <a:avLst/>
            </a:prstGeom>
            <a:noFill/>
            <a:ln w="21600">
              <a:solidFill>
                <a:srgbClr val="024C1C"/>
              </a:solidFill>
              <a:round/>
              <a:headEnd/>
              <a:tailEnd/>
            </a:ln>
          </p:spPr>
          <p:txBody>
            <a:bodyPr/>
            <a:lstStyle/>
            <a:p>
              <a:endParaRPr lang="zh-CN" altLang="en-US"/>
            </a:p>
          </p:txBody>
        </p:sp>
        <p:sp>
          <p:nvSpPr>
            <p:cNvPr id="113674" name="Line 10"/>
            <p:cNvSpPr>
              <a:spLocks noChangeShapeType="1"/>
            </p:cNvSpPr>
            <p:nvPr/>
          </p:nvSpPr>
          <p:spPr bwMode="auto">
            <a:xfrm>
              <a:off x="1842" y="1819"/>
              <a:ext cx="1" cy="1288"/>
            </a:xfrm>
            <a:prstGeom prst="line">
              <a:avLst/>
            </a:prstGeom>
            <a:noFill/>
            <a:ln w="21600">
              <a:solidFill>
                <a:srgbClr val="024C1C"/>
              </a:solidFill>
              <a:round/>
              <a:headEnd/>
              <a:tailEnd/>
            </a:ln>
          </p:spPr>
          <p:txBody>
            <a:bodyPr/>
            <a:lstStyle/>
            <a:p>
              <a:endParaRPr lang="zh-CN" altLang="en-US"/>
            </a:p>
          </p:txBody>
        </p:sp>
        <p:sp>
          <p:nvSpPr>
            <p:cNvPr id="113675" name="Line 11"/>
            <p:cNvSpPr>
              <a:spLocks noChangeShapeType="1"/>
            </p:cNvSpPr>
            <p:nvPr/>
          </p:nvSpPr>
          <p:spPr bwMode="auto">
            <a:xfrm flipH="1">
              <a:off x="1841" y="1819"/>
              <a:ext cx="708" cy="1"/>
            </a:xfrm>
            <a:prstGeom prst="line">
              <a:avLst/>
            </a:prstGeom>
            <a:noFill/>
            <a:ln w="21600">
              <a:solidFill>
                <a:srgbClr val="024C1C"/>
              </a:solidFill>
              <a:round/>
              <a:headEnd type="triangle" w="med" len="med"/>
              <a:tailEnd/>
            </a:ln>
          </p:spPr>
          <p:txBody>
            <a:bodyPr/>
            <a:lstStyle/>
            <a:p>
              <a:endParaRPr lang="zh-CN" altLang="en-US"/>
            </a:p>
          </p:txBody>
        </p:sp>
        <p:sp>
          <p:nvSpPr>
            <p:cNvPr id="113676" name="Line 12"/>
            <p:cNvSpPr>
              <a:spLocks noChangeShapeType="1"/>
            </p:cNvSpPr>
            <p:nvPr/>
          </p:nvSpPr>
          <p:spPr bwMode="auto">
            <a:xfrm>
              <a:off x="3519" y="1925"/>
              <a:ext cx="794" cy="1"/>
            </a:xfrm>
            <a:prstGeom prst="line">
              <a:avLst/>
            </a:prstGeom>
            <a:noFill/>
            <a:ln w="21600">
              <a:solidFill>
                <a:srgbClr val="024C1C"/>
              </a:solidFill>
              <a:round/>
              <a:headEnd type="triangle" w="med" len="med"/>
              <a:tailEnd/>
            </a:ln>
          </p:spPr>
          <p:txBody>
            <a:bodyPr/>
            <a:lstStyle/>
            <a:p>
              <a:endParaRPr lang="zh-CN" altLang="en-US"/>
            </a:p>
          </p:txBody>
        </p:sp>
        <p:sp>
          <p:nvSpPr>
            <p:cNvPr id="113677" name="Line 13"/>
            <p:cNvSpPr>
              <a:spLocks noChangeShapeType="1"/>
            </p:cNvSpPr>
            <p:nvPr/>
          </p:nvSpPr>
          <p:spPr bwMode="auto">
            <a:xfrm>
              <a:off x="3342" y="3108"/>
              <a:ext cx="971" cy="1"/>
            </a:xfrm>
            <a:prstGeom prst="line">
              <a:avLst/>
            </a:prstGeom>
            <a:noFill/>
            <a:ln w="21600">
              <a:solidFill>
                <a:srgbClr val="024C1C"/>
              </a:solidFill>
              <a:round/>
              <a:headEnd/>
              <a:tailEnd/>
            </a:ln>
          </p:spPr>
          <p:txBody>
            <a:bodyPr/>
            <a:lstStyle/>
            <a:p>
              <a:endParaRPr lang="zh-CN" altLang="en-US"/>
            </a:p>
          </p:txBody>
        </p:sp>
        <p:sp>
          <p:nvSpPr>
            <p:cNvPr id="113678" name="Line 14"/>
            <p:cNvSpPr>
              <a:spLocks noChangeShapeType="1"/>
            </p:cNvSpPr>
            <p:nvPr/>
          </p:nvSpPr>
          <p:spPr bwMode="auto">
            <a:xfrm>
              <a:off x="4313" y="1925"/>
              <a:ext cx="1" cy="1182"/>
            </a:xfrm>
            <a:prstGeom prst="line">
              <a:avLst/>
            </a:prstGeom>
            <a:noFill/>
            <a:ln w="21600">
              <a:solidFill>
                <a:srgbClr val="024C1C"/>
              </a:solidFill>
              <a:round/>
              <a:headEnd/>
              <a:tailEnd/>
            </a:ln>
          </p:spPr>
          <p:txBody>
            <a:bodyPr/>
            <a:lstStyle/>
            <a:p>
              <a:endParaRPr lang="zh-CN" altLang="en-US"/>
            </a:p>
          </p:txBody>
        </p:sp>
        <p:sp>
          <p:nvSpPr>
            <p:cNvPr id="113679" name="Line 15"/>
            <p:cNvSpPr>
              <a:spLocks noChangeShapeType="1"/>
            </p:cNvSpPr>
            <p:nvPr/>
          </p:nvSpPr>
          <p:spPr bwMode="auto">
            <a:xfrm flipH="1">
              <a:off x="2018" y="2137"/>
              <a:ext cx="443" cy="1"/>
            </a:xfrm>
            <a:prstGeom prst="line">
              <a:avLst/>
            </a:prstGeom>
            <a:noFill/>
            <a:ln w="21600">
              <a:solidFill>
                <a:srgbClr val="040477"/>
              </a:solidFill>
              <a:round/>
              <a:headEnd/>
              <a:tailEnd/>
            </a:ln>
          </p:spPr>
          <p:txBody>
            <a:bodyPr/>
            <a:lstStyle/>
            <a:p>
              <a:endParaRPr lang="zh-CN" altLang="en-US"/>
            </a:p>
          </p:txBody>
        </p:sp>
        <p:sp>
          <p:nvSpPr>
            <p:cNvPr id="113680" name="Line 16"/>
            <p:cNvSpPr>
              <a:spLocks noChangeShapeType="1"/>
            </p:cNvSpPr>
            <p:nvPr/>
          </p:nvSpPr>
          <p:spPr bwMode="auto">
            <a:xfrm>
              <a:off x="2018" y="2137"/>
              <a:ext cx="1" cy="882"/>
            </a:xfrm>
            <a:prstGeom prst="line">
              <a:avLst/>
            </a:prstGeom>
            <a:noFill/>
            <a:ln w="21600">
              <a:solidFill>
                <a:srgbClr val="040477"/>
              </a:solidFill>
              <a:round/>
              <a:headEnd/>
              <a:tailEnd/>
            </a:ln>
          </p:spPr>
          <p:txBody>
            <a:bodyPr/>
            <a:lstStyle/>
            <a:p>
              <a:endParaRPr lang="zh-CN" altLang="en-US"/>
            </a:p>
          </p:txBody>
        </p:sp>
        <p:sp>
          <p:nvSpPr>
            <p:cNvPr id="113681" name="Line 17"/>
            <p:cNvSpPr>
              <a:spLocks noChangeShapeType="1"/>
            </p:cNvSpPr>
            <p:nvPr/>
          </p:nvSpPr>
          <p:spPr bwMode="auto">
            <a:xfrm>
              <a:off x="2018" y="3019"/>
              <a:ext cx="618" cy="1"/>
            </a:xfrm>
            <a:prstGeom prst="line">
              <a:avLst/>
            </a:prstGeom>
            <a:noFill/>
            <a:ln w="21600">
              <a:solidFill>
                <a:srgbClr val="040477"/>
              </a:solidFill>
              <a:round/>
              <a:headEnd/>
              <a:tailEnd type="triangle" w="med" len="med"/>
            </a:ln>
          </p:spPr>
          <p:txBody>
            <a:bodyPr/>
            <a:lstStyle/>
            <a:p>
              <a:endParaRPr lang="zh-CN" altLang="en-US"/>
            </a:p>
          </p:txBody>
        </p:sp>
        <p:sp>
          <p:nvSpPr>
            <p:cNvPr id="113682" name="Line 18"/>
            <p:cNvSpPr>
              <a:spLocks noChangeShapeType="1"/>
            </p:cNvSpPr>
            <p:nvPr/>
          </p:nvSpPr>
          <p:spPr bwMode="auto">
            <a:xfrm>
              <a:off x="3607" y="2243"/>
              <a:ext cx="530" cy="1"/>
            </a:xfrm>
            <a:prstGeom prst="line">
              <a:avLst/>
            </a:prstGeom>
            <a:noFill/>
            <a:ln w="21600">
              <a:solidFill>
                <a:srgbClr val="040477"/>
              </a:solidFill>
              <a:round/>
              <a:headEnd/>
              <a:tailEnd/>
            </a:ln>
          </p:spPr>
          <p:txBody>
            <a:bodyPr/>
            <a:lstStyle/>
            <a:p>
              <a:endParaRPr lang="zh-CN" altLang="en-US"/>
            </a:p>
          </p:txBody>
        </p:sp>
        <p:sp>
          <p:nvSpPr>
            <p:cNvPr id="113683" name="Line 19"/>
            <p:cNvSpPr>
              <a:spLocks noChangeShapeType="1"/>
            </p:cNvSpPr>
            <p:nvPr/>
          </p:nvSpPr>
          <p:spPr bwMode="auto">
            <a:xfrm>
              <a:off x="4136" y="2243"/>
              <a:ext cx="1" cy="776"/>
            </a:xfrm>
            <a:prstGeom prst="line">
              <a:avLst/>
            </a:prstGeom>
            <a:noFill/>
            <a:ln w="21600">
              <a:solidFill>
                <a:srgbClr val="040477"/>
              </a:solidFill>
              <a:round/>
              <a:headEnd/>
              <a:tailEnd/>
            </a:ln>
          </p:spPr>
          <p:txBody>
            <a:bodyPr/>
            <a:lstStyle/>
            <a:p>
              <a:endParaRPr lang="zh-CN" altLang="en-US"/>
            </a:p>
          </p:txBody>
        </p:sp>
        <p:sp>
          <p:nvSpPr>
            <p:cNvPr id="113684" name="Line 20"/>
            <p:cNvSpPr>
              <a:spLocks noChangeShapeType="1"/>
            </p:cNvSpPr>
            <p:nvPr/>
          </p:nvSpPr>
          <p:spPr bwMode="auto">
            <a:xfrm flipH="1">
              <a:off x="3341" y="3019"/>
              <a:ext cx="796" cy="1"/>
            </a:xfrm>
            <a:prstGeom prst="line">
              <a:avLst/>
            </a:prstGeom>
            <a:noFill/>
            <a:ln w="21600">
              <a:solidFill>
                <a:srgbClr val="040477"/>
              </a:solidFill>
              <a:round/>
              <a:headEnd/>
              <a:tailEnd type="triangle" w="med" len="med"/>
            </a:ln>
          </p:spPr>
          <p:txBody>
            <a:bodyPr/>
            <a:lstStyle/>
            <a:p>
              <a:endParaRPr lang="zh-CN" altLang="en-US"/>
            </a:p>
          </p:txBody>
        </p:sp>
        <p:sp>
          <p:nvSpPr>
            <p:cNvPr id="113685" name="Line 21"/>
            <p:cNvSpPr>
              <a:spLocks noChangeShapeType="1"/>
            </p:cNvSpPr>
            <p:nvPr/>
          </p:nvSpPr>
          <p:spPr bwMode="auto">
            <a:xfrm>
              <a:off x="3236" y="3108"/>
              <a:ext cx="1" cy="265"/>
            </a:xfrm>
            <a:prstGeom prst="line">
              <a:avLst/>
            </a:prstGeom>
            <a:noFill/>
            <a:ln w="21600">
              <a:solidFill>
                <a:srgbClr val="000000"/>
              </a:solidFill>
              <a:round/>
              <a:headEnd/>
              <a:tailEnd type="triangle" w="med" len="med"/>
            </a:ln>
          </p:spPr>
          <p:txBody>
            <a:bodyPr/>
            <a:lstStyle/>
            <a:p>
              <a:endParaRPr lang="zh-CN" altLang="en-US"/>
            </a:p>
          </p:txBody>
        </p:sp>
        <p:sp>
          <p:nvSpPr>
            <p:cNvPr id="113686" name="Line 22"/>
            <p:cNvSpPr>
              <a:spLocks noChangeShapeType="1"/>
            </p:cNvSpPr>
            <p:nvPr/>
          </p:nvSpPr>
          <p:spPr bwMode="auto">
            <a:xfrm>
              <a:off x="2813" y="3108"/>
              <a:ext cx="1" cy="265"/>
            </a:xfrm>
            <a:prstGeom prst="line">
              <a:avLst/>
            </a:prstGeom>
            <a:noFill/>
            <a:ln w="21600">
              <a:solidFill>
                <a:srgbClr val="000000"/>
              </a:solidFill>
              <a:round/>
              <a:headEnd/>
              <a:tailEnd type="triangle" w="med" len="med"/>
            </a:ln>
          </p:spPr>
          <p:txBody>
            <a:bodyPr/>
            <a:lstStyle/>
            <a:p>
              <a:endParaRPr lang="zh-CN" altLang="en-US"/>
            </a:p>
          </p:txBody>
        </p:sp>
        <p:sp>
          <p:nvSpPr>
            <p:cNvPr id="113687" name="Text Box 23"/>
            <p:cNvSpPr txBox="1">
              <a:spLocks noChangeArrowheads="1"/>
            </p:cNvSpPr>
            <p:nvPr/>
          </p:nvSpPr>
          <p:spPr bwMode="auto">
            <a:xfrm rot="-5400000">
              <a:off x="959" y="2400"/>
              <a:ext cx="1645" cy="160"/>
            </a:xfrm>
            <a:prstGeom prst="rect">
              <a:avLst/>
            </a:prstGeom>
            <a:noFill/>
            <a:ln w="9525">
              <a:noFill/>
              <a:round/>
              <a:headEnd/>
              <a:tailEnd/>
            </a:ln>
          </p:spPr>
          <p:txBody>
            <a:bodyPr wrap="none" lIns="90000" tIns="47772" rIns="90000" bIns="45000"/>
            <a:lstStyle/>
            <a:p>
              <a:pPr>
                <a:lnSpc>
                  <a:spcPct val="98000"/>
                </a:lnSpc>
                <a:tabLst>
                  <a:tab pos="655638" algn="l"/>
                  <a:tab pos="1312863" algn="l"/>
                  <a:tab pos="1968500" algn="l"/>
                </a:tabLst>
              </a:pPr>
              <a:r>
                <a:rPr lang="en-US" altLang="zh-CN" sz="1000">
                  <a:solidFill>
                    <a:srgbClr val="66B036"/>
                  </a:solidFill>
                  <a:latin typeface="DejaVu Sans Mono" pitchFamily="49" charset="0"/>
                </a:rPr>
                <a:t>valueChanged</a:t>
              </a:r>
              <a:r>
                <a:rPr lang="en-US" altLang="zh-CN" sz="1000">
                  <a:solidFill>
                    <a:srgbClr val="000000"/>
                  </a:solidFill>
                  <a:latin typeface="DejaVu Sans Mono" pitchFamily="49" charset="0"/>
                </a:rPr>
                <a:t> → </a:t>
              </a:r>
              <a:r>
                <a:rPr lang="en-US" altLang="zh-CN" sz="1000">
                  <a:solidFill>
                    <a:srgbClr val="66B036"/>
                  </a:solidFill>
                  <a:latin typeface="DejaVu Sans Mono" pitchFamily="49" charset="0"/>
                </a:rPr>
                <a:t>setTempCelsius</a:t>
              </a:r>
            </a:p>
          </p:txBody>
        </p:sp>
        <p:sp>
          <p:nvSpPr>
            <p:cNvPr id="113688" name="Text Box 24"/>
            <p:cNvSpPr txBox="1">
              <a:spLocks noChangeArrowheads="1"/>
            </p:cNvSpPr>
            <p:nvPr/>
          </p:nvSpPr>
          <p:spPr bwMode="auto">
            <a:xfrm rot="5400000">
              <a:off x="3460" y="2431"/>
              <a:ext cx="1804" cy="160"/>
            </a:xfrm>
            <a:prstGeom prst="rect">
              <a:avLst/>
            </a:prstGeom>
            <a:noFill/>
            <a:ln w="9525">
              <a:noFill/>
              <a:round/>
              <a:headEnd/>
              <a:tailEnd/>
            </a:ln>
          </p:spPr>
          <p:txBody>
            <a:bodyPr wrap="none" lIns="90000" tIns="47772" rIns="90000" bIns="45000"/>
            <a:lstStyle/>
            <a:p>
              <a:pPr>
                <a:lnSpc>
                  <a:spcPct val="98000"/>
                </a:lnSpc>
                <a:tabLst>
                  <a:tab pos="655638" algn="l"/>
                  <a:tab pos="1312863" algn="l"/>
                  <a:tab pos="1968500" algn="l"/>
                </a:tabLst>
              </a:pPr>
              <a:r>
                <a:rPr lang="en-US" altLang="zh-CN" sz="1000">
                  <a:solidFill>
                    <a:srgbClr val="66B036"/>
                  </a:solidFill>
                  <a:latin typeface="DejaVu Sans Mono" pitchFamily="49" charset="0"/>
                </a:rPr>
                <a:t>valueChanged</a:t>
              </a:r>
              <a:r>
                <a:rPr lang="en-US" altLang="zh-CN" sz="1000">
                  <a:solidFill>
                    <a:srgbClr val="000000"/>
                  </a:solidFill>
                  <a:latin typeface="DejaVu Sans Mono" pitchFamily="49" charset="0"/>
                </a:rPr>
                <a:t> → </a:t>
              </a:r>
              <a:r>
                <a:rPr lang="en-US" altLang="zh-CN" sz="1000">
                  <a:solidFill>
                    <a:srgbClr val="66B036"/>
                  </a:solidFill>
                  <a:latin typeface="DejaVu Sans Mono" pitchFamily="49" charset="0"/>
                </a:rPr>
                <a:t>setTempFahrenheit</a:t>
              </a:r>
            </a:p>
          </p:txBody>
        </p:sp>
        <p:sp>
          <p:nvSpPr>
            <p:cNvPr id="113689" name="Text Box 25"/>
            <p:cNvSpPr txBox="1">
              <a:spLocks noChangeArrowheads="1"/>
            </p:cNvSpPr>
            <p:nvPr/>
          </p:nvSpPr>
          <p:spPr bwMode="auto">
            <a:xfrm rot="-5400000">
              <a:off x="1301" y="2355"/>
              <a:ext cx="1367" cy="142"/>
            </a:xfrm>
            <a:prstGeom prst="rect">
              <a:avLst/>
            </a:prstGeom>
            <a:noFill/>
            <a:ln w="9525">
              <a:noFill/>
              <a:round/>
              <a:headEnd/>
              <a:tailEnd/>
            </a:ln>
          </p:spPr>
          <p:txBody>
            <a:bodyPr wrap="none" lIns="90000" tIns="47268" rIns="90000" bIns="45000"/>
            <a:lstStyle/>
            <a:p>
              <a:pPr>
                <a:lnSpc>
                  <a:spcPct val="98000"/>
                </a:lnSpc>
                <a:tabLst>
                  <a:tab pos="655638" algn="l"/>
                  <a:tab pos="1312863" algn="l"/>
                </a:tabLst>
              </a:pPr>
              <a:r>
                <a:rPr lang="en-US" altLang="zh-CN" sz="800">
                  <a:solidFill>
                    <a:srgbClr val="66B036"/>
                  </a:solidFill>
                  <a:latin typeface="DejaVu Sans Mono" pitchFamily="49" charset="0"/>
                </a:rPr>
                <a:t>tempCelsiusChanged</a:t>
              </a:r>
              <a:r>
                <a:rPr lang="en-US" altLang="zh-CN" sz="800">
                  <a:solidFill>
                    <a:srgbClr val="000000"/>
                  </a:solidFill>
                  <a:latin typeface="DejaVu Sans Mono" pitchFamily="49" charset="0"/>
                </a:rPr>
                <a:t> → </a:t>
              </a:r>
              <a:r>
                <a:rPr lang="en-US" altLang="zh-CN" sz="800">
                  <a:solidFill>
                    <a:srgbClr val="66B036"/>
                  </a:solidFill>
                  <a:latin typeface="DejaVu Sans Mono" pitchFamily="49" charset="0"/>
                </a:rPr>
                <a:t>setValue</a:t>
              </a:r>
            </a:p>
          </p:txBody>
        </p:sp>
        <p:sp>
          <p:nvSpPr>
            <p:cNvPr id="113690" name="Text Box 26"/>
            <p:cNvSpPr txBox="1">
              <a:spLocks noChangeArrowheads="1"/>
            </p:cNvSpPr>
            <p:nvPr/>
          </p:nvSpPr>
          <p:spPr bwMode="auto">
            <a:xfrm rot="5400000">
              <a:off x="3582" y="2477"/>
              <a:ext cx="1189" cy="122"/>
            </a:xfrm>
            <a:prstGeom prst="rect">
              <a:avLst/>
            </a:prstGeom>
            <a:noFill/>
            <a:ln w="9525">
              <a:noFill/>
              <a:round/>
              <a:headEnd/>
              <a:tailEnd/>
            </a:ln>
          </p:spPr>
          <p:txBody>
            <a:bodyPr wrap="none" lIns="90000" tIns="46764" rIns="90000" bIns="45000"/>
            <a:lstStyle/>
            <a:p>
              <a:pPr>
                <a:lnSpc>
                  <a:spcPct val="98000"/>
                </a:lnSpc>
                <a:tabLst>
                  <a:tab pos="655638" algn="l"/>
                  <a:tab pos="1312863" algn="l"/>
                </a:tabLst>
              </a:pPr>
              <a:r>
                <a:rPr lang="en-US" altLang="zh-CN" sz="600">
                  <a:solidFill>
                    <a:srgbClr val="66B036"/>
                  </a:solidFill>
                  <a:latin typeface="DejaVu Sans Mono" pitchFamily="49" charset="0"/>
                </a:rPr>
                <a:t>tempFahrenheitChanged</a:t>
              </a:r>
              <a:r>
                <a:rPr lang="en-US" altLang="zh-CN" sz="600">
                  <a:solidFill>
                    <a:srgbClr val="000000"/>
                  </a:solidFill>
                  <a:latin typeface="DejaVu Sans Mono" pitchFamily="49" charset="0"/>
                </a:rPr>
                <a:t> → </a:t>
              </a:r>
              <a:r>
                <a:rPr lang="en-US" altLang="zh-CN" sz="600">
                  <a:solidFill>
                    <a:srgbClr val="66B036"/>
                  </a:solidFill>
                  <a:latin typeface="DejaVu Sans Mono" pitchFamily="49" charset="0"/>
                </a:rPr>
                <a:t>setValue</a:t>
              </a:r>
            </a:p>
          </p:txBody>
        </p:sp>
        <p:sp>
          <p:nvSpPr>
            <p:cNvPr id="113691" name="Text Box 27"/>
            <p:cNvSpPr txBox="1">
              <a:spLocks noChangeArrowheads="1"/>
            </p:cNvSpPr>
            <p:nvPr/>
          </p:nvSpPr>
          <p:spPr bwMode="auto">
            <a:xfrm>
              <a:off x="2460" y="3372"/>
              <a:ext cx="1120" cy="142"/>
            </a:xfrm>
            <a:prstGeom prst="rect">
              <a:avLst/>
            </a:prstGeom>
            <a:noFill/>
            <a:ln w="9525">
              <a:noFill/>
              <a:round/>
              <a:headEnd/>
              <a:tailEnd/>
            </a:ln>
          </p:spPr>
          <p:txBody>
            <a:bodyPr wrap="none" lIns="90000" tIns="47268" rIns="90000" bIns="45000"/>
            <a:lstStyle/>
            <a:p>
              <a:pPr>
                <a:lnSpc>
                  <a:spcPct val="98000"/>
                </a:lnSpc>
                <a:tabLst>
                  <a:tab pos="655638" algn="l"/>
                  <a:tab pos="1312863" algn="l"/>
                </a:tabLst>
              </a:pPr>
              <a:r>
                <a:rPr lang="en-US" altLang="zh-CN" sz="800">
                  <a:solidFill>
                    <a:srgbClr val="000000"/>
                  </a:solidFill>
                  <a:latin typeface="DejaVu Sans Mono" pitchFamily="49" charset="0"/>
                </a:rPr>
                <a:t>valueChanged → display</a:t>
              </a:r>
            </a:p>
          </p:txBody>
        </p:sp>
      </p:grpSp>
      <p:sp>
        <p:nvSpPr>
          <p:cNvPr id="113669" name="Text Box 28"/>
          <p:cNvSpPr txBox="1">
            <a:spLocks noChangeArrowheads="1"/>
          </p:cNvSpPr>
          <p:nvPr/>
        </p:nvSpPr>
        <p:spPr bwMode="auto">
          <a:xfrm>
            <a:off x="190500" y="4918075"/>
            <a:ext cx="8789988" cy="1358900"/>
          </a:xfrm>
          <a:prstGeom prst="rect">
            <a:avLst/>
          </a:prstGeom>
          <a:noFill/>
          <a:ln w="9525">
            <a:noFill/>
            <a:round/>
            <a:headEnd/>
            <a:tailEnd/>
          </a:ln>
        </p:spPr>
        <p:txBody>
          <a:bodyPr wrap="none" lIns="81639" tIns="43791" rIns="81639" bIns="40820"/>
          <a:lstStyle/>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connect(celsiusDial, SIGNAL(</a:t>
            </a:r>
            <a:r>
              <a:rPr lang="en-US" altLang="zh-CN" sz="1200">
                <a:solidFill>
                  <a:srgbClr val="66B036"/>
                </a:solidFill>
                <a:latin typeface="DejaVu Sans Mono" pitchFamily="49" charset="0"/>
              </a:rPr>
              <a:t>valueChanged</a:t>
            </a:r>
            <a:r>
              <a:rPr lang="en-US" altLang="zh-CN" sz="1200">
                <a:solidFill>
                  <a:srgbClr val="000000"/>
                </a:solidFill>
                <a:latin typeface="DejaVu Sans Mono" pitchFamily="49" charset="0"/>
              </a:rPr>
              <a:t>(int)), tempConverter, SLOT(</a:t>
            </a:r>
            <a:r>
              <a:rPr lang="en-US" altLang="zh-CN" sz="1200">
                <a:solidFill>
                  <a:srgbClr val="66B036"/>
                </a:solidFill>
                <a:latin typeface="DejaVu Sans Mono" pitchFamily="49" charset="0"/>
              </a:rPr>
              <a:t>setTempCelsius</a:t>
            </a:r>
            <a:r>
              <a:rPr lang="en-US" altLang="zh-CN" sz="1200">
                <a:solidFill>
                  <a:srgbClr val="000000"/>
                </a:solidFill>
                <a:latin typeface="DejaVu Sans Mono" pitchFamily="49" charset="0"/>
              </a:rPr>
              <a: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connect(celsiusDial, SIGNAL(</a:t>
            </a:r>
            <a:r>
              <a:rPr lang="en-US" altLang="zh-CN" sz="1200">
                <a:solidFill>
                  <a:srgbClr val="66B036"/>
                </a:solidFill>
                <a:latin typeface="DejaVu Sans Mono" pitchFamily="49" charset="0"/>
              </a:rPr>
              <a:t>valueChanged</a:t>
            </a:r>
            <a:r>
              <a:rPr lang="en-US" altLang="zh-CN" sz="1200">
                <a:solidFill>
                  <a:srgbClr val="000000"/>
                </a:solidFill>
                <a:latin typeface="DejaVu Sans Mono" pitchFamily="49" charset="0"/>
              </a:rPr>
              <a:t>(int)), celsiusLcd, SLOT(</a:t>
            </a:r>
            <a:r>
              <a:rPr lang="en-US" altLang="zh-CN" sz="1200">
                <a:solidFill>
                  <a:srgbClr val="66B036"/>
                </a:solidFill>
                <a:latin typeface="DejaVu Sans Mono" pitchFamily="49" charset="0"/>
              </a:rPr>
              <a:t>display</a:t>
            </a:r>
            <a:r>
              <a:rPr lang="en-US" altLang="zh-CN" sz="1200">
                <a:solidFill>
                  <a:srgbClr val="000000"/>
                </a:solidFill>
                <a:latin typeface="DejaVu Sans Mono" pitchFamily="49" charset="0"/>
              </a:rPr>
              <a: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connect(tempConverter, SIGNAL(</a:t>
            </a:r>
            <a:r>
              <a:rPr lang="en-US" altLang="zh-CN" sz="1200">
                <a:solidFill>
                  <a:srgbClr val="66B036"/>
                </a:solidFill>
                <a:latin typeface="DejaVu Sans Mono" pitchFamily="49" charset="0"/>
              </a:rPr>
              <a:t>tempCelsiusChanged</a:t>
            </a:r>
            <a:r>
              <a:rPr lang="en-US" altLang="zh-CN" sz="1200">
                <a:solidFill>
                  <a:srgbClr val="000000"/>
                </a:solidFill>
                <a:latin typeface="DejaVu Sans Mono" pitchFamily="49" charset="0"/>
              </a:rPr>
              <a:t>(int)), celsiusDial, SLOT(</a:t>
            </a:r>
            <a:r>
              <a:rPr lang="en-US" altLang="zh-CN" sz="1200">
                <a:solidFill>
                  <a:srgbClr val="66B036"/>
                </a:solidFill>
                <a:latin typeface="DejaVu Sans Mono" pitchFamily="49" charset="0"/>
              </a:rPr>
              <a:t>setValue</a:t>
            </a:r>
            <a:r>
              <a:rPr lang="en-US" altLang="zh-CN" sz="1200">
                <a:solidFill>
                  <a:srgbClr val="000000"/>
                </a:solidFill>
                <a:latin typeface="DejaVu Sans Mono" pitchFamily="49" charset="0"/>
              </a:rPr>
              <a: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endParaRPr lang="en-US" altLang="zh-CN">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connect(fahrenheitDial, SIGNAL(</a:t>
            </a:r>
            <a:r>
              <a:rPr lang="en-US" altLang="zh-CN" sz="1200">
                <a:solidFill>
                  <a:srgbClr val="66B036"/>
                </a:solidFill>
                <a:latin typeface="DejaVu Sans Mono" pitchFamily="49" charset="0"/>
              </a:rPr>
              <a:t>valueChanged</a:t>
            </a:r>
            <a:r>
              <a:rPr lang="en-US" altLang="zh-CN" sz="1200">
                <a:solidFill>
                  <a:srgbClr val="000000"/>
                </a:solidFill>
                <a:latin typeface="DejaVu Sans Mono" pitchFamily="49" charset="0"/>
              </a:rPr>
              <a:t>(int)), tempConverter, SLOT(</a:t>
            </a:r>
            <a:r>
              <a:rPr lang="en-US" altLang="zh-CN" sz="1200">
                <a:solidFill>
                  <a:srgbClr val="66B036"/>
                </a:solidFill>
                <a:latin typeface="DejaVu Sans Mono" pitchFamily="49" charset="0"/>
              </a:rPr>
              <a:t>setTempFahrenheit</a:t>
            </a:r>
            <a:r>
              <a:rPr lang="en-US" altLang="zh-CN" sz="1200">
                <a:solidFill>
                  <a:srgbClr val="000000"/>
                </a:solidFill>
                <a:latin typeface="DejaVu Sans Mono" pitchFamily="49" charset="0"/>
              </a:rPr>
              <a: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connect(fahrenheitDial, SIGNAL(</a:t>
            </a:r>
            <a:r>
              <a:rPr lang="en-US" altLang="zh-CN" sz="1200">
                <a:solidFill>
                  <a:srgbClr val="66B036"/>
                </a:solidFill>
                <a:latin typeface="DejaVu Sans Mono" pitchFamily="49" charset="0"/>
              </a:rPr>
              <a:t>valueChanged</a:t>
            </a:r>
            <a:r>
              <a:rPr lang="en-US" altLang="zh-CN" sz="1200">
                <a:solidFill>
                  <a:srgbClr val="000000"/>
                </a:solidFill>
                <a:latin typeface="DejaVu Sans Mono" pitchFamily="49" charset="0"/>
              </a:rPr>
              <a:t>(int)), fahrenheitLcd, SLOT(</a:t>
            </a:r>
            <a:r>
              <a:rPr lang="en-US" altLang="zh-CN" sz="1200">
                <a:solidFill>
                  <a:srgbClr val="66B036"/>
                </a:solidFill>
                <a:latin typeface="DejaVu Sans Mono" pitchFamily="49" charset="0"/>
              </a:rPr>
              <a:t>display</a:t>
            </a:r>
            <a:r>
              <a:rPr lang="en-US" altLang="zh-CN" sz="1200">
                <a:solidFill>
                  <a:srgbClr val="000000"/>
                </a:solidFill>
                <a:latin typeface="DejaVu Sans Mono" pitchFamily="49" charset="0"/>
              </a:rPr>
              <a: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200">
                <a:solidFill>
                  <a:srgbClr val="000000"/>
                </a:solidFill>
                <a:latin typeface="DejaVu Sans Mono" pitchFamily="49" charset="0"/>
              </a:rPr>
              <a:t>connect(tempConverter, SIGNAL(</a:t>
            </a:r>
            <a:r>
              <a:rPr lang="en-US" altLang="zh-CN" sz="1200">
                <a:solidFill>
                  <a:srgbClr val="66B036"/>
                </a:solidFill>
                <a:latin typeface="DejaVu Sans Mono" pitchFamily="49" charset="0"/>
              </a:rPr>
              <a:t>tempFahrenheitChanged</a:t>
            </a:r>
            <a:r>
              <a:rPr lang="en-US" altLang="zh-CN" sz="1200">
                <a:solidFill>
                  <a:srgbClr val="000000"/>
                </a:solidFill>
                <a:latin typeface="DejaVu Sans Mono" pitchFamily="49" charset="0"/>
              </a:rPr>
              <a:t>(int)), fahrenheitDial, SLOT(</a:t>
            </a:r>
            <a:r>
              <a:rPr lang="en-US" altLang="zh-CN" sz="1200">
                <a:solidFill>
                  <a:srgbClr val="66B036"/>
                </a:solidFill>
                <a:latin typeface="DejaVu Sans Mono" pitchFamily="49" charset="0"/>
              </a:rPr>
              <a:t>setValue</a:t>
            </a:r>
            <a:r>
              <a:rPr lang="en-US" altLang="zh-CN" sz="1200">
                <a:solidFill>
                  <a:srgbClr val="000000"/>
                </a:solidFill>
                <a:latin typeface="DejaVu Sans Mono" pitchFamily="49" charset="0"/>
              </a:rPr>
              <a:t>(int)));</a:t>
            </a:r>
          </a:p>
        </p:txBody>
      </p:sp>
      <p:sp>
        <p:nvSpPr>
          <p:cNvPr id="113670" name="灯片编号占位符 30"/>
          <p:cNvSpPr>
            <a:spLocks noGrp="1"/>
          </p:cNvSpPr>
          <p:nvPr>
            <p:ph type="sldNum" sz="quarter" idx="12"/>
          </p:nvPr>
        </p:nvSpPr>
        <p:spPr>
          <a:noFill/>
        </p:spPr>
        <p:txBody>
          <a:bodyPr/>
          <a:lstStyle/>
          <a:p>
            <a:fld id="{F1CEBEC6-98EC-4AEE-9CB4-13D3FE9A619B}" type="slidenum">
              <a:rPr lang="en-US" altLang="zh-CN" smtClean="0">
                <a:latin typeface="Arial" charset="0"/>
              </a:rPr>
              <a:pPr/>
              <a:t>106</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endParaRPr lang="en-US" smtClean="0"/>
          </a:p>
        </p:txBody>
      </p:sp>
      <p:sp>
        <p:nvSpPr>
          <p:cNvPr id="114691" name="内容占位符 2"/>
          <p:cNvSpPr>
            <a:spLocks noGrp="1"/>
          </p:cNvSpPr>
          <p:nvPr>
            <p:ph idx="1"/>
          </p:nvPr>
        </p:nvSpPr>
        <p:spPr/>
        <p:txBody>
          <a:bodyPr/>
          <a:lstStyle/>
          <a:p>
            <a:endParaRPr lang="en-US" smtClean="0"/>
          </a:p>
        </p:txBody>
      </p:sp>
      <p:sp>
        <p:nvSpPr>
          <p:cNvPr id="114692" name="灯片编号占位符 4"/>
          <p:cNvSpPr>
            <a:spLocks noGrp="1"/>
          </p:cNvSpPr>
          <p:nvPr>
            <p:ph type="sldNum" sz="quarter" idx="12"/>
          </p:nvPr>
        </p:nvSpPr>
        <p:spPr>
          <a:noFill/>
        </p:spPr>
        <p:txBody>
          <a:bodyPr/>
          <a:lstStyle/>
          <a:p>
            <a:fld id="{7226912E-87B4-4A5A-B981-43A1C9111CC7}" type="slidenum">
              <a:rPr lang="en-US" altLang="zh-CN" smtClean="0">
                <a:latin typeface="Arial" charset="0"/>
              </a:rPr>
              <a:pPr/>
              <a:t>107</a:t>
            </a:fld>
            <a:endParaRPr lang="en-US" altLang="zh-CN" smtClean="0">
              <a:latin typeface="Arial" charset="0"/>
            </a:endParaRPr>
          </a:p>
        </p:txBody>
      </p:sp>
      <p:sp>
        <p:nvSpPr>
          <p:cNvPr id="7" name="TextBox 6"/>
          <p:cNvSpPr txBox="1"/>
          <p:nvPr/>
        </p:nvSpPr>
        <p:spPr>
          <a:xfrm>
            <a:off x="2195736" y="3068960"/>
            <a:ext cx="5256584" cy="707886"/>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altLang="zh-CN" sz="4000" dirty="0" err="1">
                <a:latin typeface="Arial" pitchFamily="34" charset="0"/>
              </a:rPr>
              <a:t>Qt</a:t>
            </a:r>
            <a:r>
              <a:rPr lang="zh-CN" altLang="en-US" sz="4000" dirty="0">
                <a:latin typeface="Arial" pitchFamily="34" charset="0"/>
              </a:rPr>
              <a:t>的获取及参考资料</a:t>
            </a:r>
            <a:endParaRPr lang="en-US" sz="4000" dirty="0">
              <a:latin typeface="Arial" pitchFamily="34"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
          <p:cNvSpPr>
            <a:spLocks noGrp="1" noChangeArrowheads="1"/>
          </p:cNvSpPr>
          <p:nvPr>
            <p:ph type="title"/>
          </p:nvPr>
        </p:nvSpPr>
        <p:spPr>
          <a:xfrm>
            <a:off x="1187450" y="0"/>
            <a:ext cx="5943600" cy="1146175"/>
          </a:xfrm>
        </p:spPr>
        <p:txBody>
          <a:bodyPr tIns="35203"/>
          <a:lstStyle/>
          <a:p>
            <a:pPr eaLnBrk="1" hangingPunct="1">
              <a:tabLst>
                <a:tab pos="655638" algn="l"/>
                <a:tab pos="1312863" algn="l"/>
                <a:tab pos="1968500" algn="l"/>
                <a:tab pos="2625725" algn="l"/>
                <a:tab pos="3282950" algn="l"/>
                <a:tab pos="3938588" algn="l"/>
                <a:tab pos="4595813" algn="l"/>
                <a:tab pos="5253038" algn="l"/>
                <a:tab pos="5908675" algn="l"/>
              </a:tabLst>
            </a:pPr>
            <a:r>
              <a:rPr lang="zh-CN" altLang="en-US" smtClean="0"/>
              <a:t>获取</a:t>
            </a:r>
            <a:r>
              <a:rPr lang="en-US" altLang="zh-CN" smtClean="0"/>
              <a:t>Qt</a:t>
            </a:r>
          </a:p>
        </p:txBody>
      </p:sp>
      <p:sp>
        <p:nvSpPr>
          <p:cNvPr id="115715" name="Rectangle 2"/>
          <p:cNvSpPr>
            <a:spLocks noGrp="1" noChangeArrowheads="1"/>
          </p:cNvSpPr>
          <p:nvPr>
            <p:ph type="body" idx="1"/>
          </p:nvPr>
        </p:nvSpPr>
        <p:spPr>
          <a:xfrm>
            <a:off x="395288" y="1268413"/>
            <a:ext cx="8228012" cy="4443412"/>
          </a:xfrm>
        </p:spPr>
        <p:txBody>
          <a:bodyPr/>
          <a:lstStyle/>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mtClean="0"/>
              <a:t>安装程序和快照可从</a:t>
            </a:r>
            <a:r>
              <a:rPr lang="en-US" altLang="zh-CN" i="1" smtClean="0"/>
              <a:t>qt.nokia.com/downloads  </a:t>
            </a:r>
            <a:r>
              <a:rPr lang="zh-CN" altLang="en-US" i="1" smtClean="0"/>
              <a:t>下载</a:t>
            </a:r>
            <a:endParaRPr lang="en-US" altLang="ja-JP" i="1" smtClean="0"/>
          </a:p>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mtClean="0"/>
              <a:t>Bleeding edge </a:t>
            </a:r>
            <a:r>
              <a:rPr lang="zh-CN" altLang="en-US" smtClean="0"/>
              <a:t>源码在</a:t>
            </a:r>
            <a:r>
              <a:rPr lang="en-US" altLang="zh-CN" smtClean="0"/>
              <a:t>qt.gitorious.com</a:t>
            </a:r>
            <a:r>
              <a:rPr lang="zh-CN" altLang="en-US" smtClean="0"/>
              <a:t>上</a:t>
            </a:r>
          </a:p>
        </p:txBody>
      </p:sp>
      <p:pic>
        <p:nvPicPr>
          <p:cNvPr id="115716" name="Picture 3"/>
          <p:cNvPicPr>
            <a:picLocks noChangeAspect="1" noChangeArrowheads="1"/>
          </p:cNvPicPr>
          <p:nvPr/>
        </p:nvPicPr>
        <p:blipFill>
          <a:blip r:embed="rId3" cstate="print"/>
          <a:srcRect/>
          <a:stretch>
            <a:fillRect/>
          </a:stretch>
        </p:blipFill>
        <p:spPr bwMode="auto">
          <a:xfrm>
            <a:off x="4500563" y="2276475"/>
            <a:ext cx="3386137" cy="1797050"/>
          </a:xfrm>
          <a:prstGeom prst="rect">
            <a:avLst/>
          </a:prstGeom>
          <a:noFill/>
          <a:ln w="9525">
            <a:noFill/>
            <a:round/>
            <a:headEnd/>
            <a:tailEnd/>
          </a:ln>
        </p:spPr>
      </p:pic>
      <p:pic>
        <p:nvPicPr>
          <p:cNvPr id="115717" name="Picture 4"/>
          <p:cNvPicPr>
            <a:picLocks noChangeAspect="1" noChangeArrowheads="1"/>
          </p:cNvPicPr>
          <p:nvPr/>
        </p:nvPicPr>
        <p:blipFill>
          <a:blip r:embed="rId4" cstate="print"/>
          <a:srcRect/>
          <a:stretch>
            <a:fillRect/>
          </a:stretch>
        </p:blipFill>
        <p:spPr bwMode="auto">
          <a:xfrm>
            <a:off x="4716463" y="4724400"/>
            <a:ext cx="3370262" cy="1795463"/>
          </a:xfrm>
          <a:prstGeom prst="rect">
            <a:avLst/>
          </a:prstGeom>
          <a:noFill/>
          <a:ln w="9525">
            <a:noFill/>
            <a:round/>
            <a:headEnd/>
            <a:tailEnd/>
          </a:ln>
        </p:spPr>
      </p:pic>
      <p:sp>
        <p:nvSpPr>
          <p:cNvPr id="115718" name="灯片编号占位符 5"/>
          <p:cNvSpPr>
            <a:spLocks noGrp="1"/>
          </p:cNvSpPr>
          <p:nvPr>
            <p:ph type="sldNum" sz="quarter" idx="12"/>
          </p:nvPr>
        </p:nvSpPr>
        <p:spPr>
          <a:noFill/>
        </p:spPr>
        <p:txBody>
          <a:bodyPr/>
          <a:lstStyle/>
          <a:p>
            <a:fld id="{1F2C356C-6015-4A8E-8519-E9C4F1D65F65}" type="slidenum">
              <a:rPr lang="en-US" altLang="zh-CN" smtClean="0">
                <a:latin typeface="Arial" charset="0"/>
              </a:rPr>
              <a:pPr/>
              <a:t>108</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r>
              <a:rPr lang="en-US" smtClean="0"/>
              <a:t>Qt</a:t>
            </a:r>
            <a:r>
              <a:rPr lang="zh-CN" altLang="en-US" smtClean="0"/>
              <a:t>学习资源</a:t>
            </a:r>
            <a:endParaRPr lang="en-US" smtClean="0"/>
          </a:p>
        </p:txBody>
      </p:sp>
      <p:sp>
        <p:nvSpPr>
          <p:cNvPr id="116739" name="内容占位符 2"/>
          <p:cNvSpPr>
            <a:spLocks noGrp="1"/>
          </p:cNvSpPr>
          <p:nvPr>
            <p:ph idx="1"/>
          </p:nvPr>
        </p:nvSpPr>
        <p:spPr>
          <a:xfrm>
            <a:off x="395288" y="1125538"/>
            <a:ext cx="8353425" cy="5256212"/>
          </a:xfrm>
        </p:spPr>
        <p:txBody>
          <a:bodyPr/>
          <a:lstStyle/>
          <a:p>
            <a:r>
              <a:rPr lang="en-US" altLang="zh-CN" sz="2000" smtClean="0"/>
              <a:t>Qt Creator </a:t>
            </a:r>
            <a:r>
              <a:rPr lang="zh-CN" altLang="en-US" sz="2000" smtClean="0"/>
              <a:t>帮助</a:t>
            </a:r>
            <a:endParaRPr lang="en-US" altLang="zh-CN" sz="2000" smtClean="0"/>
          </a:p>
          <a:p>
            <a:pPr lvl="1"/>
            <a:r>
              <a:rPr lang="en-US" altLang="zh-CN" sz="1800" smtClean="0"/>
              <a:t>“Qt Reference Documentation”</a:t>
            </a:r>
            <a:endParaRPr lang="en-US" sz="1800" smtClean="0"/>
          </a:p>
          <a:p>
            <a:r>
              <a:rPr lang="en-US" sz="2000" smtClean="0"/>
              <a:t>Qt</a:t>
            </a:r>
            <a:r>
              <a:rPr lang="zh-CN" altLang="en-US" sz="2000" smtClean="0"/>
              <a:t>在线帮助文档：</a:t>
            </a:r>
            <a:r>
              <a:rPr lang="en-US" altLang="zh-CN" sz="2000" smtClean="0"/>
              <a:t>http://doc.qt.nokia.com/nokia-qtsdk-1.0.1/index.html</a:t>
            </a:r>
            <a:endParaRPr lang="en-US" sz="2000" smtClean="0"/>
          </a:p>
          <a:p>
            <a:r>
              <a:rPr lang="en-US" sz="2000" smtClean="0"/>
              <a:t>Trolltech Labs[</a:t>
            </a:r>
            <a:r>
              <a:rPr lang="zh-CN" altLang="en-US" sz="2000" smtClean="0"/>
              <a:t>最新技术</a:t>
            </a:r>
            <a:r>
              <a:rPr lang="en-US" altLang="zh-CN" sz="2000" smtClean="0"/>
              <a:t>] : </a:t>
            </a:r>
            <a:r>
              <a:rPr lang="en-US" sz="2000" smtClean="0"/>
              <a:t>http://labs.trolltech.com/ </a:t>
            </a:r>
          </a:p>
          <a:p>
            <a:r>
              <a:rPr lang="en-US" sz="2000" smtClean="0"/>
              <a:t>《C++ Gui Qt4 </a:t>
            </a:r>
            <a:r>
              <a:rPr lang="zh-CN" altLang="en-US" sz="2000" smtClean="0"/>
              <a:t>编程</a:t>
            </a:r>
            <a:r>
              <a:rPr lang="en-US" altLang="zh-CN" sz="2000" smtClean="0"/>
              <a:t>》</a:t>
            </a:r>
            <a:r>
              <a:rPr lang="zh-CN" altLang="en-US" sz="2000" smtClean="0"/>
              <a:t>官方教材，电子工业出版社</a:t>
            </a:r>
          </a:p>
          <a:p>
            <a:r>
              <a:rPr lang="en-US" sz="2000" smtClean="0"/>
              <a:t>Qt</a:t>
            </a:r>
            <a:r>
              <a:rPr lang="zh-CN" altLang="en-US" sz="2000" smtClean="0"/>
              <a:t>中文论坛：</a:t>
            </a:r>
            <a:r>
              <a:rPr lang="en-US" sz="2000" smtClean="0"/>
              <a:t>http://www.qtcn.org/</a:t>
            </a:r>
          </a:p>
          <a:p>
            <a:r>
              <a:rPr lang="zh-CN" altLang="en-US" sz="2000" smtClean="0"/>
              <a:t>云帆论坛</a:t>
            </a:r>
            <a:r>
              <a:rPr lang="en-US" altLang="zh-CN" sz="2000" smtClean="0"/>
              <a:t>[</a:t>
            </a:r>
            <a:r>
              <a:rPr lang="en-US" sz="2000" smtClean="0"/>
              <a:t>Qt</a:t>
            </a:r>
            <a:r>
              <a:rPr lang="zh-CN" altLang="en-US" sz="2000" smtClean="0"/>
              <a:t>版</a:t>
            </a:r>
            <a:r>
              <a:rPr lang="en-US" altLang="zh-CN" sz="2000" smtClean="0"/>
              <a:t>]</a:t>
            </a:r>
            <a:r>
              <a:rPr lang="zh-CN" altLang="en-US" sz="2000" smtClean="0"/>
              <a:t>：</a:t>
            </a:r>
            <a:r>
              <a:rPr lang="en-US" sz="2000" smtClean="0"/>
              <a:t>http://www.myswear.net/forum/</a:t>
            </a:r>
          </a:p>
        </p:txBody>
      </p:sp>
      <p:sp>
        <p:nvSpPr>
          <p:cNvPr id="116740" name="灯片编号占位符 4"/>
          <p:cNvSpPr>
            <a:spLocks noGrp="1"/>
          </p:cNvSpPr>
          <p:nvPr>
            <p:ph type="sldNum" sz="quarter" idx="12"/>
          </p:nvPr>
        </p:nvSpPr>
        <p:spPr>
          <a:noFill/>
        </p:spPr>
        <p:txBody>
          <a:bodyPr/>
          <a:lstStyle/>
          <a:p>
            <a:fld id="{8813BD7D-3E11-45EC-B5DB-0F2F430B998A}" type="slidenum">
              <a:rPr lang="en-US" altLang="zh-CN" smtClean="0">
                <a:latin typeface="Arial" charset="0"/>
              </a:rPr>
              <a:pPr/>
              <a:t>109</a:t>
            </a:fld>
            <a:endParaRPr lang="en-US" altLang="zh-CN" smtClean="0">
              <a:latin typeface="Arial" charset="0"/>
            </a:endParaRPr>
          </a:p>
        </p:txBody>
      </p:sp>
      <p:sp>
        <p:nvSpPr>
          <p:cNvPr id="116741" name="Picture 3"/>
          <p:cNvSpPr>
            <a:spLocks noChangeAspect="1" noChangeArrowheads="1"/>
          </p:cNvSpPr>
          <p:nvPr/>
        </p:nvSpPr>
        <p:spPr bwMode="auto">
          <a:xfrm>
            <a:off x="1979613" y="3690938"/>
            <a:ext cx="5256212" cy="3051175"/>
          </a:xfrm>
          <a:prstGeom prst="rect">
            <a:avLst/>
          </a:prstGeom>
          <a:noFill/>
          <a:ln w="9525">
            <a:no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1079500" y="260350"/>
            <a:ext cx="6877050" cy="822325"/>
          </a:xfrm>
        </p:spPr>
        <p:txBody>
          <a:bodyPr lIns="0" tIns="0" rIns="0" bIns="0" anchor="t"/>
          <a:lstStyle/>
          <a:p>
            <a:pPr eaLnBrk="1" hangingPunct="1">
              <a:lnSpc>
                <a:spcPct val="95000"/>
              </a:lnSpc>
              <a:defRPr/>
            </a:pPr>
            <a:r>
              <a:rPr lang="en-US" sz="3900" dirty="0" err="1" smtClean="0">
                <a:solidFill>
                  <a:schemeClr val="tx1"/>
                </a:solidFill>
                <a:latin typeface="+mj-ea"/>
                <a:ea typeface="+mj-ea"/>
              </a:rPr>
              <a:t>Q</a:t>
            </a:r>
            <a:r>
              <a:rPr lang="en-US" altLang="zh-CN" sz="3100" dirty="0" err="1" smtClean="0">
                <a:solidFill>
                  <a:schemeClr val="tx1"/>
                </a:solidFill>
                <a:latin typeface="+mj-ea"/>
                <a:ea typeface="+mj-ea"/>
              </a:rPr>
              <a:t>t</a:t>
            </a:r>
            <a:r>
              <a:rPr lang="en-US" sz="3900" dirty="0" err="1" smtClean="0">
                <a:solidFill>
                  <a:schemeClr val="tx1"/>
                </a:solidFill>
                <a:latin typeface="+mj-ea"/>
                <a:ea typeface="+mj-ea"/>
              </a:rPr>
              <a:t>开发的Google地球</a:t>
            </a:r>
            <a:endParaRPr lang="en-US" sz="3900" dirty="0" smtClean="0">
              <a:solidFill>
                <a:schemeClr val="tx1"/>
              </a:solidFill>
              <a:latin typeface="+mj-ea"/>
              <a:ea typeface="+mj-ea"/>
            </a:endParaRPr>
          </a:p>
        </p:txBody>
      </p:sp>
      <p:sp>
        <p:nvSpPr>
          <p:cNvPr id="15363" name="Rectangle 2"/>
          <p:cNvSpPr>
            <a:spLocks noGrp="1" noChangeArrowheads="1"/>
          </p:cNvSpPr>
          <p:nvPr>
            <p:ph type="body" idx="1"/>
          </p:nvPr>
        </p:nvSpPr>
        <p:spPr>
          <a:xfrm>
            <a:off x="222250" y="1646238"/>
            <a:ext cx="8699500" cy="4937125"/>
          </a:xfrm>
        </p:spPr>
        <p:txBody>
          <a:bodyPr lIns="0" tIns="0" rIns="0" bIns="0"/>
          <a:lstStyle/>
          <a:p>
            <a:pPr marL="0" indent="0" eaLnBrk="1" hangingPunct="1">
              <a:lnSpc>
                <a:spcPct val="95000"/>
              </a:lnSpc>
              <a:spcBef>
                <a:spcPct val="0"/>
              </a:spcBef>
              <a:buFontTx/>
              <a:buNone/>
            </a:pPr>
            <a:endParaRPr lang="en-US" sz="2400" smtClean="0">
              <a:solidFill>
                <a:srgbClr val="333333"/>
              </a:solidFill>
              <a:latin typeface="Georgia" pitchFamily="18" charset="0"/>
            </a:endParaRPr>
          </a:p>
        </p:txBody>
      </p:sp>
      <p:pic>
        <p:nvPicPr>
          <p:cNvPr id="15364" name="Picture 4"/>
          <p:cNvPicPr>
            <a:picLocks noChangeAspect="1" noChangeArrowheads="1"/>
          </p:cNvPicPr>
          <p:nvPr/>
        </p:nvPicPr>
        <p:blipFill>
          <a:blip r:embed="rId3" cstate="print"/>
          <a:srcRect/>
          <a:stretch>
            <a:fillRect/>
          </a:stretch>
        </p:blipFill>
        <p:spPr bwMode="auto">
          <a:xfrm>
            <a:off x="668338" y="1173163"/>
            <a:ext cx="7934325" cy="5187950"/>
          </a:xfrm>
          <a:prstGeom prst="rect">
            <a:avLst/>
          </a:prstGeom>
          <a:noFill/>
          <a:ln w="9525">
            <a:noFill/>
            <a:miter lim="800000"/>
            <a:headEnd/>
            <a:tailEnd/>
          </a:ln>
        </p:spPr>
      </p:pic>
      <p:sp>
        <p:nvSpPr>
          <p:cNvPr id="15365" name="灯片编号占位符 4"/>
          <p:cNvSpPr>
            <a:spLocks noGrp="1"/>
          </p:cNvSpPr>
          <p:nvPr>
            <p:ph type="sldNum" sz="quarter" idx="12"/>
          </p:nvPr>
        </p:nvSpPr>
        <p:spPr>
          <a:noFill/>
        </p:spPr>
        <p:txBody>
          <a:bodyPr/>
          <a:lstStyle/>
          <a:p>
            <a:fld id="{C4466873-547B-4275-97A5-A5CD525E18DF}" type="slidenum">
              <a:rPr lang="en-US" altLang="zh-CN" smtClean="0">
                <a:latin typeface="Arial" charset="0"/>
              </a:rPr>
              <a:pPr/>
              <a:t>11</a:t>
            </a:fld>
            <a:endParaRPr lang="en-US" altLang="zh-CN" smtClean="0">
              <a:latin typeface="Arial"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endParaRPr lang="en-US" smtClean="0"/>
          </a:p>
        </p:txBody>
      </p:sp>
      <p:sp>
        <p:nvSpPr>
          <p:cNvPr id="117763" name="内容占位符 2"/>
          <p:cNvSpPr>
            <a:spLocks noGrp="1"/>
          </p:cNvSpPr>
          <p:nvPr>
            <p:ph idx="1"/>
          </p:nvPr>
        </p:nvSpPr>
        <p:spPr/>
        <p:txBody>
          <a:bodyPr/>
          <a:lstStyle/>
          <a:p>
            <a:endParaRPr lang="en-US" smtClean="0"/>
          </a:p>
        </p:txBody>
      </p:sp>
      <p:sp>
        <p:nvSpPr>
          <p:cNvPr id="117764" name="灯片编号占位符 4"/>
          <p:cNvSpPr>
            <a:spLocks noGrp="1"/>
          </p:cNvSpPr>
          <p:nvPr>
            <p:ph type="sldNum" sz="quarter" idx="12"/>
          </p:nvPr>
        </p:nvSpPr>
        <p:spPr>
          <a:noFill/>
        </p:spPr>
        <p:txBody>
          <a:bodyPr/>
          <a:lstStyle/>
          <a:p>
            <a:fld id="{C071FA15-4B90-4A3A-8B85-706A91307C6D}" type="slidenum">
              <a:rPr lang="en-US" altLang="zh-CN" smtClean="0">
                <a:latin typeface="Arial" charset="0"/>
              </a:rPr>
              <a:pPr/>
              <a:t>110</a:t>
            </a:fld>
            <a:endParaRPr lang="en-US" altLang="zh-CN" smtClean="0">
              <a:latin typeface="Arial" charset="0"/>
            </a:endParaRPr>
          </a:p>
        </p:txBody>
      </p:sp>
      <p:sp>
        <p:nvSpPr>
          <p:cNvPr id="7" name="TextBox 6"/>
          <p:cNvSpPr txBox="1"/>
          <p:nvPr/>
        </p:nvSpPr>
        <p:spPr>
          <a:xfrm>
            <a:off x="3203848" y="3032411"/>
            <a:ext cx="3168352" cy="707886"/>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zh-CN" altLang="en-US" sz="4000" dirty="0">
                <a:latin typeface="Arial" pitchFamily="34" charset="0"/>
              </a:rPr>
              <a:t>谢谢！</a:t>
            </a:r>
            <a:endParaRPr lang="en-US" sz="4000" dirty="0">
              <a:latin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1042988" y="260350"/>
            <a:ext cx="7878762" cy="836613"/>
          </a:xfrm>
        </p:spPr>
        <p:txBody>
          <a:bodyPr lIns="0" tIns="0" rIns="0" bIns="0" anchor="t"/>
          <a:lstStyle/>
          <a:p>
            <a:pPr eaLnBrk="1" hangingPunct="1">
              <a:lnSpc>
                <a:spcPct val="95000"/>
              </a:lnSpc>
              <a:defRPr/>
            </a:pPr>
            <a:r>
              <a:rPr lang="en-US" altLang="en-US" dirty="0" err="1" smtClean="0">
                <a:solidFill>
                  <a:schemeClr val="tx1"/>
                </a:solidFill>
                <a:latin typeface="+mj-ea"/>
                <a:ea typeface="+mj-ea"/>
              </a:rPr>
              <a:t>Qt</a:t>
            </a:r>
            <a:r>
              <a:rPr lang="zh-CN" altLang="en-US" dirty="0" smtClean="0">
                <a:solidFill>
                  <a:schemeClr val="tx1"/>
                </a:solidFill>
                <a:latin typeface="+mj-ea"/>
                <a:ea typeface="+mj-ea"/>
              </a:rPr>
              <a:t>开发的三维动画软件</a:t>
            </a:r>
            <a:r>
              <a:rPr lang="en-US" altLang="en-US" dirty="0" smtClean="0">
                <a:solidFill>
                  <a:schemeClr val="tx1"/>
                </a:solidFill>
                <a:latin typeface="+mj-ea"/>
                <a:ea typeface="+mj-ea"/>
              </a:rPr>
              <a:t>MAYA</a:t>
            </a:r>
          </a:p>
        </p:txBody>
      </p:sp>
      <p:sp>
        <p:nvSpPr>
          <p:cNvPr id="16387" name="Rectangle 2"/>
          <p:cNvSpPr>
            <a:spLocks noGrp="1" noChangeArrowheads="1"/>
          </p:cNvSpPr>
          <p:nvPr>
            <p:ph type="body" idx="1"/>
          </p:nvPr>
        </p:nvSpPr>
        <p:spPr>
          <a:xfrm>
            <a:off x="222250" y="1646238"/>
            <a:ext cx="8699500" cy="4937125"/>
          </a:xfrm>
        </p:spPr>
        <p:txBody>
          <a:bodyPr lIns="0" tIns="0" rIns="0" bIns="0"/>
          <a:lstStyle/>
          <a:p>
            <a:pPr marL="0" indent="0" eaLnBrk="1" hangingPunct="1">
              <a:lnSpc>
                <a:spcPct val="95000"/>
              </a:lnSpc>
              <a:spcBef>
                <a:spcPct val="0"/>
              </a:spcBef>
              <a:buFontTx/>
              <a:buNone/>
            </a:pPr>
            <a:endParaRPr lang="en-US" sz="2400" smtClean="0">
              <a:solidFill>
                <a:srgbClr val="333333"/>
              </a:solidFill>
              <a:latin typeface="Georgia" pitchFamily="18" charset="0"/>
            </a:endParaRPr>
          </a:p>
        </p:txBody>
      </p:sp>
      <p:pic>
        <p:nvPicPr>
          <p:cNvPr id="16388" name="Picture 4"/>
          <p:cNvPicPr>
            <a:picLocks noChangeAspect="1" noChangeArrowheads="1"/>
          </p:cNvPicPr>
          <p:nvPr/>
        </p:nvPicPr>
        <p:blipFill>
          <a:blip r:embed="rId3" cstate="print"/>
          <a:srcRect/>
          <a:stretch>
            <a:fillRect/>
          </a:stretch>
        </p:blipFill>
        <p:spPr bwMode="auto">
          <a:xfrm>
            <a:off x="520700" y="1139825"/>
            <a:ext cx="7961313" cy="5368925"/>
          </a:xfrm>
          <a:prstGeom prst="rect">
            <a:avLst/>
          </a:prstGeom>
          <a:noFill/>
          <a:ln w="9525">
            <a:noFill/>
            <a:miter lim="800000"/>
            <a:headEnd/>
            <a:tailEnd/>
          </a:ln>
        </p:spPr>
      </p:pic>
      <p:sp>
        <p:nvSpPr>
          <p:cNvPr id="16389" name="灯片编号占位符 4"/>
          <p:cNvSpPr>
            <a:spLocks noGrp="1"/>
          </p:cNvSpPr>
          <p:nvPr>
            <p:ph type="sldNum" sz="quarter" idx="12"/>
          </p:nvPr>
        </p:nvSpPr>
        <p:spPr>
          <a:noFill/>
        </p:spPr>
        <p:txBody>
          <a:bodyPr/>
          <a:lstStyle/>
          <a:p>
            <a:fld id="{D499C351-714A-4FA1-8C14-501F19A2BB9D}" type="slidenum">
              <a:rPr lang="en-US" altLang="zh-CN" smtClean="0">
                <a:latin typeface="Arial" charset="0"/>
              </a:rPr>
              <a:pPr/>
              <a:t>12</a:t>
            </a:fld>
            <a:endParaRPr lang="en-US" altLang="zh-CN" smtClean="0">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a:defRPr/>
            </a:pPr>
            <a:r>
              <a:rPr lang="en-US" altLang="zh-CN" dirty="0" err="1" smtClean="0">
                <a:latin typeface="+mj-ea"/>
                <a:ea typeface="+mj-ea"/>
              </a:rPr>
              <a:t>Qt</a:t>
            </a:r>
            <a:r>
              <a:rPr lang="zh-CN" altLang="en-US" dirty="0" smtClean="0">
                <a:latin typeface="+mj-ea"/>
                <a:ea typeface="+mj-ea"/>
              </a:rPr>
              <a:t>开发的其他软件</a:t>
            </a:r>
            <a:endParaRPr lang="en-US" dirty="0" smtClean="0">
              <a:latin typeface="+mj-ea"/>
              <a:ea typeface="+mj-ea"/>
            </a:endParaRPr>
          </a:p>
        </p:txBody>
      </p:sp>
      <p:sp>
        <p:nvSpPr>
          <p:cNvPr id="16387" name="内容占位符 2"/>
          <p:cNvSpPr>
            <a:spLocks noGrp="1"/>
          </p:cNvSpPr>
          <p:nvPr>
            <p:ph idx="1"/>
          </p:nvPr>
        </p:nvSpPr>
        <p:spPr>
          <a:xfrm>
            <a:off x="827088" y="1125538"/>
            <a:ext cx="7416800" cy="4606925"/>
          </a:xfrm>
        </p:spPr>
        <p:txBody>
          <a:bodyPr/>
          <a:lstStyle/>
          <a:p>
            <a:pPr>
              <a:defRPr/>
            </a:pPr>
            <a:r>
              <a:rPr lang="en-US" dirty="0" smtClean="0">
                <a:latin typeface="+mn-ea"/>
                <a:ea typeface="+mn-ea"/>
              </a:rPr>
              <a:t>Opera</a:t>
            </a:r>
            <a:r>
              <a:rPr lang="zh-CN" altLang="en-US" dirty="0" smtClean="0">
                <a:latin typeface="+mn-ea"/>
                <a:ea typeface="+mn-ea"/>
              </a:rPr>
              <a:t>浏览器</a:t>
            </a:r>
          </a:p>
          <a:p>
            <a:pPr>
              <a:defRPr/>
            </a:pPr>
            <a:r>
              <a:rPr lang="en-US" dirty="0" smtClean="0">
                <a:latin typeface="+mn-ea"/>
                <a:ea typeface="+mn-ea"/>
              </a:rPr>
              <a:t>Skype</a:t>
            </a:r>
            <a:r>
              <a:rPr lang="zh-CN" altLang="en-US" dirty="0" smtClean="0">
                <a:latin typeface="+mn-ea"/>
                <a:ea typeface="+mn-ea"/>
              </a:rPr>
              <a:t>网络电话</a:t>
            </a:r>
          </a:p>
          <a:p>
            <a:pPr>
              <a:defRPr/>
            </a:pPr>
            <a:r>
              <a:rPr lang="en-US" dirty="0" smtClean="0">
                <a:latin typeface="+mn-ea"/>
                <a:ea typeface="+mn-ea"/>
              </a:rPr>
              <a:t>Linux</a:t>
            </a:r>
            <a:r>
              <a:rPr lang="zh-CN" altLang="en-US" dirty="0">
                <a:latin typeface="+mn-ea"/>
                <a:ea typeface="+mn-ea"/>
              </a:rPr>
              <a:t>下</a:t>
            </a:r>
            <a:r>
              <a:rPr lang="zh-CN" altLang="en-US" dirty="0" smtClean="0">
                <a:latin typeface="+mn-ea"/>
                <a:ea typeface="+mn-ea"/>
              </a:rPr>
              <a:t>计算机辅助设计软件包</a:t>
            </a:r>
            <a:r>
              <a:rPr lang="en-US" dirty="0" err="1" smtClean="0">
                <a:latin typeface="+mn-ea"/>
                <a:ea typeface="+mn-ea"/>
              </a:rPr>
              <a:t>QCad</a:t>
            </a:r>
            <a:endParaRPr lang="en-US" dirty="0" smtClean="0">
              <a:latin typeface="+mn-ea"/>
              <a:ea typeface="+mn-ea"/>
            </a:endParaRPr>
          </a:p>
          <a:p>
            <a:pPr>
              <a:defRPr/>
            </a:pPr>
            <a:r>
              <a:rPr lang="en-US" dirty="0" smtClean="0">
                <a:latin typeface="+mn-ea"/>
                <a:ea typeface="+mn-ea"/>
              </a:rPr>
              <a:t>Adobe Photoshop Album</a:t>
            </a:r>
          </a:p>
          <a:p>
            <a:pPr>
              <a:defRPr/>
            </a:pPr>
            <a:r>
              <a:rPr lang="en-US" dirty="0" smtClean="0">
                <a:latin typeface="+mn-ea"/>
                <a:ea typeface="+mn-ea"/>
              </a:rPr>
              <a:t>CGAL</a:t>
            </a:r>
            <a:r>
              <a:rPr lang="zh-CN" altLang="en-US" dirty="0" smtClean="0">
                <a:latin typeface="+mn-ea"/>
                <a:ea typeface="+mn-ea"/>
              </a:rPr>
              <a:t>计算几何库</a:t>
            </a:r>
          </a:p>
          <a:p>
            <a:pPr>
              <a:defRPr/>
            </a:pPr>
            <a:r>
              <a:rPr lang="en-US" dirty="0" smtClean="0">
                <a:latin typeface="+mn-ea"/>
                <a:ea typeface="+mn-ea"/>
              </a:rPr>
              <a:t>……</a:t>
            </a:r>
          </a:p>
        </p:txBody>
      </p:sp>
      <p:sp>
        <p:nvSpPr>
          <p:cNvPr id="17412" name="灯片编号占位符 4"/>
          <p:cNvSpPr>
            <a:spLocks noGrp="1"/>
          </p:cNvSpPr>
          <p:nvPr>
            <p:ph type="sldNum" sz="quarter" idx="12"/>
          </p:nvPr>
        </p:nvSpPr>
        <p:spPr>
          <a:noFill/>
        </p:spPr>
        <p:txBody>
          <a:bodyPr/>
          <a:lstStyle/>
          <a:p>
            <a:fld id="{46D4BA70-5AC9-49BF-B62A-D6C5C5D3A767}" type="slidenum">
              <a:rPr lang="en-US" altLang="zh-CN" smtClean="0">
                <a:latin typeface="Arial" charset="0"/>
              </a:rPr>
              <a:pPr/>
              <a:t>13</a:t>
            </a:fld>
            <a:endParaRPr lang="en-US" altLang="zh-CN" smtClean="0">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endParaRPr lang="en-US" smtClean="0"/>
          </a:p>
        </p:txBody>
      </p:sp>
      <p:sp>
        <p:nvSpPr>
          <p:cNvPr id="18435" name="内容占位符 2"/>
          <p:cNvSpPr>
            <a:spLocks noGrp="1"/>
          </p:cNvSpPr>
          <p:nvPr>
            <p:ph idx="1"/>
          </p:nvPr>
        </p:nvSpPr>
        <p:spPr/>
        <p:txBody>
          <a:bodyPr/>
          <a:lstStyle/>
          <a:p>
            <a:endParaRPr lang="en-US" smtClean="0"/>
          </a:p>
        </p:txBody>
      </p:sp>
      <p:sp>
        <p:nvSpPr>
          <p:cNvPr id="18436" name="灯片编号占位符 4"/>
          <p:cNvSpPr>
            <a:spLocks noGrp="1"/>
          </p:cNvSpPr>
          <p:nvPr>
            <p:ph type="sldNum" sz="quarter" idx="12"/>
          </p:nvPr>
        </p:nvSpPr>
        <p:spPr>
          <a:noFill/>
        </p:spPr>
        <p:txBody>
          <a:bodyPr/>
          <a:lstStyle/>
          <a:p>
            <a:fld id="{1B3DB11A-E63A-460B-AD5F-0C63D71A0C39}" type="slidenum">
              <a:rPr lang="en-US" altLang="zh-CN" smtClean="0">
                <a:latin typeface="Arial" charset="0"/>
              </a:rPr>
              <a:pPr/>
              <a:t>14</a:t>
            </a:fld>
            <a:endParaRPr lang="en-US" altLang="zh-CN" smtClean="0">
              <a:latin typeface="Arial" charset="0"/>
            </a:endParaRPr>
          </a:p>
        </p:txBody>
      </p:sp>
      <p:sp>
        <p:nvSpPr>
          <p:cNvPr id="7" name="TextBox 6"/>
          <p:cNvSpPr txBox="1"/>
          <p:nvPr/>
        </p:nvSpPr>
        <p:spPr>
          <a:xfrm>
            <a:off x="2411760" y="3068960"/>
            <a:ext cx="4536504" cy="707886"/>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altLang="zh-CN" sz="4000" dirty="0" err="1">
                <a:latin typeface="Arial" pitchFamily="34" charset="0"/>
              </a:rPr>
              <a:t>HelloWorld</a:t>
            </a:r>
            <a:endParaRPr lang="en-US" altLang="zh-CN" sz="4000" dirty="0">
              <a:latin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1042988" y="274638"/>
            <a:ext cx="6842125" cy="633412"/>
          </a:xfrm>
        </p:spPr>
        <p:txBody>
          <a:bodyPr lIns="0" tIns="0" rIns="0" bIns="0" anchor="t"/>
          <a:lstStyle/>
          <a:p>
            <a:pPr eaLnBrk="1" hangingPunct="1">
              <a:lnSpc>
                <a:spcPct val="95000"/>
              </a:lnSpc>
            </a:pPr>
            <a:r>
              <a:rPr lang="en-US" smtClean="0"/>
              <a:t>HELLO QT (</a:t>
            </a:r>
            <a:r>
              <a:rPr lang="en-US" altLang="zh-CN" smtClean="0"/>
              <a:t>1)</a:t>
            </a:r>
            <a:endParaRPr lang="en-US" sz="3100" smtClean="0">
              <a:solidFill>
                <a:schemeClr val="tx1"/>
              </a:solidFill>
              <a:latin typeface="Georgia" pitchFamily="18" charset="0"/>
            </a:endParaRPr>
          </a:p>
        </p:txBody>
      </p:sp>
      <p:sp>
        <p:nvSpPr>
          <p:cNvPr id="19459" name="Rectangle 2"/>
          <p:cNvSpPr>
            <a:spLocks noGrp="1" noChangeArrowheads="1"/>
          </p:cNvSpPr>
          <p:nvPr>
            <p:ph type="body" idx="1"/>
          </p:nvPr>
        </p:nvSpPr>
        <p:spPr>
          <a:xfrm>
            <a:off x="395288" y="1341438"/>
            <a:ext cx="8382000" cy="4679950"/>
          </a:xfrm>
        </p:spPr>
        <p:txBody>
          <a:bodyPr lIns="0" tIns="0" rIns="0" bIns="0"/>
          <a:lstStyle/>
          <a:p>
            <a:pPr marL="0" indent="0" eaLnBrk="1" hangingPunct="1">
              <a:lnSpc>
                <a:spcPct val="95000"/>
              </a:lnSpc>
              <a:spcBef>
                <a:spcPct val="0"/>
              </a:spcBef>
              <a:buFontTx/>
              <a:buNone/>
            </a:pPr>
            <a:r>
              <a:rPr lang="en-US" sz="2400" dirty="0" smtClean="0">
                <a:solidFill>
                  <a:srgbClr val="333333"/>
                </a:solidFill>
              </a:rPr>
              <a:t>#include &lt;</a:t>
            </a:r>
            <a:r>
              <a:rPr lang="en-US" sz="2400" dirty="0" err="1" smtClean="0">
                <a:solidFill>
                  <a:srgbClr val="333333"/>
                </a:solidFill>
              </a:rPr>
              <a:t>QApplication</a:t>
            </a:r>
            <a:r>
              <a:rPr lang="en-US" sz="2400" dirty="0" smtClean="0">
                <a:solidFill>
                  <a:srgbClr val="333333"/>
                </a:solidFill>
              </a:rPr>
              <a:t>&gt;</a:t>
            </a:r>
            <a:endParaRPr lang="en-US" dirty="0" smtClean="0"/>
          </a:p>
          <a:p>
            <a:pPr marL="0" indent="0" eaLnBrk="1" hangingPunct="1">
              <a:lnSpc>
                <a:spcPct val="95000"/>
              </a:lnSpc>
              <a:spcBef>
                <a:spcPct val="0"/>
              </a:spcBef>
              <a:buFontTx/>
              <a:buNone/>
            </a:pPr>
            <a:r>
              <a:rPr lang="en-US" sz="2400" dirty="0" smtClean="0">
                <a:solidFill>
                  <a:srgbClr val="333333"/>
                </a:solidFill>
              </a:rPr>
              <a:t>#include &lt;</a:t>
            </a:r>
            <a:r>
              <a:rPr lang="en-US" sz="2400" dirty="0" err="1" smtClean="0">
                <a:solidFill>
                  <a:srgbClr val="333333"/>
                </a:solidFill>
              </a:rPr>
              <a:t>QLabel</a:t>
            </a:r>
            <a:r>
              <a:rPr lang="en-US" sz="2400" dirty="0" smtClean="0">
                <a:solidFill>
                  <a:srgbClr val="333333"/>
                </a:solidFill>
              </a:rPr>
              <a:t>&gt;</a:t>
            </a:r>
            <a:endParaRPr lang="en-US" dirty="0" smtClean="0"/>
          </a:p>
          <a:p>
            <a:pPr marL="0" indent="0" eaLnBrk="1" hangingPunct="1">
              <a:lnSpc>
                <a:spcPct val="95000"/>
              </a:lnSpc>
              <a:spcBef>
                <a:spcPct val="0"/>
              </a:spcBef>
              <a:buFontTx/>
              <a:buNone/>
            </a:pPr>
            <a:endParaRPr lang="en-US" sz="2400" dirty="0" smtClean="0">
              <a:solidFill>
                <a:srgbClr val="333333"/>
              </a:solidFill>
            </a:endParaRPr>
          </a:p>
          <a:p>
            <a:pPr marL="0" indent="0" eaLnBrk="1" hangingPunct="1">
              <a:lnSpc>
                <a:spcPct val="95000"/>
              </a:lnSpc>
              <a:spcBef>
                <a:spcPct val="0"/>
              </a:spcBef>
              <a:buFontTx/>
              <a:buNone/>
            </a:pPr>
            <a:r>
              <a:rPr lang="en-US" sz="2400" dirty="0" err="1" smtClean="0">
                <a:solidFill>
                  <a:srgbClr val="333333"/>
                </a:solidFill>
              </a:rPr>
              <a:t>int</a:t>
            </a:r>
            <a:r>
              <a:rPr lang="en-US" sz="2400" dirty="0" smtClean="0">
                <a:solidFill>
                  <a:srgbClr val="333333"/>
                </a:solidFill>
              </a:rPr>
              <a:t> main(</a:t>
            </a:r>
            <a:r>
              <a:rPr lang="en-US" sz="2400" dirty="0" err="1" smtClean="0">
                <a:solidFill>
                  <a:srgbClr val="333333"/>
                </a:solidFill>
              </a:rPr>
              <a:t>int</a:t>
            </a:r>
            <a:r>
              <a:rPr lang="en-US" sz="2400" dirty="0" smtClean="0">
                <a:solidFill>
                  <a:srgbClr val="333333"/>
                </a:solidFill>
              </a:rPr>
              <a:t> </a:t>
            </a:r>
            <a:r>
              <a:rPr lang="en-US" sz="2400" dirty="0" err="1" smtClean="0">
                <a:solidFill>
                  <a:srgbClr val="333333"/>
                </a:solidFill>
              </a:rPr>
              <a:t>argc</a:t>
            </a:r>
            <a:r>
              <a:rPr lang="en-US" sz="2400" dirty="0" smtClean="0">
                <a:solidFill>
                  <a:srgbClr val="333333"/>
                </a:solidFill>
              </a:rPr>
              <a:t>, char *</a:t>
            </a:r>
            <a:r>
              <a:rPr lang="en-US" sz="2400" dirty="0" err="1" smtClean="0">
                <a:solidFill>
                  <a:srgbClr val="333333"/>
                </a:solidFill>
              </a:rPr>
              <a:t>argv</a:t>
            </a:r>
            <a:r>
              <a:rPr lang="en-US" sz="2400" dirty="0" smtClean="0">
                <a:solidFill>
                  <a:srgbClr val="333333"/>
                </a:solidFill>
              </a:rPr>
              <a:t>[])</a:t>
            </a:r>
            <a:endParaRPr lang="en-US" dirty="0" smtClean="0"/>
          </a:p>
          <a:p>
            <a:pPr marL="0" indent="0" eaLnBrk="1" hangingPunct="1">
              <a:lnSpc>
                <a:spcPct val="95000"/>
              </a:lnSpc>
              <a:spcBef>
                <a:spcPct val="0"/>
              </a:spcBef>
              <a:buFontTx/>
              <a:buNone/>
            </a:pPr>
            <a:r>
              <a:rPr lang="en-US" sz="2400" dirty="0" smtClean="0">
                <a:solidFill>
                  <a:srgbClr val="333333"/>
                </a:solidFill>
              </a:rPr>
              <a:t>{</a:t>
            </a:r>
            <a:endParaRPr lang="en-US" dirty="0" smtClean="0"/>
          </a:p>
          <a:p>
            <a:pPr marL="0" indent="0" eaLnBrk="1" hangingPunct="1">
              <a:lnSpc>
                <a:spcPct val="95000"/>
              </a:lnSpc>
              <a:spcBef>
                <a:spcPct val="0"/>
              </a:spcBef>
              <a:buFontTx/>
              <a:buNone/>
            </a:pPr>
            <a:r>
              <a:rPr lang="en-US" sz="2400" dirty="0" smtClean="0">
                <a:solidFill>
                  <a:srgbClr val="333333"/>
                </a:solidFill>
              </a:rPr>
              <a:t>    </a:t>
            </a:r>
            <a:r>
              <a:rPr lang="en-US" sz="2400" dirty="0" err="1" smtClean="0">
                <a:solidFill>
                  <a:srgbClr val="333333"/>
                </a:solidFill>
              </a:rPr>
              <a:t>QApplication</a:t>
            </a:r>
            <a:r>
              <a:rPr lang="en-US" sz="2400" dirty="0" smtClean="0">
                <a:solidFill>
                  <a:srgbClr val="333333"/>
                </a:solidFill>
              </a:rPr>
              <a:t> app(</a:t>
            </a:r>
            <a:r>
              <a:rPr lang="en-US" sz="2400" dirty="0" err="1" smtClean="0">
                <a:solidFill>
                  <a:srgbClr val="333333"/>
                </a:solidFill>
              </a:rPr>
              <a:t>argc</a:t>
            </a:r>
            <a:r>
              <a:rPr lang="en-US" sz="2400" dirty="0" smtClean="0">
                <a:solidFill>
                  <a:srgbClr val="333333"/>
                </a:solidFill>
              </a:rPr>
              <a:t>, </a:t>
            </a:r>
            <a:r>
              <a:rPr lang="en-US" sz="2400" dirty="0" err="1" smtClean="0">
                <a:solidFill>
                  <a:srgbClr val="333333"/>
                </a:solidFill>
              </a:rPr>
              <a:t>argv</a:t>
            </a:r>
            <a:r>
              <a:rPr lang="en-US" sz="2400" dirty="0" smtClean="0">
                <a:solidFill>
                  <a:srgbClr val="333333"/>
                </a:solidFill>
              </a:rPr>
              <a:t>);</a:t>
            </a:r>
            <a:endParaRPr lang="en-US" dirty="0" smtClean="0"/>
          </a:p>
          <a:p>
            <a:pPr marL="0" indent="0" eaLnBrk="1" hangingPunct="1">
              <a:lnSpc>
                <a:spcPct val="95000"/>
              </a:lnSpc>
              <a:spcBef>
                <a:spcPct val="0"/>
              </a:spcBef>
              <a:buFontTx/>
              <a:buNone/>
            </a:pPr>
            <a:r>
              <a:rPr lang="en-US" sz="2400" dirty="0" smtClean="0">
                <a:solidFill>
                  <a:srgbClr val="333333"/>
                </a:solidFill>
              </a:rPr>
              <a:t>    </a:t>
            </a:r>
            <a:endParaRPr lang="en-US" dirty="0" smtClean="0"/>
          </a:p>
          <a:p>
            <a:pPr marL="0" indent="0" eaLnBrk="1" hangingPunct="1">
              <a:lnSpc>
                <a:spcPct val="95000"/>
              </a:lnSpc>
              <a:spcBef>
                <a:spcPct val="0"/>
              </a:spcBef>
              <a:buFontTx/>
              <a:buNone/>
            </a:pPr>
            <a:r>
              <a:rPr lang="en-US" sz="2400" dirty="0" smtClean="0">
                <a:solidFill>
                  <a:srgbClr val="333333"/>
                </a:solidFill>
              </a:rPr>
              <a:t>    </a:t>
            </a:r>
            <a:r>
              <a:rPr lang="en-US" sz="2400" dirty="0" err="1" smtClean="0">
                <a:solidFill>
                  <a:srgbClr val="333333"/>
                </a:solidFill>
              </a:rPr>
              <a:t>QLabel</a:t>
            </a:r>
            <a:r>
              <a:rPr lang="en-US" sz="2400" dirty="0" smtClean="0">
                <a:solidFill>
                  <a:srgbClr val="333333"/>
                </a:solidFill>
              </a:rPr>
              <a:t> *label = new </a:t>
            </a:r>
            <a:r>
              <a:rPr lang="en-US" sz="2400" dirty="0" err="1" smtClean="0">
                <a:solidFill>
                  <a:srgbClr val="333333"/>
                </a:solidFill>
              </a:rPr>
              <a:t>QLabel</a:t>
            </a:r>
            <a:r>
              <a:rPr lang="en-US" sz="2400" dirty="0" smtClean="0">
                <a:solidFill>
                  <a:srgbClr val="333333"/>
                </a:solidFill>
              </a:rPr>
              <a:t>("Hello Qt!");</a:t>
            </a:r>
            <a:endParaRPr lang="en-US" dirty="0" smtClean="0"/>
          </a:p>
          <a:p>
            <a:pPr marL="0" indent="0" eaLnBrk="1" hangingPunct="1">
              <a:lnSpc>
                <a:spcPct val="95000"/>
              </a:lnSpc>
              <a:spcBef>
                <a:spcPct val="0"/>
              </a:spcBef>
              <a:buFontTx/>
              <a:buNone/>
            </a:pPr>
            <a:r>
              <a:rPr lang="en-US" sz="2400" dirty="0" smtClean="0">
                <a:solidFill>
                  <a:srgbClr val="333333"/>
                </a:solidFill>
              </a:rPr>
              <a:t>    label-&gt;show();</a:t>
            </a:r>
            <a:endParaRPr lang="en-US" dirty="0" smtClean="0"/>
          </a:p>
          <a:p>
            <a:pPr marL="0" indent="0" eaLnBrk="1" hangingPunct="1">
              <a:lnSpc>
                <a:spcPct val="95000"/>
              </a:lnSpc>
              <a:spcBef>
                <a:spcPct val="0"/>
              </a:spcBef>
              <a:buFontTx/>
              <a:buNone/>
            </a:pPr>
            <a:r>
              <a:rPr lang="en-US" sz="2400" dirty="0" smtClean="0">
                <a:solidFill>
                  <a:srgbClr val="333333"/>
                </a:solidFill>
              </a:rPr>
              <a:t>    </a:t>
            </a:r>
            <a:endParaRPr lang="en-US" dirty="0" smtClean="0"/>
          </a:p>
          <a:p>
            <a:pPr marL="0" indent="0" eaLnBrk="1" hangingPunct="1">
              <a:lnSpc>
                <a:spcPct val="95000"/>
              </a:lnSpc>
              <a:spcBef>
                <a:spcPct val="0"/>
              </a:spcBef>
              <a:buFontTx/>
              <a:buNone/>
            </a:pPr>
            <a:r>
              <a:rPr lang="en-US" sz="2400" dirty="0" smtClean="0">
                <a:solidFill>
                  <a:srgbClr val="333333"/>
                </a:solidFill>
              </a:rPr>
              <a:t>    return </a:t>
            </a:r>
            <a:r>
              <a:rPr lang="en-US" sz="2400" dirty="0" err="1" smtClean="0">
                <a:solidFill>
                  <a:srgbClr val="333333"/>
                </a:solidFill>
              </a:rPr>
              <a:t>app.exec</a:t>
            </a:r>
            <a:r>
              <a:rPr lang="en-US" sz="2400" dirty="0" smtClean="0">
                <a:solidFill>
                  <a:srgbClr val="333333"/>
                </a:solidFill>
              </a:rPr>
              <a:t>();</a:t>
            </a:r>
            <a:endParaRPr lang="en-US" dirty="0" smtClean="0"/>
          </a:p>
          <a:p>
            <a:pPr marL="0" indent="0" eaLnBrk="1" hangingPunct="1">
              <a:lnSpc>
                <a:spcPct val="95000"/>
              </a:lnSpc>
              <a:spcBef>
                <a:spcPct val="0"/>
              </a:spcBef>
              <a:buFontTx/>
              <a:buNone/>
            </a:pPr>
            <a:r>
              <a:rPr lang="en-US" sz="2400" dirty="0" smtClean="0">
                <a:solidFill>
                  <a:srgbClr val="333333"/>
                </a:solidFill>
              </a:rPr>
              <a:t>}</a:t>
            </a:r>
          </a:p>
        </p:txBody>
      </p:sp>
      <p:pic>
        <p:nvPicPr>
          <p:cNvPr id="19460" name="Picture 4"/>
          <p:cNvPicPr>
            <a:picLocks noChangeAspect="1" noChangeArrowheads="1"/>
          </p:cNvPicPr>
          <p:nvPr/>
        </p:nvPicPr>
        <p:blipFill>
          <a:blip r:embed="rId3" cstate="print"/>
          <a:srcRect/>
          <a:stretch>
            <a:fillRect/>
          </a:stretch>
        </p:blipFill>
        <p:spPr bwMode="auto">
          <a:xfrm>
            <a:off x="5148263" y="4581525"/>
            <a:ext cx="2351087" cy="1081088"/>
          </a:xfrm>
          <a:prstGeom prst="rect">
            <a:avLst/>
          </a:prstGeom>
          <a:noFill/>
          <a:ln w="9525">
            <a:noFill/>
            <a:miter lim="800000"/>
            <a:headEnd/>
            <a:tailEnd/>
          </a:ln>
        </p:spPr>
      </p:pic>
      <p:sp>
        <p:nvSpPr>
          <p:cNvPr id="19461" name="灯片编号占位符 4"/>
          <p:cNvSpPr>
            <a:spLocks noGrp="1"/>
          </p:cNvSpPr>
          <p:nvPr>
            <p:ph type="sldNum" sz="quarter" idx="12"/>
          </p:nvPr>
        </p:nvSpPr>
        <p:spPr>
          <a:noFill/>
        </p:spPr>
        <p:txBody>
          <a:bodyPr/>
          <a:lstStyle/>
          <a:p>
            <a:fld id="{3A43A205-8C55-4051-B942-28FFB8B14293}" type="slidenum">
              <a:rPr lang="en-US" altLang="zh-CN" smtClean="0">
                <a:latin typeface="Arial" charset="0"/>
              </a:rPr>
              <a:pPr/>
              <a:t>15</a:t>
            </a:fld>
            <a:endParaRPr lang="en-US" altLang="zh-CN" smtClean="0">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1042988" y="274638"/>
            <a:ext cx="6846887" cy="633412"/>
          </a:xfrm>
        </p:spPr>
        <p:txBody>
          <a:bodyPr lIns="0" tIns="0" rIns="0" bIns="0" anchor="t"/>
          <a:lstStyle/>
          <a:p>
            <a:pPr eaLnBrk="1" hangingPunct="1">
              <a:lnSpc>
                <a:spcPct val="95000"/>
              </a:lnSpc>
            </a:pPr>
            <a:r>
              <a:rPr lang="en-US" smtClean="0">
                <a:solidFill>
                  <a:schemeClr val="tx1"/>
                </a:solidFill>
              </a:rPr>
              <a:t>HELLO QT (</a:t>
            </a:r>
            <a:r>
              <a:rPr lang="en-US" altLang="zh-CN" smtClean="0">
                <a:solidFill>
                  <a:schemeClr val="tx1"/>
                </a:solidFill>
              </a:rPr>
              <a:t>2)</a:t>
            </a:r>
            <a:r>
              <a:rPr lang="en-US" smtClean="0">
                <a:solidFill>
                  <a:schemeClr val="tx1"/>
                </a:solidFill>
              </a:rPr>
              <a:t>: 用HTML格式化</a:t>
            </a:r>
          </a:p>
        </p:txBody>
      </p:sp>
      <p:sp>
        <p:nvSpPr>
          <p:cNvPr id="20483" name="Rectangle 2"/>
          <p:cNvSpPr>
            <a:spLocks noGrp="1" noChangeArrowheads="1"/>
          </p:cNvSpPr>
          <p:nvPr>
            <p:ph type="body" idx="1"/>
          </p:nvPr>
        </p:nvSpPr>
        <p:spPr>
          <a:xfrm>
            <a:off x="222250" y="1646238"/>
            <a:ext cx="8699500" cy="4937125"/>
          </a:xfrm>
        </p:spPr>
        <p:txBody>
          <a:bodyPr lIns="0" tIns="0" rIns="0" bIns="0"/>
          <a:lstStyle/>
          <a:p>
            <a:pPr marL="0" indent="0" eaLnBrk="1" hangingPunct="1">
              <a:lnSpc>
                <a:spcPct val="95000"/>
              </a:lnSpc>
              <a:spcBef>
                <a:spcPct val="0"/>
              </a:spcBef>
              <a:buFontTx/>
              <a:buNone/>
            </a:pPr>
            <a:r>
              <a:rPr lang="en-US" sz="2400" dirty="0" smtClean="0">
                <a:solidFill>
                  <a:srgbClr val="333333"/>
                </a:solidFill>
                <a:latin typeface="Georgia" pitchFamily="18" charset="0"/>
              </a:rPr>
              <a:t>#include </a:t>
            </a:r>
            <a:r>
              <a:rPr lang="en-US" sz="2400" dirty="0" smtClean="0">
                <a:solidFill>
                  <a:srgbClr val="CC0000"/>
                </a:solidFill>
                <a:latin typeface="Georgia" pitchFamily="18" charset="0"/>
              </a:rPr>
              <a:t>&lt;</a:t>
            </a:r>
            <a:r>
              <a:rPr lang="en-US" sz="2400" dirty="0" err="1" smtClean="0">
                <a:solidFill>
                  <a:srgbClr val="CC0000"/>
                </a:solidFill>
                <a:latin typeface="Georgia" pitchFamily="18" charset="0"/>
              </a:rPr>
              <a:t>QtGui</a:t>
            </a:r>
            <a:r>
              <a:rPr lang="en-US" sz="2400" dirty="0" smtClean="0">
                <a:solidFill>
                  <a:srgbClr val="CC0000"/>
                </a:solidFill>
                <a:latin typeface="Georgia" pitchFamily="18" charset="0"/>
              </a:rPr>
              <a:t>&gt;</a:t>
            </a:r>
            <a:endParaRPr lang="en-US" dirty="0" smtClean="0"/>
          </a:p>
          <a:p>
            <a:pPr marL="0" indent="0" eaLnBrk="1" hangingPunct="1">
              <a:lnSpc>
                <a:spcPct val="95000"/>
              </a:lnSpc>
              <a:spcBef>
                <a:spcPct val="0"/>
              </a:spcBef>
              <a:buFontTx/>
              <a:buNone/>
            </a:pPr>
            <a:endParaRPr lang="en-US" sz="2400" dirty="0" smtClean="0">
              <a:solidFill>
                <a:srgbClr val="333333"/>
              </a:solidFill>
              <a:latin typeface="Georgia" pitchFamily="18" charset="0"/>
            </a:endParaRPr>
          </a:p>
          <a:p>
            <a:pPr marL="0" indent="0" eaLnBrk="1" hangingPunct="1">
              <a:lnSpc>
                <a:spcPct val="95000"/>
              </a:lnSpc>
              <a:spcBef>
                <a:spcPct val="0"/>
              </a:spcBef>
              <a:buFontTx/>
              <a:buNone/>
            </a:pPr>
            <a:r>
              <a:rPr lang="en-US" sz="2400" dirty="0" err="1" smtClean="0">
                <a:solidFill>
                  <a:srgbClr val="333333"/>
                </a:solidFill>
                <a:latin typeface="Georgia" pitchFamily="18" charset="0"/>
              </a:rPr>
              <a:t>int</a:t>
            </a:r>
            <a:r>
              <a:rPr lang="en-US" sz="2400" dirty="0" smtClean="0">
                <a:solidFill>
                  <a:srgbClr val="333333"/>
                </a:solidFill>
                <a:latin typeface="Georgia" pitchFamily="18" charset="0"/>
              </a:rPr>
              <a:t> main(</a:t>
            </a:r>
            <a:r>
              <a:rPr lang="en-US" sz="2400" dirty="0" err="1" smtClean="0">
                <a:solidFill>
                  <a:srgbClr val="333333"/>
                </a:solidFill>
                <a:latin typeface="Georgia" pitchFamily="18" charset="0"/>
              </a:rPr>
              <a:t>int</a:t>
            </a:r>
            <a:r>
              <a:rPr lang="en-US" sz="2400" dirty="0" smtClean="0">
                <a:solidFill>
                  <a:srgbClr val="333333"/>
                </a:solidFill>
                <a:latin typeface="Georgia" pitchFamily="18" charset="0"/>
              </a:rPr>
              <a:t> </a:t>
            </a:r>
            <a:r>
              <a:rPr lang="en-US" sz="2400" dirty="0" err="1" smtClean="0">
                <a:solidFill>
                  <a:srgbClr val="333333"/>
                </a:solidFill>
                <a:latin typeface="Georgia" pitchFamily="18" charset="0"/>
              </a:rPr>
              <a:t>argc</a:t>
            </a:r>
            <a:r>
              <a:rPr lang="en-US" sz="2400" dirty="0" smtClean="0">
                <a:solidFill>
                  <a:srgbClr val="333333"/>
                </a:solidFill>
                <a:latin typeface="Georgia" pitchFamily="18" charset="0"/>
              </a:rPr>
              <a:t>, char *</a:t>
            </a:r>
            <a:r>
              <a:rPr lang="en-US" sz="2400" dirty="0" err="1" smtClean="0">
                <a:solidFill>
                  <a:srgbClr val="333333"/>
                </a:solidFill>
                <a:latin typeface="Georgia" pitchFamily="18" charset="0"/>
              </a:rPr>
              <a:t>argv</a:t>
            </a:r>
            <a:r>
              <a:rPr lang="en-US" sz="2400" dirty="0" smtClean="0">
                <a:solidFill>
                  <a:srgbClr val="333333"/>
                </a:solidFill>
                <a:latin typeface="Georgia" pitchFamily="18" charset="0"/>
              </a:rPr>
              <a:t>[])</a:t>
            </a:r>
            <a:endParaRPr lang="en-US" dirty="0" smtClean="0"/>
          </a:p>
          <a:p>
            <a:pPr marL="0" indent="0" eaLnBrk="1" hangingPunct="1">
              <a:lnSpc>
                <a:spcPct val="95000"/>
              </a:lnSpc>
              <a:spcBef>
                <a:spcPct val="0"/>
              </a:spcBef>
              <a:buFontTx/>
              <a:buNone/>
            </a:pPr>
            <a:r>
              <a:rPr lang="en-US" sz="2400" dirty="0" smtClean="0">
                <a:solidFill>
                  <a:srgbClr val="333333"/>
                </a:solidFill>
                <a:latin typeface="Georgia" pitchFamily="18" charset="0"/>
              </a:rPr>
              <a:t>{</a:t>
            </a:r>
            <a:endParaRPr lang="en-US" dirty="0" smtClean="0"/>
          </a:p>
          <a:p>
            <a:pPr marL="0" indent="0" eaLnBrk="1" hangingPunct="1">
              <a:lnSpc>
                <a:spcPct val="95000"/>
              </a:lnSpc>
              <a:spcBef>
                <a:spcPct val="0"/>
              </a:spcBef>
              <a:buFontTx/>
              <a:buNone/>
            </a:pPr>
            <a:r>
              <a:rPr lang="en-US" sz="2400" dirty="0" smtClean="0">
                <a:solidFill>
                  <a:srgbClr val="333333"/>
                </a:solidFill>
                <a:latin typeface="Georgia" pitchFamily="18" charset="0"/>
              </a:rPr>
              <a:t>    </a:t>
            </a:r>
            <a:r>
              <a:rPr lang="en-US" sz="2400" dirty="0" err="1" smtClean="0">
                <a:solidFill>
                  <a:srgbClr val="333333"/>
                </a:solidFill>
                <a:latin typeface="Georgia" pitchFamily="18" charset="0"/>
              </a:rPr>
              <a:t>QApplication</a:t>
            </a:r>
            <a:r>
              <a:rPr lang="en-US" sz="2400" dirty="0" smtClean="0">
                <a:solidFill>
                  <a:srgbClr val="333333"/>
                </a:solidFill>
                <a:latin typeface="Georgia" pitchFamily="18" charset="0"/>
              </a:rPr>
              <a:t> app(</a:t>
            </a:r>
            <a:r>
              <a:rPr lang="en-US" sz="2400" dirty="0" err="1" smtClean="0">
                <a:solidFill>
                  <a:srgbClr val="333333"/>
                </a:solidFill>
                <a:latin typeface="Georgia" pitchFamily="18" charset="0"/>
              </a:rPr>
              <a:t>argc</a:t>
            </a:r>
            <a:r>
              <a:rPr lang="en-US" sz="2400" dirty="0" smtClean="0">
                <a:solidFill>
                  <a:srgbClr val="333333"/>
                </a:solidFill>
                <a:latin typeface="Georgia" pitchFamily="18" charset="0"/>
              </a:rPr>
              <a:t>, </a:t>
            </a:r>
            <a:r>
              <a:rPr lang="en-US" sz="2400" dirty="0" err="1" smtClean="0">
                <a:solidFill>
                  <a:srgbClr val="333333"/>
                </a:solidFill>
                <a:latin typeface="Georgia" pitchFamily="18" charset="0"/>
              </a:rPr>
              <a:t>argv</a:t>
            </a:r>
            <a:r>
              <a:rPr lang="en-US" sz="2400" dirty="0" smtClean="0">
                <a:solidFill>
                  <a:srgbClr val="333333"/>
                </a:solidFill>
                <a:latin typeface="Georgia" pitchFamily="18" charset="0"/>
              </a:rPr>
              <a:t>);</a:t>
            </a:r>
            <a:endParaRPr lang="en-US" dirty="0" smtClean="0"/>
          </a:p>
          <a:p>
            <a:pPr marL="0" indent="0" eaLnBrk="1" hangingPunct="1">
              <a:lnSpc>
                <a:spcPct val="95000"/>
              </a:lnSpc>
              <a:spcBef>
                <a:spcPct val="0"/>
              </a:spcBef>
              <a:buFontTx/>
              <a:buNone/>
            </a:pPr>
            <a:r>
              <a:rPr lang="en-US" sz="2400" dirty="0" smtClean="0">
                <a:solidFill>
                  <a:srgbClr val="333333"/>
                </a:solidFill>
                <a:latin typeface="Georgia" pitchFamily="18" charset="0"/>
              </a:rPr>
              <a:t>    </a:t>
            </a:r>
            <a:endParaRPr lang="en-US" dirty="0" smtClean="0"/>
          </a:p>
          <a:p>
            <a:pPr marL="0" indent="0" eaLnBrk="1" hangingPunct="1">
              <a:lnSpc>
                <a:spcPct val="95000"/>
              </a:lnSpc>
              <a:spcBef>
                <a:spcPct val="0"/>
              </a:spcBef>
              <a:buFontTx/>
              <a:buNone/>
            </a:pPr>
            <a:r>
              <a:rPr lang="en-US" sz="2400" dirty="0" smtClean="0">
                <a:solidFill>
                  <a:srgbClr val="333333"/>
                </a:solidFill>
                <a:latin typeface="Georgia" pitchFamily="18" charset="0"/>
              </a:rPr>
              <a:t>    </a:t>
            </a:r>
            <a:r>
              <a:rPr lang="en-US" sz="2400" dirty="0" err="1" smtClean="0">
                <a:solidFill>
                  <a:srgbClr val="333333"/>
                </a:solidFill>
                <a:latin typeface="Georgia" pitchFamily="18" charset="0"/>
              </a:rPr>
              <a:t>QLabel</a:t>
            </a:r>
            <a:r>
              <a:rPr lang="en-US" sz="2400" dirty="0" smtClean="0">
                <a:solidFill>
                  <a:srgbClr val="333333"/>
                </a:solidFill>
                <a:latin typeface="Georgia" pitchFamily="18" charset="0"/>
              </a:rPr>
              <a:t> *label = new </a:t>
            </a:r>
            <a:r>
              <a:rPr lang="en-US" sz="2400" dirty="0" err="1" smtClean="0">
                <a:solidFill>
                  <a:srgbClr val="333333"/>
                </a:solidFill>
                <a:latin typeface="Georgia" pitchFamily="18" charset="0"/>
              </a:rPr>
              <a:t>QLabel</a:t>
            </a:r>
            <a:r>
              <a:rPr lang="en-US" sz="2400" dirty="0" smtClean="0">
                <a:solidFill>
                  <a:srgbClr val="333333"/>
                </a:solidFill>
                <a:latin typeface="Georgia" pitchFamily="18" charset="0"/>
              </a:rPr>
              <a:t>(</a:t>
            </a:r>
            <a:r>
              <a:rPr lang="en-US" sz="2400" dirty="0" smtClean="0">
                <a:solidFill>
                  <a:srgbClr val="CC0000"/>
                </a:solidFill>
                <a:latin typeface="Georgia" pitchFamily="18" charset="0"/>
              </a:rPr>
              <a:t>"&lt;h2&gt;&lt;</a:t>
            </a:r>
            <a:r>
              <a:rPr lang="en-US" sz="2400" dirty="0" err="1" smtClean="0">
                <a:solidFill>
                  <a:srgbClr val="CC0000"/>
                </a:solidFill>
                <a:latin typeface="Georgia" pitchFamily="18" charset="0"/>
              </a:rPr>
              <a:t>i</a:t>
            </a:r>
            <a:r>
              <a:rPr lang="en-US" sz="2400" dirty="0" smtClean="0">
                <a:solidFill>
                  <a:srgbClr val="CC0000"/>
                </a:solidFill>
                <a:latin typeface="Georgia" pitchFamily="18" charset="0"/>
              </a:rPr>
              <a:t>&gt;Hello&lt;/</a:t>
            </a:r>
            <a:r>
              <a:rPr lang="en-US" sz="2400" dirty="0" err="1" smtClean="0">
                <a:solidFill>
                  <a:srgbClr val="CC0000"/>
                </a:solidFill>
                <a:latin typeface="Georgia" pitchFamily="18" charset="0"/>
              </a:rPr>
              <a:t>i</a:t>
            </a:r>
            <a:r>
              <a:rPr lang="en-US" sz="2400" dirty="0" smtClean="0">
                <a:solidFill>
                  <a:srgbClr val="CC0000"/>
                </a:solidFill>
                <a:latin typeface="Georgia" pitchFamily="18" charset="0"/>
              </a:rPr>
              <a:t>&gt; "</a:t>
            </a:r>
            <a:endParaRPr lang="en-US" dirty="0" smtClean="0"/>
          </a:p>
          <a:p>
            <a:pPr marL="0" indent="0" eaLnBrk="1" hangingPunct="1">
              <a:lnSpc>
                <a:spcPct val="95000"/>
              </a:lnSpc>
              <a:spcBef>
                <a:spcPct val="0"/>
              </a:spcBef>
              <a:buFontTx/>
              <a:buNone/>
            </a:pPr>
            <a:r>
              <a:rPr lang="en-US" sz="2400" dirty="0" smtClean="0">
                <a:solidFill>
                  <a:srgbClr val="333333"/>
                </a:solidFill>
                <a:latin typeface="Georgia" pitchFamily="18" charset="0"/>
              </a:rPr>
              <a:t>                             </a:t>
            </a:r>
            <a:r>
              <a:rPr lang="en-US" sz="2400" dirty="0" smtClean="0">
                <a:solidFill>
                  <a:srgbClr val="CC0000"/>
                </a:solidFill>
                <a:latin typeface="Georgia" pitchFamily="18" charset="0"/>
              </a:rPr>
              <a:t> "&lt;font color=red&gt;Qt!&lt;/font&gt;&lt;/h2&gt;"</a:t>
            </a:r>
            <a:r>
              <a:rPr lang="en-US" sz="2400" dirty="0" smtClean="0">
                <a:solidFill>
                  <a:srgbClr val="333333"/>
                </a:solidFill>
                <a:latin typeface="Georgia" pitchFamily="18" charset="0"/>
              </a:rPr>
              <a:t>);</a:t>
            </a:r>
            <a:endParaRPr lang="en-US" dirty="0" smtClean="0"/>
          </a:p>
          <a:p>
            <a:pPr marL="0" indent="0" eaLnBrk="1" hangingPunct="1">
              <a:lnSpc>
                <a:spcPct val="95000"/>
              </a:lnSpc>
              <a:spcBef>
                <a:spcPct val="0"/>
              </a:spcBef>
              <a:buFontTx/>
              <a:buNone/>
            </a:pPr>
            <a:r>
              <a:rPr lang="en-US" sz="2400" dirty="0" smtClean="0">
                <a:solidFill>
                  <a:srgbClr val="333333"/>
                </a:solidFill>
                <a:latin typeface="Georgia" pitchFamily="18" charset="0"/>
              </a:rPr>
              <a:t>    label-&gt;show();</a:t>
            </a:r>
            <a:endParaRPr lang="en-US" dirty="0" smtClean="0"/>
          </a:p>
          <a:p>
            <a:pPr marL="0" indent="0" eaLnBrk="1" hangingPunct="1">
              <a:lnSpc>
                <a:spcPct val="95000"/>
              </a:lnSpc>
              <a:spcBef>
                <a:spcPct val="0"/>
              </a:spcBef>
              <a:buFontTx/>
              <a:buNone/>
            </a:pPr>
            <a:r>
              <a:rPr lang="en-US" sz="2400" dirty="0" smtClean="0">
                <a:solidFill>
                  <a:srgbClr val="333333"/>
                </a:solidFill>
                <a:latin typeface="Georgia" pitchFamily="18" charset="0"/>
              </a:rPr>
              <a:t>    </a:t>
            </a:r>
            <a:endParaRPr lang="en-US" dirty="0" smtClean="0"/>
          </a:p>
          <a:p>
            <a:pPr marL="0" indent="0" eaLnBrk="1" hangingPunct="1">
              <a:lnSpc>
                <a:spcPct val="95000"/>
              </a:lnSpc>
              <a:spcBef>
                <a:spcPct val="0"/>
              </a:spcBef>
              <a:buFontTx/>
              <a:buNone/>
            </a:pPr>
            <a:r>
              <a:rPr lang="en-US" sz="2400" dirty="0" smtClean="0">
                <a:solidFill>
                  <a:srgbClr val="333333"/>
                </a:solidFill>
                <a:latin typeface="Georgia" pitchFamily="18" charset="0"/>
              </a:rPr>
              <a:t>    return </a:t>
            </a:r>
            <a:r>
              <a:rPr lang="en-US" sz="2400" dirty="0" err="1" smtClean="0">
                <a:solidFill>
                  <a:srgbClr val="333333"/>
                </a:solidFill>
                <a:latin typeface="Georgia" pitchFamily="18" charset="0"/>
              </a:rPr>
              <a:t>app.exec</a:t>
            </a:r>
            <a:r>
              <a:rPr lang="en-US" sz="2400" dirty="0" smtClean="0">
                <a:solidFill>
                  <a:srgbClr val="333333"/>
                </a:solidFill>
                <a:latin typeface="Georgia" pitchFamily="18" charset="0"/>
              </a:rPr>
              <a:t>();</a:t>
            </a:r>
            <a:endParaRPr lang="en-US" dirty="0" smtClean="0"/>
          </a:p>
          <a:p>
            <a:pPr marL="0" indent="0" eaLnBrk="1" hangingPunct="1">
              <a:lnSpc>
                <a:spcPct val="95000"/>
              </a:lnSpc>
              <a:spcBef>
                <a:spcPct val="0"/>
              </a:spcBef>
              <a:buFontTx/>
              <a:buNone/>
            </a:pPr>
            <a:r>
              <a:rPr lang="en-US" sz="2400" dirty="0" smtClean="0">
                <a:solidFill>
                  <a:srgbClr val="333333"/>
                </a:solidFill>
                <a:latin typeface="Georgia" pitchFamily="18" charset="0"/>
              </a:rPr>
              <a:t>}</a:t>
            </a:r>
            <a:endParaRPr lang="en-US" dirty="0" smtClean="0"/>
          </a:p>
          <a:p>
            <a:pPr marL="0" indent="0" eaLnBrk="1" hangingPunct="1">
              <a:lnSpc>
                <a:spcPct val="95000"/>
              </a:lnSpc>
              <a:spcBef>
                <a:spcPct val="0"/>
              </a:spcBef>
              <a:buFontTx/>
              <a:buNone/>
            </a:pPr>
            <a:endParaRPr lang="en-US" sz="2400" dirty="0" smtClean="0">
              <a:solidFill>
                <a:srgbClr val="333333"/>
              </a:solidFill>
              <a:latin typeface="Georgia" pitchFamily="18" charset="0"/>
            </a:endParaRPr>
          </a:p>
        </p:txBody>
      </p:sp>
      <p:pic>
        <p:nvPicPr>
          <p:cNvPr id="20484" name="Picture 4"/>
          <p:cNvPicPr>
            <a:picLocks noChangeAspect="1" noChangeArrowheads="1"/>
          </p:cNvPicPr>
          <p:nvPr/>
        </p:nvPicPr>
        <p:blipFill>
          <a:blip r:embed="rId3" cstate="print"/>
          <a:srcRect/>
          <a:stretch>
            <a:fillRect/>
          </a:stretch>
        </p:blipFill>
        <p:spPr bwMode="auto">
          <a:xfrm>
            <a:off x="5576888" y="1843088"/>
            <a:ext cx="2312987" cy="1030287"/>
          </a:xfrm>
          <a:prstGeom prst="rect">
            <a:avLst/>
          </a:prstGeom>
          <a:noFill/>
          <a:ln w="9525">
            <a:noFill/>
            <a:miter lim="800000"/>
            <a:headEnd/>
            <a:tailEnd/>
          </a:ln>
        </p:spPr>
      </p:pic>
      <p:sp>
        <p:nvSpPr>
          <p:cNvPr id="20485" name="灯片编号占位符 4"/>
          <p:cNvSpPr>
            <a:spLocks noGrp="1"/>
          </p:cNvSpPr>
          <p:nvPr>
            <p:ph type="sldNum" sz="quarter" idx="12"/>
          </p:nvPr>
        </p:nvSpPr>
        <p:spPr>
          <a:noFill/>
        </p:spPr>
        <p:txBody>
          <a:bodyPr/>
          <a:lstStyle/>
          <a:p>
            <a:fld id="{6AB9F5AB-BFC3-4874-89D7-CCB221D3D34B}" type="slidenum">
              <a:rPr lang="en-US" altLang="zh-CN" smtClean="0">
                <a:latin typeface="Arial" charset="0"/>
              </a:rPr>
              <a:pPr/>
              <a:t>16</a:t>
            </a:fld>
            <a:endParaRPr lang="en-US" altLang="zh-CN" smtClean="0">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endParaRPr lang="en-US" smtClean="0"/>
          </a:p>
        </p:txBody>
      </p:sp>
      <p:sp>
        <p:nvSpPr>
          <p:cNvPr id="21507" name="内容占位符 2"/>
          <p:cNvSpPr>
            <a:spLocks noGrp="1"/>
          </p:cNvSpPr>
          <p:nvPr>
            <p:ph idx="1"/>
          </p:nvPr>
        </p:nvSpPr>
        <p:spPr/>
        <p:txBody>
          <a:bodyPr/>
          <a:lstStyle/>
          <a:p>
            <a:endParaRPr lang="en-US" smtClean="0"/>
          </a:p>
        </p:txBody>
      </p:sp>
      <p:sp>
        <p:nvSpPr>
          <p:cNvPr id="21508" name="灯片编号占位符 4"/>
          <p:cNvSpPr>
            <a:spLocks noGrp="1"/>
          </p:cNvSpPr>
          <p:nvPr>
            <p:ph type="sldNum" sz="quarter" idx="12"/>
          </p:nvPr>
        </p:nvSpPr>
        <p:spPr>
          <a:noFill/>
        </p:spPr>
        <p:txBody>
          <a:bodyPr/>
          <a:lstStyle/>
          <a:p>
            <a:fld id="{29727050-1486-4EE1-AE27-1F35074BA330}" type="slidenum">
              <a:rPr lang="en-US" altLang="zh-CN" smtClean="0">
                <a:latin typeface="Arial" charset="0"/>
              </a:rPr>
              <a:pPr/>
              <a:t>17</a:t>
            </a:fld>
            <a:endParaRPr lang="en-US" altLang="zh-CN" smtClean="0">
              <a:latin typeface="Arial" charset="0"/>
            </a:endParaRPr>
          </a:p>
        </p:txBody>
      </p:sp>
      <p:sp>
        <p:nvSpPr>
          <p:cNvPr id="7" name="TextBox 6"/>
          <p:cNvSpPr txBox="1"/>
          <p:nvPr/>
        </p:nvSpPr>
        <p:spPr>
          <a:xfrm>
            <a:off x="2411760" y="3068960"/>
            <a:ext cx="4536504" cy="707886"/>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altLang="zh-CN" sz="4000" dirty="0" err="1">
                <a:latin typeface="Arial" pitchFamily="34" charset="0"/>
              </a:rPr>
              <a:t>Qt</a:t>
            </a:r>
            <a:r>
              <a:rPr lang="zh-CN" altLang="en-US" sz="4000" dirty="0">
                <a:latin typeface="Arial" pitchFamily="34" charset="0"/>
              </a:rPr>
              <a:t>编译过程</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1116013" y="188913"/>
            <a:ext cx="5111750" cy="792162"/>
          </a:xfrm>
        </p:spPr>
        <p:txBody>
          <a:bodyPr/>
          <a:lstStyle/>
          <a:p>
            <a:r>
              <a:rPr lang="en-US" altLang="zh-CN" smtClean="0"/>
              <a:t>Qt</a:t>
            </a:r>
            <a:r>
              <a:rPr lang="zh-CN" altLang="en-US" smtClean="0"/>
              <a:t>编译过程</a:t>
            </a:r>
            <a:endParaRPr lang="en-US" smtClean="0"/>
          </a:p>
        </p:txBody>
      </p:sp>
      <p:sp>
        <p:nvSpPr>
          <p:cNvPr id="34819" name="内容占位符 2"/>
          <p:cNvSpPr>
            <a:spLocks noGrp="1"/>
          </p:cNvSpPr>
          <p:nvPr>
            <p:ph idx="1"/>
          </p:nvPr>
        </p:nvSpPr>
        <p:spPr>
          <a:xfrm>
            <a:off x="611188" y="1052513"/>
            <a:ext cx="8137525" cy="5256212"/>
          </a:xfrm>
        </p:spPr>
        <p:txBody>
          <a:bodyPr/>
          <a:lstStyle/>
          <a:p>
            <a:pPr>
              <a:defRPr/>
            </a:pPr>
            <a:r>
              <a:rPr lang="zh-CN" altLang="en-US" sz="2800" dirty="0" smtClean="0">
                <a:latin typeface="+mn-ea"/>
                <a:ea typeface="+mn-ea"/>
              </a:rPr>
              <a:t>方法一：直接通过</a:t>
            </a:r>
            <a:r>
              <a:rPr lang="en-US" altLang="zh-CN" sz="2800" dirty="0" err="1" smtClean="0">
                <a:latin typeface="+mn-ea"/>
                <a:ea typeface="+mn-ea"/>
              </a:rPr>
              <a:t>Qt</a:t>
            </a:r>
            <a:r>
              <a:rPr lang="en-US" altLang="zh-CN" sz="2800" dirty="0" smtClean="0">
                <a:latin typeface="+mn-ea"/>
                <a:ea typeface="+mn-ea"/>
              </a:rPr>
              <a:t> IDE</a:t>
            </a:r>
            <a:r>
              <a:rPr lang="zh-CN" altLang="en-US" sz="2800" dirty="0" smtClean="0">
                <a:latin typeface="+mn-ea"/>
                <a:ea typeface="+mn-ea"/>
              </a:rPr>
              <a:t>（</a:t>
            </a:r>
            <a:r>
              <a:rPr lang="en-US" altLang="zh-CN" sz="2800" dirty="0" err="1" smtClean="0">
                <a:solidFill>
                  <a:srgbClr val="FF0000"/>
                </a:solidFill>
                <a:latin typeface="+mn-ea"/>
                <a:ea typeface="+mn-ea"/>
              </a:rPr>
              <a:t>Qt</a:t>
            </a:r>
            <a:r>
              <a:rPr lang="en-US" altLang="zh-CN" sz="2800" dirty="0" smtClean="0">
                <a:solidFill>
                  <a:srgbClr val="FF0000"/>
                </a:solidFill>
                <a:latin typeface="+mn-ea"/>
                <a:ea typeface="+mn-ea"/>
              </a:rPr>
              <a:t> Creator</a:t>
            </a:r>
            <a:r>
              <a:rPr lang="zh-CN" altLang="en-US" sz="2800" dirty="0" smtClean="0">
                <a:latin typeface="+mn-ea"/>
                <a:ea typeface="+mn-ea"/>
              </a:rPr>
              <a:t>）界面</a:t>
            </a:r>
            <a:r>
              <a:rPr lang="zh-CN" altLang="en-US" sz="2800" dirty="0">
                <a:latin typeface="+mn-ea"/>
                <a:ea typeface="+mn-ea"/>
              </a:rPr>
              <a:t>直接</a:t>
            </a:r>
            <a:r>
              <a:rPr lang="zh-CN" altLang="en-US" sz="2800" dirty="0" smtClean="0">
                <a:latin typeface="+mn-ea"/>
                <a:ea typeface="+mn-ea"/>
              </a:rPr>
              <a:t>编译</a:t>
            </a:r>
            <a:endParaRPr lang="en-US" altLang="zh-CN" sz="2800" dirty="0" smtClean="0">
              <a:latin typeface="+mn-ea"/>
              <a:ea typeface="+mn-ea"/>
            </a:endParaRPr>
          </a:p>
          <a:p>
            <a:pPr>
              <a:defRPr/>
            </a:pPr>
            <a:r>
              <a:rPr lang="zh-CN" altLang="en-US" sz="2800" dirty="0" smtClean="0">
                <a:latin typeface="+mn-ea"/>
                <a:ea typeface="+mn-ea"/>
              </a:rPr>
              <a:t>方法二：</a:t>
            </a:r>
            <a:r>
              <a:rPr lang="zh-CN" altLang="en-US" sz="2800" dirty="0" smtClean="0">
                <a:solidFill>
                  <a:srgbClr val="FF0000"/>
                </a:solidFill>
                <a:latin typeface="+mn-ea"/>
                <a:ea typeface="+mn-ea"/>
              </a:rPr>
              <a:t>命令行编译</a:t>
            </a:r>
            <a:endParaRPr lang="en-US" altLang="zh-CN" sz="2800" dirty="0" smtClean="0">
              <a:solidFill>
                <a:srgbClr val="FF0000"/>
              </a:solidFill>
              <a:latin typeface="+mn-ea"/>
              <a:ea typeface="+mn-ea"/>
            </a:endParaRPr>
          </a:p>
          <a:p>
            <a:pPr lvl="1">
              <a:defRPr/>
            </a:pPr>
            <a:r>
              <a:rPr lang="zh-CN" altLang="en-US" sz="2400" dirty="0">
                <a:latin typeface="+mn-ea"/>
                <a:ea typeface="+mn-ea"/>
              </a:rPr>
              <a:t>执行</a:t>
            </a:r>
            <a:r>
              <a:rPr lang="zh-CN" altLang="en-US" sz="2400" dirty="0" smtClean="0">
                <a:latin typeface="+mn-ea"/>
                <a:ea typeface="+mn-ea"/>
              </a:rPr>
              <a:t>“</a:t>
            </a:r>
            <a:r>
              <a:rPr lang="en-US" sz="2400" dirty="0" err="1" smtClean="0">
                <a:latin typeface="+mn-ea"/>
                <a:ea typeface="+mn-ea"/>
              </a:rPr>
              <a:t>qmake</a:t>
            </a:r>
            <a:r>
              <a:rPr lang="en-US" sz="2400" dirty="0" smtClean="0">
                <a:latin typeface="+mn-ea"/>
                <a:ea typeface="+mn-ea"/>
              </a:rPr>
              <a:t> </a:t>
            </a:r>
            <a:r>
              <a:rPr lang="en-US" altLang="zh-CN" sz="2400" dirty="0" smtClean="0">
                <a:latin typeface="+mn-ea"/>
                <a:ea typeface="+mn-ea"/>
              </a:rPr>
              <a:t>-</a:t>
            </a:r>
            <a:r>
              <a:rPr lang="en-US" sz="2400" dirty="0" smtClean="0">
                <a:latin typeface="+mn-ea"/>
                <a:ea typeface="+mn-ea"/>
              </a:rPr>
              <a:t>project</a:t>
            </a:r>
            <a:r>
              <a:rPr lang="zh-CN" altLang="en-US" sz="2400" dirty="0" smtClean="0">
                <a:latin typeface="+mn-ea"/>
                <a:ea typeface="+mn-ea"/>
              </a:rPr>
              <a:t>”</a:t>
            </a:r>
            <a:endParaRPr lang="en-US" sz="2400" dirty="0" smtClean="0">
              <a:latin typeface="+mn-ea"/>
              <a:ea typeface="+mn-ea"/>
            </a:endParaRPr>
          </a:p>
          <a:p>
            <a:pPr lvl="2">
              <a:defRPr/>
            </a:pPr>
            <a:r>
              <a:rPr lang="zh-CN" altLang="en-US" sz="2000" dirty="0" smtClean="0">
                <a:solidFill>
                  <a:srgbClr val="FF0000"/>
                </a:solidFill>
                <a:latin typeface="+mn-ea"/>
                <a:ea typeface="+mn-ea"/>
              </a:rPr>
              <a:t>创建 </a:t>
            </a:r>
            <a:r>
              <a:rPr lang="en-US" sz="2000" dirty="0" err="1" smtClean="0">
                <a:solidFill>
                  <a:srgbClr val="FF0000"/>
                </a:solidFill>
                <a:latin typeface="+mn-ea"/>
                <a:ea typeface="+mn-ea"/>
              </a:rPr>
              <a:t>Qt</a:t>
            </a:r>
            <a:r>
              <a:rPr lang="en-US" sz="2000" dirty="0" smtClean="0">
                <a:solidFill>
                  <a:srgbClr val="FF0000"/>
                </a:solidFill>
                <a:latin typeface="+mn-ea"/>
                <a:ea typeface="+mn-ea"/>
              </a:rPr>
              <a:t> </a:t>
            </a:r>
            <a:r>
              <a:rPr lang="zh-CN" altLang="en-US" sz="2000" dirty="0" smtClean="0">
                <a:solidFill>
                  <a:srgbClr val="FF0000"/>
                </a:solidFill>
                <a:latin typeface="+mn-ea"/>
                <a:ea typeface="+mn-ea"/>
              </a:rPr>
              <a:t>工程文件</a:t>
            </a:r>
            <a:r>
              <a:rPr lang="en-US" altLang="zh-CN" sz="2000" dirty="0" smtClean="0">
                <a:latin typeface="+mn-ea"/>
                <a:ea typeface="+mn-ea"/>
              </a:rPr>
              <a:t>(.</a:t>
            </a:r>
            <a:r>
              <a:rPr lang="en-US" sz="2000" dirty="0" smtClean="0">
                <a:latin typeface="+mn-ea"/>
                <a:ea typeface="+mn-ea"/>
              </a:rPr>
              <a:t>pro)</a:t>
            </a:r>
            <a:r>
              <a:rPr lang="zh-CN" altLang="en-US" sz="2000" dirty="0" smtClean="0">
                <a:latin typeface="+mn-ea"/>
                <a:ea typeface="+mn-ea"/>
              </a:rPr>
              <a:t>，该工程文件也可以手动创建</a:t>
            </a:r>
          </a:p>
          <a:p>
            <a:pPr lvl="1">
              <a:defRPr/>
            </a:pPr>
            <a:r>
              <a:rPr lang="zh-CN" altLang="en-US" sz="2400" dirty="0" smtClean="0">
                <a:latin typeface="+mn-ea"/>
                <a:ea typeface="+mn-ea"/>
              </a:rPr>
              <a:t>执行“</a:t>
            </a:r>
            <a:r>
              <a:rPr lang="en-US" sz="2400" dirty="0" err="1" smtClean="0">
                <a:latin typeface="+mn-ea"/>
                <a:ea typeface="+mn-ea"/>
              </a:rPr>
              <a:t>qmake</a:t>
            </a:r>
            <a:r>
              <a:rPr lang="zh-CN" altLang="en-US" sz="2400" dirty="0" smtClean="0">
                <a:latin typeface="+mn-ea"/>
                <a:ea typeface="+mn-ea"/>
              </a:rPr>
              <a:t>”</a:t>
            </a:r>
            <a:endParaRPr lang="en-US" sz="2400" dirty="0" smtClean="0">
              <a:latin typeface="+mn-ea"/>
              <a:ea typeface="+mn-ea"/>
            </a:endParaRPr>
          </a:p>
          <a:p>
            <a:pPr lvl="2">
              <a:defRPr/>
            </a:pPr>
            <a:r>
              <a:rPr lang="zh-CN" altLang="en-US" sz="2000" dirty="0" smtClean="0">
                <a:latin typeface="+mn-ea"/>
                <a:ea typeface="+mn-ea"/>
              </a:rPr>
              <a:t>缺省输入为工程文件，</a:t>
            </a:r>
            <a:r>
              <a:rPr lang="zh-CN" altLang="en-US" sz="2000" dirty="0" smtClean="0">
                <a:solidFill>
                  <a:srgbClr val="FF0000"/>
                </a:solidFill>
                <a:latin typeface="+mn-ea"/>
                <a:ea typeface="+mn-ea"/>
              </a:rPr>
              <a:t>产生平台相关的 </a:t>
            </a:r>
            <a:r>
              <a:rPr lang="en-US" sz="2000" dirty="0" err="1" smtClean="0">
                <a:solidFill>
                  <a:srgbClr val="FF0000"/>
                </a:solidFill>
                <a:latin typeface="+mn-ea"/>
                <a:ea typeface="+mn-ea"/>
              </a:rPr>
              <a:t>Makefile</a:t>
            </a:r>
            <a:r>
              <a:rPr lang="en-US" sz="2000" dirty="0" smtClean="0">
                <a:latin typeface="+mn-ea"/>
                <a:ea typeface="+mn-ea"/>
              </a:rPr>
              <a:t>(s)</a:t>
            </a:r>
          </a:p>
          <a:p>
            <a:pPr lvl="2">
              <a:defRPr/>
            </a:pPr>
            <a:r>
              <a:rPr lang="zh-CN" altLang="en-US" sz="2000" dirty="0" smtClean="0">
                <a:latin typeface="+mn-ea"/>
                <a:ea typeface="+mn-ea"/>
              </a:rPr>
              <a:t>产生编译规则，为工程中包含有 </a:t>
            </a:r>
            <a:r>
              <a:rPr lang="en-US" sz="2000" dirty="0" smtClean="0">
                <a:latin typeface="+mn-ea"/>
                <a:ea typeface="+mn-ea"/>
              </a:rPr>
              <a:t>Q_OBJECT </a:t>
            </a:r>
            <a:r>
              <a:rPr lang="zh-CN" altLang="en-US" sz="2000" dirty="0" smtClean="0">
                <a:latin typeface="+mn-ea"/>
                <a:ea typeface="+mn-ea"/>
              </a:rPr>
              <a:t>宏的头文件调用 </a:t>
            </a:r>
            <a:r>
              <a:rPr lang="en-US" sz="2000" dirty="0" err="1" smtClean="0">
                <a:latin typeface="+mn-ea"/>
                <a:ea typeface="+mn-ea"/>
              </a:rPr>
              <a:t>moc</a:t>
            </a:r>
            <a:r>
              <a:rPr lang="en-US" sz="2000" dirty="0" smtClean="0">
                <a:latin typeface="+mn-ea"/>
                <a:ea typeface="+mn-ea"/>
              </a:rPr>
              <a:t> </a:t>
            </a:r>
            <a:r>
              <a:rPr lang="zh-CN" altLang="en-US" sz="2000" dirty="0" smtClean="0">
                <a:latin typeface="+mn-ea"/>
                <a:ea typeface="+mn-ea"/>
              </a:rPr>
              <a:t>编译器</a:t>
            </a:r>
            <a:endParaRPr lang="en-US" sz="2000" dirty="0" smtClean="0">
              <a:latin typeface="+mn-ea"/>
              <a:ea typeface="+mn-ea"/>
            </a:endParaRPr>
          </a:p>
          <a:p>
            <a:pPr lvl="1">
              <a:defRPr/>
            </a:pPr>
            <a:r>
              <a:rPr lang="zh-CN" altLang="en-US" sz="2400" dirty="0" smtClean="0">
                <a:latin typeface="+mn-ea"/>
                <a:ea typeface="+mn-ea"/>
              </a:rPr>
              <a:t>执行“</a:t>
            </a:r>
            <a:r>
              <a:rPr lang="en-US" sz="2400" dirty="0" smtClean="0">
                <a:latin typeface="+mn-ea"/>
                <a:ea typeface="+mn-ea"/>
              </a:rPr>
              <a:t>make</a:t>
            </a:r>
            <a:r>
              <a:rPr lang="zh-CN" altLang="en-US" sz="2400" dirty="0" smtClean="0">
                <a:latin typeface="+mn-ea"/>
                <a:ea typeface="+mn-ea"/>
              </a:rPr>
              <a:t>”</a:t>
            </a:r>
            <a:endParaRPr lang="en-US" sz="2400" dirty="0" smtClean="0">
              <a:latin typeface="+mn-ea"/>
              <a:ea typeface="+mn-ea"/>
            </a:endParaRPr>
          </a:p>
          <a:p>
            <a:pPr lvl="2">
              <a:defRPr/>
            </a:pPr>
            <a:r>
              <a:rPr lang="zh-CN" altLang="en-US" sz="2000" dirty="0" smtClean="0">
                <a:solidFill>
                  <a:srgbClr val="FF0000"/>
                </a:solidFill>
                <a:latin typeface="+mn-ea"/>
                <a:ea typeface="+mn-ea"/>
              </a:rPr>
              <a:t>编译程序</a:t>
            </a:r>
          </a:p>
          <a:p>
            <a:pPr lvl="2">
              <a:defRPr/>
            </a:pPr>
            <a:r>
              <a:rPr lang="zh-CN" altLang="en-US" sz="2000" dirty="0" smtClean="0">
                <a:latin typeface="+mn-ea"/>
                <a:ea typeface="+mn-ea"/>
              </a:rPr>
              <a:t>执行</a:t>
            </a:r>
            <a:r>
              <a:rPr lang="en-US" sz="2000" dirty="0" err="1" smtClean="0">
                <a:latin typeface="+mn-ea"/>
                <a:ea typeface="+mn-ea"/>
              </a:rPr>
              <a:t>moc</a:t>
            </a:r>
            <a:r>
              <a:rPr lang="en-US" sz="2000" dirty="0" smtClean="0">
                <a:latin typeface="+mn-ea"/>
                <a:ea typeface="+mn-ea"/>
              </a:rPr>
              <a:t>, </a:t>
            </a:r>
            <a:r>
              <a:rPr lang="en-US" sz="2000" dirty="0" err="1" smtClean="0">
                <a:latin typeface="+mn-ea"/>
                <a:ea typeface="+mn-ea"/>
              </a:rPr>
              <a:t>uic</a:t>
            </a:r>
            <a:r>
              <a:rPr lang="zh-CN" altLang="en-US" sz="2000" dirty="0" smtClean="0">
                <a:latin typeface="+mn-ea"/>
                <a:ea typeface="+mn-ea"/>
              </a:rPr>
              <a:t>和</a:t>
            </a:r>
            <a:r>
              <a:rPr lang="en-US" sz="2000" dirty="0" err="1" smtClean="0">
                <a:latin typeface="+mn-ea"/>
                <a:ea typeface="+mn-ea"/>
              </a:rPr>
              <a:t>rcc</a:t>
            </a:r>
            <a:endParaRPr lang="en-US" sz="2000" dirty="0" smtClean="0">
              <a:latin typeface="+mn-ea"/>
              <a:ea typeface="+mn-ea"/>
            </a:endParaRPr>
          </a:p>
        </p:txBody>
      </p:sp>
      <p:sp>
        <p:nvSpPr>
          <p:cNvPr id="22532" name="灯片编号占位符 4"/>
          <p:cNvSpPr>
            <a:spLocks noGrp="1"/>
          </p:cNvSpPr>
          <p:nvPr>
            <p:ph type="sldNum" sz="quarter" idx="12"/>
          </p:nvPr>
        </p:nvSpPr>
        <p:spPr>
          <a:noFill/>
        </p:spPr>
        <p:txBody>
          <a:bodyPr/>
          <a:lstStyle/>
          <a:p>
            <a:fld id="{296DA188-216F-4D39-BBF4-343131D8C692}" type="slidenum">
              <a:rPr lang="en-US" altLang="zh-CN" smtClean="0">
                <a:latin typeface="Arial" charset="0"/>
              </a:rPr>
              <a:pPr/>
              <a:t>18</a:t>
            </a:fld>
            <a:endParaRPr lang="en-US" altLang="zh-CN" smtClean="0">
              <a:latin typeface="Arial" charset="0"/>
            </a:endParaRPr>
          </a:p>
        </p:txBody>
      </p:sp>
      <p:pic>
        <p:nvPicPr>
          <p:cNvPr id="22533" name="Picture 2"/>
          <p:cNvPicPr>
            <a:picLocks noChangeAspect="1" noChangeArrowheads="1"/>
          </p:cNvPicPr>
          <p:nvPr/>
        </p:nvPicPr>
        <p:blipFill>
          <a:blip r:embed="rId2" cstate="print"/>
          <a:srcRect/>
          <a:stretch>
            <a:fillRect/>
          </a:stretch>
        </p:blipFill>
        <p:spPr bwMode="auto">
          <a:xfrm>
            <a:off x="323850" y="5516563"/>
            <a:ext cx="8486775" cy="9620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900113" y="188913"/>
            <a:ext cx="6696075" cy="792162"/>
          </a:xfrm>
        </p:spPr>
        <p:txBody>
          <a:bodyPr/>
          <a:lstStyle/>
          <a:p>
            <a:r>
              <a:rPr lang="en-US" altLang="zh-CN" smtClean="0"/>
              <a:t>Qt</a:t>
            </a:r>
            <a:r>
              <a:rPr lang="zh-CN" altLang="en-US" smtClean="0"/>
              <a:t>编译</a:t>
            </a:r>
            <a:r>
              <a:rPr lang="en-US" smtClean="0"/>
              <a:t>工具</a:t>
            </a:r>
            <a:r>
              <a:rPr lang="zh-CN" altLang="en-US" smtClean="0"/>
              <a:t>：</a:t>
            </a:r>
            <a:r>
              <a:rPr lang="en-US" smtClean="0"/>
              <a:t>moc, uic </a:t>
            </a:r>
            <a:r>
              <a:rPr lang="zh-CN" altLang="en-US" smtClean="0"/>
              <a:t>和</a:t>
            </a:r>
            <a:r>
              <a:rPr lang="en-US" smtClean="0"/>
              <a:t> rcc</a:t>
            </a:r>
          </a:p>
        </p:txBody>
      </p:sp>
      <p:sp>
        <p:nvSpPr>
          <p:cNvPr id="35843" name="内容占位符 2"/>
          <p:cNvSpPr>
            <a:spLocks noGrp="1"/>
          </p:cNvSpPr>
          <p:nvPr>
            <p:ph idx="1"/>
          </p:nvPr>
        </p:nvSpPr>
        <p:spPr>
          <a:xfrm>
            <a:off x="684213" y="1125538"/>
            <a:ext cx="7991475" cy="5256212"/>
          </a:xfrm>
        </p:spPr>
        <p:txBody>
          <a:bodyPr/>
          <a:lstStyle/>
          <a:p>
            <a:pPr>
              <a:defRPr/>
            </a:pPr>
            <a:r>
              <a:rPr lang="en-US" altLang="zh-CN" sz="2800" dirty="0" err="1" smtClean="0">
                <a:latin typeface="+mn-ea"/>
                <a:ea typeface="+mn-ea"/>
              </a:rPr>
              <a:t>moc</a:t>
            </a:r>
            <a:r>
              <a:rPr lang="en-US" altLang="zh-CN" sz="2800" dirty="0" smtClean="0">
                <a:latin typeface="+mn-ea"/>
                <a:ea typeface="+mn-ea"/>
              </a:rPr>
              <a:t>, </a:t>
            </a:r>
            <a:r>
              <a:rPr lang="zh-CN" altLang="en-US" sz="2800" dirty="0" smtClean="0">
                <a:solidFill>
                  <a:srgbClr val="FF0000"/>
                </a:solidFill>
                <a:latin typeface="+mn-ea"/>
                <a:ea typeface="+mn-ea"/>
              </a:rPr>
              <a:t>元对象</a:t>
            </a:r>
            <a:r>
              <a:rPr lang="zh-CN" altLang="en-US" sz="2800" dirty="0" smtClean="0">
                <a:latin typeface="+mn-ea"/>
                <a:ea typeface="+mn-ea"/>
              </a:rPr>
              <a:t>（</a:t>
            </a:r>
            <a:r>
              <a:rPr lang="en-US" altLang="zh-CN" sz="2800" dirty="0" smtClean="0">
                <a:latin typeface="+mn-ea"/>
                <a:ea typeface="+mn-ea"/>
              </a:rPr>
              <a:t>Meta-Object Compiler</a:t>
            </a:r>
            <a:r>
              <a:rPr lang="zh-CN" altLang="en-US" sz="2800" dirty="0" smtClean="0">
                <a:latin typeface="+mn-ea"/>
                <a:ea typeface="+mn-ea"/>
              </a:rPr>
              <a:t>）编译器</a:t>
            </a:r>
          </a:p>
          <a:p>
            <a:pPr lvl="1">
              <a:defRPr/>
            </a:pPr>
            <a:r>
              <a:rPr lang="zh-CN" altLang="en-US" sz="2400" dirty="0" smtClean="0">
                <a:latin typeface="+mn-ea"/>
                <a:ea typeface="+mn-ea"/>
              </a:rPr>
              <a:t>对每一个类的</a:t>
            </a:r>
            <a:r>
              <a:rPr lang="zh-CN" altLang="en-US" sz="2400" dirty="0" smtClean="0">
                <a:solidFill>
                  <a:srgbClr val="0070C0"/>
                </a:solidFill>
                <a:latin typeface="+mn-ea"/>
                <a:ea typeface="+mn-ea"/>
              </a:rPr>
              <a:t>头文件</a:t>
            </a:r>
            <a:r>
              <a:rPr lang="zh-CN" altLang="en-US" sz="2400" dirty="0" smtClean="0">
                <a:latin typeface="+mn-ea"/>
                <a:ea typeface="+mn-ea"/>
              </a:rPr>
              <a:t>，产生一个特殊的 </a:t>
            </a:r>
            <a:r>
              <a:rPr lang="en-US" altLang="zh-CN" sz="2400" dirty="0" smtClean="0">
                <a:latin typeface="+mn-ea"/>
                <a:ea typeface="+mn-ea"/>
              </a:rPr>
              <a:t>meta-object</a:t>
            </a:r>
          </a:p>
          <a:p>
            <a:pPr lvl="1">
              <a:defRPr/>
            </a:pPr>
            <a:r>
              <a:rPr lang="en-US" altLang="zh-CN" sz="2400" dirty="0" smtClean="0">
                <a:latin typeface="+mn-ea"/>
                <a:ea typeface="+mn-ea"/>
              </a:rPr>
              <a:t>Meta-object </a:t>
            </a:r>
            <a:r>
              <a:rPr lang="zh-CN" altLang="en-US" sz="2400" dirty="0" smtClean="0">
                <a:latin typeface="+mn-ea"/>
                <a:ea typeface="+mn-ea"/>
              </a:rPr>
              <a:t>由 </a:t>
            </a:r>
            <a:r>
              <a:rPr lang="en-US" altLang="zh-CN" sz="2400" dirty="0" err="1" smtClean="0">
                <a:latin typeface="+mn-ea"/>
                <a:ea typeface="+mn-ea"/>
              </a:rPr>
              <a:t>Qt</a:t>
            </a:r>
            <a:r>
              <a:rPr lang="en-US" altLang="zh-CN" sz="2400" dirty="0" smtClean="0">
                <a:latin typeface="+mn-ea"/>
                <a:ea typeface="+mn-ea"/>
              </a:rPr>
              <a:t> </a:t>
            </a:r>
            <a:r>
              <a:rPr lang="zh-CN" altLang="en-US" sz="2400" dirty="0" smtClean="0">
                <a:latin typeface="+mn-ea"/>
                <a:ea typeface="+mn-ea"/>
              </a:rPr>
              <a:t>使用</a:t>
            </a:r>
            <a:endParaRPr lang="en-US" altLang="zh-CN" sz="2400" dirty="0" smtClean="0">
              <a:latin typeface="+mn-ea"/>
              <a:ea typeface="+mn-ea"/>
            </a:endParaRPr>
          </a:p>
          <a:p>
            <a:pPr>
              <a:defRPr/>
            </a:pPr>
            <a:r>
              <a:rPr lang="en-US" altLang="zh-CN" sz="2800" dirty="0" err="1" smtClean="0">
                <a:latin typeface="+mn-ea"/>
                <a:ea typeface="+mn-ea"/>
              </a:rPr>
              <a:t>uic</a:t>
            </a:r>
            <a:r>
              <a:rPr lang="en-US" altLang="zh-CN" sz="2800" dirty="0" smtClean="0">
                <a:latin typeface="+mn-ea"/>
                <a:ea typeface="+mn-ea"/>
              </a:rPr>
              <a:t>, </a:t>
            </a:r>
            <a:r>
              <a:rPr lang="en-US" altLang="zh-CN" sz="2800" dirty="0" err="1" smtClean="0">
                <a:solidFill>
                  <a:srgbClr val="FF0000"/>
                </a:solidFill>
                <a:latin typeface="+mn-ea"/>
                <a:ea typeface="+mn-ea"/>
              </a:rPr>
              <a:t>Ui</a:t>
            </a:r>
            <a:r>
              <a:rPr lang="zh-CN" altLang="en-US" sz="2800" dirty="0" smtClean="0">
                <a:solidFill>
                  <a:srgbClr val="FF0000"/>
                </a:solidFill>
                <a:latin typeface="+mn-ea"/>
                <a:ea typeface="+mn-ea"/>
              </a:rPr>
              <a:t>编译器</a:t>
            </a:r>
          </a:p>
          <a:p>
            <a:pPr lvl="1">
              <a:defRPr/>
            </a:pPr>
            <a:r>
              <a:rPr lang="zh-CN" altLang="en-US" sz="2400" dirty="0" smtClean="0">
                <a:latin typeface="+mn-ea"/>
                <a:ea typeface="+mn-ea"/>
              </a:rPr>
              <a:t>根据</a:t>
            </a:r>
            <a:r>
              <a:rPr lang="en-US" altLang="zh-CN" sz="2400" dirty="0" err="1" smtClean="0">
                <a:latin typeface="+mn-ea"/>
                <a:ea typeface="+mn-ea"/>
              </a:rPr>
              <a:t>Qt</a:t>
            </a:r>
            <a:r>
              <a:rPr lang="en-US" altLang="zh-CN" sz="2400" dirty="0" smtClean="0">
                <a:latin typeface="+mn-ea"/>
                <a:ea typeface="+mn-ea"/>
              </a:rPr>
              <a:t> Designer</a:t>
            </a:r>
            <a:r>
              <a:rPr lang="zh-CN" altLang="en-US" sz="2400" dirty="0" smtClean="0">
                <a:latin typeface="+mn-ea"/>
                <a:ea typeface="+mn-ea"/>
              </a:rPr>
              <a:t>产生的</a:t>
            </a:r>
            <a:r>
              <a:rPr lang="en-US" altLang="zh-CN" sz="2400" dirty="0" smtClean="0">
                <a:latin typeface="+mn-ea"/>
                <a:ea typeface="+mn-ea"/>
              </a:rPr>
              <a:t>XML</a:t>
            </a:r>
            <a:r>
              <a:rPr lang="zh-CN" altLang="en-US" sz="2400" dirty="0" smtClean="0">
                <a:latin typeface="+mn-ea"/>
                <a:ea typeface="+mn-ea"/>
              </a:rPr>
              <a:t>文件</a:t>
            </a:r>
            <a:r>
              <a:rPr lang="en-US" altLang="zh-CN" sz="2400" dirty="0" smtClean="0">
                <a:latin typeface="+mn-ea"/>
                <a:ea typeface="+mn-ea"/>
              </a:rPr>
              <a:t>(.</a:t>
            </a:r>
            <a:r>
              <a:rPr lang="en-US" altLang="zh-CN" sz="2400" dirty="0" err="1" smtClean="0">
                <a:latin typeface="+mn-ea"/>
                <a:ea typeface="+mn-ea"/>
              </a:rPr>
              <a:t>ui</a:t>
            </a:r>
            <a:r>
              <a:rPr lang="en-US" altLang="zh-CN" sz="2400" dirty="0" smtClean="0">
                <a:latin typeface="+mn-ea"/>
                <a:ea typeface="+mn-ea"/>
              </a:rPr>
              <a:t>)</a:t>
            </a:r>
            <a:r>
              <a:rPr lang="zh-CN" altLang="en-US" sz="2400" dirty="0" smtClean="0">
                <a:latin typeface="+mn-ea"/>
                <a:ea typeface="+mn-ea"/>
              </a:rPr>
              <a:t>生成对应的头文件代码</a:t>
            </a:r>
          </a:p>
          <a:p>
            <a:pPr>
              <a:defRPr/>
            </a:pPr>
            <a:r>
              <a:rPr lang="en-US" altLang="zh-CN" sz="2800" dirty="0" err="1" smtClean="0">
                <a:latin typeface="+mn-ea"/>
                <a:ea typeface="+mn-ea"/>
              </a:rPr>
              <a:t>rcc</a:t>
            </a:r>
            <a:r>
              <a:rPr lang="en-US" altLang="zh-CN" sz="2800" dirty="0" smtClean="0">
                <a:latin typeface="+mn-ea"/>
                <a:ea typeface="+mn-ea"/>
              </a:rPr>
              <a:t>, </a:t>
            </a:r>
            <a:r>
              <a:rPr lang="zh-CN" altLang="en-US" sz="2800" dirty="0" smtClean="0">
                <a:solidFill>
                  <a:srgbClr val="FF0000"/>
                </a:solidFill>
                <a:latin typeface="+mn-ea"/>
                <a:ea typeface="+mn-ea"/>
              </a:rPr>
              <a:t>资源编译器</a:t>
            </a:r>
          </a:p>
          <a:p>
            <a:pPr lvl="1">
              <a:defRPr/>
            </a:pPr>
            <a:r>
              <a:rPr lang="zh-CN" altLang="en-US" sz="2400" dirty="0" smtClean="0">
                <a:latin typeface="+mn-ea"/>
                <a:ea typeface="+mn-ea"/>
              </a:rPr>
              <a:t>生成包含</a:t>
            </a:r>
            <a:r>
              <a:rPr lang="en-US" altLang="zh-CN" sz="2400" dirty="0" err="1" smtClean="0">
                <a:latin typeface="+mn-ea"/>
                <a:ea typeface="+mn-ea"/>
              </a:rPr>
              <a:t>Qt</a:t>
            </a:r>
            <a:r>
              <a:rPr lang="zh-CN" altLang="en-US" sz="2400" dirty="0" smtClean="0">
                <a:latin typeface="+mn-ea"/>
                <a:ea typeface="+mn-ea"/>
              </a:rPr>
              <a:t>资源文件</a:t>
            </a:r>
            <a:r>
              <a:rPr lang="en-US" altLang="zh-CN" sz="2400" dirty="0" smtClean="0">
                <a:latin typeface="+mn-ea"/>
                <a:ea typeface="+mn-ea"/>
              </a:rPr>
              <a:t>(.</a:t>
            </a:r>
            <a:r>
              <a:rPr lang="en-US" altLang="zh-CN" sz="2400" dirty="0" err="1" smtClean="0">
                <a:latin typeface="+mn-ea"/>
                <a:ea typeface="+mn-ea"/>
              </a:rPr>
              <a:t>qrc</a:t>
            </a:r>
            <a:r>
              <a:rPr lang="en-US" altLang="zh-CN" sz="2400" dirty="0" smtClean="0">
                <a:latin typeface="+mn-ea"/>
                <a:ea typeface="+mn-ea"/>
              </a:rPr>
              <a:t>)</a:t>
            </a:r>
            <a:r>
              <a:rPr lang="zh-CN" altLang="en-US" sz="2400" dirty="0" smtClean="0">
                <a:latin typeface="+mn-ea"/>
                <a:ea typeface="+mn-ea"/>
              </a:rPr>
              <a:t>中数据</a:t>
            </a:r>
            <a:r>
              <a:rPr lang="en-US" altLang="zh-CN" sz="2400" dirty="0" smtClean="0">
                <a:latin typeface="+mn-ea"/>
                <a:ea typeface="+mn-ea"/>
              </a:rPr>
              <a:t>(</a:t>
            </a:r>
            <a:r>
              <a:rPr lang="zh-CN" altLang="en-US" sz="2400" dirty="0" smtClean="0">
                <a:latin typeface="+mn-ea"/>
                <a:ea typeface="+mn-ea"/>
              </a:rPr>
              <a:t>如工具栏图标等</a:t>
            </a:r>
            <a:r>
              <a:rPr lang="en-US" altLang="zh-CN" sz="2400" dirty="0" smtClean="0">
                <a:latin typeface="+mn-ea"/>
                <a:ea typeface="+mn-ea"/>
              </a:rPr>
              <a:t>)</a:t>
            </a:r>
            <a:r>
              <a:rPr lang="zh-CN" altLang="en-US" sz="2400" dirty="0" smtClean="0">
                <a:latin typeface="+mn-ea"/>
                <a:ea typeface="+mn-ea"/>
              </a:rPr>
              <a:t>的</a:t>
            </a:r>
            <a:r>
              <a:rPr lang="en-US" altLang="zh-CN" sz="2400" dirty="0" smtClean="0">
                <a:latin typeface="+mn-ea"/>
                <a:ea typeface="+mn-ea"/>
              </a:rPr>
              <a:t>C++</a:t>
            </a:r>
            <a:r>
              <a:rPr lang="zh-CN" altLang="en-US" sz="2400" dirty="0" smtClean="0">
                <a:latin typeface="+mn-ea"/>
                <a:ea typeface="+mn-ea"/>
              </a:rPr>
              <a:t>源文件</a:t>
            </a:r>
          </a:p>
          <a:p>
            <a:pPr>
              <a:defRPr/>
            </a:pPr>
            <a:r>
              <a:rPr lang="zh-CN" altLang="en-US" sz="2800" dirty="0" smtClean="0">
                <a:solidFill>
                  <a:srgbClr val="FF0000"/>
                </a:solidFill>
                <a:latin typeface="+mn-ea"/>
                <a:ea typeface="+mn-ea"/>
              </a:rPr>
              <a:t>这些工具在编译的时候由</a:t>
            </a:r>
            <a:r>
              <a:rPr lang="en-US" altLang="zh-CN" sz="2800" dirty="0" err="1" smtClean="0">
                <a:solidFill>
                  <a:srgbClr val="FF0000"/>
                </a:solidFill>
                <a:latin typeface="+mn-ea"/>
                <a:ea typeface="+mn-ea"/>
              </a:rPr>
              <a:t>Makefile</a:t>
            </a:r>
            <a:r>
              <a:rPr lang="zh-CN" altLang="en-US" sz="2800" dirty="0" smtClean="0">
                <a:solidFill>
                  <a:srgbClr val="FF0000"/>
                </a:solidFill>
                <a:latin typeface="+mn-ea"/>
                <a:ea typeface="+mn-ea"/>
              </a:rPr>
              <a:t>管理，自动运行</a:t>
            </a:r>
            <a:endParaRPr lang="en-US" sz="2800" dirty="0" smtClean="0">
              <a:solidFill>
                <a:srgbClr val="FF0000"/>
              </a:solidFill>
              <a:latin typeface="+mn-ea"/>
              <a:ea typeface="+mn-ea"/>
            </a:endParaRPr>
          </a:p>
        </p:txBody>
      </p:sp>
      <p:sp>
        <p:nvSpPr>
          <p:cNvPr id="23556" name="灯片编号占位符 4"/>
          <p:cNvSpPr>
            <a:spLocks noGrp="1"/>
          </p:cNvSpPr>
          <p:nvPr>
            <p:ph type="sldNum" sz="quarter" idx="12"/>
          </p:nvPr>
        </p:nvSpPr>
        <p:spPr>
          <a:noFill/>
        </p:spPr>
        <p:txBody>
          <a:bodyPr/>
          <a:lstStyle/>
          <a:p>
            <a:fld id="{470803FA-973A-4CC3-93E5-429D6E74B51D}" type="slidenum">
              <a:rPr lang="en-US" altLang="zh-CN" smtClean="0">
                <a:latin typeface="Arial" charset="0"/>
              </a:rPr>
              <a:pPr/>
              <a:t>19</a:t>
            </a:fld>
            <a:endParaRPr lang="en-US" altLang="zh-CN" smtClean="0">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smtClean="0"/>
              <a:t>课程主要内容</a:t>
            </a:r>
            <a:endParaRPr lang="en-US" smtClean="0"/>
          </a:p>
        </p:txBody>
      </p:sp>
      <p:sp>
        <p:nvSpPr>
          <p:cNvPr id="5123" name="内容占位符 2"/>
          <p:cNvSpPr>
            <a:spLocks noGrp="1"/>
          </p:cNvSpPr>
          <p:nvPr>
            <p:ph idx="1"/>
          </p:nvPr>
        </p:nvSpPr>
        <p:spPr>
          <a:xfrm>
            <a:off x="611188" y="1125538"/>
            <a:ext cx="4032820" cy="5184775"/>
          </a:xfrm>
        </p:spPr>
        <p:txBody>
          <a:bodyPr/>
          <a:lstStyle/>
          <a:p>
            <a:r>
              <a:rPr lang="en-US" altLang="zh-CN" sz="2800" dirty="0" smtClean="0"/>
              <a:t>Qt</a:t>
            </a:r>
            <a:r>
              <a:rPr lang="zh-CN" altLang="en-US" sz="2800" dirty="0" smtClean="0"/>
              <a:t>是什么？</a:t>
            </a:r>
            <a:endParaRPr lang="en-US" altLang="zh-CN" sz="2800" dirty="0" smtClean="0"/>
          </a:p>
          <a:p>
            <a:r>
              <a:rPr lang="en-US" altLang="zh-CN" sz="2800" dirty="0" smtClean="0"/>
              <a:t>Qt</a:t>
            </a:r>
            <a:r>
              <a:rPr lang="zh-CN" altLang="en-US" sz="2800" dirty="0" smtClean="0"/>
              <a:t>的历史</a:t>
            </a:r>
            <a:endParaRPr lang="en-US" altLang="zh-CN" sz="2800" dirty="0" smtClean="0"/>
          </a:p>
          <a:p>
            <a:r>
              <a:rPr lang="en-US" altLang="zh-CN" sz="2800" dirty="0" smtClean="0"/>
              <a:t>Qt</a:t>
            </a:r>
            <a:r>
              <a:rPr lang="zh-CN" altLang="en-US" sz="2800" dirty="0" smtClean="0"/>
              <a:t>应用实例</a:t>
            </a:r>
            <a:endParaRPr lang="en-US" altLang="zh-CN" sz="2800" dirty="0" smtClean="0"/>
          </a:p>
          <a:p>
            <a:endParaRPr lang="en-US" altLang="zh-CN" sz="2800" dirty="0" smtClean="0"/>
          </a:p>
          <a:p>
            <a:r>
              <a:rPr lang="en-US" altLang="zh-CN" sz="2800" dirty="0" err="1" smtClean="0">
                <a:solidFill>
                  <a:srgbClr val="FF0000"/>
                </a:solidFill>
              </a:rPr>
              <a:t>HelloWorld</a:t>
            </a:r>
            <a:endParaRPr lang="en-US" altLang="zh-CN" sz="2800" dirty="0" smtClean="0">
              <a:solidFill>
                <a:srgbClr val="FF0000"/>
              </a:solidFill>
            </a:endParaRPr>
          </a:p>
          <a:p>
            <a:r>
              <a:rPr lang="en-US" altLang="zh-CN" sz="2800" dirty="0" smtClean="0"/>
              <a:t>Qt</a:t>
            </a:r>
            <a:r>
              <a:rPr lang="zh-CN" altLang="en-US" sz="2800" dirty="0" smtClean="0"/>
              <a:t>编译过程</a:t>
            </a:r>
            <a:endParaRPr lang="en-US" altLang="zh-CN" sz="2800" dirty="0" smtClean="0"/>
          </a:p>
          <a:p>
            <a:r>
              <a:rPr lang="en-US" altLang="zh-CN" sz="2800" dirty="0" smtClean="0"/>
              <a:t>Qt</a:t>
            </a:r>
            <a:r>
              <a:rPr lang="zh-CN" altLang="en-US" sz="2800" dirty="0" smtClean="0"/>
              <a:t>应用程序执行过程</a:t>
            </a:r>
            <a:endParaRPr lang="en-US" altLang="zh-CN" sz="2800" dirty="0" smtClean="0"/>
          </a:p>
        </p:txBody>
      </p:sp>
      <p:sp>
        <p:nvSpPr>
          <p:cNvPr id="5124" name="灯片编号占位符 3"/>
          <p:cNvSpPr>
            <a:spLocks noGrp="1"/>
          </p:cNvSpPr>
          <p:nvPr>
            <p:ph type="sldNum" sz="quarter" idx="12"/>
          </p:nvPr>
        </p:nvSpPr>
        <p:spPr>
          <a:noFill/>
        </p:spPr>
        <p:txBody>
          <a:bodyPr/>
          <a:lstStyle/>
          <a:p>
            <a:fld id="{1F6E9342-5E28-485E-B67F-0311FA1854A2}" type="slidenum">
              <a:rPr lang="en-US" altLang="zh-CN" smtClean="0">
                <a:latin typeface="Arial" charset="0"/>
              </a:rPr>
              <a:pPr/>
              <a:t>2</a:t>
            </a:fld>
            <a:endParaRPr lang="en-US" altLang="zh-CN" smtClean="0">
              <a:latin typeface="Arial" charset="0"/>
            </a:endParaRPr>
          </a:p>
        </p:txBody>
      </p:sp>
      <p:sp>
        <p:nvSpPr>
          <p:cNvPr id="5125" name="内容占位符 2"/>
          <p:cNvSpPr txBox="1">
            <a:spLocks/>
          </p:cNvSpPr>
          <p:nvPr/>
        </p:nvSpPr>
        <p:spPr bwMode="auto">
          <a:xfrm>
            <a:off x="4500563" y="1123950"/>
            <a:ext cx="4392612" cy="5184775"/>
          </a:xfrm>
          <a:prstGeom prst="rect">
            <a:avLst/>
          </a:prstGeom>
          <a:noFill/>
          <a:ln w="9525">
            <a:noFill/>
            <a:miter lim="800000"/>
            <a:headEnd/>
            <a:tailEnd/>
          </a:ln>
        </p:spPr>
        <p:txBody>
          <a:bodyPr/>
          <a:lstStyle/>
          <a:p>
            <a:pPr marL="342900" indent="-342900" eaLnBrk="0" hangingPunct="0">
              <a:spcBef>
                <a:spcPct val="20000"/>
              </a:spcBef>
              <a:buFontTx/>
              <a:buBlip>
                <a:blip r:embed="rId2"/>
              </a:buBlip>
            </a:pPr>
            <a:r>
              <a:rPr lang="en-US" altLang="zh-CN" sz="2800" b="1" dirty="0"/>
              <a:t>Qt</a:t>
            </a:r>
            <a:r>
              <a:rPr lang="zh-CN" altLang="en-US" sz="2800" b="1" dirty="0"/>
              <a:t>程序要素和主要基类</a:t>
            </a:r>
            <a:endParaRPr lang="en-US" altLang="zh-CN" sz="2800" b="1" dirty="0"/>
          </a:p>
          <a:p>
            <a:pPr marL="342900" indent="-342900" eaLnBrk="0" hangingPunct="0">
              <a:spcBef>
                <a:spcPct val="20000"/>
              </a:spcBef>
              <a:buFontTx/>
              <a:buBlip>
                <a:blip r:embed="rId2"/>
              </a:buBlip>
            </a:pPr>
            <a:r>
              <a:rPr lang="zh-CN" altLang="en-US" sz="2800" b="1" dirty="0"/>
              <a:t>属性与内省</a:t>
            </a:r>
            <a:endParaRPr lang="en-US" altLang="zh-CN" sz="2800" b="1" dirty="0"/>
          </a:p>
          <a:p>
            <a:pPr marL="342900" indent="-342900" eaLnBrk="0" hangingPunct="0">
              <a:spcBef>
                <a:spcPct val="20000"/>
              </a:spcBef>
              <a:buFontTx/>
              <a:buBlip>
                <a:blip r:embed="rId2"/>
              </a:buBlip>
            </a:pPr>
            <a:r>
              <a:rPr lang="en-US" altLang="zh-CN" sz="2800" b="1" dirty="0"/>
              <a:t>Qt</a:t>
            </a:r>
            <a:r>
              <a:rPr lang="zh-CN" altLang="en-US" sz="2800" b="1" dirty="0"/>
              <a:t>对象树及内存管理</a:t>
            </a:r>
            <a:endParaRPr lang="en-US" altLang="zh-CN" sz="2800" b="1" dirty="0"/>
          </a:p>
          <a:p>
            <a:pPr marL="342900" indent="-342900" eaLnBrk="0" hangingPunct="0">
              <a:spcBef>
                <a:spcPct val="20000"/>
              </a:spcBef>
              <a:buFontTx/>
              <a:buBlip>
                <a:blip r:embed="rId2"/>
              </a:buBlip>
            </a:pPr>
            <a:endParaRPr lang="en-US" altLang="zh-CN" sz="2800" b="1" dirty="0" smtClean="0"/>
          </a:p>
          <a:p>
            <a:pPr marL="342900" indent="-342900" eaLnBrk="0" hangingPunct="0">
              <a:spcBef>
                <a:spcPct val="20000"/>
              </a:spcBef>
              <a:buFontTx/>
              <a:buBlip>
                <a:blip r:embed="rId2"/>
              </a:buBlip>
            </a:pPr>
            <a:r>
              <a:rPr lang="zh-CN" altLang="en-US" sz="2800" b="1" dirty="0" smtClean="0">
                <a:solidFill>
                  <a:srgbClr val="FF0000"/>
                </a:solidFill>
              </a:rPr>
              <a:t>信号</a:t>
            </a:r>
            <a:r>
              <a:rPr lang="en-US" altLang="zh-CN" sz="2800" b="1" dirty="0">
                <a:solidFill>
                  <a:srgbClr val="FF0000"/>
                </a:solidFill>
              </a:rPr>
              <a:t>/</a:t>
            </a:r>
            <a:r>
              <a:rPr lang="zh-CN" altLang="en-US" sz="2800" b="1" dirty="0">
                <a:solidFill>
                  <a:srgbClr val="FF0000"/>
                </a:solidFill>
              </a:rPr>
              <a:t>槽机制</a:t>
            </a:r>
            <a:endParaRPr lang="en-US" altLang="zh-CN" sz="2800" b="1" dirty="0">
              <a:solidFill>
                <a:srgbClr val="FF0000"/>
              </a:solidFill>
            </a:endParaRPr>
          </a:p>
          <a:p>
            <a:pPr marL="342900" indent="-342900" eaLnBrk="0" hangingPunct="0">
              <a:spcBef>
                <a:spcPct val="20000"/>
              </a:spcBef>
              <a:buFontTx/>
              <a:buBlip>
                <a:blip r:embed="rId2"/>
              </a:buBlip>
            </a:pPr>
            <a:r>
              <a:rPr lang="zh-CN" altLang="en-US" sz="2800" b="1" dirty="0"/>
              <a:t>简单实例：</a:t>
            </a:r>
            <a:r>
              <a:rPr lang="zh-CN" altLang="en-US" sz="2800" b="1" dirty="0">
                <a:solidFill>
                  <a:srgbClr val="FF0000"/>
                </a:solidFill>
              </a:rPr>
              <a:t>温度转换器</a:t>
            </a:r>
            <a:endParaRPr lang="en-US" altLang="zh-CN" sz="2800" b="1" dirty="0">
              <a:solidFill>
                <a:srgbClr val="FF0000"/>
              </a:solidFill>
            </a:endParaRPr>
          </a:p>
          <a:p>
            <a:pPr marL="342900" indent="-342900" eaLnBrk="0" hangingPunct="0">
              <a:spcBef>
                <a:spcPct val="20000"/>
              </a:spcBef>
              <a:buFontTx/>
              <a:buBlip>
                <a:blip r:embed="rId2"/>
              </a:buBlip>
            </a:pPr>
            <a:r>
              <a:rPr lang="en-US" altLang="zh-CN" sz="2800" b="1" dirty="0"/>
              <a:t>Qt</a:t>
            </a:r>
            <a:r>
              <a:rPr lang="zh-CN" altLang="en-US" sz="2800" b="1" dirty="0"/>
              <a:t>的获取及参考资料</a:t>
            </a:r>
            <a:endParaRPr lang="en-US" altLang="zh-CN"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endParaRPr lang="en-US" smtClean="0"/>
          </a:p>
        </p:txBody>
      </p:sp>
      <p:sp>
        <p:nvSpPr>
          <p:cNvPr id="24579" name="内容占位符 2"/>
          <p:cNvSpPr>
            <a:spLocks noGrp="1"/>
          </p:cNvSpPr>
          <p:nvPr>
            <p:ph idx="1"/>
          </p:nvPr>
        </p:nvSpPr>
        <p:spPr/>
        <p:txBody>
          <a:bodyPr/>
          <a:lstStyle/>
          <a:p>
            <a:endParaRPr lang="en-US" smtClean="0"/>
          </a:p>
        </p:txBody>
      </p:sp>
      <p:sp>
        <p:nvSpPr>
          <p:cNvPr id="24580" name="灯片编号占位符 4"/>
          <p:cNvSpPr>
            <a:spLocks noGrp="1"/>
          </p:cNvSpPr>
          <p:nvPr>
            <p:ph type="sldNum" sz="quarter" idx="12"/>
          </p:nvPr>
        </p:nvSpPr>
        <p:spPr>
          <a:noFill/>
        </p:spPr>
        <p:txBody>
          <a:bodyPr/>
          <a:lstStyle/>
          <a:p>
            <a:fld id="{898A6F69-894E-4F31-A114-9F46CCC33ACF}" type="slidenum">
              <a:rPr lang="en-US" altLang="zh-CN" smtClean="0">
                <a:latin typeface="Arial" charset="0"/>
              </a:rPr>
              <a:pPr/>
              <a:t>20</a:t>
            </a:fld>
            <a:endParaRPr lang="en-US" altLang="zh-CN" smtClean="0">
              <a:latin typeface="Arial" charset="0"/>
            </a:endParaRPr>
          </a:p>
        </p:txBody>
      </p:sp>
      <p:sp>
        <p:nvSpPr>
          <p:cNvPr id="7" name="TextBox 6"/>
          <p:cNvSpPr txBox="1"/>
          <p:nvPr/>
        </p:nvSpPr>
        <p:spPr>
          <a:xfrm>
            <a:off x="2267744" y="3068960"/>
            <a:ext cx="5184576" cy="707886"/>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altLang="zh-CN" sz="4000" dirty="0" err="1">
                <a:latin typeface="Arial" pitchFamily="34" charset="0"/>
              </a:rPr>
              <a:t>Qt</a:t>
            </a:r>
            <a:r>
              <a:rPr lang="zh-CN" altLang="en-US" sz="4000" dirty="0">
                <a:latin typeface="Arial" pitchFamily="34" charset="0"/>
              </a:rPr>
              <a:t>应用程序执行过程</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xfrm>
            <a:off x="3924300" y="6538913"/>
            <a:ext cx="1727200" cy="319087"/>
          </a:xfrm>
          <a:noFill/>
        </p:spPr>
        <p:txBody>
          <a:bodyPr/>
          <a:lstStyle/>
          <a:p>
            <a:pPr algn="l"/>
            <a:fld id="{6A63790F-EB94-456C-882F-1655C5BC13C0}" type="slidenum">
              <a:rPr lang="zh-CN" altLang="en-US" smtClean="0">
                <a:latin typeface="Arial" charset="0"/>
              </a:rPr>
              <a:pPr algn="l"/>
              <a:t>21</a:t>
            </a:fld>
            <a:endParaRPr lang="en-US" altLang="zh-CN" smtClean="0">
              <a:latin typeface="Arial" charset="0"/>
            </a:endParaRPr>
          </a:p>
        </p:txBody>
      </p:sp>
      <p:sp>
        <p:nvSpPr>
          <p:cNvPr id="25603" name="Rectangle 2"/>
          <p:cNvSpPr>
            <a:spLocks noGrp="1" noChangeArrowheads="1"/>
          </p:cNvSpPr>
          <p:nvPr>
            <p:ph type="title"/>
          </p:nvPr>
        </p:nvSpPr>
        <p:spPr>
          <a:xfrm>
            <a:off x="900113" y="188913"/>
            <a:ext cx="7024687" cy="792162"/>
          </a:xfrm>
        </p:spPr>
        <p:txBody>
          <a:bodyPr/>
          <a:lstStyle/>
          <a:p>
            <a:pPr eaLnBrk="1" hangingPunct="1"/>
            <a:r>
              <a:rPr lang="en-US" altLang="zh-CN" smtClean="0"/>
              <a:t>Qt</a:t>
            </a:r>
            <a:r>
              <a:rPr lang="zh-CN" altLang="en-US" smtClean="0"/>
              <a:t>应用程序执行过程</a:t>
            </a:r>
            <a:r>
              <a:rPr lang="en-US" altLang="zh-CN" smtClean="0"/>
              <a:t>—</a:t>
            </a:r>
            <a:r>
              <a:rPr lang="zh-CN" altLang="en-US" smtClean="0"/>
              <a:t>事件驱动</a:t>
            </a:r>
            <a:endParaRPr lang="en-US" altLang="zh-CN" smtClean="0"/>
          </a:p>
        </p:txBody>
      </p:sp>
      <p:grpSp>
        <p:nvGrpSpPr>
          <p:cNvPr id="25604" name="Group 105"/>
          <p:cNvGrpSpPr>
            <a:grpSpLocks/>
          </p:cNvGrpSpPr>
          <p:nvPr/>
        </p:nvGrpSpPr>
        <p:grpSpPr bwMode="auto">
          <a:xfrm>
            <a:off x="971550" y="1341438"/>
            <a:ext cx="7269163" cy="4454525"/>
            <a:chOff x="851" y="1056"/>
            <a:chExt cx="4579" cy="2806"/>
          </a:xfrm>
        </p:grpSpPr>
        <p:grpSp>
          <p:nvGrpSpPr>
            <p:cNvPr id="25605" name="Group 26"/>
            <p:cNvGrpSpPr>
              <a:grpSpLocks/>
            </p:cNvGrpSpPr>
            <p:nvPr/>
          </p:nvGrpSpPr>
          <p:grpSpPr bwMode="auto">
            <a:xfrm>
              <a:off x="982" y="1056"/>
              <a:ext cx="1975" cy="1753"/>
              <a:chOff x="1435" y="1384"/>
              <a:chExt cx="1975" cy="1753"/>
            </a:xfrm>
          </p:grpSpPr>
          <p:grpSp>
            <p:nvGrpSpPr>
              <p:cNvPr id="25636" name="Group 17"/>
              <p:cNvGrpSpPr>
                <a:grpSpLocks/>
              </p:cNvGrpSpPr>
              <p:nvPr/>
            </p:nvGrpSpPr>
            <p:grpSpPr bwMode="auto">
              <a:xfrm>
                <a:off x="1435" y="1384"/>
                <a:ext cx="1975" cy="917"/>
                <a:chOff x="1435" y="1384"/>
                <a:chExt cx="1975" cy="917"/>
              </a:xfrm>
            </p:grpSpPr>
            <p:grpSp>
              <p:nvGrpSpPr>
                <p:cNvPr id="25645" name="Group 13"/>
                <p:cNvGrpSpPr>
                  <a:grpSpLocks/>
                </p:cNvGrpSpPr>
                <p:nvPr/>
              </p:nvGrpSpPr>
              <p:grpSpPr bwMode="auto">
                <a:xfrm>
                  <a:off x="1435" y="1384"/>
                  <a:ext cx="1964" cy="581"/>
                  <a:chOff x="1435" y="1384"/>
                  <a:chExt cx="1964" cy="581"/>
                </a:xfrm>
              </p:grpSpPr>
              <p:sp>
                <p:nvSpPr>
                  <p:cNvPr id="25649" name="Rectangle 5"/>
                  <p:cNvSpPr>
                    <a:spLocks noChangeArrowheads="1"/>
                  </p:cNvSpPr>
                  <p:nvPr/>
                </p:nvSpPr>
                <p:spPr bwMode="auto">
                  <a:xfrm>
                    <a:off x="1435" y="1384"/>
                    <a:ext cx="1964" cy="581"/>
                  </a:xfrm>
                  <a:prstGeom prst="rect">
                    <a:avLst/>
                  </a:prstGeom>
                  <a:noFill/>
                  <a:ln w="9525" algn="ctr">
                    <a:solidFill>
                      <a:schemeClr val="tx1"/>
                    </a:solidFill>
                    <a:miter lim="800000"/>
                    <a:headEnd/>
                    <a:tailEnd/>
                  </a:ln>
                </p:spPr>
                <p:txBody>
                  <a:bodyPr wrap="none" anchor="ctr"/>
                  <a:lstStyle/>
                  <a:p>
                    <a:endParaRPr lang="en-US"/>
                  </a:p>
                </p:txBody>
              </p:sp>
              <p:grpSp>
                <p:nvGrpSpPr>
                  <p:cNvPr id="25650" name="Group 11"/>
                  <p:cNvGrpSpPr>
                    <a:grpSpLocks/>
                  </p:cNvGrpSpPr>
                  <p:nvPr/>
                </p:nvGrpSpPr>
                <p:grpSpPr bwMode="auto">
                  <a:xfrm>
                    <a:off x="1458" y="1703"/>
                    <a:ext cx="1890" cy="201"/>
                    <a:chOff x="1001" y="2672"/>
                    <a:chExt cx="1890" cy="201"/>
                  </a:xfrm>
                </p:grpSpPr>
                <p:sp>
                  <p:nvSpPr>
                    <p:cNvPr id="25652" name="Text Box 6"/>
                    <p:cNvSpPr txBox="1">
                      <a:spLocks noChangeArrowheads="1"/>
                    </p:cNvSpPr>
                    <p:nvPr/>
                  </p:nvSpPr>
                  <p:spPr bwMode="auto">
                    <a:xfrm>
                      <a:off x="1001" y="2672"/>
                      <a:ext cx="490" cy="198"/>
                    </a:xfrm>
                    <a:prstGeom prst="rect">
                      <a:avLst/>
                    </a:prstGeom>
                    <a:noFill/>
                    <a:ln w="9525" algn="ctr">
                      <a:solidFill>
                        <a:schemeClr val="tx1"/>
                      </a:solidFill>
                      <a:miter lim="800000"/>
                      <a:headEnd/>
                      <a:tailEnd/>
                    </a:ln>
                  </p:spPr>
                  <p:txBody>
                    <a:bodyPr>
                      <a:spAutoFit/>
                    </a:bodyPr>
                    <a:lstStyle/>
                    <a:p>
                      <a:pPr marL="400050" indent="-400050">
                        <a:spcBef>
                          <a:spcPct val="50000"/>
                        </a:spcBef>
                      </a:pPr>
                      <a:r>
                        <a:rPr lang="zh-CN" altLang="en-US" sz="1400"/>
                        <a:t> 初始化</a:t>
                      </a:r>
                    </a:p>
                  </p:txBody>
                </p:sp>
                <p:sp>
                  <p:nvSpPr>
                    <p:cNvPr id="25653" name="Text Box 7"/>
                    <p:cNvSpPr txBox="1">
                      <a:spLocks noChangeArrowheads="1"/>
                    </p:cNvSpPr>
                    <p:nvPr/>
                  </p:nvSpPr>
                  <p:spPr bwMode="auto">
                    <a:xfrm>
                      <a:off x="1680" y="2675"/>
                      <a:ext cx="651" cy="198"/>
                    </a:xfrm>
                    <a:prstGeom prst="rect">
                      <a:avLst/>
                    </a:prstGeom>
                    <a:noFill/>
                    <a:ln w="9525" algn="ctr">
                      <a:solidFill>
                        <a:schemeClr val="tx1"/>
                      </a:solidFill>
                      <a:miter lim="800000"/>
                      <a:headEnd/>
                      <a:tailEnd/>
                    </a:ln>
                  </p:spPr>
                  <p:txBody>
                    <a:bodyPr>
                      <a:spAutoFit/>
                    </a:bodyPr>
                    <a:lstStyle/>
                    <a:p>
                      <a:pPr marL="400050" indent="-400050">
                        <a:spcBef>
                          <a:spcPct val="50000"/>
                        </a:spcBef>
                      </a:pPr>
                      <a:r>
                        <a:rPr lang="zh-CN" altLang="en-US" sz="1400"/>
                        <a:t>  处理事件</a:t>
                      </a:r>
                      <a:endParaRPr lang="en-US" altLang="zh-CN" sz="1400"/>
                    </a:p>
                  </p:txBody>
                </p:sp>
                <p:sp>
                  <p:nvSpPr>
                    <p:cNvPr id="25654" name="Text Box 8"/>
                    <p:cNvSpPr txBox="1">
                      <a:spLocks noChangeArrowheads="1"/>
                    </p:cNvSpPr>
                    <p:nvPr/>
                  </p:nvSpPr>
                  <p:spPr bwMode="auto">
                    <a:xfrm>
                      <a:off x="2514" y="2673"/>
                      <a:ext cx="377" cy="198"/>
                    </a:xfrm>
                    <a:prstGeom prst="rect">
                      <a:avLst/>
                    </a:prstGeom>
                    <a:noFill/>
                    <a:ln w="9525" algn="ctr">
                      <a:solidFill>
                        <a:schemeClr val="tx1"/>
                      </a:solidFill>
                      <a:miter lim="800000"/>
                      <a:headEnd/>
                      <a:tailEnd/>
                    </a:ln>
                  </p:spPr>
                  <p:txBody>
                    <a:bodyPr>
                      <a:spAutoFit/>
                    </a:bodyPr>
                    <a:lstStyle/>
                    <a:p>
                      <a:pPr marL="400050" indent="-400050">
                        <a:spcBef>
                          <a:spcPct val="50000"/>
                        </a:spcBef>
                      </a:pPr>
                      <a:r>
                        <a:rPr lang="zh-CN" altLang="en-US" sz="1400"/>
                        <a:t> 结束</a:t>
                      </a:r>
                    </a:p>
                  </p:txBody>
                </p:sp>
                <p:sp>
                  <p:nvSpPr>
                    <p:cNvPr id="25655" name="Line 9"/>
                    <p:cNvSpPr>
                      <a:spLocks noChangeShapeType="1"/>
                    </p:cNvSpPr>
                    <p:nvPr/>
                  </p:nvSpPr>
                  <p:spPr bwMode="auto">
                    <a:xfrm>
                      <a:off x="1492" y="2776"/>
                      <a:ext cx="179" cy="0"/>
                    </a:xfrm>
                    <a:prstGeom prst="line">
                      <a:avLst/>
                    </a:prstGeom>
                    <a:noFill/>
                    <a:ln w="9525">
                      <a:solidFill>
                        <a:schemeClr val="tx1"/>
                      </a:solidFill>
                      <a:round/>
                      <a:headEnd/>
                      <a:tailEnd type="triangle" w="med" len="med"/>
                    </a:ln>
                  </p:spPr>
                  <p:txBody>
                    <a:bodyPr anchor="ctr"/>
                    <a:lstStyle/>
                    <a:p>
                      <a:endParaRPr lang="zh-CN" altLang="en-US"/>
                    </a:p>
                  </p:txBody>
                </p:sp>
                <p:sp>
                  <p:nvSpPr>
                    <p:cNvPr id="25656" name="Line 10"/>
                    <p:cNvSpPr>
                      <a:spLocks noChangeShapeType="1"/>
                    </p:cNvSpPr>
                    <p:nvPr/>
                  </p:nvSpPr>
                  <p:spPr bwMode="auto">
                    <a:xfrm>
                      <a:off x="2334" y="2776"/>
                      <a:ext cx="179" cy="0"/>
                    </a:xfrm>
                    <a:prstGeom prst="line">
                      <a:avLst/>
                    </a:prstGeom>
                    <a:noFill/>
                    <a:ln w="9525">
                      <a:solidFill>
                        <a:schemeClr val="tx1"/>
                      </a:solidFill>
                      <a:round/>
                      <a:headEnd/>
                      <a:tailEnd type="triangle" w="med" len="med"/>
                    </a:ln>
                  </p:spPr>
                  <p:txBody>
                    <a:bodyPr anchor="ctr"/>
                    <a:lstStyle/>
                    <a:p>
                      <a:endParaRPr lang="zh-CN" altLang="en-US"/>
                    </a:p>
                  </p:txBody>
                </p:sp>
              </p:grpSp>
              <p:sp>
                <p:nvSpPr>
                  <p:cNvPr id="25651" name="Text Box 12"/>
                  <p:cNvSpPr txBox="1">
                    <a:spLocks noChangeArrowheads="1"/>
                  </p:cNvSpPr>
                  <p:nvPr/>
                </p:nvSpPr>
                <p:spPr bwMode="auto">
                  <a:xfrm>
                    <a:off x="1938" y="1417"/>
                    <a:ext cx="960" cy="250"/>
                  </a:xfrm>
                  <a:prstGeom prst="rect">
                    <a:avLst/>
                  </a:prstGeom>
                  <a:noFill/>
                  <a:ln w="9525" algn="ctr">
                    <a:noFill/>
                    <a:miter lim="800000"/>
                    <a:headEnd/>
                    <a:tailEnd/>
                  </a:ln>
                </p:spPr>
                <p:txBody>
                  <a:bodyPr>
                    <a:spAutoFit/>
                  </a:bodyPr>
                  <a:lstStyle/>
                  <a:p>
                    <a:pPr marL="400050" indent="-400050">
                      <a:spcBef>
                        <a:spcPct val="50000"/>
                      </a:spcBef>
                    </a:pPr>
                    <a:r>
                      <a:rPr lang="en-US" altLang="zh-CN"/>
                      <a:t>Qt</a:t>
                    </a:r>
                    <a:r>
                      <a:rPr lang="zh-CN" altLang="en-US"/>
                      <a:t>应用程序</a:t>
                    </a:r>
                  </a:p>
                </p:txBody>
              </p:sp>
            </p:grpSp>
            <p:sp>
              <p:nvSpPr>
                <p:cNvPr id="25646" name="Text Box 14"/>
                <p:cNvSpPr txBox="1">
                  <a:spLocks noChangeArrowheads="1"/>
                </p:cNvSpPr>
                <p:nvPr/>
              </p:nvSpPr>
              <p:spPr bwMode="auto">
                <a:xfrm>
                  <a:off x="1444" y="2103"/>
                  <a:ext cx="1966" cy="198"/>
                </a:xfrm>
                <a:prstGeom prst="rect">
                  <a:avLst/>
                </a:prstGeom>
                <a:noFill/>
                <a:ln w="9525" algn="ctr">
                  <a:solidFill>
                    <a:schemeClr val="tx1"/>
                  </a:solidFill>
                  <a:miter lim="800000"/>
                  <a:headEnd/>
                  <a:tailEnd/>
                </a:ln>
              </p:spPr>
              <p:txBody>
                <a:bodyPr>
                  <a:spAutoFit/>
                </a:bodyPr>
                <a:lstStyle/>
                <a:p>
                  <a:pPr marL="400050" indent="-400050" algn="ctr">
                    <a:spcBef>
                      <a:spcPct val="50000"/>
                    </a:spcBef>
                  </a:pPr>
                  <a:r>
                    <a:rPr lang="en-US" altLang="zh-CN" sz="1400"/>
                    <a:t>Qt </a:t>
                  </a:r>
                  <a:r>
                    <a:rPr lang="zh-CN" altLang="en-US" sz="1400"/>
                    <a:t>库</a:t>
                  </a:r>
                </a:p>
              </p:txBody>
            </p:sp>
            <p:sp>
              <p:nvSpPr>
                <p:cNvPr id="25647" name="Line 15"/>
                <p:cNvSpPr>
                  <a:spLocks noChangeShapeType="1"/>
                </p:cNvSpPr>
                <p:nvPr/>
              </p:nvSpPr>
              <p:spPr bwMode="auto">
                <a:xfrm>
                  <a:off x="2286" y="1902"/>
                  <a:ext cx="0" cy="202"/>
                </a:xfrm>
                <a:prstGeom prst="line">
                  <a:avLst/>
                </a:prstGeom>
                <a:noFill/>
                <a:ln w="9525">
                  <a:solidFill>
                    <a:schemeClr val="tx1"/>
                  </a:solidFill>
                  <a:round/>
                  <a:headEnd/>
                  <a:tailEnd type="triangle" w="med" len="med"/>
                </a:ln>
              </p:spPr>
              <p:txBody>
                <a:bodyPr anchor="ctr"/>
                <a:lstStyle/>
                <a:p>
                  <a:endParaRPr lang="zh-CN" altLang="en-US"/>
                </a:p>
              </p:txBody>
            </p:sp>
            <p:sp>
              <p:nvSpPr>
                <p:cNvPr id="25648" name="Line 16"/>
                <p:cNvSpPr>
                  <a:spLocks noChangeShapeType="1"/>
                </p:cNvSpPr>
                <p:nvPr/>
              </p:nvSpPr>
              <p:spPr bwMode="auto">
                <a:xfrm rot="10800000">
                  <a:off x="2690" y="1904"/>
                  <a:ext cx="0" cy="202"/>
                </a:xfrm>
                <a:prstGeom prst="line">
                  <a:avLst/>
                </a:prstGeom>
                <a:noFill/>
                <a:ln w="9525">
                  <a:solidFill>
                    <a:schemeClr val="tx1"/>
                  </a:solidFill>
                  <a:round/>
                  <a:headEnd/>
                  <a:tailEnd type="triangle" w="med" len="med"/>
                </a:ln>
              </p:spPr>
              <p:txBody>
                <a:bodyPr anchor="ctr"/>
                <a:lstStyle/>
                <a:p>
                  <a:endParaRPr lang="zh-CN" altLang="en-US"/>
                </a:p>
              </p:txBody>
            </p:sp>
          </p:grpSp>
          <p:sp>
            <p:nvSpPr>
              <p:cNvPr id="25637" name="Rectangle 18"/>
              <p:cNvSpPr>
                <a:spLocks noChangeArrowheads="1"/>
              </p:cNvSpPr>
              <p:nvPr/>
            </p:nvSpPr>
            <p:spPr bwMode="auto">
              <a:xfrm>
                <a:off x="1851" y="2472"/>
                <a:ext cx="246" cy="658"/>
              </a:xfrm>
              <a:prstGeom prst="rect">
                <a:avLst/>
              </a:prstGeom>
              <a:noFill/>
              <a:ln w="9525" algn="ctr">
                <a:solidFill>
                  <a:schemeClr val="tx1"/>
                </a:solidFill>
                <a:miter lim="800000"/>
                <a:headEnd/>
                <a:tailEnd/>
              </a:ln>
            </p:spPr>
            <p:txBody>
              <a:bodyPr wrap="none" anchor="ctr"/>
              <a:lstStyle/>
              <a:p>
                <a:endParaRPr lang="en-US"/>
              </a:p>
            </p:txBody>
          </p:sp>
          <p:sp>
            <p:nvSpPr>
              <p:cNvPr id="25638" name="Line 19"/>
              <p:cNvSpPr>
                <a:spLocks noChangeShapeType="1"/>
              </p:cNvSpPr>
              <p:nvPr/>
            </p:nvSpPr>
            <p:spPr bwMode="auto">
              <a:xfrm>
                <a:off x="1851" y="2684"/>
                <a:ext cx="247" cy="0"/>
              </a:xfrm>
              <a:prstGeom prst="line">
                <a:avLst/>
              </a:prstGeom>
              <a:noFill/>
              <a:ln w="9525">
                <a:solidFill>
                  <a:schemeClr val="tx1"/>
                </a:solidFill>
                <a:round/>
                <a:headEnd/>
                <a:tailEnd/>
              </a:ln>
            </p:spPr>
            <p:txBody>
              <a:bodyPr anchor="ctr"/>
              <a:lstStyle/>
              <a:p>
                <a:endParaRPr lang="zh-CN" altLang="en-US"/>
              </a:p>
            </p:txBody>
          </p:sp>
          <p:sp>
            <p:nvSpPr>
              <p:cNvPr id="25639" name="Line 20"/>
              <p:cNvSpPr>
                <a:spLocks noChangeShapeType="1"/>
              </p:cNvSpPr>
              <p:nvPr/>
            </p:nvSpPr>
            <p:spPr bwMode="auto">
              <a:xfrm>
                <a:off x="1852" y="2923"/>
                <a:ext cx="247" cy="0"/>
              </a:xfrm>
              <a:prstGeom prst="line">
                <a:avLst/>
              </a:prstGeom>
              <a:noFill/>
              <a:ln w="9525">
                <a:solidFill>
                  <a:schemeClr val="tx1"/>
                </a:solidFill>
                <a:round/>
                <a:headEnd/>
                <a:tailEnd/>
              </a:ln>
            </p:spPr>
            <p:txBody>
              <a:bodyPr anchor="ctr"/>
              <a:lstStyle/>
              <a:p>
                <a:endParaRPr lang="zh-CN" altLang="en-US"/>
              </a:p>
            </p:txBody>
          </p:sp>
          <p:sp>
            <p:nvSpPr>
              <p:cNvPr id="25640" name="Rectangle 21"/>
              <p:cNvSpPr>
                <a:spLocks noChangeArrowheads="1"/>
              </p:cNvSpPr>
              <p:nvPr/>
            </p:nvSpPr>
            <p:spPr bwMode="auto">
              <a:xfrm>
                <a:off x="2768" y="2479"/>
                <a:ext cx="246" cy="658"/>
              </a:xfrm>
              <a:prstGeom prst="rect">
                <a:avLst/>
              </a:prstGeom>
              <a:noFill/>
              <a:ln w="9525" algn="ctr">
                <a:solidFill>
                  <a:schemeClr val="tx1"/>
                </a:solidFill>
                <a:miter lim="800000"/>
                <a:headEnd/>
                <a:tailEnd/>
              </a:ln>
            </p:spPr>
            <p:txBody>
              <a:bodyPr wrap="none" anchor="ctr"/>
              <a:lstStyle/>
              <a:p>
                <a:endParaRPr lang="en-US"/>
              </a:p>
            </p:txBody>
          </p:sp>
          <p:sp>
            <p:nvSpPr>
              <p:cNvPr id="25641" name="Line 22"/>
              <p:cNvSpPr>
                <a:spLocks noChangeShapeType="1"/>
              </p:cNvSpPr>
              <p:nvPr/>
            </p:nvSpPr>
            <p:spPr bwMode="auto">
              <a:xfrm>
                <a:off x="2768" y="2691"/>
                <a:ext cx="247" cy="0"/>
              </a:xfrm>
              <a:prstGeom prst="line">
                <a:avLst/>
              </a:prstGeom>
              <a:noFill/>
              <a:ln w="9525">
                <a:solidFill>
                  <a:schemeClr val="tx1"/>
                </a:solidFill>
                <a:round/>
                <a:headEnd/>
                <a:tailEnd/>
              </a:ln>
            </p:spPr>
            <p:txBody>
              <a:bodyPr anchor="ctr"/>
              <a:lstStyle/>
              <a:p>
                <a:endParaRPr lang="zh-CN" altLang="en-US"/>
              </a:p>
            </p:txBody>
          </p:sp>
          <p:sp>
            <p:nvSpPr>
              <p:cNvPr id="25642" name="Line 23"/>
              <p:cNvSpPr>
                <a:spLocks noChangeShapeType="1"/>
              </p:cNvSpPr>
              <p:nvPr/>
            </p:nvSpPr>
            <p:spPr bwMode="auto">
              <a:xfrm>
                <a:off x="2769" y="2930"/>
                <a:ext cx="247" cy="0"/>
              </a:xfrm>
              <a:prstGeom prst="line">
                <a:avLst/>
              </a:prstGeom>
              <a:noFill/>
              <a:ln w="9525">
                <a:solidFill>
                  <a:schemeClr val="tx1"/>
                </a:solidFill>
                <a:round/>
                <a:headEnd/>
                <a:tailEnd/>
              </a:ln>
            </p:spPr>
            <p:txBody>
              <a:bodyPr anchor="ctr"/>
              <a:lstStyle/>
              <a:p>
                <a:endParaRPr lang="zh-CN" altLang="en-US"/>
              </a:p>
            </p:txBody>
          </p:sp>
          <p:sp>
            <p:nvSpPr>
              <p:cNvPr id="25643" name="Line 24"/>
              <p:cNvSpPr>
                <a:spLocks noChangeShapeType="1"/>
              </p:cNvSpPr>
              <p:nvPr/>
            </p:nvSpPr>
            <p:spPr bwMode="auto">
              <a:xfrm>
                <a:off x="1968" y="2301"/>
                <a:ext cx="0" cy="172"/>
              </a:xfrm>
              <a:prstGeom prst="line">
                <a:avLst/>
              </a:prstGeom>
              <a:noFill/>
              <a:ln w="9525">
                <a:solidFill>
                  <a:schemeClr val="tx1"/>
                </a:solidFill>
                <a:round/>
                <a:headEnd/>
                <a:tailEnd type="triangle" w="med" len="med"/>
              </a:ln>
            </p:spPr>
            <p:txBody>
              <a:bodyPr anchor="ctr"/>
              <a:lstStyle/>
              <a:p>
                <a:endParaRPr lang="zh-CN" altLang="en-US"/>
              </a:p>
            </p:txBody>
          </p:sp>
          <p:sp>
            <p:nvSpPr>
              <p:cNvPr id="25644" name="Line 25"/>
              <p:cNvSpPr>
                <a:spLocks noChangeShapeType="1"/>
              </p:cNvSpPr>
              <p:nvPr/>
            </p:nvSpPr>
            <p:spPr bwMode="auto">
              <a:xfrm rot="10800000">
                <a:off x="2889" y="2306"/>
                <a:ext cx="0" cy="172"/>
              </a:xfrm>
              <a:prstGeom prst="line">
                <a:avLst/>
              </a:prstGeom>
              <a:noFill/>
              <a:ln w="9525">
                <a:solidFill>
                  <a:schemeClr val="tx1"/>
                </a:solidFill>
                <a:round/>
                <a:headEnd/>
                <a:tailEnd type="triangle" w="med" len="med"/>
              </a:ln>
            </p:spPr>
            <p:txBody>
              <a:bodyPr anchor="ctr"/>
              <a:lstStyle/>
              <a:p>
                <a:endParaRPr lang="zh-CN" altLang="en-US"/>
              </a:p>
            </p:txBody>
          </p:sp>
        </p:grpSp>
        <p:grpSp>
          <p:nvGrpSpPr>
            <p:cNvPr id="25606" name="Group 104"/>
            <p:cNvGrpSpPr>
              <a:grpSpLocks/>
            </p:cNvGrpSpPr>
            <p:nvPr/>
          </p:nvGrpSpPr>
          <p:grpSpPr bwMode="auto">
            <a:xfrm>
              <a:off x="851" y="2289"/>
              <a:ext cx="4579" cy="1573"/>
              <a:chOff x="851" y="2289"/>
              <a:chExt cx="4579" cy="1573"/>
            </a:xfrm>
          </p:grpSpPr>
          <p:sp>
            <p:nvSpPr>
              <p:cNvPr id="25607" name="Text Box 27"/>
              <p:cNvSpPr txBox="1">
                <a:spLocks noChangeArrowheads="1"/>
              </p:cNvSpPr>
              <p:nvPr/>
            </p:nvSpPr>
            <p:spPr bwMode="auto">
              <a:xfrm>
                <a:off x="851" y="2296"/>
                <a:ext cx="576" cy="192"/>
              </a:xfrm>
              <a:prstGeom prst="rect">
                <a:avLst/>
              </a:prstGeom>
              <a:noFill/>
              <a:ln w="9525" algn="ctr">
                <a:noFill/>
                <a:miter lim="800000"/>
                <a:headEnd/>
                <a:tailEnd/>
              </a:ln>
            </p:spPr>
            <p:txBody>
              <a:bodyPr>
                <a:spAutoFit/>
              </a:bodyPr>
              <a:lstStyle/>
              <a:p>
                <a:pPr marL="400050" indent="-400050">
                  <a:spcBef>
                    <a:spcPct val="50000"/>
                  </a:spcBef>
                </a:pPr>
                <a:r>
                  <a:rPr lang="zh-CN" altLang="en-US" sz="1400"/>
                  <a:t>请求队列</a:t>
                </a:r>
                <a:endParaRPr lang="en-US" altLang="zh-CN" sz="1400"/>
              </a:p>
            </p:txBody>
          </p:sp>
          <p:sp>
            <p:nvSpPr>
              <p:cNvPr id="25608" name="Text Box 28"/>
              <p:cNvSpPr txBox="1">
                <a:spLocks noChangeArrowheads="1"/>
              </p:cNvSpPr>
              <p:nvPr/>
            </p:nvSpPr>
            <p:spPr bwMode="auto">
              <a:xfrm>
                <a:off x="2580" y="2289"/>
                <a:ext cx="576" cy="192"/>
              </a:xfrm>
              <a:prstGeom prst="rect">
                <a:avLst/>
              </a:prstGeom>
              <a:noFill/>
              <a:ln w="9525" algn="ctr">
                <a:noFill/>
                <a:miter lim="800000"/>
                <a:headEnd/>
                <a:tailEnd/>
              </a:ln>
            </p:spPr>
            <p:txBody>
              <a:bodyPr>
                <a:spAutoFit/>
              </a:bodyPr>
              <a:lstStyle/>
              <a:p>
                <a:pPr marL="400050" indent="-400050">
                  <a:spcBef>
                    <a:spcPct val="50000"/>
                  </a:spcBef>
                </a:pPr>
                <a:r>
                  <a:rPr lang="zh-CN" altLang="en-US" sz="1400"/>
                  <a:t>事件队列</a:t>
                </a:r>
                <a:endParaRPr lang="en-US" altLang="zh-CN" sz="1400"/>
              </a:p>
            </p:txBody>
          </p:sp>
          <p:sp>
            <p:nvSpPr>
              <p:cNvPr id="25609" name="Line 73"/>
              <p:cNvSpPr>
                <a:spLocks noChangeShapeType="1"/>
              </p:cNvSpPr>
              <p:nvPr/>
            </p:nvSpPr>
            <p:spPr bwMode="auto">
              <a:xfrm>
                <a:off x="1524" y="2807"/>
                <a:ext cx="0" cy="210"/>
              </a:xfrm>
              <a:prstGeom prst="line">
                <a:avLst/>
              </a:prstGeom>
              <a:noFill/>
              <a:ln w="9525">
                <a:solidFill>
                  <a:schemeClr val="tx1"/>
                </a:solidFill>
                <a:round/>
                <a:headEnd/>
                <a:tailEnd type="triangle" w="med" len="med"/>
              </a:ln>
            </p:spPr>
            <p:txBody>
              <a:bodyPr anchor="ctr"/>
              <a:lstStyle/>
              <a:p>
                <a:endParaRPr lang="zh-CN" altLang="en-US"/>
              </a:p>
            </p:txBody>
          </p:sp>
          <p:sp>
            <p:nvSpPr>
              <p:cNvPr id="25610" name="Line 74"/>
              <p:cNvSpPr>
                <a:spLocks noChangeShapeType="1"/>
              </p:cNvSpPr>
              <p:nvPr/>
            </p:nvSpPr>
            <p:spPr bwMode="auto">
              <a:xfrm flipV="1">
                <a:off x="2439" y="2820"/>
                <a:ext cx="0" cy="87"/>
              </a:xfrm>
              <a:prstGeom prst="line">
                <a:avLst/>
              </a:prstGeom>
              <a:noFill/>
              <a:ln w="9525">
                <a:solidFill>
                  <a:schemeClr val="tx1"/>
                </a:solidFill>
                <a:round/>
                <a:headEnd/>
                <a:tailEnd type="triangle" w="med" len="med"/>
              </a:ln>
            </p:spPr>
            <p:txBody>
              <a:bodyPr anchor="ctr"/>
              <a:lstStyle/>
              <a:p>
                <a:endParaRPr lang="zh-CN" altLang="en-US"/>
              </a:p>
            </p:txBody>
          </p:sp>
          <p:sp>
            <p:nvSpPr>
              <p:cNvPr id="25611" name="Line 75"/>
              <p:cNvSpPr>
                <a:spLocks noChangeShapeType="1"/>
              </p:cNvSpPr>
              <p:nvPr/>
            </p:nvSpPr>
            <p:spPr bwMode="auto">
              <a:xfrm flipH="1">
                <a:off x="1656" y="2910"/>
                <a:ext cx="786" cy="0"/>
              </a:xfrm>
              <a:prstGeom prst="line">
                <a:avLst/>
              </a:prstGeom>
              <a:noFill/>
              <a:ln w="9525">
                <a:solidFill>
                  <a:schemeClr val="tx1"/>
                </a:solidFill>
                <a:round/>
                <a:headEnd/>
                <a:tailEnd/>
              </a:ln>
            </p:spPr>
            <p:txBody>
              <a:bodyPr anchor="ctr"/>
              <a:lstStyle/>
              <a:p>
                <a:endParaRPr lang="zh-CN" altLang="en-US"/>
              </a:p>
            </p:txBody>
          </p:sp>
          <p:sp>
            <p:nvSpPr>
              <p:cNvPr id="25612" name="Line 77"/>
              <p:cNvSpPr>
                <a:spLocks noChangeShapeType="1"/>
              </p:cNvSpPr>
              <p:nvPr/>
            </p:nvSpPr>
            <p:spPr bwMode="auto">
              <a:xfrm>
                <a:off x="1656" y="2913"/>
                <a:ext cx="0" cy="99"/>
              </a:xfrm>
              <a:prstGeom prst="line">
                <a:avLst/>
              </a:prstGeom>
              <a:noFill/>
              <a:ln w="9525">
                <a:solidFill>
                  <a:schemeClr val="tx1"/>
                </a:solidFill>
                <a:round/>
                <a:headEnd/>
                <a:tailEnd/>
              </a:ln>
            </p:spPr>
            <p:txBody>
              <a:bodyPr anchor="ctr"/>
              <a:lstStyle/>
              <a:p>
                <a:endParaRPr lang="zh-CN" altLang="en-US"/>
              </a:p>
            </p:txBody>
          </p:sp>
          <p:sp>
            <p:nvSpPr>
              <p:cNvPr id="25613" name="Line 78"/>
              <p:cNvSpPr>
                <a:spLocks noChangeShapeType="1"/>
              </p:cNvSpPr>
              <p:nvPr/>
            </p:nvSpPr>
            <p:spPr bwMode="auto">
              <a:xfrm>
                <a:off x="984" y="3015"/>
                <a:ext cx="2076" cy="0"/>
              </a:xfrm>
              <a:prstGeom prst="line">
                <a:avLst/>
              </a:prstGeom>
              <a:noFill/>
              <a:ln w="9525">
                <a:solidFill>
                  <a:schemeClr val="tx1"/>
                </a:solidFill>
                <a:round/>
                <a:headEnd/>
                <a:tailEnd/>
              </a:ln>
            </p:spPr>
            <p:txBody>
              <a:bodyPr anchor="ctr"/>
              <a:lstStyle/>
              <a:p>
                <a:endParaRPr lang="zh-CN" altLang="en-US"/>
              </a:p>
            </p:txBody>
          </p:sp>
          <p:sp>
            <p:nvSpPr>
              <p:cNvPr id="25614" name="Text Box 79"/>
              <p:cNvSpPr txBox="1">
                <a:spLocks noChangeArrowheads="1"/>
              </p:cNvSpPr>
              <p:nvPr/>
            </p:nvSpPr>
            <p:spPr bwMode="auto">
              <a:xfrm>
                <a:off x="1039" y="3162"/>
                <a:ext cx="1942" cy="256"/>
              </a:xfrm>
              <a:prstGeom prst="rect">
                <a:avLst/>
              </a:prstGeom>
              <a:noFill/>
              <a:ln w="9525" algn="ctr">
                <a:solidFill>
                  <a:schemeClr val="tx1"/>
                </a:solidFill>
                <a:miter lim="800000"/>
                <a:headEnd/>
                <a:tailEnd/>
              </a:ln>
            </p:spPr>
            <p:txBody>
              <a:bodyPr>
                <a:spAutoFit/>
              </a:bodyPr>
              <a:lstStyle/>
              <a:p>
                <a:pPr marL="400050" indent="-400050" algn="ctr">
                  <a:spcBef>
                    <a:spcPct val="50000"/>
                  </a:spcBef>
                </a:pPr>
                <a:r>
                  <a:rPr lang="en-US" altLang="zh-CN"/>
                  <a:t>X server</a:t>
                </a:r>
              </a:p>
            </p:txBody>
          </p:sp>
          <p:sp>
            <p:nvSpPr>
              <p:cNvPr id="25615" name="Line 80"/>
              <p:cNvSpPr>
                <a:spLocks noChangeShapeType="1"/>
              </p:cNvSpPr>
              <p:nvPr/>
            </p:nvSpPr>
            <p:spPr bwMode="auto">
              <a:xfrm>
                <a:off x="2394" y="3024"/>
                <a:ext cx="0" cy="36"/>
              </a:xfrm>
              <a:prstGeom prst="line">
                <a:avLst/>
              </a:prstGeom>
              <a:noFill/>
              <a:ln w="9525">
                <a:solidFill>
                  <a:schemeClr val="tx1"/>
                </a:solidFill>
                <a:round/>
                <a:headEnd/>
                <a:tailEnd/>
              </a:ln>
            </p:spPr>
            <p:txBody>
              <a:bodyPr anchor="ctr"/>
              <a:lstStyle/>
              <a:p>
                <a:endParaRPr lang="zh-CN" altLang="en-US"/>
              </a:p>
            </p:txBody>
          </p:sp>
          <p:sp>
            <p:nvSpPr>
              <p:cNvPr id="25616" name="Line 81"/>
              <p:cNvSpPr>
                <a:spLocks noChangeShapeType="1"/>
              </p:cNvSpPr>
              <p:nvPr/>
            </p:nvSpPr>
            <p:spPr bwMode="auto">
              <a:xfrm flipH="1">
                <a:off x="1521" y="3063"/>
                <a:ext cx="870" cy="0"/>
              </a:xfrm>
              <a:prstGeom prst="line">
                <a:avLst/>
              </a:prstGeom>
              <a:noFill/>
              <a:ln w="9525">
                <a:solidFill>
                  <a:schemeClr val="tx1"/>
                </a:solidFill>
                <a:round/>
                <a:headEnd/>
                <a:tailEnd/>
              </a:ln>
            </p:spPr>
            <p:txBody>
              <a:bodyPr anchor="ctr"/>
              <a:lstStyle/>
              <a:p>
                <a:endParaRPr lang="zh-CN" altLang="en-US"/>
              </a:p>
            </p:txBody>
          </p:sp>
          <p:sp>
            <p:nvSpPr>
              <p:cNvPr id="25617" name="Line 82"/>
              <p:cNvSpPr>
                <a:spLocks noChangeShapeType="1"/>
              </p:cNvSpPr>
              <p:nvPr/>
            </p:nvSpPr>
            <p:spPr bwMode="auto">
              <a:xfrm>
                <a:off x="1518" y="3066"/>
                <a:ext cx="0" cy="99"/>
              </a:xfrm>
              <a:prstGeom prst="line">
                <a:avLst/>
              </a:prstGeom>
              <a:noFill/>
              <a:ln w="9525">
                <a:solidFill>
                  <a:schemeClr val="tx1"/>
                </a:solidFill>
                <a:round/>
                <a:headEnd/>
                <a:tailEnd type="triangle" w="med" len="med"/>
              </a:ln>
            </p:spPr>
            <p:txBody>
              <a:bodyPr anchor="ctr"/>
              <a:lstStyle/>
              <a:p>
                <a:endParaRPr lang="zh-CN" altLang="en-US"/>
              </a:p>
            </p:txBody>
          </p:sp>
          <p:sp>
            <p:nvSpPr>
              <p:cNvPr id="25618" name="Line 83"/>
              <p:cNvSpPr>
                <a:spLocks noChangeShapeType="1"/>
              </p:cNvSpPr>
              <p:nvPr/>
            </p:nvSpPr>
            <p:spPr bwMode="auto">
              <a:xfrm flipV="1">
                <a:off x="2517" y="3015"/>
                <a:ext cx="0" cy="150"/>
              </a:xfrm>
              <a:prstGeom prst="line">
                <a:avLst/>
              </a:prstGeom>
              <a:noFill/>
              <a:ln w="9525">
                <a:solidFill>
                  <a:schemeClr val="tx1"/>
                </a:solidFill>
                <a:round/>
                <a:headEnd/>
                <a:tailEnd type="triangle" w="med" len="med"/>
              </a:ln>
            </p:spPr>
            <p:txBody>
              <a:bodyPr anchor="ctr"/>
              <a:lstStyle/>
              <a:p>
                <a:endParaRPr lang="zh-CN" altLang="en-US"/>
              </a:p>
            </p:txBody>
          </p:sp>
          <p:sp>
            <p:nvSpPr>
              <p:cNvPr id="25619" name="Text Box 86"/>
              <p:cNvSpPr txBox="1">
                <a:spLocks noChangeArrowheads="1"/>
              </p:cNvSpPr>
              <p:nvPr/>
            </p:nvSpPr>
            <p:spPr bwMode="auto">
              <a:xfrm>
                <a:off x="1048" y="3501"/>
                <a:ext cx="1942" cy="256"/>
              </a:xfrm>
              <a:prstGeom prst="rect">
                <a:avLst/>
              </a:prstGeom>
              <a:noFill/>
              <a:ln w="9525" algn="ctr">
                <a:solidFill>
                  <a:schemeClr val="tx1"/>
                </a:solidFill>
                <a:miter lim="800000"/>
                <a:headEnd/>
                <a:tailEnd/>
              </a:ln>
            </p:spPr>
            <p:txBody>
              <a:bodyPr>
                <a:spAutoFit/>
              </a:bodyPr>
              <a:lstStyle/>
              <a:p>
                <a:pPr marL="400050" indent="-400050" algn="ctr">
                  <a:spcBef>
                    <a:spcPct val="50000"/>
                  </a:spcBef>
                </a:pPr>
                <a:r>
                  <a:rPr lang="zh-CN" altLang="en-US"/>
                  <a:t>设备相关层</a:t>
                </a:r>
              </a:p>
            </p:txBody>
          </p:sp>
          <p:sp>
            <p:nvSpPr>
              <p:cNvPr id="25620" name="Line 87"/>
              <p:cNvSpPr>
                <a:spLocks noChangeShapeType="1"/>
              </p:cNvSpPr>
              <p:nvPr/>
            </p:nvSpPr>
            <p:spPr bwMode="auto">
              <a:xfrm flipV="1">
                <a:off x="2532" y="3418"/>
                <a:ext cx="0" cy="82"/>
              </a:xfrm>
              <a:prstGeom prst="line">
                <a:avLst/>
              </a:prstGeom>
              <a:noFill/>
              <a:ln w="9525">
                <a:solidFill>
                  <a:schemeClr val="tx1"/>
                </a:solidFill>
                <a:round/>
                <a:headEnd/>
                <a:tailEnd type="triangle" w="med" len="med"/>
              </a:ln>
            </p:spPr>
            <p:txBody>
              <a:bodyPr anchor="ctr"/>
              <a:lstStyle/>
              <a:p>
                <a:endParaRPr lang="zh-CN" altLang="en-US"/>
              </a:p>
            </p:txBody>
          </p:sp>
          <p:sp>
            <p:nvSpPr>
              <p:cNvPr id="25621" name="Line 88"/>
              <p:cNvSpPr>
                <a:spLocks noChangeShapeType="1"/>
              </p:cNvSpPr>
              <p:nvPr/>
            </p:nvSpPr>
            <p:spPr bwMode="auto">
              <a:xfrm rot="10800000" flipV="1">
                <a:off x="1530" y="3418"/>
                <a:ext cx="0" cy="82"/>
              </a:xfrm>
              <a:prstGeom prst="line">
                <a:avLst/>
              </a:prstGeom>
              <a:noFill/>
              <a:ln w="9525">
                <a:solidFill>
                  <a:schemeClr val="tx1"/>
                </a:solidFill>
                <a:round/>
                <a:headEnd/>
                <a:tailEnd type="triangle" w="med" len="med"/>
              </a:ln>
            </p:spPr>
            <p:txBody>
              <a:bodyPr anchor="ctr"/>
              <a:lstStyle/>
              <a:p>
                <a:endParaRPr lang="zh-CN" altLang="en-US"/>
              </a:p>
            </p:txBody>
          </p:sp>
          <p:sp>
            <p:nvSpPr>
              <p:cNvPr id="25622" name="Rectangle 90"/>
              <p:cNvSpPr>
                <a:spLocks noChangeArrowheads="1"/>
              </p:cNvSpPr>
              <p:nvPr/>
            </p:nvSpPr>
            <p:spPr bwMode="auto">
              <a:xfrm>
                <a:off x="3881" y="2786"/>
                <a:ext cx="1549" cy="972"/>
              </a:xfrm>
              <a:prstGeom prst="rect">
                <a:avLst/>
              </a:prstGeom>
              <a:noFill/>
              <a:ln w="9525" algn="ctr">
                <a:solidFill>
                  <a:schemeClr val="tx1"/>
                </a:solidFill>
                <a:miter lim="800000"/>
                <a:headEnd/>
                <a:tailEnd/>
              </a:ln>
            </p:spPr>
            <p:txBody>
              <a:bodyPr wrap="none" anchor="ctr"/>
              <a:lstStyle/>
              <a:p>
                <a:endParaRPr lang="en-US"/>
              </a:p>
            </p:txBody>
          </p:sp>
          <p:sp>
            <p:nvSpPr>
              <p:cNvPr id="25623" name="Text Box 91"/>
              <p:cNvSpPr txBox="1">
                <a:spLocks noChangeArrowheads="1"/>
              </p:cNvSpPr>
              <p:nvPr/>
            </p:nvSpPr>
            <p:spPr bwMode="auto">
              <a:xfrm>
                <a:off x="4636" y="2861"/>
                <a:ext cx="746" cy="250"/>
              </a:xfrm>
              <a:prstGeom prst="rect">
                <a:avLst/>
              </a:prstGeom>
              <a:noFill/>
              <a:ln w="9525" algn="ctr">
                <a:noFill/>
                <a:miter lim="800000"/>
                <a:headEnd/>
                <a:tailEnd/>
              </a:ln>
            </p:spPr>
            <p:txBody>
              <a:bodyPr>
                <a:spAutoFit/>
              </a:bodyPr>
              <a:lstStyle/>
              <a:p>
                <a:pPr marL="400050" indent="-400050">
                  <a:spcBef>
                    <a:spcPct val="50000"/>
                  </a:spcBef>
                </a:pPr>
                <a:r>
                  <a:rPr lang="zh-CN" altLang="en-US"/>
                  <a:t>计算机</a:t>
                </a:r>
              </a:p>
            </p:txBody>
          </p:sp>
          <p:sp>
            <p:nvSpPr>
              <p:cNvPr id="25624" name="Text Box 92"/>
              <p:cNvSpPr txBox="1">
                <a:spLocks noChangeArrowheads="1"/>
              </p:cNvSpPr>
              <p:nvPr/>
            </p:nvSpPr>
            <p:spPr bwMode="auto">
              <a:xfrm>
                <a:off x="3966" y="2972"/>
                <a:ext cx="538" cy="198"/>
              </a:xfrm>
              <a:prstGeom prst="rect">
                <a:avLst/>
              </a:prstGeom>
              <a:noFill/>
              <a:ln w="9525" algn="ctr">
                <a:solidFill>
                  <a:schemeClr val="tx1"/>
                </a:solidFill>
                <a:miter lim="800000"/>
                <a:headEnd/>
                <a:tailEnd/>
              </a:ln>
            </p:spPr>
            <p:txBody>
              <a:bodyPr>
                <a:spAutoFit/>
              </a:bodyPr>
              <a:lstStyle/>
              <a:p>
                <a:pPr marL="400050" indent="-400050" algn="ctr">
                  <a:spcBef>
                    <a:spcPct val="50000"/>
                  </a:spcBef>
                </a:pPr>
                <a:r>
                  <a:rPr lang="zh-CN" altLang="en-US" sz="1400"/>
                  <a:t>键盘</a:t>
                </a:r>
              </a:p>
            </p:txBody>
          </p:sp>
          <p:sp>
            <p:nvSpPr>
              <p:cNvPr id="25625" name="Text Box 93"/>
              <p:cNvSpPr txBox="1">
                <a:spLocks noChangeArrowheads="1"/>
              </p:cNvSpPr>
              <p:nvPr/>
            </p:nvSpPr>
            <p:spPr bwMode="auto">
              <a:xfrm>
                <a:off x="3975" y="3380"/>
                <a:ext cx="538" cy="198"/>
              </a:xfrm>
              <a:prstGeom prst="rect">
                <a:avLst/>
              </a:prstGeom>
              <a:noFill/>
              <a:ln w="9525" algn="ctr">
                <a:solidFill>
                  <a:schemeClr val="tx1"/>
                </a:solidFill>
                <a:miter lim="800000"/>
                <a:headEnd/>
                <a:tailEnd/>
              </a:ln>
            </p:spPr>
            <p:txBody>
              <a:bodyPr>
                <a:spAutoFit/>
              </a:bodyPr>
              <a:lstStyle/>
              <a:p>
                <a:pPr marL="400050" indent="-400050" algn="ctr">
                  <a:spcBef>
                    <a:spcPct val="50000"/>
                  </a:spcBef>
                </a:pPr>
                <a:r>
                  <a:rPr lang="zh-CN" altLang="en-US" sz="1400"/>
                  <a:t>鼠标</a:t>
                </a:r>
              </a:p>
            </p:txBody>
          </p:sp>
          <p:sp>
            <p:nvSpPr>
              <p:cNvPr id="25626" name="Line 94"/>
              <p:cNvSpPr>
                <a:spLocks noChangeShapeType="1"/>
              </p:cNvSpPr>
              <p:nvPr/>
            </p:nvSpPr>
            <p:spPr bwMode="auto">
              <a:xfrm flipH="1">
                <a:off x="3490" y="3059"/>
                <a:ext cx="466" cy="0"/>
              </a:xfrm>
              <a:prstGeom prst="line">
                <a:avLst/>
              </a:prstGeom>
              <a:noFill/>
              <a:ln w="9525">
                <a:solidFill>
                  <a:schemeClr val="tx1"/>
                </a:solidFill>
                <a:round/>
                <a:headEnd/>
                <a:tailEnd/>
              </a:ln>
            </p:spPr>
            <p:txBody>
              <a:bodyPr anchor="ctr"/>
              <a:lstStyle/>
              <a:p>
                <a:endParaRPr lang="zh-CN" altLang="en-US"/>
              </a:p>
            </p:txBody>
          </p:sp>
          <p:sp>
            <p:nvSpPr>
              <p:cNvPr id="25627" name="Line 95"/>
              <p:cNvSpPr>
                <a:spLocks noChangeShapeType="1"/>
              </p:cNvSpPr>
              <p:nvPr/>
            </p:nvSpPr>
            <p:spPr bwMode="auto">
              <a:xfrm flipH="1">
                <a:off x="3721" y="3484"/>
                <a:ext cx="254" cy="0"/>
              </a:xfrm>
              <a:prstGeom prst="line">
                <a:avLst/>
              </a:prstGeom>
              <a:noFill/>
              <a:ln w="9525">
                <a:solidFill>
                  <a:schemeClr val="tx1"/>
                </a:solidFill>
                <a:round/>
                <a:headEnd/>
                <a:tailEnd/>
              </a:ln>
            </p:spPr>
            <p:txBody>
              <a:bodyPr anchor="ctr"/>
              <a:lstStyle/>
              <a:p>
                <a:endParaRPr lang="zh-CN" altLang="en-US"/>
              </a:p>
            </p:txBody>
          </p:sp>
          <p:sp>
            <p:nvSpPr>
              <p:cNvPr id="25628" name="Line 96"/>
              <p:cNvSpPr>
                <a:spLocks noChangeShapeType="1"/>
              </p:cNvSpPr>
              <p:nvPr/>
            </p:nvSpPr>
            <p:spPr bwMode="auto">
              <a:xfrm>
                <a:off x="3494" y="3054"/>
                <a:ext cx="0" cy="488"/>
              </a:xfrm>
              <a:prstGeom prst="line">
                <a:avLst/>
              </a:prstGeom>
              <a:noFill/>
              <a:ln w="9525">
                <a:solidFill>
                  <a:schemeClr val="tx1"/>
                </a:solidFill>
                <a:round/>
                <a:headEnd/>
                <a:tailEnd/>
              </a:ln>
            </p:spPr>
            <p:txBody>
              <a:bodyPr anchor="ctr"/>
              <a:lstStyle/>
              <a:p>
                <a:endParaRPr lang="zh-CN" altLang="en-US"/>
              </a:p>
            </p:txBody>
          </p:sp>
          <p:sp>
            <p:nvSpPr>
              <p:cNvPr id="25629" name="Line 97"/>
              <p:cNvSpPr>
                <a:spLocks noChangeShapeType="1"/>
              </p:cNvSpPr>
              <p:nvPr/>
            </p:nvSpPr>
            <p:spPr bwMode="auto">
              <a:xfrm flipH="1">
                <a:off x="3719" y="3483"/>
                <a:ext cx="4" cy="175"/>
              </a:xfrm>
              <a:prstGeom prst="line">
                <a:avLst/>
              </a:prstGeom>
              <a:noFill/>
              <a:ln w="9525">
                <a:solidFill>
                  <a:schemeClr val="tx1"/>
                </a:solidFill>
                <a:round/>
                <a:headEnd/>
                <a:tailEnd/>
              </a:ln>
            </p:spPr>
            <p:txBody>
              <a:bodyPr anchor="ctr"/>
              <a:lstStyle/>
              <a:p>
                <a:endParaRPr lang="zh-CN" altLang="en-US"/>
              </a:p>
            </p:txBody>
          </p:sp>
          <p:sp>
            <p:nvSpPr>
              <p:cNvPr id="25630" name="Line 98"/>
              <p:cNvSpPr>
                <a:spLocks noChangeShapeType="1"/>
              </p:cNvSpPr>
              <p:nvPr/>
            </p:nvSpPr>
            <p:spPr bwMode="auto">
              <a:xfrm flipH="1">
                <a:off x="3008" y="3542"/>
                <a:ext cx="477" cy="0"/>
              </a:xfrm>
              <a:prstGeom prst="line">
                <a:avLst/>
              </a:prstGeom>
              <a:noFill/>
              <a:ln w="9525">
                <a:solidFill>
                  <a:schemeClr val="tx1"/>
                </a:solidFill>
                <a:round/>
                <a:headEnd/>
                <a:tailEnd type="triangle" w="med" len="med"/>
              </a:ln>
            </p:spPr>
            <p:txBody>
              <a:bodyPr anchor="ctr"/>
              <a:lstStyle/>
              <a:p>
                <a:endParaRPr lang="zh-CN" altLang="en-US"/>
              </a:p>
            </p:txBody>
          </p:sp>
          <p:sp>
            <p:nvSpPr>
              <p:cNvPr id="25631" name="Line 99"/>
              <p:cNvSpPr>
                <a:spLocks noChangeShapeType="1"/>
              </p:cNvSpPr>
              <p:nvPr/>
            </p:nvSpPr>
            <p:spPr bwMode="auto">
              <a:xfrm flipH="1">
                <a:off x="3010" y="3664"/>
                <a:ext cx="708" cy="0"/>
              </a:xfrm>
              <a:prstGeom prst="line">
                <a:avLst/>
              </a:prstGeom>
              <a:noFill/>
              <a:ln w="9525">
                <a:solidFill>
                  <a:schemeClr val="tx1"/>
                </a:solidFill>
                <a:round/>
                <a:headEnd/>
                <a:tailEnd type="triangle" w="med" len="med"/>
              </a:ln>
            </p:spPr>
            <p:txBody>
              <a:bodyPr anchor="ctr"/>
              <a:lstStyle/>
              <a:p>
                <a:endParaRPr lang="zh-CN" altLang="en-US"/>
              </a:p>
            </p:txBody>
          </p:sp>
          <p:sp>
            <p:nvSpPr>
              <p:cNvPr id="25632" name="Text Box 100"/>
              <p:cNvSpPr txBox="1">
                <a:spLocks noChangeArrowheads="1"/>
              </p:cNvSpPr>
              <p:nvPr/>
            </p:nvSpPr>
            <p:spPr bwMode="auto">
              <a:xfrm>
                <a:off x="4693" y="3368"/>
                <a:ext cx="538" cy="198"/>
              </a:xfrm>
              <a:prstGeom prst="rect">
                <a:avLst/>
              </a:prstGeom>
              <a:noFill/>
              <a:ln w="9525" algn="ctr">
                <a:solidFill>
                  <a:schemeClr val="tx1"/>
                </a:solidFill>
                <a:miter lim="800000"/>
                <a:headEnd/>
                <a:tailEnd/>
              </a:ln>
            </p:spPr>
            <p:txBody>
              <a:bodyPr>
                <a:spAutoFit/>
              </a:bodyPr>
              <a:lstStyle/>
              <a:p>
                <a:pPr marL="400050" indent="-400050" algn="ctr">
                  <a:spcBef>
                    <a:spcPct val="50000"/>
                  </a:spcBef>
                </a:pPr>
                <a:r>
                  <a:rPr lang="zh-CN" altLang="en-US" sz="1400"/>
                  <a:t>屏幕</a:t>
                </a:r>
              </a:p>
            </p:txBody>
          </p:sp>
          <p:sp>
            <p:nvSpPr>
              <p:cNvPr id="25633" name="Line 101"/>
              <p:cNvSpPr>
                <a:spLocks noChangeShapeType="1"/>
              </p:cNvSpPr>
              <p:nvPr/>
            </p:nvSpPr>
            <p:spPr bwMode="auto">
              <a:xfrm>
                <a:off x="1539" y="3749"/>
                <a:ext cx="0" cy="112"/>
              </a:xfrm>
              <a:prstGeom prst="line">
                <a:avLst/>
              </a:prstGeom>
              <a:noFill/>
              <a:ln w="9525">
                <a:solidFill>
                  <a:schemeClr val="tx1"/>
                </a:solidFill>
                <a:round/>
                <a:headEnd/>
                <a:tailEnd/>
              </a:ln>
            </p:spPr>
            <p:txBody>
              <a:bodyPr anchor="ctr"/>
              <a:lstStyle/>
              <a:p>
                <a:endParaRPr lang="zh-CN" altLang="en-US"/>
              </a:p>
            </p:txBody>
          </p:sp>
          <p:sp>
            <p:nvSpPr>
              <p:cNvPr id="25634" name="Line 102"/>
              <p:cNvSpPr>
                <a:spLocks noChangeShapeType="1"/>
              </p:cNvSpPr>
              <p:nvPr/>
            </p:nvSpPr>
            <p:spPr bwMode="auto">
              <a:xfrm>
                <a:off x="1539" y="3862"/>
                <a:ext cx="3447" cy="0"/>
              </a:xfrm>
              <a:prstGeom prst="line">
                <a:avLst/>
              </a:prstGeom>
              <a:noFill/>
              <a:ln w="9525">
                <a:solidFill>
                  <a:schemeClr val="tx1"/>
                </a:solidFill>
                <a:round/>
                <a:headEnd/>
                <a:tailEnd/>
              </a:ln>
            </p:spPr>
            <p:txBody>
              <a:bodyPr anchor="ctr"/>
              <a:lstStyle/>
              <a:p>
                <a:endParaRPr lang="zh-CN" altLang="en-US"/>
              </a:p>
            </p:txBody>
          </p:sp>
          <p:sp>
            <p:nvSpPr>
              <p:cNvPr id="25635" name="Line 103"/>
              <p:cNvSpPr>
                <a:spLocks noChangeShapeType="1"/>
              </p:cNvSpPr>
              <p:nvPr/>
            </p:nvSpPr>
            <p:spPr bwMode="auto">
              <a:xfrm flipH="1" flipV="1">
                <a:off x="4986" y="3560"/>
                <a:ext cx="3" cy="297"/>
              </a:xfrm>
              <a:prstGeom prst="line">
                <a:avLst/>
              </a:prstGeom>
              <a:noFill/>
              <a:ln w="9525">
                <a:solidFill>
                  <a:schemeClr val="tx1"/>
                </a:solidFill>
                <a:round/>
                <a:headEnd/>
                <a:tailEnd type="triangle" w="med" len="med"/>
              </a:ln>
            </p:spPr>
            <p:txBody>
              <a:bodyPr anchor="ctr"/>
              <a:lstStyle/>
              <a:p>
                <a:endParaRPr lang="zh-CN" altLang="en-US"/>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mtClean="0"/>
              <a:t>Qt</a:t>
            </a:r>
            <a:r>
              <a:rPr lang="zh-CN" altLang="en-US" smtClean="0"/>
              <a:t>事件处理</a:t>
            </a:r>
            <a:endParaRPr lang="en-US" smtClean="0"/>
          </a:p>
        </p:txBody>
      </p:sp>
      <p:sp>
        <p:nvSpPr>
          <p:cNvPr id="94211" name="内容占位符 2"/>
          <p:cNvSpPr>
            <a:spLocks noGrp="1"/>
          </p:cNvSpPr>
          <p:nvPr>
            <p:ph idx="1"/>
          </p:nvPr>
        </p:nvSpPr>
        <p:spPr/>
        <p:txBody>
          <a:bodyPr/>
          <a:lstStyle/>
          <a:p>
            <a:pPr>
              <a:lnSpc>
                <a:spcPct val="150000"/>
              </a:lnSpc>
              <a:spcBef>
                <a:spcPts val="0"/>
              </a:spcBef>
              <a:defRPr/>
            </a:pPr>
            <a:r>
              <a:rPr lang="zh-CN" altLang="en-US" sz="2800" dirty="0" smtClean="0">
                <a:latin typeface="+mn-ea"/>
                <a:ea typeface="+mn-ea"/>
              </a:rPr>
              <a:t>在</a:t>
            </a:r>
            <a:r>
              <a:rPr lang="en-US" altLang="zh-CN" sz="2800" dirty="0" smtClean="0">
                <a:latin typeface="+mn-ea"/>
                <a:ea typeface="+mn-ea"/>
              </a:rPr>
              <a:t>X</a:t>
            </a:r>
            <a:r>
              <a:rPr lang="zh-CN" altLang="en-US" sz="2800" dirty="0" smtClean="0">
                <a:latin typeface="+mn-ea"/>
                <a:ea typeface="+mn-ea"/>
              </a:rPr>
              <a:t>程序中，敲击键盘，鼠标指针在窗口中的移动或鼠标按键动作等，</a:t>
            </a:r>
            <a:r>
              <a:rPr lang="zh-CN" altLang="en-US" sz="2800" dirty="0" smtClean="0">
                <a:solidFill>
                  <a:srgbClr val="FF0000"/>
                </a:solidFill>
                <a:latin typeface="+mn-ea"/>
                <a:ea typeface="+mn-ea"/>
              </a:rPr>
              <a:t>都是事件</a:t>
            </a:r>
          </a:p>
          <a:p>
            <a:pPr>
              <a:lnSpc>
                <a:spcPct val="150000"/>
              </a:lnSpc>
              <a:spcBef>
                <a:spcPts val="0"/>
              </a:spcBef>
              <a:defRPr/>
            </a:pPr>
            <a:r>
              <a:rPr lang="en-US" altLang="zh-CN" sz="2800" dirty="0" err="1">
                <a:latin typeface="+mn-ea"/>
                <a:ea typeface="+mn-ea"/>
              </a:rPr>
              <a:t>Qt</a:t>
            </a:r>
            <a:r>
              <a:rPr lang="zh-CN" altLang="en-US" sz="2800" dirty="0">
                <a:latin typeface="+mn-ea"/>
                <a:ea typeface="+mn-ea"/>
              </a:rPr>
              <a:t>事件的处理过程</a:t>
            </a:r>
            <a:endParaRPr lang="en-US" altLang="zh-CN" sz="2800" dirty="0">
              <a:latin typeface="+mn-ea"/>
              <a:ea typeface="+mn-ea"/>
            </a:endParaRPr>
          </a:p>
          <a:p>
            <a:pPr lvl="1">
              <a:lnSpc>
                <a:spcPct val="150000"/>
              </a:lnSpc>
              <a:spcBef>
                <a:spcPts val="0"/>
              </a:spcBef>
              <a:defRPr/>
            </a:pPr>
            <a:r>
              <a:rPr lang="en-US" altLang="zh-CN" sz="2400" dirty="0" err="1" smtClean="0">
                <a:latin typeface="+mn-ea"/>
                <a:ea typeface="+mn-ea"/>
              </a:rPr>
              <a:t>QApplication</a:t>
            </a:r>
            <a:r>
              <a:rPr lang="zh-CN" altLang="en-US" sz="2400" dirty="0" smtClean="0">
                <a:latin typeface="+mn-ea"/>
                <a:ea typeface="+mn-ea"/>
              </a:rPr>
              <a:t>的事件循环体从事件队列中拾取本地窗口系统事件或其他事件</a:t>
            </a:r>
            <a:endParaRPr lang="en-US" altLang="zh-CN" sz="2400" dirty="0" smtClean="0">
              <a:latin typeface="+mn-ea"/>
              <a:ea typeface="+mn-ea"/>
            </a:endParaRPr>
          </a:p>
          <a:p>
            <a:pPr lvl="1">
              <a:lnSpc>
                <a:spcPct val="150000"/>
              </a:lnSpc>
              <a:spcBef>
                <a:spcPts val="0"/>
              </a:spcBef>
              <a:defRPr/>
            </a:pPr>
            <a:r>
              <a:rPr lang="zh-CN" altLang="en-US" sz="2400" dirty="0" smtClean="0">
                <a:latin typeface="+mn-ea"/>
                <a:ea typeface="+mn-ea"/>
              </a:rPr>
              <a:t>译成</a:t>
            </a:r>
            <a:r>
              <a:rPr lang="en-US" altLang="zh-CN" sz="2400" dirty="0" err="1" smtClean="0">
                <a:latin typeface="+mn-ea"/>
                <a:ea typeface="+mn-ea"/>
              </a:rPr>
              <a:t>QEvent</a:t>
            </a:r>
            <a:r>
              <a:rPr lang="zh-CN" altLang="en-US" sz="2400" dirty="0" smtClean="0">
                <a:latin typeface="+mn-ea"/>
                <a:ea typeface="+mn-ea"/>
              </a:rPr>
              <a:t>，并送给</a:t>
            </a:r>
            <a:r>
              <a:rPr lang="en-US" altLang="zh-CN" sz="2400" dirty="0" err="1" smtClean="0">
                <a:latin typeface="+mn-ea"/>
                <a:ea typeface="+mn-ea"/>
              </a:rPr>
              <a:t>QObject</a:t>
            </a:r>
            <a:r>
              <a:rPr lang="en-US" altLang="zh-CN" sz="2400" dirty="0" smtClean="0">
                <a:latin typeface="+mn-ea"/>
                <a:ea typeface="+mn-ea"/>
              </a:rPr>
              <a:t>::event()</a:t>
            </a:r>
            <a:r>
              <a:rPr lang="zh-CN" altLang="en-US" sz="2400" dirty="0" smtClean="0">
                <a:latin typeface="+mn-ea"/>
                <a:ea typeface="+mn-ea"/>
              </a:rPr>
              <a:t>，最后送给</a:t>
            </a:r>
            <a:r>
              <a:rPr lang="en-US" altLang="zh-CN" sz="2400" dirty="0" err="1" smtClean="0">
                <a:latin typeface="+mn-ea"/>
                <a:ea typeface="+mn-ea"/>
              </a:rPr>
              <a:t>QWidget</a:t>
            </a:r>
            <a:r>
              <a:rPr lang="en-US" altLang="zh-CN" sz="2400" dirty="0" smtClean="0">
                <a:latin typeface="+mn-ea"/>
                <a:ea typeface="+mn-ea"/>
              </a:rPr>
              <a:t>::event()</a:t>
            </a:r>
            <a:r>
              <a:rPr lang="zh-CN" altLang="en-US" sz="2400" dirty="0" smtClean="0">
                <a:latin typeface="+mn-ea"/>
                <a:ea typeface="+mn-ea"/>
              </a:rPr>
              <a:t>分别对事件处理</a:t>
            </a:r>
          </a:p>
        </p:txBody>
      </p:sp>
      <p:sp>
        <p:nvSpPr>
          <p:cNvPr id="26628" name="灯片编号占位符 5"/>
          <p:cNvSpPr>
            <a:spLocks noGrp="1"/>
          </p:cNvSpPr>
          <p:nvPr>
            <p:ph type="sldNum" sz="quarter" idx="12"/>
          </p:nvPr>
        </p:nvSpPr>
        <p:spPr>
          <a:noFill/>
        </p:spPr>
        <p:txBody>
          <a:bodyPr/>
          <a:lstStyle/>
          <a:p>
            <a:fld id="{3AFA0BB6-CAC7-47F1-94DC-29BA2539251A}" type="slidenum">
              <a:rPr lang="en-US" altLang="zh-CN" smtClean="0">
                <a:latin typeface="Arial" charset="0"/>
              </a:rPr>
              <a:pPr/>
              <a:t>22</a:t>
            </a:fld>
            <a:endParaRPr lang="en-US" altLang="zh-CN" smtClean="0">
              <a:latin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mtClean="0"/>
              <a:t>Qt</a:t>
            </a:r>
            <a:r>
              <a:rPr lang="zh-CN" altLang="en-US" smtClean="0"/>
              <a:t>事件处理（续）</a:t>
            </a:r>
            <a:endParaRPr lang="en-US" smtClean="0"/>
          </a:p>
        </p:txBody>
      </p:sp>
      <p:grpSp>
        <p:nvGrpSpPr>
          <p:cNvPr id="27651" name="Group 25"/>
          <p:cNvGrpSpPr>
            <a:grpSpLocks/>
          </p:cNvGrpSpPr>
          <p:nvPr/>
        </p:nvGrpSpPr>
        <p:grpSpPr bwMode="auto">
          <a:xfrm>
            <a:off x="892175" y="1484313"/>
            <a:ext cx="7716838" cy="406400"/>
            <a:chOff x="450" y="1846"/>
            <a:chExt cx="4861" cy="256"/>
          </a:xfrm>
        </p:grpSpPr>
        <p:grpSp>
          <p:nvGrpSpPr>
            <p:cNvPr id="27672" name="Group 7"/>
            <p:cNvGrpSpPr>
              <a:grpSpLocks/>
            </p:cNvGrpSpPr>
            <p:nvPr/>
          </p:nvGrpSpPr>
          <p:grpSpPr bwMode="auto">
            <a:xfrm>
              <a:off x="450" y="1854"/>
              <a:ext cx="873" cy="243"/>
              <a:chOff x="450" y="1854"/>
              <a:chExt cx="873" cy="243"/>
            </a:xfrm>
          </p:grpSpPr>
          <p:sp>
            <p:nvSpPr>
              <p:cNvPr id="27686" name="Rectangle 5"/>
              <p:cNvSpPr>
                <a:spLocks noChangeArrowheads="1"/>
              </p:cNvSpPr>
              <p:nvPr/>
            </p:nvSpPr>
            <p:spPr bwMode="auto">
              <a:xfrm>
                <a:off x="450" y="1854"/>
                <a:ext cx="855" cy="243"/>
              </a:xfrm>
              <a:prstGeom prst="rect">
                <a:avLst/>
              </a:prstGeom>
              <a:noFill/>
              <a:ln w="9525" algn="ctr">
                <a:solidFill>
                  <a:schemeClr val="tx1"/>
                </a:solidFill>
                <a:miter lim="800000"/>
                <a:headEnd/>
                <a:tailEnd/>
              </a:ln>
            </p:spPr>
            <p:txBody>
              <a:bodyPr wrap="none" anchor="ctr"/>
              <a:lstStyle/>
              <a:p>
                <a:endParaRPr lang="en-US"/>
              </a:p>
            </p:txBody>
          </p:sp>
          <p:sp>
            <p:nvSpPr>
              <p:cNvPr id="27687" name="Text Box 6"/>
              <p:cNvSpPr txBox="1">
                <a:spLocks noChangeArrowheads="1"/>
              </p:cNvSpPr>
              <p:nvPr/>
            </p:nvSpPr>
            <p:spPr bwMode="auto">
              <a:xfrm>
                <a:off x="450" y="1872"/>
                <a:ext cx="873" cy="212"/>
              </a:xfrm>
              <a:prstGeom prst="rect">
                <a:avLst/>
              </a:prstGeom>
              <a:noFill/>
              <a:ln w="9525" algn="ctr">
                <a:noFill/>
                <a:miter lim="800000"/>
                <a:headEnd/>
                <a:tailEnd/>
              </a:ln>
            </p:spPr>
            <p:txBody>
              <a:bodyPr>
                <a:spAutoFit/>
              </a:bodyPr>
              <a:lstStyle/>
              <a:p>
                <a:pPr marL="400050" indent="-400050">
                  <a:spcBef>
                    <a:spcPct val="50000"/>
                  </a:spcBef>
                </a:pPr>
                <a:r>
                  <a:rPr lang="en-US" altLang="zh-CN" sz="1600"/>
                  <a:t>QApplication</a:t>
                </a:r>
              </a:p>
            </p:txBody>
          </p:sp>
        </p:grpSp>
        <p:grpSp>
          <p:nvGrpSpPr>
            <p:cNvPr id="27673" name="Group 15"/>
            <p:cNvGrpSpPr>
              <a:grpSpLocks/>
            </p:cNvGrpSpPr>
            <p:nvPr/>
          </p:nvGrpSpPr>
          <p:grpSpPr bwMode="auto">
            <a:xfrm>
              <a:off x="4222" y="1846"/>
              <a:ext cx="1089" cy="243"/>
              <a:chOff x="2516" y="1859"/>
              <a:chExt cx="1071" cy="243"/>
            </a:xfrm>
          </p:grpSpPr>
          <p:sp>
            <p:nvSpPr>
              <p:cNvPr id="27684" name="Rectangle 16"/>
              <p:cNvSpPr>
                <a:spLocks noChangeArrowheads="1"/>
              </p:cNvSpPr>
              <p:nvPr/>
            </p:nvSpPr>
            <p:spPr bwMode="auto">
              <a:xfrm>
                <a:off x="2516" y="1859"/>
                <a:ext cx="1071" cy="243"/>
              </a:xfrm>
              <a:prstGeom prst="rect">
                <a:avLst/>
              </a:prstGeom>
              <a:noFill/>
              <a:ln w="9525" algn="ctr">
                <a:solidFill>
                  <a:schemeClr val="tx1"/>
                </a:solidFill>
                <a:miter lim="800000"/>
                <a:headEnd/>
                <a:tailEnd/>
              </a:ln>
            </p:spPr>
            <p:txBody>
              <a:bodyPr wrap="none" anchor="ctr"/>
              <a:lstStyle/>
              <a:p>
                <a:endParaRPr lang="en-US"/>
              </a:p>
            </p:txBody>
          </p:sp>
          <p:sp>
            <p:nvSpPr>
              <p:cNvPr id="27685" name="Text Box 17"/>
              <p:cNvSpPr txBox="1">
                <a:spLocks noChangeArrowheads="1"/>
              </p:cNvSpPr>
              <p:nvPr/>
            </p:nvSpPr>
            <p:spPr bwMode="auto">
              <a:xfrm>
                <a:off x="2516" y="1868"/>
                <a:ext cx="1053" cy="212"/>
              </a:xfrm>
              <a:prstGeom prst="rect">
                <a:avLst/>
              </a:prstGeom>
              <a:noFill/>
              <a:ln w="9525" algn="ctr">
                <a:noFill/>
                <a:miter lim="800000"/>
                <a:headEnd/>
                <a:tailEnd/>
              </a:ln>
            </p:spPr>
            <p:txBody>
              <a:bodyPr>
                <a:spAutoFit/>
              </a:bodyPr>
              <a:lstStyle/>
              <a:p>
                <a:pPr marL="400050" indent="-400050">
                  <a:spcBef>
                    <a:spcPct val="50000"/>
                  </a:spcBef>
                </a:pPr>
                <a:r>
                  <a:rPr lang="en-US" altLang="zh-CN" sz="1600"/>
                  <a:t>QWidget::event()</a:t>
                </a:r>
                <a:endParaRPr lang="zh-CN" altLang="en-US" sz="1600"/>
              </a:p>
            </p:txBody>
          </p:sp>
        </p:grpSp>
        <p:grpSp>
          <p:nvGrpSpPr>
            <p:cNvPr id="27674" name="Group 24"/>
            <p:cNvGrpSpPr>
              <a:grpSpLocks/>
            </p:cNvGrpSpPr>
            <p:nvPr/>
          </p:nvGrpSpPr>
          <p:grpSpPr bwMode="auto">
            <a:xfrm>
              <a:off x="1341" y="1859"/>
              <a:ext cx="2876" cy="243"/>
              <a:chOff x="1341" y="1859"/>
              <a:chExt cx="2876" cy="243"/>
            </a:xfrm>
          </p:grpSpPr>
          <p:grpSp>
            <p:nvGrpSpPr>
              <p:cNvPr id="27675" name="Group 8"/>
              <p:cNvGrpSpPr>
                <a:grpSpLocks/>
              </p:cNvGrpSpPr>
              <p:nvPr/>
            </p:nvGrpSpPr>
            <p:grpSpPr bwMode="auto">
              <a:xfrm>
                <a:off x="1643" y="1859"/>
                <a:ext cx="873" cy="243"/>
                <a:chOff x="450" y="1854"/>
                <a:chExt cx="873" cy="243"/>
              </a:xfrm>
            </p:grpSpPr>
            <p:sp>
              <p:nvSpPr>
                <p:cNvPr id="27682" name="Rectangle 9"/>
                <p:cNvSpPr>
                  <a:spLocks noChangeArrowheads="1"/>
                </p:cNvSpPr>
                <p:nvPr/>
              </p:nvSpPr>
              <p:spPr bwMode="auto">
                <a:xfrm>
                  <a:off x="450" y="1854"/>
                  <a:ext cx="855" cy="243"/>
                </a:xfrm>
                <a:prstGeom prst="rect">
                  <a:avLst/>
                </a:prstGeom>
                <a:noFill/>
                <a:ln w="9525" algn="ctr">
                  <a:solidFill>
                    <a:schemeClr val="tx1"/>
                  </a:solidFill>
                  <a:miter lim="800000"/>
                  <a:headEnd/>
                  <a:tailEnd/>
                </a:ln>
              </p:spPr>
              <p:txBody>
                <a:bodyPr wrap="none" anchor="ctr"/>
                <a:lstStyle/>
                <a:p>
                  <a:endParaRPr lang="en-US"/>
                </a:p>
              </p:txBody>
            </p:sp>
            <p:sp>
              <p:nvSpPr>
                <p:cNvPr id="27683" name="Text Box 10"/>
                <p:cNvSpPr txBox="1">
                  <a:spLocks noChangeArrowheads="1"/>
                </p:cNvSpPr>
                <p:nvPr/>
              </p:nvSpPr>
              <p:spPr bwMode="auto">
                <a:xfrm>
                  <a:off x="450" y="1872"/>
                  <a:ext cx="873" cy="212"/>
                </a:xfrm>
                <a:prstGeom prst="rect">
                  <a:avLst/>
                </a:prstGeom>
                <a:noFill/>
                <a:ln w="9525" algn="ctr">
                  <a:noFill/>
                  <a:miter lim="800000"/>
                  <a:headEnd/>
                  <a:tailEnd/>
                </a:ln>
              </p:spPr>
              <p:txBody>
                <a:bodyPr>
                  <a:spAutoFit/>
                </a:bodyPr>
                <a:lstStyle/>
                <a:p>
                  <a:pPr marL="400050" indent="-400050">
                    <a:spcBef>
                      <a:spcPct val="50000"/>
                    </a:spcBef>
                  </a:pPr>
                  <a:r>
                    <a:rPr lang="en-US" altLang="zh-CN" sz="1600"/>
                    <a:t>    QEvent</a:t>
                  </a:r>
                </a:p>
              </p:txBody>
            </p:sp>
          </p:grpSp>
          <p:grpSp>
            <p:nvGrpSpPr>
              <p:cNvPr id="27676" name="Group 14"/>
              <p:cNvGrpSpPr>
                <a:grpSpLocks/>
              </p:cNvGrpSpPr>
              <p:nvPr/>
            </p:nvGrpSpPr>
            <p:grpSpPr bwMode="auto">
              <a:xfrm>
                <a:off x="2840" y="1859"/>
                <a:ext cx="1071" cy="243"/>
                <a:chOff x="2516" y="1859"/>
                <a:chExt cx="1071" cy="243"/>
              </a:xfrm>
            </p:grpSpPr>
            <p:sp>
              <p:nvSpPr>
                <p:cNvPr id="27680" name="Rectangle 12"/>
                <p:cNvSpPr>
                  <a:spLocks noChangeArrowheads="1"/>
                </p:cNvSpPr>
                <p:nvPr/>
              </p:nvSpPr>
              <p:spPr bwMode="auto">
                <a:xfrm>
                  <a:off x="2516" y="1859"/>
                  <a:ext cx="1071" cy="243"/>
                </a:xfrm>
                <a:prstGeom prst="rect">
                  <a:avLst/>
                </a:prstGeom>
                <a:noFill/>
                <a:ln w="9525" algn="ctr">
                  <a:solidFill>
                    <a:schemeClr val="tx1"/>
                  </a:solidFill>
                  <a:miter lim="800000"/>
                  <a:headEnd/>
                  <a:tailEnd/>
                </a:ln>
              </p:spPr>
              <p:txBody>
                <a:bodyPr wrap="none" anchor="ctr"/>
                <a:lstStyle/>
                <a:p>
                  <a:endParaRPr lang="en-US"/>
                </a:p>
              </p:txBody>
            </p:sp>
            <p:sp>
              <p:nvSpPr>
                <p:cNvPr id="27681" name="Text Box 13"/>
                <p:cNvSpPr txBox="1">
                  <a:spLocks noChangeArrowheads="1"/>
                </p:cNvSpPr>
                <p:nvPr/>
              </p:nvSpPr>
              <p:spPr bwMode="auto">
                <a:xfrm>
                  <a:off x="2516" y="1868"/>
                  <a:ext cx="1053" cy="212"/>
                </a:xfrm>
                <a:prstGeom prst="rect">
                  <a:avLst/>
                </a:prstGeom>
                <a:noFill/>
                <a:ln w="9525" algn="ctr">
                  <a:noFill/>
                  <a:miter lim="800000"/>
                  <a:headEnd/>
                  <a:tailEnd/>
                </a:ln>
              </p:spPr>
              <p:txBody>
                <a:bodyPr>
                  <a:spAutoFit/>
                </a:bodyPr>
                <a:lstStyle/>
                <a:p>
                  <a:pPr marL="400050" indent="-400050">
                    <a:spcBef>
                      <a:spcPct val="50000"/>
                    </a:spcBef>
                  </a:pPr>
                  <a:r>
                    <a:rPr lang="en-US" altLang="zh-CN" sz="1600"/>
                    <a:t>QObject::event()</a:t>
                  </a:r>
                  <a:endParaRPr lang="zh-CN" altLang="en-US" sz="1600"/>
                </a:p>
              </p:txBody>
            </p:sp>
          </p:grpSp>
          <p:sp>
            <p:nvSpPr>
              <p:cNvPr id="27677" name="AutoShape 18"/>
              <p:cNvSpPr>
                <a:spLocks noChangeArrowheads="1"/>
              </p:cNvSpPr>
              <p:nvPr/>
            </p:nvSpPr>
            <p:spPr bwMode="auto">
              <a:xfrm>
                <a:off x="1341" y="1899"/>
                <a:ext cx="279" cy="144"/>
              </a:xfrm>
              <a:prstGeom prst="rightArrow">
                <a:avLst>
                  <a:gd name="adj1" fmla="val 50000"/>
                  <a:gd name="adj2" fmla="val 48438"/>
                </a:avLst>
              </a:prstGeom>
              <a:solidFill>
                <a:schemeClr val="accent1"/>
              </a:solidFill>
              <a:ln w="9525" algn="ctr">
                <a:solidFill>
                  <a:schemeClr val="tx1"/>
                </a:solidFill>
                <a:miter lim="800000"/>
                <a:headEnd/>
                <a:tailEnd/>
              </a:ln>
            </p:spPr>
            <p:txBody>
              <a:bodyPr wrap="none" anchor="ctr"/>
              <a:lstStyle/>
              <a:p>
                <a:endParaRPr lang="en-US"/>
              </a:p>
            </p:txBody>
          </p:sp>
          <p:sp>
            <p:nvSpPr>
              <p:cNvPr id="27678" name="AutoShape 22"/>
              <p:cNvSpPr>
                <a:spLocks noChangeArrowheads="1"/>
              </p:cNvSpPr>
              <p:nvPr/>
            </p:nvSpPr>
            <p:spPr bwMode="auto">
              <a:xfrm>
                <a:off x="2525" y="1904"/>
                <a:ext cx="279" cy="144"/>
              </a:xfrm>
              <a:prstGeom prst="rightArrow">
                <a:avLst>
                  <a:gd name="adj1" fmla="val 50000"/>
                  <a:gd name="adj2" fmla="val 48438"/>
                </a:avLst>
              </a:prstGeom>
              <a:solidFill>
                <a:schemeClr val="accent1"/>
              </a:solidFill>
              <a:ln w="9525" algn="ctr">
                <a:solidFill>
                  <a:schemeClr val="tx1"/>
                </a:solidFill>
                <a:miter lim="800000"/>
                <a:headEnd/>
                <a:tailEnd/>
              </a:ln>
            </p:spPr>
            <p:txBody>
              <a:bodyPr wrap="none" anchor="ctr"/>
              <a:lstStyle/>
              <a:p>
                <a:endParaRPr lang="en-US"/>
              </a:p>
            </p:txBody>
          </p:sp>
          <p:sp>
            <p:nvSpPr>
              <p:cNvPr id="27679" name="AutoShape 23"/>
              <p:cNvSpPr>
                <a:spLocks noChangeArrowheads="1"/>
              </p:cNvSpPr>
              <p:nvPr/>
            </p:nvSpPr>
            <p:spPr bwMode="auto">
              <a:xfrm>
                <a:off x="3938" y="1904"/>
                <a:ext cx="279" cy="144"/>
              </a:xfrm>
              <a:prstGeom prst="rightArrow">
                <a:avLst>
                  <a:gd name="adj1" fmla="val 50000"/>
                  <a:gd name="adj2" fmla="val 48438"/>
                </a:avLst>
              </a:prstGeom>
              <a:solidFill>
                <a:schemeClr val="accent1"/>
              </a:solidFill>
              <a:ln w="9525" algn="ctr">
                <a:solidFill>
                  <a:schemeClr val="tx1"/>
                </a:solidFill>
                <a:miter lim="800000"/>
                <a:headEnd/>
                <a:tailEnd/>
              </a:ln>
            </p:spPr>
            <p:txBody>
              <a:bodyPr wrap="none" anchor="ctr"/>
              <a:lstStyle/>
              <a:p>
                <a:endParaRPr lang="en-US"/>
              </a:p>
            </p:txBody>
          </p:sp>
        </p:grpSp>
      </p:grpSp>
      <p:grpSp>
        <p:nvGrpSpPr>
          <p:cNvPr id="27652" name="Group 44"/>
          <p:cNvGrpSpPr>
            <a:grpSpLocks/>
          </p:cNvGrpSpPr>
          <p:nvPr/>
        </p:nvGrpSpPr>
        <p:grpSpPr bwMode="auto">
          <a:xfrm>
            <a:off x="3146425" y="2576513"/>
            <a:ext cx="3328988" cy="2976562"/>
            <a:chOff x="1485" y="2102"/>
            <a:chExt cx="2097" cy="1875"/>
          </a:xfrm>
        </p:grpSpPr>
        <p:sp>
          <p:nvSpPr>
            <p:cNvPr id="27654" name="Line 35"/>
            <p:cNvSpPr>
              <a:spLocks noChangeShapeType="1"/>
            </p:cNvSpPr>
            <p:nvPr/>
          </p:nvSpPr>
          <p:spPr bwMode="auto">
            <a:xfrm>
              <a:off x="2318" y="3794"/>
              <a:ext cx="0" cy="144"/>
            </a:xfrm>
            <a:prstGeom prst="line">
              <a:avLst/>
            </a:prstGeom>
            <a:noFill/>
            <a:ln w="9525">
              <a:solidFill>
                <a:schemeClr val="tx1"/>
              </a:solidFill>
              <a:round/>
              <a:headEnd/>
              <a:tailEnd type="triangle" w="med" len="med"/>
            </a:ln>
          </p:spPr>
          <p:txBody>
            <a:bodyPr anchor="ctr"/>
            <a:lstStyle/>
            <a:p>
              <a:endParaRPr lang="zh-CN" altLang="en-US"/>
            </a:p>
          </p:txBody>
        </p:sp>
        <p:sp>
          <p:nvSpPr>
            <p:cNvPr id="27655" name="Text Box 41"/>
            <p:cNvSpPr txBox="1">
              <a:spLocks noChangeArrowheads="1"/>
            </p:cNvSpPr>
            <p:nvPr/>
          </p:nvSpPr>
          <p:spPr bwMode="auto">
            <a:xfrm>
              <a:off x="2426" y="3785"/>
              <a:ext cx="207" cy="192"/>
            </a:xfrm>
            <a:prstGeom prst="rect">
              <a:avLst/>
            </a:prstGeom>
            <a:noFill/>
            <a:ln w="9525" algn="ctr">
              <a:noFill/>
              <a:miter lim="800000"/>
              <a:headEnd/>
              <a:tailEnd/>
            </a:ln>
          </p:spPr>
          <p:txBody>
            <a:bodyPr>
              <a:spAutoFit/>
            </a:bodyPr>
            <a:lstStyle/>
            <a:p>
              <a:pPr marL="400050" indent="-400050">
                <a:spcBef>
                  <a:spcPct val="50000"/>
                </a:spcBef>
              </a:pPr>
              <a:r>
                <a:rPr lang="en-US" altLang="zh-CN" sz="1400"/>
                <a:t>Y</a:t>
              </a:r>
            </a:p>
          </p:txBody>
        </p:sp>
        <p:grpSp>
          <p:nvGrpSpPr>
            <p:cNvPr id="27656" name="Group 43"/>
            <p:cNvGrpSpPr>
              <a:grpSpLocks/>
            </p:cNvGrpSpPr>
            <p:nvPr/>
          </p:nvGrpSpPr>
          <p:grpSpPr bwMode="auto">
            <a:xfrm>
              <a:off x="1485" y="2102"/>
              <a:ext cx="2097" cy="1674"/>
              <a:chOff x="1494" y="2102"/>
              <a:chExt cx="2097" cy="1674"/>
            </a:xfrm>
          </p:grpSpPr>
          <p:sp>
            <p:nvSpPr>
              <p:cNvPr id="27657" name="Text Box 26"/>
              <p:cNvSpPr txBox="1">
                <a:spLocks noChangeArrowheads="1"/>
              </p:cNvSpPr>
              <p:nvPr/>
            </p:nvSpPr>
            <p:spPr bwMode="auto">
              <a:xfrm>
                <a:off x="1818" y="2250"/>
                <a:ext cx="873" cy="218"/>
              </a:xfrm>
              <a:prstGeom prst="rect">
                <a:avLst/>
              </a:prstGeom>
              <a:noFill/>
              <a:ln w="9525" algn="ctr">
                <a:solidFill>
                  <a:schemeClr val="tx1"/>
                </a:solidFill>
                <a:miter lim="800000"/>
                <a:headEnd/>
                <a:tailEnd/>
              </a:ln>
            </p:spPr>
            <p:txBody>
              <a:bodyPr>
                <a:spAutoFit/>
              </a:bodyPr>
              <a:lstStyle/>
              <a:p>
                <a:pPr marL="400050" indent="-400050">
                  <a:spcBef>
                    <a:spcPct val="50000"/>
                  </a:spcBef>
                </a:pPr>
                <a:r>
                  <a:rPr lang="zh-CN" altLang="en-US" sz="1600"/>
                  <a:t>    </a:t>
                </a:r>
                <a:r>
                  <a:rPr lang="zh-CN" altLang="en-US" sz="1400"/>
                  <a:t>等待事件</a:t>
                </a:r>
              </a:p>
            </p:txBody>
          </p:sp>
          <p:sp>
            <p:nvSpPr>
              <p:cNvPr id="27658" name="Text Box 27"/>
              <p:cNvSpPr txBox="1">
                <a:spLocks noChangeArrowheads="1"/>
              </p:cNvSpPr>
              <p:nvPr/>
            </p:nvSpPr>
            <p:spPr bwMode="auto">
              <a:xfrm>
                <a:off x="1832" y="2579"/>
                <a:ext cx="882" cy="198"/>
              </a:xfrm>
              <a:prstGeom prst="rect">
                <a:avLst/>
              </a:prstGeom>
              <a:noFill/>
              <a:ln w="9525" algn="ctr">
                <a:solidFill>
                  <a:schemeClr val="tx1"/>
                </a:solidFill>
                <a:miter lim="800000"/>
                <a:headEnd/>
                <a:tailEnd/>
              </a:ln>
            </p:spPr>
            <p:txBody>
              <a:bodyPr>
                <a:spAutoFit/>
              </a:bodyPr>
              <a:lstStyle/>
              <a:p>
                <a:pPr marL="400050" indent="-400050">
                  <a:spcBef>
                    <a:spcPct val="50000"/>
                  </a:spcBef>
                </a:pPr>
                <a:r>
                  <a:rPr lang="zh-CN" altLang="en-US" sz="1400"/>
                  <a:t>    读取事件</a:t>
                </a:r>
              </a:p>
            </p:txBody>
          </p:sp>
          <p:sp>
            <p:nvSpPr>
              <p:cNvPr id="27659" name="Text Box 28"/>
              <p:cNvSpPr txBox="1">
                <a:spLocks noChangeArrowheads="1"/>
              </p:cNvSpPr>
              <p:nvPr/>
            </p:nvSpPr>
            <p:spPr bwMode="auto">
              <a:xfrm>
                <a:off x="1841" y="2903"/>
                <a:ext cx="882" cy="198"/>
              </a:xfrm>
              <a:prstGeom prst="rect">
                <a:avLst/>
              </a:prstGeom>
              <a:noFill/>
              <a:ln w="9525" algn="ctr">
                <a:solidFill>
                  <a:schemeClr val="tx1"/>
                </a:solidFill>
                <a:miter lim="800000"/>
                <a:headEnd/>
                <a:tailEnd/>
              </a:ln>
            </p:spPr>
            <p:txBody>
              <a:bodyPr>
                <a:spAutoFit/>
              </a:bodyPr>
              <a:lstStyle/>
              <a:p>
                <a:pPr marL="400050" indent="-400050">
                  <a:spcBef>
                    <a:spcPct val="50000"/>
                  </a:spcBef>
                </a:pPr>
                <a:r>
                  <a:rPr lang="zh-CN" altLang="en-US" sz="1400"/>
                  <a:t>  检查事件类型</a:t>
                </a:r>
              </a:p>
            </p:txBody>
          </p:sp>
          <p:sp>
            <p:nvSpPr>
              <p:cNvPr id="27660" name="Text Box 29"/>
              <p:cNvSpPr txBox="1">
                <a:spLocks noChangeArrowheads="1"/>
              </p:cNvSpPr>
              <p:nvPr/>
            </p:nvSpPr>
            <p:spPr bwMode="auto">
              <a:xfrm>
                <a:off x="1850" y="3245"/>
                <a:ext cx="882" cy="198"/>
              </a:xfrm>
              <a:prstGeom prst="rect">
                <a:avLst/>
              </a:prstGeom>
              <a:noFill/>
              <a:ln w="9525" algn="ctr">
                <a:solidFill>
                  <a:schemeClr val="tx1"/>
                </a:solidFill>
                <a:miter lim="800000"/>
                <a:headEnd/>
                <a:tailEnd/>
              </a:ln>
            </p:spPr>
            <p:txBody>
              <a:bodyPr>
                <a:spAutoFit/>
              </a:bodyPr>
              <a:lstStyle/>
              <a:p>
                <a:pPr marL="400050" indent="-400050">
                  <a:spcBef>
                    <a:spcPct val="50000"/>
                  </a:spcBef>
                </a:pPr>
                <a:r>
                  <a:rPr lang="zh-CN" altLang="en-US" sz="1400"/>
                  <a:t>    处理事件</a:t>
                </a:r>
              </a:p>
            </p:txBody>
          </p:sp>
          <p:sp>
            <p:nvSpPr>
              <p:cNvPr id="27661" name="Text Box 30"/>
              <p:cNvSpPr txBox="1">
                <a:spLocks noChangeArrowheads="1"/>
              </p:cNvSpPr>
              <p:nvPr/>
            </p:nvSpPr>
            <p:spPr bwMode="auto">
              <a:xfrm>
                <a:off x="1742" y="3578"/>
                <a:ext cx="1188" cy="198"/>
              </a:xfrm>
              <a:prstGeom prst="rect">
                <a:avLst/>
              </a:prstGeom>
              <a:noFill/>
              <a:ln w="9525" algn="ctr">
                <a:solidFill>
                  <a:schemeClr val="tx1"/>
                </a:solidFill>
                <a:miter lim="800000"/>
                <a:headEnd/>
                <a:tailEnd/>
              </a:ln>
            </p:spPr>
            <p:txBody>
              <a:bodyPr>
                <a:spAutoFit/>
              </a:bodyPr>
              <a:lstStyle/>
              <a:p>
                <a:pPr marL="400050" indent="-400050">
                  <a:spcBef>
                    <a:spcPct val="50000"/>
                  </a:spcBef>
                </a:pPr>
                <a:r>
                  <a:rPr lang="zh-CN" altLang="en-US" sz="1400"/>
                  <a:t>   退出事件处理循环</a:t>
                </a:r>
                <a:endParaRPr lang="en-US" altLang="zh-CN" sz="1400"/>
              </a:p>
            </p:txBody>
          </p:sp>
          <p:sp>
            <p:nvSpPr>
              <p:cNvPr id="27662" name="Line 31"/>
              <p:cNvSpPr>
                <a:spLocks noChangeShapeType="1"/>
              </p:cNvSpPr>
              <p:nvPr/>
            </p:nvSpPr>
            <p:spPr bwMode="auto">
              <a:xfrm>
                <a:off x="2277" y="2457"/>
                <a:ext cx="0" cy="144"/>
              </a:xfrm>
              <a:prstGeom prst="line">
                <a:avLst/>
              </a:prstGeom>
              <a:noFill/>
              <a:ln w="9525">
                <a:solidFill>
                  <a:schemeClr val="tx1"/>
                </a:solidFill>
                <a:round/>
                <a:headEnd/>
                <a:tailEnd type="triangle" w="med" len="med"/>
              </a:ln>
            </p:spPr>
            <p:txBody>
              <a:bodyPr anchor="ctr"/>
              <a:lstStyle/>
              <a:p>
                <a:endParaRPr lang="zh-CN" altLang="en-US"/>
              </a:p>
            </p:txBody>
          </p:sp>
          <p:sp>
            <p:nvSpPr>
              <p:cNvPr id="27663" name="Line 32"/>
              <p:cNvSpPr>
                <a:spLocks noChangeShapeType="1"/>
              </p:cNvSpPr>
              <p:nvPr/>
            </p:nvSpPr>
            <p:spPr bwMode="auto">
              <a:xfrm>
                <a:off x="2291" y="2777"/>
                <a:ext cx="0" cy="144"/>
              </a:xfrm>
              <a:prstGeom prst="line">
                <a:avLst/>
              </a:prstGeom>
              <a:noFill/>
              <a:ln w="9525">
                <a:solidFill>
                  <a:schemeClr val="tx1"/>
                </a:solidFill>
                <a:round/>
                <a:headEnd/>
                <a:tailEnd type="triangle" w="med" len="med"/>
              </a:ln>
            </p:spPr>
            <p:txBody>
              <a:bodyPr anchor="ctr"/>
              <a:lstStyle/>
              <a:p>
                <a:endParaRPr lang="zh-CN" altLang="en-US"/>
              </a:p>
            </p:txBody>
          </p:sp>
          <p:sp>
            <p:nvSpPr>
              <p:cNvPr id="27664" name="Line 33"/>
              <p:cNvSpPr>
                <a:spLocks noChangeShapeType="1"/>
              </p:cNvSpPr>
              <p:nvPr/>
            </p:nvSpPr>
            <p:spPr bwMode="auto">
              <a:xfrm>
                <a:off x="2300" y="3092"/>
                <a:ext cx="0" cy="144"/>
              </a:xfrm>
              <a:prstGeom prst="line">
                <a:avLst/>
              </a:prstGeom>
              <a:noFill/>
              <a:ln w="9525">
                <a:solidFill>
                  <a:schemeClr val="tx1"/>
                </a:solidFill>
                <a:round/>
                <a:headEnd/>
                <a:tailEnd type="triangle" w="med" len="med"/>
              </a:ln>
            </p:spPr>
            <p:txBody>
              <a:bodyPr anchor="ctr"/>
              <a:lstStyle/>
              <a:p>
                <a:endParaRPr lang="zh-CN" altLang="en-US"/>
              </a:p>
            </p:txBody>
          </p:sp>
          <p:sp>
            <p:nvSpPr>
              <p:cNvPr id="27665" name="Line 34"/>
              <p:cNvSpPr>
                <a:spLocks noChangeShapeType="1"/>
              </p:cNvSpPr>
              <p:nvPr/>
            </p:nvSpPr>
            <p:spPr bwMode="auto">
              <a:xfrm>
                <a:off x="2309" y="3434"/>
                <a:ext cx="0" cy="144"/>
              </a:xfrm>
              <a:prstGeom prst="line">
                <a:avLst/>
              </a:prstGeom>
              <a:noFill/>
              <a:ln w="9525">
                <a:solidFill>
                  <a:schemeClr val="tx1"/>
                </a:solidFill>
                <a:round/>
                <a:headEnd/>
                <a:tailEnd type="triangle" w="med" len="med"/>
              </a:ln>
            </p:spPr>
            <p:txBody>
              <a:bodyPr anchor="ctr"/>
              <a:lstStyle/>
              <a:p>
                <a:endParaRPr lang="zh-CN" altLang="en-US"/>
              </a:p>
            </p:txBody>
          </p:sp>
          <p:sp>
            <p:nvSpPr>
              <p:cNvPr id="27666" name="Line 36"/>
              <p:cNvSpPr>
                <a:spLocks noChangeShapeType="1"/>
              </p:cNvSpPr>
              <p:nvPr/>
            </p:nvSpPr>
            <p:spPr bwMode="auto">
              <a:xfrm flipH="1">
                <a:off x="1503" y="3672"/>
                <a:ext cx="243" cy="0"/>
              </a:xfrm>
              <a:prstGeom prst="line">
                <a:avLst/>
              </a:prstGeom>
              <a:noFill/>
              <a:ln w="9525">
                <a:solidFill>
                  <a:schemeClr val="tx1"/>
                </a:solidFill>
                <a:round/>
                <a:headEnd/>
                <a:tailEnd/>
              </a:ln>
            </p:spPr>
            <p:txBody>
              <a:bodyPr anchor="ctr"/>
              <a:lstStyle/>
              <a:p>
                <a:endParaRPr lang="zh-CN" altLang="en-US"/>
              </a:p>
            </p:txBody>
          </p:sp>
          <p:sp>
            <p:nvSpPr>
              <p:cNvPr id="27667" name="Line 37"/>
              <p:cNvSpPr>
                <a:spLocks noChangeShapeType="1"/>
              </p:cNvSpPr>
              <p:nvPr/>
            </p:nvSpPr>
            <p:spPr bwMode="auto">
              <a:xfrm flipV="1">
                <a:off x="1494" y="2349"/>
                <a:ext cx="0" cy="1323"/>
              </a:xfrm>
              <a:prstGeom prst="line">
                <a:avLst/>
              </a:prstGeom>
              <a:noFill/>
              <a:ln w="9525">
                <a:solidFill>
                  <a:schemeClr val="tx1"/>
                </a:solidFill>
                <a:round/>
                <a:headEnd/>
                <a:tailEnd/>
              </a:ln>
            </p:spPr>
            <p:txBody>
              <a:bodyPr anchor="ctr"/>
              <a:lstStyle/>
              <a:p>
                <a:endParaRPr lang="zh-CN" altLang="en-US"/>
              </a:p>
            </p:txBody>
          </p:sp>
          <p:sp>
            <p:nvSpPr>
              <p:cNvPr id="27668" name="Line 38"/>
              <p:cNvSpPr>
                <a:spLocks noChangeShapeType="1"/>
              </p:cNvSpPr>
              <p:nvPr/>
            </p:nvSpPr>
            <p:spPr bwMode="auto">
              <a:xfrm>
                <a:off x="1494" y="2349"/>
                <a:ext cx="324" cy="0"/>
              </a:xfrm>
              <a:prstGeom prst="line">
                <a:avLst/>
              </a:prstGeom>
              <a:noFill/>
              <a:ln w="9525">
                <a:solidFill>
                  <a:schemeClr val="tx1"/>
                </a:solidFill>
                <a:round/>
                <a:headEnd/>
                <a:tailEnd type="triangle" w="med" len="med"/>
              </a:ln>
            </p:spPr>
            <p:txBody>
              <a:bodyPr anchor="ctr"/>
              <a:lstStyle/>
              <a:p>
                <a:endParaRPr lang="zh-CN" altLang="en-US"/>
              </a:p>
            </p:txBody>
          </p:sp>
          <p:sp>
            <p:nvSpPr>
              <p:cNvPr id="27669" name="Text Box 39"/>
              <p:cNvSpPr txBox="1">
                <a:spLocks noChangeArrowheads="1"/>
              </p:cNvSpPr>
              <p:nvPr/>
            </p:nvSpPr>
            <p:spPr bwMode="auto">
              <a:xfrm>
                <a:off x="3300" y="2259"/>
                <a:ext cx="291" cy="1431"/>
              </a:xfrm>
              <a:prstGeom prst="rect">
                <a:avLst/>
              </a:prstGeom>
              <a:noFill/>
              <a:ln w="9525" algn="ctr">
                <a:noFill/>
                <a:miter lim="800000"/>
                <a:headEnd/>
                <a:tailEnd/>
              </a:ln>
            </p:spPr>
            <p:txBody>
              <a:bodyPr vert="eaVert">
                <a:spAutoFit/>
              </a:bodyPr>
              <a:lstStyle/>
              <a:p>
                <a:pPr marL="400050" indent="-400050">
                  <a:spcBef>
                    <a:spcPct val="50000"/>
                  </a:spcBef>
                </a:pPr>
                <a:r>
                  <a:rPr lang="zh-CN" altLang="en-US" dirty="0">
                    <a:solidFill>
                      <a:srgbClr val="FF0000"/>
                    </a:solidFill>
                    <a:latin typeface="华文新魏" pitchFamily="2" charset="-122"/>
                    <a:ea typeface="华文新魏" pitchFamily="2" charset="-122"/>
                  </a:rPr>
                  <a:t>事件处理循环部分</a:t>
                </a:r>
                <a:endParaRPr lang="en-US" altLang="zh-CN" dirty="0">
                  <a:solidFill>
                    <a:srgbClr val="FF0000"/>
                  </a:solidFill>
                  <a:latin typeface="华文新魏" pitchFamily="2" charset="-122"/>
                  <a:ea typeface="华文新魏" pitchFamily="2" charset="-122"/>
                </a:endParaRPr>
              </a:p>
            </p:txBody>
          </p:sp>
          <p:sp>
            <p:nvSpPr>
              <p:cNvPr id="27670" name="Text Box 40"/>
              <p:cNvSpPr txBox="1">
                <a:spLocks noChangeArrowheads="1"/>
              </p:cNvSpPr>
              <p:nvPr/>
            </p:nvSpPr>
            <p:spPr bwMode="auto">
              <a:xfrm>
                <a:off x="1521" y="3474"/>
                <a:ext cx="207" cy="192"/>
              </a:xfrm>
              <a:prstGeom prst="rect">
                <a:avLst/>
              </a:prstGeom>
              <a:noFill/>
              <a:ln w="9525" algn="ctr">
                <a:noFill/>
                <a:miter lim="800000"/>
                <a:headEnd/>
                <a:tailEnd/>
              </a:ln>
            </p:spPr>
            <p:txBody>
              <a:bodyPr>
                <a:spAutoFit/>
              </a:bodyPr>
              <a:lstStyle/>
              <a:p>
                <a:pPr marL="400050" indent="-400050">
                  <a:spcBef>
                    <a:spcPct val="50000"/>
                  </a:spcBef>
                </a:pPr>
                <a:r>
                  <a:rPr lang="en-US" altLang="zh-CN" sz="1400"/>
                  <a:t>N</a:t>
                </a:r>
              </a:p>
            </p:txBody>
          </p:sp>
          <p:sp>
            <p:nvSpPr>
              <p:cNvPr id="27671" name="Line 42"/>
              <p:cNvSpPr>
                <a:spLocks noChangeShapeType="1"/>
              </p:cNvSpPr>
              <p:nvPr/>
            </p:nvSpPr>
            <p:spPr bwMode="auto">
              <a:xfrm>
                <a:off x="2273" y="2102"/>
                <a:ext cx="0" cy="144"/>
              </a:xfrm>
              <a:prstGeom prst="line">
                <a:avLst/>
              </a:prstGeom>
              <a:noFill/>
              <a:ln w="9525">
                <a:solidFill>
                  <a:schemeClr val="tx1"/>
                </a:solidFill>
                <a:round/>
                <a:headEnd/>
                <a:tailEnd type="triangle" w="med" len="med"/>
              </a:ln>
            </p:spPr>
            <p:txBody>
              <a:bodyPr anchor="ctr"/>
              <a:lstStyle/>
              <a:p>
                <a:endParaRPr lang="zh-CN" altLang="en-US"/>
              </a:p>
            </p:txBody>
          </p:sp>
        </p:grpSp>
      </p:grpSp>
      <p:sp>
        <p:nvSpPr>
          <p:cNvPr id="27653" name="灯片编号占位符 41"/>
          <p:cNvSpPr>
            <a:spLocks noGrp="1"/>
          </p:cNvSpPr>
          <p:nvPr>
            <p:ph type="sldNum" sz="quarter" idx="12"/>
          </p:nvPr>
        </p:nvSpPr>
        <p:spPr>
          <a:noFill/>
        </p:spPr>
        <p:txBody>
          <a:bodyPr/>
          <a:lstStyle/>
          <a:p>
            <a:fld id="{B2884E0A-5B93-4CB5-AEBD-DCC1E0B4AC8A}" type="slidenum">
              <a:rPr lang="en-US" altLang="zh-CN" smtClean="0">
                <a:latin typeface="Arial" charset="0"/>
              </a:rPr>
              <a:pPr/>
              <a:t>23</a:t>
            </a:fld>
            <a:endParaRPr lang="en-US" altLang="zh-CN" smtClean="0">
              <a:latin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endParaRPr lang="en-US" smtClean="0"/>
          </a:p>
        </p:txBody>
      </p:sp>
      <p:sp>
        <p:nvSpPr>
          <p:cNvPr id="28675" name="内容占位符 2"/>
          <p:cNvSpPr>
            <a:spLocks noGrp="1"/>
          </p:cNvSpPr>
          <p:nvPr>
            <p:ph idx="1"/>
          </p:nvPr>
        </p:nvSpPr>
        <p:spPr/>
        <p:txBody>
          <a:bodyPr/>
          <a:lstStyle/>
          <a:p>
            <a:endParaRPr lang="en-US" smtClean="0"/>
          </a:p>
        </p:txBody>
      </p:sp>
      <p:sp>
        <p:nvSpPr>
          <p:cNvPr id="28676" name="灯片编号占位符 4"/>
          <p:cNvSpPr>
            <a:spLocks noGrp="1"/>
          </p:cNvSpPr>
          <p:nvPr>
            <p:ph type="sldNum" sz="quarter" idx="12"/>
          </p:nvPr>
        </p:nvSpPr>
        <p:spPr>
          <a:noFill/>
        </p:spPr>
        <p:txBody>
          <a:bodyPr/>
          <a:lstStyle/>
          <a:p>
            <a:fld id="{3DFB696A-CBFC-4307-977C-55C979A692ED}" type="slidenum">
              <a:rPr lang="en-US" altLang="zh-CN" smtClean="0">
                <a:latin typeface="Arial" charset="0"/>
              </a:rPr>
              <a:pPr/>
              <a:t>24</a:t>
            </a:fld>
            <a:endParaRPr lang="en-US" altLang="zh-CN" smtClean="0">
              <a:latin typeface="Arial" charset="0"/>
            </a:endParaRPr>
          </a:p>
        </p:txBody>
      </p:sp>
      <p:sp>
        <p:nvSpPr>
          <p:cNvPr id="7" name="TextBox 6"/>
          <p:cNvSpPr txBox="1"/>
          <p:nvPr/>
        </p:nvSpPr>
        <p:spPr>
          <a:xfrm>
            <a:off x="2051720" y="3068960"/>
            <a:ext cx="5400600" cy="707886"/>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altLang="zh-CN" sz="4000" dirty="0" err="1">
                <a:latin typeface="Arial" pitchFamily="34" charset="0"/>
              </a:rPr>
              <a:t>Qt</a:t>
            </a:r>
            <a:r>
              <a:rPr lang="zh-CN" altLang="en-US" sz="4000" dirty="0">
                <a:latin typeface="Arial" pitchFamily="34" charset="0"/>
              </a:rPr>
              <a:t>程序要素和主要基类</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smtClean="0">
                <a:solidFill>
                  <a:srgbClr val="0000CC"/>
                </a:solidFill>
              </a:rPr>
              <a:t>主要基类</a:t>
            </a:r>
            <a:r>
              <a:rPr lang="zh-CN" altLang="en-US" dirty="0" smtClean="0"/>
              <a:t>：</a:t>
            </a:r>
            <a:r>
              <a:rPr lang="en-US" altLang="zh-CN" dirty="0" err="1" smtClean="0"/>
              <a:t>QObject</a:t>
            </a:r>
            <a:r>
              <a:rPr lang="zh-CN" altLang="en-US" dirty="0" smtClean="0"/>
              <a:t>类</a:t>
            </a:r>
            <a:endParaRPr lang="en-US" dirty="0" smtClean="0"/>
          </a:p>
        </p:txBody>
      </p:sp>
      <p:sp>
        <p:nvSpPr>
          <p:cNvPr id="29699" name="内容占位符 2"/>
          <p:cNvSpPr>
            <a:spLocks noGrp="1"/>
          </p:cNvSpPr>
          <p:nvPr>
            <p:ph idx="1"/>
          </p:nvPr>
        </p:nvSpPr>
        <p:spPr>
          <a:xfrm>
            <a:off x="323850" y="1125538"/>
            <a:ext cx="8424863" cy="5256212"/>
          </a:xfrm>
        </p:spPr>
        <p:txBody>
          <a:bodyPr/>
          <a:lstStyle/>
          <a:p>
            <a:pPr>
              <a:lnSpc>
                <a:spcPct val="120000"/>
              </a:lnSpc>
            </a:pPr>
            <a:r>
              <a:rPr lang="en-US" altLang="zh-CN" sz="2400" dirty="0" smtClean="0"/>
              <a:t>Qt</a:t>
            </a:r>
            <a:r>
              <a:rPr lang="zh-CN" altLang="en-US" sz="2400" dirty="0" smtClean="0"/>
              <a:t>对象模型的核心 </a:t>
            </a:r>
            <a:r>
              <a:rPr lang="en-US" altLang="zh-CN" sz="2400" dirty="0" smtClean="0"/>
              <a:t>– </a:t>
            </a:r>
            <a:r>
              <a:rPr lang="en-US" altLang="zh-CN" sz="2400" dirty="0" err="1" smtClean="0"/>
              <a:t>QObject</a:t>
            </a:r>
            <a:r>
              <a:rPr lang="zh-CN" altLang="en-US" sz="2400" dirty="0" smtClean="0"/>
              <a:t>类</a:t>
            </a:r>
          </a:p>
          <a:p>
            <a:pPr lvl="1">
              <a:lnSpc>
                <a:spcPct val="120000"/>
              </a:lnSpc>
            </a:pPr>
            <a:r>
              <a:rPr lang="en-US" altLang="zh-CN" sz="2000" dirty="0" err="1" smtClean="0"/>
              <a:t>QObject</a:t>
            </a:r>
            <a:r>
              <a:rPr lang="zh-CN" altLang="en-US" sz="2000" dirty="0" smtClean="0"/>
              <a:t>在整个</a:t>
            </a:r>
            <a:r>
              <a:rPr lang="en-US" altLang="zh-CN" sz="2000" dirty="0" smtClean="0"/>
              <a:t>Qt</a:t>
            </a:r>
            <a:r>
              <a:rPr lang="zh-CN" altLang="en-US" sz="2000" dirty="0" smtClean="0"/>
              <a:t>的体系中处于一个非常重要的位置</a:t>
            </a:r>
            <a:endParaRPr lang="en-US" altLang="zh-CN" sz="2000" dirty="0" smtClean="0"/>
          </a:p>
          <a:p>
            <a:pPr lvl="1">
              <a:lnSpc>
                <a:spcPct val="120000"/>
              </a:lnSpc>
            </a:pPr>
            <a:r>
              <a:rPr lang="zh-CN" altLang="en-US" sz="2000" dirty="0" smtClean="0">
                <a:solidFill>
                  <a:srgbClr val="FF0000"/>
                </a:solidFill>
              </a:rPr>
              <a:t>是几乎所有</a:t>
            </a:r>
            <a:r>
              <a:rPr lang="en-US" altLang="zh-CN" sz="2000" dirty="0" smtClean="0">
                <a:solidFill>
                  <a:srgbClr val="FF0000"/>
                </a:solidFill>
              </a:rPr>
              <a:t>Qt</a:t>
            </a:r>
            <a:r>
              <a:rPr lang="zh-CN" altLang="en-US" sz="2000" dirty="0" smtClean="0">
                <a:solidFill>
                  <a:srgbClr val="FF0000"/>
                </a:solidFill>
              </a:rPr>
              <a:t>类和所有部件</a:t>
            </a:r>
            <a:r>
              <a:rPr lang="en-US" altLang="zh-CN" sz="2000" dirty="0" smtClean="0">
                <a:solidFill>
                  <a:srgbClr val="FF0000"/>
                </a:solidFill>
              </a:rPr>
              <a:t>(widget)</a:t>
            </a:r>
            <a:r>
              <a:rPr lang="zh-CN" altLang="en-US" sz="2000" dirty="0" smtClean="0">
                <a:solidFill>
                  <a:srgbClr val="FF0000"/>
                </a:solidFill>
              </a:rPr>
              <a:t>的基类</a:t>
            </a:r>
            <a:endParaRPr lang="en-US" altLang="zh-CN" sz="2000" dirty="0" smtClean="0">
              <a:solidFill>
                <a:srgbClr val="FF0000"/>
              </a:solidFill>
            </a:endParaRPr>
          </a:p>
          <a:p>
            <a:pPr lvl="1">
              <a:lnSpc>
                <a:spcPct val="120000"/>
              </a:lnSpc>
            </a:pPr>
            <a:r>
              <a:rPr lang="zh-CN" altLang="en-US" sz="2000" dirty="0" smtClean="0"/>
              <a:t>所有的</a:t>
            </a:r>
            <a:r>
              <a:rPr lang="en-US" altLang="zh-CN" sz="2000" dirty="0" err="1" smtClean="0"/>
              <a:t>QWidgets</a:t>
            </a:r>
            <a:r>
              <a:rPr lang="zh-CN" altLang="en-US" sz="2000" dirty="0" smtClean="0"/>
              <a:t>都是</a:t>
            </a:r>
            <a:r>
              <a:rPr lang="en-US" altLang="zh-CN" sz="2000" dirty="0" err="1" smtClean="0"/>
              <a:t>QObject</a:t>
            </a:r>
            <a:endParaRPr lang="en-US" altLang="zh-CN" sz="2000" dirty="0" smtClean="0"/>
          </a:p>
          <a:p>
            <a:pPr lvl="1">
              <a:lnSpc>
                <a:spcPct val="120000"/>
              </a:lnSpc>
            </a:pPr>
            <a:r>
              <a:rPr lang="zh-CN" altLang="en-US" sz="2000" dirty="0" smtClean="0"/>
              <a:t>提供对象树和对象的关系</a:t>
            </a:r>
          </a:p>
          <a:p>
            <a:pPr lvl="1">
              <a:lnSpc>
                <a:spcPct val="120000"/>
              </a:lnSpc>
            </a:pPr>
            <a:r>
              <a:rPr lang="zh-CN" altLang="en-US" sz="2000" dirty="0" smtClean="0">
                <a:solidFill>
                  <a:srgbClr val="FF0000"/>
                </a:solidFill>
              </a:rPr>
              <a:t>提供了信号</a:t>
            </a:r>
            <a:r>
              <a:rPr lang="en-US" altLang="zh-CN" sz="2000" dirty="0" smtClean="0">
                <a:solidFill>
                  <a:srgbClr val="FF0000"/>
                </a:solidFill>
              </a:rPr>
              <a:t>-</a:t>
            </a:r>
            <a:r>
              <a:rPr lang="zh-CN" altLang="en-US" sz="2000" dirty="0" smtClean="0">
                <a:solidFill>
                  <a:srgbClr val="FF0000"/>
                </a:solidFill>
              </a:rPr>
              <a:t>槽的通信机制</a:t>
            </a:r>
            <a:endParaRPr lang="en-US" altLang="zh-CN" sz="2000" dirty="0" smtClean="0">
              <a:solidFill>
                <a:srgbClr val="FF0000"/>
              </a:solidFill>
            </a:endParaRPr>
          </a:p>
          <a:p>
            <a:pPr lvl="1">
              <a:lnSpc>
                <a:spcPct val="120000"/>
              </a:lnSpc>
            </a:pPr>
            <a:r>
              <a:rPr lang="zh-CN" altLang="en-US" sz="2000" dirty="0" smtClean="0"/>
              <a:t>对象不允许拷贝（禁用拷贝构造函数）</a:t>
            </a:r>
          </a:p>
          <a:p>
            <a:pPr>
              <a:lnSpc>
                <a:spcPct val="120000"/>
              </a:lnSpc>
            </a:pPr>
            <a:r>
              <a:rPr lang="zh-CN" altLang="en-US" sz="2400" dirty="0" smtClean="0">
                <a:solidFill>
                  <a:srgbClr val="FF0000"/>
                </a:solidFill>
              </a:rPr>
              <a:t>包含了很多组成</a:t>
            </a:r>
            <a:r>
              <a:rPr lang="en-US" altLang="zh-CN" sz="2400" dirty="0" smtClean="0">
                <a:solidFill>
                  <a:srgbClr val="FF0000"/>
                </a:solidFill>
              </a:rPr>
              <a:t>Qt</a:t>
            </a:r>
            <a:r>
              <a:rPr lang="zh-CN" altLang="en-US" sz="2400" dirty="0" smtClean="0">
                <a:solidFill>
                  <a:srgbClr val="FF0000"/>
                </a:solidFill>
              </a:rPr>
              <a:t>的机制</a:t>
            </a:r>
          </a:p>
          <a:p>
            <a:pPr lvl="1">
              <a:lnSpc>
                <a:spcPct val="120000"/>
              </a:lnSpc>
            </a:pPr>
            <a:r>
              <a:rPr lang="zh-CN" altLang="en-US" sz="2000" dirty="0" smtClean="0"/>
              <a:t>事件处理</a:t>
            </a:r>
            <a:endParaRPr lang="en-US" altLang="zh-CN" sz="2000" dirty="0" smtClean="0"/>
          </a:p>
          <a:p>
            <a:pPr lvl="1">
              <a:lnSpc>
                <a:spcPct val="120000"/>
              </a:lnSpc>
            </a:pPr>
            <a:r>
              <a:rPr lang="zh-CN" altLang="en-US" sz="2000" dirty="0" smtClean="0"/>
              <a:t>属性，内省（</a:t>
            </a:r>
            <a:r>
              <a:rPr lang="en-US" altLang="zh-CN" sz="2000" dirty="0" smtClean="0"/>
              <a:t>Introspection</a:t>
            </a:r>
            <a:r>
              <a:rPr lang="zh-CN" altLang="en-US" sz="2000" dirty="0" smtClean="0"/>
              <a:t>）</a:t>
            </a:r>
          </a:p>
          <a:p>
            <a:pPr lvl="1">
              <a:lnSpc>
                <a:spcPct val="120000"/>
              </a:lnSpc>
            </a:pPr>
            <a:r>
              <a:rPr lang="zh-CN" altLang="en-US" sz="2000" dirty="0" smtClean="0"/>
              <a:t>内存管理</a:t>
            </a:r>
          </a:p>
        </p:txBody>
      </p:sp>
      <p:sp>
        <p:nvSpPr>
          <p:cNvPr id="29700" name="灯片编号占位符 5"/>
          <p:cNvSpPr>
            <a:spLocks noGrp="1"/>
          </p:cNvSpPr>
          <p:nvPr>
            <p:ph type="sldNum" sz="quarter" idx="12"/>
          </p:nvPr>
        </p:nvSpPr>
        <p:spPr>
          <a:noFill/>
        </p:spPr>
        <p:txBody>
          <a:bodyPr/>
          <a:lstStyle/>
          <a:p>
            <a:fld id="{75777C0B-696F-4D4B-B7DC-B1E03EA88CD5}" type="slidenum">
              <a:rPr lang="en-US" altLang="zh-CN" smtClean="0">
                <a:latin typeface="Arial" charset="0"/>
              </a:rPr>
              <a:pPr/>
              <a:t>25</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smtClean="0"/>
              <a:t>Q</a:t>
            </a:r>
            <a:r>
              <a:rPr lang="en-US" altLang="zh-CN" smtClean="0"/>
              <a:t>A</a:t>
            </a:r>
            <a:r>
              <a:rPr lang="en-US" smtClean="0"/>
              <a:t>pplication</a:t>
            </a:r>
            <a:r>
              <a:rPr lang="zh-CN" altLang="en-US" smtClean="0"/>
              <a:t>类</a:t>
            </a:r>
            <a:endParaRPr lang="en-US" smtClean="0"/>
          </a:p>
        </p:txBody>
      </p:sp>
      <p:sp>
        <p:nvSpPr>
          <p:cNvPr id="30723" name="内容占位符 2"/>
          <p:cNvSpPr>
            <a:spLocks noGrp="1"/>
          </p:cNvSpPr>
          <p:nvPr>
            <p:ph idx="1"/>
          </p:nvPr>
        </p:nvSpPr>
        <p:spPr/>
        <p:txBody>
          <a:bodyPr/>
          <a:lstStyle/>
          <a:p>
            <a:r>
              <a:rPr lang="en-US" altLang="zh-CN" sz="2800" dirty="0" err="1" smtClean="0"/>
              <a:t>QApplication</a:t>
            </a:r>
            <a:r>
              <a:rPr lang="zh-CN" altLang="en-US" sz="2800" dirty="0" smtClean="0"/>
              <a:t>类</a:t>
            </a:r>
            <a:r>
              <a:rPr lang="zh-CN" altLang="en-US" sz="2800" dirty="0" smtClean="0">
                <a:solidFill>
                  <a:srgbClr val="0000CC"/>
                </a:solidFill>
              </a:rPr>
              <a:t>负责</a:t>
            </a:r>
            <a:r>
              <a:rPr lang="en-US" altLang="zh-CN" sz="2800" dirty="0" smtClean="0">
                <a:solidFill>
                  <a:srgbClr val="0000CC"/>
                </a:solidFill>
              </a:rPr>
              <a:t>GUI</a:t>
            </a:r>
            <a:r>
              <a:rPr lang="zh-CN" altLang="en-US" sz="2800" dirty="0" smtClean="0">
                <a:solidFill>
                  <a:srgbClr val="0000CC"/>
                </a:solidFill>
              </a:rPr>
              <a:t>应用程序的控制流和主要的设置</a:t>
            </a:r>
            <a:r>
              <a:rPr lang="zh-CN" altLang="en-US" sz="2800" dirty="0" smtClean="0"/>
              <a:t>，包括：</a:t>
            </a:r>
            <a:endParaRPr lang="en-US" altLang="zh-CN" sz="2800" dirty="0" smtClean="0"/>
          </a:p>
          <a:p>
            <a:pPr lvl="1"/>
            <a:r>
              <a:rPr lang="zh-CN" altLang="en-US" sz="2400" dirty="0" smtClean="0">
                <a:solidFill>
                  <a:srgbClr val="FF0000"/>
                </a:solidFill>
              </a:rPr>
              <a:t>主事件循环体</a:t>
            </a:r>
            <a:r>
              <a:rPr lang="zh-CN" altLang="en-US" sz="2400" dirty="0" smtClean="0"/>
              <a:t>，负责处理和调度所有来自窗口系统和其他资源的事件</a:t>
            </a:r>
            <a:endParaRPr lang="en-US" altLang="zh-CN" sz="2400" dirty="0" smtClean="0"/>
          </a:p>
          <a:p>
            <a:pPr lvl="1"/>
            <a:r>
              <a:rPr lang="zh-CN" altLang="en-US" sz="2400" dirty="0" smtClean="0"/>
              <a:t>处理</a:t>
            </a:r>
            <a:r>
              <a:rPr lang="zh-CN" altLang="en-US" sz="2400" dirty="0" smtClean="0">
                <a:solidFill>
                  <a:srgbClr val="FF0000"/>
                </a:solidFill>
              </a:rPr>
              <a:t>应用程序的开始</a:t>
            </a:r>
            <a:r>
              <a:rPr lang="zh-CN" altLang="en-US" sz="2400" dirty="0" smtClean="0"/>
              <a:t>、</a:t>
            </a:r>
            <a:r>
              <a:rPr lang="zh-CN" altLang="en-US" sz="2400" dirty="0" smtClean="0">
                <a:solidFill>
                  <a:srgbClr val="FF0000"/>
                </a:solidFill>
              </a:rPr>
              <a:t>结束</a:t>
            </a:r>
            <a:r>
              <a:rPr lang="zh-CN" altLang="en-US" sz="2400" dirty="0" smtClean="0"/>
              <a:t>以及</a:t>
            </a:r>
            <a:r>
              <a:rPr lang="zh-CN" altLang="en-US" sz="2400" dirty="0" smtClean="0">
                <a:solidFill>
                  <a:srgbClr val="FF0000"/>
                </a:solidFill>
              </a:rPr>
              <a:t>会话管理</a:t>
            </a:r>
            <a:endParaRPr lang="en-US" altLang="zh-CN" sz="2400" dirty="0" smtClean="0">
              <a:solidFill>
                <a:srgbClr val="FF0000"/>
              </a:solidFill>
            </a:endParaRPr>
          </a:p>
          <a:p>
            <a:pPr lvl="1"/>
            <a:r>
              <a:rPr lang="zh-CN" altLang="en-US" sz="2400" dirty="0" smtClean="0"/>
              <a:t>还包括系统和应用程序方面的</a:t>
            </a:r>
            <a:r>
              <a:rPr lang="zh-CN" altLang="en-US" sz="2400" dirty="0" smtClean="0">
                <a:solidFill>
                  <a:srgbClr val="FF0000"/>
                </a:solidFill>
              </a:rPr>
              <a:t>设置</a:t>
            </a:r>
            <a:endParaRPr lang="en-US" altLang="zh-CN" sz="2400" dirty="0" smtClean="0">
              <a:solidFill>
                <a:srgbClr val="FF0000"/>
              </a:solidFill>
            </a:endParaRPr>
          </a:p>
          <a:p>
            <a:r>
              <a:rPr lang="zh-CN" altLang="en-US" sz="2800" dirty="0" smtClean="0"/>
              <a:t>在</a:t>
            </a:r>
            <a:r>
              <a:rPr lang="en-US" sz="2800" dirty="0" smtClean="0"/>
              <a:t>Qt</a:t>
            </a:r>
            <a:r>
              <a:rPr lang="zh-CN" altLang="en-US" sz="2800" dirty="0" smtClean="0"/>
              <a:t>应用程序中，首先要创建一个</a:t>
            </a:r>
            <a:r>
              <a:rPr lang="en-US" sz="2800" dirty="0" err="1" smtClean="0"/>
              <a:t>QApplication</a:t>
            </a:r>
            <a:r>
              <a:rPr lang="zh-CN" altLang="en-US" sz="2800" dirty="0" smtClean="0"/>
              <a:t>对象</a:t>
            </a:r>
            <a:endParaRPr lang="en-US" altLang="zh-CN" sz="2800" dirty="0" smtClean="0"/>
          </a:p>
          <a:p>
            <a:pPr lvl="1"/>
            <a:r>
              <a:rPr lang="zh-CN" altLang="en-US" sz="2400" dirty="0" smtClean="0">
                <a:solidFill>
                  <a:srgbClr val="0000CC"/>
                </a:solidFill>
              </a:rPr>
              <a:t>不管有多少个窗口，</a:t>
            </a:r>
            <a:r>
              <a:rPr lang="en-US" altLang="zh-CN" sz="2400" dirty="0" err="1" smtClean="0">
                <a:solidFill>
                  <a:srgbClr val="0000CC"/>
                </a:solidFill>
              </a:rPr>
              <a:t>QApplication</a:t>
            </a:r>
            <a:r>
              <a:rPr lang="zh-CN" altLang="en-US" sz="2400" dirty="0" smtClean="0">
                <a:solidFill>
                  <a:srgbClr val="0000CC"/>
                </a:solidFill>
              </a:rPr>
              <a:t>对象只能有一个</a:t>
            </a:r>
            <a:r>
              <a:rPr lang="zh-CN" altLang="en-US" sz="2400" dirty="0" smtClean="0"/>
              <a:t>，而且必须在其他对象之前创建</a:t>
            </a:r>
            <a:endParaRPr lang="en-US" altLang="zh-CN" sz="2400" dirty="0" smtClean="0"/>
          </a:p>
          <a:p>
            <a:pPr lvl="1"/>
            <a:r>
              <a:rPr lang="zh-CN" altLang="en-US" sz="2400" dirty="0" smtClean="0">
                <a:solidFill>
                  <a:srgbClr val="FF0000"/>
                </a:solidFill>
              </a:rPr>
              <a:t>可以利用全局指针</a:t>
            </a:r>
            <a:r>
              <a:rPr lang="en-US" altLang="zh-CN" sz="2400" dirty="0" err="1" smtClean="0">
                <a:solidFill>
                  <a:srgbClr val="FF0000"/>
                </a:solidFill>
              </a:rPr>
              <a:t>qApp</a:t>
            </a:r>
            <a:r>
              <a:rPr lang="zh-CN" altLang="en-US" sz="2400" dirty="0" smtClean="0">
                <a:solidFill>
                  <a:srgbClr val="FF0000"/>
                </a:solidFill>
              </a:rPr>
              <a:t>访问</a:t>
            </a:r>
            <a:r>
              <a:rPr lang="en-US" altLang="zh-CN" sz="2400" dirty="0" err="1" smtClean="0">
                <a:solidFill>
                  <a:srgbClr val="FF0000"/>
                </a:solidFill>
              </a:rPr>
              <a:t>QApplication</a:t>
            </a:r>
            <a:r>
              <a:rPr lang="zh-CN" altLang="en-US" sz="2400" dirty="0" smtClean="0">
                <a:solidFill>
                  <a:srgbClr val="FF0000"/>
                </a:solidFill>
              </a:rPr>
              <a:t>对象</a:t>
            </a:r>
            <a:endParaRPr lang="zh-CN" altLang="en-US" sz="2400" dirty="0" smtClean="0"/>
          </a:p>
          <a:p>
            <a:r>
              <a:rPr lang="en-US" altLang="zh-CN" sz="2800" dirty="0" err="1" smtClean="0"/>
              <a:t>QApplication</a:t>
            </a:r>
            <a:r>
              <a:rPr lang="zh-CN" altLang="en-US" sz="2800" dirty="0" smtClean="0"/>
              <a:t>是</a:t>
            </a:r>
            <a:r>
              <a:rPr lang="en-US" altLang="zh-CN" sz="2800" dirty="0" err="1" smtClean="0"/>
              <a:t>QObject</a:t>
            </a:r>
            <a:r>
              <a:rPr lang="zh-CN" altLang="en-US" sz="2800" dirty="0" smtClean="0"/>
              <a:t>的子类</a:t>
            </a:r>
            <a:endParaRPr lang="en-US" altLang="zh-CN" sz="2800" dirty="0" smtClean="0"/>
          </a:p>
        </p:txBody>
      </p:sp>
      <p:sp>
        <p:nvSpPr>
          <p:cNvPr id="30724" name="灯片编号占位符 5"/>
          <p:cNvSpPr>
            <a:spLocks noGrp="1"/>
          </p:cNvSpPr>
          <p:nvPr>
            <p:ph type="sldNum" sz="quarter" idx="12"/>
          </p:nvPr>
        </p:nvSpPr>
        <p:spPr>
          <a:noFill/>
        </p:spPr>
        <p:txBody>
          <a:bodyPr/>
          <a:lstStyle/>
          <a:p>
            <a:fld id="{7F0901B6-054E-4AAE-A178-4E104277C17F}" type="slidenum">
              <a:rPr lang="en-US" altLang="zh-CN" smtClean="0">
                <a:latin typeface="Arial" charset="0"/>
              </a:rPr>
              <a:pPr/>
              <a:t>26</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900113" y="188913"/>
            <a:ext cx="6911975" cy="792162"/>
          </a:xfrm>
        </p:spPr>
        <p:txBody>
          <a:bodyPr/>
          <a:lstStyle/>
          <a:p>
            <a:r>
              <a:rPr lang="en-US" smtClean="0"/>
              <a:t>Q</a:t>
            </a:r>
            <a:r>
              <a:rPr lang="en-US" altLang="zh-CN" smtClean="0"/>
              <a:t>A</a:t>
            </a:r>
            <a:r>
              <a:rPr lang="en-US" smtClean="0"/>
              <a:t>pplication</a:t>
            </a:r>
            <a:r>
              <a:rPr lang="zh-CN" altLang="en-US" smtClean="0"/>
              <a:t>类</a:t>
            </a:r>
            <a:endParaRPr lang="en-US" smtClean="0"/>
          </a:p>
        </p:txBody>
      </p:sp>
      <p:sp>
        <p:nvSpPr>
          <p:cNvPr id="31747" name="内容占位符 2"/>
          <p:cNvSpPr>
            <a:spLocks noGrp="1"/>
          </p:cNvSpPr>
          <p:nvPr>
            <p:ph idx="1"/>
          </p:nvPr>
        </p:nvSpPr>
        <p:spPr>
          <a:xfrm>
            <a:off x="468313" y="1125538"/>
            <a:ext cx="8280400" cy="5256212"/>
          </a:xfrm>
        </p:spPr>
        <p:txBody>
          <a:bodyPr/>
          <a:lstStyle/>
          <a:p>
            <a:r>
              <a:rPr lang="en-US" altLang="zh-CN" sz="2800" dirty="0" err="1" smtClean="0"/>
              <a:t>QApplication</a:t>
            </a:r>
            <a:r>
              <a:rPr lang="zh-CN" altLang="en-US" sz="2800" dirty="0" smtClean="0"/>
              <a:t>类中封装很多函数，其中包括：</a:t>
            </a:r>
            <a:endParaRPr lang="en-US" altLang="zh-CN" sz="2800" dirty="0" smtClean="0"/>
          </a:p>
          <a:p>
            <a:pPr lvl="1"/>
            <a:r>
              <a:rPr lang="zh-CN" altLang="en-US" sz="2400" dirty="0" smtClean="0"/>
              <a:t>系统设置：</a:t>
            </a:r>
            <a:r>
              <a:rPr lang="en-US" altLang="zh-CN" sz="2400" dirty="0" err="1" smtClean="0"/>
              <a:t>setFont</a:t>
            </a:r>
            <a:r>
              <a:rPr lang="en-US" altLang="zh-CN" sz="2400" dirty="0" smtClean="0"/>
              <a:t>()     </a:t>
            </a:r>
            <a:r>
              <a:rPr lang="zh-CN" altLang="en-US" sz="2400" dirty="0" smtClean="0"/>
              <a:t>用来</a:t>
            </a:r>
            <a:r>
              <a:rPr lang="zh-CN" altLang="en-US" sz="2400" dirty="0" smtClean="0">
                <a:solidFill>
                  <a:srgbClr val="0000CC"/>
                </a:solidFill>
              </a:rPr>
              <a:t>设置字体</a:t>
            </a:r>
            <a:endParaRPr lang="en-US" altLang="zh-CN" sz="2400" dirty="0" smtClean="0">
              <a:solidFill>
                <a:srgbClr val="0000CC"/>
              </a:solidFill>
            </a:endParaRPr>
          </a:p>
          <a:p>
            <a:pPr lvl="1"/>
            <a:r>
              <a:rPr lang="zh-CN" altLang="en-US" sz="2400" dirty="0" smtClean="0"/>
              <a:t>事件处理：</a:t>
            </a:r>
            <a:r>
              <a:rPr lang="en-US" altLang="zh-CN" sz="2400" dirty="0" err="1" smtClean="0"/>
              <a:t>sendEvent</a:t>
            </a:r>
            <a:r>
              <a:rPr lang="en-US" altLang="zh-CN" sz="2400" dirty="0" smtClean="0"/>
              <a:t>()     </a:t>
            </a:r>
            <a:r>
              <a:rPr lang="zh-CN" altLang="en-US" sz="2400" dirty="0" smtClean="0"/>
              <a:t>用来</a:t>
            </a:r>
            <a:r>
              <a:rPr lang="zh-CN" altLang="en-US" sz="2400" dirty="0" smtClean="0">
                <a:solidFill>
                  <a:srgbClr val="0000CC"/>
                </a:solidFill>
              </a:rPr>
              <a:t>发送事件</a:t>
            </a:r>
            <a:endParaRPr lang="en-US" altLang="zh-CN" sz="2400" dirty="0" smtClean="0">
              <a:solidFill>
                <a:srgbClr val="0000CC"/>
              </a:solidFill>
            </a:endParaRPr>
          </a:p>
          <a:p>
            <a:pPr lvl="1"/>
            <a:r>
              <a:rPr lang="en-US" altLang="zh-CN" sz="2400" dirty="0" smtClean="0"/>
              <a:t>GUI</a:t>
            </a:r>
            <a:r>
              <a:rPr lang="zh-CN" altLang="en-US" sz="2400" dirty="0" smtClean="0"/>
              <a:t>风格：</a:t>
            </a:r>
            <a:r>
              <a:rPr lang="en-US" altLang="zh-CN" sz="2400" dirty="0" err="1" smtClean="0"/>
              <a:t>setStyles</a:t>
            </a:r>
            <a:r>
              <a:rPr lang="en-US" altLang="zh-CN" sz="2400" dirty="0" smtClean="0"/>
              <a:t>()       </a:t>
            </a:r>
            <a:r>
              <a:rPr lang="zh-CN" altLang="en-US" sz="2400" dirty="0" smtClean="0">
                <a:solidFill>
                  <a:srgbClr val="0000CC"/>
                </a:solidFill>
              </a:rPr>
              <a:t>设置图形用户界面的风格</a:t>
            </a:r>
          </a:p>
          <a:p>
            <a:pPr lvl="1"/>
            <a:r>
              <a:rPr lang="zh-CN" altLang="en-US" sz="2400" dirty="0" smtClean="0"/>
              <a:t>颜色使用：</a:t>
            </a:r>
            <a:r>
              <a:rPr lang="en-US" altLang="zh-CN" sz="2400" dirty="0" err="1" smtClean="0"/>
              <a:t>colorSpec</a:t>
            </a:r>
            <a:r>
              <a:rPr lang="en-US" altLang="zh-CN" sz="2400" dirty="0" smtClean="0"/>
              <a:t>()      </a:t>
            </a:r>
            <a:r>
              <a:rPr lang="zh-CN" altLang="en-US" sz="2400" dirty="0" smtClean="0"/>
              <a:t>用来</a:t>
            </a:r>
            <a:r>
              <a:rPr lang="zh-CN" altLang="en-US" sz="2400" dirty="0" smtClean="0">
                <a:solidFill>
                  <a:srgbClr val="0000CC"/>
                </a:solidFill>
              </a:rPr>
              <a:t>返回颜色文件</a:t>
            </a:r>
          </a:p>
          <a:p>
            <a:pPr lvl="1"/>
            <a:r>
              <a:rPr lang="zh-CN" altLang="en-US" sz="2400" dirty="0" smtClean="0"/>
              <a:t>文本处理：</a:t>
            </a:r>
            <a:r>
              <a:rPr lang="en-US" altLang="zh-CN" sz="2400" dirty="0" smtClean="0"/>
              <a:t>translate()       </a:t>
            </a:r>
            <a:r>
              <a:rPr lang="zh-CN" altLang="en-US" sz="2400" dirty="0" smtClean="0"/>
              <a:t>用来</a:t>
            </a:r>
            <a:r>
              <a:rPr lang="zh-CN" altLang="en-US" sz="2400" dirty="0" smtClean="0">
                <a:solidFill>
                  <a:srgbClr val="0000CC"/>
                </a:solidFill>
              </a:rPr>
              <a:t>处理文本信息</a:t>
            </a:r>
          </a:p>
          <a:p>
            <a:pPr lvl="1"/>
            <a:r>
              <a:rPr lang="zh-CN" altLang="en-US" sz="2400" dirty="0" smtClean="0"/>
              <a:t>创建组件：</a:t>
            </a:r>
            <a:r>
              <a:rPr lang="en-US" altLang="zh-CN" sz="2400" dirty="0" err="1" smtClean="0"/>
              <a:t>setmainWidget</a:t>
            </a:r>
            <a:r>
              <a:rPr lang="en-US" altLang="zh-CN" sz="2400" dirty="0" smtClean="0"/>
              <a:t>()   </a:t>
            </a:r>
            <a:r>
              <a:rPr lang="zh-CN" altLang="en-US" sz="2400" dirty="0" smtClean="0"/>
              <a:t>用来设置窗口的主组件</a:t>
            </a:r>
          </a:p>
          <a:p>
            <a:pPr lvl="1"/>
            <a:r>
              <a:rPr lang="en-US" altLang="zh-CN" sz="2400" dirty="0" smtClean="0"/>
              <a:t>……</a:t>
            </a:r>
          </a:p>
        </p:txBody>
      </p:sp>
      <p:sp>
        <p:nvSpPr>
          <p:cNvPr id="31748" name="灯片编号占位符 5"/>
          <p:cNvSpPr>
            <a:spLocks noGrp="1"/>
          </p:cNvSpPr>
          <p:nvPr>
            <p:ph type="sldNum" sz="quarter" idx="12"/>
          </p:nvPr>
        </p:nvSpPr>
        <p:spPr>
          <a:noFill/>
        </p:spPr>
        <p:txBody>
          <a:bodyPr/>
          <a:lstStyle/>
          <a:p>
            <a:fld id="{F25D90E3-AC9A-479F-9CEA-FC74CEEE044D}" type="slidenum">
              <a:rPr lang="en-US" altLang="zh-CN" smtClean="0">
                <a:latin typeface="Arial" charset="0"/>
              </a:rPr>
              <a:pPr/>
              <a:t>27</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8"/>
          <p:cNvSpPr>
            <a:spLocks noGrp="1" noChangeArrowheads="1"/>
          </p:cNvSpPr>
          <p:nvPr>
            <p:ph type="title"/>
          </p:nvPr>
        </p:nvSpPr>
        <p:spPr/>
        <p:txBody>
          <a:bodyPr/>
          <a:lstStyle/>
          <a:p>
            <a:pPr eaLnBrk="1" hangingPunct="1"/>
            <a:endParaRPr lang="zh-CN" altLang="en-US" smtClean="0"/>
          </a:p>
        </p:txBody>
      </p:sp>
      <p:graphicFrame>
        <p:nvGraphicFramePr>
          <p:cNvPr id="952381" name="Group 61"/>
          <p:cNvGraphicFramePr>
            <a:graphicFrameLocks noGrp="1"/>
          </p:cNvGraphicFramePr>
          <p:nvPr>
            <p:ph idx="1"/>
          </p:nvPr>
        </p:nvGraphicFramePr>
        <p:xfrm>
          <a:off x="71438" y="188913"/>
          <a:ext cx="8964612" cy="6046789"/>
        </p:xfrm>
        <a:graphic>
          <a:graphicData uri="http://schemas.openxmlformats.org/drawingml/2006/table">
            <a:tbl>
              <a:tblPr/>
              <a:tblGrid>
                <a:gridCol w="1168824"/>
                <a:gridCol w="7795788"/>
              </a:tblGrid>
              <a:tr h="388958">
                <a:tc gridSpan="2">
                  <a:txBody>
                    <a:bodyPr/>
                    <a:lstStyle/>
                    <a:p>
                      <a:pPr marL="400050" marR="0" lvl="0" indent="-40005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函数分组 </a:t>
                      </a:r>
                      <a:endParaRPr kumimoji="0" lang="zh-CN" altLang="en-US" sz="3200" b="0" i="0" u="none" strike="noStrike" cap="none" normalizeH="0" baseline="0" dirty="0" smtClean="0">
                        <a:ln>
                          <a:noFill/>
                        </a:ln>
                        <a:solidFill>
                          <a:schemeClr val="tx1"/>
                        </a:solidFill>
                        <a:effectLst/>
                        <a:latin typeface="Arial" pitchFamily="34" charset="0"/>
                        <a:ea typeface="SimSun" pitchFamily="2" charset="-122"/>
                        <a:cs typeface="Times New Roman" pitchFamily="18" charset="0"/>
                      </a:endParaRPr>
                    </a:p>
                  </a:txBody>
                  <a:tcPr marL="91441" marR="91441" marT="45722" marB="45722" horzOverflow="overflow">
                    <a:lnL>
                      <a:noFill/>
                    </a:lnL>
                    <a:lnR>
                      <a:noFill/>
                    </a:lnR>
                    <a:lnT>
                      <a:noFill/>
                    </a:lnT>
                    <a:lnB>
                      <a:noFill/>
                    </a:lnB>
                    <a:lnTlToBr>
                      <a:noFill/>
                    </a:lnTlToBr>
                    <a:lnBlToTr>
                      <a:noFill/>
                    </a:lnBlToTr>
                    <a:solidFill>
                      <a:srgbClr val="A2C511"/>
                    </a:solidFill>
                  </a:tcPr>
                </a:tc>
                <a:tc hMerge="1">
                  <a:txBody>
                    <a:bodyPr/>
                    <a:lstStyle/>
                    <a:p>
                      <a:endParaRPr lang="en-US"/>
                    </a:p>
                  </a:txBody>
                  <a:tcPr/>
                </a:tc>
              </a:tr>
              <a:tr h="731558">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系统设置 </a:t>
                      </a:r>
                      <a:endParaRPr kumimoji="0" lang="zh-CN" altLang="en-US" sz="3200" b="0" i="0" u="none" strike="noStrike" cap="none" normalizeH="0" baseline="0" dirty="0" smtClean="0">
                        <a:ln>
                          <a:noFill/>
                        </a:ln>
                        <a:solidFill>
                          <a:schemeClr val="tx1"/>
                        </a:solidFill>
                        <a:effectLst/>
                        <a:latin typeface="Arial" pitchFamily="34" charset="0"/>
                        <a:ea typeface="SimSun" pitchFamily="2" charset="-122"/>
                        <a:cs typeface="Times New Roman" pitchFamily="18" charset="0"/>
                      </a:endParaRPr>
                    </a:p>
                  </a:txBody>
                  <a:tcPr marL="91441" marR="91441" marT="45722" marB="45722" horzOverflow="overflow">
                    <a:lnL>
                      <a:noFill/>
                    </a:lnL>
                    <a:lnR>
                      <a:noFill/>
                    </a:lnR>
                    <a:lnT>
                      <a:noFill/>
                    </a:lnT>
                    <a:lnB>
                      <a:noFill/>
                    </a:lnB>
                    <a:lnTlToBr>
                      <a:noFill/>
                    </a:lnTlToBr>
                    <a:lnBlToTr>
                      <a:noFill/>
                    </a:lnBlToTr>
                    <a:solidFill>
                      <a:srgbClr val="F0F0F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desktopSettingsAware</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setDesktopSettingsAware</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cursorFlashTime</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setCursorFlashTime</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doubleClickInterval</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setDoubleClickInterval</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wheelScrollLines</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setWheelScrollLines</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palette</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setPalette</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font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setFont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fontMetrics</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32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91441" marR="91441" marT="45722" marB="45722" horzOverflow="overflow">
                    <a:lnL>
                      <a:noFill/>
                    </a:lnL>
                    <a:lnR>
                      <a:noFill/>
                    </a:lnR>
                    <a:lnT>
                      <a:noFill/>
                    </a:lnT>
                    <a:lnB>
                      <a:noFill/>
                    </a:lnB>
                    <a:lnTlToBr>
                      <a:noFill/>
                    </a:lnTlToBr>
                    <a:lnBlToTr>
                      <a:noFill/>
                    </a:lnBlToTr>
                    <a:solidFill>
                      <a:srgbClr val="F0F0F0"/>
                    </a:solidFill>
                  </a:tcPr>
                </a:tc>
              </a:tr>
              <a:tr h="731558">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事件处理 </a:t>
                      </a:r>
                      <a:endParaRPr kumimoji="0" lang="zh-CN" altLang="en-US" sz="3200" b="0" i="0" u="none" strike="noStrike" cap="none" normalizeH="0" baseline="0" dirty="0" smtClean="0">
                        <a:ln>
                          <a:noFill/>
                        </a:ln>
                        <a:solidFill>
                          <a:schemeClr val="tx1"/>
                        </a:solidFill>
                        <a:effectLst/>
                        <a:latin typeface="Arial" pitchFamily="34" charset="0"/>
                        <a:ea typeface="SimSun" pitchFamily="2" charset="-122"/>
                        <a:cs typeface="Times New Roman" pitchFamily="18" charset="0"/>
                      </a:endParaRPr>
                    </a:p>
                  </a:txBody>
                  <a:tcPr marL="91441" marR="91441" marT="45722" marB="45722" horzOverflow="overflow">
                    <a:lnL>
                      <a:noFill/>
                    </a:lnL>
                    <a:lnR>
                      <a:noFill/>
                    </a:lnR>
                    <a:lnT>
                      <a:noFill/>
                    </a:lnT>
                    <a:lnB>
                      <a:noFill/>
                    </a:lnB>
                    <a:lnTlToBr>
                      <a:noFill/>
                    </a:lnTlToBr>
                    <a:lnBlToTr>
                      <a:noFill/>
                    </a:lnBlToTr>
                    <a:solidFill>
                      <a:srgbClr val="D0D0D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exec</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processEvents</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enter_loop</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exit_loop</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exit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quit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sendEvent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postEvent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sendPostedEvents</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removePostedEvents</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hasPendingEvents</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notify</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macEventFilter</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qwsEventFilter</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x11EventFilter</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x11ProcessEvent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winEventFilter</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32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91441" marR="91441" marT="45722" marB="45722" horzOverflow="overflow">
                    <a:lnL>
                      <a:noFill/>
                    </a:lnL>
                    <a:lnR>
                      <a:noFill/>
                    </a:lnR>
                    <a:lnT>
                      <a:noFill/>
                    </a:lnT>
                    <a:lnB>
                      <a:noFill/>
                    </a:lnB>
                    <a:lnTlToBr>
                      <a:noFill/>
                    </a:lnTlToBr>
                    <a:lnBlToTr>
                      <a:noFill/>
                    </a:lnBlToTr>
                    <a:solidFill>
                      <a:srgbClr val="D0D0D0"/>
                    </a:solidFill>
                  </a:tcPr>
                </a:tc>
              </a:tr>
              <a:tr h="518187">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图形用户</a:t>
                      </a:r>
                    </a:p>
                    <a:p>
                      <a:pPr marL="400050" marR="0" lvl="0" indent="-40005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界面风格 </a:t>
                      </a:r>
                      <a:endParaRPr kumimoji="0" lang="zh-CN" altLang="en-US" sz="3200" b="0" i="0" u="none" strike="noStrike" cap="none" normalizeH="0" baseline="0" dirty="0" smtClean="0">
                        <a:ln>
                          <a:noFill/>
                        </a:ln>
                        <a:solidFill>
                          <a:schemeClr val="tx1"/>
                        </a:solidFill>
                        <a:effectLst/>
                        <a:latin typeface="Arial" pitchFamily="34" charset="0"/>
                        <a:ea typeface="SimSun" pitchFamily="2" charset="-122"/>
                        <a:cs typeface="Times New Roman" pitchFamily="18" charset="0"/>
                      </a:endParaRPr>
                    </a:p>
                  </a:txBody>
                  <a:tcPr marL="91441" marR="91441" marT="45722" marB="45722" horzOverflow="overflow">
                    <a:lnL>
                      <a:noFill/>
                    </a:lnL>
                    <a:lnR>
                      <a:noFill/>
                    </a:lnR>
                    <a:lnT>
                      <a:noFill/>
                    </a:lnT>
                    <a:lnB>
                      <a:noFill/>
                    </a:lnB>
                    <a:lnTlToBr>
                      <a:noFill/>
                    </a:lnTlToBr>
                    <a:lnBlToTr>
                      <a:noFill/>
                    </a:lnBlToTr>
                    <a:solidFill>
                      <a:srgbClr val="F0F0F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style</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setStyle</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polish</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32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91441" marR="91441" marT="45722" marB="45722" horzOverflow="overflow">
                    <a:lnL>
                      <a:noFill/>
                    </a:lnL>
                    <a:lnR>
                      <a:noFill/>
                    </a:lnR>
                    <a:lnT>
                      <a:noFill/>
                    </a:lnT>
                    <a:lnB>
                      <a:noFill/>
                    </a:lnB>
                    <a:lnTlToBr>
                      <a:noFill/>
                    </a:lnTlToBr>
                    <a:lnBlToTr>
                      <a:noFill/>
                    </a:lnBlToTr>
                    <a:solidFill>
                      <a:srgbClr val="F0F0F0"/>
                    </a:solidFill>
                  </a:tcPr>
                </a:tc>
              </a:tr>
              <a:tr h="398484">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颜色使用 </a:t>
                      </a:r>
                      <a:endParaRPr kumimoji="0" lang="zh-CN" altLang="en-US" sz="32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91441" marR="91441" marT="45722" marB="45722" horzOverflow="overflow">
                    <a:lnL>
                      <a:noFill/>
                    </a:lnL>
                    <a:lnR>
                      <a:noFill/>
                    </a:lnR>
                    <a:lnT>
                      <a:noFill/>
                    </a:lnT>
                    <a:lnB>
                      <a:noFill/>
                    </a:lnB>
                    <a:lnTlToBr>
                      <a:noFill/>
                    </a:lnTlToBr>
                    <a:lnBlToTr>
                      <a:noFill/>
                    </a:lnBlToTr>
                    <a:solidFill>
                      <a:srgbClr val="D0D0D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colorSpec</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setColorSpec</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qwsSetCustomColors</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32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91441" marR="91441" marT="45722" marB="45722" horzOverflow="overflow">
                    <a:lnL>
                      <a:noFill/>
                    </a:lnL>
                    <a:lnR>
                      <a:noFill/>
                    </a:lnR>
                    <a:lnT>
                      <a:noFill/>
                    </a:lnT>
                    <a:lnB>
                      <a:noFill/>
                    </a:lnB>
                    <a:lnTlToBr>
                      <a:noFill/>
                    </a:lnTlToBr>
                    <a:lnBlToTr>
                      <a:noFill/>
                    </a:lnBlToTr>
                    <a:solidFill>
                      <a:srgbClr val="D0D0D0"/>
                    </a:solidFill>
                  </a:tcPr>
                </a:tc>
              </a:tr>
              <a:tr h="396896">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文本处理 </a:t>
                      </a:r>
                      <a:endParaRPr kumimoji="0" lang="zh-CN" altLang="en-US" sz="3200" b="0" i="0" u="none" strike="noStrike" cap="none" normalizeH="0" baseline="0" dirty="0" smtClean="0">
                        <a:ln>
                          <a:noFill/>
                        </a:ln>
                        <a:solidFill>
                          <a:schemeClr val="tx1"/>
                        </a:solidFill>
                        <a:effectLst/>
                        <a:latin typeface="Arial" pitchFamily="34" charset="0"/>
                        <a:ea typeface="SimSun" pitchFamily="2" charset="-122"/>
                        <a:cs typeface="Times New Roman" pitchFamily="18" charset="0"/>
                      </a:endParaRPr>
                    </a:p>
                  </a:txBody>
                  <a:tcPr marL="91441" marR="91441" marT="45722" marB="45722" horzOverflow="overflow">
                    <a:lnL>
                      <a:noFill/>
                    </a:lnL>
                    <a:lnR>
                      <a:noFill/>
                    </a:lnR>
                    <a:lnT>
                      <a:noFill/>
                    </a:lnT>
                    <a:lnB>
                      <a:noFill/>
                    </a:lnB>
                    <a:lnTlToBr>
                      <a:noFill/>
                    </a:lnTlToBr>
                    <a:lnBlToTr>
                      <a:noFill/>
                    </a:lnBlToTr>
                    <a:solidFill>
                      <a:srgbClr val="F0F0F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setDefaultCodec</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installTranslator</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removeTranslator</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translate</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32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91441" marR="91441" marT="45722" marB="45722" horzOverflow="overflow">
                    <a:lnL>
                      <a:noFill/>
                    </a:lnL>
                    <a:lnR>
                      <a:noFill/>
                    </a:lnR>
                    <a:lnT>
                      <a:noFill/>
                    </a:lnT>
                    <a:lnB>
                      <a:noFill/>
                    </a:lnB>
                    <a:lnTlToBr>
                      <a:noFill/>
                    </a:lnTlToBr>
                    <a:lnBlToTr>
                      <a:noFill/>
                    </a:lnBlToTr>
                    <a:solidFill>
                      <a:srgbClr val="F0F0F0"/>
                    </a:solidFill>
                  </a:tcPr>
                </a:tc>
              </a:tr>
              <a:tr h="649322">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窗口部件 </a:t>
                      </a:r>
                      <a:endParaRPr kumimoji="0" lang="zh-CN" altLang="en-US" sz="32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91441" marR="91441" marT="45722" marB="45722" horzOverflow="overflow">
                    <a:lnL>
                      <a:noFill/>
                    </a:lnL>
                    <a:lnR>
                      <a:noFill/>
                    </a:lnR>
                    <a:lnT>
                      <a:noFill/>
                    </a:lnT>
                    <a:lnB>
                      <a:noFill/>
                    </a:lnB>
                    <a:lnTlToBr>
                      <a:noFill/>
                    </a:lnTlToBr>
                    <a:lnBlToTr>
                      <a:noFill/>
                    </a:lnBlToTr>
                    <a:solidFill>
                      <a:srgbClr val="D0D0D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mainWidget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setMainWidget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allWidgets</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topLevelWidgets</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desktop</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activePopupWidget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activeModalWidget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clipboard</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focusWidget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winFocus</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activeWindow</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widgetAt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32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91441" marR="91441" marT="45722" marB="45722" horzOverflow="overflow">
                    <a:lnL>
                      <a:noFill/>
                    </a:lnL>
                    <a:lnR>
                      <a:noFill/>
                    </a:lnR>
                    <a:lnT>
                      <a:noFill/>
                    </a:lnT>
                    <a:lnB>
                      <a:noFill/>
                    </a:lnB>
                    <a:lnTlToBr>
                      <a:noFill/>
                    </a:lnTlToBr>
                    <a:lnBlToTr>
                      <a:noFill/>
                    </a:lnBlToTr>
                    <a:solidFill>
                      <a:srgbClr val="D0D0D0"/>
                    </a:solidFill>
                  </a:tcPr>
                </a:tc>
              </a:tr>
              <a:tr h="5181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高级光标处理 </a:t>
                      </a:r>
                      <a:endParaRPr kumimoji="0" lang="zh-CN" altLang="en-US" sz="3200" b="0" i="0" u="none" strike="noStrike" cap="none" normalizeH="0" baseline="0" dirty="0" smtClean="0">
                        <a:ln>
                          <a:noFill/>
                        </a:ln>
                        <a:solidFill>
                          <a:schemeClr val="tx1"/>
                        </a:solidFill>
                        <a:effectLst/>
                        <a:latin typeface="Arial" pitchFamily="34" charset="0"/>
                        <a:ea typeface="SimSun" pitchFamily="2" charset="-122"/>
                        <a:cs typeface="Times New Roman" pitchFamily="18" charset="0"/>
                      </a:endParaRPr>
                    </a:p>
                  </a:txBody>
                  <a:tcPr marL="91441" marR="91441" marT="45722" marB="45722" horzOverflow="overflow">
                    <a:lnL>
                      <a:noFill/>
                    </a:lnL>
                    <a:lnR>
                      <a:noFill/>
                    </a:lnR>
                    <a:lnT>
                      <a:noFill/>
                    </a:lnT>
                    <a:lnB>
                      <a:noFill/>
                    </a:lnB>
                    <a:lnTlToBr>
                      <a:noFill/>
                    </a:lnTlToBr>
                    <a:lnBlToTr>
                      <a:noFill/>
                    </a:lnBlToTr>
                    <a:solidFill>
                      <a:srgbClr val="F0F0F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hasGlobalMouseTracking</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setGlobalMouseTracking</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overrideCursor</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setOverrideCursor</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restoreOverrideCursor</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32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91441" marR="91441" marT="45722" marB="45722" horzOverflow="overflow">
                    <a:lnL>
                      <a:noFill/>
                    </a:lnL>
                    <a:lnR>
                      <a:noFill/>
                    </a:lnR>
                    <a:lnT>
                      <a:noFill/>
                    </a:lnT>
                    <a:lnB>
                      <a:noFill/>
                    </a:lnB>
                    <a:lnTlToBr>
                      <a:noFill/>
                    </a:lnTlToBr>
                    <a:lnBlToTr>
                      <a:noFill/>
                    </a:lnBlToTr>
                    <a:solidFill>
                      <a:srgbClr val="F0F0F0"/>
                    </a:solidFill>
                  </a:tcPr>
                </a:tc>
              </a:tr>
              <a:tr h="5181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X</a:t>
                      </a:r>
                      <a:r>
                        <a:rPr kumimoji="0" lang="zh-CN" altLang="en-US" sz="14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窗口系统同步 </a:t>
                      </a:r>
                      <a:endParaRPr kumimoji="0" lang="zh-CN" altLang="en-US" sz="3200" b="0" i="0" u="none" strike="noStrike" cap="none" normalizeH="0" baseline="0" dirty="0" smtClean="0">
                        <a:ln>
                          <a:noFill/>
                        </a:ln>
                        <a:solidFill>
                          <a:schemeClr val="tx1"/>
                        </a:solidFill>
                        <a:effectLst/>
                        <a:latin typeface="Arial" pitchFamily="34" charset="0"/>
                        <a:ea typeface="SimSun" pitchFamily="2" charset="-122"/>
                        <a:cs typeface="Times New Roman" pitchFamily="18" charset="0"/>
                      </a:endParaRPr>
                    </a:p>
                  </a:txBody>
                  <a:tcPr marL="91441" marR="91441" marT="45722" marB="45722" horzOverflow="overflow">
                    <a:lnL>
                      <a:noFill/>
                    </a:lnL>
                    <a:lnR>
                      <a:noFill/>
                    </a:lnR>
                    <a:lnT>
                      <a:noFill/>
                    </a:lnT>
                    <a:lnB>
                      <a:noFill/>
                    </a:lnB>
                    <a:lnTlToBr>
                      <a:noFill/>
                    </a:lnTlToBr>
                    <a:lnBlToTr>
                      <a:noFill/>
                    </a:lnBlToTr>
                    <a:solidFill>
                      <a:srgbClr val="D0D0D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flushX</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syncX</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32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91441" marR="91441" marT="45722" marB="45722" horzOverflow="overflow">
                    <a:lnL>
                      <a:noFill/>
                    </a:lnL>
                    <a:lnR>
                      <a:noFill/>
                    </a:lnR>
                    <a:lnT>
                      <a:noFill/>
                    </a:lnT>
                    <a:lnB>
                      <a:noFill/>
                    </a:lnB>
                    <a:lnTlToBr>
                      <a:noFill/>
                    </a:lnTlToBr>
                    <a:lnBlToTr>
                      <a:noFill/>
                    </a:lnBlToTr>
                    <a:solidFill>
                      <a:srgbClr val="D0D0D0"/>
                    </a:solidFill>
                  </a:tcPr>
                </a:tc>
              </a:tr>
              <a:tr h="398484">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对话管理 </a:t>
                      </a:r>
                      <a:endParaRPr kumimoji="0" lang="zh-CN" altLang="en-US" sz="3200" b="0" i="0" u="none" strike="noStrike" cap="none" normalizeH="0" baseline="0" dirty="0" smtClean="0">
                        <a:ln>
                          <a:noFill/>
                        </a:ln>
                        <a:solidFill>
                          <a:schemeClr val="tx1"/>
                        </a:solidFill>
                        <a:effectLst/>
                        <a:latin typeface="Arial" pitchFamily="34" charset="0"/>
                        <a:ea typeface="SimSun" pitchFamily="2" charset="-122"/>
                        <a:cs typeface="Times New Roman" pitchFamily="18" charset="0"/>
                      </a:endParaRPr>
                    </a:p>
                  </a:txBody>
                  <a:tcPr marL="91441" marR="91441" marT="45722" marB="45722" horzOverflow="overflow">
                    <a:lnL>
                      <a:noFill/>
                    </a:lnL>
                    <a:lnR>
                      <a:noFill/>
                    </a:lnR>
                    <a:lnT>
                      <a:noFill/>
                    </a:lnT>
                    <a:lnB>
                      <a:noFill/>
                    </a:lnB>
                    <a:lnTlToBr>
                      <a:noFill/>
                    </a:lnTlToBr>
                    <a:lnBlToTr>
                      <a:noFill/>
                    </a:lnBlToTr>
                    <a:solidFill>
                      <a:srgbClr val="F0F0F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isSessionRestored</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sessionId</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commitData</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saveState</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32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91441" marR="91441" marT="45722" marB="45722" horzOverflow="overflow">
                    <a:lnL>
                      <a:noFill/>
                    </a:lnL>
                    <a:lnR>
                      <a:noFill/>
                    </a:lnR>
                    <a:lnT>
                      <a:noFill/>
                    </a:lnT>
                    <a:lnB>
                      <a:noFill/>
                    </a:lnB>
                    <a:lnTlToBr>
                      <a:noFill/>
                    </a:lnTlToBr>
                    <a:lnBlToTr>
                      <a:noFill/>
                    </a:lnBlToTr>
                    <a:solidFill>
                      <a:srgbClr val="F0F0F0"/>
                    </a:solidFill>
                  </a:tcPr>
                </a:tc>
              </a:tr>
              <a:tr h="398484">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线程 </a:t>
                      </a:r>
                      <a:endParaRPr kumimoji="0" lang="zh-CN" altLang="en-US" sz="32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91441" marR="91441" marT="45722" marB="45722" horzOverflow="overflow">
                    <a:lnL>
                      <a:noFill/>
                    </a:lnL>
                    <a:lnR>
                      <a:noFill/>
                    </a:lnR>
                    <a:lnT>
                      <a:noFill/>
                    </a:lnT>
                    <a:lnB>
                      <a:noFill/>
                    </a:lnB>
                    <a:lnTlToBr>
                      <a:noFill/>
                    </a:lnTlToBr>
                    <a:lnBlToTr>
                      <a:noFill/>
                    </a:lnBlToTr>
                    <a:solidFill>
                      <a:srgbClr val="D0D0D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lock</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unlock</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locked</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tryLock</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wakeUpGuiThread</a:t>
                      </a:r>
                      <a:r>
                        <a:rPr kumimoji="0" lang="en-US" altLang="zh-CN"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32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91441" marR="91441" marT="45722" marB="45722" horzOverflow="overflow">
                    <a:lnL>
                      <a:noFill/>
                    </a:lnL>
                    <a:lnR>
                      <a:noFill/>
                    </a:lnR>
                    <a:lnT>
                      <a:noFill/>
                    </a:lnT>
                    <a:lnB>
                      <a:noFill/>
                    </a:lnB>
                    <a:lnTlToBr>
                      <a:noFill/>
                    </a:lnTlToBr>
                    <a:lnBlToTr>
                      <a:noFill/>
                    </a:lnBlToTr>
                    <a:solidFill>
                      <a:srgbClr val="D0D0D0"/>
                    </a:solidFill>
                  </a:tcPr>
                </a:tc>
              </a:tr>
              <a:tr h="398484">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杂项 </a:t>
                      </a:r>
                      <a:endParaRPr kumimoji="0" lang="zh-CN" altLang="en-US" sz="32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L="91441" marR="91441" marT="45722" marB="45722" horzOverflow="overflow">
                    <a:lnL>
                      <a:noFill/>
                    </a:lnL>
                    <a:lnR>
                      <a:noFill/>
                    </a:lnR>
                    <a:lnT>
                      <a:noFill/>
                    </a:lnT>
                    <a:lnB>
                      <a:noFill/>
                    </a:lnB>
                    <a:lnTlToBr>
                      <a:noFill/>
                    </a:lnTlToBr>
                    <a:lnBlToTr>
                      <a:noFill/>
                    </a:lnBlToTr>
                    <a:solidFill>
                      <a:srgbClr val="F0F0F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rgbClr val="000000"/>
                          </a:solidFill>
                          <a:effectLst/>
                          <a:latin typeface="Times New Roman" pitchFamily="18" charset="0"/>
                          <a:ea typeface="SimSun" pitchFamily="2" charset="-122"/>
                          <a:cs typeface="Times New Roman" pitchFamily="18" charset="0"/>
                          <a:hlinkClick r:id="" action="ppaction://hlinkfile"/>
                        </a:rPr>
                        <a:t>closeAllWindows</a:t>
                      </a:r>
                      <a:r>
                        <a:rPr kumimoji="0" lang="en-US" altLang="zh-CN" sz="14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dirty="0" err="1" smtClean="0">
                          <a:ln>
                            <a:noFill/>
                          </a:ln>
                          <a:solidFill>
                            <a:srgbClr val="000000"/>
                          </a:solidFill>
                          <a:effectLst/>
                          <a:latin typeface="Times New Roman" pitchFamily="18" charset="0"/>
                          <a:ea typeface="SimSun" pitchFamily="2" charset="-122"/>
                          <a:cs typeface="Times New Roman" pitchFamily="18" charset="0"/>
                          <a:hlinkClick r:id="" action="ppaction://hlinkfile"/>
                        </a:rPr>
                        <a:t>startingUp</a:t>
                      </a:r>
                      <a:r>
                        <a:rPr kumimoji="0" lang="en-US" altLang="zh-CN" sz="14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dirty="0" err="1" smtClean="0">
                          <a:ln>
                            <a:noFill/>
                          </a:ln>
                          <a:solidFill>
                            <a:srgbClr val="000000"/>
                          </a:solidFill>
                          <a:effectLst/>
                          <a:latin typeface="Times New Roman" pitchFamily="18" charset="0"/>
                          <a:ea typeface="SimSun" pitchFamily="2" charset="-122"/>
                          <a:cs typeface="Times New Roman" pitchFamily="18" charset="0"/>
                          <a:hlinkClick r:id="" action="ppaction://hlinkfile"/>
                        </a:rPr>
                        <a:t>closingDown</a:t>
                      </a:r>
                      <a:r>
                        <a:rPr kumimoji="0" lang="en-US" altLang="zh-CN" sz="14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4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hlinkClick r:id="" action="ppaction://hlinkfile"/>
                        </a:rPr>
                        <a:t>type</a:t>
                      </a:r>
                      <a:r>
                        <a:rPr kumimoji="0" lang="en-US" altLang="zh-CN" sz="14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4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3200" b="0" i="0" u="none" strike="noStrike" cap="none" normalizeH="0" baseline="0" dirty="0" smtClean="0">
                        <a:ln>
                          <a:noFill/>
                        </a:ln>
                        <a:solidFill>
                          <a:schemeClr val="tx1"/>
                        </a:solidFill>
                        <a:effectLst/>
                        <a:latin typeface="Arial" pitchFamily="34" charset="0"/>
                        <a:ea typeface="SimSun" pitchFamily="2" charset="-122"/>
                        <a:cs typeface="Times New Roman" pitchFamily="18" charset="0"/>
                      </a:endParaRPr>
                    </a:p>
                  </a:txBody>
                  <a:tcPr marL="91441" marR="91441" marT="45722" marB="45722" horzOverflow="overflow">
                    <a:lnL>
                      <a:noFill/>
                    </a:lnL>
                    <a:lnR>
                      <a:noFill/>
                    </a:lnR>
                    <a:lnT>
                      <a:noFill/>
                    </a:lnT>
                    <a:lnB>
                      <a:noFill/>
                    </a:lnB>
                    <a:lnTlToBr>
                      <a:noFill/>
                    </a:lnTlToBr>
                    <a:lnBlToTr>
                      <a:noFill/>
                    </a:lnBlToTr>
                    <a:solidFill>
                      <a:srgbClr val="F0F0F0"/>
                    </a:solidFill>
                  </a:tcPr>
                </a:tc>
              </a:tr>
            </a:tbl>
          </a:graphicData>
        </a:graphic>
      </p:graphicFrame>
      <p:sp>
        <p:nvSpPr>
          <p:cNvPr id="32795" name="灯片编号占位符 4"/>
          <p:cNvSpPr>
            <a:spLocks noGrp="1"/>
          </p:cNvSpPr>
          <p:nvPr>
            <p:ph type="sldNum" sz="quarter" idx="10"/>
          </p:nvPr>
        </p:nvSpPr>
        <p:spPr>
          <a:noFill/>
        </p:spPr>
        <p:txBody>
          <a:bodyPr/>
          <a:lstStyle/>
          <a:p>
            <a:fld id="{0281CF8B-C44C-4D79-9E16-02608775C757}" type="slidenum">
              <a:rPr lang="zh-CN" altLang="en-US" smtClean="0">
                <a:latin typeface="Arial" charset="0"/>
              </a:rPr>
              <a:pPr/>
              <a:t>28</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2"/>
          </p:nvPr>
        </p:nvSpPr>
        <p:spPr>
          <a:xfrm>
            <a:off x="3924300" y="6538913"/>
            <a:ext cx="1727200" cy="319087"/>
          </a:xfrm>
          <a:noFill/>
        </p:spPr>
        <p:txBody>
          <a:bodyPr/>
          <a:lstStyle/>
          <a:p>
            <a:pPr algn="l"/>
            <a:fld id="{AC283F4B-635D-4179-8326-72BDB8D2B821}" type="slidenum">
              <a:rPr lang="zh-CN" altLang="en-US" smtClean="0">
                <a:latin typeface="Arial" charset="0"/>
              </a:rPr>
              <a:pPr algn="l"/>
              <a:t>29</a:t>
            </a:fld>
            <a:endParaRPr lang="en-US" altLang="zh-CN" smtClean="0">
              <a:latin typeface="Arial" charset="0"/>
            </a:endParaRPr>
          </a:p>
        </p:txBody>
      </p:sp>
      <p:sp>
        <p:nvSpPr>
          <p:cNvPr id="33795" name="Rectangle 2"/>
          <p:cNvSpPr>
            <a:spLocks noGrp="1" noChangeArrowheads="1"/>
          </p:cNvSpPr>
          <p:nvPr>
            <p:ph type="title"/>
          </p:nvPr>
        </p:nvSpPr>
        <p:spPr/>
        <p:txBody>
          <a:bodyPr/>
          <a:lstStyle/>
          <a:p>
            <a:pPr eaLnBrk="1" hangingPunct="1"/>
            <a:r>
              <a:rPr lang="zh-CN" altLang="en-US" smtClean="0"/>
              <a:t>程序退出</a:t>
            </a:r>
            <a:endParaRPr lang="en-US" altLang="zh-CN" smtClean="0"/>
          </a:p>
        </p:txBody>
      </p:sp>
      <p:sp>
        <p:nvSpPr>
          <p:cNvPr id="33796" name="Rectangle 3"/>
          <p:cNvSpPr>
            <a:spLocks noGrp="1" noChangeArrowheads="1"/>
          </p:cNvSpPr>
          <p:nvPr>
            <p:ph type="body" idx="1"/>
          </p:nvPr>
        </p:nvSpPr>
        <p:spPr>
          <a:xfrm>
            <a:off x="4140200" y="1125538"/>
            <a:ext cx="4608513" cy="5256212"/>
          </a:xfrm>
        </p:spPr>
        <p:txBody>
          <a:bodyPr/>
          <a:lstStyle/>
          <a:p>
            <a:pPr eaLnBrk="1" hangingPunct="1"/>
            <a:r>
              <a:rPr lang="zh-CN" altLang="en-US" sz="2800" dirty="0" smtClean="0"/>
              <a:t>退出事件程序，只需要在程序结束时返回一个</a:t>
            </a:r>
            <a:r>
              <a:rPr lang="en-US" altLang="zh-CN" sz="2800" dirty="0" smtClean="0"/>
              <a:t>exec()</a:t>
            </a:r>
            <a:r>
              <a:rPr lang="zh-CN" altLang="en-US" sz="2800" dirty="0" smtClean="0"/>
              <a:t>，例如：</a:t>
            </a:r>
          </a:p>
          <a:p>
            <a:pPr eaLnBrk="1" hangingPunct="1"/>
            <a:endParaRPr lang="zh-CN" altLang="en-US" sz="1100" dirty="0" smtClean="0"/>
          </a:p>
          <a:p>
            <a:pPr eaLnBrk="1" hangingPunct="1">
              <a:buFont typeface="Wingdings 2" pitchFamily="18" charset="2"/>
              <a:buNone/>
            </a:pPr>
            <a:r>
              <a:rPr lang="en-US" altLang="zh-CN" sz="1800" dirty="0" smtClean="0">
                <a:latin typeface="Courier New" pitchFamily="49" charset="0"/>
              </a:rPr>
              <a:t>		</a:t>
            </a:r>
            <a:r>
              <a:rPr lang="en-US" altLang="zh-CN" sz="1800" dirty="0" smtClean="0">
                <a:solidFill>
                  <a:srgbClr val="FF0000"/>
                </a:solidFill>
                <a:latin typeface="Courier New" pitchFamily="49" charset="0"/>
              </a:rPr>
              <a:t>return  </a:t>
            </a:r>
            <a:r>
              <a:rPr lang="en-US" altLang="zh-CN" sz="1800" dirty="0" err="1" smtClean="0">
                <a:solidFill>
                  <a:srgbClr val="FF0000"/>
                </a:solidFill>
                <a:latin typeface="Courier New" pitchFamily="49" charset="0"/>
              </a:rPr>
              <a:t>app.exec</a:t>
            </a:r>
            <a:r>
              <a:rPr lang="en-US" altLang="zh-CN" sz="1800" dirty="0" smtClean="0">
                <a:solidFill>
                  <a:srgbClr val="FF0000"/>
                </a:solidFill>
                <a:latin typeface="Courier New" pitchFamily="49" charset="0"/>
              </a:rPr>
              <a:t>();</a:t>
            </a:r>
          </a:p>
          <a:p>
            <a:pPr eaLnBrk="1" hangingPunct="1">
              <a:buFont typeface="Wingdings 2" pitchFamily="18" charset="2"/>
              <a:buNone/>
            </a:pPr>
            <a:endParaRPr lang="en-US" altLang="zh-CN" sz="1100" dirty="0" smtClean="0">
              <a:latin typeface="Courier New" pitchFamily="49" charset="0"/>
            </a:endParaRPr>
          </a:p>
          <a:p>
            <a:pPr eaLnBrk="1" hangingPunct="1"/>
            <a:r>
              <a:rPr lang="zh-CN" altLang="en-US" sz="2800" dirty="0" smtClean="0">
                <a:latin typeface="Courier New" pitchFamily="49" charset="0"/>
              </a:rPr>
              <a:t>其中</a:t>
            </a:r>
            <a:r>
              <a:rPr lang="en-US" altLang="zh-CN" sz="2800" dirty="0" smtClean="0"/>
              <a:t>app</a:t>
            </a:r>
            <a:r>
              <a:rPr lang="zh-CN" altLang="en-US" sz="2800" dirty="0" smtClean="0"/>
              <a:t>为</a:t>
            </a:r>
            <a:r>
              <a:rPr lang="en-US" altLang="zh-CN" sz="2800" dirty="0" err="1" smtClean="0"/>
              <a:t>QApplication</a:t>
            </a:r>
            <a:r>
              <a:rPr lang="zh-CN" altLang="en-US" sz="2800" dirty="0" smtClean="0"/>
              <a:t>的实例，当</a:t>
            </a:r>
            <a:r>
              <a:rPr lang="zh-CN" altLang="en-US" sz="2800" dirty="0" smtClean="0">
                <a:solidFill>
                  <a:srgbClr val="FF0000"/>
                </a:solidFill>
              </a:rPr>
              <a:t>调用</a:t>
            </a:r>
            <a:r>
              <a:rPr lang="en-US" altLang="zh-CN" sz="2800" dirty="0" smtClean="0">
                <a:solidFill>
                  <a:srgbClr val="FF0000"/>
                </a:solidFill>
              </a:rPr>
              <a:t>exec()</a:t>
            </a:r>
            <a:r>
              <a:rPr lang="zh-CN" altLang="en-US" sz="2800" dirty="0" smtClean="0">
                <a:solidFill>
                  <a:srgbClr val="FF0000"/>
                </a:solidFill>
              </a:rPr>
              <a:t>将进入主事件的循环中</a:t>
            </a:r>
            <a:r>
              <a:rPr lang="zh-CN" altLang="en-US" sz="2800" dirty="0" smtClean="0"/>
              <a:t>，</a:t>
            </a:r>
            <a:r>
              <a:rPr lang="zh-CN" altLang="en-US" sz="2800" dirty="0" smtClean="0">
                <a:solidFill>
                  <a:srgbClr val="0000CC"/>
                </a:solidFill>
              </a:rPr>
              <a:t>直到</a:t>
            </a:r>
            <a:r>
              <a:rPr lang="en-US" altLang="zh-CN" sz="2800" dirty="0" smtClean="0">
                <a:solidFill>
                  <a:srgbClr val="0000CC"/>
                </a:solidFill>
              </a:rPr>
              <a:t>exit()</a:t>
            </a:r>
            <a:r>
              <a:rPr lang="zh-CN" altLang="en-US" sz="2800" dirty="0" smtClean="0">
                <a:solidFill>
                  <a:srgbClr val="0000CC"/>
                </a:solidFill>
              </a:rPr>
              <a:t>被调用或主窗口部件被销毁</a:t>
            </a:r>
            <a:endParaRPr lang="en-US" altLang="zh-CN" sz="2800" dirty="0" smtClean="0">
              <a:solidFill>
                <a:srgbClr val="0000CC"/>
              </a:solidFill>
            </a:endParaRPr>
          </a:p>
        </p:txBody>
      </p:sp>
      <p:sp>
        <p:nvSpPr>
          <p:cNvPr id="33797" name="Rectangle 2"/>
          <p:cNvSpPr txBox="1">
            <a:spLocks noChangeArrowheads="1"/>
          </p:cNvSpPr>
          <p:nvPr/>
        </p:nvSpPr>
        <p:spPr bwMode="auto">
          <a:xfrm>
            <a:off x="323850" y="1268413"/>
            <a:ext cx="3816350" cy="3889375"/>
          </a:xfrm>
          <a:prstGeom prst="rect">
            <a:avLst/>
          </a:prstGeom>
          <a:noFill/>
          <a:ln w="9525">
            <a:noFill/>
            <a:miter lim="800000"/>
            <a:headEnd/>
            <a:tailEnd/>
          </a:ln>
        </p:spPr>
        <p:txBody>
          <a:bodyPr lIns="0" tIns="0" rIns="0" bIns="0"/>
          <a:lstStyle/>
          <a:p>
            <a:pPr>
              <a:lnSpc>
                <a:spcPct val="95000"/>
              </a:lnSpc>
            </a:pPr>
            <a:r>
              <a:rPr lang="en-US" b="1">
                <a:solidFill>
                  <a:srgbClr val="333333"/>
                </a:solidFill>
              </a:rPr>
              <a:t>#include &lt;QApplication&gt;</a:t>
            </a:r>
            <a:endParaRPr lang="en-US" sz="2400" b="1"/>
          </a:p>
          <a:p>
            <a:pPr>
              <a:lnSpc>
                <a:spcPct val="95000"/>
              </a:lnSpc>
            </a:pPr>
            <a:r>
              <a:rPr lang="en-US" b="1">
                <a:solidFill>
                  <a:srgbClr val="333333"/>
                </a:solidFill>
              </a:rPr>
              <a:t>#include &lt;QLabel&gt;</a:t>
            </a:r>
            <a:endParaRPr lang="en-US" sz="2400" b="1"/>
          </a:p>
          <a:p>
            <a:pPr>
              <a:lnSpc>
                <a:spcPct val="95000"/>
              </a:lnSpc>
            </a:pPr>
            <a:endParaRPr lang="en-US" b="1">
              <a:solidFill>
                <a:srgbClr val="333333"/>
              </a:solidFill>
            </a:endParaRPr>
          </a:p>
          <a:p>
            <a:pPr>
              <a:lnSpc>
                <a:spcPct val="95000"/>
              </a:lnSpc>
            </a:pPr>
            <a:r>
              <a:rPr lang="en-US" b="1">
                <a:solidFill>
                  <a:srgbClr val="333333"/>
                </a:solidFill>
              </a:rPr>
              <a:t>int main(int argc, char *argv[])</a:t>
            </a:r>
            <a:endParaRPr lang="en-US" sz="2400" b="1"/>
          </a:p>
          <a:p>
            <a:pPr>
              <a:lnSpc>
                <a:spcPct val="95000"/>
              </a:lnSpc>
            </a:pPr>
            <a:r>
              <a:rPr lang="en-US" b="1">
                <a:solidFill>
                  <a:srgbClr val="333333"/>
                </a:solidFill>
              </a:rPr>
              <a:t>{</a:t>
            </a:r>
            <a:endParaRPr lang="en-US" sz="2400" b="1"/>
          </a:p>
          <a:p>
            <a:pPr>
              <a:lnSpc>
                <a:spcPct val="95000"/>
              </a:lnSpc>
            </a:pPr>
            <a:r>
              <a:rPr lang="en-US" b="1">
                <a:solidFill>
                  <a:srgbClr val="333333"/>
                </a:solidFill>
              </a:rPr>
              <a:t>    QApplication app(argc, argv);</a:t>
            </a:r>
            <a:endParaRPr lang="en-US" sz="2400" b="1"/>
          </a:p>
          <a:p>
            <a:pPr>
              <a:lnSpc>
                <a:spcPct val="95000"/>
              </a:lnSpc>
            </a:pPr>
            <a:r>
              <a:rPr lang="en-US" b="1">
                <a:solidFill>
                  <a:srgbClr val="333333"/>
                </a:solidFill>
              </a:rPr>
              <a:t>    </a:t>
            </a:r>
            <a:endParaRPr lang="en-US" sz="2400" b="1"/>
          </a:p>
          <a:p>
            <a:pPr>
              <a:lnSpc>
                <a:spcPct val="95000"/>
              </a:lnSpc>
            </a:pPr>
            <a:r>
              <a:rPr lang="en-US" b="1">
                <a:solidFill>
                  <a:srgbClr val="333333"/>
                </a:solidFill>
              </a:rPr>
              <a:t>    QLabel *label = new QLabel("Hello Qt!");</a:t>
            </a:r>
            <a:endParaRPr lang="en-US" sz="2400" b="1"/>
          </a:p>
          <a:p>
            <a:pPr>
              <a:lnSpc>
                <a:spcPct val="95000"/>
              </a:lnSpc>
            </a:pPr>
            <a:r>
              <a:rPr lang="en-US" b="1">
                <a:solidFill>
                  <a:srgbClr val="333333"/>
                </a:solidFill>
              </a:rPr>
              <a:t>    label-&gt;show();</a:t>
            </a:r>
            <a:endParaRPr lang="en-US" sz="2400" b="1"/>
          </a:p>
          <a:p>
            <a:pPr>
              <a:lnSpc>
                <a:spcPct val="95000"/>
              </a:lnSpc>
            </a:pPr>
            <a:r>
              <a:rPr lang="en-US" b="1">
                <a:solidFill>
                  <a:srgbClr val="333333"/>
                </a:solidFill>
              </a:rPr>
              <a:t>    </a:t>
            </a:r>
            <a:endParaRPr lang="en-US" sz="2400" b="1"/>
          </a:p>
          <a:p>
            <a:pPr>
              <a:lnSpc>
                <a:spcPct val="95000"/>
              </a:lnSpc>
            </a:pPr>
            <a:r>
              <a:rPr lang="en-US" b="1">
                <a:solidFill>
                  <a:srgbClr val="333333"/>
                </a:solidFill>
              </a:rPr>
              <a:t>    return app.exec();</a:t>
            </a:r>
            <a:endParaRPr lang="en-US" sz="2400" b="1"/>
          </a:p>
          <a:p>
            <a:pPr>
              <a:lnSpc>
                <a:spcPct val="95000"/>
              </a:lnSpc>
            </a:pPr>
            <a:r>
              <a:rPr lang="en-US" b="1">
                <a:solidFill>
                  <a:srgbClr val="333333"/>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endParaRPr lang="en-US" smtClean="0"/>
          </a:p>
        </p:txBody>
      </p:sp>
      <p:sp>
        <p:nvSpPr>
          <p:cNvPr id="6147" name="内容占位符 2"/>
          <p:cNvSpPr>
            <a:spLocks noGrp="1"/>
          </p:cNvSpPr>
          <p:nvPr>
            <p:ph idx="1"/>
          </p:nvPr>
        </p:nvSpPr>
        <p:spPr/>
        <p:txBody>
          <a:bodyPr/>
          <a:lstStyle/>
          <a:p>
            <a:endParaRPr lang="en-US" smtClean="0"/>
          </a:p>
        </p:txBody>
      </p:sp>
      <p:sp>
        <p:nvSpPr>
          <p:cNvPr id="6148" name="灯片编号占位符 4"/>
          <p:cNvSpPr>
            <a:spLocks noGrp="1"/>
          </p:cNvSpPr>
          <p:nvPr>
            <p:ph type="sldNum" sz="quarter" idx="12"/>
          </p:nvPr>
        </p:nvSpPr>
        <p:spPr>
          <a:noFill/>
        </p:spPr>
        <p:txBody>
          <a:bodyPr/>
          <a:lstStyle/>
          <a:p>
            <a:fld id="{AFAE391B-A9B3-475D-BDAD-45042C1666D9}" type="slidenum">
              <a:rPr lang="en-US" altLang="zh-CN" smtClean="0">
                <a:latin typeface="Arial" charset="0"/>
              </a:rPr>
              <a:pPr/>
              <a:t>3</a:t>
            </a:fld>
            <a:endParaRPr lang="en-US" altLang="zh-CN" smtClean="0">
              <a:latin typeface="Arial" charset="0"/>
            </a:endParaRPr>
          </a:p>
        </p:txBody>
      </p:sp>
      <p:sp>
        <p:nvSpPr>
          <p:cNvPr id="7" name="TextBox 6"/>
          <p:cNvSpPr txBox="1"/>
          <p:nvPr/>
        </p:nvSpPr>
        <p:spPr>
          <a:xfrm>
            <a:off x="2411760" y="3068960"/>
            <a:ext cx="4536504" cy="707886"/>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altLang="zh-CN" sz="4000">
                <a:latin typeface="Arial" pitchFamily="34" charset="0"/>
              </a:rPr>
              <a:t>Qt</a:t>
            </a:r>
            <a:r>
              <a:rPr lang="zh-CN" altLang="en-US" sz="4000">
                <a:latin typeface="Arial" pitchFamily="34" charset="0"/>
              </a:rPr>
              <a:t>是什么？</a:t>
            </a:r>
            <a:endParaRPr lang="en-US" sz="4000">
              <a:latin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900113" y="188913"/>
            <a:ext cx="6911975" cy="792162"/>
          </a:xfrm>
        </p:spPr>
        <p:txBody>
          <a:bodyPr/>
          <a:lstStyle/>
          <a:p>
            <a:r>
              <a:rPr lang="en-US" smtClean="0"/>
              <a:t> </a:t>
            </a:r>
            <a:r>
              <a:rPr lang="en-US" altLang="zh-CN" smtClean="0"/>
              <a:t>QApplication</a:t>
            </a:r>
            <a:r>
              <a:rPr lang="zh-CN" altLang="en-US" smtClean="0"/>
              <a:t>类负责程序退出</a:t>
            </a:r>
            <a:endParaRPr lang="en-US" smtClean="0"/>
          </a:p>
        </p:txBody>
      </p:sp>
      <p:sp>
        <p:nvSpPr>
          <p:cNvPr id="34819" name="内容占位符 2"/>
          <p:cNvSpPr>
            <a:spLocks noGrp="1"/>
          </p:cNvSpPr>
          <p:nvPr>
            <p:ph idx="1"/>
          </p:nvPr>
        </p:nvSpPr>
        <p:spPr>
          <a:xfrm>
            <a:off x="611188" y="1125538"/>
            <a:ext cx="7921625" cy="5256212"/>
          </a:xfrm>
        </p:spPr>
        <p:txBody>
          <a:bodyPr/>
          <a:lstStyle/>
          <a:p>
            <a:r>
              <a:rPr lang="zh-CN" altLang="en-US" sz="2400" dirty="0" smtClean="0"/>
              <a:t>退出应用程序可以调用继承自</a:t>
            </a:r>
            <a:r>
              <a:rPr lang="en-US" altLang="zh-CN" sz="2400" dirty="0" err="1" smtClean="0"/>
              <a:t>QCoreApplication</a:t>
            </a:r>
            <a:r>
              <a:rPr lang="zh-CN" altLang="en-US" sz="2400" dirty="0" smtClean="0"/>
              <a:t>类的</a:t>
            </a:r>
            <a:r>
              <a:rPr lang="en-US" altLang="zh-CN" sz="2400" dirty="0" smtClean="0"/>
              <a:t>quit</a:t>
            </a:r>
            <a:r>
              <a:rPr lang="zh-CN" altLang="en-US" sz="2400" dirty="0" smtClean="0"/>
              <a:t>或</a:t>
            </a:r>
            <a:r>
              <a:rPr lang="en-US" altLang="zh-CN" sz="2400" dirty="0" smtClean="0"/>
              <a:t>exit</a:t>
            </a:r>
            <a:r>
              <a:rPr lang="zh-CN" altLang="en-US" sz="2400" dirty="0" smtClean="0"/>
              <a:t>函数</a:t>
            </a:r>
            <a:endParaRPr lang="en-US" altLang="zh-CN" sz="2400" dirty="0" smtClean="0"/>
          </a:p>
          <a:p>
            <a:pPr lvl="1"/>
            <a:r>
              <a:rPr lang="en-US" altLang="zh-CN" sz="2000" dirty="0" err="1" smtClean="0"/>
              <a:t>QApplication</a:t>
            </a:r>
            <a:r>
              <a:rPr lang="zh-CN" altLang="en-US" sz="2000" dirty="0" smtClean="0"/>
              <a:t>是</a:t>
            </a:r>
            <a:r>
              <a:rPr lang="en-US" altLang="zh-CN" sz="2000" dirty="0" err="1" smtClean="0"/>
              <a:t>QCoreApplication</a:t>
            </a:r>
            <a:r>
              <a:rPr lang="zh-CN" altLang="en-US" sz="2000" dirty="0" smtClean="0"/>
              <a:t>类的子类</a:t>
            </a:r>
            <a:endParaRPr lang="en-US" altLang="zh-CN" sz="2000" dirty="0" smtClean="0"/>
          </a:p>
          <a:p>
            <a:pPr lvl="1"/>
            <a:r>
              <a:rPr lang="en-US" altLang="zh-CN" sz="2000" dirty="0" smtClean="0">
                <a:solidFill>
                  <a:srgbClr val="FF0000"/>
                </a:solidFill>
              </a:rPr>
              <a:t>quit ()</a:t>
            </a:r>
            <a:r>
              <a:rPr lang="zh-CN" altLang="en-US" sz="2000" dirty="0" smtClean="0">
                <a:solidFill>
                  <a:srgbClr val="FF0000"/>
                </a:solidFill>
              </a:rPr>
              <a:t>：告诉应用程序退出，并返回</a:t>
            </a:r>
            <a:r>
              <a:rPr lang="en-US" altLang="zh-CN" sz="2000" dirty="0" smtClean="0">
                <a:solidFill>
                  <a:srgbClr val="FF0000"/>
                </a:solidFill>
              </a:rPr>
              <a:t>0</a:t>
            </a:r>
            <a:r>
              <a:rPr lang="zh-CN" altLang="en-US" sz="2000" dirty="0" smtClean="0">
                <a:solidFill>
                  <a:srgbClr val="FF0000"/>
                </a:solidFill>
              </a:rPr>
              <a:t>（表示成功）</a:t>
            </a:r>
            <a:endParaRPr lang="en-US" altLang="zh-CN" sz="2000" dirty="0" smtClean="0">
              <a:solidFill>
                <a:srgbClr val="FF0000"/>
              </a:solidFill>
            </a:endParaRPr>
          </a:p>
          <a:p>
            <a:pPr lvl="1"/>
            <a:r>
              <a:rPr lang="en-US" altLang="zh-CN" sz="2000" dirty="0" smtClean="0">
                <a:solidFill>
                  <a:srgbClr val="FF0000"/>
                </a:solidFill>
              </a:rPr>
              <a:t>exit(0)</a:t>
            </a:r>
            <a:r>
              <a:rPr lang="zh-CN" altLang="en-US" sz="2000" dirty="0" smtClean="0">
                <a:solidFill>
                  <a:srgbClr val="FF0000"/>
                </a:solidFill>
              </a:rPr>
              <a:t>：同</a:t>
            </a:r>
            <a:r>
              <a:rPr lang="en-US" altLang="zh-CN" sz="2000" dirty="0" smtClean="0">
                <a:solidFill>
                  <a:srgbClr val="FF0000"/>
                </a:solidFill>
              </a:rPr>
              <a:t>quit()</a:t>
            </a:r>
          </a:p>
          <a:p>
            <a:r>
              <a:rPr lang="zh-CN" altLang="en-US" sz="2400" dirty="0" smtClean="0"/>
              <a:t>举例</a:t>
            </a:r>
            <a:endParaRPr lang="en-US" altLang="zh-CN" sz="2400" dirty="0" smtClean="0"/>
          </a:p>
          <a:p>
            <a:pPr>
              <a:buFontTx/>
              <a:buNone/>
            </a:pPr>
            <a:r>
              <a:rPr lang="en-US" altLang="zh-CN" sz="1800" dirty="0" err="1" smtClean="0">
                <a:solidFill>
                  <a:srgbClr val="0000CC"/>
                </a:solidFill>
              </a:rPr>
              <a:t>QPushButton</a:t>
            </a:r>
            <a:r>
              <a:rPr lang="en-US" altLang="zh-CN" sz="1800" dirty="0" smtClean="0">
                <a:solidFill>
                  <a:srgbClr val="0000CC"/>
                </a:solidFill>
              </a:rPr>
              <a:t> *</a:t>
            </a:r>
            <a:r>
              <a:rPr lang="en-US" altLang="zh-CN" sz="1800" dirty="0" err="1" smtClean="0">
                <a:solidFill>
                  <a:srgbClr val="0000CC"/>
                </a:solidFill>
              </a:rPr>
              <a:t>quitButton</a:t>
            </a:r>
            <a:r>
              <a:rPr lang="en-US" altLang="zh-CN" sz="1800" dirty="0" smtClean="0">
                <a:solidFill>
                  <a:srgbClr val="0000CC"/>
                </a:solidFill>
              </a:rPr>
              <a:t> = new </a:t>
            </a:r>
            <a:r>
              <a:rPr lang="en-US" altLang="zh-CN" sz="1800" dirty="0" err="1" smtClean="0">
                <a:solidFill>
                  <a:srgbClr val="0000CC"/>
                </a:solidFill>
              </a:rPr>
              <a:t>QPushButton</a:t>
            </a:r>
            <a:r>
              <a:rPr lang="en-US" altLang="zh-CN" sz="1800" dirty="0" smtClean="0">
                <a:solidFill>
                  <a:srgbClr val="0000CC"/>
                </a:solidFill>
              </a:rPr>
              <a:t>("Quit");</a:t>
            </a:r>
          </a:p>
          <a:p>
            <a:pPr>
              <a:buFontTx/>
              <a:buNone/>
            </a:pPr>
            <a:r>
              <a:rPr lang="en-US" altLang="zh-CN" sz="1800" dirty="0" smtClean="0">
                <a:solidFill>
                  <a:srgbClr val="0000CC"/>
                </a:solidFill>
              </a:rPr>
              <a:t>connect(</a:t>
            </a:r>
            <a:r>
              <a:rPr lang="en-US" altLang="zh-CN" sz="1800" dirty="0" err="1" smtClean="0">
                <a:solidFill>
                  <a:srgbClr val="0000CC"/>
                </a:solidFill>
              </a:rPr>
              <a:t>quitButton</a:t>
            </a:r>
            <a:r>
              <a:rPr lang="en-US" altLang="zh-CN" sz="1800" dirty="0" smtClean="0">
                <a:solidFill>
                  <a:srgbClr val="0000CC"/>
                </a:solidFill>
              </a:rPr>
              <a:t>, SIGNAL(clicked()), </a:t>
            </a:r>
            <a:r>
              <a:rPr lang="en-US" altLang="zh-CN" sz="1800" dirty="0" err="1" smtClean="0">
                <a:solidFill>
                  <a:srgbClr val="0000CC"/>
                </a:solidFill>
              </a:rPr>
              <a:t>qApp</a:t>
            </a:r>
            <a:r>
              <a:rPr lang="en-US" altLang="zh-CN" sz="1800" dirty="0" smtClean="0">
                <a:solidFill>
                  <a:srgbClr val="0000CC"/>
                </a:solidFill>
              </a:rPr>
              <a:t>, SLOT(quit()));</a:t>
            </a:r>
          </a:p>
          <a:p>
            <a:pPr>
              <a:buFontTx/>
              <a:buNone/>
            </a:pPr>
            <a:r>
              <a:rPr lang="zh-CN" altLang="en-US" sz="2000" dirty="0" smtClean="0"/>
              <a:t>或</a:t>
            </a:r>
            <a:endParaRPr lang="en-US" altLang="zh-CN" sz="2000" dirty="0" smtClean="0"/>
          </a:p>
          <a:p>
            <a:pPr>
              <a:buFontTx/>
              <a:buNone/>
            </a:pPr>
            <a:r>
              <a:rPr lang="en-US" altLang="zh-CN" sz="1800" dirty="0" err="1" smtClean="0">
                <a:solidFill>
                  <a:srgbClr val="0000CC"/>
                </a:solidFill>
              </a:rPr>
              <a:t>qApp</a:t>
            </a:r>
            <a:r>
              <a:rPr lang="en-US" altLang="zh-CN" sz="1800" dirty="0" smtClean="0">
                <a:solidFill>
                  <a:srgbClr val="0000CC"/>
                </a:solidFill>
              </a:rPr>
              <a:t>-&gt;exit(0);</a:t>
            </a:r>
            <a:endParaRPr lang="en-US" altLang="zh-CN" sz="2400" dirty="0" smtClean="0">
              <a:solidFill>
                <a:srgbClr val="0000CC"/>
              </a:solidFill>
            </a:endParaRPr>
          </a:p>
          <a:p>
            <a:pPr>
              <a:buFontTx/>
              <a:buNone/>
            </a:pPr>
            <a:endParaRPr lang="en-US" altLang="zh-CN" sz="1600" dirty="0" smtClean="0">
              <a:solidFill>
                <a:srgbClr val="0070C0"/>
              </a:solidFill>
            </a:endParaRPr>
          </a:p>
        </p:txBody>
      </p:sp>
      <p:sp>
        <p:nvSpPr>
          <p:cNvPr id="34820" name="灯片编号占位符 5"/>
          <p:cNvSpPr>
            <a:spLocks noGrp="1"/>
          </p:cNvSpPr>
          <p:nvPr>
            <p:ph type="sldNum" sz="quarter" idx="12"/>
          </p:nvPr>
        </p:nvSpPr>
        <p:spPr>
          <a:noFill/>
        </p:spPr>
        <p:txBody>
          <a:bodyPr/>
          <a:lstStyle/>
          <a:p>
            <a:fld id="{BD411143-1B56-40BB-A60B-4FB6C567781B}" type="slidenum">
              <a:rPr lang="en-US" altLang="zh-CN" smtClean="0">
                <a:latin typeface="Arial" charset="0"/>
              </a:rPr>
              <a:pPr/>
              <a:t>30</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900113" y="188913"/>
            <a:ext cx="6911975" cy="792162"/>
          </a:xfrm>
        </p:spPr>
        <p:txBody>
          <a:bodyPr/>
          <a:lstStyle/>
          <a:p>
            <a:r>
              <a:rPr lang="en-US" altLang="zh-CN" smtClean="0"/>
              <a:t>QApplication</a:t>
            </a:r>
            <a:r>
              <a:rPr lang="zh-CN" altLang="en-US" smtClean="0"/>
              <a:t>类负责关闭窗口</a:t>
            </a:r>
            <a:endParaRPr lang="en-US" smtClean="0"/>
          </a:p>
        </p:txBody>
      </p:sp>
      <p:sp>
        <p:nvSpPr>
          <p:cNvPr id="35843" name="内容占位符 2"/>
          <p:cNvSpPr>
            <a:spLocks noGrp="1"/>
          </p:cNvSpPr>
          <p:nvPr>
            <p:ph idx="1"/>
          </p:nvPr>
        </p:nvSpPr>
        <p:spPr>
          <a:xfrm>
            <a:off x="611188" y="1125538"/>
            <a:ext cx="8208962" cy="5256212"/>
          </a:xfrm>
        </p:spPr>
        <p:txBody>
          <a:bodyPr/>
          <a:lstStyle/>
          <a:p>
            <a:r>
              <a:rPr lang="zh-CN" altLang="en-US" sz="2400" dirty="0" smtClean="0"/>
              <a:t>调用</a:t>
            </a:r>
            <a:r>
              <a:rPr lang="en-US" altLang="zh-CN" sz="2400" dirty="0" err="1" smtClean="0"/>
              <a:t>QApplication</a:t>
            </a:r>
            <a:r>
              <a:rPr lang="en-US" altLang="zh-CN" sz="2400" dirty="0" smtClean="0"/>
              <a:t>::</a:t>
            </a:r>
            <a:r>
              <a:rPr lang="en-US" altLang="zh-CN" sz="2400" dirty="0" err="1" smtClean="0"/>
              <a:t>closeAllWindows</a:t>
            </a:r>
            <a:r>
              <a:rPr lang="en-US" altLang="zh-CN" sz="2400" dirty="0" smtClean="0"/>
              <a:t> ()</a:t>
            </a:r>
          </a:p>
          <a:p>
            <a:pPr lvl="1"/>
            <a:r>
              <a:rPr lang="zh-CN" altLang="en-US" sz="2000" dirty="0" smtClean="0"/>
              <a:t>尤其</a:t>
            </a:r>
            <a:r>
              <a:rPr lang="zh-CN" altLang="en-US" sz="2000" dirty="0" smtClean="0">
                <a:solidFill>
                  <a:srgbClr val="FF0000"/>
                </a:solidFill>
              </a:rPr>
              <a:t>适用于有多个顶层窗口的应用程序</a:t>
            </a:r>
            <a:endParaRPr lang="en-US" altLang="zh-CN" sz="2000" dirty="0" smtClean="0">
              <a:solidFill>
                <a:srgbClr val="FF0000"/>
              </a:solidFill>
            </a:endParaRPr>
          </a:p>
          <a:p>
            <a:pPr lvl="1"/>
            <a:r>
              <a:rPr lang="zh-CN" altLang="en-US" sz="2000" dirty="0" smtClean="0">
                <a:solidFill>
                  <a:srgbClr val="FF0000"/>
                </a:solidFill>
              </a:rPr>
              <a:t>如果关闭窗口后，不想让应用程序退出</a:t>
            </a:r>
            <a:r>
              <a:rPr lang="zh-CN" altLang="en-US" sz="2000" dirty="0" smtClean="0"/>
              <a:t>，则需要调用函数</a:t>
            </a:r>
            <a:r>
              <a:rPr lang="en-US" altLang="zh-CN" sz="2000" dirty="0" smtClean="0"/>
              <a:t> </a:t>
            </a:r>
            <a:r>
              <a:rPr lang="en-US" altLang="zh-CN" sz="2000" dirty="0" err="1" smtClean="0"/>
              <a:t>QApplication</a:t>
            </a:r>
            <a:r>
              <a:rPr lang="en-US" altLang="zh-CN" sz="2000" dirty="0" smtClean="0"/>
              <a:t>::</a:t>
            </a:r>
            <a:r>
              <a:rPr lang="en-US" altLang="zh-CN" sz="2000" dirty="0" err="1" smtClean="0"/>
              <a:t>setQuitOnLastWindowClosed</a:t>
            </a:r>
            <a:r>
              <a:rPr lang="en-US" altLang="zh-CN" sz="2000" dirty="0" smtClean="0"/>
              <a:t> (false)</a:t>
            </a:r>
          </a:p>
          <a:p>
            <a:r>
              <a:rPr lang="zh-CN" altLang="en-US" sz="2400" dirty="0" smtClean="0"/>
              <a:t>举例</a:t>
            </a:r>
            <a:endParaRPr lang="en-US" altLang="zh-CN" sz="2400" dirty="0" smtClean="0"/>
          </a:p>
          <a:p>
            <a:pPr>
              <a:buFontTx/>
              <a:buNone/>
            </a:pPr>
            <a:r>
              <a:rPr lang="en-US" altLang="zh-CN" sz="1800" dirty="0" err="1" smtClean="0">
                <a:solidFill>
                  <a:srgbClr val="0000CC"/>
                </a:solidFill>
              </a:rPr>
              <a:t>exitAct</a:t>
            </a:r>
            <a:r>
              <a:rPr lang="en-US" altLang="zh-CN" sz="1800" dirty="0" smtClean="0">
                <a:solidFill>
                  <a:srgbClr val="0000CC"/>
                </a:solidFill>
              </a:rPr>
              <a:t> = new </a:t>
            </a:r>
            <a:r>
              <a:rPr lang="en-US" altLang="zh-CN" sz="1800" dirty="0" err="1" smtClean="0">
                <a:solidFill>
                  <a:srgbClr val="0000CC"/>
                </a:solidFill>
              </a:rPr>
              <a:t>QAction</a:t>
            </a:r>
            <a:r>
              <a:rPr lang="en-US" altLang="zh-CN" sz="1800" dirty="0" smtClean="0">
                <a:solidFill>
                  <a:srgbClr val="0000CC"/>
                </a:solidFill>
              </a:rPr>
              <a:t>(</a:t>
            </a:r>
            <a:r>
              <a:rPr lang="en-US" altLang="zh-CN" sz="1800" dirty="0" err="1" smtClean="0">
                <a:solidFill>
                  <a:srgbClr val="0000CC"/>
                </a:solidFill>
              </a:rPr>
              <a:t>tr</a:t>
            </a:r>
            <a:r>
              <a:rPr lang="en-US" altLang="zh-CN" sz="1800" dirty="0" smtClean="0">
                <a:solidFill>
                  <a:srgbClr val="0000CC"/>
                </a:solidFill>
              </a:rPr>
              <a:t>("</a:t>
            </a:r>
            <a:r>
              <a:rPr lang="en-US" altLang="zh-CN" sz="1800" dirty="0" err="1" smtClean="0">
                <a:solidFill>
                  <a:srgbClr val="0000CC"/>
                </a:solidFill>
              </a:rPr>
              <a:t>E&amp;xit</a:t>
            </a:r>
            <a:r>
              <a:rPr lang="en-US" altLang="zh-CN" sz="1800" dirty="0" smtClean="0">
                <a:solidFill>
                  <a:srgbClr val="0000CC"/>
                </a:solidFill>
              </a:rPr>
              <a:t>"), this);</a:t>
            </a:r>
          </a:p>
          <a:p>
            <a:pPr>
              <a:buFontTx/>
              <a:buNone/>
            </a:pPr>
            <a:r>
              <a:rPr lang="en-US" altLang="zh-CN" sz="1800" dirty="0" err="1" smtClean="0">
                <a:solidFill>
                  <a:srgbClr val="0000CC"/>
                </a:solidFill>
              </a:rPr>
              <a:t>exitAct</a:t>
            </a:r>
            <a:r>
              <a:rPr lang="en-US" altLang="zh-CN" sz="1800" dirty="0" smtClean="0">
                <a:solidFill>
                  <a:srgbClr val="0000CC"/>
                </a:solidFill>
              </a:rPr>
              <a:t>-&gt;</a:t>
            </a:r>
            <a:r>
              <a:rPr lang="en-US" altLang="zh-CN" sz="1800" dirty="0" err="1" smtClean="0">
                <a:solidFill>
                  <a:srgbClr val="0000CC"/>
                </a:solidFill>
              </a:rPr>
              <a:t>setShortcuts</a:t>
            </a:r>
            <a:r>
              <a:rPr lang="en-US" altLang="zh-CN" sz="1800" dirty="0" smtClean="0">
                <a:solidFill>
                  <a:srgbClr val="0000CC"/>
                </a:solidFill>
              </a:rPr>
              <a:t>(</a:t>
            </a:r>
            <a:r>
              <a:rPr lang="en-US" altLang="zh-CN" sz="1800" dirty="0" err="1" smtClean="0">
                <a:solidFill>
                  <a:srgbClr val="0000CC"/>
                </a:solidFill>
              </a:rPr>
              <a:t>QKeySequence</a:t>
            </a:r>
            <a:r>
              <a:rPr lang="en-US" altLang="zh-CN" sz="1800" dirty="0" smtClean="0">
                <a:solidFill>
                  <a:srgbClr val="0000CC"/>
                </a:solidFill>
              </a:rPr>
              <a:t>::Quit);</a:t>
            </a:r>
          </a:p>
          <a:p>
            <a:pPr>
              <a:buFontTx/>
              <a:buNone/>
            </a:pPr>
            <a:r>
              <a:rPr lang="en-US" altLang="zh-CN" sz="1800" dirty="0" err="1" smtClean="0">
                <a:solidFill>
                  <a:srgbClr val="0000CC"/>
                </a:solidFill>
              </a:rPr>
              <a:t>exitAct</a:t>
            </a:r>
            <a:r>
              <a:rPr lang="en-US" altLang="zh-CN" sz="1800" dirty="0" smtClean="0">
                <a:solidFill>
                  <a:srgbClr val="0000CC"/>
                </a:solidFill>
              </a:rPr>
              <a:t>-&gt;</a:t>
            </a:r>
            <a:r>
              <a:rPr lang="en-US" altLang="zh-CN" sz="1800" dirty="0" err="1" smtClean="0">
                <a:solidFill>
                  <a:srgbClr val="0000CC"/>
                </a:solidFill>
              </a:rPr>
              <a:t>setStatusTip</a:t>
            </a:r>
            <a:r>
              <a:rPr lang="en-US" altLang="zh-CN" sz="1800" dirty="0" smtClean="0">
                <a:solidFill>
                  <a:srgbClr val="0000CC"/>
                </a:solidFill>
              </a:rPr>
              <a:t>(</a:t>
            </a:r>
            <a:r>
              <a:rPr lang="en-US" altLang="zh-CN" sz="1800" dirty="0" err="1" smtClean="0">
                <a:solidFill>
                  <a:srgbClr val="0000CC"/>
                </a:solidFill>
              </a:rPr>
              <a:t>tr</a:t>
            </a:r>
            <a:r>
              <a:rPr lang="en-US" altLang="zh-CN" sz="1800" dirty="0" smtClean="0">
                <a:solidFill>
                  <a:srgbClr val="0000CC"/>
                </a:solidFill>
              </a:rPr>
              <a:t>("Exit the application"));</a:t>
            </a:r>
          </a:p>
          <a:p>
            <a:pPr>
              <a:buFontTx/>
              <a:buNone/>
            </a:pPr>
            <a:r>
              <a:rPr lang="en-US" altLang="zh-CN" sz="1800" dirty="0" smtClean="0">
                <a:solidFill>
                  <a:srgbClr val="0000CC"/>
                </a:solidFill>
              </a:rPr>
              <a:t>connect(</a:t>
            </a:r>
            <a:r>
              <a:rPr lang="en-US" altLang="zh-CN" sz="1800" dirty="0" err="1" smtClean="0">
                <a:solidFill>
                  <a:srgbClr val="0000CC"/>
                </a:solidFill>
              </a:rPr>
              <a:t>exitAct</a:t>
            </a:r>
            <a:r>
              <a:rPr lang="en-US" altLang="zh-CN" sz="1800" dirty="0" smtClean="0">
                <a:solidFill>
                  <a:srgbClr val="0000CC"/>
                </a:solidFill>
              </a:rPr>
              <a:t>, SIGNAL(triggered()), </a:t>
            </a:r>
            <a:r>
              <a:rPr lang="en-US" altLang="zh-CN" sz="1800" dirty="0" err="1" smtClean="0">
                <a:solidFill>
                  <a:srgbClr val="0000CC"/>
                </a:solidFill>
              </a:rPr>
              <a:t>qApp</a:t>
            </a:r>
            <a:r>
              <a:rPr lang="en-US" altLang="zh-CN" sz="1800" dirty="0" smtClean="0">
                <a:solidFill>
                  <a:srgbClr val="0000CC"/>
                </a:solidFill>
              </a:rPr>
              <a:t>, SLOT(</a:t>
            </a:r>
            <a:r>
              <a:rPr lang="en-US" altLang="zh-CN" sz="1800" dirty="0" err="1" smtClean="0">
                <a:solidFill>
                  <a:srgbClr val="0000CC"/>
                </a:solidFill>
              </a:rPr>
              <a:t>closeAllWindows</a:t>
            </a:r>
            <a:r>
              <a:rPr lang="en-US" altLang="zh-CN" sz="1800" dirty="0" smtClean="0">
                <a:solidFill>
                  <a:srgbClr val="0000CC"/>
                </a:solidFill>
              </a:rPr>
              <a:t>()));</a:t>
            </a:r>
          </a:p>
        </p:txBody>
      </p:sp>
      <p:sp>
        <p:nvSpPr>
          <p:cNvPr id="35844" name="灯片编号占位符 5"/>
          <p:cNvSpPr>
            <a:spLocks noGrp="1"/>
          </p:cNvSpPr>
          <p:nvPr>
            <p:ph type="sldNum" sz="quarter" idx="12"/>
          </p:nvPr>
        </p:nvSpPr>
        <p:spPr>
          <a:noFill/>
        </p:spPr>
        <p:txBody>
          <a:bodyPr/>
          <a:lstStyle/>
          <a:p>
            <a:fld id="{FBF512E1-B141-4C31-A182-E8DE898CA9B7}" type="slidenum">
              <a:rPr lang="en-US" altLang="zh-CN" smtClean="0">
                <a:latin typeface="Arial" charset="0"/>
              </a:rPr>
              <a:pPr/>
              <a:t>31</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smtClean="0"/>
              <a:t>Q</a:t>
            </a:r>
            <a:r>
              <a:rPr lang="en-US" altLang="zh-CN" smtClean="0"/>
              <a:t>W</a:t>
            </a:r>
            <a:r>
              <a:rPr lang="en-US" smtClean="0"/>
              <a:t>idget</a:t>
            </a:r>
            <a:r>
              <a:rPr lang="zh-CN" altLang="en-US" smtClean="0"/>
              <a:t>类负责窗口部件</a:t>
            </a:r>
            <a:endParaRPr lang="en-US" smtClean="0"/>
          </a:p>
        </p:txBody>
      </p:sp>
      <p:sp>
        <p:nvSpPr>
          <p:cNvPr id="36867" name="内容占位符 2"/>
          <p:cNvSpPr>
            <a:spLocks noGrp="1"/>
          </p:cNvSpPr>
          <p:nvPr>
            <p:ph idx="1"/>
          </p:nvPr>
        </p:nvSpPr>
        <p:spPr>
          <a:xfrm>
            <a:off x="611188" y="1125538"/>
            <a:ext cx="8137525" cy="5256212"/>
          </a:xfrm>
        </p:spPr>
        <p:txBody>
          <a:bodyPr/>
          <a:lstStyle/>
          <a:p>
            <a:r>
              <a:rPr lang="en-US" altLang="zh-CN" sz="2400" dirty="0" err="1" smtClean="0"/>
              <a:t>QWidget</a:t>
            </a:r>
            <a:r>
              <a:rPr lang="zh-CN" altLang="en-US" sz="2400" dirty="0" smtClean="0"/>
              <a:t>类</a:t>
            </a:r>
            <a:r>
              <a:rPr lang="zh-CN" altLang="en-US" sz="2400" dirty="0" smtClean="0">
                <a:solidFill>
                  <a:srgbClr val="FF0000"/>
                </a:solidFill>
              </a:rPr>
              <a:t>是所有用户界面对象的基类</a:t>
            </a:r>
            <a:r>
              <a:rPr lang="zh-CN" altLang="en-US" sz="2400" dirty="0" smtClean="0"/>
              <a:t>，是</a:t>
            </a:r>
            <a:r>
              <a:rPr lang="en-US" altLang="zh-CN" sz="2400" dirty="0" err="1" smtClean="0"/>
              <a:t>QObject</a:t>
            </a:r>
            <a:r>
              <a:rPr lang="zh-CN" altLang="en-US" sz="2400" dirty="0" smtClean="0"/>
              <a:t>类的子类，继承了</a:t>
            </a:r>
            <a:r>
              <a:rPr lang="en-US" altLang="zh-CN" sz="2400" dirty="0" err="1" smtClean="0"/>
              <a:t>QObject</a:t>
            </a:r>
            <a:r>
              <a:rPr lang="zh-CN" altLang="en-US" sz="2400" dirty="0" smtClean="0"/>
              <a:t>类的属性。</a:t>
            </a:r>
            <a:endParaRPr lang="en-US" altLang="zh-CN" sz="2400" dirty="0" smtClean="0"/>
          </a:p>
          <a:p>
            <a:r>
              <a:rPr lang="zh-CN" altLang="en-US" sz="2400" dirty="0" smtClean="0">
                <a:solidFill>
                  <a:srgbClr val="FF0000"/>
                </a:solidFill>
              </a:rPr>
              <a:t>窗口部件是用户界面的一个原子</a:t>
            </a:r>
            <a:r>
              <a:rPr lang="zh-CN" altLang="en-US" sz="2400" dirty="0" smtClean="0"/>
              <a:t>：它从窗口系统接收鼠标、键盘和其它事件，并且在屏幕上绘制自己的表现。</a:t>
            </a:r>
            <a:endParaRPr lang="en-US" altLang="zh-CN" sz="2400" dirty="0" smtClean="0"/>
          </a:p>
          <a:p>
            <a:r>
              <a:rPr lang="zh-CN" altLang="en-US" sz="2400" dirty="0" smtClean="0">
                <a:solidFill>
                  <a:srgbClr val="FF0000"/>
                </a:solidFill>
              </a:rPr>
              <a:t>按钮（</a:t>
            </a:r>
            <a:r>
              <a:rPr lang="en-US" altLang="zh-CN" sz="2400" dirty="0" smtClean="0">
                <a:solidFill>
                  <a:srgbClr val="FF0000"/>
                </a:solidFill>
              </a:rPr>
              <a:t>Button</a:t>
            </a:r>
            <a:r>
              <a:rPr lang="zh-CN" altLang="en-US" sz="2400" dirty="0" smtClean="0">
                <a:solidFill>
                  <a:srgbClr val="FF0000"/>
                </a:solidFill>
              </a:rPr>
              <a:t>）、菜单（</a:t>
            </a:r>
            <a:r>
              <a:rPr lang="en-US" altLang="zh-CN" sz="2400" dirty="0" smtClean="0">
                <a:solidFill>
                  <a:srgbClr val="FF0000"/>
                </a:solidFill>
              </a:rPr>
              <a:t>menu</a:t>
            </a:r>
            <a:r>
              <a:rPr lang="zh-CN" altLang="en-US" sz="2400" dirty="0" smtClean="0">
                <a:solidFill>
                  <a:srgbClr val="FF0000"/>
                </a:solidFill>
              </a:rPr>
              <a:t>）、滚动条（</a:t>
            </a:r>
            <a:r>
              <a:rPr lang="en-US" altLang="zh-CN" sz="2400" dirty="0" smtClean="0">
                <a:solidFill>
                  <a:srgbClr val="FF0000"/>
                </a:solidFill>
              </a:rPr>
              <a:t>scroll bars</a:t>
            </a:r>
            <a:r>
              <a:rPr lang="zh-CN" altLang="en-US" sz="2400" dirty="0" smtClean="0">
                <a:solidFill>
                  <a:srgbClr val="FF0000"/>
                </a:solidFill>
              </a:rPr>
              <a:t>）和框架（</a:t>
            </a:r>
            <a:r>
              <a:rPr lang="en-US" altLang="zh-CN" sz="2400" dirty="0" smtClean="0">
                <a:solidFill>
                  <a:srgbClr val="FF0000"/>
                </a:solidFill>
              </a:rPr>
              <a:t>frame</a:t>
            </a:r>
            <a:r>
              <a:rPr lang="zh-CN" altLang="en-US" sz="2400" dirty="0" smtClean="0">
                <a:solidFill>
                  <a:srgbClr val="FF0000"/>
                </a:solidFill>
              </a:rPr>
              <a:t>）</a:t>
            </a:r>
            <a:r>
              <a:rPr lang="zh-CN" altLang="en-US" sz="2400" dirty="0" smtClean="0"/>
              <a:t>都是窗口部件的例子。</a:t>
            </a:r>
            <a:endParaRPr lang="en-US" altLang="zh-CN" sz="2400" dirty="0" smtClean="0"/>
          </a:p>
          <a:p>
            <a:r>
              <a:rPr lang="zh-CN" altLang="en-US" sz="2400" dirty="0" smtClean="0"/>
              <a:t>通常，应用程序都是一个控件，只是这个控件是由很多其它的控件组成</a:t>
            </a:r>
            <a:endParaRPr lang="en-US" altLang="zh-CN" sz="2400" dirty="0" smtClean="0"/>
          </a:p>
        </p:txBody>
      </p:sp>
      <p:sp>
        <p:nvSpPr>
          <p:cNvPr id="36868" name="灯片编号占位符 5"/>
          <p:cNvSpPr>
            <a:spLocks noGrp="1"/>
          </p:cNvSpPr>
          <p:nvPr>
            <p:ph type="sldNum" sz="quarter" idx="12"/>
          </p:nvPr>
        </p:nvSpPr>
        <p:spPr>
          <a:noFill/>
        </p:spPr>
        <p:txBody>
          <a:bodyPr/>
          <a:lstStyle/>
          <a:p>
            <a:fld id="{5B6601C1-2F05-4646-A4C2-0EA8F22E623F}" type="slidenum">
              <a:rPr lang="en-US" altLang="zh-CN" smtClean="0">
                <a:latin typeface="Arial" charset="0"/>
              </a:rPr>
              <a:pPr/>
              <a:t>32</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smtClean="0"/>
              <a:t>Q</a:t>
            </a:r>
            <a:r>
              <a:rPr lang="en-US" altLang="zh-CN" smtClean="0"/>
              <a:t>W</a:t>
            </a:r>
            <a:r>
              <a:rPr lang="en-US" smtClean="0"/>
              <a:t>idget</a:t>
            </a:r>
            <a:r>
              <a:rPr lang="zh-CN" altLang="en-US" smtClean="0"/>
              <a:t>类（续）</a:t>
            </a:r>
            <a:endParaRPr lang="en-US" smtClean="0"/>
          </a:p>
        </p:txBody>
      </p:sp>
      <p:sp>
        <p:nvSpPr>
          <p:cNvPr id="37891" name="内容占位符 2"/>
          <p:cNvSpPr>
            <a:spLocks noGrp="1"/>
          </p:cNvSpPr>
          <p:nvPr>
            <p:ph idx="1"/>
          </p:nvPr>
        </p:nvSpPr>
        <p:spPr>
          <a:xfrm>
            <a:off x="611188" y="1125538"/>
            <a:ext cx="8137525" cy="5256212"/>
          </a:xfrm>
        </p:spPr>
        <p:txBody>
          <a:bodyPr/>
          <a:lstStyle/>
          <a:p>
            <a:r>
              <a:rPr lang="zh-CN" altLang="en-US" sz="2400" dirty="0" smtClean="0">
                <a:solidFill>
                  <a:srgbClr val="FF0000"/>
                </a:solidFill>
              </a:rPr>
              <a:t>窗口部件可以包含其它的窗口部件</a:t>
            </a:r>
            <a:r>
              <a:rPr lang="zh-CN" altLang="en-US" sz="2400" dirty="0" smtClean="0"/>
              <a:t>。例如，一个应用程序界面通常就是一个包含了</a:t>
            </a:r>
            <a:r>
              <a:rPr lang="en-US" altLang="zh-CN" sz="2400" dirty="0" err="1" smtClean="0"/>
              <a:t>QMenuBar</a:t>
            </a:r>
            <a:r>
              <a:rPr lang="en-US" altLang="zh-CN" sz="2400" dirty="0" smtClean="0"/>
              <a:t>,</a:t>
            </a:r>
            <a:r>
              <a:rPr lang="zh-CN" altLang="en-US" sz="2400" dirty="0" smtClean="0"/>
              <a:t>一些</a:t>
            </a:r>
            <a:r>
              <a:rPr lang="en-US" altLang="zh-CN" sz="2400" dirty="0" err="1" smtClean="0"/>
              <a:t>QToolBar</a:t>
            </a:r>
            <a:r>
              <a:rPr lang="zh-CN" altLang="en-US" sz="2400" dirty="0" smtClean="0"/>
              <a:t>，一个</a:t>
            </a:r>
            <a:r>
              <a:rPr lang="en-US" altLang="zh-CN" sz="2400" dirty="0" err="1" smtClean="0"/>
              <a:t>QStatusBar</a:t>
            </a:r>
            <a:r>
              <a:rPr lang="zh-CN" altLang="en-US" sz="2400" dirty="0" smtClean="0"/>
              <a:t>和其它的一些部件的窗口。</a:t>
            </a:r>
            <a:endParaRPr lang="en-US" altLang="zh-CN" sz="2400" dirty="0" smtClean="0"/>
          </a:p>
          <a:p>
            <a:r>
              <a:rPr lang="zh-CN" altLang="en-US" sz="2400" dirty="0" smtClean="0"/>
              <a:t>绝大多数应用程序使用一个</a:t>
            </a:r>
            <a:r>
              <a:rPr lang="en-US" altLang="zh-CN" sz="2400" dirty="0" err="1" smtClean="0">
                <a:solidFill>
                  <a:srgbClr val="0000CC"/>
                </a:solidFill>
              </a:rPr>
              <a:t>QMainWindow</a:t>
            </a:r>
            <a:r>
              <a:rPr lang="zh-CN" altLang="en-US" sz="2400" dirty="0" smtClean="0"/>
              <a:t>或者一个</a:t>
            </a:r>
            <a:r>
              <a:rPr lang="en-US" altLang="zh-CN" sz="2400" dirty="0" err="1" smtClean="0">
                <a:solidFill>
                  <a:srgbClr val="0000CC"/>
                </a:solidFill>
              </a:rPr>
              <a:t>QDialog</a:t>
            </a:r>
            <a:r>
              <a:rPr lang="zh-CN" altLang="en-US" sz="2400" dirty="0" smtClean="0"/>
              <a:t>作为程序界面，但是</a:t>
            </a:r>
            <a:r>
              <a:rPr lang="en-US" altLang="zh-CN" sz="2400" dirty="0" smtClean="0"/>
              <a:t>Qt</a:t>
            </a:r>
            <a:r>
              <a:rPr lang="zh-CN" altLang="en-US" sz="2400" dirty="0" smtClean="0"/>
              <a:t>允许任何窗口部件成为窗口。</a:t>
            </a:r>
            <a:endParaRPr lang="en-US" altLang="zh-CN" sz="2400" dirty="0" smtClean="0"/>
          </a:p>
          <a:p>
            <a:r>
              <a:rPr lang="zh-CN" altLang="en-US" sz="2400" dirty="0" smtClean="0"/>
              <a:t>当窗口部件被创建的时候，它总是隐藏的，</a:t>
            </a:r>
            <a:r>
              <a:rPr lang="zh-CN" altLang="en-US" sz="2400" dirty="0" smtClean="0">
                <a:solidFill>
                  <a:srgbClr val="FF0000"/>
                </a:solidFill>
              </a:rPr>
              <a:t>必须调用</a:t>
            </a:r>
            <a:r>
              <a:rPr lang="en-US" altLang="zh-CN" sz="2400" dirty="0" smtClean="0">
                <a:solidFill>
                  <a:srgbClr val="FF0000"/>
                </a:solidFill>
              </a:rPr>
              <a:t>show()</a:t>
            </a:r>
            <a:r>
              <a:rPr lang="zh-CN" altLang="en-US" sz="2400" dirty="0" smtClean="0">
                <a:solidFill>
                  <a:srgbClr val="FF0000"/>
                </a:solidFill>
              </a:rPr>
              <a:t>来使它可见</a:t>
            </a:r>
            <a:r>
              <a:rPr lang="zh-CN" altLang="en-US" sz="2400" dirty="0" smtClean="0"/>
              <a:t>。 </a:t>
            </a:r>
            <a:endParaRPr lang="en-US" altLang="zh-CN" sz="2400" dirty="0" smtClean="0"/>
          </a:p>
          <a:p>
            <a:r>
              <a:rPr lang="en-US" altLang="zh-CN" sz="2400" dirty="0" err="1" smtClean="0"/>
              <a:t>QWidget</a:t>
            </a:r>
            <a:r>
              <a:rPr lang="zh-CN" altLang="en-US" sz="2400" dirty="0" smtClean="0"/>
              <a:t>类有很多成员函数，但一般不直接使用，而是</a:t>
            </a:r>
            <a:r>
              <a:rPr lang="zh-CN" altLang="en-US" sz="2400" dirty="0" smtClean="0">
                <a:solidFill>
                  <a:srgbClr val="FF0000"/>
                </a:solidFill>
              </a:rPr>
              <a:t>通过子类继承来使用其函数功能</a:t>
            </a:r>
            <a:r>
              <a:rPr lang="zh-CN" altLang="en-US" sz="2400" dirty="0" smtClean="0"/>
              <a:t>。如，</a:t>
            </a:r>
            <a:r>
              <a:rPr lang="en-US" altLang="zh-CN" sz="2400" dirty="0" err="1" smtClean="0"/>
              <a:t>QPushButton</a:t>
            </a:r>
            <a:r>
              <a:rPr lang="zh-CN" altLang="en-US" sz="2400" dirty="0" smtClean="0"/>
              <a:t>、</a:t>
            </a:r>
            <a:r>
              <a:rPr lang="en-US" altLang="zh-CN" sz="2400" dirty="0" err="1" smtClean="0"/>
              <a:t>QlistBox</a:t>
            </a:r>
            <a:r>
              <a:rPr lang="zh-CN" altLang="en-US" sz="2400" dirty="0" smtClean="0"/>
              <a:t>等都是它的子类</a:t>
            </a:r>
            <a:endParaRPr lang="en-US" altLang="zh-CN" sz="2400" dirty="0" smtClean="0"/>
          </a:p>
        </p:txBody>
      </p:sp>
      <p:sp>
        <p:nvSpPr>
          <p:cNvPr id="37892" name="灯片编号占位符 5"/>
          <p:cNvSpPr>
            <a:spLocks noGrp="1"/>
          </p:cNvSpPr>
          <p:nvPr>
            <p:ph type="sldNum" sz="quarter" idx="12"/>
          </p:nvPr>
        </p:nvSpPr>
        <p:spPr>
          <a:noFill/>
        </p:spPr>
        <p:txBody>
          <a:bodyPr/>
          <a:lstStyle/>
          <a:p>
            <a:fld id="{DB0BA348-AED9-475C-AA16-81225F4A11DB}" type="slidenum">
              <a:rPr lang="en-US" altLang="zh-CN" smtClean="0">
                <a:latin typeface="Arial" charset="0"/>
              </a:rPr>
              <a:pPr/>
              <a:t>33</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8"/>
          <p:cNvSpPr>
            <a:spLocks noGrp="1" noChangeArrowheads="1"/>
          </p:cNvSpPr>
          <p:nvPr>
            <p:ph type="title"/>
          </p:nvPr>
        </p:nvSpPr>
        <p:spPr/>
        <p:txBody>
          <a:bodyPr/>
          <a:lstStyle/>
          <a:p>
            <a:pPr eaLnBrk="1" hangingPunct="1"/>
            <a:endParaRPr lang="zh-CN" altLang="en-US" smtClean="0"/>
          </a:p>
        </p:txBody>
      </p:sp>
      <p:graphicFrame>
        <p:nvGraphicFramePr>
          <p:cNvPr id="954438" name="Group 70"/>
          <p:cNvGraphicFramePr>
            <a:graphicFrameLocks noGrp="1"/>
          </p:cNvGraphicFramePr>
          <p:nvPr>
            <p:ph idx="1"/>
          </p:nvPr>
        </p:nvGraphicFramePr>
        <p:xfrm>
          <a:off x="0" y="260350"/>
          <a:ext cx="9144000" cy="6048377"/>
        </p:xfrm>
        <a:graphic>
          <a:graphicData uri="http://schemas.openxmlformats.org/drawingml/2006/table">
            <a:tbl>
              <a:tblPr/>
              <a:tblGrid>
                <a:gridCol w="1258888"/>
                <a:gridCol w="7885112"/>
              </a:tblGrid>
              <a:tr h="290495">
                <a:tc>
                  <a:txBody>
                    <a:bodyPr/>
                    <a:lstStyle/>
                    <a:p>
                      <a:pPr marL="400050" marR="0" lvl="0" indent="-40005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上下文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A2C511"/>
                    </a:solidFill>
                  </a:tcPr>
                </a:tc>
                <a:tc>
                  <a:txBody>
                    <a:bodyPr/>
                    <a:lstStyle/>
                    <a:p>
                      <a:pPr marL="400050" marR="0" lvl="0" indent="-40005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函数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A2C511"/>
                    </a:solidFill>
                  </a:tcPr>
                </a:tc>
              </a:tr>
              <a:tr h="292082">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窗口函数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F0F0F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show</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hide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raise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lower</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close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F0F0F0"/>
                    </a:solidFill>
                  </a:tcPr>
                </a:tc>
              </a:tr>
              <a:tr h="473045">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顶级窗口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D0D0D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caption</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setCaption</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icon</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setIcon</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iconText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setIconText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isActiveWindow</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setActiveWindow</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showMinimized</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showMaximized</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showFullScreen</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showNormal</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D0D0D0"/>
                    </a:solidFill>
                  </a:tcPr>
                </a:tc>
              </a:tr>
              <a:tr h="290495">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窗口内容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F0F0F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update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repaint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erase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scroll</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updateMask</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F0F0F0"/>
                    </a:solidFill>
                  </a:tcPr>
                </a:tc>
              </a:tr>
              <a:tr h="838147">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几何形状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D0D0D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pos</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size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rect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x</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y</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width</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height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sizePolicy</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setSizePolicy</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sizeHint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updateGeometry</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layout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move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resize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setGeometry</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frameGeometry</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geometry</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childrenRect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adjustSize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mapFromGlobal</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mapFromParent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mapToGlobal</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mapToParent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maximumSize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minimumSize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sizeIncrement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setMaximumSize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setMinimumSize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setSizeIncrement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setBaseSize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setFixedSize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D0D0D0"/>
                    </a:solidFill>
                  </a:tcPr>
                </a:tc>
              </a:tr>
              <a:tr h="640076">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模式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F0F0F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isVisible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isVisibleTo</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visibleRect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isMinimized</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isDesktop</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isEnabled</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isEnabledTo</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isModal</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isPopup</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isTopLevel</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setEnabled</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hasMouseTracking</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setMouseTracking</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isUpdatesEnabled</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setUpdatesEnabled</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F0F0F0"/>
                    </a:solidFill>
                  </a:tcPr>
                </a:tc>
              </a:tr>
              <a:tr h="473045">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观感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D0D0D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style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setStyle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cursor</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setCursor</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font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setFont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palette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setPalette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backgroundMode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setBackgroundMode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colorGroup</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fontMetrics</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fontInfo</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D0D0D0"/>
                    </a:solidFill>
                  </a:tcPr>
                </a:tc>
              </a:tr>
              <a:tr h="457196">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键盘焦点</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函数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F0F0F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isFocusEnabled</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setFocusPolicy</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focusPolicy</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hasFocus</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setFocus</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clearFocus</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setTabOrder</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setFocusProxy</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F0F0F0"/>
                    </a:solidFill>
                  </a:tcPr>
                </a:tc>
              </a:tr>
              <a:tr h="292082">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鼠标和键盘捕获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D0D0D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grabMouse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releaseMouse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grabKeyboard</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releaseKeyboard</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mouseGrabber</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keyboardGrabber</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D0D0D0"/>
                    </a:solidFill>
                  </a:tcPr>
                </a:tc>
              </a:tr>
              <a:tr h="838147">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事件处理器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F0F0F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mousePressEvent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mouseReleaseEvent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mouseDoubleClickEvent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mouseMoveEvent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keyPressEvent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keyReleaseEvent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focusInEvent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focusOutEvent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wheelEvent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enterEvent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leaveEvent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paintEvent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moveEvent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resizeEvent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closeEvent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dragEnterEvent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dragMoveEvent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dragLeaveEvent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dropEvent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childEvent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showEvent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hideEvent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customEvent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F0F0F0"/>
                    </a:solidFill>
                  </a:tcPr>
                </a:tc>
              </a:tr>
              <a:tr h="290495">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变化处理器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D0D0D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enabledChange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fontChange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paletteChange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styleChange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windowActivationChange</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D0D0D0"/>
                    </a:solidFill>
                  </a:tcPr>
                </a:tc>
              </a:tr>
              <a:tr h="290495">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系统函数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F0F0F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parentWidget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topLevelWidget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reparent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polish</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winId</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find</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metric</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F0F0F0"/>
                    </a:solidFill>
                  </a:tcPr>
                </a:tc>
              </a:tr>
              <a:tr h="292082">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这是什么的帮助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D0D0D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customWhatsThis</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D0D0D0"/>
                    </a:solidFill>
                  </a:tcPr>
                </a:tc>
              </a:tr>
              <a:tr h="290495">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内部核心函数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F0F0F0"/>
                    </a:solid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focusNextPrevChild</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wmapper()</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clearWFlags</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getWFlags</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setWFlags</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hlinkClick r:id="" action="ppaction://hlinkfile"/>
                        </a:rPr>
                        <a:t>testWFlags</a:t>
                      </a:r>
                      <a:r>
                        <a:rPr kumimoji="0" lang="en-US" altLang="zh-CN"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a:t>
                      </a:r>
                      <a:r>
                        <a:rPr kumimoji="0" lang="zh-CN" altLang="en-US" sz="1200" b="0" i="0" u="none" strike="noStrike" cap="none" normalizeH="0" baseline="0" smtClean="0">
                          <a:ln>
                            <a:noFill/>
                          </a:ln>
                          <a:solidFill>
                            <a:srgbClr val="000000"/>
                          </a:solidFill>
                          <a:effectLst/>
                          <a:latin typeface="Times New Roman" pitchFamily="18" charset="0"/>
                          <a:ea typeface="SimSun" pitchFamily="2" charset="-122"/>
                          <a:cs typeface="Times New Roman" pitchFamily="18" charset="0"/>
                        </a:rPr>
                        <a:t>。 </a:t>
                      </a:r>
                      <a:endParaRPr kumimoji="0" lang="zh-CN" altLang="en-US" sz="2800" b="0" i="0" u="none" strike="noStrike" cap="none" normalizeH="0" baseline="0" smtClean="0">
                        <a:ln>
                          <a:noFill/>
                        </a:ln>
                        <a:solidFill>
                          <a:schemeClr val="tx1"/>
                        </a:solidFill>
                        <a:effectLst/>
                        <a:latin typeface="Arial" pitchFamily="34" charset="0"/>
                        <a:ea typeface="SimSun" pitchFamily="2" charset="-122"/>
                        <a:cs typeface="Times New Roman" pitchFamily="18" charset="0"/>
                      </a:endParaRPr>
                    </a:p>
                  </a:txBody>
                  <a:tcPr marT="45718" marB="45718" horzOverflow="overflow">
                    <a:lnL>
                      <a:noFill/>
                    </a:lnL>
                    <a:lnR>
                      <a:noFill/>
                    </a:lnR>
                    <a:lnT>
                      <a:noFill/>
                    </a:lnT>
                    <a:lnB>
                      <a:noFill/>
                    </a:lnB>
                    <a:lnTlToBr>
                      <a:noFill/>
                    </a:lnTlToBr>
                    <a:lnBlToTr>
                      <a:noFill/>
                    </a:lnBlToTr>
                    <a:solidFill>
                      <a:srgbClr val="F0F0F0"/>
                    </a:solidFill>
                  </a:tcPr>
                </a:tc>
              </a:tr>
            </a:tbl>
          </a:graphicData>
        </a:graphic>
      </p:graphicFrame>
      <p:sp>
        <p:nvSpPr>
          <p:cNvPr id="38944" name="灯片编号占位符 4"/>
          <p:cNvSpPr>
            <a:spLocks noGrp="1"/>
          </p:cNvSpPr>
          <p:nvPr>
            <p:ph type="sldNum" sz="quarter" idx="10"/>
          </p:nvPr>
        </p:nvSpPr>
        <p:spPr>
          <a:noFill/>
        </p:spPr>
        <p:txBody>
          <a:bodyPr/>
          <a:lstStyle/>
          <a:p>
            <a:fld id="{0F1745DC-159C-44C6-BBC2-13A22ECB0E95}" type="slidenum">
              <a:rPr lang="zh-CN" altLang="en-US" smtClean="0">
                <a:latin typeface="Arial" charset="0"/>
              </a:rPr>
              <a:pPr/>
              <a:t>34</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900113" y="188913"/>
            <a:ext cx="6911975" cy="792162"/>
          </a:xfrm>
        </p:spPr>
        <p:txBody>
          <a:bodyPr/>
          <a:lstStyle/>
          <a:p>
            <a:r>
              <a:rPr lang="en-US" altLang="zh-CN" smtClean="0"/>
              <a:t>QMainWindow</a:t>
            </a:r>
            <a:r>
              <a:rPr lang="zh-CN" altLang="en-US" smtClean="0"/>
              <a:t>类负责窗口创建</a:t>
            </a:r>
            <a:endParaRPr lang="en-US" smtClean="0"/>
          </a:p>
        </p:txBody>
      </p:sp>
      <p:sp>
        <p:nvSpPr>
          <p:cNvPr id="39939" name="内容占位符 2"/>
          <p:cNvSpPr>
            <a:spLocks noGrp="1"/>
          </p:cNvSpPr>
          <p:nvPr>
            <p:ph idx="1"/>
          </p:nvPr>
        </p:nvSpPr>
        <p:spPr>
          <a:xfrm>
            <a:off x="468313" y="1125538"/>
            <a:ext cx="8280400" cy="5256212"/>
          </a:xfrm>
        </p:spPr>
        <p:txBody>
          <a:bodyPr/>
          <a:lstStyle/>
          <a:p>
            <a:r>
              <a:rPr lang="zh-CN" altLang="en-US" sz="2800" dirty="0" smtClean="0"/>
              <a:t>在</a:t>
            </a:r>
            <a:r>
              <a:rPr lang="en-US" sz="2800" dirty="0" smtClean="0"/>
              <a:t>Qt</a:t>
            </a:r>
            <a:r>
              <a:rPr lang="zh-CN" altLang="en-US" sz="2800" dirty="0" smtClean="0"/>
              <a:t>程序中，创建窗口比较简单，只要在</a:t>
            </a:r>
            <a:r>
              <a:rPr lang="en-US" sz="2800" dirty="0" smtClean="0"/>
              <a:t>main.cpp</a:t>
            </a:r>
            <a:r>
              <a:rPr lang="zh-CN" altLang="en-US" sz="2800" dirty="0" smtClean="0"/>
              <a:t>文件中为</a:t>
            </a:r>
            <a:r>
              <a:rPr lang="en-US" sz="2800" dirty="0" err="1" smtClean="0"/>
              <a:t>ApplicationWindow</a:t>
            </a:r>
            <a:r>
              <a:rPr lang="zh-CN" altLang="en-US" sz="2800" dirty="0" smtClean="0"/>
              <a:t>建立一个指针：</a:t>
            </a:r>
          </a:p>
          <a:p>
            <a:r>
              <a:rPr lang="en-US" sz="2400" dirty="0" err="1" smtClean="0">
                <a:solidFill>
                  <a:srgbClr val="0000CC"/>
                </a:solidFill>
              </a:rPr>
              <a:t>ApplicationWindow</a:t>
            </a:r>
            <a:r>
              <a:rPr lang="en-US" sz="2400" dirty="0" smtClean="0">
                <a:solidFill>
                  <a:srgbClr val="0000CC"/>
                </a:solidFill>
              </a:rPr>
              <a:t> *mw = new </a:t>
            </a:r>
            <a:r>
              <a:rPr lang="en-US" sz="2400" dirty="0" err="1" smtClean="0">
                <a:solidFill>
                  <a:srgbClr val="0000CC"/>
                </a:solidFill>
              </a:rPr>
              <a:t>ApplicatonWindow</a:t>
            </a:r>
            <a:r>
              <a:rPr lang="en-US" sz="2400" dirty="0" smtClean="0">
                <a:solidFill>
                  <a:srgbClr val="0000CC"/>
                </a:solidFill>
              </a:rPr>
              <a:t>();</a:t>
            </a:r>
          </a:p>
          <a:p>
            <a:r>
              <a:rPr lang="en-US" sz="2800" dirty="0" err="1" smtClean="0">
                <a:solidFill>
                  <a:srgbClr val="0000CC"/>
                </a:solidFill>
              </a:rPr>
              <a:t>ApplicationWindow</a:t>
            </a:r>
            <a:r>
              <a:rPr lang="zh-CN" altLang="en-US" sz="2800" dirty="0" smtClean="0"/>
              <a:t>是在</a:t>
            </a:r>
            <a:r>
              <a:rPr lang="en-US" sz="2800" dirty="0" err="1" smtClean="0"/>
              <a:t>Application.h</a:t>
            </a:r>
            <a:r>
              <a:rPr lang="zh-CN" altLang="en-US" sz="2800" dirty="0" smtClean="0"/>
              <a:t>中定义的类，它是</a:t>
            </a:r>
            <a:r>
              <a:rPr lang="zh-CN" altLang="en-US" sz="2800" dirty="0" smtClean="0">
                <a:solidFill>
                  <a:srgbClr val="FF0000"/>
                </a:solidFill>
              </a:rPr>
              <a:t>一个</a:t>
            </a:r>
            <a:r>
              <a:rPr lang="en-US" sz="2800" dirty="0" err="1" smtClean="0">
                <a:solidFill>
                  <a:srgbClr val="FF0000"/>
                </a:solidFill>
              </a:rPr>
              <a:t>QMainWindow</a:t>
            </a:r>
            <a:r>
              <a:rPr lang="zh-CN" altLang="en-US" sz="2800" dirty="0" smtClean="0">
                <a:solidFill>
                  <a:srgbClr val="FF0000"/>
                </a:solidFill>
              </a:rPr>
              <a:t>的子类</a:t>
            </a:r>
            <a:endParaRPr lang="en-US" altLang="zh-CN" sz="2800" dirty="0" smtClean="0">
              <a:solidFill>
                <a:srgbClr val="FF0000"/>
              </a:solidFill>
            </a:endParaRPr>
          </a:p>
          <a:p>
            <a:pPr lvl="1"/>
            <a:r>
              <a:rPr lang="en-US" altLang="zh-CN" sz="2400" dirty="0" err="1" smtClean="0"/>
              <a:t>QMainWindow</a:t>
            </a:r>
            <a:r>
              <a:rPr lang="zh-CN" altLang="en-US" sz="2400" dirty="0" smtClean="0"/>
              <a:t>类是</a:t>
            </a:r>
            <a:r>
              <a:rPr lang="en-US" sz="2400" dirty="0" err="1" smtClean="0"/>
              <a:t>Q</a:t>
            </a:r>
            <a:r>
              <a:rPr lang="en-US" altLang="zh-CN" sz="2400" dirty="0" err="1" smtClean="0"/>
              <a:t>W</a:t>
            </a:r>
            <a:r>
              <a:rPr lang="en-US" sz="2400" dirty="0" err="1" smtClean="0"/>
              <a:t>idget</a:t>
            </a:r>
            <a:r>
              <a:rPr lang="zh-CN" altLang="en-US" sz="2400" dirty="0" smtClean="0"/>
              <a:t>的子类，</a:t>
            </a:r>
            <a:r>
              <a:rPr lang="zh-CN" altLang="en-US" sz="2400" dirty="0" smtClean="0">
                <a:solidFill>
                  <a:srgbClr val="FF0000"/>
                </a:solidFill>
              </a:rPr>
              <a:t>用于创建带有菜单栏和工具栏的窗口</a:t>
            </a:r>
            <a:r>
              <a:rPr lang="zh-CN" altLang="en-US" sz="2400" dirty="0" smtClean="0"/>
              <a:t>，如</a:t>
            </a:r>
            <a:r>
              <a:rPr lang="en-US" altLang="zh-CN" sz="2400" dirty="0" smtClean="0"/>
              <a:t>windows</a:t>
            </a:r>
            <a:r>
              <a:rPr lang="zh-CN" altLang="en-US" sz="2400" dirty="0" smtClean="0"/>
              <a:t>系统的</a:t>
            </a:r>
            <a:r>
              <a:rPr lang="zh-CN" altLang="en-US" sz="2400" dirty="0" smtClean="0">
                <a:solidFill>
                  <a:srgbClr val="0000CC"/>
                </a:solidFill>
              </a:rPr>
              <a:t>浏览器</a:t>
            </a:r>
            <a:endParaRPr lang="en-US" altLang="zh-CN" sz="2400" dirty="0" smtClean="0">
              <a:solidFill>
                <a:srgbClr val="0000CC"/>
              </a:solidFill>
            </a:endParaRPr>
          </a:p>
          <a:p>
            <a:pPr lvl="1"/>
            <a:r>
              <a:rPr lang="zh-CN" altLang="en-US" sz="2400" dirty="0" smtClean="0"/>
              <a:t>另外，</a:t>
            </a:r>
            <a:r>
              <a:rPr lang="en-US" altLang="zh-CN" sz="2400" dirty="0" err="1" smtClean="0">
                <a:solidFill>
                  <a:srgbClr val="FF0000"/>
                </a:solidFill>
              </a:rPr>
              <a:t>QDialog</a:t>
            </a:r>
            <a:r>
              <a:rPr lang="zh-CN" altLang="en-US" sz="2400" dirty="0" smtClean="0">
                <a:solidFill>
                  <a:srgbClr val="FF0000"/>
                </a:solidFill>
              </a:rPr>
              <a:t>类也是</a:t>
            </a:r>
            <a:r>
              <a:rPr lang="en-US" sz="2400" dirty="0" err="1" smtClean="0">
                <a:solidFill>
                  <a:srgbClr val="FF0000"/>
                </a:solidFill>
              </a:rPr>
              <a:t>Q</a:t>
            </a:r>
            <a:r>
              <a:rPr lang="en-US" altLang="zh-CN" sz="2400" dirty="0" err="1" smtClean="0">
                <a:solidFill>
                  <a:srgbClr val="FF0000"/>
                </a:solidFill>
              </a:rPr>
              <a:t>W</a:t>
            </a:r>
            <a:r>
              <a:rPr lang="en-US" sz="2400" dirty="0" err="1" smtClean="0">
                <a:solidFill>
                  <a:srgbClr val="FF0000"/>
                </a:solidFill>
              </a:rPr>
              <a:t>idget</a:t>
            </a:r>
            <a:r>
              <a:rPr lang="zh-CN" altLang="en-US" sz="2400" dirty="0" smtClean="0">
                <a:solidFill>
                  <a:srgbClr val="FF0000"/>
                </a:solidFill>
              </a:rPr>
              <a:t>的子类</a:t>
            </a:r>
            <a:r>
              <a:rPr lang="zh-CN" altLang="en-US" sz="2400" dirty="0" smtClean="0"/>
              <a:t>，与</a:t>
            </a:r>
            <a:r>
              <a:rPr lang="en-US" altLang="zh-CN" sz="2400" dirty="0" err="1" smtClean="0"/>
              <a:t>QMainWindow</a:t>
            </a:r>
            <a:r>
              <a:rPr lang="zh-CN" altLang="en-US" sz="2400" dirty="0" smtClean="0"/>
              <a:t>不同的是，</a:t>
            </a:r>
            <a:r>
              <a:rPr lang="en-US" altLang="zh-CN" sz="2400" dirty="0" err="1" smtClean="0"/>
              <a:t>QDialog</a:t>
            </a:r>
            <a:r>
              <a:rPr lang="zh-CN" altLang="en-US" sz="2400" dirty="0" smtClean="0"/>
              <a:t>类用于创建对话框窗口，如多数软件都有的“关于”对话框。</a:t>
            </a:r>
            <a:endParaRPr lang="en-US" altLang="zh-CN" sz="2400" dirty="0" smtClean="0"/>
          </a:p>
        </p:txBody>
      </p:sp>
      <p:sp>
        <p:nvSpPr>
          <p:cNvPr id="39940" name="灯片编号占位符 5"/>
          <p:cNvSpPr>
            <a:spLocks noGrp="1"/>
          </p:cNvSpPr>
          <p:nvPr>
            <p:ph type="sldNum" sz="quarter" idx="12"/>
          </p:nvPr>
        </p:nvSpPr>
        <p:spPr>
          <a:noFill/>
        </p:spPr>
        <p:txBody>
          <a:bodyPr/>
          <a:lstStyle/>
          <a:p>
            <a:fld id="{23129158-7194-4589-9262-9C6E2D4B8DC2}" type="slidenum">
              <a:rPr lang="en-US" altLang="zh-CN" smtClean="0">
                <a:latin typeface="Arial" charset="0"/>
              </a:rPr>
              <a:pPr/>
              <a:t>35</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endParaRPr lang="en-US" smtClean="0"/>
          </a:p>
        </p:txBody>
      </p:sp>
      <p:sp>
        <p:nvSpPr>
          <p:cNvPr id="40963" name="内容占位符 2"/>
          <p:cNvSpPr>
            <a:spLocks noGrp="1"/>
          </p:cNvSpPr>
          <p:nvPr>
            <p:ph idx="1"/>
          </p:nvPr>
        </p:nvSpPr>
        <p:spPr/>
        <p:txBody>
          <a:bodyPr/>
          <a:lstStyle/>
          <a:p>
            <a:endParaRPr lang="en-US" smtClean="0"/>
          </a:p>
        </p:txBody>
      </p:sp>
      <p:sp>
        <p:nvSpPr>
          <p:cNvPr id="40964" name="灯片编号占位符 4"/>
          <p:cNvSpPr>
            <a:spLocks noGrp="1"/>
          </p:cNvSpPr>
          <p:nvPr>
            <p:ph type="sldNum" sz="quarter" idx="12"/>
          </p:nvPr>
        </p:nvSpPr>
        <p:spPr>
          <a:noFill/>
        </p:spPr>
        <p:txBody>
          <a:bodyPr/>
          <a:lstStyle/>
          <a:p>
            <a:fld id="{87B78AFF-33B0-4F50-933C-C4098187E83A}" type="slidenum">
              <a:rPr lang="en-US" altLang="zh-CN" smtClean="0">
                <a:latin typeface="Arial" charset="0"/>
              </a:rPr>
              <a:pPr/>
              <a:t>36</a:t>
            </a:fld>
            <a:endParaRPr lang="en-US" altLang="zh-CN" smtClean="0">
              <a:latin typeface="Arial" charset="0"/>
            </a:endParaRPr>
          </a:p>
        </p:txBody>
      </p:sp>
      <p:sp>
        <p:nvSpPr>
          <p:cNvPr id="7" name="TextBox 6"/>
          <p:cNvSpPr txBox="1"/>
          <p:nvPr/>
        </p:nvSpPr>
        <p:spPr>
          <a:xfrm>
            <a:off x="2051720" y="3068960"/>
            <a:ext cx="5400600" cy="707886"/>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altLang="zh-CN" sz="4000" dirty="0" err="1">
                <a:latin typeface="Arial" pitchFamily="34" charset="0"/>
              </a:rPr>
              <a:t>Qt</a:t>
            </a:r>
            <a:r>
              <a:rPr lang="zh-CN" altLang="en-US" sz="4000" dirty="0">
                <a:latin typeface="Arial" pitchFamily="34" charset="0"/>
              </a:rPr>
              <a:t>属性与内省</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1116013" y="52388"/>
            <a:ext cx="5942012" cy="1144587"/>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元数据（</a:t>
            </a:r>
            <a:r>
              <a:rPr lang="en-US" altLang="zh-CN" smtClean="0"/>
              <a:t>Meta data</a:t>
            </a:r>
            <a:r>
              <a:rPr lang="zh-CN" altLang="en-US" smtClean="0"/>
              <a:t>）</a:t>
            </a:r>
          </a:p>
        </p:txBody>
      </p:sp>
      <p:sp>
        <p:nvSpPr>
          <p:cNvPr id="41987" name="Rectangle 2"/>
          <p:cNvSpPr>
            <a:spLocks noGrp="1" noChangeArrowheads="1"/>
          </p:cNvSpPr>
          <p:nvPr>
            <p:ph type="body" idx="1"/>
          </p:nvPr>
        </p:nvSpPr>
        <p:spPr>
          <a:xfrm>
            <a:off x="457200" y="1125538"/>
            <a:ext cx="8228013" cy="4443412"/>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dirty="0" smtClean="0"/>
              <a:t>Qt</a:t>
            </a:r>
            <a:r>
              <a:rPr lang="zh-CN" altLang="en-US" dirty="0" smtClean="0"/>
              <a:t>用</a:t>
            </a:r>
            <a:r>
              <a:rPr lang="en-US" altLang="zh-CN" dirty="0" smtClean="0"/>
              <a:t>C++</a:t>
            </a:r>
            <a:r>
              <a:rPr lang="zh-CN" altLang="en-US" dirty="0" smtClean="0"/>
              <a:t>实现内省（</a:t>
            </a:r>
            <a:r>
              <a:rPr lang="en-US" altLang="zh-CN" dirty="0" smtClean="0"/>
              <a:t>Introspection</a:t>
            </a:r>
            <a:r>
              <a:rPr lang="zh-CN" altLang="en-US" dirty="0" smtClean="0"/>
              <a:t>）</a:t>
            </a:r>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smtClean="0">
                <a:solidFill>
                  <a:srgbClr val="FF0000"/>
                </a:solidFill>
              </a:rPr>
              <a:t>每一个</a:t>
            </a:r>
            <a:r>
              <a:rPr lang="en-US" altLang="ja-JP" dirty="0" smtClean="0">
                <a:solidFill>
                  <a:srgbClr val="FF0000"/>
                </a:solidFill>
              </a:rPr>
              <a:t> </a:t>
            </a:r>
            <a:r>
              <a:rPr lang="en-US" altLang="zh-CN" sz="2400" dirty="0" err="1" smtClean="0">
                <a:solidFill>
                  <a:srgbClr val="FF0000"/>
                </a:solidFill>
                <a:latin typeface="DejaVu Sans Mono" pitchFamily="49" charset="0"/>
              </a:rPr>
              <a:t>QObject</a:t>
            </a:r>
            <a:r>
              <a:rPr lang="en-US" altLang="zh-CN" dirty="0" smtClean="0">
                <a:solidFill>
                  <a:srgbClr val="FF0000"/>
                </a:solidFill>
              </a:rPr>
              <a:t> </a:t>
            </a:r>
            <a:r>
              <a:rPr lang="zh-CN" altLang="en-US" dirty="0" smtClean="0">
                <a:solidFill>
                  <a:srgbClr val="FF0000"/>
                </a:solidFill>
              </a:rPr>
              <a:t>都有一个元对象</a:t>
            </a:r>
            <a:endParaRPr lang="en-US" altLang="ja-JP" i="1" dirty="0" smtClean="0">
              <a:solidFill>
                <a:srgbClr val="FF0000"/>
              </a:solidFill>
            </a:endParaRPr>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smtClean="0">
                <a:solidFill>
                  <a:srgbClr val="FF0000"/>
                </a:solidFill>
              </a:rPr>
              <a:t>元对象涉及：</a:t>
            </a:r>
            <a:endParaRPr lang="en-US" altLang="ja-JP" dirty="0" smtClean="0">
              <a:solidFill>
                <a:srgbClr val="FF0000"/>
              </a:solidFill>
            </a:endParaRPr>
          </a:p>
          <a:p>
            <a:pPr marL="782638" lvl="1"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smtClean="0"/>
              <a:t>类名</a:t>
            </a:r>
            <a:r>
              <a:rPr lang="en-US" altLang="ja-JP" dirty="0" smtClean="0"/>
              <a:t> </a:t>
            </a:r>
            <a:r>
              <a:rPr lang="en-US" altLang="zh-CN" dirty="0" smtClean="0"/>
              <a:t>(</a:t>
            </a:r>
            <a:r>
              <a:rPr lang="en-US" altLang="zh-CN" sz="2200" dirty="0" err="1" smtClean="0">
                <a:latin typeface="DejaVu Sans Mono" pitchFamily="49" charset="0"/>
              </a:rPr>
              <a:t>QObject</a:t>
            </a:r>
            <a:r>
              <a:rPr lang="en-US" altLang="zh-CN" sz="2200" dirty="0" smtClean="0">
                <a:latin typeface="DejaVu Sans Mono" pitchFamily="49" charset="0"/>
              </a:rPr>
              <a:t>::</a:t>
            </a:r>
            <a:r>
              <a:rPr lang="en-US" altLang="zh-CN" sz="2200" dirty="0" err="1" smtClean="0">
                <a:latin typeface="DejaVu Sans Mono" pitchFamily="49" charset="0"/>
              </a:rPr>
              <a:t>className</a:t>
            </a:r>
            <a:r>
              <a:rPr lang="en-US" altLang="zh-CN" dirty="0" smtClean="0"/>
              <a:t>)</a:t>
            </a:r>
          </a:p>
          <a:p>
            <a:pPr marL="782638" lvl="1"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smtClean="0"/>
              <a:t>继承</a:t>
            </a:r>
            <a:r>
              <a:rPr lang="en-US" altLang="ja-JP" dirty="0" smtClean="0"/>
              <a:t> </a:t>
            </a:r>
            <a:r>
              <a:rPr lang="en-US" altLang="zh-CN" dirty="0" smtClean="0"/>
              <a:t>(</a:t>
            </a:r>
            <a:r>
              <a:rPr lang="en-US" altLang="zh-CN" sz="2200" dirty="0" err="1" smtClean="0">
                <a:latin typeface="DejaVu Sans Mono" pitchFamily="49" charset="0"/>
              </a:rPr>
              <a:t>QObject</a:t>
            </a:r>
            <a:r>
              <a:rPr lang="en-US" altLang="zh-CN" sz="2200" dirty="0" smtClean="0">
                <a:latin typeface="DejaVu Sans Mono" pitchFamily="49" charset="0"/>
              </a:rPr>
              <a:t>::inherits</a:t>
            </a:r>
            <a:r>
              <a:rPr lang="en-US" altLang="zh-CN" dirty="0" smtClean="0"/>
              <a:t>)</a:t>
            </a:r>
          </a:p>
          <a:p>
            <a:pPr marL="782638" lvl="1"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smtClean="0"/>
              <a:t>属性</a:t>
            </a:r>
            <a:endParaRPr lang="en-US" altLang="ja-JP" dirty="0" smtClean="0"/>
          </a:p>
          <a:p>
            <a:pPr marL="782638" lvl="1"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smtClean="0"/>
              <a:t>信号和槽</a:t>
            </a:r>
            <a:endParaRPr lang="en-US" altLang="ja-JP" dirty="0" smtClean="0"/>
          </a:p>
          <a:p>
            <a:pPr marL="782638" lvl="1"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dirty="0" smtClean="0"/>
              <a:t>普通信息</a:t>
            </a:r>
            <a:r>
              <a:rPr lang="en-US" altLang="zh-CN" dirty="0" smtClean="0"/>
              <a:t>(</a:t>
            </a:r>
            <a:r>
              <a:rPr lang="en-US" altLang="zh-CN" sz="2200" dirty="0" err="1" smtClean="0">
                <a:latin typeface="DejaVu Sans Mono" pitchFamily="49" charset="0"/>
              </a:rPr>
              <a:t>QObject</a:t>
            </a:r>
            <a:r>
              <a:rPr lang="en-US" altLang="zh-CN" sz="2200" dirty="0" smtClean="0">
                <a:latin typeface="DejaVu Sans Mono" pitchFamily="49" charset="0"/>
              </a:rPr>
              <a:t>::</a:t>
            </a:r>
            <a:r>
              <a:rPr lang="en-US" altLang="zh-CN" sz="2200" dirty="0" err="1" smtClean="0">
                <a:latin typeface="DejaVu Sans Mono" pitchFamily="49" charset="0"/>
              </a:rPr>
              <a:t>classInfo</a:t>
            </a:r>
            <a:r>
              <a:rPr lang="en-US" altLang="zh-CN" dirty="0" smtClean="0"/>
              <a:t>)</a:t>
            </a:r>
          </a:p>
        </p:txBody>
      </p:sp>
      <p:sp>
        <p:nvSpPr>
          <p:cNvPr id="41988" name="灯片编号占位符 4"/>
          <p:cNvSpPr>
            <a:spLocks noGrp="1"/>
          </p:cNvSpPr>
          <p:nvPr>
            <p:ph type="sldNum" sz="quarter" idx="12"/>
          </p:nvPr>
        </p:nvSpPr>
        <p:spPr>
          <a:noFill/>
        </p:spPr>
        <p:txBody>
          <a:bodyPr/>
          <a:lstStyle/>
          <a:p>
            <a:fld id="{6A6D376F-C3EC-49E1-A299-ECD12FEF1829}" type="slidenum">
              <a:rPr lang="en-US" altLang="zh-CN" smtClean="0">
                <a:latin typeface="Arial" charset="0"/>
              </a:rPr>
              <a:pPr/>
              <a:t>37</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a:xfrm>
            <a:off x="1116013" y="44450"/>
            <a:ext cx="5942012"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元数据</a:t>
            </a:r>
            <a:endParaRPr lang="en-US" altLang="zh-CN" smtClean="0"/>
          </a:p>
        </p:txBody>
      </p:sp>
      <p:sp>
        <p:nvSpPr>
          <p:cNvPr id="43011" name="Rectangle 2"/>
          <p:cNvSpPr>
            <a:spLocks noGrp="1" noChangeArrowheads="1"/>
          </p:cNvSpPr>
          <p:nvPr>
            <p:ph type="body" idx="1"/>
          </p:nvPr>
        </p:nvSpPr>
        <p:spPr>
          <a:xfrm>
            <a:off x="457200" y="1268413"/>
            <a:ext cx="8228013" cy="4445000"/>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mtClean="0"/>
              <a:t>元数据通过元对象编译器</a:t>
            </a:r>
            <a:r>
              <a:rPr lang="en-US" altLang="zh-CN" smtClean="0"/>
              <a:t>(moc)</a:t>
            </a:r>
            <a:r>
              <a:rPr lang="zh-CN" altLang="en-US" smtClean="0"/>
              <a:t>在编译时组合在一起。</a:t>
            </a:r>
            <a:endParaRPr lang="en-US" smtClean="0"/>
          </a:p>
        </p:txBody>
      </p:sp>
      <p:sp>
        <p:nvSpPr>
          <p:cNvPr id="43012" name="AutoShape 3"/>
          <p:cNvSpPr>
            <a:spLocks noChangeArrowheads="1"/>
          </p:cNvSpPr>
          <p:nvPr/>
        </p:nvSpPr>
        <p:spPr bwMode="auto">
          <a:xfrm>
            <a:off x="815975" y="3101975"/>
            <a:ext cx="1470025" cy="654050"/>
          </a:xfrm>
          <a:prstGeom prst="roundRect">
            <a:avLst>
              <a:gd name="adj" fmla="val 24889"/>
            </a:avLst>
          </a:prstGeom>
          <a:solidFill>
            <a:srgbClr val="E0DBCA"/>
          </a:solidFill>
          <a:ln w="14400">
            <a:solidFill>
              <a:srgbClr val="000000"/>
            </a:solidFill>
            <a:round/>
            <a:headEnd/>
            <a:tailEnd/>
          </a:ln>
        </p:spPr>
        <p:txBody>
          <a:bodyPr lIns="88170" tIns="61752" rIns="88170" bIns="47351" anchor="ctr" anchorCtr="1"/>
          <a:lstStyle/>
          <a:p>
            <a:pPr algn="ctr">
              <a:tabLst>
                <a:tab pos="655638" algn="l"/>
                <a:tab pos="1312863" algn="l"/>
              </a:tabLst>
            </a:pPr>
            <a:r>
              <a:rPr lang="en-US" altLang="zh-CN">
                <a:solidFill>
                  <a:srgbClr val="000000"/>
                </a:solidFill>
              </a:rPr>
              <a:t>sources</a:t>
            </a:r>
          </a:p>
          <a:p>
            <a:pPr algn="ctr">
              <a:tabLst>
                <a:tab pos="655638" algn="l"/>
                <a:tab pos="1312863" algn="l"/>
              </a:tabLst>
            </a:pPr>
            <a:r>
              <a:rPr lang="en-US" altLang="zh-CN">
                <a:solidFill>
                  <a:srgbClr val="000000"/>
                </a:solidFill>
              </a:rPr>
              <a:t>*.cpp</a:t>
            </a:r>
          </a:p>
        </p:txBody>
      </p:sp>
      <p:sp>
        <p:nvSpPr>
          <p:cNvPr id="43013" name="AutoShape 4"/>
          <p:cNvSpPr>
            <a:spLocks noChangeArrowheads="1"/>
          </p:cNvSpPr>
          <p:nvPr/>
        </p:nvSpPr>
        <p:spPr bwMode="auto">
          <a:xfrm>
            <a:off x="6694488" y="3101975"/>
            <a:ext cx="1693862" cy="687388"/>
          </a:xfrm>
          <a:prstGeom prst="roundRect">
            <a:avLst>
              <a:gd name="adj" fmla="val 24889"/>
            </a:avLst>
          </a:prstGeom>
          <a:solidFill>
            <a:srgbClr val="E0DBCA"/>
          </a:solidFill>
          <a:ln w="14400">
            <a:solidFill>
              <a:srgbClr val="000000"/>
            </a:solidFill>
            <a:round/>
            <a:headEnd/>
            <a:tailEnd/>
          </a:ln>
        </p:spPr>
        <p:txBody>
          <a:bodyPr lIns="88170" tIns="61752" rIns="88170" bIns="47351" anchor="ctr" anchorCtr="1"/>
          <a:lstStyle/>
          <a:p>
            <a:pPr algn="ctr">
              <a:tabLst>
                <a:tab pos="655638" algn="l"/>
                <a:tab pos="1312863" algn="l"/>
              </a:tabLst>
            </a:pPr>
            <a:r>
              <a:rPr lang="en-US" altLang="zh-CN">
                <a:solidFill>
                  <a:srgbClr val="000000"/>
                </a:solidFill>
              </a:rPr>
              <a:t>executables</a:t>
            </a:r>
          </a:p>
        </p:txBody>
      </p:sp>
      <p:sp>
        <p:nvSpPr>
          <p:cNvPr id="43014" name="AutoShape 5"/>
          <p:cNvSpPr>
            <a:spLocks noChangeArrowheads="1"/>
          </p:cNvSpPr>
          <p:nvPr/>
        </p:nvSpPr>
        <p:spPr bwMode="auto">
          <a:xfrm>
            <a:off x="3756025" y="3101975"/>
            <a:ext cx="1468438" cy="654050"/>
          </a:xfrm>
          <a:prstGeom prst="roundRect">
            <a:avLst>
              <a:gd name="adj" fmla="val 24889"/>
            </a:avLst>
          </a:prstGeom>
          <a:solidFill>
            <a:srgbClr val="E0DBCA"/>
          </a:solidFill>
          <a:ln w="14400">
            <a:solidFill>
              <a:srgbClr val="000000"/>
            </a:solidFill>
            <a:round/>
            <a:headEnd/>
            <a:tailEnd/>
          </a:ln>
        </p:spPr>
        <p:txBody>
          <a:bodyPr lIns="88170" tIns="61752" rIns="88170" bIns="47351" anchor="ctr" anchorCtr="1"/>
          <a:lstStyle/>
          <a:p>
            <a:pPr algn="ctr">
              <a:tabLst>
                <a:tab pos="655638" algn="l"/>
                <a:tab pos="1312863" algn="l"/>
              </a:tabLst>
            </a:pPr>
            <a:r>
              <a:rPr lang="en-US" altLang="zh-CN">
                <a:solidFill>
                  <a:srgbClr val="000000"/>
                </a:solidFill>
              </a:rPr>
              <a:t>object files</a:t>
            </a:r>
          </a:p>
          <a:p>
            <a:pPr algn="ctr">
              <a:tabLst>
                <a:tab pos="655638" algn="l"/>
                <a:tab pos="1312863" algn="l"/>
              </a:tabLst>
            </a:pPr>
            <a:r>
              <a:rPr lang="en-US" altLang="zh-CN">
                <a:solidFill>
                  <a:srgbClr val="000000"/>
                </a:solidFill>
              </a:rPr>
              <a:t>*.o</a:t>
            </a:r>
          </a:p>
        </p:txBody>
      </p:sp>
      <p:sp>
        <p:nvSpPr>
          <p:cNvPr id="43015" name="AutoShape 6"/>
          <p:cNvSpPr>
            <a:spLocks noChangeArrowheads="1"/>
          </p:cNvSpPr>
          <p:nvPr/>
        </p:nvSpPr>
        <p:spPr bwMode="auto">
          <a:xfrm>
            <a:off x="815975" y="4408488"/>
            <a:ext cx="1470025" cy="654050"/>
          </a:xfrm>
          <a:prstGeom prst="roundRect">
            <a:avLst>
              <a:gd name="adj" fmla="val 24889"/>
            </a:avLst>
          </a:prstGeom>
          <a:solidFill>
            <a:srgbClr val="E0DBCA"/>
          </a:solidFill>
          <a:ln w="14400">
            <a:solidFill>
              <a:srgbClr val="000000"/>
            </a:solidFill>
            <a:round/>
            <a:headEnd/>
            <a:tailEnd/>
          </a:ln>
        </p:spPr>
        <p:txBody>
          <a:bodyPr lIns="88170" tIns="61752" rIns="88170" bIns="47351" anchor="ctr" anchorCtr="1"/>
          <a:lstStyle/>
          <a:p>
            <a:pPr algn="ctr">
              <a:tabLst>
                <a:tab pos="655638" algn="l"/>
                <a:tab pos="1312863" algn="l"/>
              </a:tabLst>
            </a:pPr>
            <a:r>
              <a:rPr lang="en-US" altLang="zh-CN">
                <a:solidFill>
                  <a:srgbClr val="000000"/>
                </a:solidFill>
              </a:rPr>
              <a:t>headers</a:t>
            </a:r>
          </a:p>
          <a:p>
            <a:pPr algn="ctr">
              <a:tabLst>
                <a:tab pos="655638" algn="l"/>
                <a:tab pos="1312863" algn="l"/>
              </a:tabLst>
            </a:pPr>
            <a:r>
              <a:rPr lang="en-US" altLang="zh-CN">
                <a:solidFill>
                  <a:srgbClr val="000000"/>
                </a:solidFill>
              </a:rPr>
              <a:t>*.h</a:t>
            </a:r>
          </a:p>
        </p:txBody>
      </p:sp>
      <p:sp>
        <p:nvSpPr>
          <p:cNvPr id="43016" name="Text Box 7"/>
          <p:cNvSpPr txBox="1">
            <a:spLocks noChangeArrowheads="1"/>
          </p:cNvSpPr>
          <p:nvPr/>
        </p:nvSpPr>
        <p:spPr bwMode="auto">
          <a:xfrm>
            <a:off x="2843213" y="2455863"/>
            <a:ext cx="3835400" cy="396875"/>
          </a:xfrm>
          <a:prstGeom prst="rect">
            <a:avLst/>
          </a:prstGeom>
          <a:noFill/>
          <a:ln w="9525">
            <a:noFill/>
            <a:round/>
            <a:headEnd/>
            <a:tailEnd/>
          </a:ln>
        </p:spPr>
        <p:txBody>
          <a:bodyPr wrap="none" lIns="81639" tIns="60021" rIns="81639" bIns="40820"/>
          <a:lstStyle/>
          <a:p>
            <a:pPr>
              <a:tabLst>
                <a:tab pos="655638" algn="l"/>
                <a:tab pos="1312863" algn="l"/>
                <a:tab pos="1968500" algn="l"/>
                <a:tab pos="2625725" algn="l"/>
                <a:tab pos="3282950" algn="l"/>
              </a:tabLst>
            </a:pPr>
            <a:r>
              <a:rPr lang="zh-CN" altLang="en-US" sz="2200" b="1" dirty="0">
                <a:solidFill>
                  <a:srgbClr val="FF0000"/>
                </a:solidFill>
              </a:rPr>
              <a:t>普通的</a:t>
            </a:r>
            <a:r>
              <a:rPr lang="en-US" altLang="zh-CN" sz="2200" b="1" dirty="0">
                <a:solidFill>
                  <a:srgbClr val="FF0000"/>
                </a:solidFill>
              </a:rPr>
              <a:t>C++</a:t>
            </a:r>
            <a:r>
              <a:rPr lang="zh-CN" altLang="en-US" sz="2200" b="1" dirty="0">
                <a:solidFill>
                  <a:srgbClr val="FF0000"/>
                </a:solidFill>
              </a:rPr>
              <a:t>生成过程</a:t>
            </a:r>
            <a:endParaRPr lang="en-US" sz="2200" b="1" dirty="0">
              <a:solidFill>
                <a:srgbClr val="FF0000"/>
              </a:solidFill>
            </a:endParaRPr>
          </a:p>
        </p:txBody>
      </p:sp>
      <p:sp>
        <p:nvSpPr>
          <p:cNvPr id="43017" name="Line 8"/>
          <p:cNvSpPr>
            <a:spLocks noChangeShapeType="1"/>
          </p:cNvSpPr>
          <p:nvPr/>
        </p:nvSpPr>
        <p:spPr bwMode="auto">
          <a:xfrm>
            <a:off x="2286000" y="3429000"/>
            <a:ext cx="1468438" cy="1588"/>
          </a:xfrm>
          <a:prstGeom prst="line">
            <a:avLst/>
          </a:prstGeom>
          <a:noFill/>
          <a:ln w="9525">
            <a:solidFill>
              <a:srgbClr val="000000"/>
            </a:solidFill>
            <a:round/>
            <a:headEnd/>
            <a:tailEnd type="triangle" w="med" len="med"/>
          </a:ln>
        </p:spPr>
        <p:txBody>
          <a:bodyPr lIns="82945" tIns="41473" rIns="82945" bIns="41473"/>
          <a:lstStyle/>
          <a:p>
            <a:endParaRPr lang="zh-CN" altLang="en-US"/>
          </a:p>
        </p:txBody>
      </p:sp>
      <p:sp>
        <p:nvSpPr>
          <p:cNvPr id="43018" name="Line 9"/>
          <p:cNvSpPr>
            <a:spLocks noChangeShapeType="1"/>
          </p:cNvSpPr>
          <p:nvPr/>
        </p:nvSpPr>
        <p:spPr bwMode="auto">
          <a:xfrm flipV="1">
            <a:off x="1568450" y="3752850"/>
            <a:ext cx="1588" cy="657225"/>
          </a:xfrm>
          <a:prstGeom prst="line">
            <a:avLst/>
          </a:prstGeom>
          <a:noFill/>
          <a:ln w="9525">
            <a:solidFill>
              <a:srgbClr val="000000"/>
            </a:solidFill>
            <a:round/>
            <a:headEnd/>
            <a:tailEnd type="triangle" w="med" len="med"/>
          </a:ln>
        </p:spPr>
        <p:txBody>
          <a:bodyPr lIns="82945" tIns="41473" rIns="82945" bIns="41473"/>
          <a:lstStyle/>
          <a:p>
            <a:endParaRPr lang="zh-CN" altLang="en-US"/>
          </a:p>
        </p:txBody>
      </p:sp>
      <p:sp>
        <p:nvSpPr>
          <p:cNvPr id="43019" name="Line 10"/>
          <p:cNvSpPr>
            <a:spLocks noChangeShapeType="1"/>
          </p:cNvSpPr>
          <p:nvPr/>
        </p:nvSpPr>
        <p:spPr bwMode="auto">
          <a:xfrm>
            <a:off x="5224463" y="3429000"/>
            <a:ext cx="1468437" cy="1588"/>
          </a:xfrm>
          <a:prstGeom prst="line">
            <a:avLst/>
          </a:prstGeom>
          <a:noFill/>
          <a:ln w="9525">
            <a:solidFill>
              <a:srgbClr val="000000"/>
            </a:solidFill>
            <a:round/>
            <a:headEnd/>
            <a:tailEnd type="triangle" w="med" len="med"/>
          </a:ln>
        </p:spPr>
        <p:txBody>
          <a:bodyPr lIns="82945" tIns="41473" rIns="82945" bIns="41473"/>
          <a:lstStyle/>
          <a:p>
            <a:endParaRPr lang="zh-CN" altLang="en-US"/>
          </a:p>
        </p:txBody>
      </p:sp>
      <p:sp>
        <p:nvSpPr>
          <p:cNvPr id="43020" name="Text Box 11"/>
          <p:cNvSpPr txBox="1">
            <a:spLocks noChangeArrowheads="1"/>
          </p:cNvSpPr>
          <p:nvPr/>
        </p:nvSpPr>
        <p:spPr bwMode="auto">
          <a:xfrm>
            <a:off x="1592263" y="3932238"/>
            <a:ext cx="922337" cy="312737"/>
          </a:xfrm>
          <a:prstGeom prst="rect">
            <a:avLst/>
          </a:prstGeom>
          <a:noFill/>
          <a:ln w="9525">
            <a:noFill/>
            <a:round/>
            <a:headEnd/>
            <a:tailEnd/>
          </a:ln>
        </p:spPr>
        <p:txBody>
          <a:bodyPr wrap="none" lIns="81639" tIns="55221" rIns="81639" bIns="40820"/>
          <a:lstStyle/>
          <a:p>
            <a:pPr>
              <a:tabLst>
                <a:tab pos="655638" algn="l"/>
              </a:tabLst>
            </a:pPr>
            <a:r>
              <a:rPr lang="en-US" altLang="zh-CN">
                <a:solidFill>
                  <a:srgbClr val="000000"/>
                </a:solidFill>
              </a:rPr>
              <a:t>includes</a:t>
            </a:r>
          </a:p>
        </p:txBody>
      </p:sp>
      <p:sp>
        <p:nvSpPr>
          <p:cNvPr id="43021" name="Text Box 12"/>
          <p:cNvSpPr txBox="1">
            <a:spLocks noChangeArrowheads="1"/>
          </p:cNvSpPr>
          <p:nvPr/>
        </p:nvSpPr>
        <p:spPr bwMode="auto">
          <a:xfrm>
            <a:off x="2449513" y="3101975"/>
            <a:ext cx="1143000" cy="314325"/>
          </a:xfrm>
          <a:prstGeom prst="rect">
            <a:avLst/>
          </a:prstGeom>
          <a:noFill/>
          <a:ln w="9525">
            <a:noFill/>
            <a:round/>
            <a:headEnd/>
            <a:tailEnd/>
          </a:ln>
        </p:spPr>
        <p:txBody>
          <a:bodyPr lIns="81639" tIns="55221" rIns="81639" bIns="40820"/>
          <a:lstStyle/>
          <a:p>
            <a:pPr>
              <a:tabLst>
                <a:tab pos="655638" algn="l"/>
              </a:tabLst>
            </a:pPr>
            <a:r>
              <a:rPr lang="en-US" altLang="zh-CN">
                <a:solidFill>
                  <a:srgbClr val="000000"/>
                </a:solidFill>
              </a:rPr>
              <a:t>compiles</a:t>
            </a:r>
          </a:p>
        </p:txBody>
      </p:sp>
      <p:sp>
        <p:nvSpPr>
          <p:cNvPr id="43022" name="Text Box 13"/>
          <p:cNvSpPr txBox="1">
            <a:spLocks noChangeArrowheads="1"/>
          </p:cNvSpPr>
          <p:nvPr/>
        </p:nvSpPr>
        <p:spPr bwMode="auto">
          <a:xfrm>
            <a:off x="5551488" y="3101975"/>
            <a:ext cx="979487" cy="314325"/>
          </a:xfrm>
          <a:prstGeom prst="rect">
            <a:avLst/>
          </a:prstGeom>
          <a:noFill/>
          <a:ln w="9525">
            <a:noFill/>
            <a:round/>
            <a:headEnd/>
            <a:tailEnd/>
          </a:ln>
        </p:spPr>
        <p:txBody>
          <a:bodyPr lIns="81639" tIns="55221" rIns="81639" bIns="40820"/>
          <a:lstStyle/>
          <a:p>
            <a:pPr>
              <a:tabLst>
                <a:tab pos="655638" algn="l"/>
              </a:tabLst>
            </a:pPr>
            <a:r>
              <a:rPr lang="en-US" altLang="zh-CN">
                <a:solidFill>
                  <a:srgbClr val="000000"/>
                </a:solidFill>
              </a:rPr>
              <a:t>links</a:t>
            </a:r>
          </a:p>
        </p:txBody>
      </p:sp>
      <p:sp>
        <p:nvSpPr>
          <p:cNvPr id="43023" name="灯片编号占位符 15"/>
          <p:cNvSpPr>
            <a:spLocks noGrp="1"/>
          </p:cNvSpPr>
          <p:nvPr>
            <p:ph type="sldNum" sz="quarter" idx="12"/>
          </p:nvPr>
        </p:nvSpPr>
        <p:spPr>
          <a:noFill/>
        </p:spPr>
        <p:txBody>
          <a:bodyPr/>
          <a:lstStyle/>
          <a:p>
            <a:fld id="{E5756684-5E12-44E4-A9AB-6244563E3F2A}" type="slidenum">
              <a:rPr lang="en-US" altLang="zh-CN" smtClean="0">
                <a:latin typeface="Arial" charset="0"/>
              </a:rPr>
              <a:pPr/>
              <a:t>38</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1042988" y="-26988"/>
            <a:ext cx="5943600"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元数据</a:t>
            </a:r>
            <a:r>
              <a:rPr lang="en-US" altLang="zh-CN" smtClean="0"/>
              <a:t>Meta data</a:t>
            </a:r>
          </a:p>
        </p:txBody>
      </p:sp>
      <p:sp>
        <p:nvSpPr>
          <p:cNvPr id="44035" name="Rectangle 2"/>
          <p:cNvSpPr>
            <a:spLocks noGrp="1" noChangeArrowheads="1"/>
          </p:cNvSpPr>
          <p:nvPr>
            <p:ph type="body" idx="1"/>
          </p:nvPr>
        </p:nvSpPr>
        <p:spPr>
          <a:xfrm>
            <a:off x="457200" y="1144588"/>
            <a:ext cx="8228013" cy="4445000"/>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mtClean="0"/>
              <a:t>元数据通过元对象编译器</a:t>
            </a:r>
            <a:r>
              <a:rPr lang="en-US" altLang="zh-CN" smtClean="0"/>
              <a:t>(moc)</a:t>
            </a:r>
            <a:r>
              <a:rPr lang="zh-CN" altLang="en-US" smtClean="0"/>
              <a:t>在编译时组合在一起。</a:t>
            </a:r>
            <a:endParaRPr lang="en-US" altLang="ja-JP"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mtClean="0"/>
              <a:t>moc</a:t>
            </a:r>
            <a:r>
              <a:rPr lang="zh-CN" altLang="en-US" smtClean="0"/>
              <a:t>从头文件里面获得数据。</a:t>
            </a:r>
            <a:endParaRPr lang="en-US" smtClean="0"/>
          </a:p>
        </p:txBody>
      </p:sp>
      <p:sp>
        <p:nvSpPr>
          <p:cNvPr id="44036" name="AutoShape 3"/>
          <p:cNvSpPr>
            <a:spLocks noChangeArrowheads="1"/>
          </p:cNvSpPr>
          <p:nvPr/>
        </p:nvSpPr>
        <p:spPr bwMode="auto">
          <a:xfrm>
            <a:off x="815975" y="2692400"/>
            <a:ext cx="1470025" cy="654050"/>
          </a:xfrm>
          <a:prstGeom prst="roundRect">
            <a:avLst>
              <a:gd name="adj" fmla="val 24889"/>
            </a:avLst>
          </a:prstGeom>
          <a:solidFill>
            <a:srgbClr val="E0DBCA"/>
          </a:solidFill>
          <a:ln w="14400">
            <a:solidFill>
              <a:srgbClr val="000000"/>
            </a:solidFill>
            <a:round/>
            <a:headEnd/>
            <a:tailEnd/>
          </a:ln>
        </p:spPr>
        <p:txBody>
          <a:bodyPr lIns="88170" tIns="61752" rIns="88170" bIns="47351" anchor="ctr" anchorCtr="1"/>
          <a:lstStyle/>
          <a:p>
            <a:pPr algn="ctr">
              <a:tabLst>
                <a:tab pos="655638" algn="l"/>
                <a:tab pos="1312863" algn="l"/>
              </a:tabLst>
            </a:pPr>
            <a:r>
              <a:rPr lang="en-US" altLang="zh-CN">
                <a:solidFill>
                  <a:srgbClr val="000000"/>
                </a:solidFill>
              </a:rPr>
              <a:t>sources</a:t>
            </a:r>
          </a:p>
          <a:p>
            <a:pPr algn="ctr">
              <a:tabLst>
                <a:tab pos="655638" algn="l"/>
                <a:tab pos="1312863" algn="l"/>
              </a:tabLst>
            </a:pPr>
            <a:r>
              <a:rPr lang="en-US" altLang="zh-CN">
                <a:solidFill>
                  <a:srgbClr val="000000"/>
                </a:solidFill>
              </a:rPr>
              <a:t>*.cpp</a:t>
            </a:r>
          </a:p>
        </p:txBody>
      </p:sp>
      <p:sp>
        <p:nvSpPr>
          <p:cNvPr id="44037" name="AutoShape 4"/>
          <p:cNvSpPr>
            <a:spLocks noChangeArrowheads="1"/>
          </p:cNvSpPr>
          <p:nvPr/>
        </p:nvSpPr>
        <p:spPr bwMode="auto">
          <a:xfrm>
            <a:off x="6694488" y="2692400"/>
            <a:ext cx="1468437" cy="654050"/>
          </a:xfrm>
          <a:prstGeom prst="roundRect">
            <a:avLst>
              <a:gd name="adj" fmla="val 24889"/>
            </a:avLst>
          </a:prstGeom>
          <a:solidFill>
            <a:srgbClr val="E0DBCA"/>
          </a:solidFill>
          <a:ln w="14400">
            <a:solidFill>
              <a:srgbClr val="000000"/>
            </a:solidFill>
            <a:round/>
            <a:headEnd/>
            <a:tailEnd/>
          </a:ln>
        </p:spPr>
        <p:txBody>
          <a:bodyPr lIns="88170" tIns="61752" rIns="88170" bIns="47351" anchor="ctr" anchorCtr="1"/>
          <a:lstStyle/>
          <a:p>
            <a:pPr algn="ctr">
              <a:tabLst>
                <a:tab pos="655638" algn="l"/>
                <a:tab pos="1312863" algn="l"/>
              </a:tabLst>
            </a:pPr>
            <a:r>
              <a:rPr lang="en-US" altLang="zh-CN">
                <a:solidFill>
                  <a:srgbClr val="000000"/>
                </a:solidFill>
              </a:rPr>
              <a:t>executables</a:t>
            </a:r>
          </a:p>
        </p:txBody>
      </p:sp>
      <p:sp>
        <p:nvSpPr>
          <p:cNvPr id="44038" name="AutoShape 5"/>
          <p:cNvSpPr>
            <a:spLocks noChangeArrowheads="1"/>
          </p:cNvSpPr>
          <p:nvPr/>
        </p:nvSpPr>
        <p:spPr bwMode="auto">
          <a:xfrm>
            <a:off x="3756025" y="2692400"/>
            <a:ext cx="1468438" cy="654050"/>
          </a:xfrm>
          <a:prstGeom prst="roundRect">
            <a:avLst>
              <a:gd name="adj" fmla="val 24889"/>
            </a:avLst>
          </a:prstGeom>
          <a:solidFill>
            <a:srgbClr val="E0DBCA"/>
          </a:solidFill>
          <a:ln w="14400">
            <a:solidFill>
              <a:srgbClr val="000000"/>
            </a:solidFill>
            <a:round/>
            <a:headEnd/>
            <a:tailEnd/>
          </a:ln>
        </p:spPr>
        <p:txBody>
          <a:bodyPr lIns="88170" tIns="61752" rIns="88170" bIns="47351" anchor="ctr" anchorCtr="1"/>
          <a:lstStyle/>
          <a:p>
            <a:pPr algn="ctr">
              <a:tabLst>
                <a:tab pos="655638" algn="l"/>
                <a:tab pos="1312863" algn="l"/>
              </a:tabLst>
            </a:pPr>
            <a:r>
              <a:rPr lang="en-US" altLang="zh-CN">
                <a:solidFill>
                  <a:srgbClr val="000000"/>
                </a:solidFill>
              </a:rPr>
              <a:t>object files</a:t>
            </a:r>
          </a:p>
          <a:p>
            <a:pPr algn="ctr">
              <a:tabLst>
                <a:tab pos="655638" algn="l"/>
                <a:tab pos="1312863" algn="l"/>
              </a:tabLst>
            </a:pPr>
            <a:r>
              <a:rPr lang="en-US" altLang="zh-CN">
                <a:solidFill>
                  <a:srgbClr val="000000"/>
                </a:solidFill>
              </a:rPr>
              <a:t>*.o</a:t>
            </a:r>
          </a:p>
        </p:txBody>
      </p:sp>
      <p:sp>
        <p:nvSpPr>
          <p:cNvPr id="44039" name="AutoShape 6"/>
          <p:cNvSpPr>
            <a:spLocks noChangeArrowheads="1"/>
          </p:cNvSpPr>
          <p:nvPr/>
        </p:nvSpPr>
        <p:spPr bwMode="auto">
          <a:xfrm>
            <a:off x="815975" y="3998913"/>
            <a:ext cx="1470025" cy="654050"/>
          </a:xfrm>
          <a:prstGeom prst="roundRect">
            <a:avLst>
              <a:gd name="adj" fmla="val 24889"/>
            </a:avLst>
          </a:prstGeom>
          <a:solidFill>
            <a:srgbClr val="E0DBCA"/>
          </a:solidFill>
          <a:ln w="14400">
            <a:solidFill>
              <a:srgbClr val="000000"/>
            </a:solidFill>
            <a:round/>
            <a:headEnd/>
            <a:tailEnd/>
          </a:ln>
        </p:spPr>
        <p:txBody>
          <a:bodyPr lIns="88170" tIns="61752" rIns="88170" bIns="47351" anchor="ctr" anchorCtr="1"/>
          <a:lstStyle/>
          <a:p>
            <a:pPr algn="ctr">
              <a:tabLst>
                <a:tab pos="655638" algn="l"/>
                <a:tab pos="1312863" algn="l"/>
              </a:tabLst>
            </a:pPr>
            <a:r>
              <a:rPr lang="en-US" altLang="zh-CN">
                <a:solidFill>
                  <a:srgbClr val="000000"/>
                </a:solidFill>
              </a:rPr>
              <a:t>headers</a:t>
            </a:r>
          </a:p>
          <a:p>
            <a:pPr algn="ctr">
              <a:tabLst>
                <a:tab pos="655638" algn="l"/>
                <a:tab pos="1312863" algn="l"/>
              </a:tabLst>
            </a:pPr>
            <a:r>
              <a:rPr lang="en-US" altLang="zh-CN">
                <a:solidFill>
                  <a:srgbClr val="000000"/>
                </a:solidFill>
              </a:rPr>
              <a:t>*.h</a:t>
            </a:r>
          </a:p>
        </p:txBody>
      </p:sp>
      <p:sp>
        <p:nvSpPr>
          <p:cNvPr id="44040" name="AutoShape 7"/>
          <p:cNvSpPr>
            <a:spLocks noChangeArrowheads="1"/>
          </p:cNvSpPr>
          <p:nvPr/>
        </p:nvSpPr>
        <p:spPr bwMode="auto">
          <a:xfrm>
            <a:off x="3756025" y="3998913"/>
            <a:ext cx="1468438" cy="654050"/>
          </a:xfrm>
          <a:prstGeom prst="roundRect">
            <a:avLst>
              <a:gd name="adj" fmla="val 24889"/>
            </a:avLst>
          </a:prstGeom>
          <a:solidFill>
            <a:srgbClr val="66B036"/>
          </a:solidFill>
          <a:ln w="14400">
            <a:solidFill>
              <a:srgbClr val="000000"/>
            </a:solidFill>
            <a:round/>
            <a:headEnd/>
            <a:tailEnd/>
          </a:ln>
        </p:spPr>
        <p:txBody>
          <a:bodyPr lIns="88170" tIns="61752" rIns="88170" bIns="47351" anchor="ctr" anchorCtr="1"/>
          <a:lstStyle/>
          <a:p>
            <a:pPr algn="ctr">
              <a:tabLst>
                <a:tab pos="655638" algn="l"/>
                <a:tab pos="1312863" algn="l"/>
              </a:tabLst>
            </a:pPr>
            <a:r>
              <a:rPr lang="en-US" altLang="zh-CN">
                <a:solidFill>
                  <a:srgbClr val="000000"/>
                </a:solidFill>
              </a:rPr>
              <a:t>generated</a:t>
            </a:r>
          </a:p>
          <a:p>
            <a:pPr algn="ctr">
              <a:tabLst>
                <a:tab pos="655638" algn="l"/>
                <a:tab pos="1312863" algn="l"/>
              </a:tabLst>
            </a:pPr>
            <a:r>
              <a:rPr lang="en-US" altLang="zh-CN">
                <a:solidFill>
                  <a:srgbClr val="000000"/>
                </a:solidFill>
              </a:rPr>
              <a:t>moc_*.cpp</a:t>
            </a:r>
          </a:p>
        </p:txBody>
      </p:sp>
      <p:sp>
        <p:nvSpPr>
          <p:cNvPr id="44041" name="Text Box 8"/>
          <p:cNvSpPr txBox="1">
            <a:spLocks noChangeArrowheads="1"/>
          </p:cNvSpPr>
          <p:nvPr/>
        </p:nvSpPr>
        <p:spPr bwMode="auto">
          <a:xfrm>
            <a:off x="3016250" y="2133600"/>
            <a:ext cx="2992438" cy="396875"/>
          </a:xfrm>
          <a:prstGeom prst="rect">
            <a:avLst/>
          </a:prstGeom>
          <a:noFill/>
          <a:ln w="9525">
            <a:noFill/>
            <a:round/>
            <a:headEnd/>
            <a:tailEnd/>
          </a:ln>
        </p:spPr>
        <p:txBody>
          <a:bodyPr wrap="none" lIns="81639" tIns="60021" rIns="81639" bIns="40820"/>
          <a:lstStyle/>
          <a:p>
            <a:pPr>
              <a:tabLst>
                <a:tab pos="655638" algn="l"/>
                <a:tab pos="1312863" algn="l"/>
                <a:tab pos="1968500" algn="l"/>
                <a:tab pos="2625725" algn="l"/>
              </a:tabLst>
            </a:pPr>
            <a:r>
              <a:rPr lang="en-US" altLang="zh-CN" sz="2200" b="1" dirty="0">
                <a:solidFill>
                  <a:srgbClr val="FF0000"/>
                </a:solidFill>
              </a:rPr>
              <a:t>Qt C++ </a:t>
            </a:r>
            <a:r>
              <a:rPr lang="zh-CN" altLang="en-US" sz="2200" b="1" dirty="0">
                <a:solidFill>
                  <a:srgbClr val="FF0000"/>
                </a:solidFill>
              </a:rPr>
              <a:t>生成过程</a:t>
            </a:r>
            <a:endParaRPr lang="en-US" sz="2200" b="1" dirty="0">
              <a:solidFill>
                <a:srgbClr val="FF0000"/>
              </a:solidFill>
            </a:endParaRPr>
          </a:p>
        </p:txBody>
      </p:sp>
      <p:sp>
        <p:nvSpPr>
          <p:cNvPr id="44042" name="Line 9"/>
          <p:cNvSpPr>
            <a:spLocks noChangeShapeType="1"/>
          </p:cNvSpPr>
          <p:nvPr/>
        </p:nvSpPr>
        <p:spPr bwMode="auto">
          <a:xfrm>
            <a:off x="2286000" y="3019425"/>
            <a:ext cx="1468438" cy="1588"/>
          </a:xfrm>
          <a:prstGeom prst="line">
            <a:avLst/>
          </a:prstGeom>
          <a:noFill/>
          <a:ln w="9525">
            <a:solidFill>
              <a:srgbClr val="000000"/>
            </a:solidFill>
            <a:round/>
            <a:headEnd/>
            <a:tailEnd type="triangle" w="med" len="med"/>
          </a:ln>
        </p:spPr>
        <p:txBody>
          <a:bodyPr lIns="82945" tIns="41473" rIns="82945" bIns="41473"/>
          <a:lstStyle/>
          <a:p>
            <a:endParaRPr lang="zh-CN" altLang="en-US"/>
          </a:p>
        </p:txBody>
      </p:sp>
      <p:sp>
        <p:nvSpPr>
          <p:cNvPr id="44043" name="Line 10"/>
          <p:cNvSpPr>
            <a:spLocks noChangeShapeType="1"/>
          </p:cNvSpPr>
          <p:nvPr/>
        </p:nvSpPr>
        <p:spPr bwMode="auto">
          <a:xfrm flipV="1">
            <a:off x="1568450" y="3343275"/>
            <a:ext cx="1588" cy="657225"/>
          </a:xfrm>
          <a:prstGeom prst="line">
            <a:avLst/>
          </a:prstGeom>
          <a:noFill/>
          <a:ln w="9525">
            <a:solidFill>
              <a:srgbClr val="000000"/>
            </a:solidFill>
            <a:round/>
            <a:headEnd/>
            <a:tailEnd type="triangle" w="med" len="med"/>
          </a:ln>
        </p:spPr>
        <p:txBody>
          <a:bodyPr lIns="82945" tIns="41473" rIns="82945" bIns="41473"/>
          <a:lstStyle/>
          <a:p>
            <a:endParaRPr lang="zh-CN" altLang="en-US"/>
          </a:p>
        </p:txBody>
      </p:sp>
      <p:sp>
        <p:nvSpPr>
          <p:cNvPr id="44044" name="Line 11"/>
          <p:cNvSpPr>
            <a:spLocks noChangeShapeType="1"/>
          </p:cNvSpPr>
          <p:nvPr/>
        </p:nvSpPr>
        <p:spPr bwMode="auto">
          <a:xfrm>
            <a:off x="5224463" y="3019425"/>
            <a:ext cx="1468437" cy="1588"/>
          </a:xfrm>
          <a:prstGeom prst="line">
            <a:avLst/>
          </a:prstGeom>
          <a:noFill/>
          <a:ln w="9525">
            <a:solidFill>
              <a:srgbClr val="000000"/>
            </a:solidFill>
            <a:round/>
            <a:headEnd/>
            <a:tailEnd type="triangle" w="med" len="med"/>
          </a:ln>
        </p:spPr>
        <p:txBody>
          <a:bodyPr lIns="82945" tIns="41473" rIns="82945" bIns="41473"/>
          <a:lstStyle/>
          <a:p>
            <a:endParaRPr lang="zh-CN" altLang="en-US"/>
          </a:p>
        </p:txBody>
      </p:sp>
      <p:sp>
        <p:nvSpPr>
          <p:cNvPr id="44045" name="Text Box 12"/>
          <p:cNvSpPr txBox="1">
            <a:spLocks noChangeArrowheads="1"/>
          </p:cNvSpPr>
          <p:nvPr/>
        </p:nvSpPr>
        <p:spPr bwMode="auto">
          <a:xfrm>
            <a:off x="1592263" y="3522663"/>
            <a:ext cx="922337" cy="314325"/>
          </a:xfrm>
          <a:prstGeom prst="rect">
            <a:avLst/>
          </a:prstGeom>
          <a:noFill/>
          <a:ln w="9525">
            <a:noFill/>
            <a:round/>
            <a:headEnd/>
            <a:tailEnd/>
          </a:ln>
        </p:spPr>
        <p:txBody>
          <a:bodyPr wrap="none" lIns="81639" tIns="55221" rIns="81639" bIns="40820"/>
          <a:lstStyle/>
          <a:p>
            <a:pPr>
              <a:tabLst>
                <a:tab pos="655638" algn="l"/>
              </a:tabLst>
            </a:pPr>
            <a:r>
              <a:rPr lang="en-US" altLang="zh-CN">
                <a:solidFill>
                  <a:srgbClr val="000000"/>
                </a:solidFill>
              </a:rPr>
              <a:t>includes</a:t>
            </a:r>
          </a:p>
        </p:txBody>
      </p:sp>
      <p:sp>
        <p:nvSpPr>
          <p:cNvPr id="44046" name="Text Box 13"/>
          <p:cNvSpPr txBox="1">
            <a:spLocks noChangeArrowheads="1"/>
          </p:cNvSpPr>
          <p:nvPr/>
        </p:nvSpPr>
        <p:spPr bwMode="auto">
          <a:xfrm>
            <a:off x="2449513" y="2692400"/>
            <a:ext cx="1143000" cy="314325"/>
          </a:xfrm>
          <a:prstGeom prst="rect">
            <a:avLst/>
          </a:prstGeom>
          <a:noFill/>
          <a:ln w="9525">
            <a:noFill/>
            <a:round/>
            <a:headEnd/>
            <a:tailEnd/>
          </a:ln>
        </p:spPr>
        <p:txBody>
          <a:bodyPr lIns="81639" tIns="55221" rIns="81639" bIns="40820"/>
          <a:lstStyle/>
          <a:p>
            <a:pPr>
              <a:tabLst>
                <a:tab pos="655638" algn="l"/>
              </a:tabLst>
            </a:pPr>
            <a:r>
              <a:rPr lang="en-US" altLang="zh-CN">
                <a:solidFill>
                  <a:srgbClr val="000000"/>
                </a:solidFill>
              </a:rPr>
              <a:t>compiles</a:t>
            </a:r>
          </a:p>
        </p:txBody>
      </p:sp>
      <p:sp>
        <p:nvSpPr>
          <p:cNvPr id="44047" name="Text Box 14"/>
          <p:cNvSpPr txBox="1">
            <a:spLocks noChangeArrowheads="1"/>
          </p:cNvSpPr>
          <p:nvPr/>
        </p:nvSpPr>
        <p:spPr bwMode="auto">
          <a:xfrm>
            <a:off x="5551488" y="2692400"/>
            <a:ext cx="979487" cy="314325"/>
          </a:xfrm>
          <a:prstGeom prst="rect">
            <a:avLst/>
          </a:prstGeom>
          <a:noFill/>
          <a:ln w="9525">
            <a:noFill/>
            <a:round/>
            <a:headEnd/>
            <a:tailEnd/>
          </a:ln>
        </p:spPr>
        <p:txBody>
          <a:bodyPr lIns="81639" tIns="55221" rIns="81639" bIns="40820"/>
          <a:lstStyle/>
          <a:p>
            <a:pPr>
              <a:tabLst>
                <a:tab pos="655638" algn="l"/>
              </a:tabLst>
            </a:pPr>
            <a:r>
              <a:rPr lang="en-US" altLang="zh-CN">
                <a:solidFill>
                  <a:srgbClr val="000000"/>
                </a:solidFill>
              </a:rPr>
              <a:t>links</a:t>
            </a:r>
          </a:p>
        </p:txBody>
      </p:sp>
      <p:sp>
        <p:nvSpPr>
          <p:cNvPr id="44048" name="Line 15"/>
          <p:cNvSpPr>
            <a:spLocks noChangeShapeType="1"/>
          </p:cNvSpPr>
          <p:nvPr/>
        </p:nvSpPr>
        <p:spPr bwMode="auto">
          <a:xfrm>
            <a:off x="2286000" y="4325938"/>
            <a:ext cx="1468438" cy="1587"/>
          </a:xfrm>
          <a:prstGeom prst="line">
            <a:avLst/>
          </a:prstGeom>
          <a:noFill/>
          <a:ln w="9525">
            <a:solidFill>
              <a:srgbClr val="000000"/>
            </a:solidFill>
            <a:round/>
            <a:headEnd/>
            <a:tailEnd type="triangle" w="med" len="med"/>
          </a:ln>
        </p:spPr>
        <p:txBody>
          <a:bodyPr lIns="82945" tIns="41473" rIns="82945" bIns="41473"/>
          <a:lstStyle/>
          <a:p>
            <a:endParaRPr lang="zh-CN" altLang="en-US"/>
          </a:p>
        </p:txBody>
      </p:sp>
      <p:sp>
        <p:nvSpPr>
          <p:cNvPr id="44049" name="Line 16"/>
          <p:cNvSpPr>
            <a:spLocks noChangeShapeType="1"/>
          </p:cNvSpPr>
          <p:nvPr/>
        </p:nvSpPr>
        <p:spPr bwMode="auto">
          <a:xfrm flipV="1">
            <a:off x="4505325" y="3343275"/>
            <a:ext cx="1588" cy="657225"/>
          </a:xfrm>
          <a:prstGeom prst="line">
            <a:avLst/>
          </a:prstGeom>
          <a:noFill/>
          <a:ln w="9525">
            <a:solidFill>
              <a:srgbClr val="000000"/>
            </a:solidFill>
            <a:round/>
            <a:headEnd/>
            <a:tailEnd type="triangle" w="med" len="med"/>
          </a:ln>
        </p:spPr>
        <p:txBody>
          <a:bodyPr lIns="82945" tIns="41473" rIns="82945" bIns="41473"/>
          <a:lstStyle/>
          <a:p>
            <a:endParaRPr lang="zh-CN" altLang="en-US"/>
          </a:p>
        </p:txBody>
      </p:sp>
      <p:sp>
        <p:nvSpPr>
          <p:cNvPr id="44050" name="Text Box 17"/>
          <p:cNvSpPr txBox="1">
            <a:spLocks noChangeArrowheads="1"/>
          </p:cNvSpPr>
          <p:nvPr/>
        </p:nvSpPr>
        <p:spPr bwMode="auto">
          <a:xfrm>
            <a:off x="4505325" y="3522663"/>
            <a:ext cx="1208088" cy="314325"/>
          </a:xfrm>
          <a:prstGeom prst="rect">
            <a:avLst/>
          </a:prstGeom>
          <a:noFill/>
          <a:ln w="9525">
            <a:noFill/>
            <a:round/>
            <a:headEnd/>
            <a:tailEnd/>
          </a:ln>
        </p:spPr>
        <p:txBody>
          <a:bodyPr lIns="81639" tIns="55221" rIns="81639" bIns="40820"/>
          <a:lstStyle/>
          <a:p>
            <a:pPr>
              <a:tabLst>
                <a:tab pos="655638" algn="l"/>
              </a:tabLst>
            </a:pPr>
            <a:r>
              <a:rPr lang="en-US" altLang="zh-CN">
                <a:solidFill>
                  <a:srgbClr val="000000"/>
                </a:solidFill>
              </a:rPr>
              <a:t>compiles</a:t>
            </a:r>
          </a:p>
        </p:txBody>
      </p:sp>
      <p:sp>
        <p:nvSpPr>
          <p:cNvPr id="44051" name="Text Box 18"/>
          <p:cNvSpPr txBox="1">
            <a:spLocks noChangeArrowheads="1"/>
          </p:cNvSpPr>
          <p:nvPr/>
        </p:nvSpPr>
        <p:spPr bwMode="auto">
          <a:xfrm>
            <a:off x="2611438" y="3998913"/>
            <a:ext cx="979487" cy="314325"/>
          </a:xfrm>
          <a:prstGeom prst="rect">
            <a:avLst/>
          </a:prstGeom>
          <a:noFill/>
          <a:ln w="9525">
            <a:noFill/>
            <a:round/>
            <a:headEnd/>
            <a:tailEnd/>
          </a:ln>
        </p:spPr>
        <p:txBody>
          <a:bodyPr lIns="81639" tIns="55221" rIns="81639" bIns="40820"/>
          <a:lstStyle/>
          <a:p>
            <a:pPr>
              <a:tabLst>
                <a:tab pos="655638" algn="l"/>
              </a:tabLst>
            </a:pPr>
            <a:r>
              <a:rPr lang="en-US" altLang="zh-CN">
                <a:solidFill>
                  <a:srgbClr val="000000"/>
                </a:solidFill>
              </a:rPr>
              <a:t>mocs</a:t>
            </a:r>
          </a:p>
        </p:txBody>
      </p:sp>
      <p:sp>
        <p:nvSpPr>
          <p:cNvPr id="44052" name="灯片编号占位符 20"/>
          <p:cNvSpPr>
            <a:spLocks noGrp="1"/>
          </p:cNvSpPr>
          <p:nvPr>
            <p:ph type="sldNum" sz="quarter" idx="12"/>
          </p:nvPr>
        </p:nvSpPr>
        <p:spPr>
          <a:noFill/>
        </p:spPr>
        <p:txBody>
          <a:bodyPr/>
          <a:lstStyle/>
          <a:p>
            <a:fld id="{14523E7A-8BC6-4D5F-8542-065CB59888E0}" type="slidenum">
              <a:rPr lang="en-US" altLang="zh-CN" smtClean="0">
                <a:latin typeface="Arial" charset="0"/>
              </a:rPr>
              <a:pPr/>
              <a:t>39</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2"/>
          </p:nvPr>
        </p:nvSpPr>
        <p:spPr>
          <a:xfrm>
            <a:off x="3924300" y="6538913"/>
            <a:ext cx="1727200" cy="319087"/>
          </a:xfrm>
          <a:noFill/>
        </p:spPr>
        <p:txBody>
          <a:bodyPr/>
          <a:lstStyle/>
          <a:p>
            <a:pPr algn="l"/>
            <a:fld id="{8F83DE13-B7B4-4DC4-BB2D-6391FA0CE55F}" type="slidenum">
              <a:rPr lang="zh-CN" altLang="en-US" smtClean="0">
                <a:latin typeface="Arial" charset="0"/>
              </a:rPr>
              <a:pPr algn="l"/>
              <a:t>4</a:t>
            </a:fld>
            <a:endParaRPr lang="en-US" altLang="zh-CN" smtClean="0">
              <a:latin typeface="Arial" charset="0"/>
            </a:endParaRPr>
          </a:p>
        </p:txBody>
      </p:sp>
      <p:sp>
        <p:nvSpPr>
          <p:cNvPr id="7171" name="Rectangle 2"/>
          <p:cNvSpPr>
            <a:spLocks noGrp="1" noChangeArrowheads="1"/>
          </p:cNvSpPr>
          <p:nvPr>
            <p:ph type="title"/>
          </p:nvPr>
        </p:nvSpPr>
        <p:spPr/>
        <p:txBody>
          <a:bodyPr/>
          <a:lstStyle/>
          <a:p>
            <a:pPr eaLnBrk="1" hangingPunct="1"/>
            <a:r>
              <a:rPr lang="en-US" altLang="zh-CN" smtClean="0"/>
              <a:t>Qt</a:t>
            </a:r>
            <a:r>
              <a:rPr lang="zh-CN" altLang="en-US" smtClean="0"/>
              <a:t>是什么</a:t>
            </a:r>
          </a:p>
        </p:txBody>
      </p:sp>
      <p:sp>
        <p:nvSpPr>
          <p:cNvPr id="7172" name="Rectangle 3"/>
          <p:cNvSpPr>
            <a:spLocks noGrp="1" noChangeArrowheads="1"/>
          </p:cNvSpPr>
          <p:nvPr>
            <p:ph type="body" idx="1"/>
          </p:nvPr>
        </p:nvSpPr>
        <p:spPr>
          <a:xfrm>
            <a:off x="250825" y="1125538"/>
            <a:ext cx="8424863" cy="5256212"/>
          </a:xfrm>
        </p:spPr>
        <p:txBody>
          <a:bodyPr/>
          <a:lstStyle/>
          <a:p>
            <a:pPr eaLnBrk="1" hangingPunct="1"/>
            <a:r>
              <a:rPr lang="en-US" altLang="zh-CN" sz="2400" dirty="0" smtClean="0"/>
              <a:t>Qt</a:t>
            </a:r>
            <a:r>
              <a:rPr lang="zh-CN" altLang="en-US" sz="2400" dirty="0" smtClean="0"/>
              <a:t>是</a:t>
            </a:r>
            <a:r>
              <a:rPr lang="en-US" altLang="zh-CN" sz="2400" dirty="0" err="1" smtClean="0"/>
              <a:t>Trolltech</a:t>
            </a:r>
            <a:r>
              <a:rPr lang="zh-CN" altLang="en-US" sz="2400" dirty="0" smtClean="0"/>
              <a:t>公司的标志性产品，是一个</a:t>
            </a:r>
            <a:r>
              <a:rPr lang="zh-CN" altLang="en-US" sz="2400" dirty="0" smtClean="0">
                <a:solidFill>
                  <a:srgbClr val="FF0000"/>
                </a:solidFill>
              </a:rPr>
              <a:t>跨平台的</a:t>
            </a:r>
            <a:r>
              <a:rPr lang="en-US" altLang="zh-CN" sz="2400" dirty="0" smtClean="0">
                <a:solidFill>
                  <a:srgbClr val="FF0000"/>
                </a:solidFill>
              </a:rPr>
              <a:t>C++</a:t>
            </a:r>
            <a:r>
              <a:rPr lang="zh-CN" altLang="en-US" sz="2400" dirty="0" smtClean="0">
                <a:solidFill>
                  <a:srgbClr val="FF0000"/>
                </a:solidFill>
              </a:rPr>
              <a:t>图形用户界面（</a:t>
            </a:r>
            <a:r>
              <a:rPr lang="en-US" altLang="zh-CN" sz="2400" dirty="0" smtClean="0">
                <a:solidFill>
                  <a:srgbClr val="FF0000"/>
                </a:solidFill>
              </a:rPr>
              <a:t>GUI</a:t>
            </a:r>
            <a:r>
              <a:rPr lang="zh-CN" altLang="en-US" sz="2400" dirty="0" smtClean="0">
                <a:solidFill>
                  <a:srgbClr val="FF0000"/>
                </a:solidFill>
              </a:rPr>
              <a:t>）工具包</a:t>
            </a:r>
          </a:p>
          <a:p>
            <a:r>
              <a:rPr lang="en-US" altLang="zh-CN" sz="2400" dirty="0" smtClean="0">
                <a:solidFill>
                  <a:srgbClr val="FF0000"/>
                </a:solidFill>
              </a:rPr>
              <a:t>Qt</a:t>
            </a:r>
            <a:r>
              <a:rPr lang="zh-CN" altLang="en-US" sz="2400" dirty="0" smtClean="0">
                <a:solidFill>
                  <a:srgbClr val="FF0000"/>
                </a:solidFill>
              </a:rPr>
              <a:t>对不同平台的专门</a:t>
            </a:r>
            <a:r>
              <a:rPr lang="en-US" altLang="zh-CN" sz="2400" dirty="0" smtClean="0">
                <a:solidFill>
                  <a:srgbClr val="FF0000"/>
                </a:solidFill>
              </a:rPr>
              <a:t>API</a:t>
            </a:r>
            <a:r>
              <a:rPr lang="zh-CN" altLang="en-US" sz="2400" dirty="0" smtClean="0">
                <a:solidFill>
                  <a:srgbClr val="FF0000"/>
                </a:solidFill>
              </a:rPr>
              <a:t>进行了	专门的封装</a:t>
            </a:r>
            <a:r>
              <a:rPr lang="zh-CN" altLang="en-US" sz="2400" dirty="0" smtClean="0"/>
              <a:t>（文件处理，网络等），</a:t>
            </a:r>
            <a:r>
              <a:rPr lang="zh-CN" altLang="en-US" sz="2400" dirty="0" smtClean="0">
                <a:latin typeface="+mn-ea"/>
                <a:ea typeface="+mn-ea"/>
              </a:rPr>
              <a:t>应用程序接口与工具兼容所有支持平台</a:t>
            </a:r>
            <a:endParaRPr lang="zh-CN" altLang="en-US" sz="2400" dirty="0" smtClean="0"/>
          </a:p>
        </p:txBody>
      </p:sp>
      <p:pic>
        <p:nvPicPr>
          <p:cNvPr id="7173" name="Picture 6"/>
          <p:cNvPicPr>
            <a:picLocks noChangeAspect="1" noChangeArrowheads="1"/>
          </p:cNvPicPr>
          <p:nvPr/>
        </p:nvPicPr>
        <p:blipFill>
          <a:blip r:embed="rId2" cstate="print"/>
          <a:srcRect/>
          <a:stretch>
            <a:fillRect/>
          </a:stretch>
        </p:blipFill>
        <p:spPr bwMode="auto">
          <a:xfrm>
            <a:off x="5003800" y="2997200"/>
            <a:ext cx="3724275" cy="2924175"/>
          </a:xfrm>
          <a:prstGeom prst="rect">
            <a:avLst/>
          </a:prstGeom>
          <a:noFill/>
          <a:ln w="9525">
            <a:noFill/>
            <a:miter lim="800000"/>
            <a:headEnd/>
            <a:tailEnd/>
          </a:ln>
        </p:spPr>
      </p:pic>
      <p:sp>
        <p:nvSpPr>
          <p:cNvPr id="7174" name="Rectangle 3"/>
          <p:cNvSpPr txBox="1">
            <a:spLocks noChangeArrowheads="1"/>
          </p:cNvSpPr>
          <p:nvPr/>
        </p:nvSpPr>
        <p:spPr bwMode="auto">
          <a:xfrm>
            <a:off x="179388" y="2780929"/>
            <a:ext cx="4897437" cy="3456360"/>
          </a:xfrm>
          <a:prstGeom prst="rect">
            <a:avLst/>
          </a:prstGeom>
          <a:noFill/>
          <a:ln w="9525">
            <a:noFill/>
            <a:miter lim="800000"/>
            <a:headEnd/>
            <a:tailEnd/>
          </a:ln>
        </p:spPr>
        <p:txBody>
          <a:bodyPr/>
          <a:lstStyle/>
          <a:p>
            <a:pPr marL="742950" lvl="1" indent="-285750">
              <a:spcBef>
                <a:spcPct val="20000"/>
              </a:spcBef>
              <a:buFontTx/>
              <a:buBlip>
                <a:blip r:embed="rId3"/>
              </a:buBlip>
            </a:pPr>
            <a:r>
              <a:rPr lang="en-US" altLang="zh-CN" sz="2000" b="1" dirty="0" smtClean="0"/>
              <a:t>Qt/Windows </a:t>
            </a:r>
          </a:p>
          <a:p>
            <a:pPr marL="742950" lvl="1" indent="-285750">
              <a:spcBef>
                <a:spcPct val="20000"/>
              </a:spcBef>
              <a:buFontTx/>
              <a:buBlip>
                <a:blip r:embed="rId3"/>
              </a:buBlip>
            </a:pPr>
            <a:r>
              <a:rPr lang="en-US" altLang="zh-CN" sz="2000" b="1" dirty="0" smtClean="0"/>
              <a:t>Qt/Mac</a:t>
            </a:r>
          </a:p>
          <a:p>
            <a:pPr marL="742950" lvl="1" indent="-285750">
              <a:spcBef>
                <a:spcPct val="20000"/>
              </a:spcBef>
              <a:buFontTx/>
              <a:buBlip>
                <a:blip r:embed="rId3"/>
              </a:buBlip>
            </a:pPr>
            <a:r>
              <a:rPr lang="en-US" altLang="zh-CN" sz="2000" b="1" dirty="0" smtClean="0"/>
              <a:t>Qt/X11  (Linux, Solaris, HP-UX, IRIX, AIX</a:t>
            </a:r>
            <a:r>
              <a:rPr lang="zh-CN" altLang="en-US" sz="2000" b="1" dirty="0" smtClean="0"/>
              <a:t>等</a:t>
            </a:r>
            <a:r>
              <a:rPr lang="en-US" altLang="zh-CN" sz="2000" b="1" dirty="0" smtClean="0"/>
              <a:t>) </a:t>
            </a:r>
          </a:p>
          <a:p>
            <a:pPr marL="742950" lvl="1" indent="-285750">
              <a:spcBef>
                <a:spcPct val="20000"/>
              </a:spcBef>
              <a:buFontTx/>
              <a:buBlip>
                <a:blip r:embed="rId3"/>
              </a:buBlip>
            </a:pPr>
            <a:r>
              <a:rPr lang="en-US" altLang="zh-CN" sz="2000" b="1" dirty="0" err="1" smtClean="0"/>
              <a:t>Embeded</a:t>
            </a:r>
            <a:r>
              <a:rPr lang="en-US" altLang="zh-CN" sz="2000" b="1" dirty="0" smtClean="0"/>
              <a:t> Linux, Windows CE, </a:t>
            </a:r>
            <a:r>
              <a:rPr lang="en-US" altLang="zh-CN" sz="2000" b="1" dirty="0" err="1" smtClean="0"/>
              <a:t>Meego</a:t>
            </a:r>
            <a:r>
              <a:rPr lang="en-US" altLang="zh-CN" sz="2000" b="1" dirty="0" smtClean="0"/>
              <a:t>, </a:t>
            </a:r>
            <a:r>
              <a:rPr lang="en-US" altLang="zh-CN" sz="2000" b="1" dirty="0" err="1" smtClean="0"/>
              <a:t>Symbian</a:t>
            </a:r>
            <a:endParaRPr lang="en-US" altLang="zh-CN" sz="2000" b="1" dirty="0" smtClean="0"/>
          </a:p>
          <a:p>
            <a:pPr marL="285750" indent="-285750">
              <a:spcBef>
                <a:spcPct val="20000"/>
              </a:spcBef>
              <a:buBlip>
                <a:blip r:embed="rId3"/>
              </a:buBlip>
            </a:pPr>
            <a:r>
              <a:rPr lang="zh-CN" altLang="en-US" sz="2400" b="1" dirty="0" smtClean="0">
                <a:latin typeface="+mn-ea"/>
                <a:ea typeface="+mn-ea"/>
              </a:rPr>
              <a:t>开发人员</a:t>
            </a:r>
            <a:r>
              <a:rPr lang="zh-CN" altLang="en-US" sz="2400" b="1" dirty="0" smtClean="0">
                <a:solidFill>
                  <a:srgbClr val="000099"/>
                </a:solidFill>
                <a:latin typeface="+mn-ea"/>
                <a:ea typeface="+mn-ea"/>
              </a:rPr>
              <a:t>掌握一套应用程序接口，便可执行与平台无关的应用开发与配置</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reeform 1"/>
          <p:cNvSpPr>
            <a:spLocks noChangeArrowheads="1"/>
          </p:cNvSpPr>
          <p:nvPr/>
        </p:nvSpPr>
        <p:spPr bwMode="auto">
          <a:xfrm>
            <a:off x="2124075" y="2124075"/>
            <a:ext cx="5059363" cy="3917950"/>
          </a:xfrm>
          <a:custGeom>
            <a:avLst/>
            <a:gdLst>
              <a:gd name="T0" fmla="*/ 2147483647 w 15497"/>
              <a:gd name="T1" fmla="*/ 2147483647 h 11996"/>
              <a:gd name="T2" fmla="*/ 2147483647 w 15497"/>
              <a:gd name="T3" fmla="*/ 2147483647 h 11996"/>
              <a:gd name="T4" fmla="*/ 2147483647 w 15497"/>
              <a:gd name="T5" fmla="*/ 2147483647 h 11996"/>
              <a:gd name="T6" fmla="*/ 2147483647 w 15497"/>
              <a:gd name="T7" fmla="*/ 2147483647 h 11996"/>
              <a:gd name="T8" fmla="*/ 2147483647 w 15497"/>
              <a:gd name="T9" fmla="*/ 2147483647 h 11996"/>
              <a:gd name="T10" fmla="*/ 2147483647 w 15497"/>
              <a:gd name="T11" fmla="*/ 2147483647 h 11996"/>
              <a:gd name="T12" fmla="*/ 2147483647 w 15497"/>
              <a:gd name="T13" fmla="*/ 2147483647 h 11996"/>
              <a:gd name="T14" fmla="*/ 2147483647 w 15497"/>
              <a:gd name="T15" fmla="*/ 2147483647 h 11996"/>
              <a:gd name="T16" fmla="*/ 2147483647 w 15497"/>
              <a:gd name="T17" fmla="*/ 2147483647 h 119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497"/>
              <a:gd name="T28" fmla="*/ 0 h 11996"/>
              <a:gd name="T29" fmla="*/ 15497 w 15497"/>
              <a:gd name="T30" fmla="*/ 11996 h 119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497" h="11996">
                <a:moveTo>
                  <a:pt x="791" y="12"/>
                </a:moveTo>
                <a:cubicBezTo>
                  <a:pt x="791" y="12"/>
                  <a:pt x="12669" y="18"/>
                  <a:pt x="15494" y="24"/>
                </a:cubicBezTo>
                <a:cubicBezTo>
                  <a:pt x="15494" y="899"/>
                  <a:pt x="15494" y="8368"/>
                  <a:pt x="15494" y="9246"/>
                </a:cubicBezTo>
                <a:cubicBezTo>
                  <a:pt x="15477" y="10046"/>
                  <a:pt x="15496" y="10425"/>
                  <a:pt x="15348" y="11032"/>
                </a:cubicBezTo>
                <a:cubicBezTo>
                  <a:pt x="15132" y="11907"/>
                  <a:pt x="14922" y="11880"/>
                  <a:pt x="14661" y="11995"/>
                </a:cubicBezTo>
                <a:cubicBezTo>
                  <a:pt x="14389" y="11968"/>
                  <a:pt x="4909" y="11965"/>
                  <a:pt x="33" y="11950"/>
                </a:cubicBezTo>
                <a:cubicBezTo>
                  <a:pt x="30" y="10187"/>
                  <a:pt x="35" y="2432"/>
                  <a:pt x="35" y="2249"/>
                </a:cubicBezTo>
                <a:cubicBezTo>
                  <a:pt x="38" y="2059"/>
                  <a:pt x="0" y="1440"/>
                  <a:pt x="214" y="658"/>
                </a:cubicBezTo>
                <a:cubicBezTo>
                  <a:pt x="425" y="0"/>
                  <a:pt x="582" y="0"/>
                  <a:pt x="791" y="12"/>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45059" name="Rectangle 2"/>
          <p:cNvSpPr>
            <a:spLocks noGrp="1" noChangeArrowheads="1"/>
          </p:cNvSpPr>
          <p:nvPr>
            <p:ph type="title"/>
          </p:nvPr>
        </p:nvSpPr>
        <p:spPr>
          <a:xfrm>
            <a:off x="1077913" y="-26988"/>
            <a:ext cx="5942012"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元数据</a:t>
            </a:r>
            <a:endParaRPr lang="en-US" altLang="zh-CN" smtClean="0"/>
          </a:p>
        </p:txBody>
      </p:sp>
      <p:sp>
        <p:nvSpPr>
          <p:cNvPr id="45060" name="Rectangle 3"/>
          <p:cNvSpPr>
            <a:spLocks noGrp="1" noChangeArrowheads="1"/>
          </p:cNvSpPr>
          <p:nvPr>
            <p:ph type="body" idx="1"/>
          </p:nvPr>
        </p:nvSpPr>
        <p:spPr>
          <a:xfrm>
            <a:off x="457200" y="1073150"/>
            <a:ext cx="8228013" cy="4443413"/>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mtClean="0"/>
              <a:t>moc </a:t>
            </a:r>
            <a:r>
              <a:rPr lang="zh-CN" altLang="en-US" smtClean="0"/>
              <a:t>找什么？</a:t>
            </a:r>
            <a:endParaRPr lang="en-US" smtClean="0"/>
          </a:p>
        </p:txBody>
      </p:sp>
      <p:sp>
        <p:nvSpPr>
          <p:cNvPr id="45061" name="Text Box 4"/>
          <p:cNvSpPr txBox="1">
            <a:spLocks noChangeArrowheads="1"/>
          </p:cNvSpPr>
          <p:nvPr/>
        </p:nvSpPr>
        <p:spPr bwMode="auto">
          <a:xfrm>
            <a:off x="2449513" y="2286000"/>
            <a:ext cx="4733925" cy="3679825"/>
          </a:xfrm>
          <a:prstGeom prst="rect">
            <a:avLst/>
          </a:prstGeom>
          <a:noFill/>
          <a:ln w="9525">
            <a:noFill/>
            <a:round/>
            <a:headEnd/>
            <a:tailEnd/>
          </a:ln>
        </p:spPr>
        <p:txBody>
          <a:bodyPr lIns="81639" tIns="44020" rIns="81639" bIns="40820"/>
          <a:lstStyle/>
          <a:p>
            <a:pPr>
              <a:lnSpc>
                <a:spcPct val="98000"/>
              </a:lnSpc>
              <a:tabLst>
                <a:tab pos="655638" algn="l"/>
                <a:tab pos="1312863" algn="l"/>
                <a:tab pos="1968500" algn="l"/>
                <a:tab pos="2625725" algn="l"/>
                <a:tab pos="3282950" algn="l"/>
                <a:tab pos="3938588" algn="l"/>
                <a:tab pos="4595813" algn="l"/>
              </a:tabLst>
            </a:pPr>
            <a:r>
              <a:rPr lang="en-US" altLang="zh-CN" sz="1300">
                <a:solidFill>
                  <a:srgbClr val="000000"/>
                </a:solidFill>
                <a:latin typeface="DejaVu Sans Mono" pitchFamily="49" charset="0"/>
              </a:rPr>
              <a:t>class MyClass : public QObject</a:t>
            </a:r>
          </a:p>
          <a:p>
            <a:pPr>
              <a:lnSpc>
                <a:spcPct val="98000"/>
              </a:lnSpc>
              <a:tabLst>
                <a:tab pos="655638" algn="l"/>
                <a:tab pos="1312863" algn="l"/>
                <a:tab pos="1968500" algn="l"/>
                <a:tab pos="2625725" algn="l"/>
                <a:tab pos="3282950" algn="l"/>
                <a:tab pos="3938588" algn="l"/>
                <a:tab pos="4595813" algn="l"/>
              </a:tabLst>
            </a:pPr>
            <a:r>
              <a:rPr lang="en-US" altLang="zh-CN" sz="130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Lst>
            </a:pPr>
            <a:r>
              <a:rPr lang="en-US" altLang="zh-CN" sz="1300">
                <a:solidFill>
                  <a:srgbClr val="000000"/>
                </a:solidFill>
                <a:latin typeface="DejaVu Sans Mono" pitchFamily="49" charset="0"/>
              </a:rPr>
              <a:t>    </a:t>
            </a:r>
            <a:r>
              <a:rPr lang="en-US" altLang="zh-CN" sz="1300" b="1">
                <a:solidFill>
                  <a:srgbClr val="000000"/>
                </a:solidFill>
                <a:latin typeface="DejaVu Sans Mono" pitchFamily="49" charset="0"/>
              </a:rPr>
              <a:t>Q_OBJECT</a:t>
            </a:r>
          </a:p>
          <a:p>
            <a:pPr>
              <a:lnSpc>
                <a:spcPct val="98000"/>
              </a:lnSpc>
              <a:tabLst>
                <a:tab pos="655638" algn="l"/>
                <a:tab pos="1312863" algn="l"/>
                <a:tab pos="1968500" algn="l"/>
                <a:tab pos="2625725" algn="l"/>
                <a:tab pos="3282950" algn="l"/>
                <a:tab pos="3938588" algn="l"/>
                <a:tab pos="4595813" algn="l"/>
              </a:tabLst>
            </a:pPr>
            <a:r>
              <a:rPr lang="en-US" altLang="zh-CN" sz="1300" b="1">
                <a:solidFill>
                  <a:srgbClr val="000000"/>
                </a:solidFill>
                <a:latin typeface="DejaVu Sans Mono" pitchFamily="49" charset="0"/>
              </a:rPr>
              <a:t>    Q_CLASSINFO("author", "John Doe")</a:t>
            </a:r>
          </a:p>
          <a:p>
            <a:pPr>
              <a:lnSpc>
                <a:spcPct val="98000"/>
              </a:lnSpc>
              <a:tabLst>
                <a:tab pos="655638" algn="l"/>
                <a:tab pos="1312863" algn="l"/>
                <a:tab pos="1968500" algn="l"/>
                <a:tab pos="2625725" algn="l"/>
                <a:tab pos="3282950" algn="l"/>
                <a:tab pos="3938588" algn="l"/>
                <a:tab pos="4595813" algn="l"/>
              </a:tabLst>
            </a:pPr>
            <a:endParaRPr lang="en-US" altLang="zh-CN" sz="130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Lst>
            </a:pPr>
            <a:r>
              <a:rPr lang="en-US" altLang="zh-CN" sz="1300">
                <a:solidFill>
                  <a:srgbClr val="000000"/>
                </a:solidFill>
                <a:latin typeface="DejaVu Sans Mono" pitchFamily="49" charset="0"/>
              </a:rPr>
              <a:t>public:</a:t>
            </a:r>
          </a:p>
          <a:p>
            <a:pPr>
              <a:lnSpc>
                <a:spcPct val="98000"/>
              </a:lnSpc>
              <a:tabLst>
                <a:tab pos="655638" algn="l"/>
                <a:tab pos="1312863" algn="l"/>
                <a:tab pos="1968500" algn="l"/>
                <a:tab pos="2625725" algn="l"/>
                <a:tab pos="3282950" algn="l"/>
                <a:tab pos="3938588" algn="l"/>
                <a:tab pos="4595813" algn="l"/>
              </a:tabLst>
            </a:pPr>
            <a:r>
              <a:rPr lang="en-US" altLang="zh-CN" sz="1300">
                <a:solidFill>
                  <a:srgbClr val="000000"/>
                </a:solidFill>
                <a:latin typeface="DejaVu Sans Mono" pitchFamily="49" charset="0"/>
              </a:rPr>
              <a:t>    MyClass(const Foo &amp;foo, QObject *parent=0);</a:t>
            </a:r>
          </a:p>
          <a:p>
            <a:pPr>
              <a:lnSpc>
                <a:spcPct val="98000"/>
              </a:lnSpc>
              <a:tabLst>
                <a:tab pos="655638" algn="l"/>
                <a:tab pos="1312863" algn="l"/>
                <a:tab pos="1968500" algn="l"/>
                <a:tab pos="2625725" algn="l"/>
                <a:tab pos="3282950" algn="l"/>
                <a:tab pos="3938588" algn="l"/>
                <a:tab pos="4595813" algn="l"/>
              </a:tabLst>
            </a:pPr>
            <a:endParaRPr lang="en-US" altLang="zh-CN" sz="130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Lst>
            </a:pPr>
            <a:r>
              <a:rPr lang="en-US" altLang="zh-CN" sz="1300">
                <a:solidFill>
                  <a:srgbClr val="000000"/>
                </a:solidFill>
                <a:latin typeface="DejaVu Sans Mono" pitchFamily="49" charset="0"/>
              </a:rPr>
              <a:t>    Foo foo() const;</a:t>
            </a:r>
          </a:p>
          <a:p>
            <a:pPr>
              <a:lnSpc>
                <a:spcPct val="98000"/>
              </a:lnSpc>
              <a:tabLst>
                <a:tab pos="655638" algn="l"/>
                <a:tab pos="1312863" algn="l"/>
                <a:tab pos="1968500" algn="l"/>
                <a:tab pos="2625725" algn="l"/>
                <a:tab pos="3282950" algn="l"/>
                <a:tab pos="3938588" algn="l"/>
                <a:tab pos="4595813" algn="l"/>
              </a:tabLst>
            </a:pPr>
            <a:endParaRPr lang="en-US" altLang="zh-CN" sz="130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Lst>
            </a:pPr>
            <a:r>
              <a:rPr lang="en-US" altLang="zh-CN" sz="1300">
                <a:solidFill>
                  <a:srgbClr val="000000"/>
                </a:solidFill>
                <a:latin typeface="DejaVu Sans Mono" pitchFamily="49" charset="0"/>
              </a:rPr>
              <a:t>public </a:t>
            </a:r>
            <a:r>
              <a:rPr lang="en-US" altLang="zh-CN" sz="1300" b="1">
                <a:solidFill>
                  <a:srgbClr val="000000"/>
                </a:solidFill>
                <a:latin typeface="DejaVu Sans Mono" pitchFamily="49" charset="0"/>
              </a:rPr>
              <a:t>slots</a:t>
            </a:r>
            <a:r>
              <a:rPr lang="en-US" altLang="zh-CN" sz="130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Lst>
            </a:pPr>
            <a:r>
              <a:rPr lang="en-US" altLang="zh-CN" sz="1300">
                <a:solidFill>
                  <a:srgbClr val="000000"/>
                </a:solidFill>
                <a:latin typeface="DejaVu Sans Mono" pitchFamily="49" charset="0"/>
              </a:rPr>
              <a:t>    void setFoo( const Foo &amp;foo );</a:t>
            </a:r>
          </a:p>
          <a:p>
            <a:pPr>
              <a:lnSpc>
                <a:spcPct val="98000"/>
              </a:lnSpc>
              <a:tabLst>
                <a:tab pos="655638" algn="l"/>
                <a:tab pos="1312863" algn="l"/>
                <a:tab pos="1968500" algn="l"/>
                <a:tab pos="2625725" algn="l"/>
                <a:tab pos="3282950" algn="l"/>
                <a:tab pos="3938588" algn="l"/>
                <a:tab pos="4595813" algn="l"/>
              </a:tabLst>
            </a:pPr>
            <a:endParaRPr lang="en-US" altLang="zh-CN" sz="130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Lst>
            </a:pPr>
            <a:r>
              <a:rPr lang="en-US" altLang="zh-CN" sz="1300" b="1">
                <a:solidFill>
                  <a:srgbClr val="000000"/>
                </a:solidFill>
                <a:latin typeface="DejaVu Sans Mono" pitchFamily="49" charset="0"/>
              </a:rPr>
              <a:t>signals</a:t>
            </a:r>
            <a:r>
              <a:rPr lang="en-US" altLang="zh-CN" sz="130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Lst>
            </a:pPr>
            <a:r>
              <a:rPr lang="en-US" altLang="zh-CN" sz="1300">
                <a:solidFill>
                  <a:srgbClr val="000000"/>
                </a:solidFill>
                <a:latin typeface="DejaVu Sans Mono" pitchFamily="49" charset="0"/>
              </a:rPr>
              <a:t>    void fooChanged( Foo );</a:t>
            </a:r>
          </a:p>
          <a:p>
            <a:pPr>
              <a:lnSpc>
                <a:spcPct val="98000"/>
              </a:lnSpc>
              <a:tabLst>
                <a:tab pos="655638" algn="l"/>
                <a:tab pos="1312863" algn="l"/>
                <a:tab pos="1968500" algn="l"/>
                <a:tab pos="2625725" algn="l"/>
                <a:tab pos="3282950" algn="l"/>
                <a:tab pos="3938588" algn="l"/>
                <a:tab pos="4595813" algn="l"/>
              </a:tabLst>
            </a:pPr>
            <a:endParaRPr lang="en-US" altLang="zh-CN" sz="130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Lst>
            </a:pPr>
            <a:r>
              <a:rPr lang="en-US" altLang="zh-CN" sz="1300">
                <a:solidFill>
                  <a:srgbClr val="000000"/>
                </a:solidFill>
                <a:latin typeface="DejaVu Sans Mono" pitchFamily="49" charset="0"/>
              </a:rPr>
              <a:t>private:</a:t>
            </a:r>
          </a:p>
          <a:p>
            <a:pPr>
              <a:lnSpc>
                <a:spcPct val="98000"/>
              </a:lnSpc>
              <a:tabLst>
                <a:tab pos="655638" algn="l"/>
                <a:tab pos="1312863" algn="l"/>
                <a:tab pos="1968500" algn="l"/>
                <a:tab pos="2625725" algn="l"/>
                <a:tab pos="3282950" algn="l"/>
                <a:tab pos="3938588" algn="l"/>
                <a:tab pos="4595813" algn="l"/>
              </a:tabLst>
            </a:pPr>
            <a:r>
              <a:rPr lang="en-US" altLang="zh-CN" sz="1300">
                <a:solidFill>
                  <a:srgbClr val="000000"/>
                </a:solidFill>
                <a:latin typeface="DejaVu Sans Mono" pitchFamily="49" charset="0"/>
              </a:rPr>
              <a:t>    Foo m_foo;</a:t>
            </a:r>
          </a:p>
          <a:p>
            <a:pPr>
              <a:lnSpc>
                <a:spcPct val="98000"/>
              </a:lnSpc>
              <a:tabLst>
                <a:tab pos="655638" algn="l"/>
                <a:tab pos="1312863" algn="l"/>
                <a:tab pos="1968500" algn="l"/>
                <a:tab pos="2625725" algn="l"/>
                <a:tab pos="3282950" algn="l"/>
                <a:tab pos="3938588" algn="l"/>
                <a:tab pos="4595813" algn="l"/>
              </a:tabLst>
            </a:pPr>
            <a:r>
              <a:rPr lang="en-US" altLang="zh-CN" sz="1300">
                <a:solidFill>
                  <a:srgbClr val="000000"/>
                </a:solidFill>
                <a:latin typeface="DejaVu Sans Mono" pitchFamily="49" charset="0"/>
              </a:rPr>
              <a:t>};</a:t>
            </a:r>
          </a:p>
        </p:txBody>
      </p:sp>
      <p:sp>
        <p:nvSpPr>
          <p:cNvPr id="45062" name="Freeform 5"/>
          <p:cNvSpPr>
            <a:spLocks noChangeArrowheads="1"/>
          </p:cNvSpPr>
          <p:nvPr/>
        </p:nvSpPr>
        <p:spPr bwMode="auto">
          <a:xfrm>
            <a:off x="3429000" y="4572000"/>
            <a:ext cx="3103563" cy="327025"/>
          </a:xfrm>
          <a:custGeom>
            <a:avLst/>
            <a:gdLst>
              <a:gd name="T0" fmla="*/ 2147483647 w 9501"/>
              <a:gd name="T1" fmla="*/ 0 h 1001"/>
              <a:gd name="T2" fmla="*/ 0 w 9501"/>
              <a:gd name="T3" fmla="*/ 2147483647 h 1001"/>
              <a:gd name="T4" fmla="*/ 2147483647 w 9501"/>
              <a:gd name="T5" fmla="*/ 2147483647 h 1001"/>
              <a:gd name="T6" fmla="*/ 2147483647 w 9501"/>
              <a:gd name="T7" fmla="*/ 0 h 1001"/>
              <a:gd name="T8" fmla="*/ 0 60000 65536"/>
              <a:gd name="T9" fmla="*/ 0 60000 65536"/>
              <a:gd name="T10" fmla="*/ 0 60000 65536"/>
              <a:gd name="T11" fmla="*/ 0 60000 65536"/>
              <a:gd name="T12" fmla="*/ 0 w 9501"/>
              <a:gd name="T13" fmla="*/ 0 h 1001"/>
              <a:gd name="T14" fmla="*/ 9501 w 9501"/>
              <a:gd name="T15" fmla="*/ 1001 h 1001"/>
            </a:gdLst>
            <a:ahLst/>
            <a:cxnLst>
              <a:cxn ang="T8">
                <a:pos x="T0" y="T1"/>
              </a:cxn>
              <a:cxn ang="T9">
                <a:pos x="T2" y="T3"/>
              </a:cxn>
              <a:cxn ang="T10">
                <a:pos x="T4" y="T5"/>
              </a:cxn>
              <a:cxn ang="T11">
                <a:pos x="T6" y="T7"/>
              </a:cxn>
            </a:cxnLst>
            <a:rect l="T12" t="T13" r="T14" b="T15"/>
            <a:pathLst>
              <a:path w="9501" h="1001">
                <a:moveTo>
                  <a:pt x="9000" y="0"/>
                </a:moveTo>
                <a:lnTo>
                  <a:pt x="0" y="1000"/>
                </a:lnTo>
                <a:lnTo>
                  <a:pt x="9500" y="500"/>
                </a:lnTo>
                <a:lnTo>
                  <a:pt x="9000" y="0"/>
                </a:lnTo>
              </a:path>
            </a:pathLst>
          </a:custGeom>
          <a:solidFill>
            <a:srgbClr val="6DC400"/>
          </a:solidFill>
          <a:ln w="9525">
            <a:noFill/>
            <a:round/>
            <a:headEnd/>
            <a:tailEnd/>
          </a:ln>
        </p:spPr>
        <p:txBody>
          <a:bodyPr wrap="none" lIns="82945" tIns="41473" rIns="82945" bIns="41473" anchor="ctr"/>
          <a:lstStyle/>
          <a:p>
            <a:endParaRPr lang="zh-CN" altLang="en-US"/>
          </a:p>
        </p:txBody>
      </p:sp>
      <p:sp>
        <p:nvSpPr>
          <p:cNvPr id="45063" name="Freeform 6"/>
          <p:cNvSpPr>
            <a:spLocks noChangeArrowheads="1"/>
          </p:cNvSpPr>
          <p:nvPr/>
        </p:nvSpPr>
        <p:spPr bwMode="auto">
          <a:xfrm>
            <a:off x="3917950" y="4244975"/>
            <a:ext cx="2449513" cy="165100"/>
          </a:xfrm>
          <a:custGeom>
            <a:avLst/>
            <a:gdLst>
              <a:gd name="T0" fmla="*/ 2147483647 w 7501"/>
              <a:gd name="T1" fmla="*/ 0 h 501"/>
              <a:gd name="T2" fmla="*/ 0 w 7501"/>
              <a:gd name="T3" fmla="*/ 2147483647 h 501"/>
              <a:gd name="T4" fmla="*/ 2147483647 w 7501"/>
              <a:gd name="T5" fmla="*/ 2147483647 h 501"/>
              <a:gd name="T6" fmla="*/ 2147483647 w 7501"/>
              <a:gd name="T7" fmla="*/ 0 h 501"/>
              <a:gd name="T8" fmla="*/ 0 60000 65536"/>
              <a:gd name="T9" fmla="*/ 0 60000 65536"/>
              <a:gd name="T10" fmla="*/ 0 60000 65536"/>
              <a:gd name="T11" fmla="*/ 0 60000 65536"/>
              <a:gd name="T12" fmla="*/ 0 w 7501"/>
              <a:gd name="T13" fmla="*/ 0 h 501"/>
              <a:gd name="T14" fmla="*/ 7501 w 7501"/>
              <a:gd name="T15" fmla="*/ 501 h 501"/>
            </a:gdLst>
            <a:ahLst/>
            <a:cxnLst>
              <a:cxn ang="T8">
                <a:pos x="T0" y="T1"/>
              </a:cxn>
              <a:cxn ang="T9">
                <a:pos x="T2" y="T3"/>
              </a:cxn>
              <a:cxn ang="T10">
                <a:pos x="T4" y="T5"/>
              </a:cxn>
              <a:cxn ang="T11">
                <a:pos x="T6" y="T7"/>
              </a:cxn>
            </a:cxnLst>
            <a:rect l="T12" t="T13" r="T14" b="T15"/>
            <a:pathLst>
              <a:path w="7501" h="501">
                <a:moveTo>
                  <a:pt x="7500" y="0"/>
                </a:moveTo>
                <a:lnTo>
                  <a:pt x="0" y="200"/>
                </a:lnTo>
                <a:lnTo>
                  <a:pt x="7500" y="500"/>
                </a:lnTo>
                <a:lnTo>
                  <a:pt x="7500" y="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45064" name="Group 7"/>
          <p:cNvGrpSpPr>
            <a:grpSpLocks/>
          </p:cNvGrpSpPr>
          <p:nvPr/>
        </p:nvGrpSpPr>
        <p:grpSpPr bwMode="auto">
          <a:xfrm>
            <a:off x="6197600" y="4081463"/>
            <a:ext cx="1722438" cy="652462"/>
            <a:chOff x="4304" y="2834"/>
            <a:chExt cx="1196" cy="453"/>
          </a:xfrm>
        </p:grpSpPr>
        <p:sp>
          <p:nvSpPr>
            <p:cNvPr id="45078" name="Freeform 8"/>
            <p:cNvSpPr>
              <a:spLocks noChangeArrowheads="1"/>
            </p:cNvSpPr>
            <p:nvPr/>
          </p:nvSpPr>
          <p:spPr bwMode="auto">
            <a:xfrm>
              <a:off x="4304" y="2834"/>
              <a:ext cx="1197" cy="454"/>
            </a:xfrm>
            <a:custGeom>
              <a:avLst/>
              <a:gdLst>
                <a:gd name="T0" fmla="*/ 0 w 5280"/>
                <a:gd name="T1" fmla="*/ 0 h 2003"/>
                <a:gd name="T2" fmla="*/ 0 w 5280"/>
                <a:gd name="T3" fmla="*/ 0 h 2003"/>
                <a:gd name="T4" fmla="*/ 0 w 5280"/>
                <a:gd name="T5" fmla="*/ 0 h 2003"/>
                <a:gd name="T6" fmla="*/ 0 w 5280"/>
                <a:gd name="T7" fmla="*/ 0 h 2003"/>
                <a:gd name="T8" fmla="*/ 0 w 5280"/>
                <a:gd name="T9" fmla="*/ 0 h 2003"/>
                <a:gd name="T10" fmla="*/ 0 w 5280"/>
                <a:gd name="T11" fmla="*/ 0 h 2003"/>
                <a:gd name="T12" fmla="*/ 0 w 5280"/>
                <a:gd name="T13" fmla="*/ 0 h 2003"/>
                <a:gd name="T14" fmla="*/ 0 w 5280"/>
                <a:gd name="T15" fmla="*/ 0 h 2003"/>
                <a:gd name="T16" fmla="*/ 0 w 5280"/>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80"/>
                <a:gd name="T28" fmla="*/ 0 h 2003"/>
                <a:gd name="T29" fmla="*/ 5280 w 5280"/>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80" h="2003">
                  <a:moveTo>
                    <a:pt x="523" y="3"/>
                  </a:moveTo>
                  <a:cubicBezTo>
                    <a:pt x="523" y="3"/>
                    <a:pt x="3401" y="4"/>
                    <a:pt x="5269" y="5"/>
                  </a:cubicBezTo>
                  <a:cubicBezTo>
                    <a:pt x="5269" y="236"/>
                    <a:pt x="5278" y="1043"/>
                    <a:pt x="5278" y="1275"/>
                  </a:cubicBezTo>
                  <a:cubicBezTo>
                    <a:pt x="5267" y="1487"/>
                    <a:pt x="5279" y="1587"/>
                    <a:pt x="5181" y="1748"/>
                  </a:cubicBezTo>
                  <a:cubicBezTo>
                    <a:pt x="5038" y="1979"/>
                    <a:pt x="4900" y="1972"/>
                    <a:pt x="4727" y="2002"/>
                  </a:cubicBezTo>
                  <a:cubicBezTo>
                    <a:pt x="4547" y="1995"/>
                    <a:pt x="24" y="1991"/>
                    <a:pt x="30" y="1991"/>
                  </a:cubicBezTo>
                  <a:cubicBezTo>
                    <a:pt x="36" y="1955"/>
                    <a:pt x="23" y="643"/>
                    <a:pt x="23" y="594"/>
                  </a:cubicBezTo>
                  <a:cubicBezTo>
                    <a:pt x="24" y="544"/>
                    <a:pt x="0" y="380"/>
                    <a:pt x="141" y="174"/>
                  </a:cubicBezTo>
                  <a:cubicBezTo>
                    <a:pt x="280" y="0"/>
                    <a:pt x="384" y="0"/>
                    <a:pt x="523" y="3"/>
                  </a:cubicBezTo>
                </a:path>
              </a:pathLst>
            </a:custGeom>
            <a:solidFill>
              <a:srgbClr val="6DC400"/>
            </a:solidFill>
            <a:ln w="9525">
              <a:noFill/>
              <a:miter lim="800000"/>
              <a:headEnd/>
              <a:tailEnd/>
            </a:ln>
          </p:spPr>
          <p:txBody>
            <a:bodyPr wrap="none" anchor="ctr"/>
            <a:lstStyle/>
            <a:p>
              <a:endParaRPr lang="zh-CN" altLang="en-US"/>
            </a:p>
          </p:txBody>
        </p:sp>
        <p:sp>
          <p:nvSpPr>
            <p:cNvPr id="45079" name="Text Box 9"/>
            <p:cNvSpPr txBox="1">
              <a:spLocks noChangeArrowheads="1"/>
            </p:cNvSpPr>
            <p:nvPr/>
          </p:nvSpPr>
          <p:spPr bwMode="auto">
            <a:xfrm>
              <a:off x="4304" y="2834"/>
              <a:ext cx="1197" cy="454"/>
            </a:xfrm>
            <a:prstGeom prst="rect">
              <a:avLst/>
            </a:prstGeom>
            <a:noFill/>
            <a:ln w="9525">
              <a:noFill/>
              <a:miter lim="800000"/>
              <a:headEnd/>
              <a:tailEnd/>
            </a:ln>
          </p:spPr>
          <p:txBody>
            <a:bodyPr lIns="99000" tIns="69876" rIns="99000" bIns="54000" anchor="ctr" anchorCtr="1"/>
            <a:lstStyle/>
            <a:p>
              <a:pPr algn="ctr">
                <a:tabLst>
                  <a:tab pos="655638" algn="l"/>
                  <a:tab pos="1312863" algn="l"/>
                </a:tabLst>
              </a:pPr>
              <a:r>
                <a:rPr lang="en-US" altLang="zh-CN">
                  <a:solidFill>
                    <a:srgbClr val="FFFFFF"/>
                  </a:solidFill>
                </a:rPr>
                <a:t>Qt </a:t>
              </a:r>
              <a:r>
                <a:rPr lang="zh-CN" altLang="en-US">
                  <a:solidFill>
                    <a:srgbClr val="FFFFFF"/>
                  </a:solidFill>
                </a:rPr>
                <a:t>关键字</a:t>
              </a:r>
              <a:endParaRPr lang="en-US">
                <a:solidFill>
                  <a:srgbClr val="FFFFFF"/>
                </a:solidFill>
              </a:endParaRPr>
            </a:p>
          </p:txBody>
        </p:sp>
      </p:grpSp>
      <p:grpSp>
        <p:nvGrpSpPr>
          <p:cNvPr id="45065" name="Group 10"/>
          <p:cNvGrpSpPr>
            <a:grpSpLocks/>
          </p:cNvGrpSpPr>
          <p:nvPr/>
        </p:nvGrpSpPr>
        <p:grpSpPr bwMode="auto">
          <a:xfrm>
            <a:off x="7013575" y="2613025"/>
            <a:ext cx="1722438" cy="652463"/>
            <a:chOff x="4871" y="1814"/>
            <a:chExt cx="1196" cy="453"/>
          </a:xfrm>
        </p:grpSpPr>
        <p:sp>
          <p:nvSpPr>
            <p:cNvPr id="45076" name="Freeform 11"/>
            <p:cNvSpPr>
              <a:spLocks noChangeArrowheads="1"/>
            </p:cNvSpPr>
            <p:nvPr/>
          </p:nvSpPr>
          <p:spPr bwMode="auto">
            <a:xfrm>
              <a:off x="4871" y="1814"/>
              <a:ext cx="1197" cy="454"/>
            </a:xfrm>
            <a:custGeom>
              <a:avLst/>
              <a:gdLst>
                <a:gd name="T0" fmla="*/ 0 w 5280"/>
                <a:gd name="T1" fmla="*/ 0 h 2003"/>
                <a:gd name="T2" fmla="*/ 0 w 5280"/>
                <a:gd name="T3" fmla="*/ 0 h 2003"/>
                <a:gd name="T4" fmla="*/ 0 w 5280"/>
                <a:gd name="T5" fmla="*/ 0 h 2003"/>
                <a:gd name="T6" fmla="*/ 0 w 5280"/>
                <a:gd name="T7" fmla="*/ 0 h 2003"/>
                <a:gd name="T8" fmla="*/ 0 w 5280"/>
                <a:gd name="T9" fmla="*/ 0 h 2003"/>
                <a:gd name="T10" fmla="*/ 0 w 5280"/>
                <a:gd name="T11" fmla="*/ 0 h 2003"/>
                <a:gd name="T12" fmla="*/ 0 w 5280"/>
                <a:gd name="T13" fmla="*/ 0 h 2003"/>
                <a:gd name="T14" fmla="*/ 0 w 5280"/>
                <a:gd name="T15" fmla="*/ 0 h 2003"/>
                <a:gd name="T16" fmla="*/ 0 w 5280"/>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80"/>
                <a:gd name="T28" fmla="*/ 0 h 2003"/>
                <a:gd name="T29" fmla="*/ 5280 w 5280"/>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80" h="2003">
                  <a:moveTo>
                    <a:pt x="523" y="3"/>
                  </a:moveTo>
                  <a:cubicBezTo>
                    <a:pt x="523" y="3"/>
                    <a:pt x="3401" y="4"/>
                    <a:pt x="5269" y="5"/>
                  </a:cubicBezTo>
                  <a:cubicBezTo>
                    <a:pt x="5269" y="236"/>
                    <a:pt x="5278" y="1043"/>
                    <a:pt x="5278" y="1275"/>
                  </a:cubicBezTo>
                  <a:cubicBezTo>
                    <a:pt x="5267" y="1487"/>
                    <a:pt x="5279" y="1587"/>
                    <a:pt x="5181" y="1748"/>
                  </a:cubicBezTo>
                  <a:cubicBezTo>
                    <a:pt x="5038" y="1979"/>
                    <a:pt x="4900" y="1972"/>
                    <a:pt x="4727" y="2002"/>
                  </a:cubicBezTo>
                  <a:cubicBezTo>
                    <a:pt x="4547" y="1995"/>
                    <a:pt x="24" y="1991"/>
                    <a:pt x="30" y="1991"/>
                  </a:cubicBezTo>
                  <a:cubicBezTo>
                    <a:pt x="36" y="1955"/>
                    <a:pt x="23" y="643"/>
                    <a:pt x="23" y="594"/>
                  </a:cubicBezTo>
                  <a:cubicBezTo>
                    <a:pt x="24" y="544"/>
                    <a:pt x="0" y="380"/>
                    <a:pt x="141" y="174"/>
                  </a:cubicBezTo>
                  <a:cubicBezTo>
                    <a:pt x="280" y="0"/>
                    <a:pt x="384" y="0"/>
                    <a:pt x="523" y="3"/>
                  </a:cubicBezTo>
                </a:path>
              </a:pathLst>
            </a:custGeom>
            <a:solidFill>
              <a:srgbClr val="6DC400"/>
            </a:solidFill>
            <a:ln w="9525">
              <a:noFill/>
              <a:miter lim="800000"/>
              <a:headEnd/>
              <a:tailEnd/>
            </a:ln>
          </p:spPr>
          <p:txBody>
            <a:bodyPr wrap="none" anchor="ctr"/>
            <a:lstStyle/>
            <a:p>
              <a:endParaRPr lang="zh-CN" altLang="en-US"/>
            </a:p>
          </p:txBody>
        </p:sp>
        <p:sp>
          <p:nvSpPr>
            <p:cNvPr id="45077" name="Text Box 12"/>
            <p:cNvSpPr txBox="1">
              <a:spLocks noChangeArrowheads="1"/>
            </p:cNvSpPr>
            <p:nvPr/>
          </p:nvSpPr>
          <p:spPr bwMode="auto">
            <a:xfrm>
              <a:off x="4871" y="1814"/>
              <a:ext cx="1197" cy="454"/>
            </a:xfrm>
            <a:prstGeom prst="rect">
              <a:avLst/>
            </a:prstGeom>
            <a:noFill/>
            <a:ln w="9525">
              <a:noFill/>
              <a:miter lim="800000"/>
              <a:headEnd/>
              <a:tailEnd/>
            </a:ln>
          </p:spPr>
          <p:txBody>
            <a:bodyPr lIns="99000" tIns="69876" rIns="99000" bIns="54000" anchor="ctr" anchorCtr="1"/>
            <a:lstStyle/>
            <a:p>
              <a:pPr algn="ctr">
                <a:tabLst>
                  <a:tab pos="655638" algn="l"/>
                  <a:tab pos="1312863" algn="l"/>
                </a:tabLst>
              </a:pPr>
              <a:r>
                <a:rPr lang="zh-CN" altLang="en-US">
                  <a:solidFill>
                    <a:srgbClr val="FFFFFF"/>
                  </a:solidFill>
                </a:rPr>
                <a:t>类的一般信息</a:t>
              </a:r>
              <a:endParaRPr lang="en-US">
                <a:solidFill>
                  <a:srgbClr val="FFFFFF"/>
                </a:solidFill>
              </a:endParaRPr>
            </a:p>
          </p:txBody>
        </p:sp>
      </p:grpSp>
      <p:sp>
        <p:nvSpPr>
          <p:cNvPr id="45066" name="Freeform 13"/>
          <p:cNvSpPr>
            <a:spLocks noChangeArrowheads="1"/>
          </p:cNvSpPr>
          <p:nvPr/>
        </p:nvSpPr>
        <p:spPr bwMode="auto">
          <a:xfrm>
            <a:off x="2286000" y="2709863"/>
            <a:ext cx="587375" cy="165100"/>
          </a:xfrm>
          <a:custGeom>
            <a:avLst/>
            <a:gdLst>
              <a:gd name="T0" fmla="*/ 0 w 1801"/>
              <a:gd name="T1" fmla="*/ 0 h 501"/>
              <a:gd name="T2" fmla="*/ 2147483647 w 1801"/>
              <a:gd name="T3" fmla="*/ 2147483647 h 501"/>
              <a:gd name="T4" fmla="*/ 0 w 1801"/>
              <a:gd name="T5" fmla="*/ 2147483647 h 501"/>
              <a:gd name="T6" fmla="*/ 0 w 1801"/>
              <a:gd name="T7" fmla="*/ 0 h 501"/>
              <a:gd name="T8" fmla="*/ 0 60000 65536"/>
              <a:gd name="T9" fmla="*/ 0 60000 65536"/>
              <a:gd name="T10" fmla="*/ 0 60000 65536"/>
              <a:gd name="T11" fmla="*/ 0 60000 65536"/>
              <a:gd name="T12" fmla="*/ 0 w 1801"/>
              <a:gd name="T13" fmla="*/ 0 h 501"/>
              <a:gd name="T14" fmla="*/ 1801 w 1801"/>
              <a:gd name="T15" fmla="*/ 501 h 501"/>
            </a:gdLst>
            <a:ahLst/>
            <a:cxnLst>
              <a:cxn ang="T8">
                <a:pos x="T0" y="T1"/>
              </a:cxn>
              <a:cxn ang="T9">
                <a:pos x="T2" y="T3"/>
              </a:cxn>
              <a:cxn ang="T10">
                <a:pos x="T4" y="T5"/>
              </a:cxn>
              <a:cxn ang="T11">
                <a:pos x="T6" y="T7"/>
              </a:cxn>
            </a:cxnLst>
            <a:rect l="T12" t="T13" r="T14" b="T15"/>
            <a:pathLst>
              <a:path w="1801" h="501">
                <a:moveTo>
                  <a:pt x="0" y="0"/>
                </a:moveTo>
                <a:lnTo>
                  <a:pt x="1800" y="200"/>
                </a:lnTo>
                <a:lnTo>
                  <a:pt x="0" y="500"/>
                </a:lnTo>
                <a:lnTo>
                  <a:pt x="0" y="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45067" name="Group 14"/>
          <p:cNvGrpSpPr>
            <a:grpSpLocks/>
          </p:cNvGrpSpPr>
          <p:nvPr/>
        </p:nvGrpSpPr>
        <p:grpSpPr bwMode="auto">
          <a:xfrm>
            <a:off x="396875" y="2447925"/>
            <a:ext cx="2051050" cy="652463"/>
            <a:chOff x="276" y="1700"/>
            <a:chExt cx="1424" cy="453"/>
          </a:xfrm>
        </p:grpSpPr>
        <p:sp>
          <p:nvSpPr>
            <p:cNvPr id="45074" name="Freeform 15"/>
            <p:cNvSpPr>
              <a:spLocks noChangeArrowheads="1"/>
            </p:cNvSpPr>
            <p:nvPr/>
          </p:nvSpPr>
          <p:spPr bwMode="auto">
            <a:xfrm>
              <a:off x="276" y="1700"/>
              <a:ext cx="1425" cy="454"/>
            </a:xfrm>
            <a:custGeom>
              <a:avLst/>
              <a:gdLst>
                <a:gd name="T0" fmla="*/ 0 w 6285"/>
                <a:gd name="T1" fmla="*/ 0 h 2003"/>
                <a:gd name="T2" fmla="*/ 0 w 6285"/>
                <a:gd name="T3" fmla="*/ 0 h 2003"/>
                <a:gd name="T4" fmla="*/ 0 w 6285"/>
                <a:gd name="T5" fmla="*/ 0 h 2003"/>
                <a:gd name="T6" fmla="*/ 0 w 6285"/>
                <a:gd name="T7" fmla="*/ 0 h 2003"/>
                <a:gd name="T8" fmla="*/ 0 w 6285"/>
                <a:gd name="T9" fmla="*/ 0 h 2003"/>
                <a:gd name="T10" fmla="*/ 0 w 6285"/>
                <a:gd name="T11" fmla="*/ 0 h 2003"/>
                <a:gd name="T12" fmla="*/ 0 w 6285"/>
                <a:gd name="T13" fmla="*/ 0 h 2003"/>
                <a:gd name="T14" fmla="*/ 0 w 6285"/>
                <a:gd name="T15" fmla="*/ 0 h 2003"/>
                <a:gd name="T16" fmla="*/ 0 w 6285"/>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85"/>
                <a:gd name="T28" fmla="*/ 0 h 2003"/>
                <a:gd name="T29" fmla="*/ 6285 w 6285"/>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85" h="2003">
                  <a:moveTo>
                    <a:pt x="623" y="3"/>
                  </a:moveTo>
                  <a:cubicBezTo>
                    <a:pt x="623" y="3"/>
                    <a:pt x="4049" y="4"/>
                    <a:pt x="6273" y="5"/>
                  </a:cubicBezTo>
                  <a:cubicBezTo>
                    <a:pt x="6273" y="236"/>
                    <a:pt x="6283" y="1043"/>
                    <a:pt x="6283" y="1275"/>
                  </a:cubicBezTo>
                  <a:cubicBezTo>
                    <a:pt x="6270" y="1487"/>
                    <a:pt x="6284" y="1587"/>
                    <a:pt x="6168" y="1748"/>
                  </a:cubicBezTo>
                  <a:cubicBezTo>
                    <a:pt x="5998" y="1979"/>
                    <a:pt x="5833" y="1972"/>
                    <a:pt x="5627" y="2002"/>
                  </a:cubicBezTo>
                  <a:cubicBezTo>
                    <a:pt x="5413" y="1995"/>
                    <a:pt x="30" y="1991"/>
                    <a:pt x="37" y="1991"/>
                  </a:cubicBezTo>
                  <a:cubicBezTo>
                    <a:pt x="43" y="1955"/>
                    <a:pt x="28" y="643"/>
                    <a:pt x="28" y="594"/>
                  </a:cubicBezTo>
                  <a:cubicBezTo>
                    <a:pt x="30" y="544"/>
                    <a:pt x="0" y="380"/>
                    <a:pt x="168" y="174"/>
                  </a:cubicBezTo>
                  <a:cubicBezTo>
                    <a:pt x="335" y="0"/>
                    <a:pt x="458" y="0"/>
                    <a:pt x="623" y="3"/>
                  </a:cubicBezTo>
                </a:path>
              </a:pathLst>
            </a:custGeom>
            <a:solidFill>
              <a:srgbClr val="6DC400"/>
            </a:solidFill>
            <a:ln w="9525">
              <a:noFill/>
              <a:miter lim="800000"/>
              <a:headEnd/>
              <a:tailEnd/>
            </a:ln>
          </p:spPr>
          <p:txBody>
            <a:bodyPr wrap="none" anchor="ctr"/>
            <a:lstStyle/>
            <a:p>
              <a:endParaRPr lang="zh-CN" altLang="en-US"/>
            </a:p>
          </p:txBody>
        </p:sp>
        <p:sp>
          <p:nvSpPr>
            <p:cNvPr id="45075" name="Text Box 16"/>
            <p:cNvSpPr txBox="1">
              <a:spLocks noChangeArrowheads="1"/>
            </p:cNvSpPr>
            <p:nvPr/>
          </p:nvSpPr>
          <p:spPr bwMode="auto">
            <a:xfrm>
              <a:off x="276" y="1700"/>
              <a:ext cx="1425" cy="454"/>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Lst>
              </a:pPr>
              <a:r>
                <a:rPr lang="en-US" altLang="zh-CN">
                  <a:solidFill>
                    <a:srgbClr val="FFFFFF"/>
                  </a:solidFill>
                </a:rPr>
                <a:t> Q_OBJECT</a:t>
              </a:r>
            </a:p>
            <a:p>
              <a:pPr algn="ctr">
                <a:tabLst>
                  <a:tab pos="655638" algn="l"/>
                  <a:tab pos="1312863" algn="l"/>
                  <a:tab pos="1968500" algn="l"/>
                </a:tabLst>
              </a:pPr>
              <a:r>
                <a:rPr lang="zh-CN" altLang="en-US">
                  <a:solidFill>
                    <a:srgbClr val="FFFFFF"/>
                  </a:solidFill>
                </a:rPr>
                <a:t>宏</a:t>
              </a:r>
              <a:r>
                <a:rPr lang="en-US" altLang="zh-CN">
                  <a:solidFill>
                    <a:srgbClr val="FFFFFF"/>
                  </a:solidFill>
                </a:rPr>
                <a:t>,</a:t>
              </a:r>
              <a:r>
                <a:rPr lang="zh-CN" altLang="en-US">
                  <a:solidFill>
                    <a:srgbClr val="FFFFFF"/>
                  </a:solidFill>
                </a:rPr>
                <a:t> </a:t>
              </a:r>
              <a:r>
                <a:rPr lang="zh-CN" altLang="en-US">
                  <a:solidFill>
                    <a:schemeClr val="bg1"/>
                  </a:solidFill>
                </a:rPr>
                <a:t>通常是第一步</a:t>
              </a:r>
              <a:endParaRPr lang="en-US" altLang="zh-CN">
                <a:solidFill>
                  <a:schemeClr val="bg1"/>
                </a:solidFill>
              </a:endParaRPr>
            </a:p>
          </p:txBody>
        </p:sp>
      </p:grpSp>
      <p:sp>
        <p:nvSpPr>
          <p:cNvPr id="45068" name="Freeform 17"/>
          <p:cNvSpPr>
            <a:spLocks noChangeArrowheads="1"/>
          </p:cNvSpPr>
          <p:nvPr/>
        </p:nvSpPr>
        <p:spPr bwMode="auto">
          <a:xfrm>
            <a:off x="5551488" y="2122488"/>
            <a:ext cx="654050" cy="327025"/>
          </a:xfrm>
          <a:custGeom>
            <a:avLst/>
            <a:gdLst>
              <a:gd name="T0" fmla="*/ 2147483647 w 2001"/>
              <a:gd name="T1" fmla="*/ 0 h 1001"/>
              <a:gd name="T2" fmla="*/ 0 w 2001"/>
              <a:gd name="T3" fmla="*/ 2147483647 h 1001"/>
              <a:gd name="T4" fmla="*/ 2147483647 w 2001"/>
              <a:gd name="T5" fmla="*/ 2147483647 h 1001"/>
              <a:gd name="T6" fmla="*/ 2147483647 w 2001"/>
              <a:gd name="T7" fmla="*/ 0 h 1001"/>
              <a:gd name="T8" fmla="*/ 0 60000 65536"/>
              <a:gd name="T9" fmla="*/ 0 60000 65536"/>
              <a:gd name="T10" fmla="*/ 0 60000 65536"/>
              <a:gd name="T11" fmla="*/ 0 60000 65536"/>
              <a:gd name="T12" fmla="*/ 0 w 2001"/>
              <a:gd name="T13" fmla="*/ 0 h 1001"/>
              <a:gd name="T14" fmla="*/ 2001 w 2001"/>
              <a:gd name="T15" fmla="*/ 1001 h 1001"/>
            </a:gdLst>
            <a:ahLst/>
            <a:cxnLst>
              <a:cxn ang="T8">
                <a:pos x="T0" y="T1"/>
              </a:cxn>
              <a:cxn ang="T9">
                <a:pos x="T2" y="T3"/>
              </a:cxn>
              <a:cxn ang="T10">
                <a:pos x="T4" y="T5"/>
              </a:cxn>
              <a:cxn ang="T11">
                <a:pos x="T6" y="T7"/>
              </a:cxn>
            </a:cxnLst>
            <a:rect l="T12" t="T13" r="T14" b="T15"/>
            <a:pathLst>
              <a:path w="2001" h="1001">
                <a:moveTo>
                  <a:pt x="1500" y="0"/>
                </a:moveTo>
                <a:lnTo>
                  <a:pt x="0" y="1000"/>
                </a:lnTo>
                <a:lnTo>
                  <a:pt x="2000" y="500"/>
                </a:lnTo>
                <a:lnTo>
                  <a:pt x="1500" y="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45069" name="Group 18"/>
          <p:cNvGrpSpPr>
            <a:grpSpLocks/>
          </p:cNvGrpSpPr>
          <p:nvPr/>
        </p:nvGrpSpPr>
        <p:grpSpPr bwMode="auto">
          <a:xfrm>
            <a:off x="5865813" y="1631950"/>
            <a:ext cx="3114675" cy="652463"/>
            <a:chOff x="4073" y="1133"/>
            <a:chExt cx="2163" cy="453"/>
          </a:xfrm>
        </p:grpSpPr>
        <p:sp>
          <p:nvSpPr>
            <p:cNvPr id="45072" name="Freeform 19"/>
            <p:cNvSpPr>
              <a:spLocks noChangeArrowheads="1"/>
            </p:cNvSpPr>
            <p:nvPr/>
          </p:nvSpPr>
          <p:spPr bwMode="auto">
            <a:xfrm>
              <a:off x="4073" y="1133"/>
              <a:ext cx="2164" cy="454"/>
            </a:xfrm>
            <a:custGeom>
              <a:avLst/>
              <a:gdLst>
                <a:gd name="T0" fmla="*/ 0 w 9543"/>
                <a:gd name="T1" fmla="*/ 0 h 2003"/>
                <a:gd name="T2" fmla="*/ 0 w 9543"/>
                <a:gd name="T3" fmla="*/ 0 h 2003"/>
                <a:gd name="T4" fmla="*/ 0 w 9543"/>
                <a:gd name="T5" fmla="*/ 0 h 2003"/>
                <a:gd name="T6" fmla="*/ 0 w 9543"/>
                <a:gd name="T7" fmla="*/ 0 h 2003"/>
                <a:gd name="T8" fmla="*/ 0 w 9543"/>
                <a:gd name="T9" fmla="*/ 0 h 2003"/>
                <a:gd name="T10" fmla="*/ 0 w 9543"/>
                <a:gd name="T11" fmla="*/ 0 h 2003"/>
                <a:gd name="T12" fmla="*/ 0 w 9543"/>
                <a:gd name="T13" fmla="*/ 0 h 2003"/>
                <a:gd name="T14" fmla="*/ 0 w 9543"/>
                <a:gd name="T15" fmla="*/ 0 h 2003"/>
                <a:gd name="T16" fmla="*/ 0 w 9543"/>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543"/>
                <a:gd name="T28" fmla="*/ 0 h 2003"/>
                <a:gd name="T29" fmla="*/ 9543 w 9543"/>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543" h="2003">
                  <a:moveTo>
                    <a:pt x="945" y="3"/>
                  </a:moveTo>
                  <a:cubicBezTo>
                    <a:pt x="945" y="3"/>
                    <a:pt x="6147" y="4"/>
                    <a:pt x="9524" y="5"/>
                  </a:cubicBezTo>
                  <a:cubicBezTo>
                    <a:pt x="9524" y="236"/>
                    <a:pt x="9540" y="1043"/>
                    <a:pt x="9540" y="1275"/>
                  </a:cubicBezTo>
                  <a:cubicBezTo>
                    <a:pt x="9520" y="1487"/>
                    <a:pt x="9542" y="1587"/>
                    <a:pt x="9365" y="1748"/>
                  </a:cubicBezTo>
                  <a:cubicBezTo>
                    <a:pt x="9107" y="1979"/>
                    <a:pt x="8856" y="1972"/>
                    <a:pt x="8544" y="2002"/>
                  </a:cubicBezTo>
                  <a:cubicBezTo>
                    <a:pt x="8218" y="1995"/>
                    <a:pt x="44" y="1991"/>
                    <a:pt x="55" y="1991"/>
                  </a:cubicBezTo>
                  <a:cubicBezTo>
                    <a:pt x="65" y="1955"/>
                    <a:pt x="41" y="643"/>
                    <a:pt x="41" y="594"/>
                  </a:cubicBezTo>
                  <a:cubicBezTo>
                    <a:pt x="44" y="544"/>
                    <a:pt x="0" y="380"/>
                    <a:pt x="254" y="174"/>
                  </a:cubicBezTo>
                  <a:cubicBezTo>
                    <a:pt x="507" y="0"/>
                    <a:pt x="695" y="0"/>
                    <a:pt x="945" y="3"/>
                  </a:cubicBezTo>
                </a:path>
              </a:pathLst>
            </a:custGeom>
            <a:solidFill>
              <a:srgbClr val="6DC400"/>
            </a:solidFill>
            <a:ln w="9525">
              <a:noFill/>
              <a:miter lim="800000"/>
              <a:headEnd/>
              <a:tailEnd/>
            </a:ln>
          </p:spPr>
          <p:txBody>
            <a:bodyPr wrap="none" anchor="ctr"/>
            <a:lstStyle/>
            <a:p>
              <a:endParaRPr lang="zh-CN" altLang="en-US"/>
            </a:p>
          </p:txBody>
        </p:sp>
        <p:sp>
          <p:nvSpPr>
            <p:cNvPr id="45073" name="Text Box 20"/>
            <p:cNvSpPr txBox="1">
              <a:spLocks noChangeArrowheads="1"/>
            </p:cNvSpPr>
            <p:nvPr/>
          </p:nvSpPr>
          <p:spPr bwMode="auto">
            <a:xfrm>
              <a:off x="4073" y="1133"/>
              <a:ext cx="2164" cy="454"/>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 pos="2625725" algn="l"/>
                </a:tabLst>
              </a:pPr>
              <a:r>
                <a:rPr lang="zh-CN" altLang="en-US">
                  <a:solidFill>
                    <a:srgbClr val="FFFFFF"/>
                  </a:solidFill>
                </a:rPr>
                <a:t>首先确认该类继承自</a:t>
              </a:r>
              <a:r>
                <a:rPr lang="en-US" altLang="ja-JP">
                  <a:solidFill>
                    <a:srgbClr val="FFFFFF"/>
                  </a:solidFill>
                </a:rPr>
                <a:t> </a:t>
              </a:r>
            </a:p>
            <a:p>
              <a:pPr algn="ctr">
                <a:tabLst>
                  <a:tab pos="655638" algn="l"/>
                  <a:tab pos="1312863" algn="l"/>
                  <a:tab pos="1968500" algn="l"/>
                  <a:tab pos="2625725" algn="l"/>
                </a:tabLst>
              </a:pPr>
              <a:r>
                <a:rPr lang="en-US" altLang="zh-CN">
                  <a:solidFill>
                    <a:srgbClr val="FFFFFF"/>
                  </a:solidFill>
                </a:rPr>
                <a:t>QObject  (</a:t>
              </a:r>
              <a:r>
                <a:rPr lang="zh-CN" altLang="en-US">
                  <a:solidFill>
                    <a:schemeClr val="bg1"/>
                  </a:solidFill>
                </a:rPr>
                <a:t>可能是间接</a:t>
              </a:r>
              <a:r>
                <a:rPr lang="en-US" altLang="zh-CN">
                  <a:solidFill>
                    <a:srgbClr val="FFFFFF"/>
                  </a:solidFill>
                </a:rPr>
                <a:t>)</a:t>
              </a:r>
            </a:p>
          </p:txBody>
        </p:sp>
      </p:grpSp>
      <p:sp>
        <p:nvSpPr>
          <p:cNvPr id="45070" name="Freeform 21"/>
          <p:cNvSpPr>
            <a:spLocks noChangeArrowheads="1"/>
          </p:cNvSpPr>
          <p:nvPr/>
        </p:nvSpPr>
        <p:spPr bwMode="auto">
          <a:xfrm>
            <a:off x="6205538" y="2940050"/>
            <a:ext cx="979487" cy="163513"/>
          </a:xfrm>
          <a:custGeom>
            <a:avLst/>
            <a:gdLst>
              <a:gd name="T0" fmla="*/ 2147483647 w 3001"/>
              <a:gd name="T1" fmla="*/ 0 h 501"/>
              <a:gd name="T2" fmla="*/ 0 w 3001"/>
              <a:gd name="T3" fmla="*/ 2147483647 h 501"/>
              <a:gd name="T4" fmla="*/ 2147483647 w 3001"/>
              <a:gd name="T5" fmla="*/ 2147483647 h 501"/>
              <a:gd name="T6" fmla="*/ 2147483647 w 3001"/>
              <a:gd name="T7" fmla="*/ 0 h 501"/>
              <a:gd name="T8" fmla="*/ 0 60000 65536"/>
              <a:gd name="T9" fmla="*/ 0 60000 65536"/>
              <a:gd name="T10" fmla="*/ 0 60000 65536"/>
              <a:gd name="T11" fmla="*/ 0 60000 65536"/>
              <a:gd name="T12" fmla="*/ 0 w 3001"/>
              <a:gd name="T13" fmla="*/ 0 h 501"/>
              <a:gd name="T14" fmla="*/ 3001 w 3001"/>
              <a:gd name="T15" fmla="*/ 501 h 501"/>
            </a:gdLst>
            <a:ahLst/>
            <a:cxnLst>
              <a:cxn ang="T8">
                <a:pos x="T0" y="T1"/>
              </a:cxn>
              <a:cxn ang="T9">
                <a:pos x="T2" y="T3"/>
              </a:cxn>
              <a:cxn ang="T10">
                <a:pos x="T4" y="T5"/>
              </a:cxn>
              <a:cxn ang="T11">
                <a:pos x="T6" y="T7"/>
              </a:cxn>
            </a:cxnLst>
            <a:rect l="T12" t="T13" r="T14" b="T15"/>
            <a:pathLst>
              <a:path w="3001" h="501">
                <a:moveTo>
                  <a:pt x="3000" y="0"/>
                </a:moveTo>
                <a:lnTo>
                  <a:pt x="0" y="200"/>
                </a:lnTo>
                <a:lnTo>
                  <a:pt x="3000" y="500"/>
                </a:lnTo>
                <a:lnTo>
                  <a:pt x="3000" y="0"/>
                </a:lnTo>
              </a:path>
            </a:pathLst>
          </a:custGeom>
          <a:solidFill>
            <a:srgbClr val="6DC400"/>
          </a:solidFill>
          <a:ln w="9525">
            <a:noFill/>
            <a:round/>
            <a:headEnd/>
            <a:tailEnd/>
          </a:ln>
        </p:spPr>
        <p:txBody>
          <a:bodyPr wrap="none" lIns="82945" tIns="41473" rIns="82945" bIns="41473" anchor="ctr"/>
          <a:lstStyle/>
          <a:p>
            <a:endParaRPr lang="zh-CN" altLang="en-US"/>
          </a:p>
        </p:txBody>
      </p:sp>
      <p:sp>
        <p:nvSpPr>
          <p:cNvPr id="45071" name="灯片编号占位符 23"/>
          <p:cNvSpPr>
            <a:spLocks noGrp="1"/>
          </p:cNvSpPr>
          <p:nvPr>
            <p:ph type="sldNum" sz="quarter" idx="12"/>
          </p:nvPr>
        </p:nvSpPr>
        <p:spPr>
          <a:noFill/>
        </p:spPr>
        <p:txBody>
          <a:bodyPr/>
          <a:lstStyle/>
          <a:p>
            <a:fld id="{96F279FD-BAF8-40BC-813B-0E566C9EF5AA}" type="slidenum">
              <a:rPr lang="en-US" altLang="zh-CN" smtClean="0">
                <a:latin typeface="Arial" charset="0"/>
              </a:rPr>
              <a:pPr/>
              <a:t>40</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reeform 1"/>
          <p:cNvSpPr>
            <a:spLocks noChangeArrowheads="1"/>
          </p:cNvSpPr>
          <p:nvPr/>
        </p:nvSpPr>
        <p:spPr bwMode="auto">
          <a:xfrm>
            <a:off x="477838" y="1962150"/>
            <a:ext cx="7200900" cy="981075"/>
          </a:xfrm>
          <a:custGeom>
            <a:avLst/>
            <a:gdLst>
              <a:gd name="T0" fmla="*/ 2147483647 w 22049"/>
              <a:gd name="T1" fmla="*/ 2147483647 h 3003"/>
              <a:gd name="T2" fmla="*/ 2147483647 w 22049"/>
              <a:gd name="T3" fmla="*/ 2147483647 h 3003"/>
              <a:gd name="T4" fmla="*/ 2147483647 w 22049"/>
              <a:gd name="T5" fmla="*/ 2147483647 h 3003"/>
              <a:gd name="T6" fmla="*/ 2147483647 w 22049"/>
              <a:gd name="T7" fmla="*/ 2147483647 h 3003"/>
              <a:gd name="T8" fmla="*/ 2147483647 w 22049"/>
              <a:gd name="T9" fmla="*/ 2147483647 h 3003"/>
              <a:gd name="T10" fmla="*/ 2147483647 w 22049"/>
              <a:gd name="T11" fmla="*/ 2147483647 h 3003"/>
              <a:gd name="T12" fmla="*/ 2147483647 w 22049"/>
              <a:gd name="T13" fmla="*/ 2147483647 h 3003"/>
              <a:gd name="T14" fmla="*/ 2147483647 w 22049"/>
              <a:gd name="T15" fmla="*/ 2147483647 h 3003"/>
              <a:gd name="T16" fmla="*/ 2147483647 w 22049"/>
              <a:gd name="T17" fmla="*/ 2147483647 h 3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49"/>
              <a:gd name="T28" fmla="*/ 0 h 3003"/>
              <a:gd name="T29" fmla="*/ 22049 w 22049"/>
              <a:gd name="T30" fmla="*/ 3003 h 3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49" h="3003">
                <a:moveTo>
                  <a:pt x="1125" y="3"/>
                </a:moveTo>
                <a:cubicBezTo>
                  <a:pt x="1125" y="3"/>
                  <a:pt x="18026" y="4"/>
                  <a:pt x="22046" y="6"/>
                </a:cubicBezTo>
                <a:cubicBezTo>
                  <a:pt x="22046" y="225"/>
                  <a:pt x="22046" y="2094"/>
                  <a:pt x="22046" y="2314"/>
                </a:cubicBezTo>
                <a:cubicBezTo>
                  <a:pt x="22021" y="2514"/>
                  <a:pt x="22048" y="2609"/>
                  <a:pt x="21837" y="2761"/>
                </a:cubicBezTo>
                <a:cubicBezTo>
                  <a:pt x="21530" y="2980"/>
                  <a:pt x="21232" y="2973"/>
                  <a:pt x="20860" y="3002"/>
                </a:cubicBezTo>
                <a:cubicBezTo>
                  <a:pt x="20473" y="2995"/>
                  <a:pt x="6984" y="2994"/>
                  <a:pt x="47" y="2991"/>
                </a:cubicBezTo>
                <a:cubicBezTo>
                  <a:pt x="41" y="2550"/>
                  <a:pt x="50" y="609"/>
                  <a:pt x="50" y="563"/>
                </a:cubicBezTo>
                <a:cubicBezTo>
                  <a:pt x="54" y="515"/>
                  <a:pt x="0" y="360"/>
                  <a:pt x="303" y="164"/>
                </a:cubicBezTo>
                <a:cubicBezTo>
                  <a:pt x="604" y="0"/>
                  <a:pt x="827" y="0"/>
                  <a:pt x="1125" y="3"/>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46083" name="Freeform 2"/>
          <p:cNvSpPr>
            <a:spLocks noChangeArrowheads="1"/>
          </p:cNvSpPr>
          <p:nvPr/>
        </p:nvSpPr>
        <p:spPr bwMode="auto">
          <a:xfrm>
            <a:off x="477838" y="3106738"/>
            <a:ext cx="7200900" cy="981075"/>
          </a:xfrm>
          <a:custGeom>
            <a:avLst/>
            <a:gdLst>
              <a:gd name="T0" fmla="*/ 2147483647 w 22049"/>
              <a:gd name="T1" fmla="*/ 2147483647 h 3003"/>
              <a:gd name="T2" fmla="*/ 2147483647 w 22049"/>
              <a:gd name="T3" fmla="*/ 2147483647 h 3003"/>
              <a:gd name="T4" fmla="*/ 2147483647 w 22049"/>
              <a:gd name="T5" fmla="*/ 2147483647 h 3003"/>
              <a:gd name="T6" fmla="*/ 2147483647 w 22049"/>
              <a:gd name="T7" fmla="*/ 2147483647 h 3003"/>
              <a:gd name="T8" fmla="*/ 2147483647 w 22049"/>
              <a:gd name="T9" fmla="*/ 2147483647 h 3003"/>
              <a:gd name="T10" fmla="*/ 2147483647 w 22049"/>
              <a:gd name="T11" fmla="*/ 2147483647 h 3003"/>
              <a:gd name="T12" fmla="*/ 2147483647 w 22049"/>
              <a:gd name="T13" fmla="*/ 2147483647 h 3003"/>
              <a:gd name="T14" fmla="*/ 2147483647 w 22049"/>
              <a:gd name="T15" fmla="*/ 2147483647 h 3003"/>
              <a:gd name="T16" fmla="*/ 2147483647 w 22049"/>
              <a:gd name="T17" fmla="*/ 2147483647 h 3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49"/>
              <a:gd name="T28" fmla="*/ 0 h 3003"/>
              <a:gd name="T29" fmla="*/ 22049 w 22049"/>
              <a:gd name="T30" fmla="*/ 3003 h 3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49" h="3003">
                <a:moveTo>
                  <a:pt x="1125" y="3"/>
                </a:moveTo>
                <a:cubicBezTo>
                  <a:pt x="1125" y="3"/>
                  <a:pt x="18026" y="4"/>
                  <a:pt x="22046" y="6"/>
                </a:cubicBezTo>
                <a:cubicBezTo>
                  <a:pt x="22046" y="225"/>
                  <a:pt x="22046" y="2094"/>
                  <a:pt x="22046" y="2314"/>
                </a:cubicBezTo>
                <a:cubicBezTo>
                  <a:pt x="22021" y="2514"/>
                  <a:pt x="22048" y="2609"/>
                  <a:pt x="21837" y="2761"/>
                </a:cubicBezTo>
                <a:cubicBezTo>
                  <a:pt x="21530" y="2980"/>
                  <a:pt x="21232" y="2973"/>
                  <a:pt x="20860" y="3002"/>
                </a:cubicBezTo>
                <a:cubicBezTo>
                  <a:pt x="20473" y="2995"/>
                  <a:pt x="6984" y="2994"/>
                  <a:pt x="47" y="2991"/>
                </a:cubicBezTo>
                <a:cubicBezTo>
                  <a:pt x="41" y="2550"/>
                  <a:pt x="50" y="609"/>
                  <a:pt x="50" y="563"/>
                </a:cubicBezTo>
                <a:cubicBezTo>
                  <a:pt x="54" y="515"/>
                  <a:pt x="0" y="360"/>
                  <a:pt x="303" y="164"/>
                </a:cubicBezTo>
                <a:cubicBezTo>
                  <a:pt x="604" y="0"/>
                  <a:pt x="827" y="0"/>
                  <a:pt x="1125" y="3"/>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46084" name="Rectangle 3"/>
          <p:cNvSpPr>
            <a:spLocks noGrp="1" noChangeArrowheads="1"/>
          </p:cNvSpPr>
          <p:nvPr>
            <p:ph type="title"/>
          </p:nvPr>
        </p:nvSpPr>
        <p:spPr>
          <a:xfrm>
            <a:off x="971550" y="52388"/>
            <a:ext cx="5943600" cy="1144587"/>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内省</a:t>
            </a:r>
            <a:r>
              <a:rPr lang="en-US" altLang="zh-CN" smtClean="0"/>
              <a:t>(Introspection)</a:t>
            </a:r>
          </a:p>
        </p:txBody>
      </p:sp>
      <p:sp>
        <p:nvSpPr>
          <p:cNvPr id="46085" name="Rectangle 4"/>
          <p:cNvSpPr>
            <a:spLocks noGrp="1" noChangeArrowheads="1"/>
          </p:cNvSpPr>
          <p:nvPr>
            <p:ph type="body" idx="1"/>
          </p:nvPr>
        </p:nvSpPr>
        <p:spPr>
          <a:xfrm>
            <a:off x="457200" y="1125538"/>
            <a:ext cx="8228013" cy="4700587"/>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mtClean="0"/>
              <a:t>类在运行时了解它们自己的信息</a:t>
            </a:r>
            <a:endParaRPr lang="en-US" altLang="ja-JP"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mtClean="0"/>
              <a:t>对实现脚本和动态语言的绑定有很好的支持。</a:t>
            </a:r>
            <a:endParaRPr lang="en-US" smtClean="0"/>
          </a:p>
        </p:txBody>
      </p:sp>
      <p:sp>
        <p:nvSpPr>
          <p:cNvPr id="46086" name="Text Box 5"/>
          <p:cNvSpPr txBox="1">
            <a:spLocks noChangeArrowheads="1"/>
          </p:cNvSpPr>
          <p:nvPr/>
        </p:nvSpPr>
        <p:spPr bwMode="auto">
          <a:xfrm>
            <a:off x="657225" y="2038350"/>
            <a:ext cx="6937375" cy="2022475"/>
          </a:xfrm>
          <a:prstGeom prst="rect">
            <a:avLst/>
          </a:prstGeom>
          <a:noFill/>
          <a:ln w="9525">
            <a:noFill/>
            <a:round/>
            <a:headEnd/>
            <a:tailEnd/>
          </a:ln>
        </p:spPr>
        <p:txBody>
          <a:bodyPr wrap="none" lIns="81639" tIns="44020" rIns="81639" bIns="40820"/>
          <a:lstStyle/>
          <a:p>
            <a:pPr>
              <a:lnSpc>
                <a:spcPct val="98000"/>
              </a:lnSpc>
              <a:tabLst>
                <a:tab pos="655638" algn="l"/>
                <a:tab pos="1312863" algn="l"/>
                <a:tab pos="1968500" algn="l"/>
                <a:tab pos="2625725" algn="l"/>
                <a:tab pos="3282950" algn="l"/>
                <a:tab pos="3938588" algn="l"/>
                <a:tab pos="4595813" algn="l"/>
                <a:tab pos="5253038" algn="l"/>
                <a:tab pos="5908675" algn="l"/>
                <a:tab pos="6565900" algn="l"/>
              </a:tabLst>
            </a:pPr>
            <a:r>
              <a:rPr lang="en-US" altLang="zh-CN" sz="1300" dirty="0">
                <a:solidFill>
                  <a:srgbClr val="000000"/>
                </a:solidFill>
                <a:latin typeface="DejaVu Sans Mono" pitchFamily="49" charset="0"/>
              </a:rPr>
              <a:t>if (object-&gt;inherits("</a:t>
            </a:r>
            <a:r>
              <a:rPr lang="en-US" altLang="zh-CN" sz="1300" dirty="0" err="1">
                <a:solidFill>
                  <a:srgbClr val="000000"/>
                </a:solidFill>
                <a:latin typeface="DejaVu Sans Mono" pitchFamily="49" charset="0"/>
              </a:rPr>
              <a:t>QAbstractItemView</a:t>
            </a:r>
            <a:r>
              <a:rPr lang="en-US" altLang="zh-CN" sz="1300" dirty="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Lst>
            </a:pPr>
            <a:r>
              <a:rPr lang="en-US" altLang="zh-CN" sz="1300" dirty="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Lst>
            </a:pPr>
            <a:r>
              <a:rPr lang="en-US" altLang="zh-CN" sz="1300" dirty="0">
                <a:solidFill>
                  <a:srgbClr val="000000"/>
                </a:solidFill>
                <a:latin typeface="DejaVu Sans Mono" pitchFamily="49" charset="0"/>
              </a:rPr>
              <a:t>    </a:t>
            </a:r>
            <a:r>
              <a:rPr lang="en-US" altLang="zh-CN" sz="1300" dirty="0" err="1">
                <a:solidFill>
                  <a:srgbClr val="000000"/>
                </a:solidFill>
                <a:latin typeface="DejaVu Sans Mono" pitchFamily="49" charset="0"/>
              </a:rPr>
              <a:t>QAbstractItemView</a:t>
            </a:r>
            <a:r>
              <a:rPr lang="en-US" altLang="zh-CN" sz="1300" dirty="0">
                <a:solidFill>
                  <a:srgbClr val="000000"/>
                </a:solidFill>
                <a:latin typeface="DejaVu Sans Mono" pitchFamily="49" charset="0"/>
              </a:rPr>
              <a:t> *view = </a:t>
            </a:r>
            <a:r>
              <a:rPr lang="en-US" altLang="zh-CN" sz="1300" dirty="0" err="1">
                <a:solidFill>
                  <a:srgbClr val="000000"/>
                </a:solidFill>
                <a:latin typeface="DejaVu Sans Mono" pitchFamily="49" charset="0"/>
              </a:rPr>
              <a:t>static_cast</a:t>
            </a:r>
            <a:r>
              <a:rPr lang="en-US" altLang="zh-CN" sz="1300" dirty="0">
                <a:solidFill>
                  <a:srgbClr val="000000"/>
                </a:solidFill>
                <a:latin typeface="DejaVu Sans Mono" pitchFamily="49" charset="0"/>
              </a:rPr>
              <a:t>&lt;</a:t>
            </a:r>
            <a:r>
              <a:rPr lang="en-US" altLang="zh-CN" sz="1300" dirty="0" err="1">
                <a:solidFill>
                  <a:srgbClr val="000000"/>
                </a:solidFill>
                <a:latin typeface="DejaVu Sans Mono" pitchFamily="49" charset="0"/>
              </a:rPr>
              <a:t>QAbstractItemView</a:t>
            </a:r>
            <a:r>
              <a:rPr lang="en-US" altLang="zh-CN" sz="1300" dirty="0">
                <a:solidFill>
                  <a:srgbClr val="000000"/>
                </a:solidFill>
                <a:latin typeface="DejaVu Sans Mono" pitchFamily="49" charset="0"/>
              </a:rPr>
              <a:t>*&gt;(widget);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Lst>
            </a:pPr>
            <a:r>
              <a:rPr lang="en-US" altLang="zh-CN" sz="1300" dirty="0">
                <a:solidFill>
                  <a:srgbClr val="000000"/>
                </a:solidFill>
                <a:latin typeface="DejaVu Sans Mono" pitchFamily="49" charset="0"/>
              </a:rPr>
              <a:t>    view-&gt;...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Lst>
            </a:pPr>
            <a:endParaRPr lang="en-US" altLang="zh-CN" sz="1500" dirty="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Lst>
            </a:pPr>
            <a:endParaRPr lang="en-US" altLang="zh-CN" sz="1500" dirty="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Lst>
            </a:pPr>
            <a:r>
              <a:rPr lang="en-US" altLang="zh-CN" sz="1300" dirty="0" err="1">
                <a:solidFill>
                  <a:srgbClr val="000000"/>
                </a:solidFill>
                <a:latin typeface="DejaVu Sans Mono" pitchFamily="49" charset="0"/>
              </a:rPr>
              <a:t>enum</a:t>
            </a:r>
            <a:r>
              <a:rPr lang="en-US" altLang="zh-CN" sz="1300" dirty="0">
                <a:solidFill>
                  <a:srgbClr val="000000"/>
                </a:solidFill>
                <a:latin typeface="DejaVu Sans Mono" pitchFamily="49" charset="0"/>
              </a:rPr>
              <a:t> </a:t>
            </a:r>
            <a:r>
              <a:rPr lang="en-US" altLang="zh-CN" sz="1300" dirty="0" err="1">
                <a:solidFill>
                  <a:srgbClr val="000000"/>
                </a:solidFill>
                <a:latin typeface="DejaVu Sans Mono" pitchFamily="49" charset="0"/>
              </a:rPr>
              <a:t>CapitalsEnum</a:t>
            </a:r>
            <a:r>
              <a:rPr lang="en-US" altLang="zh-CN" sz="1300" dirty="0">
                <a:solidFill>
                  <a:srgbClr val="000000"/>
                </a:solidFill>
                <a:latin typeface="DejaVu Sans Mono" pitchFamily="49" charset="0"/>
              </a:rPr>
              <a:t> { Oslo, Helsinki, Stockholm, Copenhagen };</a:t>
            </a:r>
          </a:p>
          <a:p>
            <a:pPr>
              <a:lnSpc>
                <a:spcPct val="98000"/>
              </a:lnSpc>
              <a:tabLst>
                <a:tab pos="655638" algn="l"/>
                <a:tab pos="1312863" algn="l"/>
                <a:tab pos="1968500" algn="l"/>
                <a:tab pos="2625725" algn="l"/>
                <a:tab pos="3282950" algn="l"/>
                <a:tab pos="3938588" algn="l"/>
                <a:tab pos="4595813" algn="l"/>
                <a:tab pos="5253038" algn="l"/>
                <a:tab pos="5908675" algn="l"/>
                <a:tab pos="6565900" algn="l"/>
              </a:tabLst>
            </a:pPr>
            <a:endParaRPr lang="en-US" altLang="zh-CN" sz="1300" dirty="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Lst>
            </a:pPr>
            <a:r>
              <a:rPr lang="en-US" altLang="zh-CN" sz="1300" dirty="0" err="1">
                <a:solidFill>
                  <a:srgbClr val="000000"/>
                </a:solidFill>
                <a:latin typeface="DejaVu Sans Mono" pitchFamily="49" charset="0"/>
              </a:rPr>
              <a:t>int</a:t>
            </a:r>
            <a:r>
              <a:rPr lang="en-US" altLang="zh-CN" sz="1300" dirty="0">
                <a:solidFill>
                  <a:srgbClr val="000000"/>
                </a:solidFill>
                <a:latin typeface="DejaVu Sans Mono" pitchFamily="49" charset="0"/>
              </a:rPr>
              <a:t> index = object-&gt;</a:t>
            </a:r>
            <a:r>
              <a:rPr lang="en-US" altLang="zh-CN" sz="1300" dirty="0" err="1">
                <a:solidFill>
                  <a:srgbClr val="000000"/>
                </a:solidFill>
                <a:latin typeface="DejaVu Sans Mono" pitchFamily="49" charset="0"/>
              </a:rPr>
              <a:t>metaObject</a:t>
            </a:r>
            <a:r>
              <a:rPr lang="en-US" altLang="zh-CN" sz="1300" dirty="0">
                <a:solidFill>
                  <a:srgbClr val="000000"/>
                </a:solidFill>
                <a:latin typeface="DejaVu Sans Mono" pitchFamily="49" charset="0"/>
              </a:rPr>
              <a:t>()-&gt;</a:t>
            </a:r>
            <a:r>
              <a:rPr lang="en-US" altLang="zh-CN" sz="1300" dirty="0" err="1">
                <a:solidFill>
                  <a:srgbClr val="000000"/>
                </a:solidFill>
                <a:latin typeface="DejaVu Sans Mono" pitchFamily="49" charset="0"/>
              </a:rPr>
              <a:t>indexOfEnumerator</a:t>
            </a:r>
            <a:r>
              <a:rPr lang="en-US" altLang="zh-CN" sz="1300" dirty="0">
                <a:solidFill>
                  <a:srgbClr val="000000"/>
                </a:solidFill>
                <a:latin typeface="DejaVu Sans Mono" pitchFamily="49" charset="0"/>
              </a:rPr>
              <a:t>("</a:t>
            </a:r>
            <a:r>
              <a:rPr lang="en-US" altLang="zh-CN" sz="1300" dirty="0" err="1">
                <a:solidFill>
                  <a:srgbClr val="000000"/>
                </a:solidFill>
                <a:latin typeface="DejaVu Sans Mono" pitchFamily="49" charset="0"/>
              </a:rPr>
              <a:t>CapitalsEnum</a:t>
            </a:r>
            <a:r>
              <a:rPr lang="en-US" altLang="zh-CN" sz="1300" dirty="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Lst>
            </a:pPr>
            <a:r>
              <a:rPr lang="en-US" altLang="zh-CN" sz="1300" dirty="0">
                <a:solidFill>
                  <a:srgbClr val="000000"/>
                </a:solidFill>
                <a:latin typeface="DejaVu Sans Mono" pitchFamily="49" charset="0"/>
              </a:rPr>
              <a:t>object-&gt;</a:t>
            </a:r>
            <a:r>
              <a:rPr lang="en-US" altLang="zh-CN" sz="1300" dirty="0" err="1">
                <a:solidFill>
                  <a:srgbClr val="000000"/>
                </a:solidFill>
                <a:latin typeface="DejaVu Sans Mono" pitchFamily="49" charset="0"/>
              </a:rPr>
              <a:t>metaObject</a:t>
            </a:r>
            <a:r>
              <a:rPr lang="en-US" altLang="zh-CN" sz="1300" dirty="0">
                <a:solidFill>
                  <a:srgbClr val="000000"/>
                </a:solidFill>
                <a:latin typeface="DejaVu Sans Mono" pitchFamily="49" charset="0"/>
              </a:rPr>
              <a:t>()-&gt;enumerator(index)-&gt;key(object-&gt;capital());</a:t>
            </a:r>
          </a:p>
        </p:txBody>
      </p:sp>
      <p:sp>
        <p:nvSpPr>
          <p:cNvPr id="46087" name="Freeform 7"/>
          <p:cNvSpPr>
            <a:spLocks noChangeArrowheads="1"/>
          </p:cNvSpPr>
          <p:nvPr/>
        </p:nvSpPr>
        <p:spPr bwMode="auto">
          <a:xfrm>
            <a:off x="4837113" y="1962150"/>
            <a:ext cx="1862137" cy="196850"/>
          </a:xfrm>
          <a:custGeom>
            <a:avLst/>
            <a:gdLst>
              <a:gd name="T0" fmla="*/ 2147483647 w 5701"/>
              <a:gd name="T1" fmla="*/ 0 h 601"/>
              <a:gd name="T2" fmla="*/ 0 w 5701"/>
              <a:gd name="T3" fmla="*/ 2147483647 h 601"/>
              <a:gd name="T4" fmla="*/ 2147483647 w 5701"/>
              <a:gd name="T5" fmla="*/ 2147483647 h 601"/>
              <a:gd name="T6" fmla="*/ 2147483647 w 5701"/>
              <a:gd name="T7" fmla="*/ 0 h 601"/>
              <a:gd name="T8" fmla="*/ 0 60000 65536"/>
              <a:gd name="T9" fmla="*/ 0 60000 65536"/>
              <a:gd name="T10" fmla="*/ 0 60000 65536"/>
              <a:gd name="T11" fmla="*/ 0 60000 65536"/>
              <a:gd name="T12" fmla="*/ 0 w 5701"/>
              <a:gd name="T13" fmla="*/ 0 h 601"/>
              <a:gd name="T14" fmla="*/ 5701 w 5701"/>
              <a:gd name="T15" fmla="*/ 601 h 601"/>
            </a:gdLst>
            <a:ahLst/>
            <a:cxnLst>
              <a:cxn ang="T8">
                <a:pos x="T0" y="T1"/>
              </a:cxn>
              <a:cxn ang="T9">
                <a:pos x="T2" y="T3"/>
              </a:cxn>
              <a:cxn ang="T10">
                <a:pos x="T4" y="T5"/>
              </a:cxn>
              <a:cxn ang="T11">
                <a:pos x="T6" y="T7"/>
              </a:cxn>
            </a:cxnLst>
            <a:rect l="T12" t="T13" r="T14" b="T15"/>
            <a:pathLst>
              <a:path w="5701" h="601">
                <a:moveTo>
                  <a:pt x="5200" y="0"/>
                </a:moveTo>
                <a:lnTo>
                  <a:pt x="0" y="600"/>
                </a:lnTo>
                <a:lnTo>
                  <a:pt x="5700" y="500"/>
                </a:lnTo>
                <a:lnTo>
                  <a:pt x="5200" y="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46088" name="Group 8"/>
          <p:cNvGrpSpPr>
            <a:grpSpLocks/>
          </p:cNvGrpSpPr>
          <p:nvPr/>
        </p:nvGrpSpPr>
        <p:grpSpPr bwMode="auto">
          <a:xfrm>
            <a:off x="6443663" y="1484313"/>
            <a:ext cx="2460625" cy="1044575"/>
            <a:chOff x="4642" y="1406"/>
            <a:chExt cx="1483" cy="475"/>
          </a:xfrm>
        </p:grpSpPr>
        <p:sp>
          <p:nvSpPr>
            <p:cNvPr id="46098" name="Freeform 9"/>
            <p:cNvSpPr>
              <a:spLocks noChangeArrowheads="1"/>
            </p:cNvSpPr>
            <p:nvPr/>
          </p:nvSpPr>
          <p:spPr bwMode="auto">
            <a:xfrm>
              <a:off x="4642" y="1406"/>
              <a:ext cx="1481" cy="454"/>
            </a:xfrm>
            <a:custGeom>
              <a:avLst/>
              <a:gdLst>
                <a:gd name="T0" fmla="*/ 0 w 6531"/>
                <a:gd name="T1" fmla="*/ 0 h 2003"/>
                <a:gd name="T2" fmla="*/ 0 w 6531"/>
                <a:gd name="T3" fmla="*/ 0 h 2003"/>
                <a:gd name="T4" fmla="*/ 0 w 6531"/>
                <a:gd name="T5" fmla="*/ 0 h 2003"/>
                <a:gd name="T6" fmla="*/ 0 w 6531"/>
                <a:gd name="T7" fmla="*/ 0 h 2003"/>
                <a:gd name="T8" fmla="*/ 0 w 6531"/>
                <a:gd name="T9" fmla="*/ 0 h 2003"/>
                <a:gd name="T10" fmla="*/ 0 w 6531"/>
                <a:gd name="T11" fmla="*/ 0 h 2003"/>
                <a:gd name="T12" fmla="*/ 0 w 6531"/>
                <a:gd name="T13" fmla="*/ 0 h 2003"/>
                <a:gd name="T14" fmla="*/ 0 w 6531"/>
                <a:gd name="T15" fmla="*/ 0 h 2003"/>
                <a:gd name="T16" fmla="*/ 0 w 6531"/>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31"/>
                <a:gd name="T28" fmla="*/ 0 h 2003"/>
                <a:gd name="T29" fmla="*/ 6531 w 6531"/>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31" h="2003">
                  <a:moveTo>
                    <a:pt x="647" y="3"/>
                  </a:moveTo>
                  <a:cubicBezTo>
                    <a:pt x="647" y="3"/>
                    <a:pt x="4206" y="4"/>
                    <a:pt x="6517" y="5"/>
                  </a:cubicBezTo>
                  <a:cubicBezTo>
                    <a:pt x="6517" y="236"/>
                    <a:pt x="6528" y="1043"/>
                    <a:pt x="6528" y="1275"/>
                  </a:cubicBezTo>
                  <a:cubicBezTo>
                    <a:pt x="6514" y="1487"/>
                    <a:pt x="6530" y="1587"/>
                    <a:pt x="6408" y="1748"/>
                  </a:cubicBezTo>
                  <a:cubicBezTo>
                    <a:pt x="6231" y="1979"/>
                    <a:pt x="6060" y="1972"/>
                    <a:pt x="5847" y="2002"/>
                  </a:cubicBezTo>
                  <a:cubicBezTo>
                    <a:pt x="5624" y="1995"/>
                    <a:pt x="31" y="1991"/>
                    <a:pt x="38" y="1991"/>
                  </a:cubicBezTo>
                  <a:cubicBezTo>
                    <a:pt x="45" y="1955"/>
                    <a:pt x="29" y="643"/>
                    <a:pt x="29" y="594"/>
                  </a:cubicBezTo>
                  <a:cubicBezTo>
                    <a:pt x="31" y="544"/>
                    <a:pt x="0" y="380"/>
                    <a:pt x="175" y="174"/>
                  </a:cubicBezTo>
                  <a:cubicBezTo>
                    <a:pt x="348" y="0"/>
                    <a:pt x="476" y="0"/>
                    <a:pt x="647" y="3"/>
                  </a:cubicBezTo>
                </a:path>
              </a:pathLst>
            </a:custGeom>
            <a:solidFill>
              <a:srgbClr val="6DC400"/>
            </a:solidFill>
            <a:ln w="9525">
              <a:noFill/>
              <a:miter lim="800000"/>
              <a:headEnd/>
              <a:tailEnd/>
            </a:ln>
          </p:spPr>
          <p:txBody>
            <a:bodyPr wrap="none" anchor="ctr"/>
            <a:lstStyle/>
            <a:p>
              <a:endParaRPr lang="zh-CN" altLang="en-US"/>
            </a:p>
          </p:txBody>
        </p:sp>
        <p:sp>
          <p:nvSpPr>
            <p:cNvPr id="46099" name="Text Box 10"/>
            <p:cNvSpPr txBox="1">
              <a:spLocks noChangeArrowheads="1"/>
            </p:cNvSpPr>
            <p:nvPr/>
          </p:nvSpPr>
          <p:spPr bwMode="auto">
            <a:xfrm>
              <a:off x="4642" y="1406"/>
              <a:ext cx="1483" cy="475"/>
            </a:xfrm>
            <a:prstGeom prst="rect">
              <a:avLst/>
            </a:prstGeom>
            <a:noFill/>
            <a:ln w="9525">
              <a:noFill/>
              <a:miter lim="800000"/>
              <a:headEnd/>
              <a:tailEnd/>
            </a:ln>
          </p:spPr>
          <p:txBody>
            <a:bodyPr lIns="99000" tIns="69876" rIns="99000" bIns="54000" anchor="ctr" anchorCtr="1"/>
            <a:lstStyle/>
            <a:p>
              <a:pPr>
                <a:tabLst>
                  <a:tab pos="655638" algn="l"/>
                  <a:tab pos="1312863" algn="l"/>
                  <a:tab pos="1968500" algn="l"/>
                </a:tabLst>
              </a:pPr>
              <a:r>
                <a:rPr lang="zh-CN" altLang="en-US">
                  <a:solidFill>
                    <a:srgbClr val="FFFFFF"/>
                  </a:solidFill>
                </a:rPr>
                <a:t>能够实现动态转换而不需要运行时类型检查</a:t>
              </a:r>
              <a:r>
                <a:rPr lang="en-US" altLang="zh-CN">
                  <a:solidFill>
                    <a:srgbClr val="FFFFFF"/>
                  </a:solidFill>
                </a:rPr>
                <a:t>(</a:t>
              </a:r>
              <a:r>
                <a:rPr lang="en-US" altLang="ja-JP">
                  <a:solidFill>
                    <a:srgbClr val="FFFFFF"/>
                  </a:solidFill>
                </a:rPr>
                <a:t> </a:t>
              </a:r>
              <a:r>
                <a:rPr lang="en-US" altLang="zh-CN">
                  <a:solidFill>
                    <a:srgbClr val="FFFFFF"/>
                  </a:solidFill>
                </a:rPr>
                <a:t>RTTI)</a:t>
              </a:r>
            </a:p>
          </p:txBody>
        </p:sp>
      </p:grpSp>
      <p:sp>
        <p:nvSpPr>
          <p:cNvPr id="46089" name="Freeform 11"/>
          <p:cNvSpPr>
            <a:spLocks noChangeArrowheads="1"/>
          </p:cNvSpPr>
          <p:nvPr/>
        </p:nvSpPr>
        <p:spPr bwMode="auto">
          <a:xfrm>
            <a:off x="5881688" y="4086225"/>
            <a:ext cx="327025" cy="488950"/>
          </a:xfrm>
          <a:custGeom>
            <a:avLst/>
            <a:gdLst>
              <a:gd name="T0" fmla="*/ 2147483647 w 1001"/>
              <a:gd name="T1" fmla="*/ 2147483647 h 1501"/>
              <a:gd name="T2" fmla="*/ 2147483647 w 1001"/>
              <a:gd name="T3" fmla="*/ 0 h 1501"/>
              <a:gd name="T4" fmla="*/ 0 w 1001"/>
              <a:gd name="T5" fmla="*/ 2147483647 h 1501"/>
              <a:gd name="T6" fmla="*/ 2147483647 w 1001"/>
              <a:gd name="T7" fmla="*/ 2147483647 h 1501"/>
              <a:gd name="T8" fmla="*/ 0 60000 65536"/>
              <a:gd name="T9" fmla="*/ 0 60000 65536"/>
              <a:gd name="T10" fmla="*/ 0 60000 65536"/>
              <a:gd name="T11" fmla="*/ 0 60000 65536"/>
              <a:gd name="T12" fmla="*/ 0 w 1001"/>
              <a:gd name="T13" fmla="*/ 0 h 1501"/>
              <a:gd name="T14" fmla="*/ 1001 w 1001"/>
              <a:gd name="T15" fmla="*/ 1501 h 1501"/>
            </a:gdLst>
            <a:ahLst/>
            <a:cxnLst>
              <a:cxn ang="T8">
                <a:pos x="T0" y="T1"/>
              </a:cxn>
              <a:cxn ang="T9">
                <a:pos x="T2" y="T3"/>
              </a:cxn>
              <a:cxn ang="T10">
                <a:pos x="T4" y="T5"/>
              </a:cxn>
              <a:cxn ang="T11">
                <a:pos x="T6" y="T7"/>
              </a:cxn>
            </a:cxnLst>
            <a:rect l="T12" t="T13" r="T14" b="T15"/>
            <a:pathLst>
              <a:path w="1001" h="1501">
                <a:moveTo>
                  <a:pt x="1000" y="1500"/>
                </a:moveTo>
                <a:lnTo>
                  <a:pt x="1000" y="0"/>
                </a:lnTo>
                <a:lnTo>
                  <a:pt x="0" y="1500"/>
                </a:lnTo>
                <a:lnTo>
                  <a:pt x="1000" y="150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46090" name="Group 12"/>
          <p:cNvGrpSpPr>
            <a:grpSpLocks/>
          </p:cNvGrpSpPr>
          <p:nvPr/>
        </p:nvGrpSpPr>
        <p:grpSpPr bwMode="auto">
          <a:xfrm>
            <a:off x="5541963" y="4413250"/>
            <a:ext cx="3278187" cy="815975"/>
            <a:chOff x="3959" y="3288"/>
            <a:chExt cx="2277" cy="567"/>
          </a:xfrm>
        </p:grpSpPr>
        <p:sp>
          <p:nvSpPr>
            <p:cNvPr id="46096" name="Freeform 13"/>
            <p:cNvSpPr>
              <a:spLocks noChangeArrowheads="1"/>
            </p:cNvSpPr>
            <p:nvPr/>
          </p:nvSpPr>
          <p:spPr bwMode="auto">
            <a:xfrm>
              <a:off x="3959" y="3288"/>
              <a:ext cx="2278" cy="568"/>
            </a:xfrm>
            <a:custGeom>
              <a:avLst/>
              <a:gdLst>
                <a:gd name="T0" fmla="*/ 0 w 10046"/>
                <a:gd name="T1" fmla="*/ 0 h 2504"/>
                <a:gd name="T2" fmla="*/ 0 w 10046"/>
                <a:gd name="T3" fmla="*/ 0 h 2504"/>
                <a:gd name="T4" fmla="*/ 0 w 10046"/>
                <a:gd name="T5" fmla="*/ 0 h 2504"/>
                <a:gd name="T6" fmla="*/ 0 w 10046"/>
                <a:gd name="T7" fmla="*/ 0 h 2504"/>
                <a:gd name="T8" fmla="*/ 0 w 10046"/>
                <a:gd name="T9" fmla="*/ 0 h 2504"/>
                <a:gd name="T10" fmla="*/ 0 w 10046"/>
                <a:gd name="T11" fmla="*/ 0 h 2504"/>
                <a:gd name="T12" fmla="*/ 0 w 10046"/>
                <a:gd name="T13" fmla="*/ 0 h 2504"/>
                <a:gd name="T14" fmla="*/ 0 w 10046"/>
                <a:gd name="T15" fmla="*/ 0 h 2504"/>
                <a:gd name="T16" fmla="*/ 0 w 10046"/>
                <a:gd name="T17" fmla="*/ 0 h 2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46"/>
                <a:gd name="T28" fmla="*/ 0 h 2504"/>
                <a:gd name="T29" fmla="*/ 10046 w 10046"/>
                <a:gd name="T30" fmla="*/ 2504 h 2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46" h="2504">
                  <a:moveTo>
                    <a:pt x="996" y="4"/>
                  </a:moveTo>
                  <a:cubicBezTo>
                    <a:pt x="996" y="4"/>
                    <a:pt x="6471" y="5"/>
                    <a:pt x="10026" y="7"/>
                  </a:cubicBezTo>
                  <a:cubicBezTo>
                    <a:pt x="10026" y="296"/>
                    <a:pt x="10043" y="1305"/>
                    <a:pt x="10043" y="1595"/>
                  </a:cubicBezTo>
                  <a:cubicBezTo>
                    <a:pt x="10022" y="1859"/>
                    <a:pt x="10045" y="1984"/>
                    <a:pt x="9859" y="2185"/>
                  </a:cubicBezTo>
                  <a:cubicBezTo>
                    <a:pt x="9587" y="2474"/>
                    <a:pt x="9323" y="2465"/>
                    <a:pt x="8995" y="2503"/>
                  </a:cubicBezTo>
                  <a:cubicBezTo>
                    <a:pt x="8652" y="2494"/>
                    <a:pt x="48" y="2489"/>
                    <a:pt x="58" y="2489"/>
                  </a:cubicBezTo>
                  <a:cubicBezTo>
                    <a:pt x="69" y="2444"/>
                    <a:pt x="44" y="804"/>
                    <a:pt x="44" y="743"/>
                  </a:cubicBezTo>
                  <a:cubicBezTo>
                    <a:pt x="48" y="681"/>
                    <a:pt x="0" y="476"/>
                    <a:pt x="269" y="218"/>
                  </a:cubicBezTo>
                  <a:cubicBezTo>
                    <a:pt x="535" y="0"/>
                    <a:pt x="732" y="0"/>
                    <a:pt x="996" y="4"/>
                  </a:cubicBezTo>
                </a:path>
              </a:pathLst>
            </a:custGeom>
            <a:solidFill>
              <a:srgbClr val="6DC400"/>
            </a:solidFill>
            <a:ln w="9525">
              <a:noFill/>
              <a:miter lim="800000"/>
              <a:headEnd/>
              <a:tailEnd/>
            </a:ln>
          </p:spPr>
          <p:txBody>
            <a:bodyPr wrap="none" anchor="ctr"/>
            <a:lstStyle/>
            <a:p>
              <a:endParaRPr lang="zh-CN" altLang="en-US"/>
            </a:p>
          </p:txBody>
        </p:sp>
        <p:sp>
          <p:nvSpPr>
            <p:cNvPr id="46097" name="Text Box 14"/>
            <p:cNvSpPr txBox="1">
              <a:spLocks noChangeArrowheads="1"/>
            </p:cNvSpPr>
            <p:nvPr/>
          </p:nvSpPr>
          <p:spPr bwMode="auto">
            <a:xfrm>
              <a:off x="3959" y="3288"/>
              <a:ext cx="2278" cy="568"/>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 pos="2625725" algn="l"/>
                </a:tabLst>
              </a:pPr>
              <a:r>
                <a:rPr lang="zh-CN" altLang="en-US">
                  <a:solidFill>
                    <a:srgbClr val="FFFFFF"/>
                  </a:solidFill>
                </a:rPr>
                <a:t>例子</a:t>
              </a:r>
              <a:r>
                <a:rPr lang="en-US" altLang="zh-CN">
                  <a:solidFill>
                    <a:srgbClr val="FFFFFF"/>
                  </a:solidFill>
                </a:rPr>
                <a:t>:</a:t>
              </a:r>
              <a:r>
                <a:rPr lang="zh-CN" altLang="en-US">
                  <a:solidFill>
                    <a:srgbClr val="FFFFFF"/>
                  </a:solidFill>
                </a:rPr>
                <a:t>它可以将枚举值转换成更容易阅读和保存的字符串</a:t>
              </a:r>
              <a:endParaRPr lang="en-US">
                <a:solidFill>
                  <a:srgbClr val="FFFFFF"/>
                </a:solidFill>
              </a:endParaRPr>
            </a:p>
          </p:txBody>
        </p:sp>
      </p:grpSp>
      <p:sp>
        <p:nvSpPr>
          <p:cNvPr id="46091" name="Freeform 15"/>
          <p:cNvSpPr>
            <a:spLocks noChangeArrowheads="1"/>
          </p:cNvSpPr>
          <p:nvPr/>
        </p:nvSpPr>
        <p:spPr bwMode="auto">
          <a:xfrm>
            <a:off x="2282825" y="3883025"/>
            <a:ext cx="488950" cy="488950"/>
          </a:xfrm>
          <a:custGeom>
            <a:avLst/>
            <a:gdLst>
              <a:gd name="T0" fmla="*/ 0 w 1501"/>
              <a:gd name="T1" fmla="*/ 2147483647 h 1501"/>
              <a:gd name="T2" fmla="*/ 2147483647 w 1501"/>
              <a:gd name="T3" fmla="*/ 0 h 1501"/>
              <a:gd name="T4" fmla="*/ 2147483647 w 1501"/>
              <a:gd name="T5" fmla="*/ 2147483647 h 1501"/>
              <a:gd name="T6" fmla="*/ 0 w 1501"/>
              <a:gd name="T7" fmla="*/ 2147483647 h 1501"/>
              <a:gd name="T8" fmla="*/ 0 60000 65536"/>
              <a:gd name="T9" fmla="*/ 0 60000 65536"/>
              <a:gd name="T10" fmla="*/ 0 60000 65536"/>
              <a:gd name="T11" fmla="*/ 0 60000 65536"/>
              <a:gd name="T12" fmla="*/ 0 w 1501"/>
              <a:gd name="T13" fmla="*/ 0 h 1501"/>
              <a:gd name="T14" fmla="*/ 1501 w 1501"/>
              <a:gd name="T15" fmla="*/ 1501 h 1501"/>
            </a:gdLst>
            <a:ahLst/>
            <a:cxnLst>
              <a:cxn ang="T8">
                <a:pos x="T0" y="T1"/>
              </a:cxn>
              <a:cxn ang="T9">
                <a:pos x="T2" y="T3"/>
              </a:cxn>
              <a:cxn ang="T10">
                <a:pos x="T4" y="T5"/>
              </a:cxn>
              <a:cxn ang="T11">
                <a:pos x="T6" y="T7"/>
              </a:cxn>
            </a:cxnLst>
            <a:rect l="T12" t="T13" r="T14" b="T15"/>
            <a:pathLst>
              <a:path w="1501" h="1501">
                <a:moveTo>
                  <a:pt x="0" y="1000"/>
                </a:moveTo>
                <a:lnTo>
                  <a:pt x="1500" y="0"/>
                </a:lnTo>
                <a:lnTo>
                  <a:pt x="500" y="1500"/>
                </a:lnTo>
                <a:lnTo>
                  <a:pt x="0" y="100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46092" name="Group 16"/>
          <p:cNvGrpSpPr>
            <a:grpSpLocks/>
          </p:cNvGrpSpPr>
          <p:nvPr/>
        </p:nvGrpSpPr>
        <p:grpSpPr bwMode="auto">
          <a:xfrm>
            <a:off x="149225" y="4143375"/>
            <a:ext cx="2297113" cy="654050"/>
            <a:chOff x="220" y="3016"/>
            <a:chExt cx="1595" cy="454"/>
          </a:xfrm>
        </p:grpSpPr>
        <p:sp>
          <p:nvSpPr>
            <p:cNvPr id="46094" name="Freeform 17"/>
            <p:cNvSpPr>
              <a:spLocks noChangeArrowheads="1"/>
            </p:cNvSpPr>
            <p:nvPr/>
          </p:nvSpPr>
          <p:spPr bwMode="auto">
            <a:xfrm>
              <a:off x="220" y="3016"/>
              <a:ext cx="1595" cy="454"/>
            </a:xfrm>
            <a:custGeom>
              <a:avLst/>
              <a:gdLst>
                <a:gd name="T0" fmla="*/ 0 w 7033"/>
                <a:gd name="T1" fmla="*/ 0 h 2003"/>
                <a:gd name="T2" fmla="*/ 0 w 7033"/>
                <a:gd name="T3" fmla="*/ 0 h 2003"/>
                <a:gd name="T4" fmla="*/ 0 w 7033"/>
                <a:gd name="T5" fmla="*/ 0 h 2003"/>
                <a:gd name="T6" fmla="*/ 0 w 7033"/>
                <a:gd name="T7" fmla="*/ 0 h 2003"/>
                <a:gd name="T8" fmla="*/ 0 w 7033"/>
                <a:gd name="T9" fmla="*/ 0 h 2003"/>
                <a:gd name="T10" fmla="*/ 0 w 7033"/>
                <a:gd name="T11" fmla="*/ 0 h 2003"/>
                <a:gd name="T12" fmla="*/ 0 w 7033"/>
                <a:gd name="T13" fmla="*/ 0 h 2003"/>
                <a:gd name="T14" fmla="*/ 0 w 7033"/>
                <a:gd name="T15" fmla="*/ 0 h 2003"/>
                <a:gd name="T16" fmla="*/ 0 w 7033"/>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33"/>
                <a:gd name="T28" fmla="*/ 0 h 2003"/>
                <a:gd name="T29" fmla="*/ 7033 w 7033"/>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33" h="2003">
                  <a:moveTo>
                    <a:pt x="697" y="3"/>
                  </a:moveTo>
                  <a:cubicBezTo>
                    <a:pt x="697" y="3"/>
                    <a:pt x="4530" y="4"/>
                    <a:pt x="7018" y="5"/>
                  </a:cubicBezTo>
                  <a:cubicBezTo>
                    <a:pt x="7018" y="236"/>
                    <a:pt x="7030" y="1043"/>
                    <a:pt x="7030" y="1275"/>
                  </a:cubicBezTo>
                  <a:cubicBezTo>
                    <a:pt x="7015" y="1487"/>
                    <a:pt x="7032" y="1587"/>
                    <a:pt x="6901" y="1748"/>
                  </a:cubicBezTo>
                  <a:cubicBezTo>
                    <a:pt x="6711" y="1979"/>
                    <a:pt x="6526" y="1972"/>
                    <a:pt x="6296" y="2002"/>
                  </a:cubicBezTo>
                  <a:cubicBezTo>
                    <a:pt x="6056" y="1995"/>
                    <a:pt x="33" y="1991"/>
                    <a:pt x="41" y="1991"/>
                  </a:cubicBezTo>
                  <a:cubicBezTo>
                    <a:pt x="48" y="1955"/>
                    <a:pt x="31" y="643"/>
                    <a:pt x="31" y="594"/>
                  </a:cubicBezTo>
                  <a:cubicBezTo>
                    <a:pt x="33" y="544"/>
                    <a:pt x="0" y="380"/>
                    <a:pt x="188" y="174"/>
                  </a:cubicBezTo>
                  <a:cubicBezTo>
                    <a:pt x="374" y="0"/>
                    <a:pt x="512" y="0"/>
                    <a:pt x="697" y="3"/>
                  </a:cubicBezTo>
                </a:path>
              </a:pathLst>
            </a:custGeom>
            <a:solidFill>
              <a:srgbClr val="6DC400"/>
            </a:solidFill>
            <a:ln w="9525">
              <a:noFill/>
              <a:miter lim="800000"/>
              <a:headEnd/>
              <a:tailEnd/>
            </a:ln>
          </p:spPr>
          <p:txBody>
            <a:bodyPr wrap="none" anchor="ctr"/>
            <a:lstStyle/>
            <a:p>
              <a:endParaRPr lang="zh-CN" altLang="en-US"/>
            </a:p>
          </p:txBody>
        </p:sp>
        <p:sp>
          <p:nvSpPr>
            <p:cNvPr id="46095" name="Text Box 18"/>
            <p:cNvSpPr txBox="1">
              <a:spLocks noChangeArrowheads="1"/>
            </p:cNvSpPr>
            <p:nvPr/>
          </p:nvSpPr>
          <p:spPr bwMode="auto">
            <a:xfrm>
              <a:off x="220" y="3016"/>
              <a:ext cx="1595" cy="454"/>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Lst>
              </a:pPr>
              <a:r>
                <a:rPr lang="zh-CN" altLang="en-US">
                  <a:solidFill>
                    <a:srgbClr val="FFFFFF"/>
                  </a:solidFill>
                </a:rPr>
                <a:t>元对象了解细节</a:t>
              </a:r>
              <a:endParaRPr lang="en-US">
                <a:solidFill>
                  <a:srgbClr val="FFFFFF"/>
                </a:solidFill>
              </a:endParaRPr>
            </a:p>
          </p:txBody>
        </p:sp>
      </p:grpSp>
      <p:sp>
        <p:nvSpPr>
          <p:cNvPr id="46093" name="灯片编号占位符 19"/>
          <p:cNvSpPr>
            <a:spLocks noGrp="1"/>
          </p:cNvSpPr>
          <p:nvPr>
            <p:ph type="sldNum" sz="quarter" idx="12"/>
          </p:nvPr>
        </p:nvSpPr>
        <p:spPr>
          <a:noFill/>
        </p:spPr>
        <p:txBody>
          <a:bodyPr/>
          <a:lstStyle/>
          <a:p>
            <a:fld id="{E6912E77-599B-4581-B5F2-370C61730B54}" type="slidenum">
              <a:rPr lang="en-US" altLang="zh-CN" smtClean="0">
                <a:latin typeface="Arial" charset="0"/>
              </a:rPr>
              <a:pPr/>
              <a:t>41</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reeform 1"/>
          <p:cNvSpPr>
            <a:spLocks noChangeArrowheads="1"/>
          </p:cNvSpPr>
          <p:nvPr/>
        </p:nvSpPr>
        <p:spPr bwMode="auto">
          <a:xfrm>
            <a:off x="2297113" y="1989138"/>
            <a:ext cx="5891212" cy="2287587"/>
          </a:xfrm>
          <a:custGeom>
            <a:avLst/>
            <a:gdLst>
              <a:gd name="T0" fmla="*/ 2147483647 w 18040"/>
              <a:gd name="T1" fmla="*/ 2147483647 h 7006"/>
              <a:gd name="T2" fmla="*/ 2147483647 w 18040"/>
              <a:gd name="T3" fmla="*/ 2147483647 h 7006"/>
              <a:gd name="T4" fmla="*/ 2147483647 w 18040"/>
              <a:gd name="T5" fmla="*/ 2147483647 h 7006"/>
              <a:gd name="T6" fmla="*/ 2147483647 w 18040"/>
              <a:gd name="T7" fmla="*/ 2147483647 h 7006"/>
              <a:gd name="T8" fmla="*/ 2147483647 w 18040"/>
              <a:gd name="T9" fmla="*/ 2147483647 h 7006"/>
              <a:gd name="T10" fmla="*/ 2147483647 w 18040"/>
              <a:gd name="T11" fmla="*/ 2147483647 h 7006"/>
              <a:gd name="T12" fmla="*/ 2147483647 w 18040"/>
              <a:gd name="T13" fmla="*/ 2147483647 h 7006"/>
              <a:gd name="T14" fmla="*/ 2147483647 w 18040"/>
              <a:gd name="T15" fmla="*/ 2147483647 h 7006"/>
              <a:gd name="T16" fmla="*/ 2147483647 w 18040"/>
              <a:gd name="T17" fmla="*/ 2147483647 h 70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40"/>
              <a:gd name="T28" fmla="*/ 0 h 7006"/>
              <a:gd name="T29" fmla="*/ 18040 w 18040"/>
              <a:gd name="T30" fmla="*/ 7006 h 70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40" h="7006">
                <a:moveTo>
                  <a:pt x="921" y="7"/>
                </a:moveTo>
                <a:cubicBezTo>
                  <a:pt x="921" y="7"/>
                  <a:pt x="14748" y="10"/>
                  <a:pt x="18036" y="14"/>
                </a:cubicBezTo>
                <a:cubicBezTo>
                  <a:pt x="18036" y="525"/>
                  <a:pt x="18036" y="4887"/>
                  <a:pt x="18036" y="5400"/>
                </a:cubicBezTo>
                <a:cubicBezTo>
                  <a:pt x="18017" y="5867"/>
                  <a:pt x="18039" y="6088"/>
                  <a:pt x="17866" y="6443"/>
                </a:cubicBezTo>
                <a:cubicBezTo>
                  <a:pt x="17614" y="6954"/>
                  <a:pt x="17370" y="6938"/>
                  <a:pt x="17067" y="7005"/>
                </a:cubicBezTo>
                <a:cubicBezTo>
                  <a:pt x="16749" y="6989"/>
                  <a:pt x="5714" y="6987"/>
                  <a:pt x="39" y="6978"/>
                </a:cubicBezTo>
                <a:cubicBezTo>
                  <a:pt x="34" y="5949"/>
                  <a:pt x="41" y="1420"/>
                  <a:pt x="41" y="1313"/>
                </a:cubicBezTo>
                <a:cubicBezTo>
                  <a:pt x="44" y="1203"/>
                  <a:pt x="0" y="841"/>
                  <a:pt x="248" y="384"/>
                </a:cubicBezTo>
                <a:cubicBezTo>
                  <a:pt x="494" y="0"/>
                  <a:pt x="677" y="0"/>
                  <a:pt x="921" y="7"/>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47107" name="Rectangle 2"/>
          <p:cNvSpPr>
            <a:spLocks noGrp="1" noChangeArrowheads="1"/>
          </p:cNvSpPr>
          <p:nvPr>
            <p:ph type="title"/>
          </p:nvPr>
        </p:nvSpPr>
        <p:spPr>
          <a:xfrm>
            <a:off x="1004888" y="44450"/>
            <a:ext cx="5943600"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属性</a:t>
            </a:r>
            <a:r>
              <a:rPr lang="en-US" altLang="zh-CN" smtClean="0"/>
              <a:t>(Properties)</a:t>
            </a:r>
          </a:p>
        </p:txBody>
      </p:sp>
      <p:sp>
        <p:nvSpPr>
          <p:cNvPr id="47108" name="Rectangle 3"/>
          <p:cNvSpPr>
            <a:spLocks noGrp="1" noChangeArrowheads="1"/>
          </p:cNvSpPr>
          <p:nvPr>
            <p:ph type="body" idx="1"/>
          </p:nvPr>
        </p:nvSpPr>
        <p:spPr>
          <a:xfrm>
            <a:off x="468313" y="1289050"/>
            <a:ext cx="8228012" cy="4443413"/>
          </a:xfrm>
        </p:spPr>
        <p:txBody>
          <a:bodyPr tIns="5943"/>
          <a:lstStyle/>
          <a:p>
            <a:pPr marL="390525" indent="-293688" eaLnBrk="1">
              <a:lnSpc>
                <a:spcPct val="98000"/>
              </a:lnSpc>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mtClean="0"/>
              <a:t>QObject</a:t>
            </a:r>
            <a:r>
              <a:rPr lang="zh-CN" altLang="en-US" smtClean="0"/>
              <a:t>有</a:t>
            </a:r>
            <a:r>
              <a:rPr lang="en-US" altLang="zh-CN" smtClean="0"/>
              <a:t>getter</a:t>
            </a:r>
            <a:r>
              <a:rPr lang="zh-CN" altLang="en-US" smtClean="0"/>
              <a:t>和</a:t>
            </a:r>
            <a:r>
              <a:rPr lang="en-US" altLang="zh-CN" smtClean="0"/>
              <a:t>setter</a:t>
            </a:r>
            <a:r>
              <a:rPr lang="zh-CN" altLang="en-US" smtClean="0"/>
              <a:t>函数属性</a:t>
            </a:r>
            <a:endParaRPr lang="en-US" altLang="ja-JP"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mtClean="0"/>
              <a:t>命名策略</a:t>
            </a:r>
            <a:r>
              <a:rPr lang="en-US" altLang="zh-CN" smtClean="0"/>
              <a:t>: </a:t>
            </a:r>
            <a:r>
              <a:rPr lang="en-US" altLang="zh-CN" sz="2400" smtClean="0">
                <a:latin typeface="DejaVu Sans Mono" pitchFamily="49" charset="0"/>
              </a:rPr>
              <a:t>color</a:t>
            </a:r>
            <a:r>
              <a:rPr lang="en-US" altLang="zh-CN" smtClean="0"/>
              <a:t>, </a:t>
            </a:r>
            <a:r>
              <a:rPr lang="en-US" altLang="zh-CN" sz="2400" smtClean="0">
                <a:latin typeface="DejaVu Sans Mono" pitchFamily="49" charset="0"/>
              </a:rPr>
              <a:t>setColor</a:t>
            </a:r>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mtClean="0"/>
              <a:t>对于布尔类型</a:t>
            </a:r>
            <a:r>
              <a:rPr lang="en-US" altLang="zh-CN" smtClean="0"/>
              <a:t>: </a:t>
            </a:r>
            <a:r>
              <a:rPr lang="en-US" altLang="zh-CN" sz="2400" smtClean="0">
                <a:latin typeface="DejaVu Sans Mono" pitchFamily="49" charset="0"/>
              </a:rPr>
              <a:t>isEnabled</a:t>
            </a:r>
            <a:r>
              <a:rPr lang="en-US" altLang="zh-CN" smtClean="0"/>
              <a:t>, </a:t>
            </a:r>
            <a:r>
              <a:rPr lang="en-US" altLang="zh-CN" sz="2400" smtClean="0">
                <a:latin typeface="DejaVu Sans Mono" pitchFamily="49" charset="0"/>
              </a:rPr>
              <a:t>setEnabled</a:t>
            </a:r>
          </a:p>
        </p:txBody>
      </p:sp>
      <p:sp>
        <p:nvSpPr>
          <p:cNvPr id="47109" name="Text Box 4"/>
          <p:cNvSpPr txBox="1">
            <a:spLocks noChangeArrowheads="1"/>
          </p:cNvSpPr>
          <p:nvPr/>
        </p:nvSpPr>
        <p:spPr bwMode="auto">
          <a:xfrm>
            <a:off x="2473325" y="2154238"/>
            <a:ext cx="5715000" cy="1887537"/>
          </a:xfrm>
          <a:prstGeom prst="rect">
            <a:avLst/>
          </a:prstGeom>
          <a:noFill/>
          <a:ln w="9525">
            <a:noFill/>
            <a:round/>
            <a:headEnd/>
            <a:tailEnd/>
          </a:ln>
        </p:spPr>
        <p:txBody>
          <a:bodyPr lIns="81639" tIns="44248" rIns="81639" bIns="40820"/>
          <a:lstStyle/>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class QLabel : public QFrame</a:t>
            </a: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    Q_OBJECT</a:t>
            </a: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    Q_PROPERTY(QString text READ text WRITE setText)</a:t>
            </a: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public:</a:t>
            </a: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    QString text() const;</a:t>
            </a: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public slots:</a:t>
            </a: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    void setText(const QString &amp;);</a:t>
            </a: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a:t>
            </a:r>
          </a:p>
        </p:txBody>
      </p:sp>
      <p:sp>
        <p:nvSpPr>
          <p:cNvPr id="47110" name="Freeform 6"/>
          <p:cNvSpPr>
            <a:spLocks noChangeArrowheads="1"/>
          </p:cNvSpPr>
          <p:nvPr/>
        </p:nvSpPr>
        <p:spPr bwMode="auto">
          <a:xfrm>
            <a:off x="2066925" y="3494088"/>
            <a:ext cx="895350" cy="228600"/>
          </a:xfrm>
          <a:custGeom>
            <a:avLst/>
            <a:gdLst>
              <a:gd name="T0" fmla="*/ 0 w 2745"/>
              <a:gd name="T1" fmla="*/ 0 h 701"/>
              <a:gd name="T2" fmla="*/ 2147483647 w 2745"/>
              <a:gd name="T3" fmla="*/ 2147483647 h 701"/>
              <a:gd name="T4" fmla="*/ 0 w 2745"/>
              <a:gd name="T5" fmla="*/ 2147483647 h 701"/>
              <a:gd name="T6" fmla="*/ 0 w 2745"/>
              <a:gd name="T7" fmla="*/ 0 h 701"/>
              <a:gd name="T8" fmla="*/ 0 60000 65536"/>
              <a:gd name="T9" fmla="*/ 0 60000 65536"/>
              <a:gd name="T10" fmla="*/ 0 60000 65536"/>
              <a:gd name="T11" fmla="*/ 0 60000 65536"/>
              <a:gd name="T12" fmla="*/ 0 w 2745"/>
              <a:gd name="T13" fmla="*/ 0 h 701"/>
              <a:gd name="T14" fmla="*/ 2745 w 2745"/>
              <a:gd name="T15" fmla="*/ 701 h 701"/>
            </a:gdLst>
            <a:ahLst/>
            <a:cxnLst>
              <a:cxn ang="T8">
                <a:pos x="T0" y="T1"/>
              </a:cxn>
              <a:cxn ang="T9">
                <a:pos x="T2" y="T3"/>
              </a:cxn>
              <a:cxn ang="T10">
                <a:pos x="T4" y="T5"/>
              </a:cxn>
              <a:cxn ang="T11">
                <a:pos x="T6" y="T7"/>
              </a:cxn>
            </a:cxnLst>
            <a:rect l="T12" t="T13" r="T14" b="T15"/>
            <a:pathLst>
              <a:path w="2745" h="701">
                <a:moveTo>
                  <a:pt x="0" y="0"/>
                </a:moveTo>
                <a:lnTo>
                  <a:pt x="2744" y="700"/>
                </a:lnTo>
                <a:lnTo>
                  <a:pt x="0" y="500"/>
                </a:lnTo>
                <a:lnTo>
                  <a:pt x="0" y="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47111" name="Group 7"/>
          <p:cNvGrpSpPr>
            <a:grpSpLocks/>
          </p:cNvGrpSpPr>
          <p:nvPr/>
        </p:nvGrpSpPr>
        <p:grpSpPr bwMode="auto">
          <a:xfrm>
            <a:off x="179388" y="3297238"/>
            <a:ext cx="2051050" cy="815975"/>
            <a:chOff x="221" y="2494"/>
            <a:chExt cx="1424" cy="567"/>
          </a:xfrm>
        </p:grpSpPr>
        <p:sp>
          <p:nvSpPr>
            <p:cNvPr id="47117" name="Freeform 8"/>
            <p:cNvSpPr>
              <a:spLocks noChangeArrowheads="1"/>
            </p:cNvSpPr>
            <p:nvPr/>
          </p:nvSpPr>
          <p:spPr bwMode="auto">
            <a:xfrm>
              <a:off x="221" y="2494"/>
              <a:ext cx="1425" cy="568"/>
            </a:xfrm>
            <a:custGeom>
              <a:avLst/>
              <a:gdLst>
                <a:gd name="T0" fmla="*/ 0 w 6285"/>
                <a:gd name="T1" fmla="*/ 0 h 2504"/>
                <a:gd name="T2" fmla="*/ 0 w 6285"/>
                <a:gd name="T3" fmla="*/ 0 h 2504"/>
                <a:gd name="T4" fmla="*/ 0 w 6285"/>
                <a:gd name="T5" fmla="*/ 0 h 2504"/>
                <a:gd name="T6" fmla="*/ 0 w 6285"/>
                <a:gd name="T7" fmla="*/ 0 h 2504"/>
                <a:gd name="T8" fmla="*/ 0 w 6285"/>
                <a:gd name="T9" fmla="*/ 0 h 2504"/>
                <a:gd name="T10" fmla="*/ 0 w 6285"/>
                <a:gd name="T11" fmla="*/ 0 h 2504"/>
                <a:gd name="T12" fmla="*/ 0 w 6285"/>
                <a:gd name="T13" fmla="*/ 0 h 2504"/>
                <a:gd name="T14" fmla="*/ 0 w 6285"/>
                <a:gd name="T15" fmla="*/ 0 h 2504"/>
                <a:gd name="T16" fmla="*/ 0 w 6285"/>
                <a:gd name="T17" fmla="*/ 0 h 2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85"/>
                <a:gd name="T28" fmla="*/ 0 h 2504"/>
                <a:gd name="T29" fmla="*/ 6285 w 6285"/>
                <a:gd name="T30" fmla="*/ 2504 h 2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85" h="2504">
                  <a:moveTo>
                    <a:pt x="623" y="4"/>
                  </a:moveTo>
                  <a:cubicBezTo>
                    <a:pt x="623" y="4"/>
                    <a:pt x="4049" y="5"/>
                    <a:pt x="6273" y="6"/>
                  </a:cubicBezTo>
                  <a:cubicBezTo>
                    <a:pt x="6273" y="295"/>
                    <a:pt x="6283" y="1304"/>
                    <a:pt x="6283" y="1594"/>
                  </a:cubicBezTo>
                  <a:cubicBezTo>
                    <a:pt x="6270" y="1859"/>
                    <a:pt x="6284" y="1984"/>
                    <a:pt x="6168" y="2185"/>
                  </a:cubicBezTo>
                  <a:cubicBezTo>
                    <a:pt x="5998" y="2474"/>
                    <a:pt x="5833" y="2465"/>
                    <a:pt x="5627" y="2503"/>
                  </a:cubicBezTo>
                  <a:cubicBezTo>
                    <a:pt x="5413" y="2494"/>
                    <a:pt x="30" y="2489"/>
                    <a:pt x="37" y="2489"/>
                  </a:cubicBezTo>
                  <a:cubicBezTo>
                    <a:pt x="43" y="2444"/>
                    <a:pt x="28" y="804"/>
                    <a:pt x="28" y="743"/>
                  </a:cubicBezTo>
                  <a:cubicBezTo>
                    <a:pt x="30" y="680"/>
                    <a:pt x="0" y="475"/>
                    <a:pt x="168" y="218"/>
                  </a:cubicBezTo>
                  <a:cubicBezTo>
                    <a:pt x="335" y="0"/>
                    <a:pt x="458" y="0"/>
                    <a:pt x="623" y="4"/>
                  </a:cubicBezTo>
                </a:path>
              </a:pathLst>
            </a:custGeom>
            <a:solidFill>
              <a:srgbClr val="6DC400"/>
            </a:solidFill>
            <a:ln w="9525">
              <a:noFill/>
              <a:miter lim="800000"/>
              <a:headEnd/>
              <a:tailEnd/>
            </a:ln>
          </p:spPr>
          <p:txBody>
            <a:bodyPr wrap="none" anchor="ctr"/>
            <a:lstStyle/>
            <a:p>
              <a:endParaRPr lang="zh-CN" altLang="en-US"/>
            </a:p>
          </p:txBody>
        </p:sp>
        <p:sp>
          <p:nvSpPr>
            <p:cNvPr id="47118" name="Text Box 9"/>
            <p:cNvSpPr txBox="1">
              <a:spLocks noChangeArrowheads="1"/>
            </p:cNvSpPr>
            <p:nvPr/>
          </p:nvSpPr>
          <p:spPr bwMode="auto">
            <a:xfrm>
              <a:off x="221" y="2494"/>
              <a:ext cx="1425" cy="568"/>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Lst>
              </a:pPr>
              <a:r>
                <a:rPr lang="en-US" altLang="zh-CN">
                  <a:solidFill>
                    <a:srgbClr val="FFFFFF"/>
                  </a:solidFill>
                </a:rPr>
                <a:t>Setter, </a:t>
              </a:r>
              <a:r>
                <a:rPr lang="zh-CN" altLang="en-US">
                  <a:solidFill>
                    <a:srgbClr val="FFFFFF"/>
                  </a:solidFill>
                </a:rPr>
                <a:t>返回空</a:t>
              </a:r>
              <a:r>
                <a:rPr lang="en-US" altLang="zh-CN">
                  <a:solidFill>
                    <a:srgbClr val="FFFFFF"/>
                  </a:solidFill>
                </a:rPr>
                <a:t>,</a:t>
              </a:r>
            </a:p>
            <a:p>
              <a:pPr algn="ctr">
                <a:tabLst>
                  <a:tab pos="655638" algn="l"/>
                  <a:tab pos="1312863" algn="l"/>
                  <a:tab pos="1968500" algn="l"/>
                </a:tabLst>
              </a:pPr>
              <a:r>
                <a:rPr lang="zh-CN" altLang="en-US">
                  <a:solidFill>
                    <a:srgbClr val="FFFFFF"/>
                  </a:solidFill>
                </a:rPr>
                <a:t>将值当成唯一参数</a:t>
              </a:r>
              <a:endParaRPr lang="en-US">
                <a:solidFill>
                  <a:srgbClr val="FFFFFF"/>
                </a:solidFill>
              </a:endParaRPr>
            </a:p>
          </p:txBody>
        </p:sp>
      </p:grpSp>
      <p:sp>
        <p:nvSpPr>
          <p:cNvPr id="47112" name="Freeform 10"/>
          <p:cNvSpPr>
            <a:spLocks noChangeArrowheads="1"/>
          </p:cNvSpPr>
          <p:nvPr/>
        </p:nvSpPr>
        <p:spPr bwMode="auto">
          <a:xfrm>
            <a:off x="5249863" y="3297238"/>
            <a:ext cx="1143000" cy="325437"/>
          </a:xfrm>
          <a:custGeom>
            <a:avLst/>
            <a:gdLst>
              <a:gd name="T0" fmla="*/ 0 w 3501"/>
              <a:gd name="T1" fmla="*/ 0 h 1001"/>
              <a:gd name="T2" fmla="*/ 2147483647 w 3501"/>
              <a:gd name="T3" fmla="*/ 2147483647 h 1001"/>
              <a:gd name="T4" fmla="*/ 2147483647 w 3501"/>
              <a:gd name="T5" fmla="*/ 2147483647 h 1001"/>
              <a:gd name="T6" fmla="*/ 0 w 3501"/>
              <a:gd name="T7" fmla="*/ 0 h 1001"/>
              <a:gd name="T8" fmla="*/ 0 60000 65536"/>
              <a:gd name="T9" fmla="*/ 0 60000 65536"/>
              <a:gd name="T10" fmla="*/ 0 60000 65536"/>
              <a:gd name="T11" fmla="*/ 0 60000 65536"/>
              <a:gd name="T12" fmla="*/ 0 w 3501"/>
              <a:gd name="T13" fmla="*/ 0 h 1001"/>
              <a:gd name="T14" fmla="*/ 3501 w 3501"/>
              <a:gd name="T15" fmla="*/ 1001 h 1001"/>
            </a:gdLst>
            <a:ahLst/>
            <a:cxnLst>
              <a:cxn ang="T8">
                <a:pos x="T0" y="T1"/>
              </a:cxn>
              <a:cxn ang="T9">
                <a:pos x="T2" y="T3"/>
              </a:cxn>
              <a:cxn ang="T10">
                <a:pos x="T4" y="T5"/>
              </a:cxn>
              <a:cxn ang="T11">
                <a:pos x="T6" y="T7"/>
              </a:cxn>
            </a:cxnLst>
            <a:rect l="T12" t="T13" r="T14" b="T15"/>
            <a:pathLst>
              <a:path w="3501" h="1001">
                <a:moveTo>
                  <a:pt x="0" y="0"/>
                </a:moveTo>
                <a:lnTo>
                  <a:pt x="3500" y="500"/>
                </a:lnTo>
                <a:lnTo>
                  <a:pt x="3000" y="1000"/>
                </a:lnTo>
                <a:lnTo>
                  <a:pt x="0" y="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47113" name="Group 11"/>
          <p:cNvGrpSpPr>
            <a:grpSpLocks/>
          </p:cNvGrpSpPr>
          <p:nvPr/>
        </p:nvGrpSpPr>
        <p:grpSpPr bwMode="auto">
          <a:xfrm>
            <a:off x="6086475" y="3232150"/>
            <a:ext cx="2786063" cy="652463"/>
            <a:chOff x="4323" y="2449"/>
            <a:chExt cx="1935" cy="453"/>
          </a:xfrm>
        </p:grpSpPr>
        <p:sp>
          <p:nvSpPr>
            <p:cNvPr id="47115" name="Freeform 12"/>
            <p:cNvSpPr>
              <a:spLocks noChangeArrowheads="1"/>
            </p:cNvSpPr>
            <p:nvPr/>
          </p:nvSpPr>
          <p:spPr bwMode="auto">
            <a:xfrm>
              <a:off x="4323" y="2449"/>
              <a:ext cx="1936" cy="454"/>
            </a:xfrm>
            <a:custGeom>
              <a:avLst/>
              <a:gdLst>
                <a:gd name="T0" fmla="*/ 0 w 8539"/>
                <a:gd name="T1" fmla="*/ 0 h 2003"/>
                <a:gd name="T2" fmla="*/ 0 w 8539"/>
                <a:gd name="T3" fmla="*/ 0 h 2003"/>
                <a:gd name="T4" fmla="*/ 0 w 8539"/>
                <a:gd name="T5" fmla="*/ 0 h 2003"/>
                <a:gd name="T6" fmla="*/ 0 w 8539"/>
                <a:gd name="T7" fmla="*/ 0 h 2003"/>
                <a:gd name="T8" fmla="*/ 0 w 8539"/>
                <a:gd name="T9" fmla="*/ 0 h 2003"/>
                <a:gd name="T10" fmla="*/ 0 w 8539"/>
                <a:gd name="T11" fmla="*/ 0 h 2003"/>
                <a:gd name="T12" fmla="*/ 0 w 8539"/>
                <a:gd name="T13" fmla="*/ 0 h 2003"/>
                <a:gd name="T14" fmla="*/ 0 w 8539"/>
                <a:gd name="T15" fmla="*/ 0 h 2003"/>
                <a:gd name="T16" fmla="*/ 0 w 8539"/>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39"/>
                <a:gd name="T28" fmla="*/ 0 h 2003"/>
                <a:gd name="T29" fmla="*/ 8539 w 8539"/>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39" h="2003">
                  <a:moveTo>
                    <a:pt x="846" y="3"/>
                  </a:moveTo>
                  <a:cubicBezTo>
                    <a:pt x="846" y="3"/>
                    <a:pt x="5502" y="4"/>
                    <a:pt x="8524" y="5"/>
                  </a:cubicBezTo>
                  <a:cubicBezTo>
                    <a:pt x="8524" y="236"/>
                    <a:pt x="8537" y="1043"/>
                    <a:pt x="8537" y="1275"/>
                  </a:cubicBezTo>
                  <a:cubicBezTo>
                    <a:pt x="8520" y="1487"/>
                    <a:pt x="8538" y="1587"/>
                    <a:pt x="8380" y="1748"/>
                  </a:cubicBezTo>
                  <a:cubicBezTo>
                    <a:pt x="8150" y="1979"/>
                    <a:pt x="7926" y="1972"/>
                    <a:pt x="7645" y="2002"/>
                  </a:cubicBezTo>
                  <a:cubicBezTo>
                    <a:pt x="7355" y="1995"/>
                    <a:pt x="41" y="1991"/>
                    <a:pt x="50" y="1991"/>
                  </a:cubicBezTo>
                  <a:cubicBezTo>
                    <a:pt x="59" y="1955"/>
                    <a:pt x="38" y="643"/>
                    <a:pt x="38" y="594"/>
                  </a:cubicBezTo>
                  <a:cubicBezTo>
                    <a:pt x="41" y="544"/>
                    <a:pt x="0" y="380"/>
                    <a:pt x="229" y="174"/>
                  </a:cubicBezTo>
                  <a:cubicBezTo>
                    <a:pt x="455" y="0"/>
                    <a:pt x="623" y="0"/>
                    <a:pt x="846" y="3"/>
                  </a:cubicBezTo>
                </a:path>
              </a:pathLst>
            </a:custGeom>
            <a:solidFill>
              <a:srgbClr val="6DC400"/>
            </a:solidFill>
            <a:ln w="9525">
              <a:noFill/>
              <a:miter lim="800000"/>
              <a:headEnd/>
              <a:tailEnd/>
            </a:ln>
          </p:spPr>
          <p:txBody>
            <a:bodyPr wrap="none" anchor="ctr"/>
            <a:lstStyle/>
            <a:p>
              <a:endParaRPr lang="zh-CN" altLang="en-US"/>
            </a:p>
          </p:txBody>
        </p:sp>
        <p:sp>
          <p:nvSpPr>
            <p:cNvPr id="47116" name="Text Box 13"/>
            <p:cNvSpPr txBox="1">
              <a:spLocks noChangeArrowheads="1"/>
            </p:cNvSpPr>
            <p:nvPr/>
          </p:nvSpPr>
          <p:spPr bwMode="auto">
            <a:xfrm>
              <a:off x="4323" y="2449"/>
              <a:ext cx="1936" cy="454"/>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 pos="2625725" algn="l"/>
                </a:tabLst>
              </a:pPr>
              <a:r>
                <a:rPr lang="en-US" altLang="zh-CN">
                  <a:solidFill>
                    <a:srgbClr val="FFFFFF"/>
                  </a:solidFill>
                </a:rPr>
                <a:t>Getter, </a:t>
              </a:r>
              <a:r>
                <a:rPr lang="zh-CN" altLang="en-US">
                  <a:solidFill>
                    <a:srgbClr val="FFFFFF"/>
                  </a:solidFill>
                </a:rPr>
                <a:t>常量</a:t>
              </a:r>
              <a:r>
                <a:rPr lang="en-US" altLang="zh-CN">
                  <a:solidFill>
                    <a:srgbClr val="FFFFFF"/>
                  </a:solidFill>
                </a:rPr>
                <a:t>,</a:t>
              </a:r>
              <a:r>
                <a:rPr lang="zh-CN" altLang="en-US">
                  <a:solidFill>
                    <a:srgbClr val="FFFFFF"/>
                  </a:solidFill>
                </a:rPr>
                <a:t>返回值</a:t>
              </a:r>
              <a:r>
                <a:rPr lang="en-US" altLang="zh-CN">
                  <a:solidFill>
                    <a:srgbClr val="FFFFFF"/>
                  </a:solidFill>
                </a:rPr>
                <a:t>,</a:t>
              </a:r>
            </a:p>
            <a:p>
              <a:pPr algn="ctr">
                <a:tabLst>
                  <a:tab pos="655638" algn="l"/>
                  <a:tab pos="1312863" algn="l"/>
                  <a:tab pos="1968500" algn="l"/>
                  <a:tab pos="2625725" algn="l"/>
                </a:tabLst>
              </a:pPr>
              <a:r>
                <a:rPr lang="zh-CN" altLang="en-US">
                  <a:solidFill>
                    <a:srgbClr val="FFFFFF"/>
                  </a:solidFill>
                </a:rPr>
                <a:t>没有参数</a:t>
              </a:r>
              <a:endParaRPr lang="en-US">
                <a:solidFill>
                  <a:srgbClr val="FFFFFF"/>
                </a:solidFill>
              </a:endParaRPr>
            </a:p>
          </p:txBody>
        </p:sp>
      </p:grpSp>
      <p:sp>
        <p:nvSpPr>
          <p:cNvPr id="47114" name="灯片编号占位符 14"/>
          <p:cNvSpPr>
            <a:spLocks noGrp="1"/>
          </p:cNvSpPr>
          <p:nvPr>
            <p:ph type="sldNum" sz="quarter" idx="12"/>
          </p:nvPr>
        </p:nvSpPr>
        <p:spPr>
          <a:noFill/>
        </p:spPr>
        <p:txBody>
          <a:bodyPr/>
          <a:lstStyle/>
          <a:p>
            <a:fld id="{BF8E1FDC-6AB3-451D-8699-26AA2F6CD14E}" type="slidenum">
              <a:rPr lang="en-US" altLang="zh-CN" smtClean="0">
                <a:latin typeface="Arial" charset="0"/>
              </a:rPr>
              <a:pPr/>
              <a:t>42</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p:nvPr>
        </p:nvSpPr>
        <p:spPr>
          <a:xfrm>
            <a:off x="1042988" y="-26988"/>
            <a:ext cx="5943600"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属性</a:t>
            </a:r>
            <a:endParaRPr lang="en-US" altLang="zh-CN" smtClean="0"/>
          </a:p>
        </p:txBody>
      </p:sp>
      <p:sp>
        <p:nvSpPr>
          <p:cNvPr id="48131" name="Rectangle 2"/>
          <p:cNvSpPr>
            <a:spLocks noGrp="1" noChangeArrowheads="1"/>
          </p:cNvSpPr>
          <p:nvPr>
            <p:ph type="body" idx="1"/>
          </p:nvPr>
        </p:nvSpPr>
        <p:spPr>
          <a:xfrm>
            <a:off x="468313" y="1196975"/>
            <a:ext cx="8228012" cy="4443413"/>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mtClean="0"/>
              <a:t>为什么使用</a:t>
            </a:r>
            <a:r>
              <a:rPr lang="en-US" altLang="zh-CN" smtClean="0"/>
              <a:t>setter </a:t>
            </a:r>
            <a:r>
              <a:rPr lang="zh-CN" altLang="en-US" smtClean="0"/>
              <a:t>函数？</a:t>
            </a:r>
            <a:endParaRPr lang="en-US" altLang="ja-JP" smtClean="0"/>
          </a:p>
          <a:p>
            <a:pPr marL="782638" lvl="1"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mtClean="0"/>
              <a:t>可以验证设置</a:t>
            </a:r>
            <a:endParaRPr lang="en-US" altLang="ja-JP" smtClean="0"/>
          </a:p>
          <a:p>
            <a:pPr marL="782638" lvl="1"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782638" lvl="1"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782638" lvl="1"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782638" lvl="1"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mtClean="0"/>
              <a:t>对可能的变化作出反应</a:t>
            </a:r>
            <a:endParaRPr lang="en-US" smtClean="0"/>
          </a:p>
        </p:txBody>
      </p:sp>
      <p:sp>
        <p:nvSpPr>
          <p:cNvPr id="48132" name="Text Box 3"/>
          <p:cNvSpPr txBox="1">
            <a:spLocks noChangeArrowheads="1"/>
          </p:cNvSpPr>
          <p:nvPr/>
        </p:nvSpPr>
        <p:spPr bwMode="auto">
          <a:xfrm>
            <a:off x="1633538" y="2368550"/>
            <a:ext cx="5305425" cy="1377950"/>
          </a:xfrm>
          <a:prstGeom prst="rect">
            <a:avLst/>
          </a:prstGeom>
          <a:noFill/>
          <a:ln w="9525">
            <a:noFill/>
            <a:round/>
            <a:headEnd/>
            <a:tailEnd/>
          </a:ln>
        </p:spPr>
        <p:txBody>
          <a:bodyPr wrap="none" lIns="81639" tIns="43563" rIns="81639" bIns="40820"/>
          <a:lstStyle/>
          <a:p>
            <a:pPr>
              <a:lnSpc>
                <a:spcPct val="98000"/>
              </a:lnSpc>
              <a:tabLst>
                <a:tab pos="655638" algn="l"/>
                <a:tab pos="1312863" algn="l"/>
                <a:tab pos="1968500" algn="l"/>
                <a:tab pos="2625725" algn="l"/>
                <a:tab pos="3282950" algn="l"/>
                <a:tab pos="3938588" algn="l"/>
                <a:tab pos="4595813" algn="l"/>
                <a:tab pos="5253038" algn="l"/>
              </a:tabLst>
            </a:pPr>
            <a:r>
              <a:rPr lang="en-US" altLang="zh-CN" sz="1100">
                <a:solidFill>
                  <a:srgbClr val="000000"/>
                </a:solidFill>
                <a:latin typeface="DejaVu Sans Mono" pitchFamily="49" charset="0"/>
              </a:rPr>
              <a:t>void setMin( int newMin )</a:t>
            </a:r>
          </a:p>
          <a:p>
            <a:pPr>
              <a:lnSpc>
                <a:spcPct val="98000"/>
              </a:lnSpc>
              <a:tabLst>
                <a:tab pos="655638" algn="l"/>
                <a:tab pos="1312863" algn="l"/>
                <a:tab pos="1968500" algn="l"/>
                <a:tab pos="2625725" algn="l"/>
                <a:tab pos="3282950" algn="l"/>
                <a:tab pos="3938588" algn="l"/>
                <a:tab pos="4595813" algn="l"/>
                <a:tab pos="5253038" algn="l"/>
              </a:tabLst>
            </a:pPr>
            <a:r>
              <a:rPr lang="en-US" altLang="zh-CN" sz="110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Lst>
            </a:pPr>
            <a:r>
              <a:rPr lang="en-US" altLang="zh-CN" sz="1100">
                <a:solidFill>
                  <a:srgbClr val="000000"/>
                </a:solidFill>
                <a:latin typeface="DejaVu Sans Mono" pitchFamily="49" charset="0"/>
              </a:rPr>
              <a:t>    if( newMin &gt; m_max )</a:t>
            </a:r>
          </a:p>
          <a:p>
            <a:pPr>
              <a:lnSpc>
                <a:spcPct val="98000"/>
              </a:lnSpc>
              <a:tabLst>
                <a:tab pos="655638" algn="l"/>
                <a:tab pos="1312863" algn="l"/>
                <a:tab pos="1968500" algn="l"/>
                <a:tab pos="2625725" algn="l"/>
                <a:tab pos="3282950" algn="l"/>
                <a:tab pos="3938588" algn="l"/>
                <a:tab pos="4595813" algn="l"/>
                <a:tab pos="5253038" algn="l"/>
              </a:tabLst>
            </a:pPr>
            <a:r>
              <a:rPr lang="en-US" altLang="zh-CN" sz="1100">
                <a:solidFill>
                  <a:srgbClr val="000000"/>
                </a:solidFill>
                <a:latin typeface="DejaVu Sans Mono" pitchFamily="49" charset="0"/>
              </a:rPr>
              <a:t>    {</a:t>
            </a:r>
          </a:p>
          <a:p>
            <a:pPr>
              <a:lnSpc>
                <a:spcPct val="98000"/>
              </a:lnSpc>
              <a:tabLst>
                <a:tab pos="655638" algn="l"/>
                <a:tab pos="1312863" algn="l"/>
                <a:tab pos="1968500" algn="l"/>
                <a:tab pos="2625725" algn="l"/>
                <a:tab pos="3282950" algn="l"/>
                <a:tab pos="3938588" algn="l"/>
                <a:tab pos="4595813" algn="l"/>
                <a:tab pos="5253038" algn="l"/>
              </a:tabLst>
            </a:pPr>
            <a:r>
              <a:rPr lang="en-US" altLang="zh-CN" sz="1100">
                <a:solidFill>
                  <a:srgbClr val="000000"/>
                </a:solidFill>
                <a:latin typeface="DejaVu Sans Mono" pitchFamily="49" charset="0"/>
              </a:rPr>
              <a:t>        qWarning("Ignoring setMin(%d) as min &gt; max.", newMin);</a:t>
            </a:r>
          </a:p>
          <a:p>
            <a:pPr>
              <a:lnSpc>
                <a:spcPct val="98000"/>
              </a:lnSpc>
              <a:tabLst>
                <a:tab pos="655638" algn="l"/>
                <a:tab pos="1312863" algn="l"/>
                <a:tab pos="1968500" algn="l"/>
                <a:tab pos="2625725" algn="l"/>
                <a:tab pos="3282950" algn="l"/>
                <a:tab pos="3938588" algn="l"/>
                <a:tab pos="4595813" algn="l"/>
                <a:tab pos="5253038" algn="l"/>
              </a:tabLst>
            </a:pPr>
            <a:r>
              <a:rPr lang="en-US" altLang="zh-CN" sz="1100">
                <a:solidFill>
                  <a:srgbClr val="000000"/>
                </a:solidFill>
                <a:latin typeface="DejaVu Sans Mono" pitchFamily="49" charset="0"/>
              </a:rPr>
              <a:t>        return;</a:t>
            </a:r>
          </a:p>
          <a:p>
            <a:pPr>
              <a:lnSpc>
                <a:spcPct val="98000"/>
              </a:lnSpc>
              <a:tabLst>
                <a:tab pos="655638" algn="l"/>
                <a:tab pos="1312863" algn="l"/>
                <a:tab pos="1968500" algn="l"/>
                <a:tab pos="2625725" algn="l"/>
                <a:tab pos="3282950" algn="l"/>
                <a:tab pos="3938588" algn="l"/>
                <a:tab pos="4595813" algn="l"/>
                <a:tab pos="5253038" algn="l"/>
              </a:tabLst>
            </a:pPr>
            <a:r>
              <a:rPr lang="en-US" altLang="zh-CN" sz="1100">
                <a:solidFill>
                  <a:srgbClr val="000000"/>
                </a:solidFill>
                <a:latin typeface="DejaVu Sans Mono" pitchFamily="49" charset="0"/>
              </a:rPr>
              <a:t>    }</a:t>
            </a:r>
          </a:p>
          <a:p>
            <a:pPr>
              <a:lnSpc>
                <a:spcPct val="98000"/>
              </a:lnSpc>
              <a:tabLst>
                <a:tab pos="655638" algn="l"/>
                <a:tab pos="1312863" algn="l"/>
                <a:tab pos="1968500" algn="l"/>
                <a:tab pos="2625725" algn="l"/>
                <a:tab pos="3282950" algn="l"/>
                <a:tab pos="3938588" algn="l"/>
                <a:tab pos="4595813" algn="l"/>
                <a:tab pos="5253038" algn="l"/>
              </a:tabLst>
            </a:pPr>
            <a:r>
              <a:rPr lang="en-US" altLang="zh-CN" sz="1100">
                <a:solidFill>
                  <a:srgbClr val="000000"/>
                </a:solidFill>
                <a:latin typeface="DejaVu Sans Mono" pitchFamily="49" charset="0"/>
              </a:rPr>
              <a:t>    ...</a:t>
            </a:r>
          </a:p>
        </p:txBody>
      </p:sp>
      <p:sp>
        <p:nvSpPr>
          <p:cNvPr id="48133" name="Text Box 4"/>
          <p:cNvSpPr txBox="1">
            <a:spLocks noChangeArrowheads="1"/>
          </p:cNvSpPr>
          <p:nvPr/>
        </p:nvSpPr>
        <p:spPr bwMode="auto">
          <a:xfrm>
            <a:off x="1633538" y="4662488"/>
            <a:ext cx="2236787" cy="1216025"/>
          </a:xfrm>
          <a:prstGeom prst="rect">
            <a:avLst/>
          </a:prstGeom>
          <a:noFill/>
          <a:ln w="9525">
            <a:noFill/>
            <a:round/>
            <a:headEnd/>
            <a:tailEnd/>
          </a:ln>
        </p:spPr>
        <p:txBody>
          <a:bodyPr wrap="none" lIns="81639" tIns="43563" rIns="81639" bIns="40820"/>
          <a:lstStyle/>
          <a:p>
            <a:pPr>
              <a:lnSpc>
                <a:spcPct val="98000"/>
              </a:lnSpc>
              <a:tabLst>
                <a:tab pos="655638" algn="l"/>
                <a:tab pos="1312863" algn="l"/>
                <a:tab pos="1968500" algn="l"/>
              </a:tabLst>
            </a:pPr>
            <a:r>
              <a:rPr lang="en-US" altLang="zh-CN" sz="1100">
                <a:solidFill>
                  <a:srgbClr val="000000"/>
                </a:solidFill>
                <a:latin typeface="DejaVu Sans Mono" pitchFamily="49" charset="0"/>
              </a:rPr>
              <a:t>void setMin( int newMin )</a:t>
            </a:r>
          </a:p>
          <a:p>
            <a:pPr>
              <a:lnSpc>
                <a:spcPct val="98000"/>
              </a:lnSpc>
              <a:tabLst>
                <a:tab pos="655638" algn="l"/>
                <a:tab pos="1312863" algn="l"/>
                <a:tab pos="1968500" algn="l"/>
              </a:tabLst>
            </a:pPr>
            <a:r>
              <a:rPr lang="en-US" altLang="zh-CN" sz="1100">
                <a:solidFill>
                  <a:srgbClr val="000000"/>
                </a:solidFill>
                <a:latin typeface="DejaVu Sans Mono" pitchFamily="49" charset="0"/>
              </a:rPr>
              <a:t>{</a:t>
            </a:r>
          </a:p>
          <a:p>
            <a:pPr>
              <a:lnSpc>
                <a:spcPct val="98000"/>
              </a:lnSpc>
              <a:tabLst>
                <a:tab pos="655638" algn="l"/>
                <a:tab pos="1312863" algn="l"/>
                <a:tab pos="1968500" algn="l"/>
              </a:tabLst>
            </a:pPr>
            <a:r>
              <a:rPr lang="en-US" altLang="zh-CN" sz="1100">
                <a:solidFill>
                  <a:srgbClr val="000000"/>
                </a:solidFill>
                <a:latin typeface="DejaVu Sans Mono" pitchFamily="49" charset="0"/>
              </a:rPr>
              <a:t>    ...</a:t>
            </a:r>
          </a:p>
          <a:p>
            <a:pPr>
              <a:lnSpc>
                <a:spcPct val="98000"/>
              </a:lnSpc>
              <a:tabLst>
                <a:tab pos="655638" algn="l"/>
                <a:tab pos="1312863" algn="l"/>
                <a:tab pos="1968500" algn="l"/>
              </a:tabLst>
            </a:pPr>
            <a:endParaRPr lang="en-US" altLang="zh-CN" sz="1100">
              <a:solidFill>
                <a:srgbClr val="000000"/>
              </a:solidFill>
              <a:latin typeface="DejaVu Sans Mono" pitchFamily="49" charset="0"/>
            </a:endParaRPr>
          </a:p>
          <a:p>
            <a:pPr>
              <a:lnSpc>
                <a:spcPct val="98000"/>
              </a:lnSpc>
              <a:tabLst>
                <a:tab pos="655638" algn="l"/>
                <a:tab pos="1312863" algn="l"/>
                <a:tab pos="1968500" algn="l"/>
              </a:tabLst>
            </a:pPr>
            <a:r>
              <a:rPr lang="en-US" altLang="zh-CN" sz="1100">
                <a:solidFill>
                  <a:srgbClr val="000000"/>
                </a:solidFill>
                <a:latin typeface="DejaVu Sans Mono" pitchFamily="49" charset="0"/>
              </a:rPr>
              <a:t>    m_min = newMin;</a:t>
            </a:r>
          </a:p>
          <a:p>
            <a:pPr>
              <a:lnSpc>
                <a:spcPct val="98000"/>
              </a:lnSpc>
              <a:tabLst>
                <a:tab pos="655638" algn="l"/>
                <a:tab pos="1312863" algn="l"/>
                <a:tab pos="1968500" algn="l"/>
              </a:tabLst>
            </a:pPr>
            <a:r>
              <a:rPr lang="en-US" altLang="zh-CN" sz="1100">
                <a:solidFill>
                  <a:srgbClr val="000000"/>
                </a:solidFill>
                <a:latin typeface="DejaVu Sans Mono" pitchFamily="49" charset="0"/>
              </a:rPr>
              <a:t>    updateMinimum();</a:t>
            </a:r>
          </a:p>
          <a:p>
            <a:pPr>
              <a:lnSpc>
                <a:spcPct val="98000"/>
              </a:lnSpc>
              <a:tabLst>
                <a:tab pos="655638" algn="l"/>
                <a:tab pos="1312863" algn="l"/>
                <a:tab pos="1968500" algn="l"/>
              </a:tabLst>
            </a:pPr>
            <a:r>
              <a:rPr lang="en-US" altLang="zh-CN" sz="1100">
                <a:solidFill>
                  <a:srgbClr val="000000"/>
                </a:solidFill>
                <a:latin typeface="DejaVu Sans Mono" pitchFamily="49" charset="0"/>
              </a:rPr>
              <a:t>}</a:t>
            </a:r>
          </a:p>
        </p:txBody>
      </p:sp>
      <p:sp>
        <p:nvSpPr>
          <p:cNvPr id="48134" name="Freeform 5"/>
          <p:cNvSpPr>
            <a:spLocks noChangeArrowheads="1"/>
          </p:cNvSpPr>
          <p:nvPr/>
        </p:nvSpPr>
        <p:spPr bwMode="auto">
          <a:xfrm>
            <a:off x="1457325" y="2276475"/>
            <a:ext cx="5726113" cy="1471613"/>
          </a:xfrm>
          <a:custGeom>
            <a:avLst/>
            <a:gdLst>
              <a:gd name="T0" fmla="*/ 2147483647 w 17539"/>
              <a:gd name="T1" fmla="*/ 2147483647 h 4505"/>
              <a:gd name="T2" fmla="*/ 2147483647 w 17539"/>
              <a:gd name="T3" fmla="*/ 2147483647 h 4505"/>
              <a:gd name="T4" fmla="*/ 2147483647 w 17539"/>
              <a:gd name="T5" fmla="*/ 2147483647 h 4505"/>
              <a:gd name="T6" fmla="*/ 2147483647 w 17539"/>
              <a:gd name="T7" fmla="*/ 2147483647 h 4505"/>
              <a:gd name="T8" fmla="*/ 2147483647 w 17539"/>
              <a:gd name="T9" fmla="*/ 2147483647 h 4505"/>
              <a:gd name="T10" fmla="*/ 2147483647 w 17539"/>
              <a:gd name="T11" fmla="*/ 2147483647 h 4505"/>
              <a:gd name="T12" fmla="*/ 2147483647 w 17539"/>
              <a:gd name="T13" fmla="*/ 2147483647 h 4505"/>
              <a:gd name="T14" fmla="*/ 2147483647 w 17539"/>
              <a:gd name="T15" fmla="*/ 2147483647 h 4505"/>
              <a:gd name="T16" fmla="*/ 2147483647 w 17539"/>
              <a:gd name="T17" fmla="*/ 2147483647 h 45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39"/>
              <a:gd name="T28" fmla="*/ 0 h 4505"/>
              <a:gd name="T29" fmla="*/ 17539 w 17539"/>
              <a:gd name="T30" fmla="*/ 4505 h 45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39" h="4505">
                <a:moveTo>
                  <a:pt x="895" y="5"/>
                </a:moveTo>
                <a:cubicBezTo>
                  <a:pt x="895" y="5"/>
                  <a:pt x="14338" y="7"/>
                  <a:pt x="17536" y="10"/>
                </a:cubicBezTo>
                <a:cubicBezTo>
                  <a:pt x="17536" y="338"/>
                  <a:pt x="17536" y="3142"/>
                  <a:pt x="17536" y="3472"/>
                </a:cubicBezTo>
                <a:cubicBezTo>
                  <a:pt x="17516" y="3772"/>
                  <a:pt x="17538" y="3915"/>
                  <a:pt x="17370" y="4143"/>
                </a:cubicBezTo>
                <a:cubicBezTo>
                  <a:pt x="17125" y="4471"/>
                  <a:pt x="16888" y="4461"/>
                  <a:pt x="16593" y="4504"/>
                </a:cubicBezTo>
                <a:cubicBezTo>
                  <a:pt x="16284" y="4494"/>
                  <a:pt x="5556" y="4493"/>
                  <a:pt x="37" y="4487"/>
                </a:cubicBezTo>
                <a:cubicBezTo>
                  <a:pt x="33" y="3825"/>
                  <a:pt x="40" y="914"/>
                  <a:pt x="40" y="845"/>
                </a:cubicBezTo>
                <a:cubicBezTo>
                  <a:pt x="43" y="774"/>
                  <a:pt x="0" y="541"/>
                  <a:pt x="242" y="248"/>
                </a:cubicBezTo>
                <a:cubicBezTo>
                  <a:pt x="481" y="0"/>
                  <a:pt x="658" y="0"/>
                  <a:pt x="895" y="5"/>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48135" name="Freeform 6"/>
          <p:cNvSpPr>
            <a:spLocks noChangeArrowheads="1"/>
          </p:cNvSpPr>
          <p:nvPr/>
        </p:nvSpPr>
        <p:spPr bwMode="auto">
          <a:xfrm>
            <a:off x="1457325" y="4603750"/>
            <a:ext cx="5727700" cy="1308100"/>
          </a:xfrm>
          <a:custGeom>
            <a:avLst/>
            <a:gdLst>
              <a:gd name="T0" fmla="*/ 2147483647 w 17540"/>
              <a:gd name="T1" fmla="*/ 2147483647 h 4004"/>
              <a:gd name="T2" fmla="*/ 2147483647 w 17540"/>
              <a:gd name="T3" fmla="*/ 2147483647 h 4004"/>
              <a:gd name="T4" fmla="*/ 2147483647 w 17540"/>
              <a:gd name="T5" fmla="*/ 2147483647 h 4004"/>
              <a:gd name="T6" fmla="*/ 2147483647 w 17540"/>
              <a:gd name="T7" fmla="*/ 2147483647 h 4004"/>
              <a:gd name="T8" fmla="*/ 2147483647 w 17540"/>
              <a:gd name="T9" fmla="*/ 2147483647 h 4004"/>
              <a:gd name="T10" fmla="*/ 2147483647 w 17540"/>
              <a:gd name="T11" fmla="*/ 2147483647 h 4004"/>
              <a:gd name="T12" fmla="*/ 2147483647 w 17540"/>
              <a:gd name="T13" fmla="*/ 2147483647 h 4004"/>
              <a:gd name="T14" fmla="*/ 2147483647 w 17540"/>
              <a:gd name="T15" fmla="*/ 2147483647 h 4004"/>
              <a:gd name="T16" fmla="*/ 2147483647 w 17540"/>
              <a:gd name="T17" fmla="*/ 2147483647 h 40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40"/>
              <a:gd name="T28" fmla="*/ 0 h 4004"/>
              <a:gd name="T29" fmla="*/ 17540 w 17540"/>
              <a:gd name="T30" fmla="*/ 4004 h 40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40" h="4004">
                <a:moveTo>
                  <a:pt x="895" y="4"/>
                </a:moveTo>
                <a:cubicBezTo>
                  <a:pt x="895" y="4"/>
                  <a:pt x="14339" y="6"/>
                  <a:pt x="17537" y="8"/>
                </a:cubicBezTo>
                <a:cubicBezTo>
                  <a:pt x="17537" y="300"/>
                  <a:pt x="17537" y="2793"/>
                  <a:pt x="17537" y="3086"/>
                </a:cubicBezTo>
                <a:cubicBezTo>
                  <a:pt x="17517" y="3353"/>
                  <a:pt x="17539" y="3479"/>
                  <a:pt x="17371" y="3682"/>
                </a:cubicBezTo>
                <a:cubicBezTo>
                  <a:pt x="17126" y="3974"/>
                  <a:pt x="16889" y="3965"/>
                  <a:pt x="16594" y="4003"/>
                </a:cubicBezTo>
                <a:cubicBezTo>
                  <a:pt x="16285" y="3994"/>
                  <a:pt x="5556" y="3993"/>
                  <a:pt x="37" y="3988"/>
                </a:cubicBezTo>
                <a:cubicBezTo>
                  <a:pt x="33" y="3400"/>
                  <a:pt x="40" y="812"/>
                  <a:pt x="40" y="751"/>
                </a:cubicBezTo>
                <a:cubicBezTo>
                  <a:pt x="43" y="687"/>
                  <a:pt x="0" y="481"/>
                  <a:pt x="242" y="220"/>
                </a:cubicBezTo>
                <a:cubicBezTo>
                  <a:pt x="481" y="0"/>
                  <a:pt x="658" y="0"/>
                  <a:pt x="895" y="4"/>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48136" name="灯片编号占位符 8"/>
          <p:cNvSpPr>
            <a:spLocks noGrp="1"/>
          </p:cNvSpPr>
          <p:nvPr>
            <p:ph type="sldNum" sz="quarter" idx="12"/>
          </p:nvPr>
        </p:nvSpPr>
        <p:spPr>
          <a:noFill/>
        </p:spPr>
        <p:txBody>
          <a:bodyPr/>
          <a:lstStyle/>
          <a:p>
            <a:fld id="{C0BEBBC8-B222-4562-9760-DFBD2DF3CADA}" type="slidenum">
              <a:rPr lang="en-US" altLang="zh-CN" smtClean="0">
                <a:latin typeface="Arial" charset="0"/>
              </a:rPr>
              <a:pPr/>
              <a:t>43</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1116013" y="44450"/>
            <a:ext cx="5942012"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属性</a:t>
            </a:r>
            <a:endParaRPr lang="en-US" altLang="zh-CN" smtClean="0"/>
          </a:p>
        </p:txBody>
      </p:sp>
      <p:sp>
        <p:nvSpPr>
          <p:cNvPr id="49155" name="Rectangle 2"/>
          <p:cNvSpPr>
            <a:spLocks noGrp="1" noChangeArrowheads="1"/>
          </p:cNvSpPr>
          <p:nvPr>
            <p:ph type="body" idx="1"/>
          </p:nvPr>
        </p:nvSpPr>
        <p:spPr>
          <a:xfrm>
            <a:off x="1116013" y="1196975"/>
            <a:ext cx="7289800" cy="4217988"/>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mtClean="0"/>
              <a:t>为什么使用</a:t>
            </a:r>
            <a:r>
              <a:rPr lang="en-US" altLang="zh-CN" smtClean="0"/>
              <a:t>getter </a:t>
            </a:r>
            <a:r>
              <a:rPr lang="zh-CN" altLang="en-US" smtClean="0"/>
              <a:t>函数？</a:t>
            </a:r>
            <a:endParaRPr lang="en-US" altLang="ja-JP" smtClean="0"/>
          </a:p>
          <a:p>
            <a:pPr marL="782638" lvl="1"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mtClean="0"/>
              <a:t>间接的属性</a:t>
            </a:r>
            <a:endParaRPr lang="en-US" smtClean="0"/>
          </a:p>
        </p:txBody>
      </p:sp>
      <p:sp>
        <p:nvSpPr>
          <p:cNvPr id="49156" name="Text Box 3"/>
          <p:cNvSpPr txBox="1">
            <a:spLocks noChangeArrowheads="1"/>
          </p:cNvSpPr>
          <p:nvPr/>
        </p:nvSpPr>
        <p:spPr bwMode="auto">
          <a:xfrm>
            <a:off x="1633538" y="3030538"/>
            <a:ext cx="2319337" cy="1538287"/>
          </a:xfrm>
          <a:prstGeom prst="rect">
            <a:avLst/>
          </a:prstGeom>
          <a:noFill/>
          <a:ln w="9525">
            <a:noFill/>
            <a:round/>
            <a:headEnd/>
            <a:tailEnd/>
          </a:ln>
        </p:spPr>
        <p:txBody>
          <a:bodyPr wrap="none" lIns="81639" tIns="43563" rIns="81639" bIns="40820"/>
          <a:lstStyle/>
          <a:p>
            <a:pPr>
              <a:lnSpc>
                <a:spcPct val="98000"/>
              </a:lnSpc>
              <a:tabLst>
                <a:tab pos="655638" algn="l"/>
                <a:tab pos="1312863" algn="l"/>
                <a:tab pos="1968500" algn="l"/>
              </a:tabLst>
            </a:pPr>
            <a:r>
              <a:rPr lang="en-US" altLang="zh-CN" sz="1100">
                <a:solidFill>
                  <a:srgbClr val="000000"/>
                </a:solidFill>
                <a:latin typeface="DejaVu Sans Mono" pitchFamily="49" charset="0"/>
              </a:rPr>
              <a:t>QSize size() const</a:t>
            </a:r>
          </a:p>
          <a:p>
            <a:pPr>
              <a:lnSpc>
                <a:spcPct val="98000"/>
              </a:lnSpc>
              <a:tabLst>
                <a:tab pos="655638" algn="l"/>
                <a:tab pos="1312863" algn="l"/>
                <a:tab pos="1968500" algn="l"/>
              </a:tabLst>
            </a:pPr>
            <a:r>
              <a:rPr lang="en-US" altLang="zh-CN" sz="1100">
                <a:solidFill>
                  <a:srgbClr val="000000"/>
                </a:solidFill>
                <a:latin typeface="DejaVu Sans Mono" pitchFamily="49" charset="0"/>
              </a:rPr>
              <a:t>{</a:t>
            </a:r>
          </a:p>
          <a:p>
            <a:pPr>
              <a:lnSpc>
                <a:spcPct val="98000"/>
              </a:lnSpc>
              <a:tabLst>
                <a:tab pos="655638" algn="l"/>
                <a:tab pos="1312863" algn="l"/>
                <a:tab pos="1968500" algn="l"/>
              </a:tabLst>
            </a:pPr>
            <a:r>
              <a:rPr lang="en-US" altLang="zh-CN" sz="1100">
                <a:solidFill>
                  <a:srgbClr val="000000"/>
                </a:solidFill>
                <a:latin typeface="DejaVu Sans Mono" pitchFamily="49" charset="0"/>
              </a:rPr>
              <a:t>    return m_size;</a:t>
            </a:r>
          </a:p>
          <a:p>
            <a:pPr>
              <a:lnSpc>
                <a:spcPct val="98000"/>
              </a:lnSpc>
              <a:tabLst>
                <a:tab pos="655638" algn="l"/>
                <a:tab pos="1312863" algn="l"/>
                <a:tab pos="1968500" algn="l"/>
              </a:tabLst>
            </a:pPr>
            <a:r>
              <a:rPr lang="en-US" altLang="zh-CN" sz="1100">
                <a:solidFill>
                  <a:srgbClr val="000000"/>
                </a:solidFill>
                <a:latin typeface="DejaVu Sans Mono" pitchFamily="49" charset="0"/>
              </a:rPr>
              <a:t>}</a:t>
            </a:r>
          </a:p>
          <a:p>
            <a:pPr>
              <a:lnSpc>
                <a:spcPct val="98000"/>
              </a:lnSpc>
              <a:tabLst>
                <a:tab pos="655638" algn="l"/>
                <a:tab pos="1312863" algn="l"/>
                <a:tab pos="1968500" algn="l"/>
              </a:tabLst>
            </a:pPr>
            <a:endParaRPr lang="en-US" altLang="zh-CN" sz="1100">
              <a:solidFill>
                <a:srgbClr val="000000"/>
              </a:solidFill>
              <a:latin typeface="DejaVu Sans Mono" pitchFamily="49" charset="0"/>
            </a:endParaRPr>
          </a:p>
          <a:p>
            <a:pPr>
              <a:lnSpc>
                <a:spcPct val="98000"/>
              </a:lnSpc>
              <a:tabLst>
                <a:tab pos="655638" algn="l"/>
                <a:tab pos="1312863" algn="l"/>
                <a:tab pos="1968500" algn="l"/>
              </a:tabLst>
            </a:pPr>
            <a:r>
              <a:rPr lang="en-US" altLang="zh-CN" sz="1100">
                <a:solidFill>
                  <a:srgbClr val="000000"/>
                </a:solidFill>
                <a:latin typeface="DejaVu Sans Mono" pitchFamily="49" charset="0"/>
              </a:rPr>
              <a:t>int width() const</a:t>
            </a:r>
          </a:p>
          <a:p>
            <a:pPr>
              <a:lnSpc>
                <a:spcPct val="98000"/>
              </a:lnSpc>
              <a:tabLst>
                <a:tab pos="655638" algn="l"/>
                <a:tab pos="1312863" algn="l"/>
                <a:tab pos="1968500" algn="l"/>
              </a:tabLst>
            </a:pPr>
            <a:r>
              <a:rPr lang="en-US" altLang="zh-CN" sz="1100">
                <a:solidFill>
                  <a:srgbClr val="000000"/>
                </a:solidFill>
                <a:latin typeface="DejaVu Sans Mono" pitchFamily="49" charset="0"/>
              </a:rPr>
              <a:t>{</a:t>
            </a:r>
          </a:p>
          <a:p>
            <a:pPr>
              <a:lnSpc>
                <a:spcPct val="98000"/>
              </a:lnSpc>
              <a:tabLst>
                <a:tab pos="655638" algn="l"/>
                <a:tab pos="1312863" algn="l"/>
                <a:tab pos="1968500" algn="l"/>
              </a:tabLst>
            </a:pPr>
            <a:r>
              <a:rPr lang="en-US" altLang="zh-CN" sz="1100">
                <a:solidFill>
                  <a:srgbClr val="000000"/>
                </a:solidFill>
                <a:latin typeface="DejaVu Sans Mono" pitchFamily="49" charset="0"/>
              </a:rPr>
              <a:t>    return m_size.width();</a:t>
            </a:r>
          </a:p>
          <a:p>
            <a:pPr>
              <a:lnSpc>
                <a:spcPct val="98000"/>
              </a:lnSpc>
              <a:tabLst>
                <a:tab pos="655638" algn="l"/>
                <a:tab pos="1312863" algn="l"/>
                <a:tab pos="1968500" algn="l"/>
              </a:tabLst>
            </a:pPr>
            <a:r>
              <a:rPr lang="en-US" altLang="zh-CN" sz="1100">
                <a:solidFill>
                  <a:srgbClr val="000000"/>
                </a:solidFill>
                <a:latin typeface="DejaVu Sans Mono" pitchFamily="49" charset="0"/>
              </a:rPr>
              <a:t>}</a:t>
            </a:r>
          </a:p>
        </p:txBody>
      </p:sp>
      <p:sp>
        <p:nvSpPr>
          <p:cNvPr id="49157" name="Freeform 4"/>
          <p:cNvSpPr>
            <a:spLocks noChangeArrowheads="1"/>
          </p:cNvSpPr>
          <p:nvPr/>
        </p:nvSpPr>
        <p:spPr bwMode="auto">
          <a:xfrm>
            <a:off x="1457325" y="3001963"/>
            <a:ext cx="5727700" cy="1635125"/>
          </a:xfrm>
          <a:custGeom>
            <a:avLst/>
            <a:gdLst>
              <a:gd name="T0" fmla="*/ 2147483647 w 17540"/>
              <a:gd name="T1" fmla="*/ 2147483647 h 5005"/>
              <a:gd name="T2" fmla="*/ 2147483647 w 17540"/>
              <a:gd name="T3" fmla="*/ 2147483647 h 5005"/>
              <a:gd name="T4" fmla="*/ 2147483647 w 17540"/>
              <a:gd name="T5" fmla="*/ 2147483647 h 5005"/>
              <a:gd name="T6" fmla="*/ 2147483647 w 17540"/>
              <a:gd name="T7" fmla="*/ 2147483647 h 5005"/>
              <a:gd name="T8" fmla="*/ 2147483647 w 17540"/>
              <a:gd name="T9" fmla="*/ 2147483647 h 5005"/>
              <a:gd name="T10" fmla="*/ 2147483647 w 17540"/>
              <a:gd name="T11" fmla="*/ 2147483647 h 5005"/>
              <a:gd name="T12" fmla="*/ 2147483647 w 17540"/>
              <a:gd name="T13" fmla="*/ 2147483647 h 5005"/>
              <a:gd name="T14" fmla="*/ 2147483647 w 17540"/>
              <a:gd name="T15" fmla="*/ 2147483647 h 5005"/>
              <a:gd name="T16" fmla="*/ 2147483647 w 17540"/>
              <a:gd name="T17" fmla="*/ 2147483647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40"/>
              <a:gd name="T28" fmla="*/ 0 h 5005"/>
              <a:gd name="T29" fmla="*/ 17540 w 17540"/>
              <a:gd name="T30" fmla="*/ 5005 h 50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40" h="5005">
                <a:moveTo>
                  <a:pt x="895" y="5"/>
                </a:moveTo>
                <a:cubicBezTo>
                  <a:pt x="895" y="5"/>
                  <a:pt x="14339" y="8"/>
                  <a:pt x="17537" y="10"/>
                </a:cubicBezTo>
                <a:cubicBezTo>
                  <a:pt x="17537" y="375"/>
                  <a:pt x="17537" y="3491"/>
                  <a:pt x="17537" y="3857"/>
                </a:cubicBezTo>
                <a:cubicBezTo>
                  <a:pt x="17517" y="4191"/>
                  <a:pt x="17539" y="4349"/>
                  <a:pt x="17371" y="4602"/>
                </a:cubicBezTo>
                <a:cubicBezTo>
                  <a:pt x="17126" y="4967"/>
                  <a:pt x="16889" y="4956"/>
                  <a:pt x="16594" y="5004"/>
                </a:cubicBezTo>
                <a:cubicBezTo>
                  <a:pt x="16285" y="4993"/>
                  <a:pt x="5556" y="4991"/>
                  <a:pt x="37" y="4985"/>
                </a:cubicBezTo>
                <a:cubicBezTo>
                  <a:pt x="33" y="4250"/>
                  <a:pt x="40" y="1015"/>
                  <a:pt x="40" y="938"/>
                </a:cubicBezTo>
                <a:cubicBezTo>
                  <a:pt x="43" y="859"/>
                  <a:pt x="0" y="601"/>
                  <a:pt x="242" y="275"/>
                </a:cubicBezTo>
                <a:cubicBezTo>
                  <a:pt x="481" y="0"/>
                  <a:pt x="658" y="0"/>
                  <a:pt x="895" y="5"/>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49158" name="灯片编号占位符 6"/>
          <p:cNvSpPr>
            <a:spLocks noGrp="1"/>
          </p:cNvSpPr>
          <p:nvPr>
            <p:ph type="sldNum" sz="quarter" idx="12"/>
          </p:nvPr>
        </p:nvSpPr>
        <p:spPr>
          <a:noFill/>
        </p:spPr>
        <p:txBody>
          <a:bodyPr/>
          <a:lstStyle/>
          <a:p>
            <a:fld id="{E2FB4E2A-1981-4A5C-ABA2-FCFC17715E65}" type="slidenum">
              <a:rPr lang="en-US" altLang="zh-CN" smtClean="0">
                <a:latin typeface="Arial" charset="0"/>
              </a:rPr>
              <a:pPr/>
              <a:t>44</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a:xfrm>
            <a:off x="1116013" y="44450"/>
            <a:ext cx="5942012"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属性</a:t>
            </a:r>
            <a:endParaRPr lang="en-US" altLang="zh-CN" smtClean="0"/>
          </a:p>
        </p:txBody>
      </p:sp>
      <p:sp>
        <p:nvSpPr>
          <p:cNvPr id="50179" name="Text Box 2"/>
          <p:cNvSpPr txBox="1">
            <a:spLocks noChangeArrowheads="1"/>
          </p:cNvSpPr>
          <p:nvPr/>
        </p:nvSpPr>
        <p:spPr bwMode="auto">
          <a:xfrm>
            <a:off x="4859338" y="1866900"/>
            <a:ext cx="3586162" cy="2287588"/>
          </a:xfrm>
          <a:prstGeom prst="rect">
            <a:avLst/>
          </a:prstGeom>
          <a:noFill/>
          <a:ln w="9525">
            <a:noFill/>
            <a:round/>
            <a:headEnd/>
            <a:tailEnd/>
          </a:ln>
        </p:spPr>
        <p:txBody>
          <a:bodyPr wrap="none" lIns="81639" tIns="44248" rIns="81639" bIns="40820"/>
          <a:lstStyle/>
          <a:p>
            <a:pPr>
              <a:lnSpc>
                <a:spcPct val="98000"/>
              </a:lnSpc>
              <a:tabLst>
                <a:tab pos="655638" algn="l"/>
                <a:tab pos="1312863" algn="l"/>
                <a:tab pos="1968500" algn="l"/>
                <a:tab pos="2625725" algn="l"/>
                <a:tab pos="3282950" algn="l"/>
              </a:tabLst>
            </a:pPr>
            <a:r>
              <a:rPr lang="en-US" altLang="zh-CN" sz="1600">
                <a:solidFill>
                  <a:srgbClr val="000000"/>
                </a:solidFill>
                <a:latin typeface="DejaVu Sans Mono" pitchFamily="49" charset="0"/>
              </a:rPr>
              <a:t> Q_PROPERTY(type name</a:t>
            </a:r>
          </a:p>
          <a:p>
            <a:pPr>
              <a:lnSpc>
                <a:spcPct val="98000"/>
              </a:lnSpc>
              <a:tabLst>
                <a:tab pos="655638" algn="l"/>
                <a:tab pos="1312863" algn="l"/>
                <a:tab pos="1968500" algn="l"/>
                <a:tab pos="2625725" algn="l"/>
                <a:tab pos="3282950" algn="l"/>
              </a:tabLst>
            </a:pPr>
            <a:r>
              <a:rPr lang="en-US" altLang="zh-CN" sz="1600">
                <a:solidFill>
                  <a:srgbClr val="000000"/>
                </a:solidFill>
                <a:latin typeface="DejaVu Sans Mono" pitchFamily="49" charset="0"/>
              </a:rPr>
              <a:t>            READ getFunction</a:t>
            </a:r>
          </a:p>
          <a:p>
            <a:pPr>
              <a:lnSpc>
                <a:spcPct val="98000"/>
              </a:lnSpc>
              <a:tabLst>
                <a:tab pos="655638" algn="l"/>
                <a:tab pos="1312863" algn="l"/>
                <a:tab pos="1968500" algn="l"/>
                <a:tab pos="2625725" algn="l"/>
                <a:tab pos="3282950" algn="l"/>
              </a:tabLst>
            </a:pPr>
            <a:r>
              <a:rPr lang="en-US" altLang="zh-CN" sz="1600">
                <a:solidFill>
                  <a:srgbClr val="000000"/>
                </a:solidFill>
                <a:latin typeface="DejaVu Sans Mono" pitchFamily="49" charset="0"/>
              </a:rPr>
              <a:t>            [WRITE setFunction]</a:t>
            </a:r>
          </a:p>
          <a:p>
            <a:pPr>
              <a:lnSpc>
                <a:spcPct val="98000"/>
              </a:lnSpc>
              <a:tabLst>
                <a:tab pos="655638" algn="l"/>
                <a:tab pos="1312863" algn="l"/>
                <a:tab pos="1968500" algn="l"/>
                <a:tab pos="2625725" algn="l"/>
                <a:tab pos="3282950" algn="l"/>
              </a:tabLst>
            </a:pPr>
            <a:r>
              <a:rPr lang="en-US" altLang="zh-CN" sz="1600">
                <a:solidFill>
                  <a:srgbClr val="000000"/>
                </a:solidFill>
                <a:latin typeface="DejaVu Sans Mono" pitchFamily="49" charset="0"/>
              </a:rPr>
              <a:t>            [RESET resetFunction]</a:t>
            </a:r>
          </a:p>
          <a:p>
            <a:pPr>
              <a:lnSpc>
                <a:spcPct val="98000"/>
              </a:lnSpc>
              <a:tabLst>
                <a:tab pos="655638" algn="l"/>
                <a:tab pos="1312863" algn="l"/>
                <a:tab pos="1968500" algn="l"/>
                <a:tab pos="2625725" algn="l"/>
                <a:tab pos="3282950" algn="l"/>
              </a:tabLst>
            </a:pPr>
            <a:r>
              <a:rPr lang="en-US" altLang="zh-CN" sz="1600">
                <a:solidFill>
                  <a:srgbClr val="000000"/>
                </a:solidFill>
                <a:latin typeface="DejaVu Sans Mono" pitchFamily="49" charset="0"/>
              </a:rPr>
              <a:t> </a:t>
            </a:r>
            <a:r>
              <a:rPr lang="en-US" altLang="zh-CN" sz="1600">
                <a:solidFill>
                  <a:srgbClr val="999999"/>
                </a:solidFill>
                <a:latin typeface="DejaVu Sans Mono" pitchFamily="49" charset="0"/>
              </a:rPr>
              <a:t>           [NOTIFY notifySignal]</a:t>
            </a:r>
          </a:p>
          <a:p>
            <a:pPr>
              <a:lnSpc>
                <a:spcPct val="98000"/>
              </a:lnSpc>
              <a:tabLst>
                <a:tab pos="655638" algn="l"/>
                <a:tab pos="1312863" algn="l"/>
                <a:tab pos="1968500" algn="l"/>
                <a:tab pos="2625725" algn="l"/>
                <a:tab pos="3282950" algn="l"/>
              </a:tabLst>
            </a:pPr>
            <a:r>
              <a:rPr lang="en-US" altLang="zh-CN" sz="1600">
                <a:solidFill>
                  <a:srgbClr val="999999"/>
                </a:solidFill>
                <a:latin typeface="DejaVu Sans Mono" pitchFamily="49" charset="0"/>
              </a:rPr>
              <a:t>            [DESIGNABLE bool]</a:t>
            </a:r>
          </a:p>
          <a:p>
            <a:pPr>
              <a:lnSpc>
                <a:spcPct val="98000"/>
              </a:lnSpc>
              <a:tabLst>
                <a:tab pos="655638" algn="l"/>
                <a:tab pos="1312863" algn="l"/>
                <a:tab pos="1968500" algn="l"/>
                <a:tab pos="2625725" algn="l"/>
                <a:tab pos="3282950" algn="l"/>
              </a:tabLst>
            </a:pPr>
            <a:r>
              <a:rPr lang="en-US" altLang="zh-CN" sz="1600">
                <a:solidFill>
                  <a:srgbClr val="999999"/>
                </a:solidFill>
                <a:latin typeface="DejaVu Sans Mono" pitchFamily="49" charset="0"/>
              </a:rPr>
              <a:t>            [SCRIPTABLE bool]</a:t>
            </a:r>
          </a:p>
          <a:p>
            <a:pPr>
              <a:lnSpc>
                <a:spcPct val="98000"/>
              </a:lnSpc>
              <a:tabLst>
                <a:tab pos="655638" algn="l"/>
                <a:tab pos="1312863" algn="l"/>
                <a:tab pos="1968500" algn="l"/>
                <a:tab pos="2625725" algn="l"/>
                <a:tab pos="3282950" algn="l"/>
              </a:tabLst>
            </a:pPr>
            <a:r>
              <a:rPr lang="en-US" altLang="zh-CN" sz="1600">
                <a:solidFill>
                  <a:srgbClr val="999999"/>
                </a:solidFill>
                <a:latin typeface="DejaVu Sans Mono" pitchFamily="49" charset="0"/>
              </a:rPr>
              <a:t>            [STORED bool]</a:t>
            </a:r>
          </a:p>
          <a:p>
            <a:pPr>
              <a:lnSpc>
                <a:spcPct val="98000"/>
              </a:lnSpc>
              <a:tabLst>
                <a:tab pos="655638" algn="l"/>
                <a:tab pos="1312863" algn="l"/>
                <a:tab pos="1968500" algn="l"/>
                <a:tab pos="2625725" algn="l"/>
                <a:tab pos="3282950" algn="l"/>
              </a:tabLst>
            </a:pPr>
            <a:r>
              <a:rPr lang="en-US" altLang="zh-CN" sz="1600">
                <a:solidFill>
                  <a:srgbClr val="999999"/>
                </a:solidFill>
                <a:latin typeface="DejaVu Sans Mono" pitchFamily="49" charset="0"/>
              </a:rPr>
              <a:t>            [USER bool]</a:t>
            </a:r>
          </a:p>
          <a:p>
            <a:pPr>
              <a:lnSpc>
                <a:spcPct val="98000"/>
              </a:lnSpc>
              <a:tabLst>
                <a:tab pos="655638" algn="l"/>
                <a:tab pos="1312863" algn="l"/>
                <a:tab pos="1968500" algn="l"/>
                <a:tab pos="2625725" algn="l"/>
                <a:tab pos="3282950" algn="l"/>
              </a:tabLst>
            </a:pPr>
            <a:r>
              <a:rPr lang="en-US" altLang="zh-CN" sz="1600">
                <a:solidFill>
                  <a:srgbClr val="999999"/>
                </a:solidFill>
                <a:latin typeface="DejaVu Sans Mono" pitchFamily="49" charset="0"/>
              </a:rPr>
              <a:t>            [CONSTANT]</a:t>
            </a:r>
          </a:p>
          <a:p>
            <a:pPr>
              <a:lnSpc>
                <a:spcPct val="98000"/>
              </a:lnSpc>
              <a:tabLst>
                <a:tab pos="655638" algn="l"/>
                <a:tab pos="1312863" algn="l"/>
                <a:tab pos="1968500" algn="l"/>
                <a:tab pos="2625725" algn="l"/>
                <a:tab pos="3282950" algn="l"/>
              </a:tabLst>
            </a:pPr>
            <a:r>
              <a:rPr lang="en-US" altLang="zh-CN" sz="1600">
                <a:solidFill>
                  <a:srgbClr val="999999"/>
                </a:solidFill>
                <a:latin typeface="DejaVu Sans Mono" pitchFamily="49" charset="0"/>
              </a:rPr>
              <a:t>            [FINAL]</a:t>
            </a:r>
            <a:r>
              <a:rPr lang="en-US" altLang="zh-CN" sz="1600">
                <a:solidFill>
                  <a:srgbClr val="000000"/>
                </a:solidFill>
                <a:latin typeface="DejaVu Sans Mono" pitchFamily="49" charset="0"/>
              </a:rPr>
              <a:t>)</a:t>
            </a:r>
          </a:p>
        </p:txBody>
      </p:sp>
      <p:sp>
        <p:nvSpPr>
          <p:cNvPr id="50180" name="Freeform 3"/>
          <p:cNvSpPr>
            <a:spLocks noChangeArrowheads="1"/>
          </p:cNvSpPr>
          <p:nvPr/>
        </p:nvSpPr>
        <p:spPr bwMode="auto">
          <a:xfrm>
            <a:off x="4999038" y="1700213"/>
            <a:ext cx="3960812" cy="3003550"/>
          </a:xfrm>
          <a:custGeom>
            <a:avLst/>
            <a:gdLst>
              <a:gd name="T0" fmla="*/ 2147483647 w 11526"/>
              <a:gd name="T1" fmla="*/ 2147483647 h 8007"/>
              <a:gd name="T2" fmla="*/ 2147483647 w 11526"/>
              <a:gd name="T3" fmla="*/ 2147483647 h 8007"/>
              <a:gd name="T4" fmla="*/ 2147483647 w 11526"/>
              <a:gd name="T5" fmla="*/ 2147483647 h 8007"/>
              <a:gd name="T6" fmla="*/ 2147483647 w 11526"/>
              <a:gd name="T7" fmla="*/ 2147483647 h 8007"/>
              <a:gd name="T8" fmla="*/ 2147483647 w 11526"/>
              <a:gd name="T9" fmla="*/ 2147483647 h 8007"/>
              <a:gd name="T10" fmla="*/ 2147483647 w 11526"/>
              <a:gd name="T11" fmla="*/ 2147483647 h 8007"/>
              <a:gd name="T12" fmla="*/ 2147483647 w 11526"/>
              <a:gd name="T13" fmla="*/ 2147483647 h 8007"/>
              <a:gd name="T14" fmla="*/ 2147483647 w 11526"/>
              <a:gd name="T15" fmla="*/ 2147483647 h 8007"/>
              <a:gd name="T16" fmla="*/ 2147483647 w 11526"/>
              <a:gd name="T17" fmla="*/ 2147483647 h 80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526"/>
              <a:gd name="T28" fmla="*/ 0 h 8007"/>
              <a:gd name="T29" fmla="*/ 11526 w 11526"/>
              <a:gd name="T30" fmla="*/ 8007 h 80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526" h="8007">
                <a:moveTo>
                  <a:pt x="588" y="8"/>
                </a:moveTo>
                <a:cubicBezTo>
                  <a:pt x="588" y="8"/>
                  <a:pt x="9422" y="12"/>
                  <a:pt x="11524" y="16"/>
                </a:cubicBezTo>
                <a:cubicBezTo>
                  <a:pt x="11524" y="600"/>
                  <a:pt x="11524" y="5585"/>
                  <a:pt x="11524" y="6171"/>
                </a:cubicBezTo>
                <a:cubicBezTo>
                  <a:pt x="11511" y="6705"/>
                  <a:pt x="11525" y="6958"/>
                  <a:pt x="11415" y="7364"/>
                </a:cubicBezTo>
                <a:cubicBezTo>
                  <a:pt x="11254" y="7948"/>
                  <a:pt x="11098" y="7930"/>
                  <a:pt x="10904" y="8006"/>
                </a:cubicBezTo>
                <a:cubicBezTo>
                  <a:pt x="10701" y="7988"/>
                  <a:pt x="3650" y="7986"/>
                  <a:pt x="24" y="7976"/>
                </a:cubicBezTo>
                <a:cubicBezTo>
                  <a:pt x="21" y="6800"/>
                  <a:pt x="25" y="1623"/>
                  <a:pt x="25" y="1501"/>
                </a:cubicBezTo>
                <a:cubicBezTo>
                  <a:pt x="27" y="1375"/>
                  <a:pt x="0" y="961"/>
                  <a:pt x="158" y="439"/>
                </a:cubicBezTo>
                <a:cubicBezTo>
                  <a:pt x="315" y="0"/>
                  <a:pt x="432" y="0"/>
                  <a:pt x="588" y="8"/>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50181" name="Rectangle 2"/>
          <p:cNvSpPr txBox="1">
            <a:spLocks noChangeArrowheads="1"/>
          </p:cNvSpPr>
          <p:nvPr/>
        </p:nvSpPr>
        <p:spPr bwMode="auto">
          <a:xfrm>
            <a:off x="-107950" y="1155700"/>
            <a:ext cx="5148263" cy="4217988"/>
          </a:xfrm>
          <a:prstGeom prst="rect">
            <a:avLst/>
          </a:prstGeom>
          <a:noFill/>
          <a:ln w="9525">
            <a:noFill/>
            <a:miter lim="800000"/>
            <a:headEnd/>
            <a:tailEnd/>
          </a:ln>
        </p:spPr>
        <p:txBody>
          <a:bodyPr/>
          <a:lstStyle/>
          <a:p>
            <a:pPr marL="390525" indent="-293688" hangingPunct="0">
              <a:spcBef>
                <a:spcPct val="20000"/>
              </a:spcBef>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400" b="1" dirty="0"/>
              <a:t>属性跟类中数据成员的主要区别</a:t>
            </a:r>
          </a:p>
          <a:p>
            <a:pPr marL="847725" lvl="1" indent="-293688" hangingPunct="0">
              <a:spcBef>
                <a:spcPct val="20000"/>
              </a:spcBef>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000" b="1" dirty="0"/>
              <a:t>必须有一个</a:t>
            </a:r>
            <a:r>
              <a:rPr lang="en-US" altLang="zh-CN" sz="2000" b="1" dirty="0"/>
              <a:t>read</a:t>
            </a:r>
            <a:r>
              <a:rPr lang="zh-CN" altLang="en-US" sz="2000" b="1" dirty="0"/>
              <a:t>函数</a:t>
            </a:r>
          </a:p>
          <a:p>
            <a:pPr marL="847725" lvl="1" indent="-293688" hangingPunct="0">
              <a:spcBef>
                <a:spcPct val="20000"/>
              </a:spcBef>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000" b="1" dirty="0"/>
              <a:t>有一个可选的</a:t>
            </a:r>
            <a:r>
              <a:rPr lang="en-US" altLang="zh-CN" sz="2000" b="1" dirty="0"/>
              <a:t>write</a:t>
            </a:r>
            <a:r>
              <a:rPr lang="zh-CN" altLang="en-US" sz="2000" b="1" dirty="0"/>
              <a:t>函数</a:t>
            </a:r>
          </a:p>
          <a:p>
            <a:pPr marL="847725" lvl="1" indent="-293688" hangingPunct="0">
              <a:spcBef>
                <a:spcPct val="20000"/>
              </a:spcBef>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000" b="1" dirty="0"/>
              <a:t>如果定义了</a:t>
            </a:r>
            <a:r>
              <a:rPr lang="en-US" altLang="zh-CN" sz="2000" b="1" dirty="0"/>
              <a:t>"stored"</a:t>
            </a:r>
            <a:r>
              <a:rPr lang="zh-CN" altLang="en-US" sz="2000" b="1" dirty="0"/>
              <a:t>属性表明这是一直存在的。</a:t>
            </a:r>
          </a:p>
          <a:p>
            <a:pPr marL="847725" lvl="1" indent="-293688" hangingPunct="0">
              <a:spcBef>
                <a:spcPct val="20000"/>
              </a:spcBef>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000" b="1" dirty="0"/>
              <a:t>一个</a:t>
            </a:r>
            <a:r>
              <a:rPr lang="en-US" altLang="zh-CN" sz="2000" b="1" dirty="0"/>
              <a:t>reset</a:t>
            </a:r>
            <a:r>
              <a:rPr lang="zh-CN" altLang="en-US" sz="2000" b="1" dirty="0"/>
              <a:t>函数能够把</a:t>
            </a:r>
            <a:r>
              <a:rPr lang="en-US" altLang="zh-CN" sz="2000" b="1" dirty="0"/>
              <a:t>property</a:t>
            </a:r>
            <a:r>
              <a:rPr lang="zh-CN" altLang="en-US" sz="2000" b="1" dirty="0"/>
              <a:t>设置成其默认状态</a:t>
            </a:r>
          </a:p>
          <a:p>
            <a:pPr marL="847725" lvl="1" indent="-293688" hangingPunct="0">
              <a:spcBef>
                <a:spcPct val="20000"/>
              </a:spcBef>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000" b="1" dirty="0"/>
              <a:t>一个</a:t>
            </a:r>
            <a:r>
              <a:rPr lang="en-US" altLang="zh-CN" sz="2000" b="1" dirty="0"/>
              <a:t>"</a:t>
            </a:r>
            <a:r>
              <a:rPr lang="en-US" altLang="zh-CN" sz="2000" b="1" dirty="0" err="1">
                <a:solidFill>
                  <a:srgbClr val="FF0000"/>
                </a:solidFill>
              </a:rPr>
              <a:t>desin</a:t>
            </a:r>
            <a:r>
              <a:rPr lang="en-US" altLang="zh-CN" sz="2000" b="1" dirty="0" err="1"/>
              <a:t>able</a:t>
            </a:r>
            <a:r>
              <a:rPr lang="en-US" altLang="zh-CN" sz="2000" b="1" dirty="0"/>
              <a:t>"</a:t>
            </a:r>
            <a:r>
              <a:rPr lang="zh-CN" altLang="en-US" sz="2000" b="1" dirty="0"/>
              <a:t>属性表明该</a:t>
            </a:r>
            <a:r>
              <a:rPr lang="en-US" altLang="zh-CN" sz="2000" b="1" dirty="0"/>
              <a:t>property</a:t>
            </a:r>
            <a:r>
              <a:rPr lang="zh-CN" altLang="en-US" sz="2000" b="1" dirty="0"/>
              <a:t>能在</a:t>
            </a:r>
            <a:r>
              <a:rPr lang="en-US" altLang="zh-CN" sz="2000" b="1" dirty="0"/>
              <a:t>GUI builder(</a:t>
            </a:r>
            <a:r>
              <a:rPr lang="zh-CN" altLang="en-US" sz="2000" b="1" dirty="0"/>
              <a:t>一般为</a:t>
            </a:r>
            <a:r>
              <a:rPr lang="en-US" altLang="zh-CN" sz="2000" b="1" dirty="0"/>
              <a:t>Qt Designer)</a:t>
            </a:r>
            <a:r>
              <a:rPr lang="zh-CN" altLang="en-US" sz="2000" b="1" dirty="0"/>
              <a:t>可见</a:t>
            </a:r>
            <a:endParaRPr lang="en-US" altLang="zh-CN" sz="2000" b="1" dirty="0"/>
          </a:p>
          <a:p>
            <a:pPr marL="390525" indent="-293688" hangingPunct="0">
              <a:spcBef>
                <a:spcPct val="20000"/>
              </a:spcBef>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000" b="1" dirty="0">
                <a:solidFill>
                  <a:srgbClr val="FF0000"/>
                </a:solidFill>
              </a:rPr>
              <a:t>注意：</a:t>
            </a:r>
            <a:r>
              <a:rPr lang="en-US" altLang="zh-CN" sz="2000" b="1" dirty="0">
                <a:solidFill>
                  <a:srgbClr val="FF0000"/>
                </a:solidFill>
              </a:rPr>
              <a:t> Q_PROPERTY </a:t>
            </a:r>
            <a:r>
              <a:rPr lang="zh-CN" altLang="en-US" sz="2000" b="1" dirty="0">
                <a:solidFill>
                  <a:srgbClr val="FF0000"/>
                </a:solidFill>
              </a:rPr>
              <a:t>主要用于</a:t>
            </a:r>
            <a:r>
              <a:rPr lang="en-US" altLang="zh-CN" sz="2000" b="1" dirty="0">
                <a:solidFill>
                  <a:srgbClr val="FF0000"/>
                </a:solidFill>
              </a:rPr>
              <a:t>Qt Designer </a:t>
            </a:r>
            <a:r>
              <a:rPr lang="en-US" altLang="zh-CN" sz="2000" b="1" dirty="0" err="1">
                <a:solidFill>
                  <a:srgbClr val="FF0000"/>
                </a:solidFill>
              </a:rPr>
              <a:t>plugin</a:t>
            </a:r>
            <a:r>
              <a:rPr lang="en-US" altLang="zh-CN" sz="2000" b="1" dirty="0">
                <a:solidFill>
                  <a:srgbClr val="FF0000"/>
                </a:solidFill>
              </a:rPr>
              <a:t> </a:t>
            </a:r>
            <a:r>
              <a:rPr lang="zh-CN" altLang="en-US" sz="2000" b="1" dirty="0">
                <a:solidFill>
                  <a:srgbClr val="FF0000"/>
                </a:solidFill>
              </a:rPr>
              <a:t>（插件）开发中</a:t>
            </a:r>
          </a:p>
        </p:txBody>
      </p:sp>
      <p:sp>
        <p:nvSpPr>
          <p:cNvPr id="50182" name="灯片编号占位符 6"/>
          <p:cNvSpPr>
            <a:spLocks noGrp="1"/>
          </p:cNvSpPr>
          <p:nvPr>
            <p:ph type="sldNum" sz="quarter" idx="12"/>
          </p:nvPr>
        </p:nvSpPr>
        <p:spPr>
          <a:noFill/>
        </p:spPr>
        <p:txBody>
          <a:bodyPr/>
          <a:lstStyle/>
          <a:p>
            <a:fld id="{2ACA3A2E-DB18-44C3-AF7C-BB7C6A27EA49}" type="slidenum">
              <a:rPr lang="en-US" altLang="zh-CN" smtClean="0">
                <a:latin typeface="Arial" charset="0"/>
              </a:rPr>
              <a:pPr/>
              <a:t>45</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p:nvPr>
        </p:nvSpPr>
        <p:spPr>
          <a:xfrm>
            <a:off x="1116013" y="44450"/>
            <a:ext cx="5942012"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使用属性</a:t>
            </a:r>
            <a:endParaRPr lang="en-US" smtClean="0"/>
          </a:p>
        </p:txBody>
      </p:sp>
      <p:sp>
        <p:nvSpPr>
          <p:cNvPr id="51203" name="Rectangle 2"/>
          <p:cNvSpPr>
            <a:spLocks noGrp="1" noChangeArrowheads="1"/>
          </p:cNvSpPr>
          <p:nvPr>
            <p:ph type="body" idx="1"/>
          </p:nvPr>
        </p:nvSpPr>
        <p:spPr>
          <a:xfrm>
            <a:off x="979488" y="1268413"/>
            <a:ext cx="7673975" cy="4217987"/>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mtClean="0"/>
              <a:t>直接获取</a:t>
            </a:r>
            <a:endParaRPr lang="en-US" altLang="ja-JP"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sz="1500" smtClean="0"/>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mtClean="0"/>
              <a:t>通过元信息和属性系统</a:t>
            </a:r>
            <a:endParaRPr lang="en-US" altLang="ja-JP"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sz="1500" smtClean="0"/>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mtClean="0"/>
              <a:t>在运行时发现属性</a:t>
            </a:r>
            <a:endParaRPr lang="en-US" smtClean="0"/>
          </a:p>
        </p:txBody>
      </p:sp>
      <p:sp>
        <p:nvSpPr>
          <p:cNvPr id="51204" name="Text Box 3"/>
          <p:cNvSpPr txBox="1">
            <a:spLocks noChangeArrowheads="1"/>
          </p:cNvSpPr>
          <p:nvPr/>
        </p:nvSpPr>
        <p:spPr bwMode="auto">
          <a:xfrm>
            <a:off x="1306513" y="2016125"/>
            <a:ext cx="3378200" cy="482600"/>
          </a:xfrm>
          <a:prstGeom prst="rect">
            <a:avLst/>
          </a:prstGeom>
          <a:noFill/>
          <a:ln w="9525">
            <a:noFill/>
            <a:round/>
            <a:headEnd/>
            <a:tailEnd/>
          </a:ln>
        </p:spPr>
        <p:txBody>
          <a:bodyPr wrap="none" lIns="81639" tIns="44248" rIns="81639" bIns="40820"/>
          <a:lstStyle/>
          <a:p>
            <a:pPr>
              <a:lnSpc>
                <a:spcPct val="98000"/>
              </a:lnSpc>
              <a:tabLst>
                <a:tab pos="655638" algn="l"/>
                <a:tab pos="1312863" algn="l"/>
                <a:tab pos="1968500" algn="l"/>
                <a:tab pos="2625725" algn="l"/>
                <a:tab pos="3282950" algn="l"/>
              </a:tabLst>
            </a:pPr>
            <a:r>
              <a:rPr lang="en-US" altLang="zh-CN" sz="1400" b="1" dirty="0" err="1">
                <a:solidFill>
                  <a:srgbClr val="000000"/>
                </a:solidFill>
                <a:latin typeface="DejaVu Sans Mono" pitchFamily="49" charset="0"/>
              </a:rPr>
              <a:t>QString</a:t>
            </a:r>
            <a:r>
              <a:rPr lang="en-US" altLang="zh-CN" sz="1400" b="1" dirty="0">
                <a:solidFill>
                  <a:srgbClr val="000000"/>
                </a:solidFill>
                <a:latin typeface="DejaVu Sans Mono" pitchFamily="49" charset="0"/>
              </a:rPr>
              <a:t> text = </a:t>
            </a:r>
            <a:r>
              <a:rPr lang="en-US" altLang="zh-CN" sz="1400" b="1" dirty="0">
                <a:solidFill>
                  <a:srgbClr val="FF0000"/>
                </a:solidFill>
                <a:latin typeface="DejaVu Sans Mono" pitchFamily="49" charset="0"/>
              </a:rPr>
              <a:t>label-&gt;text();</a:t>
            </a:r>
          </a:p>
          <a:p>
            <a:pPr>
              <a:lnSpc>
                <a:spcPct val="98000"/>
              </a:lnSpc>
              <a:tabLst>
                <a:tab pos="655638" algn="l"/>
                <a:tab pos="1312863" algn="l"/>
                <a:tab pos="1968500" algn="l"/>
                <a:tab pos="2625725" algn="l"/>
                <a:tab pos="3282950" algn="l"/>
              </a:tabLst>
            </a:pPr>
            <a:r>
              <a:rPr lang="en-US" altLang="zh-CN" sz="1400" b="1" dirty="0">
                <a:solidFill>
                  <a:srgbClr val="FF0000"/>
                </a:solidFill>
                <a:latin typeface="DejaVu Sans Mono" pitchFamily="49" charset="0"/>
              </a:rPr>
              <a:t>label-&gt;</a:t>
            </a:r>
            <a:r>
              <a:rPr lang="en-US" altLang="zh-CN" sz="1400" b="1" dirty="0" err="1">
                <a:solidFill>
                  <a:srgbClr val="FF0000"/>
                </a:solidFill>
                <a:latin typeface="DejaVu Sans Mono" pitchFamily="49" charset="0"/>
              </a:rPr>
              <a:t>setText</a:t>
            </a:r>
            <a:r>
              <a:rPr lang="en-US" altLang="zh-CN" sz="1400" b="1" dirty="0">
                <a:solidFill>
                  <a:srgbClr val="000000"/>
                </a:solidFill>
                <a:latin typeface="DejaVu Sans Mono" pitchFamily="49" charset="0"/>
              </a:rPr>
              <a:t>("Hello World!");</a:t>
            </a:r>
          </a:p>
        </p:txBody>
      </p:sp>
      <p:sp>
        <p:nvSpPr>
          <p:cNvPr id="51205" name="Text Box 4"/>
          <p:cNvSpPr txBox="1">
            <a:spLocks noChangeArrowheads="1"/>
          </p:cNvSpPr>
          <p:nvPr/>
        </p:nvSpPr>
        <p:spPr bwMode="auto">
          <a:xfrm>
            <a:off x="1306513" y="3449638"/>
            <a:ext cx="5451475" cy="482600"/>
          </a:xfrm>
          <a:prstGeom prst="rect">
            <a:avLst/>
          </a:prstGeom>
          <a:noFill/>
          <a:ln w="9525">
            <a:noFill/>
            <a:round/>
            <a:headEnd/>
            <a:tailEnd/>
          </a:ln>
        </p:spPr>
        <p:txBody>
          <a:bodyPr wrap="none" lIns="81639" tIns="44248" rIns="81639" bIns="40820"/>
          <a:lstStyle/>
          <a:p>
            <a:pPr>
              <a:lnSpc>
                <a:spcPct val="98000"/>
              </a:lnSpc>
              <a:tabLst>
                <a:tab pos="655638" algn="l"/>
                <a:tab pos="1312863" algn="l"/>
                <a:tab pos="1968500" algn="l"/>
                <a:tab pos="2625725" algn="l"/>
                <a:tab pos="3282950" algn="l"/>
                <a:tab pos="3938588" algn="l"/>
                <a:tab pos="4595813" algn="l"/>
                <a:tab pos="5253038" algn="l"/>
              </a:tabLst>
            </a:pPr>
            <a:r>
              <a:rPr lang="en-US" altLang="zh-CN" sz="1400" b="1" dirty="0" err="1">
                <a:solidFill>
                  <a:srgbClr val="000000"/>
                </a:solidFill>
                <a:latin typeface="DejaVu Sans Mono" pitchFamily="49" charset="0"/>
              </a:rPr>
              <a:t>QString</a:t>
            </a:r>
            <a:r>
              <a:rPr lang="en-US" altLang="zh-CN" sz="1400" b="1" dirty="0">
                <a:solidFill>
                  <a:srgbClr val="000000"/>
                </a:solidFill>
                <a:latin typeface="DejaVu Sans Mono" pitchFamily="49" charset="0"/>
              </a:rPr>
              <a:t> text = object-&gt;property("text").</a:t>
            </a:r>
            <a:r>
              <a:rPr lang="en-US" altLang="zh-CN" sz="1400" b="1" dirty="0" err="1">
                <a:solidFill>
                  <a:srgbClr val="000000"/>
                </a:solidFill>
                <a:latin typeface="DejaVu Sans Mono" pitchFamily="49" charset="0"/>
              </a:rPr>
              <a:t>toString</a:t>
            </a:r>
            <a:r>
              <a:rPr lang="en-US" altLang="zh-CN" sz="1400" b="1" dirty="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Lst>
            </a:pPr>
            <a:r>
              <a:rPr lang="en-US" altLang="zh-CN" sz="1400" b="1" dirty="0">
                <a:solidFill>
                  <a:srgbClr val="000000"/>
                </a:solidFill>
                <a:latin typeface="DejaVu Sans Mono" pitchFamily="49" charset="0"/>
              </a:rPr>
              <a:t>object-&gt;</a:t>
            </a:r>
            <a:r>
              <a:rPr lang="en-US" altLang="zh-CN" sz="1400" b="1" dirty="0" err="1">
                <a:solidFill>
                  <a:srgbClr val="000000"/>
                </a:solidFill>
                <a:latin typeface="DejaVu Sans Mono" pitchFamily="49" charset="0"/>
              </a:rPr>
              <a:t>setProperty</a:t>
            </a:r>
            <a:r>
              <a:rPr lang="en-US" altLang="zh-CN" sz="1400" b="1" dirty="0">
                <a:solidFill>
                  <a:srgbClr val="000000"/>
                </a:solidFill>
                <a:latin typeface="DejaVu Sans Mono" pitchFamily="49" charset="0"/>
              </a:rPr>
              <a:t>("text", "Hello World");</a:t>
            </a:r>
          </a:p>
        </p:txBody>
      </p:sp>
      <p:sp>
        <p:nvSpPr>
          <p:cNvPr id="51206" name="Text Box 5"/>
          <p:cNvSpPr txBox="1">
            <a:spLocks noChangeArrowheads="1"/>
          </p:cNvSpPr>
          <p:nvPr/>
        </p:nvSpPr>
        <p:spPr bwMode="auto">
          <a:xfrm>
            <a:off x="1306513" y="4879975"/>
            <a:ext cx="6176962" cy="925513"/>
          </a:xfrm>
          <a:prstGeom prst="rect">
            <a:avLst/>
          </a:prstGeom>
          <a:noFill/>
          <a:ln w="9525">
            <a:noFill/>
            <a:round/>
            <a:headEnd/>
            <a:tailEnd/>
          </a:ln>
        </p:spPr>
        <p:txBody>
          <a:bodyPr wrap="none" lIns="81639" tIns="44248" rIns="81639" bIns="40820"/>
          <a:lstStyle/>
          <a:p>
            <a:pPr>
              <a:lnSpc>
                <a:spcPct val="98000"/>
              </a:lnSpc>
              <a:tabLst>
                <a:tab pos="655638" algn="l"/>
                <a:tab pos="1312863" algn="l"/>
                <a:tab pos="1968500" algn="l"/>
                <a:tab pos="2625725" algn="l"/>
                <a:tab pos="3282950" algn="l"/>
                <a:tab pos="3938588" algn="l"/>
                <a:tab pos="4595813" algn="l"/>
                <a:tab pos="5253038" algn="l"/>
                <a:tab pos="5908675" algn="l"/>
              </a:tabLst>
            </a:pP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 </a:t>
            </a:r>
            <a:r>
              <a:rPr lang="en-US" altLang="zh-CN" sz="1400" b="1" dirty="0" err="1">
                <a:solidFill>
                  <a:srgbClr val="000000"/>
                </a:solidFill>
                <a:latin typeface="DejaVu Sans Mono" pitchFamily="49" charset="0"/>
              </a:rPr>
              <a:t>QMetaObject</a:t>
            </a:r>
            <a:r>
              <a:rPr lang="en-US" altLang="zh-CN" sz="1400" b="1" dirty="0">
                <a:solidFill>
                  <a:srgbClr val="000000"/>
                </a:solidFill>
                <a:latin typeface="DejaVu Sans Mono" pitchFamily="49" charset="0"/>
              </a:rPr>
              <a:t>::</a:t>
            </a:r>
            <a:r>
              <a:rPr lang="en-US" altLang="zh-CN" sz="1400" b="1" dirty="0" err="1">
                <a:solidFill>
                  <a:srgbClr val="000000"/>
                </a:solidFill>
                <a:latin typeface="DejaVu Sans Mono" pitchFamily="49" charset="0"/>
              </a:rPr>
              <a:t>propertyCount</a:t>
            </a:r>
            <a:r>
              <a:rPr lang="en-US" altLang="zh-CN" sz="1400" b="1" dirty="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Lst>
            </a:pPr>
            <a:r>
              <a:rPr lang="en-US" altLang="zh-CN" sz="1400" b="1" dirty="0" err="1">
                <a:solidFill>
                  <a:srgbClr val="000000"/>
                </a:solidFill>
                <a:latin typeface="DejaVu Sans Mono" pitchFamily="49" charset="0"/>
              </a:rPr>
              <a:t>QMetaProperty</a:t>
            </a:r>
            <a:r>
              <a:rPr lang="en-US" altLang="zh-CN" sz="1400" b="1" dirty="0">
                <a:solidFill>
                  <a:srgbClr val="000000"/>
                </a:solidFill>
                <a:latin typeface="DejaVu Sans Mono" pitchFamily="49" charset="0"/>
              </a:rPr>
              <a:t> </a:t>
            </a:r>
            <a:r>
              <a:rPr lang="en-US" altLang="zh-CN" sz="1400" b="1" dirty="0" err="1">
                <a:solidFill>
                  <a:srgbClr val="000000"/>
                </a:solidFill>
                <a:latin typeface="DejaVu Sans Mono" pitchFamily="49" charset="0"/>
              </a:rPr>
              <a:t>QMetaObject</a:t>
            </a:r>
            <a:r>
              <a:rPr lang="en-US" altLang="zh-CN" sz="1400" b="1" dirty="0">
                <a:solidFill>
                  <a:srgbClr val="000000"/>
                </a:solidFill>
                <a:latin typeface="DejaVu Sans Mono" pitchFamily="49" charset="0"/>
              </a:rPr>
              <a:t>::property(</a:t>
            </a:r>
            <a:r>
              <a:rPr lang="en-US" altLang="zh-CN" sz="1400" b="1" dirty="0" err="1">
                <a:solidFill>
                  <a:srgbClr val="000000"/>
                </a:solidFill>
                <a:latin typeface="DejaVu Sans Mono" pitchFamily="49" charset="0"/>
              </a:rPr>
              <a:t>i</a:t>
            </a:r>
            <a:r>
              <a:rPr lang="en-US" altLang="zh-CN" sz="1400" b="1" dirty="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Lst>
            </a:pPr>
            <a:endParaRPr lang="en-US" altLang="zh-CN" b="1" dirty="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Lst>
            </a:pPr>
            <a:r>
              <a:rPr lang="en-US" altLang="zh-CN" sz="1400" b="1" dirty="0" err="1">
                <a:solidFill>
                  <a:srgbClr val="000000"/>
                </a:solidFill>
                <a:latin typeface="DejaVu Sans Mono" pitchFamily="49" charset="0"/>
              </a:rPr>
              <a:t>QMetaProperty</a:t>
            </a:r>
            <a:r>
              <a:rPr lang="en-US" altLang="zh-CN" sz="1400" b="1" dirty="0">
                <a:solidFill>
                  <a:srgbClr val="000000"/>
                </a:solidFill>
                <a:latin typeface="DejaVu Sans Mono" pitchFamily="49" charset="0"/>
              </a:rPr>
              <a:t>::name/</a:t>
            </a:r>
            <a:r>
              <a:rPr lang="en-US" altLang="zh-CN" sz="1400" b="1" dirty="0" err="1">
                <a:solidFill>
                  <a:srgbClr val="000000"/>
                </a:solidFill>
                <a:latin typeface="DejaVu Sans Mono" pitchFamily="49" charset="0"/>
              </a:rPr>
              <a:t>isConstant</a:t>
            </a:r>
            <a:r>
              <a:rPr lang="en-US" altLang="zh-CN" sz="1400" b="1" dirty="0">
                <a:solidFill>
                  <a:srgbClr val="000000"/>
                </a:solidFill>
                <a:latin typeface="DejaVu Sans Mono" pitchFamily="49" charset="0"/>
              </a:rPr>
              <a:t>/</a:t>
            </a:r>
            <a:r>
              <a:rPr lang="en-US" altLang="zh-CN" sz="1400" b="1" dirty="0" err="1">
                <a:solidFill>
                  <a:srgbClr val="000000"/>
                </a:solidFill>
                <a:latin typeface="DejaVu Sans Mono" pitchFamily="49" charset="0"/>
              </a:rPr>
              <a:t>isDesignable</a:t>
            </a:r>
            <a:r>
              <a:rPr lang="en-US" altLang="zh-CN" sz="1400" b="1" dirty="0">
                <a:solidFill>
                  <a:srgbClr val="000000"/>
                </a:solidFill>
                <a:latin typeface="DejaVu Sans Mono" pitchFamily="49" charset="0"/>
              </a:rPr>
              <a:t>/read/write/...</a:t>
            </a:r>
          </a:p>
        </p:txBody>
      </p:sp>
      <p:sp>
        <p:nvSpPr>
          <p:cNvPr id="51207" name="Freeform 6"/>
          <p:cNvSpPr>
            <a:spLocks noChangeArrowheads="1"/>
          </p:cNvSpPr>
          <p:nvPr/>
        </p:nvSpPr>
        <p:spPr bwMode="auto">
          <a:xfrm>
            <a:off x="1130300" y="1844675"/>
            <a:ext cx="6381750" cy="817563"/>
          </a:xfrm>
          <a:custGeom>
            <a:avLst/>
            <a:gdLst>
              <a:gd name="T0" fmla="*/ 2147483647 w 19543"/>
              <a:gd name="T1" fmla="*/ 2147483647 h 2503"/>
              <a:gd name="T2" fmla="*/ 2147483647 w 19543"/>
              <a:gd name="T3" fmla="*/ 2147483647 h 2503"/>
              <a:gd name="T4" fmla="*/ 2147483647 w 19543"/>
              <a:gd name="T5" fmla="*/ 2147483647 h 2503"/>
              <a:gd name="T6" fmla="*/ 2147483647 w 19543"/>
              <a:gd name="T7" fmla="*/ 2147483647 h 2503"/>
              <a:gd name="T8" fmla="*/ 2147483647 w 19543"/>
              <a:gd name="T9" fmla="*/ 2147483647 h 2503"/>
              <a:gd name="T10" fmla="*/ 2147483647 w 19543"/>
              <a:gd name="T11" fmla="*/ 2147483647 h 2503"/>
              <a:gd name="T12" fmla="*/ 2147483647 w 19543"/>
              <a:gd name="T13" fmla="*/ 2147483647 h 2503"/>
              <a:gd name="T14" fmla="*/ 2147483647 w 19543"/>
              <a:gd name="T15" fmla="*/ 2147483647 h 2503"/>
              <a:gd name="T16" fmla="*/ 2147483647 w 19543"/>
              <a:gd name="T17" fmla="*/ 2147483647 h 25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543"/>
              <a:gd name="T28" fmla="*/ 0 h 2503"/>
              <a:gd name="T29" fmla="*/ 19543 w 19543"/>
              <a:gd name="T30" fmla="*/ 2503 h 25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543" h="2503">
                <a:moveTo>
                  <a:pt x="998" y="3"/>
                </a:moveTo>
                <a:cubicBezTo>
                  <a:pt x="998" y="3"/>
                  <a:pt x="15977" y="4"/>
                  <a:pt x="19540" y="5"/>
                </a:cubicBezTo>
                <a:cubicBezTo>
                  <a:pt x="19540" y="188"/>
                  <a:pt x="19540" y="1746"/>
                  <a:pt x="19540" y="1929"/>
                </a:cubicBezTo>
                <a:cubicBezTo>
                  <a:pt x="19518" y="2096"/>
                  <a:pt x="19542" y="2175"/>
                  <a:pt x="19355" y="2301"/>
                </a:cubicBezTo>
                <a:cubicBezTo>
                  <a:pt x="19082" y="2484"/>
                  <a:pt x="18818" y="2478"/>
                  <a:pt x="18489" y="2502"/>
                </a:cubicBezTo>
                <a:cubicBezTo>
                  <a:pt x="18145" y="2496"/>
                  <a:pt x="6190" y="2496"/>
                  <a:pt x="42" y="2493"/>
                </a:cubicBezTo>
                <a:cubicBezTo>
                  <a:pt x="37" y="2125"/>
                  <a:pt x="44" y="507"/>
                  <a:pt x="44" y="469"/>
                </a:cubicBezTo>
                <a:cubicBezTo>
                  <a:pt x="48" y="430"/>
                  <a:pt x="0" y="300"/>
                  <a:pt x="269" y="137"/>
                </a:cubicBezTo>
                <a:cubicBezTo>
                  <a:pt x="536" y="0"/>
                  <a:pt x="733" y="0"/>
                  <a:pt x="998" y="3"/>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51208" name="Freeform 7"/>
          <p:cNvSpPr>
            <a:spLocks noChangeArrowheads="1"/>
          </p:cNvSpPr>
          <p:nvPr/>
        </p:nvSpPr>
        <p:spPr bwMode="auto">
          <a:xfrm>
            <a:off x="1130300" y="4824413"/>
            <a:ext cx="6381750" cy="981075"/>
          </a:xfrm>
          <a:custGeom>
            <a:avLst/>
            <a:gdLst>
              <a:gd name="T0" fmla="*/ 2147483647 w 19543"/>
              <a:gd name="T1" fmla="*/ 2147483647 h 3003"/>
              <a:gd name="T2" fmla="*/ 2147483647 w 19543"/>
              <a:gd name="T3" fmla="*/ 2147483647 h 3003"/>
              <a:gd name="T4" fmla="*/ 2147483647 w 19543"/>
              <a:gd name="T5" fmla="*/ 2147483647 h 3003"/>
              <a:gd name="T6" fmla="*/ 2147483647 w 19543"/>
              <a:gd name="T7" fmla="*/ 2147483647 h 3003"/>
              <a:gd name="T8" fmla="*/ 2147483647 w 19543"/>
              <a:gd name="T9" fmla="*/ 2147483647 h 3003"/>
              <a:gd name="T10" fmla="*/ 2147483647 w 19543"/>
              <a:gd name="T11" fmla="*/ 2147483647 h 3003"/>
              <a:gd name="T12" fmla="*/ 2147483647 w 19543"/>
              <a:gd name="T13" fmla="*/ 2147483647 h 3003"/>
              <a:gd name="T14" fmla="*/ 2147483647 w 19543"/>
              <a:gd name="T15" fmla="*/ 2147483647 h 3003"/>
              <a:gd name="T16" fmla="*/ 2147483647 w 19543"/>
              <a:gd name="T17" fmla="*/ 2147483647 h 3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543"/>
              <a:gd name="T28" fmla="*/ 0 h 3003"/>
              <a:gd name="T29" fmla="*/ 19543 w 19543"/>
              <a:gd name="T30" fmla="*/ 3003 h 3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543" h="3003">
                <a:moveTo>
                  <a:pt x="998" y="3"/>
                </a:moveTo>
                <a:cubicBezTo>
                  <a:pt x="998" y="3"/>
                  <a:pt x="15977" y="4"/>
                  <a:pt x="19540" y="6"/>
                </a:cubicBezTo>
                <a:cubicBezTo>
                  <a:pt x="19540" y="225"/>
                  <a:pt x="19540" y="2094"/>
                  <a:pt x="19540" y="2314"/>
                </a:cubicBezTo>
                <a:cubicBezTo>
                  <a:pt x="19518" y="2514"/>
                  <a:pt x="19542" y="2609"/>
                  <a:pt x="19355" y="2761"/>
                </a:cubicBezTo>
                <a:cubicBezTo>
                  <a:pt x="19082" y="2980"/>
                  <a:pt x="18818" y="2973"/>
                  <a:pt x="18489" y="3002"/>
                </a:cubicBezTo>
                <a:cubicBezTo>
                  <a:pt x="18145" y="2995"/>
                  <a:pt x="6190" y="2994"/>
                  <a:pt x="42" y="2991"/>
                </a:cubicBezTo>
                <a:cubicBezTo>
                  <a:pt x="37" y="2550"/>
                  <a:pt x="44" y="609"/>
                  <a:pt x="44" y="563"/>
                </a:cubicBezTo>
                <a:cubicBezTo>
                  <a:pt x="48" y="515"/>
                  <a:pt x="0" y="360"/>
                  <a:pt x="269" y="164"/>
                </a:cubicBezTo>
                <a:cubicBezTo>
                  <a:pt x="536" y="0"/>
                  <a:pt x="733" y="0"/>
                  <a:pt x="998" y="3"/>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51209" name="Freeform 8"/>
          <p:cNvSpPr>
            <a:spLocks noChangeArrowheads="1"/>
          </p:cNvSpPr>
          <p:nvPr/>
        </p:nvSpPr>
        <p:spPr bwMode="auto">
          <a:xfrm>
            <a:off x="1128713" y="3284538"/>
            <a:ext cx="6381750" cy="819150"/>
          </a:xfrm>
          <a:custGeom>
            <a:avLst/>
            <a:gdLst>
              <a:gd name="T0" fmla="*/ 2147483647 w 19544"/>
              <a:gd name="T1" fmla="*/ 2147483647 h 2503"/>
              <a:gd name="T2" fmla="*/ 2147483647 w 19544"/>
              <a:gd name="T3" fmla="*/ 2147483647 h 2503"/>
              <a:gd name="T4" fmla="*/ 2147483647 w 19544"/>
              <a:gd name="T5" fmla="*/ 2147483647 h 2503"/>
              <a:gd name="T6" fmla="*/ 2147483647 w 19544"/>
              <a:gd name="T7" fmla="*/ 2147483647 h 2503"/>
              <a:gd name="T8" fmla="*/ 2147483647 w 19544"/>
              <a:gd name="T9" fmla="*/ 2147483647 h 2503"/>
              <a:gd name="T10" fmla="*/ 2147483647 w 19544"/>
              <a:gd name="T11" fmla="*/ 2147483647 h 2503"/>
              <a:gd name="T12" fmla="*/ 2147483647 w 19544"/>
              <a:gd name="T13" fmla="*/ 2147483647 h 2503"/>
              <a:gd name="T14" fmla="*/ 2147483647 w 19544"/>
              <a:gd name="T15" fmla="*/ 2147483647 h 2503"/>
              <a:gd name="T16" fmla="*/ 2147483647 w 19544"/>
              <a:gd name="T17" fmla="*/ 2147483647 h 25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544"/>
              <a:gd name="T28" fmla="*/ 0 h 2503"/>
              <a:gd name="T29" fmla="*/ 19544 w 19544"/>
              <a:gd name="T30" fmla="*/ 2503 h 25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544" h="2503">
                <a:moveTo>
                  <a:pt x="998" y="3"/>
                </a:moveTo>
                <a:cubicBezTo>
                  <a:pt x="998" y="3"/>
                  <a:pt x="15977" y="4"/>
                  <a:pt x="19541" y="5"/>
                </a:cubicBezTo>
                <a:cubicBezTo>
                  <a:pt x="19541" y="188"/>
                  <a:pt x="19541" y="1746"/>
                  <a:pt x="19541" y="1929"/>
                </a:cubicBezTo>
                <a:cubicBezTo>
                  <a:pt x="19519" y="2096"/>
                  <a:pt x="19543" y="2175"/>
                  <a:pt x="19356" y="2301"/>
                </a:cubicBezTo>
                <a:cubicBezTo>
                  <a:pt x="19083" y="2484"/>
                  <a:pt x="18819" y="2478"/>
                  <a:pt x="18490" y="2502"/>
                </a:cubicBezTo>
                <a:cubicBezTo>
                  <a:pt x="18146" y="2496"/>
                  <a:pt x="6191" y="2496"/>
                  <a:pt x="42" y="2493"/>
                </a:cubicBezTo>
                <a:cubicBezTo>
                  <a:pt x="37" y="2125"/>
                  <a:pt x="44" y="507"/>
                  <a:pt x="44" y="469"/>
                </a:cubicBezTo>
                <a:cubicBezTo>
                  <a:pt x="48" y="430"/>
                  <a:pt x="0" y="300"/>
                  <a:pt x="269" y="137"/>
                </a:cubicBezTo>
                <a:cubicBezTo>
                  <a:pt x="536" y="0"/>
                  <a:pt x="733" y="0"/>
                  <a:pt x="998" y="3"/>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51210" name="灯片编号占位符 10"/>
          <p:cNvSpPr>
            <a:spLocks noGrp="1"/>
          </p:cNvSpPr>
          <p:nvPr>
            <p:ph type="sldNum" sz="quarter" idx="12"/>
          </p:nvPr>
        </p:nvSpPr>
        <p:spPr>
          <a:noFill/>
        </p:spPr>
        <p:txBody>
          <a:bodyPr/>
          <a:lstStyle/>
          <a:p>
            <a:fld id="{5A28D57E-0120-4D98-BA3D-319B5E24C074}" type="slidenum">
              <a:rPr lang="en-US" altLang="zh-CN" smtClean="0">
                <a:latin typeface="Arial" charset="0"/>
              </a:rPr>
              <a:pPr/>
              <a:t>46</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reeform 1"/>
          <p:cNvSpPr>
            <a:spLocks noChangeArrowheads="1"/>
          </p:cNvSpPr>
          <p:nvPr/>
        </p:nvSpPr>
        <p:spPr bwMode="auto">
          <a:xfrm>
            <a:off x="1947863" y="2286000"/>
            <a:ext cx="5073650" cy="654050"/>
          </a:xfrm>
          <a:custGeom>
            <a:avLst/>
            <a:gdLst>
              <a:gd name="T0" fmla="*/ 2147483647 w 15535"/>
              <a:gd name="T1" fmla="*/ 2147483647 h 2003"/>
              <a:gd name="T2" fmla="*/ 2147483647 w 15535"/>
              <a:gd name="T3" fmla="*/ 2147483647 h 2003"/>
              <a:gd name="T4" fmla="*/ 2147483647 w 15535"/>
              <a:gd name="T5" fmla="*/ 2147483647 h 2003"/>
              <a:gd name="T6" fmla="*/ 2147483647 w 15535"/>
              <a:gd name="T7" fmla="*/ 2147483647 h 2003"/>
              <a:gd name="T8" fmla="*/ 2147483647 w 15535"/>
              <a:gd name="T9" fmla="*/ 2147483647 h 2003"/>
              <a:gd name="T10" fmla="*/ 2147483647 w 15535"/>
              <a:gd name="T11" fmla="*/ 2147483647 h 2003"/>
              <a:gd name="T12" fmla="*/ 2147483647 w 15535"/>
              <a:gd name="T13" fmla="*/ 2147483647 h 2003"/>
              <a:gd name="T14" fmla="*/ 2147483647 w 15535"/>
              <a:gd name="T15" fmla="*/ 2147483647 h 2003"/>
              <a:gd name="T16" fmla="*/ 2147483647 w 15535"/>
              <a:gd name="T17" fmla="*/ 2147483647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535"/>
              <a:gd name="T28" fmla="*/ 0 h 2003"/>
              <a:gd name="T29" fmla="*/ 15535 w 15535"/>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535" h="2003">
                <a:moveTo>
                  <a:pt x="793" y="2"/>
                </a:moveTo>
                <a:cubicBezTo>
                  <a:pt x="793" y="2"/>
                  <a:pt x="12700" y="3"/>
                  <a:pt x="15532" y="4"/>
                </a:cubicBezTo>
                <a:cubicBezTo>
                  <a:pt x="15532" y="150"/>
                  <a:pt x="15532" y="1397"/>
                  <a:pt x="15532" y="1543"/>
                </a:cubicBezTo>
                <a:cubicBezTo>
                  <a:pt x="15515" y="1677"/>
                  <a:pt x="15534" y="1740"/>
                  <a:pt x="15385" y="1841"/>
                </a:cubicBezTo>
                <a:cubicBezTo>
                  <a:pt x="15168" y="1987"/>
                  <a:pt x="14958" y="1983"/>
                  <a:pt x="14697" y="2002"/>
                </a:cubicBezTo>
                <a:cubicBezTo>
                  <a:pt x="14423" y="1997"/>
                  <a:pt x="4921" y="1997"/>
                  <a:pt x="33" y="1994"/>
                </a:cubicBezTo>
                <a:cubicBezTo>
                  <a:pt x="30" y="1700"/>
                  <a:pt x="35" y="406"/>
                  <a:pt x="35" y="376"/>
                </a:cubicBezTo>
                <a:cubicBezTo>
                  <a:pt x="38" y="344"/>
                  <a:pt x="0" y="241"/>
                  <a:pt x="214" y="110"/>
                </a:cubicBezTo>
                <a:cubicBezTo>
                  <a:pt x="426" y="0"/>
                  <a:pt x="583" y="0"/>
                  <a:pt x="793" y="2"/>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52227" name="Freeform 2"/>
          <p:cNvSpPr>
            <a:spLocks noChangeArrowheads="1"/>
          </p:cNvSpPr>
          <p:nvPr/>
        </p:nvSpPr>
        <p:spPr bwMode="auto">
          <a:xfrm>
            <a:off x="4237038" y="3429000"/>
            <a:ext cx="4254500" cy="654050"/>
          </a:xfrm>
          <a:custGeom>
            <a:avLst/>
            <a:gdLst>
              <a:gd name="T0" fmla="*/ 2147483647 w 13029"/>
              <a:gd name="T1" fmla="*/ 2147483647 h 2003"/>
              <a:gd name="T2" fmla="*/ 2147483647 w 13029"/>
              <a:gd name="T3" fmla="*/ 2147483647 h 2003"/>
              <a:gd name="T4" fmla="*/ 2147483647 w 13029"/>
              <a:gd name="T5" fmla="*/ 2147483647 h 2003"/>
              <a:gd name="T6" fmla="*/ 2147483647 w 13029"/>
              <a:gd name="T7" fmla="*/ 2147483647 h 2003"/>
              <a:gd name="T8" fmla="*/ 2147483647 w 13029"/>
              <a:gd name="T9" fmla="*/ 2147483647 h 2003"/>
              <a:gd name="T10" fmla="*/ 2147483647 w 13029"/>
              <a:gd name="T11" fmla="*/ 2147483647 h 2003"/>
              <a:gd name="T12" fmla="*/ 2147483647 w 13029"/>
              <a:gd name="T13" fmla="*/ 2147483647 h 2003"/>
              <a:gd name="T14" fmla="*/ 2147483647 w 13029"/>
              <a:gd name="T15" fmla="*/ 2147483647 h 2003"/>
              <a:gd name="T16" fmla="*/ 2147483647 w 13029"/>
              <a:gd name="T17" fmla="*/ 2147483647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029"/>
              <a:gd name="T28" fmla="*/ 0 h 2003"/>
              <a:gd name="T29" fmla="*/ 13029 w 13029"/>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029" h="2003">
                <a:moveTo>
                  <a:pt x="665" y="2"/>
                </a:moveTo>
                <a:cubicBezTo>
                  <a:pt x="665" y="2"/>
                  <a:pt x="10651" y="3"/>
                  <a:pt x="13027" y="4"/>
                </a:cubicBezTo>
                <a:cubicBezTo>
                  <a:pt x="13027" y="150"/>
                  <a:pt x="13027" y="1397"/>
                  <a:pt x="13027" y="1543"/>
                </a:cubicBezTo>
                <a:cubicBezTo>
                  <a:pt x="13012" y="1677"/>
                  <a:pt x="13028" y="1740"/>
                  <a:pt x="12904" y="1841"/>
                </a:cubicBezTo>
                <a:cubicBezTo>
                  <a:pt x="12722" y="1987"/>
                  <a:pt x="12546" y="1983"/>
                  <a:pt x="12326" y="2002"/>
                </a:cubicBezTo>
                <a:cubicBezTo>
                  <a:pt x="12097" y="1997"/>
                  <a:pt x="4127" y="1997"/>
                  <a:pt x="28" y="1994"/>
                </a:cubicBezTo>
                <a:cubicBezTo>
                  <a:pt x="25" y="1700"/>
                  <a:pt x="30" y="406"/>
                  <a:pt x="30" y="376"/>
                </a:cubicBezTo>
                <a:cubicBezTo>
                  <a:pt x="32" y="344"/>
                  <a:pt x="0" y="241"/>
                  <a:pt x="180" y="110"/>
                </a:cubicBezTo>
                <a:cubicBezTo>
                  <a:pt x="357" y="0"/>
                  <a:pt x="489" y="0"/>
                  <a:pt x="665" y="2"/>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52228" name="Rectangle 3"/>
          <p:cNvSpPr>
            <a:spLocks noGrp="1" noChangeArrowheads="1"/>
          </p:cNvSpPr>
          <p:nvPr>
            <p:ph type="title"/>
          </p:nvPr>
        </p:nvSpPr>
        <p:spPr>
          <a:xfrm>
            <a:off x="1187450" y="44450"/>
            <a:ext cx="5943600"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动态属性</a:t>
            </a:r>
            <a:endParaRPr lang="en-US" smtClean="0"/>
          </a:p>
        </p:txBody>
      </p:sp>
      <p:sp>
        <p:nvSpPr>
          <p:cNvPr id="52229" name="Rectangle 4"/>
          <p:cNvSpPr>
            <a:spLocks noGrp="1" noChangeArrowheads="1"/>
          </p:cNvSpPr>
          <p:nvPr>
            <p:ph type="body" idx="1"/>
          </p:nvPr>
        </p:nvSpPr>
        <p:spPr>
          <a:xfrm>
            <a:off x="1390650" y="1443038"/>
            <a:ext cx="7291388" cy="4217987"/>
          </a:xfrm>
        </p:spPr>
        <p:txBody>
          <a:bodyPr tIns="22401"/>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500" smtClean="0"/>
              <a:t>在运行时给对象增加属性</a:t>
            </a:r>
            <a:endParaRPr lang="en-US" altLang="ja-JP" sz="2500"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smtClean="0"/>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500" smtClean="0"/>
              <a:t>可以用来“标识”对象，等等。</a:t>
            </a:r>
            <a:endParaRPr lang="en-US" sz="2500" smtClean="0"/>
          </a:p>
        </p:txBody>
      </p:sp>
      <p:sp>
        <p:nvSpPr>
          <p:cNvPr id="52230" name="Text Box 5"/>
          <p:cNvSpPr txBox="1">
            <a:spLocks noChangeArrowheads="1"/>
          </p:cNvSpPr>
          <p:nvPr/>
        </p:nvSpPr>
        <p:spPr bwMode="auto">
          <a:xfrm>
            <a:off x="1979613" y="2492375"/>
            <a:ext cx="4878387" cy="215900"/>
          </a:xfrm>
          <a:prstGeom prst="rect">
            <a:avLst/>
          </a:prstGeom>
          <a:noFill/>
          <a:ln w="9525">
            <a:noFill/>
            <a:round/>
            <a:headEnd/>
            <a:tailEnd/>
          </a:ln>
        </p:spPr>
        <p:txBody>
          <a:bodyPr lIns="81639" tIns="44248" rIns="81639" bIns="40820"/>
          <a:lstStyle/>
          <a:p>
            <a:pPr>
              <a:lnSpc>
                <a:spcPct val="98000"/>
              </a:lnSpc>
              <a:tabLst>
                <a:tab pos="655638" algn="l"/>
                <a:tab pos="1312863" algn="l"/>
                <a:tab pos="1968500" algn="l"/>
                <a:tab pos="2625725" algn="l"/>
                <a:tab pos="3282950" algn="l"/>
                <a:tab pos="3938588" algn="l"/>
                <a:tab pos="4595813" algn="l"/>
              </a:tabLst>
            </a:pPr>
            <a:r>
              <a:rPr lang="en-US" altLang="zh-CN" sz="1400">
                <a:solidFill>
                  <a:srgbClr val="000000"/>
                </a:solidFill>
                <a:latin typeface="DejaVu Sans Mono" pitchFamily="49" charset="0"/>
              </a:rPr>
              <a:t>bool ret = object-&gt;setProperty(name, value);</a:t>
            </a:r>
          </a:p>
        </p:txBody>
      </p:sp>
      <p:sp>
        <p:nvSpPr>
          <p:cNvPr id="52231" name="Text Box 6"/>
          <p:cNvSpPr txBox="1">
            <a:spLocks noChangeArrowheads="1"/>
          </p:cNvSpPr>
          <p:nvPr/>
        </p:nvSpPr>
        <p:spPr bwMode="auto">
          <a:xfrm>
            <a:off x="4408488" y="3592513"/>
            <a:ext cx="3998912" cy="280987"/>
          </a:xfrm>
          <a:prstGeom prst="rect">
            <a:avLst/>
          </a:prstGeom>
          <a:noFill/>
          <a:ln w="9525">
            <a:noFill/>
            <a:round/>
            <a:headEnd/>
            <a:tailEnd/>
          </a:ln>
        </p:spPr>
        <p:txBody>
          <a:bodyPr wrap="none" lIns="81639" tIns="44248" rIns="81639" bIns="40820"/>
          <a:lstStyle/>
          <a:p>
            <a:pPr>
              <a:lnSpc>
                <a:spcPct val="98000"/>
              </a:lnSpc>
              <a:tabLst>
                <a:tab pos="655638" algn="l"/>
                <a:tab pos="1312863" algn="l"/>
                <a:tab pos="1968500" algn="l"/>
                <a:tab pos="2625725" algn="l"/>
                <a:tab pos="3282950" algn="l"/>
                <a:tab pos="3938588" algn="l"/>
              </a:tabLst>
            </a:pPr>
            <a:r>
              <a:rPr lang="en-US" altLang="zh-CN" sz="1400">
                <a:solidFill>
                  <a:srgbClr val="000000"/>
                </a:solidFill>
                <a:latin typeface="DejaVu Sans Mono" pitchFamily="49" charset="0"/>
              </a:rPr>
              <a:t>QObject::dynamicPropertyNames() const</a:t>
            </a:r>
          </a:p>
        </p:txBody>
      </p:sp>
      <p:sp>
        <p:nvSpPr>
          <p:cNvPr id="52232" name="Freeform 7"/>
          <p:cNvSpPr>
            <a:spLocks noChangeArrowheads="1"/>
          </p:cNvSpPr>
          <p:nvPr/>
        </p:nvSpPr>
        <p:spPr bwMode="auto">
          <a:xfrm>
            <a:off x="2611438" y="2776538"/>
            <a:ext cx="327025" cy="654050"/>
          </a:xfrm>
          <a:custGeom>
            <a:avLst/>
            <a:gdLst>
              <a:gd name="T0" fmla="*/ 0 w 1001"/>
              <a:gd name="T1" fmla="*/ 2147483647 h 2001"/>
              <a:gd name="T2" fmla="*/ 2147483647 w 1001"/>
              <a:gd name="T3" fmla="*/ 0 h 2001"/>
              <a:gd name="T4" fmla="*/ 2147483647 w 1001"/>
              <a:gd name="T5" fmla="*/ 2147483647 h 2001"/>
              <a:gd name="T6" fmla="*/ 0 w 1001"/>
              <a:gd name="T7" fmla="*/ 2147483647 h 2001"/>
              <a:gd name="T8" fmla="*/ 0 60000 65536"/>
              <a:gd name="T9" fmla="*/ 0 60000 65536"/>
              <a:gd name="T10" fmla="*/ 0 60000 65536"/>
              <a:gd name="T11" fmla="*/ 0 60000 65536"/>
              <a:gd name="T12" fmla="*/ 0 w 1001"/>
              <a:gd name="T13" fmla="*/ 0 h 2001"/>
              <a:gd name="T14" fmla="*/ 1001 w 1001"/>
              <a:gd name="T15" fmla="*/ 2001 h 2001"/>
            </a:gdLst>
            <a:ahLst/>
            <a:cxnLst>
              <a:cxn ang="T8">
                <a:pos x="T0" y="T1"/>
              </a:cxn>
              <a:cxn ang="T9">
                <a:pos x="T2" y="T3"/>
              </a:cxn>
              <a:cxn ang="T10">
                <a:pos x="T4" y="T5"/>
              </a:cxn>
              <a:cxn ang="T11">
                <a:pos x="T6" y="T7"/>
              </a:cxn>
            </a:cxnLst>
            <a:rect l="T12" t="T13" r="T14" b="T15"/>
            <a:pathLst>
              <a:path w="1001" h="2001">
                <a:moveTo>
                  <a:pt x="0" y="2000"/>
                </a:moveTo>
                <a:lnTo>
                  <a:pt x="800" y="0"/>
                </a:lnTo>
                <a:lnTo>
                  <a:pt x="1000" y="1500"/>
                </a:lnTo>
                <a:lnTo>
                  <a:pt x="0" y="200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52233" name="Group 8"/>
          <p:cNvGrpSpPr>
            <a:grpSpLocks/>
          </p:cNvGrpSpPr>
          <p:nvPr/>
        </p:nvGrpSpPr>
        <p:grpSpPr bwMode="auto">
          <a:xfrm>
            <a:off x="639763" y="3265488"/>
            <a:ext cx="3114675" cy="1143000"/>
            <a:chOff x="444" y="2267"/>
            <a:chExt cx="2163" cy="794"/>
          </a:xfrm>
        </p:grpSpPr>
        <p:sp>
          <p:nvSpPr>
            <p:cNvPr id="52239" name="Freeform 9"/>
            <p:cNvSpPr>
              <a:spLocks noChangeArrowheads="1"/>
            </p:cNvSpPr>
            <p:nvPr/>
          </p:nvSpPr>
          <p:spPr bwMode="auto">
            <a:xfrm>
              <a:off x="444" y="2267"/>
              <a:ext cx="2164" cy="795"/>
            </a:xfrm>
            <a:custGeom>
              <a:avLst/>
              <a:gdLst>
                <a:gd name="T0" fmla="*/ 0 w 9543"/>
                <a:gd name="T1" fmla="*/ 0 h 3506"/>
                <a:gd name="T2" fmla="*/ 0 w 9543"/>
                <a:gd name="T3" fmla="*/ 0 h 3506"/>
                <a:gd name="T4" fmla="*/ 0 w 9543"/>
                <a:gd name="T5" fmla="*/ 0 h 3506"/>
                <a:gd name="T6" fmla="*/ 0 w 9543"/>
                <a:gd name="T7" fmla="*/ 0 h 3506"/>
                <a:gd name="T8" fmla="*/ 0 w 9543"/>
                <a:gd name="T9" fmla="*/ 0 h 3506"/>
                <a:gd name="T10" fmla="*/ 0 w 9543"/>
                <a:gd name="T11" fmla="*/ 0 h 3506"/>
                <a:gd name="T12" fmla="*/ 0 w 9543"/>
                <a:gd name="T13" fmla="*/ 0 h 3506"/>
                <a:gd name="T14" fmla="*/ 0 w 9543"/>
                <a:gd name="T15" fmla="*/ 0 h 3506"/>
                <a:gd name="T16" fmla="*/ 0 w 9543"/>
                <a:gd name="T17" fmla="*/ 0 h 35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543"/>
                <a:gd name="T28" fmla="*/ 0 h 3506"/>
                <a:gd name="T29" fmla="*/ 9543 w 9543"/>
                <a:gd name="T30" fmla="*/ 3506 h 35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543" h="3506">
                  <a:moveTo>
                    <a:pt x="946" y="5"/>
                  </a:moveTo>
                  <a:cubicBezTo>
                    <a:pt x="946" y="5"/>
                    <a:pt x="6148" y="7"/>
                    <a:pt x="9526" y="9"/>
                  </a:cubicBezTo>
                  <a:cubicBezTo>
                    <a:pt x="9526" y="413"/>
                    <a:pt x="9541" y="1826"/>
                    <a:pt x="9541" y="2232"/>
                  </a:cubicBezTo>
                  <a:cubicBezTo>
                    <a:pt x="9521" y="2603"/>
                    <a:pt x="9542" y="2778"/>
                    <a:pt x="9366" y="3060"/>
                  </a:cubicBezTo>
                  <a:cubicBezTo>
                    <a:pt x="9108" y="3464"/>
                    <a:pt x="8858" y="3452"/>
                    <a:pt x="8545" y="3505"/>
                  </a:cubicBezTo>
                  <a:cubicBezTo>
                    <a:pt x="8220" y="3492"/>
                    <a:pt x="45" y="3485"/>
                    <a:pt x="56" y="3485"/>
                  </a:cubicBezTo>
                  <a:cubicBezTo>
                    <a:pt x="65" y="3422"/>
                    <a:pt x="42" y="1126"/>
                    <a:pt x="42" y="1040"/>
                  </a:cubicBezTo>
                  <a:cubicBezTo>
                    <a:pt x="45" y="952"/>
                    <a:pt x="0" y="665"/>
                    <a:pt x="255" y="304"/>
                  </a:cubicBezTo>
                  <a:cubicBezTo>
                    <a:pt x="509" y="0"/>
                    <a:pt x="695" y="0"/>
                    <a:pt x="946" y="5"/>
                  </a:cubicBezTo>
                </a:path>
              </a:pathLst>
            </a:custGeom>
            <a:solidFill>
              <a:srgbClr val="6DC400"/>
            </a:solidFill>
            <a:ln w="9525">
              <a:noFill/>
              <a:miter lim="800000"/>
              <a:headEnd/>
              <a:tailEnd/>
            </a:ln>
          </p:spPr>
          <p:txBody>
            <a:bodyPr wrap="none" anchor="ctr"/>
            <a:lstStyle/>
            <a:p>
              <a:endParaRPr lang="zh-CN" altLang="en-US"/>
            </a:p>
          </p:txBody>
        </p:sp>
        <p:sp>
          <p:nvSpPr>
            <p:cNvPr id="52240" name="Text Box 10"/>
            <p:cNvSpPr txBox="1">
              <a:spLocks noChangeArrowheads="1"/>
            </p:cNvSpPr>
            <p:nvPr/>
          </p:nvSpPr>
          <p:spPr bwMode="auto">
            <a:xfrm>
              <a:off x="444" y="2267"/>
              <a:ext cx="2164" cy="795"/>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 pos="2625725" algn="l"/>
                </a:tabLst>
              </a:pPr>
              <a:r>
                <a:rPr lang="zh-CN" altLang="en-US" b="1">
                  <a:solidFill>
                    <a:srgbClr val="FFFFFF"/>
                  </a:solidFill>
                </a:rPr>
                <a:t>真：如果属性经过</a:t>
              </a:r>
              <a:r>
                <a:rPr lang="en-US" altLang="zh-CN">
                  <a:solidFill>
                    <a:srgbClr val="FFFFFF"/>
                  </a:solidFill>
                </a:rPr>
                <a:t>Q_PROPERTY </a:t>
              </a:r>
              <a:r>
                <a:rPr lang="zh-CN" altLang="en-US">
                  <a:solidFill>
                    <a:srgbClr val="FFFFFF"/>
                  </a:solidFill>
                </a:rPr>
                <a:t>定义</a:t>
              </a:r>
              <a:endParaRPr lang="en-US" altLang="ja-JP">
                <a:solidFill>
                  <a:srgbClr val="FFFFFF"/>
                </a:solidFill>
              </a:endParaRPr>
            </a:p>
            <a:p>
              <a:pPr>
                <a:tabLst>
                  <a:tab pos="655638" algn="l"/>
                  <a:tab pos="1312863" algn="l"/>
                  <a:tab pos="1968500" algn="l"/>
                  <a:tab pos="2625725" algn="l"/>
                </a:tabLst>
              </a:pPr>
              <a:r>
                <a:rPr lang="en-US">
                  <a:solidFill>
                    <a:srgbClr val="FFFFFF"/>
                  </a:solidFill>
                </a:rPr>
                <a:t> </a:t>
              </a:r>
            </a:p>
            <a:p>
              <a:pPr algn="ctr">
                <a:tabLst>
                  <a:tab pos="655638" algn="l"/>
                  <a:tab pos="1312863" algn="l"/>
                  <a:tab pos="1968500" algn="l"/>
                  <a:tab pos="2625725" algn="l"/>
                </a:tabLst>
              </a:pPr>
              <a:r>
                <a:rPr lang="zh-CN" altLang="en-US" b="1">
                  <a:solidFill>
                    <a:srgbClr val="FFFFFF"/>
                  </a:solidFill>
                </a:rPr>
                <a:t>假：如果只是动态增加</a:t>
              </a:r>
              <a:endParaRPr lang="en-US" b="1">
                <a:solidFill>
                  <a:srgbClr val="FFFFFF"/>
                </a:solidFill>
              </a:endParaRPr>
            </a:p>
          </p:txBody>
        </p:sp>
      </p:grpSp>
      <p:sp>
        <p:nvSpPr>
          <p:cNvPr id="52234" name="Freeform 11"/>
          <p:cNvSpPr>
            <a:spLocks noChangeArrowheads="1"/>
          </p:cNvSpPr>
          <p:nvPr/>
        </p:nvSpPr>
        <p:spPr bwMode="auto">
          <a:xfrm>
            <a:off x="6367463" y="3917950"/>
            <a:ext cx="327025" cy="490538"/>
          </a:xfrm>
          <a:custGeom>
            <a:avLst/>
            <a:gdLst>
              <a:gd name="T0" fmla="*/ 2147483647 w 1001"/>
              <a:gd name="T1" fmla="*/ 2147483647 h 1501"/>
              <a:gd name="T2" fmla="*/ 0 w 1001"/>
              <a:gd name="T3" fmla="*/ 0 h 1501"/>
              <a:gd name="T4" fmla="*/ 2147483647 w 1001"/>
              <a:gd name="T5" fmla="*/ 2147483647 h 1501"/>
              <a:gd name="T6" fmla="*/ 2147483647 w 1001"/>
              <a:gd name="T7" fmla="*/ 2147483647 h 1501"/>
              <a:gd name="T8" fmla="*/ 0 60000 65536"/>
              <a:gd name="T9" fmla="*/ 0 60000 65536"/>
              <a:gd name="T10" fmla="*/ 0 60000 65536"/>
              <a:gd name="T11" fmla="*/ 0 60000 65536"/>
              <a:gd name="T12" fmla="*/ 0 w 1001"/>
              <a:gd name="T13" fmla="*/ 0 h 1501"/>
              <a:gd name="T14" fmla="*/ 1001 w 1001"/>
              <a:gd name="T15" fmla="*/ 1501 h 1501"/>
            </a:gdLst>
            <a:ahLst/>
            <a:cxnLst>
              <a:cxn ang="T8">
                <a:pos x="T0" y="T1"/>
              </a:cxn>
              <a:cxn ang="T9">
                <a:pos x="T2" y="T3"/>
              </a:cxn>
              <a:cxn ang="T10">
                <a:pos x="T4" y="T5"/>
              </a:cxn>
              <a:cxn ang="T11">
                <a:pos x="T6" y="T7"/>
              </a:cxn>
            </a:cxnLst>
            <a:rect l="T12" t="T13" r="T14" b="T15"/>
            <a:pathLst>
              <a:path w="1001" h="1501">
                <a:moveTo>
                  <a:pt x="1000" y="1000"/>
                </a:moveTo>
                <a:lnTo>
                  <a:pt x="0" y="0"/>
                </a:lnTo>
                <a:lnTo>
                  <a:pt x="500" y="1500"/>
                </a:lnTo>
                <a:lnTo>
                  <a:pt x="1000" y="100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52235" name="Group 12"/>
          <p:cNvGrpSpPr>
            <a:grpSpLocks/>
          </p:cNvGrpSpPr>
          <p:nvPr/>
        </p:nvGrpSpPr>
        <p:grpSpPr bwMode="auto">
          <a:xfrm>
            <a:off x="5199063" y="4244975"/>
            <a:ext cx="2049462" cy="652463"/>
            <a:chOff x="3610" y="2948"/>
            <a:chExt cx="1424" cy="453"/>
          </a:xfrm>
        </p:grpSpPr>
        <p:sp>
          <p:nvSpPr>
            <p:cNvPr id="52237" name="Freeform 13"/>
            <p:cNvSpPr>
              <a:spLocks noChangeArrowheads="1"/>
            </p:cNvSpPr>
            <p:nvPr/>
          </p:nvSpPr>
          <p:spPr bwMode="auto">
            <a:xfrm>
              <a:off x="3610" y="2948"/>
              <a:ext cx="1425" cy="454"/>
            </a:xfrm>
            <a:custGeom>
              <a:avLst/>
              <a:gdLst>
                <a:gd name="T0" fmla="*/ 0 w 6285"/>
                <a:gd name="T1" fmla="*/ 0 h 2003"/>
                <a:gd name="T2" fmla="*/ 0 w 6285"/>
                <a:gd name="T3" fmla="*/ 0 h 2003"/>
                <a:gd name="T4" fmla="*/ 0 w 6285"/>
                <a:gd name="T5" fmla="*/ 0 h 2003"/>
                <a:gd name="T6" fmla="*/ 0 w 6285"/>
                <a:gd name="T7" fmla="*/ 0 h 2003"/>
                <a:gd name="T8" fmla="*/ 0 w 6285"/>
                <a:gd name="T9" fmla="*/ 0 h 2003"/>
                <a:gd name="T10" fmla="*/ 0 w 6285"/>
                <a:gd name="T11" fmla="*/ 0 h 2003"/>
                <a:gd name="T12" fmla="*/ 0 w 6285"/>
                <a:gd name="T13" fmla="*/ 0 h 2003"/>
                <a:gd name="T14" fmla="*/ 0 w 6285"/>
                <a:gd name="T15" fmla="*/ 0 h 2003"/>
                <a:gd name="T16" fmla="*/ 0 w 6285"/>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85"/>
                <a:gd name="T28" fmla="*/ 0 h 2003"/>
                <a:gd name="T29" fmla="*/ 6285 w 6285"/>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85" h="2003">
                  <a:moveTo>
                    <a:pt x="623" y="3"/>
                  </a:moveTo>
                  <a:cubicBezTo>
                    <a:pt x="623" y="3"/>
                    <a:pt x="4049" y="4"/>
                    <a:pt x="6273" y="5"/>
                  </a:cubicBezTo>
                  <a:cubicBezTo>
                    <a:pt x="6273" y="236"/>
                    <a:pt x="6283" y="1043"/>
                    <a:pt x="6283" y="1275"/>
                  </a:cubicBezTo>
                  <a:cubicBezTo>
                    <a:pt x="6270" y="1487"/>
                    <a:pt x="6284" y="1587"/>
                    <a:pt x="6168" y="1748"/>
                  </a:cubicBezTo>
                  <a:cubicBezTo>
                    <a:pt x="5998" y="1979"/>
                    <a:pt x="5833" y="1972"/>
                    <a:pt x="5627" y="2002"/>
                  </a:cubicBezTo>
                  <a:cubicBezTo>
                    <a:pt x="5413" y="1995"/>
                    <a:pt x="30" y="1991"/>
                    <a:pt x="37" y="1991"/>
                  </a:cubicBezTo>
                  <a:cubicBezTo>
                    <a:pt x="43" y="1955"/>
                    <a:pt x="28" y="643"/>
                    <a:pt x="28" y="594"/>
                  </a:cubicBezTo>
                  <a:cubicBezTo>
                    <a:pt x="30" y="544"/>
                    <a:pt x="0" y="380"/>
                    <a:pt x="168" y="174"/>
                  </a:cubicBezTo>
                  <a:cubicBezTo>
                    <a:pt x="335" y="0"/>
                    <a:pt x="458" y="0"/>
                    <a:pt x="623" y="3"/>
                  </a:cubicBezTo>
                </a:path>
              </a:pathLst>
            </a:custGeom>
            <a:solidFill>
              <a:srgbClr val="6DC400"/>
            </a:solidFill>
            <a:ln w="9525">
              <a:noFill/>
              <a:miter lim="800000"/>
              <a:headEnd/>
              <a:tailEnd/>
            </a:ln>
          </p:spPr>
          <p:txBody>
            <a:bodyPr wrap="none" anchor="ctr"/>
            <a:lstStyle/>
            <a:p>
              <a:endParaRPr lang="zh-CN" altLang="en-US"/>
            </a:p>
          </p:txBody>
        </p:sp>
        <p:sp>
          <p:nvSpPr>
            <p:cNvPr id="52238" name="Text Box 14"/>
            <p:cNvSpPr txBox="1">
              <a:spLocks noChangeArrowheads="1"/>
            </p:cNvSpPr>
            <p:nvPr/>
          </p:nvSpPr>
          <p:spPr bwMode="auto">
            <a:xfrm>
              <a:off x="3610" y="2948"/>
              <a:ext cx="1425" cy="454"/>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Lst>
              </a:pPr>
              <a:r>
                <a:rPr lang="zh-CN" altLang="en-US">
                  <a:solidFill>
                    <a:srgbClr val="FFFFFF"/>
                  </a:solidFill>
                </a:rPr>
                <a:t>返回一个动态属性的列表</a:t>
              </a:r>
              <a:endParaRPr lang="en-US">
                <a:solidFill>
                  <a:srgbClr val="FFFFFF"/>
                </a:solidFill>
              </a:endParaRPr>
            </a:p>
          </p:txBody>
        </p:sp>
      </p:grpSp>
      <p:sp>
        <p:nvSpPr>
          <p:cNvPr id="52236" name="灯片编号占位符 16"/>
          <p:cNvSpPr>
            <a:spLocks noGrp="1"/>
          </p:cNvSpPr>
          <p:nvPr>
            <p:ph type="sldNum" sz="quarter" idx="12"/>
          </p:nvPr>
        </p:nvSpPr>
        <p:spPr>
          <a:noFill/>
        </p:spPr>
        <p:txBody>
          <a:bodyPr/>
          <a:lstStyle/>
          <a:p>
            <a:fld id="{5DC90226-5033-4967-A1D4-71004BD22DAA}" type="slidenum">
              <a:rPr lang="en-US" altLang="zh-CN" smtClean="0">
                <a:latin typeface="Arial" charset="0"/>
              </a:rPr>
              <a:pPr/>
              <a:t>47</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reeform 1"/>
          <p:cNvSpPr>
            <a:spLocks noChangeArrowheads="1"/>
          </p:cNvSpPr>
          <p:nvPr/>
        </p:nvSpPr>
        <p:spPr bwMode="auto">
          <a:xfrm>
            <a:off x="1619250" y="2119313"/>
            <a:ext cx="5891213" cy="3432175"/>
          </a:xfrm>
          <a:custGeom>
            <a:avLst/>
            <a:gdLst>
              <a:gd name="T0" fmla="*/ 2147483647 w 18040"/>
              <a:gd name="T1" fmla="*/ 2147483647 h 10509"/>
              <a:gd name="T2" fmla="*/ 2147483647 w 18040"/>
              <a:gd name="T3" fmla="*/ 2147483647 h 10509"/>
              <a:gd name="T4" fmla="*/ 2147483647 w 18040"/>
              <a:gd name="T5" fmla="*/ 2147483647 h 10509"/>
              <a:gd name="T6" fmla="*/ 2147483647 w 18040"/>
              <a:gd name="T7" fmla="*/ 2147483647 h 10509"/>
              <a:gd name="T8" fmla="*/ 2147483647 w 18040"/>
              <a:gd name="T9" fmla="*/ 2147483647 h 10509"/>
              <a:gd name="T10" fmla="*/ 2147483647 w 18040"/>
              <a:gd name="T11" fmla="*/ 2147483647 h 10509"/>
              <a:gd name="T12" fmla="*/ 2147483647 w 18040"/>
              <a:gd name="T13" fmla="*/ 2147483647 h 10509"/>
              <a:gd name="T14" fmla="*/ 2147483647 w 18040"/>
              <a:gd name="T15" fmla="*/ 2147483647 h 10509"/>
              <a:gd name="T16" fmla="*/ 2147483647 w 18040"/>
              <a:gd name="T17" fmla="*/ 2147483647 h 105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40"/>
              <a:gd name="T28" fmla="*/ 0 h 10509"/>
              <a:gd name="T29" fmla="*/ 18040 w 18040"/>
              <a:gd name="T30" fmla="*/ 10509 h 105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40" h="10509">
                <a:moveTo>
                  <a:pt x="921" y="10"/>
                </a:moveTo>
                <a:cubicBezTo>
                  <a:pt x="921" y="10"/>
                  <a:pt x="14748" y="16"/>
                  <a:pt x="18037" y="21"/>
                </a:cubicBezTo>
                <a:cubicBezTo>
                  <a:pt x="18037" y="787"/>
                  <a:pt x="18037" y="7331"/>
                  <a:pt x="18037" y="8100"/>
                </a:cubicBezTo>
                <a:cubicBezTo>
                  <a:pt x="18017" y="8801"/>
                  <a:pt x="18039" y="9133"/>
                  <a:pt x="17866" y="9665"/>
                </a:cubicBezTo>
                <a:cubicBezTo>
                  <a:pt x="17615" y="10431"/>
                  <a:pt x="17371" y="10408"/>
                  <a:pt x="17067" y="10508"/>
                </a:cubicBezTo>
                <a:cubicBezTo>
                  <a:pt x="16750" y="10484"/>
                  <a:pt x="5714" y="10481"/>
                  <a:pt x="39" y="10468"/>
                </a:cubicBezTo>
                <a:cubicBezTo>
                  <a:pt x="34" y="8925"/>
                  <a:pt x="41" y="2131"/>
                  <a:pt x="41" y="1970"/>
                </a:cubicBezTo>
                <a:cubicBezTo>
                  <a:pt x="44" y="1804"/>
                  <a:pt x="0" y="1262"/>
                  <a:pt x="248" y="577"/>
                </a:cubicBezTo>
                <a:cubicBezTo>
                  <a:pt x="494" y="0"/>
                  <a:pt x="677" y="0"/>
                  <a:pt x="921" y="10"/>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53251" name="Rectangle 2"/>
          <p:cNvSpPr>
            <a:spLocks noGrp="1" noChangeArrowheads="1"/>
          </p:cNvSpPr>
          <p:nvPr>
            <p:ph type="title"/>
          </p:nvPr>
        </p:nvSpPr>
        <p:spPr>
          <a:xfrm>
            <a:off x="1042988" y="52388"/>
            <a:ext cx="5943600" cy="1144587"/>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创建自定义属性</a:t>
            </a:r>
            <a:endParaRPr lang="en-US" smtClean="0"/>
          </a:p>
        </p:txBody>
      </p:sp>
      <p:sp>
        <p:nvSpPr>
          <p:cNvPr id="53252" name="Text Box 3"/>
          <p:cNvSpPr txBox="1">
            <a:spLocks noChangeArrowheads="1"/>
          </p:cNvSpPr>
          <p:nvPr/>
        </p:nvSpPr>
        <p:spPr bwMode="auto">
          <a:xfrm>
            <a:off x="1785938" y="2217738"/>
            <a:ext cx="5659437" cy="3290887"/>
          </a:xfrm>
          <a:prstGeom prst="rect">
            <a:avLst/>
          </a:prstGeom>
          <a:noFill/>
          <a:ln w="9525">
            <a:noFill/>
            <a:round/>
            <a:headEnd/>
            <a:tailEnd/>
          </a:ln>
        </p:spPr>
        <p:txBody>
          <a:bodyPr wrap="none" lIns="81639" tIns="44248" rIns="81639" bIns="40820"/>
          <a:lstStyle/>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class AngleObject : public QObject</a:t>
            </a: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    Q_OBJECT</a:t>
            </a: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    Q_PROPERTY(qreal angle READ angle WRITE setAngle)</a:t>
            </a:r>
          </a:p>
          <a:p>
            <a:pPr>
              <a:lnSpc>
                <a:spcPct val="98000"/>
              </a:lnSpc>
              <a:tabLst>
                <a:tab pos="655638" algn="l"/>
                <a:tab pos="1312863" algn="l"/>
                <a:tab pos="1968500" algn="l"/>
                <a:tab pos="2625725" algn="l"/>
                <a:tab pos="3282950" algn="l"/>
                <a:tab pos="3938588" algn="l"/>
                <a:tab pos="4595813" algn="l"/>
                <a:tab pos="5253038" algn="l"/>
              </a:tabLst>
            </a:pPr>
            <a:endParaRPr lang="en-US" altLang="zh-CN" sz="140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public:</a:t>
            </a: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    AngleObject(qreal angle, QObject *parent = 0);</a:t>
            </a:r>
          </a:p>
          <a:p>
            <a:pPr>
              <a:lnSpc>
                <a:spcPct val="98000"/>
              </a:lnSpc>
              <a:tabLst>
                <a:tab pos="655638" algn="l"/>
                <a:tab pos="1312863" algn="l"/>
                <a:tab pos="1968500" algn="l"/>
                <a:tab pos="2625725" algn="l"/>
                <a:tab pos="3282950" algn="l"/>
                <a:tab pos="3938588" algn="l"/>
                <a:tab pos="4595813" algn="l"/>
                <a:tab pos="5253038" algn="l"/>
              </a:tabLst>
            </a:pPr>
            <a:endParaRPr lang="en-US" altLang="zh-CN" sz="140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    qreal angle() </a:t>
            </a:r>
            <a:r>
              <a:rPr lang="en-US" altLang="zh-CN" sz="1400">
                <a:solidFill>
                  <a:srgbClr val="FF0000"/>
                </a:solidFill>
                <a:latin typeface="DejaVu Sans Mono" pitchFamily="49" charset="0"/>
              </a:rPr>
              <a:t>const</a:t>
            </a:r>
            <a:r>
              <a:rPr lang="en-US" altLang="zh-CN" sz="140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Lst>
            </a:pPr>
            <a:endParaRPr lang="en-US" altLang="zh-CN" sz="140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    void setAngle(qreal);</a:t>
            </a:r>
          </a:p>
          <a:p>
            <a:pPr>
              <a:lnSpc>
                <a:spcPct val="98000"/>
              </a:lnSpc>
              <a:tabLst>
                <a:tab pos="655638" algn="l"/>
                <a:tab pos="1312863" algn="l"/>
                <a:tab pos="1968500" algn="l"/>
                <a:tab pos="2625725" algn="l"/>
                <a:tab pos="3282950" algn="l"/>
                <a:tab pos="3938588" algn="l"/>
                <a:tab pos="4595813" algn="l"/>
                <a:tab pos="5253038" algn="l"/>
              </a:tabLst>
            </a:pPr>
            <a:endParaRPr lang="en-US" altLang="zh-CN" sz="140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private:</a:t>
            </a: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    qreal m_angle;</a:t>
            </a: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Lst>
            </a:pPr>
            <a:endParaRPr lang="en-US" altLang="zh-CN" sz="1400">
              <a:solidFill>
                <a:srgbClr val="000000"/>
              </a:solidFill>
              <a:latin typeface="DejaVu Sans Mono" pitchFamily="49" charset="0"/>
            </a:endParaRPr>
          </a:p>
        </p:txBody>
      </p:sp>
      <p:sp>
        <p:nvSpPr>
          <p:cNvPr id="53253" name="Freeform 5"/>
          <p:cNvSpPr>
            <a:spLocks noChangeArrowheads="1"/>
          </p:cNvSpPr>
          <p:nvPr/>
        </p:nvSpPr>
        <p:spPr bwMode="auto">
          <a:xfrm>
            <a:off x="1468438" y="2122488"/>
            <a:ext cx="784225" cy="817562"/>
          </a:xfrm>
          <a:custGeom>
            <a:avLst/>
            <a:gdLst>
              <a:gd name="T0" fmla="*/ 2147483647 w 2401"/>
              <a:gd name="T1" fmla="*/ 0 h 2501"/>
              <a:gd name="T2" fmla="*/ 2147483647 w 2401"/>
              <a:gd name="T3" fmla="*/ 2147483647 h 2501"/>
              <a:gd name="T4" fmla="*/ 0 w 2401"/>
              <a:gd name="T5" fmla="*/ 2147483647 h 2501"/>
              <a:gd name="T6" fmla="*/ 2147483647 w 2401"/>
              <a:gd name="T7" fmla="*/ 0 h 2501"/>
              <a:gd name="T8" fmla="*/ 0 60000 65536"/>
              <a:gd name="T9" fmla="*/ 0 60000 65536"/>
              <a:gd name="T10" fmla="*/ 0 60000 65536"/>
              <a:gd name="T11" fmla="*/ 0 60000 65536"/>
              <a:gd name="T12" fmla="*/ 0 w 2401"/>
              <a:gd name="T13" fmla="*/ 0 h 2501"/>
              <a:gd name="T14" fmla="*/ 2401 w 2401"/>
              <a:gd name="T15" fmla="*/ 2501 h 2501"/>
            </a:gdLst>
            <a:ahLst/>
            <a:cxnLst>
              <a:cxn ang="T8">
                <a:pos x="T0" y="T1"/>
              </a:cxn>
              <a:cxn ang="T9">
                <a:pos x="T2" y="T3"/>
              </a:cxn>
              <a:cxn ang="T10">
                <a:pos x="T4" y="T5"/>
              </a:cxn>
              <a:cxn ang="T11">
                <a:pos x="T6" y="T7"/>
              </a:cxn>
            </a:cxnLst>
            <a:rect l="T12" t="T13" r="T14" b="T15"/>
            <a:pathLst>
              <a:path w="2401" h="2501">
                <a:moveTo>
                  <a:pt x="500" y="0"/>
                </a:moveTo>
                <a:lnTo>
                  <a:pt x="2400" y="2500"/>
                </a:lnTo>
                <a:lnTo>
                  <a:pt x="0" y="500"/>
                </a:lnTo>
                <a:lnTo>
                  <a:pt x="500" y="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53254" name="Group 6"/>
          <p:cNvGrpSpPr>
            <a:grpSpLocks/>
          </p:cNvGrpSpPr>
          <p:nvPr/>
        </p:nvGrpSpPr>
        <p:grpSpPr bwMode="auto">
          <a:xfrm>
            <a:off x="153988" y="1631950"/>
            <a:ext cx="2051050" cy="652463"/>
            <a:chOff x="107" y="1133"/>
            <a:chExt cx="1424" cy="453"/>
          </a:xfrm>
        </p:grpSpPr>
        <p:sp>
          <p:nvSpPr>
            <p:cNvPr id="53272" name="Freeform 7"/>
            <p:cNvSpPr>
              <a:spLocks noChangeArrowheads="1"/>
            </p:cNvSpPr>
            <p:nvPr/>
          </p:nvSpPr>
          <p:spPr bwMode="auto">
            <a:xfrm>
              <a:off x="107" y="1133"/>
              <a:ext cx="1425" cy="454"/>
            </a:xfrm>
            <a:custGeom>
              <a:avLst/>
              <a:gdLst>
                <a:gd name="T0" fmla="*/ 0 w 6285"/>
                <a:gd name="T1" fmla="*/ 0 h 2003"/>
                <a:gd name="T2" fmla="*/ 0 w 6285"/>
                <a:gd name="T3" fmla="*/ 0 h 2003"/>
                <a:gd name="T4" fmla="*/ 0 w 6285"/>
                <a:gd name="T5" fmla="*/ 0 h 2003"/>
                <a:gd name="T6" fmla="*/ 0 w 6285"/>
                <a:gd name="T7" fmla="*/ 0 h 2003"/>
                <a:gd name="T8" fmla="*/ 0 w 6285"/>
                <a:gd name="T9" fmla="*/ 0 h 2003"/>
                <a:gd name="T10" fmla="*/ 0 w 6285"/>
                <a:gd name="T11" fmla="*/ 0 h 2003"/>
                <a:gd name="T12" fmla="*/ 0 w 6285"/>
                <a:gd name="T13" fmla="*/ 0 h 2003"/>
                <a:gd name="T14" fmla="*/ 0 w 6285"/>
                <a:gd name="T15" fmla="*/ 0 h 2003"/>
                <a:gd name="T16" fmla="*/ 0 w 6285"/>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85"/>
                <a:gd name="T28" fmla="*/ 0 h 2003"/>
                <a:gd name="T29" fmla="*/ 6285 w 6285"/>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85" h="2003">
                  <a:moveTo>
                    <a:pt x="623" y="3"/>
                  </a:moveTo>
                  <a:cubicBezTo>
                    <a:pt x="623" y="3"/>
                    <a:pt x="4049" y="4"/>
                    <a:pt x="6273" y="5"/>
                  </a:cubicBezTo>
                  <a:cubicBezTo>
                    <a:pt x="6273" y="236"/>
                    <a:pt x="6283" y="1043"/>
                    <a:pt x="6283" y="1275"/>
                  </a:cubicBezTo>
                  <a:cubicBezTo>
                    <a:pt x="6270" y="1487"/>
                    <a:pt x="6284" y="1587"/>
                    <a:pt x="6168" y="1748"/>
                  </a:cubicBezTo>
                  <a:cubicBezTo>
                    <a:pt x="5998" y="1979"/>
                    <a:pt x="5833" y="1972"/>
                    <a:pt x="5627" y="2002"/>
                  </a:cubicBezTo>
                  <a:cubicBezTo>
                    <a:pt x="5413" y="1995"/>
                    <a:pt x="30" y="1991"/>
                    <a:pt x="37" y="1991"/>
                  </a:cubicBezTo>
                  <a:cubicBezTo>
                    <a:pt x="43" y="1955"/>
                    <a:pt x="28" y="643"/>
                    <a:pt x="28" y="594"/>
                  </a:cubicBezTo>
                  <a:cubicBezTo>
                    <a:pt x="30" y="544"/>
                    <a:pt x="0" y="380"/>
                    <a:pt x="168" y="174"/>
                  </a:cubicBezTo>
                  <a:cubicBezTo>
                    <a:pt x="335" y="0"/>
                    <a:pt x="458" y="0"/>
                    <a:pt x="623" y="3"/>
                  </a:cubicBezTo>
                </a:path>
              </a:pathLst>
            </a:custGeom>
            <a:solidFill>
              <a:srgbClr val="6DC400"/>
            </a:solidFill>
            <a:ln w="9525">
              <a:noFill/>
              <a:miter lim="800000"/>
              <a:headEnd/>
              <a:tailEnd/>
            </a:ln>
          </p:spPr>
          <p:txBody>
            <a:bodyPr wrap="none" anchor="ctr"/>
            <a:lstStyle/>
            <a:p>
              <a:endParaRPr lang="zh-CN" altLang="en-US"/>
            </a:p>
          </p:txBody>
        </p:sp>
        <p:sp>
          <p:nvSpPr>
            <p:cNvPr id="53273" name="Text Box 8"/>
            <p:cNvSpPr txBox="1">
              <a:spLocks noChangeArrowheads="1"/>
            </p:cNvSpPr>
            <p:nvPr/>
          </p:nvSpPr>
          <p:spPr bwMode="auto">
            <a:xfrm>
              <a:off x="107" y="1133"/>
              <a:ext cx="1425" cy="454"/>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Lst>
              </a:pPr>
              <a:r>
                <a:rPr lang="zh-CN" altLang="en-US">
                  <a:solidFill>
                    <a:srgbClr val="FFFFFF"/>
                  </a:solidFill>
                </a:rPr>
                <a:t>宏，描述属性</a:t>
              </a:r>
              <a:endParaRPr lang="en-US">
                <a:solidFill>
                  <a:srgbClr val="FFFFFF"/>
                </a:solidFill>
              </a:endParaRPr>
            </a:p>
          </p:txBody>
        </p:sp>
      </p:grpSp>
      <p:sp>
        <p:nvSpPr>
          <p:cNvPr id="53255" name="Freeform 9"/>
          <p:cNvSpPr>
            <a:spLocks noChangeArrowheads="1"/>
          </p:cNvSpPr>
          <p:nvPr/>
        </p:nvSpPr>
        <p:spPr bwMode="auto">
          <a:xfrm>
            <a:off x="4572000" y="3657600"/>
            <a:ext cx="2776538" cy="587375"/>
          </a:xfrm>
          <a:custGeom>
            <a:avLst/>
            <a:gdLst>
              <a:gd name="T0" fmla="*/ 2147483647 w 8501"/>
              <a:gd name="T1" fmla="*/ 2147483647 h 1801"/>
              <a:gd name="T2" fmla="*/ 0 w 8501"/>
              <a:gd name="T3" fmla="*/ 0 h 1801"/>
              <a:gd name="T4" fmla="*/ 2147483647 w 8501"/>
              <a:gd name="T5" fmla="*/ 2147483647 h 1801"/>
              <a:gd name="T6" fmla="*/ 2147483647 w 8501"/>
              <a:gd name="T7" fmla="*/ 2147483647 h 1801"/>
              <a:gd name="T8" fmla="*/ 0 60000 65536"/>
              <a:gd name="T9" fmla="*/ 0 60000 65536"/>
              <a:gd name="T10" fmla="*/ 0 60000 65536"/>
              <a:gd name="T11" fmla="*/ 0 60000 65536"/>
              <a:gd name="T12" fmla="*/ 0 w 8501"/>
              <a:gd name="T13" fmla="*/ 0 h 1801"/>
              <a:gd name="T14" fmla="*/ 8501 w 8501"/>
              <a:gd name="T15" fmla="*/ 1801 h 1801"/>
            </a:gdLst>
            <a:ahLst/>
            <a:cxnLst>
              <a:cxn ang="T8">
                <a:pos x="T0" y="T1"/>
              </a:cxn>
              <a:cxn ang="T9">
                <a:pos x="T2" y="T3"/>
              </a:cxn>
              <a:cxn ang="T10">
                <a:pos x="T4" y="T5"/>
              </a:cxn>
              <a:cxn ang="T11">
                <a:pos x="T6" y="T7"/>
              </a:cxn>
            </a:cxnLst>
            <a:rect l="T12" t="T13" r="T14" b="T15"/>
            <a:pathLst>
              <a:path w="8501" h="1801">
                <a:moveTo>
                  <a:pt x="7500" y="1800"/>
                </a:moveTo>
                <a:lnTo>
                  <a:pt x="0" y="0"/>
                </a:lnTo>
                <a:lnTo>
                  <a:pt x="8500" y="1300"/>
                </a:lnTo>
                <a:lnTo>
                  <a:pt x="7500" y="180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53256" name="Group 10"/>
          <p:cNvGrpSpPr>
            <a:grpSpLocks/>
          </p:cNvGrpSpPr>
          <p:nvPr/>
        </p:nvGrpSpPr>
        <p:grpSpPr bwMode="auto">
          <a:xfrm>
            <a:off x="7013575" y="4081463"/>
            <a:ext cx="1474788" cy="325437"/>
            <a:chOff x="4871" y="2834"/>
            <a:chExt cx="1024" cy="226"/>
          </a:xfrm>
        </p:grpSpPr>
        <p:sp>
          <p:nvSpPr>
            <p:cNvPr id="53270" name="Freeform 11"/>
            <p:cNvSpPr>
              <a:spLocks noChangeArrowheads="1"/>
            </p:cNvSpPr>
            <p:nvPr/>
          </p:nvSpPr>
          <p:spPr bwMode="auto">
            <a:xfrm>
              <a:off x="4871" y="2834"/>
              <a:ext cx="1025" cy="227"/>
            </a:xfrm>
            <a:custGeom>
              <a:avLst/>
              <a:gdLst>
                <a:gd name="T0" fmla="*/ 0 w 4521"/>
                <a:gd name="T1" fmla="*/ 0 h 1002"/>
                <a:gd name="T2" fmla="*/ 0 w 4521"/>
                <a:gd name="T3" fmla="*/ 0 h 1002"/>
                <a:gd name="T4" fmla="*/ 0 w 4521"/>
                <a:gd name="T5" fmla="*/ 0 h 1002"/>
                <a:gd name="T6" fmla="*/ 0 w 4521"/>
                <a:gd name="T7" fmla="*/ 0 h 1002"/>
                <a:gd name="T8" fmla="*/ 0 w 4521"/>
                <a:gd name="T9" fmla="*/ 0 h 1002"/>
                <a:gd name="T10" fmla="*/ 0 w 4521"/>
                <a:gd name="T11" fmla="*/ 0 h 1002"/>
                <a:gd name="T12" fmla="*/ 0 w 4521"/>
                <a:gd name="T13" fmla="*/ 0 h 1002"/>
                <a:gd name="T14" fmla="*/ 0 w 4521"/>
                <a:gd name="T15" fmla="*/ 0 h 1002"/>
                <a:gd name="T16" fmla="*/ 0 w 4521"/>
                <a:gd name="T17" fmla="*/ 0 h 10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21"/>
                <a:gd name="T28" fmla="*/ 0 h 1002"/>
                <a:gd name="T29" fmla="*/ 4521 w 4521"/>
                <a:gd name="T30" fmla="*/ 1002 h 10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21" h="1002">
                  <a:moveTo>
                    <a:pt x="448" y="1"/>
                  </a:moveTo>
                  <a:cubicBezTo>
                    <a:pt x="448" y="1"/>
                    <a:pt x="2912" y="2"/>
                    <a:pt x="4512" y="2"/>
                  </a:cubicBezTo>
                  <a:cubicBezTo>
                    <a:pt x="4512" y="118"/>
                    <a:pt x="4519" y="521"/>
                    <a:pt x="4519" y="637"/>
                  </a:cubicBezTo>
                  <a:cubicBezTo>
                    <a:pt x="4510" y="743"/>
                    <a:pt x="4520" y="793"/>
                    <a:pt x="4436" y="874"/>
                  </a:cubicBezTo>
                  <a:cubicBezTo>
                    <a:pt x="4314" y="989"/>
                    <a:pt x="4195" y="986"/>
                    <a:pt x="4047" y="1001"/>
                  </a:cubicBezTo>
                  <a:cubicBezTo>
                    <a:pt x="3893" y="997"/>
                    <a:pt x="21" y="995"/>
                    <a:pt x="26" y="995"/>
                  </a:cubicBezTo>
                  <a:cubicBezTo>
                    <a:pt x="30" y="977"/>
                    <a:pt x="20" y="321"/>
                    <a:pt x="20" y="297"/>
                  </a:cubicBezTo>
                  <a:cubicBezTo>
                    <a:pt x="21" y="272"/>
                    <a:pt x="0" y="190"/>
                    <a:pt x="120" y="87"/>
                  </a:cubicBezTo>
                  <a:cubicBezTo>
                    <a:pt x="240" y="0"/>
                    <a:pt x="329" y="0"/>
                    <a:pt x="448" y="1"/>
                  </a:cubicBezTo>
                </a:path>
              </a:pathLst>
            </a:custGeom>
            <a:solidFill>
              <a:srgbClr val="6DC400"/>
            </a:solidFill>
            <a:ln w="9525">
              <a:noFill/>
              <a:miter lim="800000"/>
              <a:headEnd/>
              <a:tailEnd/>
            </a:ln>
          </p:spPr>
          <p:txBody>
            <a:bodyPr wrap="none" anchor="ctr"/>
            <a:lstStyle/>
            <a:p>
              <a:endParaRPr lang="zh-CN" altLang="en-US"/>
            </a:p>
          </p:txBody>
        </p:sp>
        <p:sp>
          <p:nvSpPr>
            <p:cNvPr id="53271" name="Text Box 12"/>
            <p:cNvSpPr txBox="1">
              <a:spLocks noChangeArrowheads="1"/>
            </p:cNvSpPr>
            <p:nvPr/>
          </p:nvSpPr>
          <p:spPr bwMode="auto">
            <a:xfrm>
              <a:off x="4871" y="2834"/>
              <a:ext cx="1025" cy="227"/>
            </a:xfrm>
            <a:prstGeom prst="rect">
              <a:avLst/>
            </a:prstGeom>
            <a:noFill/>
            <a:ln w="9525">
              <a:noFill/>
              <a:miter lim="800000"/>
              <a:headEnd/>
              <a:tailEnd/>
            </a:ln>
          </p:spPr>
          <p:txBody>
            <a:bodyPr lIns="99000" tIns="69876" rIns="99000" bIns="54000" anchor="ctr" anchorCtr="1"/>
            <a:lstStyle/>
            <a:p>
              <a:pPr algn="ctr">
                <a:tabLst>
                  <a:tab pos="655638" algn="l"/>
                  <a:tab pos="1312863" algn="l"/>
                </a:tabLst>
              </a:pPr>
              <a:r>
                <a:rPr lang="zh-CN" altLang="en-US">
                  <a:solidFill>
                    <a:srgbClr val="FFFFFF"/>
                  </a:solidFill>
                </a:rPr>
                <a:t>初始化值</a:t>
              </a:r>
              <a:endParaRPr lang="en-US" altLang="zh-CN">
                <a:solidFill>
                  <a:srgbClr val="FFFFFF"/>
                </a:solidFill>
              </a:endParaRPr>
            </a:p>
          </p:txBody>
        </p:sp>
      </p:grpSp>
      <p:sp>
        <p:nvSpPr>
          <p:cNvPr id="53257" name="Freeform 13"/>
          <p:cNvSpPr>
            <a:spLocks noChangeArrowheads="1"/>
          </p:cNvSpPr>
          <p:nvPr/>
        </p:nvSpPr>
        <p:spPr bwMode="auto">
          <a:xfrm>
            <a:off x="4408488" y="3984625"/>
            <a:ext cx="1470025" cy="587375"/>
          </a:xfrm>
          <a:custGeom>
            <a:avLst/>
            <a:gdLst>
              <a:gd name="T0" fmla="*/ 2147483647 w 4501"/>
              <a:gd name="T1" fmla="*/ 2147483647 h 1801"/>
              <a:gd name="T2" fmla="*/ 0 w 4501"/>
              <a:gd name="T3" fmla="*/ 0 h 1801"/>
              <a:gd name="T4" fmla="*/ 2147483647 w 4501"/>
              <a:gd name="T5" fmla="*/ 2147483647 h 1801"/>
              <a:gd name="T6" fmla="*/ 2147483647 w 4501"/>
              <a:gd name="T7" fmla="*/ 2147483647 h 1801"/>
              <a:gd name="T8" fmla="*/ 0 60000 65536"/>
              <a:gd name="T9" fmla="*/ 0 60000 65536"/>
              <a:gd name="T10" fmla="*/ 0 60000 65536"/>
              <a:gd name="T11" fmla="*/ 0 60000 65536"/>
              <a:gd name="T12" fmla="*/ 0 w 4501"/>
              <a:gd name="T13" fmla="*/ 0 h 1801"/>
              <a:gd name="T14" fmla="*/ 4501 w 4501"/>
              <a:gd name="T15" fmla="*/ 1801 h 1801"/>
            </a:gdLst>
            <a:ahLst/>
            <a:cxnLst>
              <a:cxn ang="T8">
                <a:pos x="T0" y="T1"/>
              </a:cxn>
              <a:cxn ang="T9">
                <a:pos x="T2" y="T3"/>
              </a:cxn>
              <a:cxn ang="T10">
                <a:pos x="T4" y="T5"/>
              </a:cxn>
              <a:cxn ang="T11">
                <a:pos x="T6" y="T7"/>
              </a:cxn>
            </a:cxnLst>
            <a:rect l="T12" t="T13" r="T14" b="T15"/>
            <a:pathLst>
              <a:path w="4501" h="1801">
                <a:moveTo>
                  <a:pt x="4500" y="1800"/>
                </a:moveTo>
                <a:lnTo>
                  <a:pt x="0" y="0"/>
                </a:lnTo>
                <a:lnTo>
                  <a:pt x="4500" y="1300"/>
                </a:lnTo>
                <a:lnTo>
                  <a:pt x="4500" y="180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53258" name="Group 14"/>
          <p:cNvGrpSpPr>
            <a:grpSpLocks/>
          </p:cNvGrpSpPr>
          <p:nvPr/>
        </p:nvGrpSpPr>
        <p:grpSpPr bwMode="auto">
          <a:xfrm>
            <a:off x="5546725" y="4408488"/>
            <a:ext cx="1357313" cy="325437"/>
            <a:chOff x="3852" y="3061"/>
            <a:chExt cx="682" cy="226"/>
          </a:xfrm>
        </p:grpSpPr>
        <p:sp>
          <p:nvSpPr>
            <p:cNvPr id="53268" name="Freeform 15"/>
            <p:cNvSpPr>
              <a:spLocks noChangeArrowheads="1"/>
            </p:cNvSpPr>
            <p:nvPr/>
          </p:nvSpPr>
          <p:spPr bwMode="auto">
            <a:xfrm>
              <a:off x="3852" y="3061"/>
              <a:ext cx="683" cy="227"/>
            </a:xfrm>
            <a:custGeom>
              <a:avLst/>
              <a:gdLst>
                <a:gd name="T0" fmla="*/ 0 w 3014"/>
                <a:gd name="T1" fmla="*/ 0 h 1002"/>
                <a:gd name="T2" fmla="*/ 0 w 3014"/>
                <a:gd name="T3" fmla="*/ 0 h 1002"/>
                <a:gd name="T4" fmla="*/ 0 w 3014"/>
                <a:gd name="T5" fmla="*/ 0 h 1002"/>
                <a:gd name="T6" fmla="*/ 0 w 3014"/>
                <a:gd name="T7" fmla="*/ 0 h 1002"/>
                <a:gd name="T8" fmla="*/ 0 w 3014"/>
                <a:gd name="T9" fmla="*/ 0 h 1002"/>
                <a:gd name="T10" fmla="*/ 0 w 3014"/>
                <a:gd name="T11" fmla="*/ 0 h 1002"/>
                <a:gd name="T12" fmla="*/ 0 w 3014"/>
                <a:gd name="T13" fmla="*/ 0 h 1002"/>
                <a:gd name="T14" fmla="*/ 0 w 3014"/>
                <a:gd name="T15" fmla="*/ 0 h 1002"/>
                <a:gd name="T16" fmla="*/ 0 w 3014"/>
                <a:gd name="T17" fmla="*/ 0 h 10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14"/>
                <a:gd name="T28" fmla="*/ 0 h 1002"/>
                <a:gd name="T29" fmla="*/ 3014 w 3014"/>
                <a:gd name="T30" fmla="*/ 1002 h 10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14" h="1002">
                  <a:moveTo>
                    <a:pt x="299" y="1"/>
                  </a:moveTo>
                  <a:cubicBezTo>
                    <a:pt x="299" y="1"/>
                    <a:pt x="1942" y="2"/>
                    <a:pt x="3008" y="2"/>
                  </a:cubicBezTo>
                  <a:cubicBezTo>
                    <a:pt x="3008" y="118"/>
                    <a:pt x="3013" y="521"/>
                    <a:pt x="3013" y="637"/>
                  </a:cubicBezTo>
                  <a:cubicBezTo>
                    <a:pt x="3007" y="743"/>
                    <a:pt x="3013" y="793"/>
                    <a:pt x="2958" y="874"/>
                  </a:cubicBezTo>
                  <a:cubicBezTo>
                    <a:pt x="2876" y="989"/>
                    <a:pt x="2797" y="986"/>
                    <a:pt x="2698" y="1001"/>
                  </a:cubicBezTo>
                  <a:cubicBezTo>
                    <a:pt x="2596" y="997"/>
                    <a:pt x="14" y="995"/>
                    <a:pt x="18" y="995"/>
                  </a:cubicBezTo>
                  <a:cubicBezTo>
                    <a:pt x="21" y="977"/>
                    <a:pt x="13" y="321"/>
                    <a:pt x="13" y="297"/>
                  </a:cubicBezTo>
                  <a:cubicBezTo>
                    <a:pt x="14" y="272"/>
                    <a:pt x="0" y="190"/>
                    <a:pt x="81" y="87"/>
                  </a:cubicBezTo>
                  <a:cubicBezTo>
                    <a:pt x="161" y="0"/>
                    <a:pt x="220" y="0"/>
                    <a:pt x="299" y="1"/>
                  </a:cubicBezTo>
                </a:path>
              </a:pathLst>
            </a:custGeom>
            <a:solidFill>
              <a:srgbClr val="6DC400"/>
            </a:solidFill>
            <a:ln w="9525">
              <a:noFill/>
              <a:miter lim="800000"/>
              <a:headEnd/>
              <a:tailEnd/>
            </a:ln>
          </p:spPr>
          <p:txBody>
            <a:bodyPr wrap="none" anchor="ctr"/>
            <a:lstStyle/>
            <a:p>
              <a:endParaRPr lang="zh-CN" altLang="en-US"/>
            </a:p>
          </p:txBody>
        </p:sp>
        <p:sp>
          <p:nvSpPr>
            <p:cNvPr id="53269" name="Text Box 16"/>
            <p:cNvSpPr txBox="1">
              <a:spLocks noChangeArrowheads="1"/>
            </p:cNvSpPr>
            <p:nvPr/>
          </p:nvSpPr>
          <p:spPr bwMode="auto">
            <a:xfrm>
              <a:off x="3852" y="3061"/>
              <a:ext cx="683" cy="227"/>
            </a:xfrm>
            <a:prstGeom prst="rect">
              <a:avLst/>
            </a:prstGeom>
            <a:noFill/>
            <a:ln w="9525">
              <a:noFill/>
              <a:miter lim="800000"/>
              <a:headEnd/>
              <a:tailEnd/>
            </a:ln>
          </p:spPr>
          <p:txBody>
            <a:bodyPr lIns="99000" tIns="69876" rIns="99000" bIns="54000" anchor="ctr" anchorCtr="1"/>
            <a:lstStyle/>
            <a:p>
              <a:pPr algn="ctr">
                <a:tabLst>
                  <a:tab pos="655638" algn="l"/>
                </a:tabLst>
              </a:pPr>
              <a:r>
                <a:rPr lang="en-US" altLang="zh-CN">
                  <a:solidFill>
                    <a:srgbClr val="FFFFFF"/>
                  </a:solidFill>
                </a:rPr>
                <a:t>Getter</a:t>
              </a:r>
            </a:p>
          </p:txBody>
        </p:sp>
      </p:grpSp>
      <p:sp>
        <p:nvSpPr>
          <p:cNvPr id="53259" name="Freeform 17"/>
          <p:cNvSpPr>
            <a:spLocks noChangeArrowheads="1"/>
          </p:cNvSpPr>
          <p:nvPr/>
        </p:nvSpPr>
        <p:spPr bwMode="auto">
          <a:xfrm>
            <a:off x="3525838" y="4475163"/>
            <a:ext cx="557212" cy="423862"/>
          </a:xfrm>
          <a:custGeom>
            <a:avLst/>
            <a:gdLst>
              <a:gd name="T0" fmla="*/ 2147483647 w 1701"/>
              <a:gd name="T1" fmla="*/ 2147483647 h 1301"/>
              <a:gd name="T2" fmla="*/ 0 w 1701"/>
              <a:gd name="T3" fmla="*/ 0 h 1301"/>
              <a:gd name="T4" fmla="*/ 2147483647 w 1701"/>
              <a:gd name="T5" fmla="*/ 2147483647 h 1301"/>
              <a:gd name="T6" fmla="*/ 2147483647 w 1701"/>
              <a:gd name="T7" fmla="*/ 2147483647 h 1301"/>
              <a:gd name="T8" fmla="*/ 0 60000 65536"/>
              <a:gd name="T9" fmla="*/ 0 60000 65536"/>
              <a:gd name="T10" fmla="*/ 0 60000 65536"/>
              <a:gd name="T11" fmla="*/ 0 60000 65536"/>
              <a:gd name="T12" fmla="*/ 0 w 1701"/>
              <a:gd name="T13" fmla="*/ 0 h 1301"/>
              <a:gd name="T14" fmla="*/ 1701 w 1701"/>
              <a:gd name="T15" fmla="*/ 1301 h 1301"/>
            </a:gdLst>
            <a:ahLst/>
            <a:cxnLst>
              <a:cxn ang="T8">
                <a:pos x="T0" y="T1"/>
              </a:cxn>
              <a:cxn ang="T9">
                <a:pos x="T2" y="T3"/>
              </a:cxn>
              <a:cxn ang="T10">
                <a:pos x="T4" y="T5"/>
              </a:cxn>
              <a:cxn ang="T11">
                <a:pos x="T6" y="T7"/>
              </a:cxn>
            </a:cxnLst>
            <a:rect l="T12" t="T13" r="T14" b="T15"/>
            <a:pathLst>
              <a:path w="1701" h="1301">
                <a:moveTo>
                  <a:pt x="1700" y="1300"/>
                </a:moveTo>
                <a:lnTo>
                  <a:pt x="0" y="0"/>
                </a:lnTo>
                <a:lnTo>
                  <a:pt x="1700" y="800"/>
                </a:lnTo>
                <a:lnTo>
                  <a:pt x="1700" y="130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53260" name="Group 18"/>
          <p:cNvGrpSpPr>
            <a:grpSpLocks/>
          </p:cNvGrpSpPr>
          <p:nvPr/>
        </p:nvGrpSpPr>
        <p:grpSpPr bwMode="auto">
          <a:xfrm>
            <a:off x="3897313" y="4572000"/>
            <a:ext cx="1387475" cy="325438"/>
            <a:chOff x="2706" y="3175"/>
            <a:chExt cx="695" cy="226"/>
          </a:xfrm>
        </p:grpSpPr>
        <p:sp>
          <p:nvSpPr>
            <p:cNvPr id="53266" name="Freeform 19"/>
            <p:cNvSpPr>
              <a:spLocks noChangeArrowheads="1"/>
            </p:cNvSpPr>
            <p:nvPr/>
          </p:nvSpPr>
          <p:spPr bwMode="auto">
            <a:xfrm>
              <a:off x="2706" y="3175"/>
              <a:ext cx="696" cy="227"/>
            </a:xfrm>
            <a:custGeom>
              <a:avLst/>
              <a:gdLst>
                <a:gd name="T0" fmla="*/ 0 w 3070"/>
                <a:gd name="T1" fmla="*/ 0 h 1002"/>
                <a:gd name="T2" fmla="*/ 0 w 3070"/>
                <a:gd name="T3" fmla="*/ 0 h 1002"/>
                <a:gd name="T4" fmla="*/ 0 w 3070"/>
                <a:gd name="T5" fmla="*/ 0 h 1002"/>
                <a:gd name="T6" fmla="*/ 0 w 3070"/>
                <a:gd name="T7" fmla="*/ 0 h 1002"/>
                <a:gd name="T8" fmla="*/ 0 w 3070"/>
                <a:gd name="T9" fmla="*/ 0 h 1002"/>
                <a:gd name="T10" fmla="*/ 0 w 3070"/>
                <a:gd name="T11" fmla="*/ 0 h 1002"/>
                <a:gd name="T12" fmla="*/ 0 w 3070"/>
                <a:gd name="T13" fmla="*/ 0 h 1002"/>
                <a:gd name="T14" fmla="*/ 0 w 3070"/>
                <a:gd name="T15" fmla="*/ 0 h 1002"/>
                <a:gd name="T16" fmla="*/ 0 w 3070"/>
                <a:gd name="T17" fmla="*/ 0 h 10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70"/>
                <a:gd name="T28" fmla="*/ 0 h 1002"/>
                <a:gd name="T29" fmla="*/ 3070 w 3070"/>
                <a:gd name="T30" fmla="*/ 1002 h 10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70" h="1002">
                  <a:moveTo>
                    <a:pt x="304" y="1"/>
                  </a:moveTo>
                  <a:cubicBezTo>
                    <a:pt x="304" y="1"/>
                    <a:pt x="1978" y="2"/>
                    <a:pt x="3064" y="2"/>
                  </a:cubicBezTo>
                  <a:cubicBezTo>
                    <a:pt x="3064" y="118"/>
                    <a:pt x="3069" y="521"/>
                    <a:pt x="3069" y="637"/>
                  </a:cubicBezTo>
                  <a:cubicBezTo>
                    <a:pt x="3063" y="743"/>
                    <a:pt x="3069" y="793"/>
                    <a:pt x="3013" y="874"/>
                  </a:cubicBezTo>
                  <a:cubicBezTo>
                    <a:pt x="2930" y="989"/>
                    <a:pt x="2849" y="986"/>
                    <a:pt x="2749" y="1001"/>
                  </a:cubicBezTo>
                  <a:cubicBezTo>
                    <a:pt x="2644" y="997"/>
                    <a:pt x="14" y="995"/>
                    <a:pt x="18" y="995"/>
                  </a:cubicBezTo>
                  <a:cubicBezTo>
                    <a:pt x="21" y="977"/>
                    <a:pt x="13" y="321"/>
                    <a:pt x="13" y="297"/>
                  </a:cubicBezTo>
                  <a:cubicBezTo>
                    <a:pt x="14" y="272"/>
                    <a:pt x="0" y="190"/>
                    <a:pt x="82" y="87"/>
                  </a:cubicBezTo>
                  <a:cubicBezTo>
                    <a:pt x="163" y="0"/>
                    <a:pt x="223" y="0"/>
                    <a:pt x="304" y="1"/>
                  </a:cubicBezTo>
                </a:path>
              </a:pathLst>
            </a:custGeom>
            <a:solidFill>
              <a:srgbClr val="6DC400"/>
            </a:solidFill>
            <a:ln w="9525">
              <a:noFill/>
              <a:miter lim="800000"/>
              <a:headEnd/>
              <a:tailEnd/>
            </a:ln>
          </p:spPr>
          <p:txBody>
            <a:bodyPr wrap="none" anchor="ctr"/>
            <a:lstStyle/>
            <a:p>
              <a:endParaRPr lang="zh-CN" altLang="en-US"/>
            </a:p>
          </p:txBody>
        </p:sp>
        <p:sp>
          <p:nvSpPr>
            <p:cNvPr id="53267" name="Text Box 20"/>
            <p:cNvSpPr txBox="1">
              <a:spLocks noChangeArrowheads="1"/>
            </p:cNvSpPr>
            <p:nvPr/>
          </p:nvSpPr>
          <p:spPr bwMode="auto">
            <a:xfrm>
              <a:off x="2706" y="3175"/>
              <a:ext cx="696" cy="227"/>
            </a:xfrm>
            <a:prstGeom prst="rect">
              <a:avLst/>
            </a:prstGeom>
            <a:noFill/>
            <a:ln w="9525">
              <a:noFill/>
              <a:miter lim="800000"/>
              <a:headEnd/>
              <a:tailEnd/>
            </a:ln>
          </p:spPr>
          <p:txBody>
            <a:bodyPr lIns="99000" tIns="69876" rIns="99000" bIns="54000" anchor="ctr" anchorCtr="1"/>
            <a:lstStyle/>
            <a:p>
              <a:pPr algn="ctr">
                <a:tabLst>
                  <a:tab pos="655638" algn="l"/>
                </a:tabLst>
              </a:pPr>
              <a:r>
                <a:rPr lang="en-US" altLang="zh-CN">
                  <a:solidFill>
                    <a:srgbClr val="FFFFFF"/>
                  </a:solidFill>
                </a:rPr>
                <a:t>Setter</a:t>
              </a:r>
            </a:p>
          </p:txBody>
        </p:sp>
      </p:grpSp>
      <p:sp>
        <p:nvSpPr>
          <p:cNvPr id="53261" name="Freeform 21"/>
          <p:cNvSpPr>
            <a:spLocks noChangeArrowheads="1"/>
          </p:cNvSpPr>
          <p:nvPr/>
        </p:nvSpPr>
        <p:spPr bwMode="auto">
          <a:xfrm>
            <a:off x="3265488" y="5127625"/>
            <a:ext cx="327025" cy="423863"/>
          </a:xfrm>
          <a:custGeom>
            <a:avLst/>
            <a:gdLst>
              <a:gd name="T0" fmla="*/ 0 w 1001"/>
              <a:gd name="T1" fmla="*/ 2147483647 h 1301"/>
              <a:gd name="T2" fmla="*/ 0 w 1001"/>
              <a:gd name="T3" fmla="*/ 0 h 1301"/>
              <a:gd name="T4" fmla="*/ 2147483647 w 1001"/>
              <a:gd name="T5" fmla="*/ 2147483647 h 1301"/>
              <a:gd name="T6" fmla="*/ 0 w 1001"/>
              <a:gd name="T7" fmla="*/ 2147483647 h 1301"/>
              <a:gd name="T8" fmla="*/ 0 60000 65536"/>
              <a:gd name="T9" fmla="*/ 0 60000 65536"/>
              <a:gd name="T10" fmla="*/ 0 60000 65536"/>
              <a:gd name="T11" fmla="*/ 0 60000 65536"/>
              <a:gd name="T12" fmla="*/ 0 w 1001"/>
              <a:gd name="T13" fmla="*/ 0 h 1301"/>
              <a:gd name="T14" fmla="*/ 1001 w 1001"/>
              <a:gd name="T15" fmla="*/ 1301 h 1301"/>
            </a:gdLst>
            <a:ahLst/>
            <a:cxnLst>
              <a:cxn ang="T8">
                <a:pos x="T0" y="T1"/>
              </a:cxn>
              <a:cxn ang="T9">
                <a:pos x="T2" y="T3"/>
              </a:cxn>
              <a:cxn ang="T10">
                <a:pos x="T4" y="T5"/>
              </a:cxn>
              <a:cxn ang="T11">
                <a:pos x="T6" y="T7"/>
              </a:cxn>
            </a:cxnLst>
            <a:rect l="T12" t="T13" r="T14" b="T15"/>
            <a:pathLst>
              <a:path w="1001" h="1301">
                <a:moveTo>
                  <a:pt x="0" y="1300"/>
                </a:moveTo>
                <a:lnTo>
                  <a:pt x="0" y="0"/>
                </a:lnTo>
                <a:lnTo>
                  <a:pt x="1000" y="1300"/>
                </a:lnTo>
                <a:lnTo>
                  <a:pt x="0" y="130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53262" name="Group 22"/>
          <p:cNvGrpSpPr>
            <a:grpSpLocks/>
          </p:cNvGrpSpPr>
          <p:nvPr/>
        </p:nvGrpSpPr>
        <p:grpSpPr bwMode="auto">
          <a:xfrm>
            <a:off x="2913063" y="5389563"/>
            <a:ext cx="1657350" cy="325437"/>
            <a:chOff x="2023" y="3742"/>
            <a:chExt cx="1151" cy="226"/>
          </a:xfrm>
        </p:grpSpPr>
        <p:sp>
          <p:nvSpPr>
            <p:cNvPr id="53264" name="Freeform 23"/>
            <p:cNvSpPr>
              <a:spLocks noChangeArrowheads="1"/>
            </p:cNvSpPr>
            <p:nvPr/>
          </p:nvSpPr>
          <p:spPr bwMode="auto">
            <a:xfrm>
              <a:off x="2023" y="3742"/>
              <a:ext cx="1152" cy="227"/>
            </a:xfrm>
            <a:custGeom>
              <a:avLst/>
              <a:gdLst>
                <a:gd name="T0" fmla="*/ 0 w 5080"/>
                <a:gd name="T1" fmla="*/ 0 h 1002"/>
                <a:gd name="T2" fmla="*/ 0 w 5080"/>
                <a:gd name="T3" fmla="*/ 0 h 1002"/>
                <a:gd name="T4" fmla="*/ 0 w 5080"/>
                <a:gd name="T5" fmla="*/ 0 h 1002"/>
                <a:gd name="T6" fmla="*/ 0 w 5080"/>
                <a:gd name="T7" fmla="*/ 0 h 1002"/>
                <a:gd name="T8" fmla="*/ 0 w 5080"/>
                <a:gd name="T9" fmla="*/ 0 h 1002"/>
                <a:gd name="T10" fmla="*/ 0 w 5080"/>
                <a:gd name="T11" fmla="*/ 0 h 1002"/>
                <a:gd name="T12" fmla="*/ 0 w 5080"/>
                <a:gd name="T13" fmla="*/ 0 h 1002"/>
                <a:gd name="T14" fmla="*/ 0 w 5080"/>
                <a:gd name="T15" fmla="*/ 0 h 1002"/>
                <a:gd name="T16" fmla="*/ 0 w 5080"/>
                <a:gd name="T17" fmla="*/ 0 h 10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80"/>
                <a:gd name="T28" fmla="*/ 0 h 1002"/>
                <a:gd name="T29" fmla="*/ 5080 w 5080"/>
                <a:gd name="T30" fmla="*/ 1002 h 10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80" h="1002">
                  <a:moveTo>
                    <a:pt x="504" y="1"/>
                  </a:moveTo>
                  <a:cubicBezTo>
                    <a:pt x="504" y="1"/>
                    <a:pt x="3272" y="2"/>
                    <a:pt x="5070" y="2"/>
                  </a:cubicBezTo>
                  <a:cubicBezTo>
                    <a:pt x="5070" y="118"/>
                    <a:pt x="5078" y="521"/>
                    <a:pt x="5078" y="637"/>
                  </a:cubicBezTo>
                  <a:cubicBezTo>
                    <a:pt x="5067" y="743"/>
                    <a:pt x="5079" y="793"/>
                    <a:pt x="4985" y="874"/>
                  </a:cubicBezTo>
                  <a:cubicBezTo>
                    <a:pt x="4848" y="989"/>
                    <a:pt x="4714" y="986"/>
                    <a:pt x="4548" y="1001"/>
                  </a:cubicBezTo>
                  <a:cubicBezTo>
                    <a:pt x="4375" y="997"/>
                    <a:pt x="24" y="995"/>
                    <a:pt x="30" y="995"/>
                  </a:cubicBezTo>
                  <a:cubicBezTo>
                    <a:pt x="35" y="977"/>
                    <a:pt x="23" y="321"/>
                    <a:pt x="23" y="297"/>
                  </a:cubicBezTo>
                  <a:cubicBezTo>
                    <a:pt x="24" y="272"/>
                    <a:pt x="0" y="190"/>
                    <a:pt x="136" y="87"/>
                  </a:cubicBezTo>
                  <a:cubicBezTo>
                    <a:pt x="271" y="0"/>
                    <a:pt x="370" y="0"/>
                    <a:pt x="504" y="1"/>
                  </a:cubicBezTo>
                </a:path>
              </a:pathLst>
            </a:custGeom>
            <a:solidFill>
              <a:srgbClr val="6DC400"/>
            </a:solidFill>
            <a:ln w="9525">
              <a:noFill/>
              <a:miter lim="800000"/>
              <a:headEnd/>
              <a:tailEnd/>
            </a:ln>
          </p:spPr>
          <p:txBody>
            <a:bodyPr wrap="none" anchor="ctr"/>
            <a:lstStyle/>
            <a:p>
              <a:endParaRPr lang="zh-CN" altLang="en-US"/>
            </a:p>
          </p:txBody>
        </p:sp>
        <p:sp>
          <p:nvSpPr>
            <p:cNvPr id="53265" name="Text Box 24"/>
            <p:cNvSpPr txBox="1">
              <a:spLocks noChangeArrowheads="1"/>
            </p:cNvSpPr>
            <p:nvPr/>
          </p:nvSpPr>
          <p:spPr bwMode="auto">
            <a:xfrm>
              <a:off x="2023" y="3742"/>
              <a:ext cx="1152" cy="227"/>
            </a:xfrm>
            <a:prstGeom prst="rect">
              <a:avLst/>
            </a:prstGeom>
            <a:noFill/>
            <a:ln w="9525">
              <a:noFill/>
              <a:miter lim="800000"/>
              <a:headEnd/>
              <a:tailEnd/>
            </a:ln>
          </p:spPr>
          <p:txBody>
            <a:bodyPr lIns="99000" tIns="69876" rIns="99000" bIns="54000" anchor="ctr" anchorCtr="1"/>
            <a:lstStyle/>
            <a:p>
              <a:pPr algn="ctr">
                <a:tabLst>
                  <a:tab pos="655638" algn="l"/>
                  <a:tab pos="1312863" algn="l"/>
                </a:tabLst>
              </a:pPr>
              <a:r>
                <a:rPr lang="zh-CN" altLang="en-US">
                  <a:solidFill>
                    <a:srgbClr val="FFFFFF"/>
                  </a:solidFill>
                </a:rPr>
                <a:t>私有状态</a:t>
              </a:r>
              <a:endParaRPr lang="en-US" altLang="zh-CN">
                <a:solidFill>
                  <a:srgbClr val="FFFFFF"/>
                </a:solidFill>
              </a:endParaRPr>
            </a:p>
          </p:txBody>
        </p:sp>
      </p:grpSp>
      <p:sp>
        <p:nvSpPr>
          <p:cNvPr id="53263" name="灯片编号占位符 25"/>
          <p:cNvSpPr>
            <a:spLocks noGrp="1"/>
          </p:cNvSpPr>
          <p:nvPr>
            <p:ph type="sldNum" sz="quarter" idx="12"/>
          </p:nvPr>
        </p:nvSpPr>
        <p:spPr>
          <a:noFill/>
        </p:spPr>
        <p:txBody>
          <a:bodyPr/>
          <a:lstStyle/>
          <a:p>
            <a:fld id="{93E9853E-B86F-4DA2-95C6-EBE6F306B185}" type="slidenum">
              <a:rPr lang="en-US" altLang="zh-CN" smtClean="0">
                <a:latin typeface="Arial" charset="0"/>
              </a:rPr>
              <a:pPr/>
              <a:t>48</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reeform 1"/>
          <p:cNvSpPr>
            <a:spLocks noChangeArrowheads="1"/>
          </p:cNvSpPr>
          <p:nvPr/>
        </p:nvSpPr>
        <p:spPr bwMode="auto">
          <a:xfrm>
            <a:off x="1457325" y="1792288"/>
            <a:ext cx="6218238" cy="3432175"/>
          </a:xfrm>
          <a:custGeom>
            <a:avLst/>
            <a:gdLst>
              <a:gd name="T0" fmla="*/ 2147483647 w 19042"/>
              <a:gd name="T1" fmla="*/ 2147483647 h 10509"/>
              <a:gd name="T2" fmla="*/ 2147483647 w 19042"/>
              <a:gd name="T3" fmla="*/ 2147483647 h 10509"/>
              <a:gd name="T4" fmla="*/ 2147483647 w 19042"/>
              <a:gd name="T5" fmla="*/ 2147483647 h 10509"/>
              <a:gd name="T6" fmla="*/ 2147483647 w 19042"/>
              <a:gd name="T7" fmla="*/ 2147483647 h 10509"/>
              <a:gd name="T8" fmla="*/ 2147483647 w 19042"/>
              <a:gd name="T9" fmla="*/ 2147483647 h 10509"/>
              <a:gd name="T10" fmla="*/ 2147483647 w 19042"/>
              <a:gd name="T11" fmla="*/ 2147483647 h 10509"/>
              <a:gd name="T12" fmla="*/ 2147483647 w 19042"/>
              <a:gd name="T13" fmla="*/ 2147483647 h 10509"/>
              <a:gd name="T14" fmla="*/ 2147483647 w 19042"/>
              <a:gd name="T15" fmla="*/ 2147483647 h 10509"/>
              <a:gd name="T16" fmla="*/ 2147483647 w 19042"/>
              <a:gd name="T17" fmla="*/ 2147483647 h 105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042"/>
              <a:gd name="T28" fmla="*/ 0 h 10509"/>
              <a:gd name="T29" fmla="*/ 19042 w 19042"/>
              <a:gd name="T30" fmla="*/ 10509 h 105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042" h="10509">
                <a:moveTo>
                  <a:pt x="972" y="10"/>
                </a:moveTo>
                <a:cubicBezTo>
                  <a:pt x="972" y="10"/>
                  <a:pt x="15567" y="16"/>
                  <a:pt x="19039" y="21"/>
                </a:cubicBezTo>
                <a:cubicBezTo>
                  <a:pt x="19039" y="787"/>
                  <a:pt x="19039" y="7331"/>
                  <a:pt x="19039" y="8100"/>
                </a:cubicBezTo>
                <a:cubicBezTo>
                  <a:pt x="19018" y="8801"/>
                  <a:pt x="19041" y="9133"/>
                  <a:pt x="18859" y="9665"/>
                </a:cubicBezTo>
                <a:cubicBezTo>
                  <a:pt x="18593" y="10431"/>
                  <a:pt x="18336" y="10408"/>
                  <a:pt x="18015" y="10508"/>
                </a:cubicBezTo>
                <a:cubicBezTo>
                  <a:pt x="17680" y="10484"/>
                  <a:pt x="6032" y="10481"/>
                  <a:pt x="41" y="10468"/>
                </a:cubicBezTo>
                <a:cubicBezTo>
                  <a:pt x="36" y="8925"/>
                  <a:pt x="43" y="2131"/>
                  <a:pt x="43" y="1970"/>
                </a:cubicBezTo>
                <a:cubicBezTo>
                  <a:pt x="46" y="1804"/>
                  <a:pt x="0" y="1262"/>
                  <a:pt x="262" y="577"/>
                </a:cubicBezTo>
                <a:cubicBezTo>
                  <a:pt x="522" y="0"/>
                  <a:pt x="715" y="0"/>
                  <a:pt x="972" y="10"/>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54275" name="Rectangle 2"/>
          <p:cNvSpPr>
            <a:spLocks noGrp="1" noChangeArrowheads="1"/>
          </p:cNvSpPr>
          <p:nvPr>
            <p:ph type="title"/>
          </p:nvPr>
        </p:nvSpPr>
        <p:spPr>
          <a:xfrm>
            <a:off x="971550" y="-26988"/>
            <a:ext cx="7497763"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mtClean="0"/>
              <a:t>创建自定义属性</a:t>
            </a:r>
            <a:endParaRPr lang="en-US" smtClean="0"/>
          </a:p>
        </p:txBody>
      </p:sp>
      <p:sp>
        <p:nvSpPr>
          <p:cNvPr id="54276" name="Text Box 3"/>
          <p:cNvSpPr txBox="1">
            <a:spLocks noChangeArrowheads="1"/>
          </p:cNvSpPr>
          <p:nvPr/>
        </p:nvSpPr>
        <p:spPr bwMode="auto">
          <a:xfrm>
            <a:off x="1655763" y="1990725"/>
            <a:ext cx="5970587" cy="3290888"/>
          </a:xfrm>
          <a:prstGeom prst="rect">
            <a:avLst/>
          </a:prstGeom>
          <a:noFill/>
          <a:ln w="9525">
            <a:noFill/>
            <a:round/>
            <a:headEnd/>
            <a:tailEnd/>
          </a:ln>
        </p:spPr>
        <p:txBody>
          <a:bodyPr wrap="none" lIns="81639" tIns="44248" rIns="81639" bIns="40820"/>
          <a:lstStyle/>
          <a:p>
            <a:pPr>
              <a:lnSpc>
                <a:spcPct val="98000"/>
              </a:lnSpc>
              <a:tabLst>
                <a:tab pos="655638" algn="l"/>
                <a:tab pos="1312863" algn="l"/>
                <a:tab pos="1968500" algn="l"/>
                <a:tab pos="2625725" algn="l"/>
                <a:tab pos="3282950" algn="l"/>
                <a:tab pos="3938588" algn="l"/>
                <a:tab pos="4595813" algn="l"/>
                <a:tab pos="5253038" algn="l"/>
                <a:tab pos="5908675" algn="l"/>
              </a:tabLst>
            </a:pPr>
            <a:r>
              <a:rPr lang="en-US" altLang="zh-CN" sz="1400">
                <a:solidFill>
                  <a:srgbClr val="000000"/>
                </a:solidFill>
                <a:latin typeface="DejaVu Sans Mono" pitchFamily="49" charset="0"/>
              </a:rPr>
              <a:t>AngleObject::AngleObject(qreal angle, QObject *parent) :</a:t>
            </a:r>
          </a:p>
          <a:p>
            <a:pPr>
              <a:lnSpc>
                <a:spcPct val="98000"/>
              </a:lnSpc>
              <a:tabLst>
                <a:tab pos="655638" algn="l"/>
                <a:tab pos="1312863" algn="l"/>
                <a:tab pos="1968500" algn="l"/>
                <a:tab pos="2625725" algn="l"/>
                <a:tab pos="3282950" algn="l"/>
                <a:tab pos="3938588" algn="l"/>
                <a:tab pos="4595813" algn="l"/>
                <a:tab pos="5253038" algn="l"/>
                <a:tab pos="5908675" algn="l"/>
              </a:tabLst>
            </a:pPr>
            <a:r>
              <a:rPr lang="en-US" altLang="zh-CN" sz="1400">
                <a:solidFill>
                  <a:srgbClr val="000000"/>
                </a:solidFill>
                <a:latin typeface="DejaVu Sans Mono" pitchFamily="49" charset="0"/>
              </a:rPr>
              <a:t>        QObject(parent), m_angle(angle)</a:t>
            </a:r>
          </a:p>
          <a:p>
            <a:pPr>
              <a:lnSpc>
                <a:spcPct val="98000"/>
              </a:lnSpc>
              <a:tabLst>
                <a:tab pos="655638" algn="l"/>
                <a:tab pos="1312863" algn="l"/>
                <a:tab pos="1968500" algn="l"/>
                <a:tab pos="2625725" algn="l"/>
                <a:tab pos="3282950" algn="l"/>
                <a:tab pos="3938588" algn="l"/>
                <a:tab pos="4595813" algn="l"/>
                <a:tab pos="5253038" algn="l"/>
                <a:tab pos="5908675" algn="l"/>
              </a:tabLst>
            </a:pPr>
            <a:r>
              <a:rPr lang="en-US" altLang="zh-CN" sz="140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Lst>
            </a:pPr>
            <a:r>
              <a:rPr lang="en-US" altLang="zh-CN" sz="140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Lst>
            </a:pPr>
            <a:endParaRPr lang="en-US" altLang="zh-CN" sz="140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Lst>
            </a:pPr>
            <a:r>
              <a:rPr lang="en-US" altLang="zh-CN" sz="1400">
                <a:solidFill>
                  <a:srgbClr val="000000"/>
                </a:solidFill>
                <a:latin typeface="DejaVu Sans Mono" pitchFamily="49" charset="0"/>
              </a:rPr>
              <a:t>qreal AngleObject::angle() const</a:t>
            </a:r>
          </a:p>
          <a:p>
            <a:pPr>
              <a:lnSpc>
                <a:spcPct val="98000"/>
              </a:lnSpc>
              <a:tabLst>
                <a:tab pos="655638" algn="l"/>
                <a:tab pos="1312863" algn="l"/>
                <a:tab pos="1968500" algn="l"/>
                <a:tab pos="2625725" algn="l"/>
                <a:tab pos="3282950" algn="l"/>
                <a:tab pos="3938588" algn="l"/>
                <a:tab pos="4595813" algn="l"/>
                <a:tab pos="5253038" algn="l"/>
                <a:tab pos="5908675" algn="l"/>
              </a:tabLst>
            </a:pPr>
            <a:r>
              <a:rPr lang="en-US" altLang="zh-CN" sz="140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Lst>
            </a:pPr>
            <a:r>
              <a:rPr lang="en-US" altLang="zh-CN" sz="1400">
                <a:solidFill>
                  <a:srgbClr val="000000"/>
                </a:solidFill>
                <a:latin typeface="DejaVu Sans Mono" pitchFamily="49" charset="0"/>
              </a:rPr>
              <a:t>    return m_angle;</a:t>
            </a:r>
          </a:p>
          <a:p>
            <a:pPr>
              <a:lnSpc>
                <a:spcPct val="98000"/>
              </a:lnSpc>
              <a:tabLst>
                <a:tab pos="655638" algn="l"/>
                <a:tab pos="1312863" algn="l"/>
                <a:tab pos="1968500" algn="l"/>
                <a:tab pos="2625725" algn="l"/>
                <a:tab pos="3282950" algn="l"/>
                <a:tab pos="3938588" algn="l"/>
                <a:tab pos="4595813" algn="l"/>
                <a:tab pos="5253038" algn="l"/>
                <a:tab pos="5908675" algn="l"/>
              </a:tabLst>
            </a:pPr>
            <a:r>
              <a:rPr lang="en-US" altLang="zh-CN" sz="140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Lst>
            </a:pPr>
            <a:endParaRPr lang="en-US" altLang="zh-CN" sz="140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Lst>
            </a:pPr>
            <a:r>
              <a:rPr lang="en-US" altLang="zh-CN" sz="1400">
                <a:solidFill>
                  <a:srgbClr val="000000"/>
                </a:solidFill>
                <a:latin typeface="DejaVu Sans Mono" pitchFamily="49" charset="0"/>
              </a:rPr>
              <a:t>void AngleObject::setAngle(qreal angle)</a:t>
            </a:r>
          </a:p>
          <a:p>
            <a:pPr>
              <a:lnSpc>
                <a:spcPct val="98000"/>
              </a:lnSpc>
              <a:tabLst>
                <a:tab pos="655638" algn="l"/>
                <a:tab pos="1312863" algn="l"/>
                <a:tab pos="1968500" algn="l"/>
                <a:tab pos="2625725" algn="l"/>
                <a:tab pos="3282950" algn="l"/>
                <a:tab pos="3938588" algn="l"/>
                <a:tab pos="4595813" algn="l"/>
                <a:tab pos="5253038" algn="l"/>
                <a:tab pos="5908675" algn="l"/>
              </a:tabLst>
            </a:pPr>
            <a:r>
              <a:rPr lang="en-US" altLang="zh-CN" sz="140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Lst>
            </a:pPr>
            <a:r>
              <a:rPr lang="en-US" altLang="zh-CN" sz="1400">
                <a:solidFill>
                  <a:srgbClr val="000000"/>
                </a:solidFill>
                <a:latin typeface="DejaVu Sans Mono" pitchFamily="49" charset="0"/>
              </a:rPr>
              <a:t>    m_angle = angle;</a:t>
            </a:r>
          </a:p>
          <a:p>
            <a:pPr>
              <a:lnSpc>
                <a:spcPct val="98000"/>
              </a:lnSpc>
              <a:tabLst>
                <a:tab pos="655638" algn="l"/>
                <a:tab pos="1312863" algn="l"/>
                <a:tab pos="1968500" algn="l"/>
                <a:tab pos="2625725" algn="l"/>
                <a:tab pos="3282950" algn="l"/>
                <a:tab pos="3938588" algn="l"/>
                <a:tab pos="4595813" algn="l"/>
                <a:tab pos="5253038" algn="l"/>
                <a:tab pos="5908675" algn="l"/>
              </a:tabLst>
            </a:pPr>
            <a:r>
              <a:rPr lang="en-US" altLang="zh-CN" sz="1400">
                <a:solidFill>
                  <a:srgbClr val="000000"/>
                </a:solidFill>
                <a:latin typeface="DejaVu Sans Mono" pitchFamily="49" charset="0"/>
              </a:rPr>
              <a:t>    doSomething();</a:t>
            </a:r>
          </a:p>
          <a:p>
            <a:pPr>
              <a:lnSpc>
                <a:spcPct val="98000"/>
              </a:lnSpc>
              <a:tabLst>
                <a:tab pos="655638" algn="l"/>
                <a:tab pos="1312863" algn="l"/>
                <a:tab pos="1968500" algn="l"/>
                <a:tab pos="2625725" algn="l"/>
                <a:tab pos="3282950" algn="l"/>
                <a:tab pos="3938588" algn="l"/>
                <a:tab pos="4595813" algn="l"/>
                <a:tab pos="5253038" algn="l"/>
                <a:tab pos="5908675" algn="l"/>
              </a:tabLst>
            </a:pPr>
            <a:r>
              <a:rPr lang="en-US" altLang="zh-CN" sz="140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Lst>
            </a:pPr>
            <a:endParaRPr lang="en-US" altLang="zh-CN" sz="1400">
              <a:solidFill>
                <a:srgbClr val="000000"/>
              </a:solidFill>
              <a:latin typeface="DejaVu Sans Mono" pitchFamily="49" charset="0"/>
            </a:endParaRPr>
          </a:p>
        </p:txBody>
      </p:sp>
      <p:sp>
        <p:nvSpPr>
          <p:cNvPr id="54277" name="Freeform 4"/>
          <p:cNvSpPr>
            <a:spLocks noChangeArrowheads="1"/>
          </p:cNvSpPr>
          <p:nvPr/>
        </p:nvSpPr>
        <p:spPr bwMode="auto">
          <a:xfrm>
            <a:off x="5878513" y="2286000"/>
            <a:ext cx="1795462" cy="163513"/>
          </a:xfrm>
          <a:custGeom>
            <a:avLst/>
            <a:gdLst>
              <a:gd name="T0" fmla="*/ 2147483647 w 5501"/>
              <a:gd name="T1" fmla="*/ 0 h 501"/>
              <a:gd name="T2" fmla="*/ 0 w 5501"/>
              <a:gd name="T3" fmla="*/ 2147483647 h 501"/>
              <a:gd name="T4" fmla="*/ 2147483647 w 5501"/>
              <a:gd name="T5" fmla="*/ 2147483647 h 501"/>
              <a:gd name="T6" fmla="*/ 2147483647 w 5501"/>
              <a:gd name="T7" fmla="*/ 0 h 501"/>
              <a:gd name="T8" fmla="*/ 0 60000 65536"/>
              <a:gd name="T9" fmla="*/ 0 60000 65536"/>
              <a:gd name="T10" fmla="*/ 0 60000 65536"/>
              <a:gd name="T11" fmla="*/ 0 60000 65536"/>
              <a:gd name="T12" fmla="*/ 0 w 5501"/>
              <a:gd name="T13" fmla="*/ 0 h 501"/>
              <a:gd name="T14" fmla="*/ 5501 w 5501"/>
              <a:gd name="T15" fmla="*/ 501 h 501"/>
            </a:gdLst>
            <a:ahLst/>
            <a:cxnLst>
              <a:cxn ang="T8">
                <a:pos x="T0" y="T1"/>
              </a:cxn>
              <a:cxn ang="T9">
                <a:pos x="T2" y="T3"/>
              </a:cxn>
              <a:cxn ang="T10">
                <a:pos x="T4" y="T5"/>
              </a:cxn>
              <a:cxn ang="T11">
                <a:pos x="T6" y="T7"/>
              </a:cxn>
            </a:cxnLst>
            <a:rect l="T12" t="T13" r="T14" b="T15"/>
            <a:pathLst>
              <a:path w="5501" h="501">
                <a:moveTo>
                  <a:pt x="5500" y="0"/>
                </a:moveTo>
                <a:lnTo>
                  <a:pt x="0" y="200"/>
                </a:lnTo>
                <a:lnTo>
                  <a:pt x="5500" y="500"/>
                </a:lnTo>
                <a:lnTo>
                  <a:pt x="5500" y="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54278" name="Group 5"/>
          <p:cNvGrpSpPr>
            <a:grpSpLocks/>
          </p:cNvGrpSpPr>
          <p:nvPr/>
        </p:nvGrpSpPr>
        <p:grpSpPr bwMode="auto">
          <a:xfrm>
            <a:off x="7585075" y="1958975"/>
            <a:ext cx="1395413" cy="488950"/>
            <a:chOff x="5267" y="1360"/>
            <a:chExt cx="969" cy="340"/>
          </a:xfrm>
        </p:grpSpPr>
        <p:sp>
          <p:nvSpPr>
            <p:cNvPr id="54288" name="Freeform 6"/>
            <p:cNvSpPr>
              <a:spLocks noChangeArrowheads="1"/>
            </p:cNvSpPr>
            <p:nvPr/>
          </p:nvSpPr>
          <p:spPr bwMode="auto">
            <a:xfrm>
              <a:off x="5267" y="1360"/>
              <a:ext cx="970" cy="341"/>
            </a:xfrm>
            <a:custGeom>
              <a:avLst/>
              <a:gdLst>
                <a:gd name="T0" fmla="*/ 0 w 4276"/>
                <a:gd name="T1" fmla="*/ 0 h 1503"/>
                <a:gd name="T2" fmla="*/ 0 w 4276"/>
                <a:gd name="T3" fmla="*/ 0 h 1503"/>
                <a:gd name="T4" fmla="*/ 0 w 4276"/>
                <a:gd name="T5" fmla="*/ 0 h 1503"/>
                <a:gd name="T6" fmla="*/ 0 w 4276"/>
                <a:gd name="T7" fmla="*/ 0 h 1503"/>
                <a:gd name="T8" fmla="*/ 0 w 4276"/>
                <a:gd name="T9" fmla="*/ 0 h 1503"/>
                <a:gd name="T10" fmla="*/ 0 w 4276"/>
                <a:gd name="T11" fmla="*/ 0 h 1503"/>
                <a:gd name="T12" fmla="*/ 0 w 4276"/>
                <a:gd name="T13" fmla="*/ 0 h 1503"/>
                <a:gd name="T14" fmla="*/ 0 w 4276"/>
                <a:gd name="T15" fmla="*/ 0 h 1503"/>
                <a:gd name="T16" fmla="*/ 0 w 4276"/>
                <a:gd name="T17" fmla="*/ 0 h 15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76"/>
                <a:gd name="T28" fmla="*/ 0 h 1503"/>
                <a:gd name="T29" fmla="*/ 4276 w 4276"/>
                <a:gd name="T30" fmla="*/ 1503 h 15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76" h="1503">
                  <a:moveTo>
                    <a:pt x="423" y="2"/>
                  </a:moveTo>
                  <a:cubicBezTo>
                    <a:pt x="423" y="2"/>
                    <a:pt x="2754" y="3"/>
                    <a:pt x="4267" y="4"/>
                  </a:cubicBezTo>
                  <a:cubicBezTo>
                    <a:pt x="4267" y="177"/>
                    <a:pt x="4274" y="782"/>
                    <a:pt x="4274" y="956"/>
                  </a:cubicBezTo>
                  <a:cubicBezTo>
                    <a:pt x="4265" y="1115"/>
                    <a:pt x="4275" y="1190"/>
                    <a:pt x="4196" y="1311"/>
                  </a:cubicBezTo>
                  <a:cubicBezTo>
                    <a:pt x="4080" y="1484"/>
                    <a:pt x="3968" y="1479"/>
                    <a:pt x="3828" y="1502"/>
                  </a:cubicBezTo>
                  <a:cubicBezTo>
                    <a:pt x="3682" y="1496"/>
                    <a:pt x="20" y="1493"/>
                    <a:pt x="25" y="1493"/>
                  </a:cubicBezTo>
                  <a:cubicBezTo>
                    <a:pt x="29" y="1466"/>
                    <a:pt x="19" y="482"/>
                    <a:pt x="19" y="446"/>
                  </a:cubicBezTo>
                  <a:cubicBezTo>
                    <a:pt x="20" y="408"/>
                    <a:pt x="0" y="285"/>
                    <a:pt x="114" y="131"/>
                  </a:cubicBezTo>
                  <a:cubicBezTo>
                    <a:pt x="227" y="0"/>
                    <a:pt x="311" y="0"/>
                    <a:pt x="423" y="2"/>
                  </a:cubicBezTo>
                </a:path>
              </a:pathLst>
            </a:custGeom>
            <a:solidFill>
              <a:srgbClr val="6DC400"/>
            </a:solidFill>
            <a:ln w="9525">
              <a:noFill/>
              <a:miter lim="800000"/>
              <a:headEnd/>
              <a:tailEnd/>
            </a:ln>
          </p:spPr>
          <p:txBody>
            <a:bodyPr wrap="none" anchor="ctr"/>
            <a:lstStyle/>
            <a:p>
              <a:endParaRPr lang="zh-CN" altLang="en-US"/>
            </a:p>
          </p:txBody>
        </p:sp>
        <p:sp>
          <p:nvSpPr>
            <p:cNvPr id="54289" name="Text Box 7"/>
            <p:cNvSpPr txBox="1">
              <a:spLocks noChangeArrowheads="1"/>
            </p:cNvSpPr>
            <p:nvPr/>
          </p:nvSpPr>
          <p:spPr bwMode="auto">
            <a:xfrm>
              <a:off x="5267" y="1360"/>
              <a:ext cx="970" cy="341"/>
            </a:xfrm>
            <a:prstGeom prst="rect">
              <a:avLst/>
            </a:prstGeom>
            <a:noFill/>
            <a:ln w="9525">
              <a:noFill/>
              <a:miter lim="800000"/>
              <a:headEnd/>
              <a:tailEnd/>
            </a:ln>
          </p:spPr>
          <p:txBody>
            <a:bodyPr lIns="99000" tIns="69876" rIns="99000" bIns="54000" anchor="ctr" anchorCtr="1"/>
            <a:lstStyle/>
            <a:p>
              <a:pPr algn="ctr">
                <a:tabLst>
                  <a:tab pos="655638" algn="l"/>
                  <a:tab pos="1312863" algn="l"/>
                </a:tabLst>
              </a:pPr>
              <a:r>
                <a:rPr lang="zh-CN" altLang="en-US">
                  <a:solidFill>
                    <a:srgbClr val="FFFFFF"/>
                  </a:solidFill>
                </a:rPr>
                <a:t>初始化值</a:t>
              </a:r>
              <a:endParaRPr lang="en-US">
                <a:solidFill>
                  <a:srgbClr val="FFFFFF"/>
                </a:solidFill>
              </a:endParaRPr>
            </a:p>
          </p:txBody>
        </p:sp>
      </p:grpSp>
      <p:sp>
        <p:nvSpPr>
          <p:cNvPr id="54279" name="Freeform 8"/>
          <p:cNvSpPr>
            <a:spLocks noChangeArrowheads="1"/>
          </p:cNvSpPr>
          <p:nvPr/>
        </p:nvSpPr>
        <p:spPr bwMode="auto">
          <a:xfrm>
            <a:off x="3756025" y="3265488"/>
            <a:ext cx="1795463" cy="263525"/>
          </a:xfrm>
          <a:custGeom>
            <a:avLst/>
            <a:gdLst>
              <a:gd name="T0" fmla="*/ 2147483647 w 5501"/>
              <a:gd name="T1" fmla="*/ 0 h 801"/>
              <a:gd name="T2" fmla="*/ 0 w 5501"/>
              <a:gd name="T3" fmla="*/ 2147483647 h 801"/>
              <a:gd name="T4" fmla="*/ 2147483647 w 5501"/>
              <a:gd name="T5" fmla="*/ 2147483647 h 801"/>
              <a:gd name="T6" fmla="*/ 2147483647 w 5501"/>
              <a:gd name="T7" fmla="*/ 0 h 801"/>
              <a:gd name="T8" fmla="*/ 0 60000 65536"/>
              <a:gd name="T9" fmla="*/ 0 60000 65536"/>
              <a:gd name="T10" fmla="*/ 0 60000 65536"/>
              <a:gd name="T11" fmla="*/ 0 60000 65536"/>
              <a:gd name="T12" fmla="*/ 0 w 5501"/>
              <a:gd name="T13" fmla="*/ 0 h 801"/>
              <a:gd name="T14" fmla="*/ 5501 w 5501"/>
              <a:gd name="T15" fmla="*/ 801 h 801"/>
            </a:gdLst>
            <a:ahLst/>
            <a:cxnLst>
              <a:cxn ang="T8">
                <a:pos x="T0" y="T1"/>
              </a:cxn>
              <a:cxn ang="T9">
                <a:pos x="T2" y="T3"/>
              </a:cxn>
              <a:cxn ang="T10">
                <a:pos x="T4" y="T5"/>
              </a:cxn>
              <a:cxn ang="T11">
                <a:pos x="T6" y="T7"/>
              </a:cxn>
            </a:cxnLst>
            <a:rect l="T12" t="T13" r="T14" b="T15"/>
            <a:pathLst>
              <a:path w="5501" h="801">
                <a:moveTo>
                  <a:pt x="5000" y="0"/>
                </a:moveTo>
                <a:lnTo>
                  <a:pt x="0" y="800"/>
                </a:lnTo>
                <a:lnTo>
                  <a:pt x="5500" y="500"/>
                </a:lnTo>
                <a:lnTo>
                  <a:pt x="5000" y="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54280" name="Group 9"/>
          <p:cNvGrpSpPr>
            <a:grpSpLocks/>
          </p:cNvGrpSpPr>
          <p:nvPr/>
        </p:nvGrpSpPr>
        <p:grpSpPr bwMode="auto">
          <a:xfrm>
            <a:off x="5357813" y="2611438"/>
            <a:ext cx="2641600" cy="815975"/>
            <a:chOff x="3721" y="1813"/>
            <a:chExt cx="1834" cy="567"/>
          </a:xfrm>
        </p:grpSpPr>
        <p:sp>
          <p:nvSpPr>
            <p:cNvPr id="54286" name="Freeform 10"/>
            <p:cNvSpPr>
              <a:spLocks noChangeArrowheads="1"/>
            </p:cNvSpPr>
            <p:nvPr/>
          </p:nvSpPr>
          <p:spPr bwMode="auto">
            <a:xfrm>
              <a:off x="3721" y="1813"/>
              <a:ext cx="1835" cy="568"/>
            </a:xfrm>
            <a:custGeom>
              <a:avLst/>
              <a:gdLst>
                <a:gd name="T0" fmla="*/ 0 w 8093"/>
                <a:gd name="T1" fmla="*/ 0 h 2504"/>
                <a:gd name="T2" fmla="*/ 0 w 8093"/>
                <a:gd name="T3" fmla="*/ 0 h 2504"/>
                <a:gd name="T4" fmla="*/ 0 w 8093"/>
                <a:gd name="T5" fmla="*/ 0 h 2504"/>
                <a:gd name="T6" fmla="*/ 0 w 8093"/>
                <a:gd name="T7" fmla="*/ 0 h 2504"/>
                <a:gd name="T8" fmla="*/ 0 w 8093"/>
                <a:gd name="T9" fmla="*/ 0 h 2504"/>
                <a:gd name="T10" fmla="*/ 0 w 8093"/>
                <a:gd name="T11" fmla="*/ 0 h 2504"/>
                <a:gd name="T12" fmla="*/ 0 w 8093"/>
                <a:gd name="T13" fmla="*/ 0 h 2504"/>
                <a:gd name="T14" fmla="*/ 0 w 8093"/>
                <a:gd name="T15" fmla="*/ 0 h 2504"/>
                <a:gd name="T16" fmla="*/ 0 w 8093"/>
                <a:gd name="T17" fmla="*/ 0 h 2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093"/>
                <a:gd name="T28" fmla="*/ 0 h 2504"/>
                <a:gd name="T29" fmla="*/ 8093 w 8093"/>
                <a:gd name="T30" fmla="*/ 2504 h 2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093" h="2504">
                  <a:moveTo>
                    <a:pt x="802" y="4"/>
                  </a:moveTo>
                  <a:cubicBezTo>
                    <a:pt x="802" y="4"/>
                    <a:pt x="5214" y="5"/>
                    <a:pt x="8078" y="6"/>
                  </a:cubicBezTo>
                  <a:cubicBezTo>
                    <a:pt x="8078" y="295"/>
                    <a:pt x="8091" y="1304"/>
                    <a:pt x="8091" y="1594"/>
                  </a:cubicBezTo>
                  <a:cubicBezTo>
                    <a:pt x="8074" y="1859"/>
                    <a:pt x="8092" y="1984"/>
                    <a:pt x="7943" y="2185"/>
                  </a:cubicBezTo>
                  <a:cubicBezTo>
                    <a:pt x="7724" y="2474"/>
                    <a:pt x="7511" y="2465"/>
                    <a:pt x="7246" y="2503"/>
                  </a:cubicBezTo>
                  <a:cubicBezTo>
                    <a:pt x="6971" y="2494"/>
                    <a:pt x="39" y="2489"/>
                    <a:pt x="48" y="2489"/>
                  </a:cubicBezTo>
                  <a:cubicBezTo>
                    <a:pt x="55" y="2444"/>
                    <a:pt x="36" y="804"/>
                    <a:pt x="36" y="743"/>
                  </a:cubicBezTo>
                  <a:cubicBezTo>
                    <a:pt x="39" y="680"/>
                    <a:pt x="0" y="475"/>
                    <a:pt x="216" y="218"/>
                  </a:cubicBezTo>
                  <a:cubicBezTo>
                    <a:pt x="432" y="0"/>
                    <a:pt x="590" y="0"/>
                    <a:pt x="802" y="4"/>
                  </a:cubicBezTo>
                </a:path>
              </a:pathLst>
            </a:custGeom>
            <a:solidFill>
              <a:srgbClr val="6DC400"/>
            </a:solidFill>
            <a:ln w="9525">
              <a:noFill/>
              <a:miter lim="800000"/>
              <a:headEnd/>
              <a:tailEnd/>
            </a:ln>
          </p:spPr>
          <p:txBody>
            <a:bodyPr wrap="none" anchor="ctr"/>
            <a:lstStyle/>
            <a:p>
              <a:endParaRPr lang="zh-CN" altLang="en-US"/>
            </a:p>
          </p:txBody>
        </p:sp>
        <p:sp>
          <p:nvSpPr>
            <p:cNvPr id="54287" name="Text Box 11"/>
            <p:cNvSpPr txBox="1">
              <a:spLocks noChangeArrowheads="1"/>
            </p:cNvSpPr>
            <p:nvPr/>
          </p:nvSpPr>
          <p:spPr bwMode="auto">
            <a:xfrm>
              <a:off x="3721" y="1813"/>
              <a:ext cx="1835" cy="568"/>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 pos="2625725" algn="l"/>
                </a:tabLst>
              </a:pPr>
              <a:r>
                <a:rPr lang="en-US" altLang="zh-CN">
                  <a:solidFill>
                    <a:srgbClr val="FFFFFF"/>
                  </a:solidFill>
                </a:rPr>
                <a:t>Getter </a:t>
              </a:r>
              <a:r>
                <a:rPr lang="zh-CN" altLang="en-US">
                  <a:solidFill>
                    <a:srgbClr val="FFFFFF"/>
                  </a:solidFill>
                </a:rPr>
                <a:t>简单返回值。</a:t>
              </a:r>
              <a:r>
                <a:rPr lang="zh-CN" altLang="en-US">
                  <a:solidFill>
                    <a:schemeClr val="bg1"/>
                  </a:solidFill>
                </a:rPr>
                <a:t>这里你可以计算复杂的值。</a:t>
              </a:r>
            </a:p>
          </p:txBody>
        </p:sp>
      </p:grpSp>
      <p:sp>
        <p:nvSpPr>
          <p:cNvPr id="54281" name="Freeform 12"/>
          <p:cNvSpPr>
            <a:spLocks noChangeArrowheads="1"/>
          </p:cNvSpPr>
          <p:nvPr/>
        </p:nvSpPr>
        <p:spPr bwMode="auto">
          <a:xfrm>
            <a:off x="3852863" y="4538663"/>
            <a:ext cx="1208087" cy="360362"/>
          </a:xfrm>
          <a:custGeom>
            <a:avLst/>
            <a:gdLst>
              <a:gd name="T0" fmla="*/ 2147483647 w 3701"/>
              <a:gd name="T1" fmla="*/ 2147483647 h 1101"/>
              <a:gd name="T2" fmla="*/ 0 w 3701"/>
              <a:gd name="T3" fmla="*/ 0 h 1101"/>
              <a:gd name="T4" fmla="*/ 2147483647 w 3701"/>
              <a:gd name="T5" fmla="*/ 2147483647 h 1101"/>
              <a:gd name="T6" fmla="*/ 2147483647 w 3701"/>
              <a:gd name="T7" fmla="*/ 2147483647 h 1101"/>
              <a:gd name="T8" fmla="*/ 0 60000 65536"/>
              <a:gd name="T9" fmla="*/ 0 60000 65536"/>
              <a:gd name="T10" fmla="*/ 0 60000 65536"/>
              <a:gd name="T11" fmla="*/ 0 60000 65536"/>
              <a:gd name="T12" fmla="*/ 0 w 3701"/>
              <a:gd name="T13" fmla="*/ 0 h 1101"/>
              <a:gd name="T14" fmla="*/ 3701 w 3701"/>
              <a:gd name="T15" fmla="*/ 1101 h 1101"/>
            </a:gdLst>
            <a:ahLst/>
            <a:cxnLst>
              <a:cxn ang="T8">
                <a:pos x="T0" y="T1"/>
              </a:cxn>
              <a:cxn ang="T9">
                <a:pos x="T2" y="T3"/>
              </a:cxn>
              <a:cxn ang="T10">
                <a:pos x="T4" y="T5"/>
              </a:cxn>
              <a:cxn ang="T11">
                <a:pos x="T6" y="T7"/>
              </a:cxn>
            </a:cxnLst>
            <a:rect l="T12" t="T13" r="T14" b="T15"/>
            <a:pathLst>
              <a:path w="3701" h="1101">
                <a:moveTo>
                  <a:pt x="3200" y="1100"/>
                </a:moveTo>
                <a:lnTo>
                  <a:pt x="0" y="0"/>
                </a:lnTo>
                <a:lnTo>
                  <a:pt x="3700" y="600"/>
                </a:lnTo>
                <a:lnTo>
                  <a:pt x="3200" y="110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54282" name="Group 13"/>
          <p:cNvGrpSpPr>
            <a:grpSpLocks/>
          </p:cNvGrpSpPr>
          <p:nvPr/>
        </p:nvGrpSpPr>
        <p:grpSpPr bwMode="auto">
          <a:xfrm>
            <a:off x="4868863" y="4408488"/>
            <a:ext cx="2476500" cy="652462"/>
            <a:chOff x="3381" y="3061"/>
            <a:chExt cx="1720" cy="453"/>
          </a:xfrm>
        </p:grpSpPr>
        <p:sp>
          <p:nvSpPr>
            <p:cNvPr id="54284" name="Freeform 14"/>
            <p:cNvSpPr>
              <a:spLocks noChangeArrowheads="1"/>
            </p:cNvSpPr>
            <p:nvPr/>
          </p:nvSpPr>
          <p:spPr bwMode="auto">
            <a:xfrm>
              <a:off x="3381" y="3061"/>
              <a:ext cx="1721" cy="454"/>
            </a:xfrm>
            <a:custGeom>
              <a:avLst/>
              <a:gdLst>
                <a:gd name="T0" fmla="*/ 0 w 7591"/>
                <a:gd name="T1" fmla="*/ 0 h 2003"/>
                <a:gd name="T2" fmla="*/ 0 w 7591"/>
                <a:gd name="T3" fmla="*/ 0 h 2003"/>
                <a:gd name="T4" fmla="*/ 0 w 7591"/>
                <a:gd name="T5" fmla="*/ 0 h 2003"/>
                <a:gd name="T6" fmla="*/ 0 w 7591"/>
                <a:gd name="T7" fmla="*/ 0 h 2003"/>
                <a:gd name="T8" fmla="*/ 0 w 7591"/>
                <a:gd name="T9" fmla="*/ 0 h 2003"/>
                <a:gd name="T10" fmla="*/ 0 w 7591"/>
                <a:gd name="T11" fmla="*/ 0 h 2003"/>
                <a:gd name="T12" fmla="*/ 0 w 7591"/>
                <a:gd name="T13" fmla="*/ 0 h 2003"/>
                <a:gd name="T14" fmla="*/ 0 w 7591"/>
                <a:gd name="T15" fmla="*/ 0 h 2003"/>
                <a:gd name="T16" fmla="*/ 0 w 7591"/>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91"/>
                <a:gd name="T28" fmla="*/ 0 h 2003"/>
                <a:gd name="T29" fmla="*/ 7591 w 7591"/>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91" h="2003">
                  <a:moveTo>
                    <a:pt x="753" y="3"/>
                  </a:moveTo>
                  <a:cubicBezTo>
                    <a:pt x="753" y="3"/>
                    <a:pt x="4891" y="4"/>
                    <a:pt x="7577" y="5"/>
                  </a:cubicBezTo>
                  <a:cubicBezTo>
                    <a:pt x="7577" y="236"/>
                    <a:pt x="7589" y="1043"/>
                    <a:pt x="7589" y="1275"/>
                  </a:cubicBezTo>
                  <a:cubicBezTo>
                    <a:pt x="7573" y="1487"/>
                    <a:pt x="7590" y="1587"/>
                    <a:pt x="7450" y="1748"/>
                  </a:cubicBezTo>
                  <a:cubicBezTo>
                    <a:pt x="7245" y="1979"/>
                    <a:pt x="7045" y="1972"/>
                    <a:pt x="6797" y="2002"/>
                  </a:cubicBezTo>
                  <a:cubicBezTo>
                    <a:pt x="6538" y="1995"/>
                    <a:pt x="37" y="1991"/>
                    <a:pt x="45" y="1991"/>
                  </a:cubicBezTo>
                  <a:cubicBezTo>
                    <a:pt x="52" y="1955"/>
                    <a:pt x="34" y="643"/>
                    <a:pt x="34" y="594"/>
                  </a:cubicBezTo>
                  <a:cubicBezTo>
                    <a:pt x="37" y="544"/>
                    <a:pt x="0" y="380"/>
                    <a:pt x="203" y="174"/>
                  </a:cubicBezTo>
                  <a:cubicBezTo>
                    <a:pt x="405" y="0"/>
                    <a:pt x="553" y="0"/>
                    <a:pt x="753" y="3"/>
                  </a:cubicBezTo>
                </a:path>
              </a:pathLst>
            </a:custGeom>
            <a:solidFill>
              <a:srgbClr val="6DC400"/>
            </a:solidFill>
            <a:ln w="9525">
              <a:noFill/>
              <a:miter lim="800000"/>
              <a:headEnd/>
              <a:tailEnd/>
            </a:ln>
          </p:spPr>
          <p:txBody>
            <a:bodyPr wrap="none" anchor="ctr"/>
            <a:lstStyle/>
            <a:p>
              <a:endParaRPr lang="zh-CN" altLang="en-US"/>
            </a:p>
          </p:txBody>
        </p:sp>
        <p:sp>
          <p:nvSpPr>
            <p:cNvPr id="54285" name="Text Box 15"/>
            <p:cNvSpPr txBox="1">
              <a:spLocks noChangeArrowheads="1"/>
            </p:cNvSpPr>
            <p:nvPr/>
          </p:nvSpPr>
          <p:spPr bwMode="auto">
            <a:xfrm>
              <a:off x="3381" y="3061"/>
              <a:ext cx="1721" cy="454"/>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Lst>
              </a:pPr>
              <a:r>
                <a:rPr lang="zh-CN" altLang="en-US">
                  <a:solidFill>
                    <a:srgbClr val="FFFFFF"/>
                  </a:solidFill>
                </a:rPr>
                <a:t>更新内部状态</a:t>
              </a:r>
              <a:r>
                <a:rPr lang="en-US" altLang="zh-CN">
                  <a:solidFill>
                    <a:srgbClr val="FFFFFF"/>
                  </a:solidFill>
                </a:rPr>
                <a:t>, </a:t>
              </a:r>
            </a:p>
            <a:p>
              <a:pPr algn="ctr">
                <a:tabLst>
                  <a:tab pos="655638" algn="l"/>
                  <a:tab pos="1312863" algn="l"/>
                  <a:tab pos="1968500" algn="l"/>
                </a:tabLst>
              </a:pPr>
              <a:r>
                <a:rPr lang="zh-CN" altLang="en-US">
                  <a:solidFill>
                    <a:srgbClr val="FFFFFF"/>
                  </a:solidFill>
                </a:rPr>
                <a:t>对变化作出反应。</a:t>
              </a:r>
              <a:endParaRPr lang="en-US">
                <a:solidFill>
                  <a:srgbClr val="FFFFFF"/>
                </a:solidFill>
              </a:endParaRPr>
            </a:p>
          </p:txBody>
        </p:sp>
      </p:grpSp>
      <p:sp>
        <p:nvSpPr>
          <p:cNvPr id="54283" name="灯片编号占位符 17"/>
          <p:cNvSpPr>
            <a:spLocks noGrp="1"/>
          </p:cNvSpPr>
          <p:nvPr>
            <p:ph type="sldNum" sz="quarter" idx="12"/>
          </p:nvPr>
        </p:nvSpPr>
        <p:spPr>
          <a:noFill/>
        </p:spPr>
        <p:txBody>
          <a:bodyPr/>
          <a:lstStyle/>
          <a:p>
            <a:fld id="{F3EA12A1-B2A0-4654-9BCF-F55547F682C5}" type="slidenum">
              <a:rPr lang="en-US" altLang="zh-CN" smtClean="0">
                <a:latin typeface="Arial" charset="0"/>
              </a:rPr>
              <a:pPr/>
              <a:t>49</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endParaRPr lang="en-US" smtClean="0"/>
          </a:p>
        </p:txBody>
      </p:sp>
      <p:sp>
        <p:nvSpPr>
          <p:cNvPr id="8195" name="内容占位符 2"/>
          <p:cNvSpPr>
            <a:spLocks noGrp="1"/>
          </p:cNvSpPr>
          <p:nvPr>
            <p:ph idx="1"/>
          </p:nvPr>
        </p:nvSpPr>
        <p:spPr>
          <a:xfrm>
            <a:off x="539750" y="1125538"/>
            <a:ext cx="8208963" cy="5256212"/>
          </a:xfrm>
        </p:spPr>
        <p:txBody>
          <a:bodyPr/>
          <a:lstStyle/>
          <a:p>
            <a:r>
              <a:rPr lang="zh-CN" altLang="en-US" sz="2400" dirty="0" smtClean="0"/>
              <a:t> </a:t>
            </a:r>
            <a:r>
              <a:rPr lang="en-US" altLang="zh-CN" sz="2400" dirty="0" err="1" smtClean="0"/>
              <a:t>Trolltech</a:t>
            </a:r>
            <a:r>
              <a:rPr lang="zh-CN" altLang="en-US" sz="2400" dirty="0" smtClean="0"/>
              <a:t>公司由</a:t>
            </a:r>
            <a:r>
              <a:rPr lang="en-US" altLang="zh-CN" sz="2400" dirty="0" err="1" smtClean="0"/>
              <a:t>Haavard</a:t>
            </a:r>
            <a:r>
              <a:rPr lang="en-US" altLang="zh-CN" sz="2400" dirty="0" smtClean="0"/>
              <a:t> Nord (</a:t>
            </a:r>
            <a:r>
              <a:rPr lang="zh-CN" altLang="en-US" sz="2400" dirty="0" smtClean="0"/>
              <a:t>执行总裁</a:t>
            </a:r>
            <a:r>
              <a:rPr lang="en-US" altLang="zh-CN" sz="2400" dirty="0" smtClean="0"/>
              <a:t>) </a:t>
            </a:r>
            <a:r>
              <a:rPr lang="zh-CN" altLang="en-US" sz="2400" dirty="0" smtClean="0"/>
              <a:t>和 </a:t>
            </a:r>
            <a:r>
              <a:rPr lang="en-US" altLang="zh-CN" sz="2400" dirty="0" err="1" smtClean="0"/>
              <a:t>Eirik</a:t>
            </a:r>
            <a:r>
              <a:rPr lang="en-US" altLang="zh-CN" sz="2400" dirty="0" smtClean="0"/>
              <a:t> </a:t>
            </a:r>
            <a:r>
              <a:rPr lang="en-US" altLang="zh-CN" sz="2400" dirty="0" err="1" smtClean="0"/>
              <a:t>Chambe</a:t>
            </a:r>
            <a:r>
              <a:rPr lang="en-US" altLang="zh-CN" sz="2400" dirty="0" smtClean="0"/>
              <a:t>-Eng (</a:t>
            </a:r>
            <a:r>
              <a:rPr lang="zh-CN" altLang="en-US" sz="2400" dirty="0" smtClean="0"/>
              <a:t>总裁</a:t>
            </a:r>
            <a:r>
              <a:rPr lang="en-US" altLang="zh-CN" sz="2400" dirty="0" smtClean="0"/>
              <a:t>)</a:t>
            </a:r>
            <a:r>
              <a:rPr lang="zh-CN" altLang="en-US" sz="2400" dirty="0" smtClean="0"/>
              <a:t>于</a:t>
            </a:r>
            <a:r>
              <a:rPr lang="en-US" altLang="zh-CN" sz="2400" dirty="0" smtClean="0"/>
              <a:t>1994</a:t>
            </a:r>
            <a:r>
              <a:rPr lang="zh-CN" altLang="en-US" sz="2400" dirty="0" smtClean="0"/>
              <a:t>年在挪威创立，</a:t>
            </a:r>
            <a:r>
              <a:rPr lang="en-US" altLang="zh-CN" sz="2400" dirty="0" smtClean="0">
                <a:solidFill>
                  <a:srgbClr val="FF0000"/>
                </a:solidFill>
              </a:rPr>
              <a:t>2008</a:t>
            </a:r>
            <a:r>
              <a:rPr lang="zh-CN" altLang="en-US" sz="2400" dirty="0" smtClean="0">
                <a:solidFill>
                  <a:srgbClr val="FF0000"/>
                </a:solidFill>
              </a:rPr>
              <a:t>年</a:t>
            </a:r>
            <a:r>
              <a:rPr lang="en-US" altLang="zh-CN" sz="2400" dirty="0" smtClean="0">
                <a:solidFill>
                  <a:srgbClr val="FF0000"/>
                </a:solidFill>
              </a:rPr>
              <a:t>6</a:t>
            </a:r>
            <a:r>
              <a:rPr lang="zh-CN" altLang="en-US" sz="2400" dirty="0" smtClean="0">
                <a:solidFill>
                  <a:srgbClr val="FF0000"/>
                </a:solidFill>
              </a:rPr>
              <a:t>月被</a:t>
            </a:r>
            <a:r>
              <a:rPr lang="en-US" altLang="zh-CN" sz="2400" dirty="0" smtClean="0">
                <a:solidFill>
                  <a:srgbClr val="FF0000"/>
                </a:solidFill>
              </a:rPr>
              <a:t>NOKIA</a:t>
            </a:r>
            <a:r>
              <a:rPr lang="zh-CN" altLang="en-US" sz="2400" dirty="0" smtClean="0">
                <a:solidFill>
                  <a:srgbClr val="FF0000"/>
                </a:solidFill>
              </a:rPr>
              <a:t>收购</a:t>
            </a:r>
            <a:r>
              <a:rPr lang="zh-CN" altLang="en-US" sz="2400" dirty="0" smtClean="0"/>
              <a:t>。通过直销，转售和战略合作伙伴等多种方式联合销售产品。</a:t>
            </a:r>
            <a:endParaRPr lang="en-US" altLang="zh-CN" sz="2400" dirty="0" smtClean="0"/>
          </a:p>
          <a:p>
            <a:r>
              <a:rPr lang="en-US" altLang="zh-CN" sz="2400" dirty="0" err="1" smtClean="0"/>
              <a:t>Trolltech</a:t>
            </a:r>
            <a:r>
              <a:rPr lang="zh-CN" altLang="en-US" sz="2400" dirty="0" smtClean="0"/>
              <a:t>是一家拥有两个主线产品（</a:t>
            </a:r>
            <a:r>
              <a:rPr lang="en-US" altLang="zh-CN" sz="2400" dirty="0" smtClean="0">
                <a:solidFill>
                  <a:srgbClr val="0070C0"/>
                </a:solidFill>
              </a:rPr>
              <a:t>Qt</a:t>
            </a:r>
            <a:r>
              <a:rPr lang="zh-CN" altLang="en-US" sz="2400" dirty="0" smtClean="0"/>
              <a:t>和</a:t>
            </a:r>
            <a:r>
              <a:rPr lang="en-US" altLang="zh-CN" sz="2400" dirty="0" err="1" smtClean="0">
                <a:solidFill>
                  <a:srgbClr val="0070C0"/>
                </a:solidFill>
              </a:rPr>
              <a:t>Qtopia</a:t>
            </a:r>
            <a:r>
              <a:rPr lang="zh-CN" altLang="en-US" sz="2400" dirty="0" smtClean="0"/>
              <a:t>）的软件公司。</a:t>
            </a:r>
            <a:endParaRPr lang="en-US" altLang="zh-CN" sz="2400" dirty="0" smtClean="0"/>
          </a:p>
          <a:p>
            <a:r>
              <a:rPr lang="zh-CN" altLang="en-US" sz="2400" dirty="0" smtClean="0"/>
              <a:t>拥有遍布全球</a:t>
            </a:r>
            <a:r>
              <a:rPr lang="en-US" altLang="zh-CN" sz="2400" dirty="0" smtClean="0"/>
              <a:t>60</a:t>
            </a:r>
            <a:r>
              <a:rPr lang="zh-CN" altLang="en-US" sz="2400" dirty="0" smtClean="0"/>
              <a:t>个国家的</a:t>
            </a:r>
            <a:r>
              <a:rPr lang="en-US" altLang="zh-CN" sz="2400" dirty="0" smtClean="0"/>
              <a:t>4400</a:t>
            </a:r>
            <a:r>
              <a:rPr lang="zh-CN" altLang="en-US" sz="2400" dirty="0" smtClean="0"/>
              <a:t>个</a:t>
            </a:r>
            <a:r>
              <a:rPr lang="zh-CN" altLang="en-US" sz="2400" dirty="0" smtClean="0">
                <a:solidFill>
                  <a:srgbClr val="FF0000"/>
                </a:solidFill>
              </a:rPr>
              <a:t>客户</a:t>
            </a:r>
            <a:r>
              <a:rPr lang="zh-CN" altLang="en-US" sz="2400" dirty="0" smtClean="0"/>
              <a:t>，其中</a:t>
            </a:r>
            <a:r>
              <a:rPr lang="zh-CN" altLang="en-US" sz="2400" dirty="0" smtClean="0">
                <a:solidFill>
                  <a:srgbClr val="FF0000"/>
                </a:solidFill>
              </a:rPr>
              <a:t>包括</a:t>
            </a:r>
            <a:r>
              <a:rPr lang="en-US" altLang="zh-CN" sz="2400" dirty="0" smtClean="0">
                <a:solidFill>
                  <a:srgbClr val="FF0000"/>
                </a:solidFill>
              </a:rPr>
              <a:t>Adobe</a:t>
            </a:r>
            <a:r>
              <a:rPr lang="zh-CN" altLang="en-US" sz="2400" dirty="0" smtClean="0">
                <a:solidFill>
                  <a:srgbClr val="FF0000"/>
                </a:solidFill>
              </a:rPr>
              <a:t>，</a:t>
            </a:r>
            <a:r>
              <a:rPr lang="en-US" altLang="zh-CN" sz="2400" dirty="0" smtClean="0">
                <a:solidFill>
                  <a:srgbClr val="FF0000"/>
                </a:solidFill>
              </a:rPr>
              <a:t>IBM</a:t>
            </a:r>
            <a:r>
              <a:rPr lang="zh-CN" altLang="en-US" sz="2400" dirty="0" smtClean="0">
                <a:solidFill>
                  <a:srgbClr val="FF0000"/>
                </a:solidFill>
              </a:rPr>
              <a:t>，</a:t>
            </a:r>
            <a:r>
              <a:rPr lang="en-US" altLang="zh-CN" sz="2400" dirty="0" smtClean="0">
                <a:solidFill>
                  <a:srgbClr val="FF0000"/>
                </a:solidFill>
              </a:rPr>
              <a:t>Sharp</a:t>
            </a:r>
            <a:r>
              <a:rPr lang="zh-CN" altLang="en-US" sz="2400" dirty="0" smtClean="0">
                <a:solidFill>
                  <a:srgbClr val="FF0000"/>
                </a:solidFill>
              </a:rPr>
              <a:t>，</a:t>
            </a:r>
            <a:r>
              <a:rPr lang="en-US" altLang="zh-CN" sz="2400" dirty="0" smtClean="0">
                <a:solidFill>
                  <a:srgbClr val="FF0000"/>
                </a:solidFill>
              </a:rPr>
              <a:t>Siemens</a:t>
            </a:r>
            <a:r>
              <a:rPr lang="zh-CN" altLang="en-US" sz="2400" dirty="0" smtClean="0">
                <a:solidFill>
                  <a:srgbClr val="FF0000"/>
                </a:solidFill>
              </a:rPr>
              <a:t>及其他全球知名公司</a:t>
            </a:r>
            <a:r>
              <a:rPr lang="zh-CN" altLang="en-US" sz="2400" dirty="0" smtClean="0"/>
              <a:t>。 </a:t>
            </a:r>
            <a:endParaRPr lang="en-US" altLang="zh-CN" sz="2400" dirty="0" smtClean="0"/>
          </a:p>
          <a:p>
            <a:r>
              <a:rPr lang="en-US" altLang="zh-CN" sz="2400" dirty="0" err="1" smtClean="0"/>
              <a:t>Trolltech</a:t>
            </a:r>
            <a:r>
              <a:rPr lang="zh-CN" altLang="en-US" sz="2400" dirty="0" smtClean="0"/>
              <a:t>采取了成功的双重授权战略，为开发者提供商业和开源免费软件的授权使用。</a:t>
            </a:r>
            <a:endParaRPr lang="en-US" altLang="zh-CN" sz="2400" dirty="0" smtClean="0"/>
          </a:p>
        </p:txBody>
      </p:sp>
      <p:sp>
        <p:nvSpPr>
          <p:cNvPr id="8196" name="灯片编号占位符 4"/>
          <p:cNvSpPr>
            <a:spLocks noGrp="1"/>
          </p:cNvSpPr>
          <p:nvPr>
            <p:ph type="sldNum" sz="quarter" idx="12"/>
          </p:nvPr>
        </p:nvSpPr>
        <p:spPr>
          <a:noFill/>
        </p:spPr>
        <p:txBody>
          <a:bodyPr/>
          <a:lstStyle/>
          <a:p>
            <a:fld id="{43B74318-E4F7-4519-89D8-44521800E454}" type="slidenum">
              <a:rPr lang="en-US" altLang="zh-CN" smtClean="0">
                <a:latin typeface="Arial" charset="0"/>
              </a:rPr>
              <a:pPr/>
              <a:t>5</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reeform 1"/>
          <p:cNvSpPr>
            <a:spLocks noChangeArrowheads="1"/>
          </p:cNvSpPr>
          <p:nvPr/>
        </p:nvSpPr>
        <p:spPr bwMode="auto">
          <a:xfrm>
            <a:off x="2112963" y="2119313"/>
            <a:ext cx="5072062" cy="2778125"/>
          </a:xfrm>
          <a:custGeom>
            <a:avLst/>
            <a:gdLst>
              <a:gd name="T0" fmla="*/ 2147483647 w 15535"/>
              <a:gd name="T1" fmla="*/ 2147483647 h 8508"/>
              <a:gd name="T2" fmla="*/ 2147483647 w 15535"/>
              <a:gd name="T3" fmla="*/ 2147483647 h 8508"/>
              <a:gd name="T4" fmla="*/ 2147483647 w 15535"/>
              <a:gd name="T5" fmla="*/ 2147483647 h 8508"/>
              <a:gd name="T6" fmla="*/ 2147483647 w 15535"/>
              <a:gd name="T7" fmla="*/ 2147483647 h 8508"/>
              <a:gd name="T8" fmla="*/ 2147483647 w 15535"/>
              <a:gd name="T9" fmla="*/ 2147483647 h 8508"/>
              <a:gd name="T10" fmla="*/ 2147483647 w 15535"/>
              <a:gd name="T11" fmla="*/ 2147483647 h 8508"/>
              <a:gd name="T12" fmla="*/ 2147483647 w 15535"/>
              <a:gd name="T13" fmla="*/ 2147483647 h 8508"/>
              <a:gd name="T14" fmla="*/ 2147483647 w 15535"/>
              <a:gd name="T15" fmla="*/ 2147483647 h 8508"/>
              <a:gd name="T16" fmla="*/ 2147483647 w 15535"/>
              <a:gd name="T17" fmla="*/ 2147483647 h 8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535"/>
              <a:gd name="T28" fmla="*/ 0 h 8508"/>
              <a:gd name="T29" fmla="*/ 15535 w 15535"/>
              <a:gd name="T30" fmla="*/ 8508 h 8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535" h="8508">
                <a:moveTo>
                  <a:pt x="793" y="9"/>
                </a:moveTo>
                <a:cubicBezTo>
                  <a:pt x="793" y="9"/>
                  <a:pt x="12700" y="13"/>
                  <a:pt x="15532" y="17"/>
                </a:cubicBezTo>
                <a:cubicBezTo>
                  <a:pt x="15532" y="638"/>
                  <a:pt x="15532" y="5935"/>
                  <a:pt x="15532" y="6558"/>
                </a:cubicBezTo>
                <a:cubicBezTo>
                  <a:pt x="15515" y="7125"/>
                  <a:pt x="15534" y="7394"/>
                  <a:pt x="15385" y="7824"/>
                </a:cubicBezTo>
                <a:cubicBezTo>
                  <a:pt x="15168" y="8445"/>
                  <a:pt x="14958" y="8426"/>
                  <a:pt x="14697" y="8507"/>
                </a:cubicBezTo>
                <a:cubicBezTo>
                  <a:pt x="14423" y="8488"/>
                  <a:pt x="4921" y="8485"/>
                  <a:pt x="33" y="8475"/>
                </a:cubicBezTo>
                <a:cubicBezTo>
                  <a:pt x="30" y="7225"/>
                  <a:pt x="35" y="1726"/>
                  <a:pt x="35" y="1595"/>
                </a:cubicBezTo>
                <a:cubicBezTo>
                  <a:pt x="38" y="1461"/>
                  <a:pt x="0" y="1022"/>
                  <a:pt x="214" y="467"/>
                </a:cubicBezTo>
                <a:cubicBezTo>
                  <a:pt x="426" y="0"/>
                  <a:pt x="583" y="0"/>
                  <a:pt x="793" y="9"/>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55299" name="Rectangle 2"/>
          <p:cNvSpPr>
            <a:spLocks noGrp="1" noChangeArrowheads="1"/>
          </p:cNvSpPr>
          <p:nvPr>
            <p:ph type="title"/>
          </p:nvPr>
        </p:nvSpPr>
        <p:spPr>
          <a:xfrm>
            <a:off x="1116013" y="52388"/>
            <a:ext cx="5942012" cy="1144587"/>
          </a:xfrm>
        </p:spPr>
        <p:txBody>
          <a:bodyPr tIns="35203"/>
          <a:lstStyle/>
          <a:p>
            <a:pPr eaLnBrk="1"/>
            <a:r>
              <a:rPr lang="zh-CN" altLang="en-US" smtClean="0"/>
              <a:t>自定义属性 </a:t>
            </a:r>
            <a:r>
              <a:rPr lang="en-US" altLang="zh-CN" smtClean="0"/>
              <a:t>- </a:t>
            </a:r>
            <a:r>
              <a:rPr lang="zh-CN" altLang="en-US" smtClean="0"/>
              <a:t>枚举</a:t>
            </a:r>
          </a:p>
        </p:txBody>
      </p:sp>
      <p:sp>
        <p:nvSpPr>
          <p:cNvPr id="55300" name="Text Box 3"/>
          <p:cNvSpPr txBox="1">
            <a:spLocks noChangeArrowheads="1"/>
          </p:cNvSpPr>
          <p:nvPr/>
        </p:nvSpPr>
        <p:spPr bwMode="auto">
          <a:xfrm>
            <a:off x="2295525" y="2286000"/>
            <a:ext cx="4725988" cy="2608263"/>
          </a:xfrm>
          <a:prstGeom prst="rect">
            <a:avLst/>
          </a:prstGeom>
          <a:noFill/>
          <a:ln w="9525">
            <a:noFill/>
            <a:round/>
            <a:headEnd/>
            <a:tailEnd/>
          </a:ln>
        </p:spPr>
        <p:txBody>
          <a:bodyPr wrap="none" lIns="81639" tIns="44248" rIns="81639" bIns="40820"/>
          <a:lstStyle/>
          <a:p>
            <a:pPr>
              <a:lnSpc>
                <a:spcPct val="98000"/>
              </a:lnSpc>
              <a:tabLst>
                <a:tab pos="655638" algn="l"/>
                <a:tab pos="1312863" algn="l"/>
                <a:tab pos="1968500" algn="l"/>
                <a:tab pos="2625725" algn="l"/>
                <a:tab pos="3282950" algn="l"/>
                <a:tab pos="3938588" algn="l"/>
                <a:tab pos="4595813" algn="l"/>
              </a:tabLst>
            </a:pPr>
            <a:r>
              <a:rPr lang="en-US" altLang="zh-CN" sz="1400">
                <a:solidFill>
                  <a:srgbClr val="000000"/>
                </a:solidFill>
                <a:latin typeface="DejaVu Sans Mono" pitchFamily="49" charset="0"/>
              </a:rPr>
              <a:t>class AngleObject : public QObject</a:t>
            </a:r>
          </a:p>
          <a:p>
            <a:pPr>
              <a:lnSpc>
                <a:spcPct val="98000"/>
              </a:lnSpc>
              <a:tabLst>
                <a:tab pos="655638" algn="l"/>
                <a:tab pos="1312863" algn="l"/>
                <a:tab pos="1968500" algn="l"/>
                <a:tab pos="2625725" algn="l"/>
                <a:tab pos="3282950" algn="l"/>
                <a:tab pos="3938588" algn="l"/>
                <a:tab pos="4595813" algn="l"/>
              </a:tabLst>
            </a:pPr>
            <a:r>
              <a:rPr lang="en-US" altLang="zh-CN" sz="140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Lst>
            </a:pPr>
            <a:r>
              <a:rPr lang="en-US" altLang="zh-CN" sz="1400">
                <a:solidFill>
                  <a:srgbClr val="000000"/>
                </a:solidFill>
                <a:latin typeface="DejaVu Sans Mono" pitchFamily="49" charset="0"/>
              </a:rPr>
              <a:t>    Q_OBJECT</a:t>
            </a:r>
          </a:p>
          <a:p>
            <a:pPr>
              <a:lnSpc>
                <a:spcPct val="98000"/>
              </a:lnSpc>
              <a:tabLst>
                <a:tab pos="655638" algn="l"/>
                <a:tab pos="1312863" algn="l"/>
                <a:tab pos="1968500" algn="l"/>
                <a:tab pos="2625725" algn="l"/>
                <a:tab pos="3282950" algn="l"/>
                <a:tab pos="3938588" algn="l"/>
                <a:tab pos="4595813" algn="l"/>
              </a:tabLst>
            </a:pPr>
            <a:r>
              <a:rPr lang="en-US" altLang="zh-CN" sz="1400">
                <a:solidFill>
                  <a:srgbClr val="000000"/>
                </a:solidFill>
                <a:latin typeface="DejaVu Sans Mono" pitchFamily="49" charset="0"/>
              </a:rPr>
              <a:t>    Q_ENUMS(AngleMode)</a:t>
            </a:r>
          </a:p>
          <a:p>
            <a:pPr>
              <a:lnSpc>
                <a:spcPct val="98000"/>
              </a:lnSpc>
              <a:tabLst>
                <a:tab pos="655638" algn="l"/>
                <a:tab pos="1312863" algn="l"/>
                <a:tab pos="1968500" algn="l"/>
                <a:tab pos="2625725" algn="l"/>
                <a:tab pos="3282950" algn="l"/>
                <a:tab pos="3938588" algn="l"/>
                <a:tab pos="4595813" algn="l"/>
              </a:tabLst>
            </a:pPr>
            <a:r>
              <a:rPr lang="en-US" altLang="zh-CN" sz="1400">
                <a:solidFill>
                  <a:srgbClr val="000000"/>
                </a:solidFill>
                <a:latin typeface="DejaVu Sans Mono" pitchFamily="49" charset="0"/>
              </a:rPr>
              <a:t>    Q_PROPERTY(AngleMode angleMode READ ...)</a:t>
            </a:r>
          </a:p>
          <a:p>
            <a:pPr>
              <a:lnSpc>
                <a:spcPct val="98000"/>
              </a:lnSpc>
              <a:tabLst>
                <a:tab pos="655638" algn="l"/>
                <a:tab pos="1312863" algn="l"/>
                <a:tab pos="1968500" algn="l"/>
                <a:tab pos="2625725" algn="l"/>
                <a:tab pos="3282950" algn="l"/>
                <a:tab pos="3938588" algn="l"/>
                <a:tab pos="4595813" algn="l"/>
              </a:tabLst>
            </a:pPr>
            <a:endParaRPr lang="en-US" altLang="zh-CN">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Lst>
            </a:pPr>
            <a:r>
              <a:rPr lang="en-US" altLang="zh-CN" sz="1400">
                <a:solidFill>
                  <a:srgbClr val="000000"/>
                </a:solidFill>
                <a:latin typeface="DejaVu Sans Mono" pitchFamily="49" charset="0"/>
              </a:rPr>
              <a:t>public:</a:t>
            </a:r>
          </a:p>
          <a:p>
            <a:pPr>
              <a:lnSpc>
                <a:spcPct val="98000"/>
              </a:lnSpc>
              <a:tabLst>
                <a:tab pos="655638" algn="l"/>
                <a:tab pos="1312863" algn="l"/>
                <a:tab pos="1968500" algn="l"/>
                <a:tab pos="2625725" algn="l"/>
                <a:tab pos="3282950" algn="l"/>
                <a:tab pos="3938588" algn="l"/>
                <a:tab pos="4595813" algn="l"/>
              </a:tabLst>
            </a:pPr>
            <a:r>
              <a:rPr lang="en-US" altLang="zh-CN" sz="1400">
                <a:solidFill>
                  <a:srgbClr val="000000"/>
                </a:solidFill>
                <a:latin typeface="DejaVu Sans Mono" pitchFamily="49" charset="0"/>
              </a:rPr>
              <a:t>    enum AngleMode {Radians, Degrees};</a:t>
            </a:r>
          </a:p>
          <a:p>
            <a:pPr>
              <a:lnSpc>
                <a:spcPct val="98000"/>
              </a:lnSpc>
              <a:tabLst>
                <a:tab pos="655638" algn="l"/>
                <a:tab pos="1312863" algn="l"/>
                <a:tab pos="1968500" algn="l"/>
                <a:tab pos="2625725" algn="l"/>
                <a:tab pos="3282950" algn="l"/>
                <a:tab pos="3938588" algn="l"/>
                <a:tab pos="4595813" algn="l"/>
              </a:tabLst>
            </a:pPr>
            <a:endParaRPr lang="en-US" altLang="zh-CN">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Lst>
            </a:pPr>
            <a:r>
              <a:rPr lang="en-US" altLang="zh-CN" sz="1400">
                <a:solidFill>
                  <a:srgbClr val="000000"/>
                </a:solidFill>
                <a:latin typeface="DejaVu Sans Mono" pitchFamily="49" charset="0"/>
              </a:rPr>
              <a:t>    ...</a:t>
            </a:r>
          </a:p>
          <a:p>
            <a:pPr>
              <a:lnSpc>
                <a:spcPct val="98000"/>
              </a:lnSpc>
              <a:tabLst>
                <a:tab pos="655638" algn="l"/>
                <a:tab pos="1312863" algn="l"/>
                <a:tab pos="1968500" algn="l"/>
                <a:tab pos="2625725" algn="l"/>
                <a:tab pos="3282950" algn="l"/>
                <a:tab pos="3938588" algn="l"/>
                <a:tab pos="4595813" algn="l"/>
              </a:tabLst>
            </a:pPr>
            <a:r>
              <a:rPr lang="en-US" altLang="zh-CN" sz="140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Lst>
            </a:pPr>
            <a:endParaRPr lang="en-US" altLang="zh-CN">
              <a:solidFill>
                <a:srgbClr val="000000"/>
              </a:solidFill>
              <a:latin typeface="DejaVu Sans Mono" pitchFamily="49" charset="0"/>
            </a:endParaRPr>
          </a:p>
        </p:txBody>
      </p:sp>
      <p:sp>
        <p:nvSpPr>
          <p:cNvPr id="55301" name="Freeform 4"/>
          <p:cNvSpPr>
            <a:spLocks noChangeArrowheads="1"/>
          </p:cNvSpPr>
          <p:nvPr/>
        </p:nvSpPr>
        <p:spPr bwMode="auto">
          <a:xfrm>
            <a:off x="2155825" y="3821113"/>
            <a:ext cx="587375" cy="163512"/>
          </a:xfrm>
          <a:custGeom>
            <a:avLst/>
            <a:gdLst>
              <a:gd name="T0" fmla="*/ 0 w 1801"/>
              <a:gd name="T1" fmla="*/ 0 h 501"/>
              <a:gd name="T2" fmla="*/ 2147483647 w 1801"/>
              <a:gd name="T3" fmla="*/ 2147483647 h 501"/>
              <a:gd name="T4" fmla="*/ 0 w 1801"/>
              <a:gd name="T5" fmla="*/ 2147483647 h 501"/>
              <a:gd name="T6" fmla="*/ 0 w 1801"/>
              <a:gd name="T7" fmla="*/ 0 h 501"/>
              <a:gd name="T8" fmla="*/ 0 60000 65536"/>
              <a:gd name="T9" fmla="*/ 0 60000 65536"/>
              <a:gd name="T10" fmla="*/ 0 60000 65536"/>
              <a:gd name="T11" fmla="*/ 0 60000 65536"/>
              <a:gd name="T12" fmla="*/ 0 w 1801"/>
              <a:gd name="T13" fmla="*/ 0 h 501"/>
              <a:gd name="T14" fmla="*/ 1801 w 1801"/>
              <a:gd name="T15" fmla="*/ 501 h 501"/>
            </a:gdLst>
            <a:ahLst/>
            <a:cxnLst>
              <a:cxn ang="T8">
                <a:pos x="T0" y="T1"/>
              </a:cxn>
              <a:cxn ang="T9">
                <a:pos x="T2" y="T3"/>
              </a:cxn>
              <a:cxn ang="T10">
                <a:pos x="T4" y="T5"/>
              </a:cxn>
              <a:cxn ang="T11">
                <a:pos x="T6" y="T7"/>
              </a:cxn>
            </a:cxnLst>
            <a:rect l="T12" t="T13" r="T14" b="T15"/>
            <a:pathLst>
              <a:path w="1801" h="501">
                <a:moveTo>
                  <a:pt x="0" y="0"/>
                </a:moveTo>
                <a:lnTo>
                  <a:pt x="1800" y="200"/>
                </a:lnTo>
                <a:lnTo>
                  <a:pt x="0" y="500"/>
                </a:lnTo>
                <a:lnTo>
                  <a:pt x="0" y="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55302" name="Group 5"/>
          <p:cNvGrpSpPr>
            <a:grpSpLocks/>
          </p:cNvGrpSpPr>
          <p:nvPr/>
        </p:nvGrpSpPr>
        <p:grpSpPr bwMode="auto">
          <a:xfrm>
            <a:off x="482600" y="3592513"/>
            <a:ext cx="1724025" cy="650875"/>
            <a:chOff x="335" y="2494"/>
            <a:chExt cx="1197" cy="453"/>
          </a:xfrm>
        </p:grpSpPr>
        <p:sp>
          <p:nvSpPr>
            <p:cNvPr id="55312" name="Freeform 6"/>
            <p:cNvSpPr>
              <a:spLocks noChangeArrowheads="1"/>
            </p:cNvSpPr>
            <p:nvPr/>
          </p:nvSpPr>
          <p:spPr bwMode="auto">
            <a:xfrm>
              <a:off x="335" y="2494"/>
              <a:ext cx="1198" cy="454"/>
            </a:xfrm>
            <a:custGeom>
              <a:avLst/>
              <a:gdLst>
                <a:gd name="T0" fmla="*/ 0 w 5281"/>
                <a:gd name="T1" fmla="*/ 0 h 2003"/>
                <a:gd name="T2" fmla="*/ 0 w 5281"/>
                <a:gd name="T3" fmla="*/ 0 h 2003"/>
                <a:gd name="T4" fmla="*/ 0 w 5281"/>
                <a:gd name="T5" fmla="*/ 0 h 2003"/>
                <a:gd name="T6" fmla="*/ 0 w 5281"/>
                <a:gd name="T7" fmla="*/ 0 h 2003"/>
                <a:gd name="T8" fmla="*/ 0 w 5281"/>
                <a:gd name="T9" fmla="*/ 0 h 2003"/>
                <a:gd name="T10" fmla="*/ 0 w 5281"/>
                <a:gd name="T11" fmla="*/ 0 h 2003"/>
                <a:gd name="T12" fmla="*/ 0 w 5281"/>
                <a:gd name="T13" fmla="*/ 0 h 2003"/>
                <a:gd name="T14" fmla="*/ 0 w 5281"/>
                <a:gd name="T15" fmla="*/ 0 h 2003"/>
                <a:gd name="T16" fmla="*/ 0 w 5281"/>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81"/>
                <a:gd name="T28" fmla="*/ 0 h 2003"/>
                <a:gd name="T29" fmla="*/ 5281 w 5281"/>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81" h="2003">
                  <a:moveTo>
                    <a:pt x="524" y="3"/>
                  </a:moveTo>
                  <a:cubicBezTo>
                    <a:pt x="524" y="3"/>
                    <a:pt x="3402" y="4"/>
                    <a:pt x="5271" y="5"/>
                  </a:cubicBezTo>
                  <a:cubicBezTo>
                    <a:pt x="5271" y="236"/>
                    <a:pt x="5279" y="1043"/>
                    <a:pt x="5279" y="1275"/>
                  </a:cubicBezTo>
                  <a:cubicBezTo>
                    <a:pt x="5268" y="1487"/>
                    <a:pt x="5280" y="1587"/>
                    <a:pt x="5182" y="1748"/>
                  </a:cubicBezTo>
                  <a:cubicBezTo>
                    <a:pt x="5039" y="1979"/>
                    <a:pt x="4901" y="1972"/>
                    <a:pt x="4728" y="2002"/>
                  </a:cubicBezTo>
                  <a:cubicBezTo>
                    <a:pt x="4548" y="1995"/>
                    <a:pt x="25" y="1991"/>
                    <a:pt x="31" y="1991"/>
                  </a:cubicBezTo>
                  <a:cubicBezTo>
                    <a:pt x="36" y="1955"/>
                    <a:pt x="24" y="643"/>
                    <a:pt x="24" y="594"/>
                  </a:cubicBezTo>
                  <a:cubicBezTo>
                    <a:pt x="25" y="544"/>
                    <a:pt x="0" y="380"/>
                    <a:pt x="141" y="174"/>
                  </a:cubicBezTo>
                  <a:cubicBezTo>
                    <a:pt x="282" y="0"/>
                    <a:pt x="385" y="0"/>
                    <a:pt x="524" y="3"/>
                  </a:cubicBezTo>
                </a:path>
              </a:pathLst>
            </a:custGeom>
            <a:solidFill>
              <a:srgbClr val="6DC400"/>
            </a:solidFill>
            <a:ln w="9525">
              <a:noFill/>
              <a:miter lim="800000"/>
              <a:headEnd/>
              <a:tailEnd/>
            </a:ln>
          </p:spPr>
          <p:txBody>
            <a:bodyPr wrap="none" anchor="ctr"/>
            <a:lstStyle/>
            <a:p>
              <a:endParaRPr lang="zh-CN" altLang="en-US"/>
            </a:p>
          </p:txBody>
        </p:sp>
        <p:sp>
          <p:nvSpPr>
            <p:cNvPr id="55313" name="Text Box 7"/>
            <p:cNvSpPr txBox="1">
              <a:spLocks noChangeArrowheads="1"/>
            </p:cNvSpPr>
            <p:nvPr/>
          </p:nvSpPr>
          <p:spPr bwMode="auto">
            <a:xfrm>
              <a:off x="335" y="2494"/>
              <a:ext cx="1198" cy="454"/>
            </a:xfrm>
            <a:prstGeom prst="rect">
              <a:avLst/>
            </a:prstGeom>
            <a:noFill/>
            <a:ln w="9525">
              <a:noFill/>
              <a:miter lim="800000"/>
              <a:headEnd/>
              <a:tailEnd/>
            </a:ln>
          </p:spPr>
          <p:txBody>
            <a:bodyPr lIns="99000" tIns="69876" rIns="99000" bIns="54000" anchor="ctr" anchorCtr="1"/>
            <a:lstStyle/>
            <a:p>
              <a:pPr algn="ctr">
                <a:tabLst>
                  <a:tab pos="655638" algn="l"/>
                  <a:tab pos="1312863" algn="l"/>
                </a:tabLst>
              </a:pPr>
              <a:r>
                <a:rPr lang="zh-CN" altLang="en-US">
                  <a:solidFill>
                    <a:srgbClr val="FFFFFF"/>
                  </a:solidFill>
                </a:rPr>
                <a:t>普通枚举声明。</a:t>
              </a:r>
              <a:endParaRPr lang="en-US">
                <a:solidFill>
                  <a:srgbClr val="FFFFFF"/>
                </a:solidFill>
              </a:endParaRPr>
            </a:p>
          </p:txBody>
        </p:sp>
      </p:grpSp>
      <p:sp>
        <p:nvSpPr>
          <p:cNvPr id="55303" name="Freeform 8"/>
          <p:cNvSpPr>
            <a:spLocks noChangeArrowheads="1"/>
          </p:cNvSpPr>
          <p:nvPr/>
        </p:nvSpPr>
        <p:spPr bwMode="auto">
          <a:xfrm>
            <a:off x="4703763" y="2122488"/>
            <a:ext cx="2481262" cy="882650"/>
          </a:xfrm>
          <a:custGeom>
            <a:avLst/>
            <a:gdLst>
              <a:gd name="T0" fmla="*/ 2147483647 w 7601"/>
              <a:gd name="T1" fmla="*/ 2147483647 h 2701"/>
              <a:gd name="T2" fmla="*/ 2147483647 w 7601"/>
              <a:gd name="T3" fmla="*/ 0 h 2701"/>
              <a:gd name="T4" fmla="*/ 0 w 7601"/>
              <a:gd name="T5" fmla="*/ 2147483647 h 2701"/>
              <a:gd name="T6" fmla="*/ 2147483647 w 7601"/>
              <a:gd name="T7" fmla="*/ 2147483647 h 2701"/>
              <a:gd name="T8" fmla="*/ 0 60000 65536"/>
              <a:gd name="T9" fmla="*/ 0 60000 65536"/>
              <a:gd name="T10" fmla="*/ 0 60000 65536"/>
              <a:gd name="T11" fmla="*/ 0 60000 65536"/>
              <a:gd name="T12" fmla="*/ 0 w 7601"/>
              <a:gd name="T13" fmla="*/ 0 h 2701"/>
              <a:gd name="T14" fmla="*/ 7601 w 7601"/>
              <a:gd name="T15" fmla="*/ 2701 h 2701"/>
            </a:gdLst>
            <a:ahLst/>
            <a:cxnLst>
              <a:cxn ang="T8">
                <a:pos x="T0" y="T1"/>
              </a:cxn>
              <a:cxn ang="T9">
                <a:pos x="T2" y="T3"/>
              </a:cxn>
              <a:cxn ang="T10">
                <a:pos x="T4" y="T5"/>
              </a:cxn>
              <a:cxn ang="T11">
                <a:pos x="T6" y="T7"/>
              </a:cxn>
            </a:cxnLst>
            <a:rect l="T12" t="T13" r="T14" b="T15"/>
            <a:pathLst>
              <a:path w="7601" h="2701">
                <a:moveTo>
                  <a:pt x="7600" y="500"/>
                </a:moveTo>
                <a:lnTo>
                  <a:pt x="7100" y="0"/>
                </a:lnTo>
                <a:lnTo>
                  <a:pt x="0" y="2700"/>
                </a:lnTo>
                <a:lnTo>
                  <a:pt x="7600" y="50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55304" name="Group 9"/>
          <p:cNvGrpSpPr>
            <a:grpSpLocks/>
          </p:cNvGrpSpPr>
          <p:nvPr/>
        </p:nvGrpSpPr>
        <p:grpSpPr bwMode="auto">
          <a:xfrm>
            <a:off x="6994525" y="1468438"/>
            <a:ext cx="2049463" cy="817562"/>
            <a:chOff x="4857" y="1020"/>
            <a:chExt cx="1424" cy="567"/>
          </a:xfrm>
        </p:grpSpPr>
        <p:sp>
          <p:nvSpPr>
            <p:cNvPr id="55310" name="Freeform 10"/>
            <p:cNvSpPr>
              <a:spLocks noChangeArrowheads="1"/>
            </p:cNvSpPr>
            <p:nvPr/>
          </p:nvSpPr>
          <p:spPr bwMode="auto">
            <a:xfrm>
              <a:off x="4857" y="1020"/>
              <a:ext cx="1425" cy="568"/>
            </a:xfrm>
            <a:custGeom>
              <a:avLst/>
              <a:gdLst>
                <a:gd name="T0" fmla="*/ 0 w 6285"/>
                <a:gd name="T1" fmla="*/ 0 h 2504"/>
                <a:gd name="T2" fmla="*/ 0 w 6285"/>
                <a:gd name="T3" fmla="*/ 0 h 2504"/>
                <a:gd name="T4" fmla="*/ 0 w 6285"/>
                <a:gd name="T5" fmla="*/ 0 h 2504"/>
                <a:gd name="T6" fmla="*/ 0 w 6285"/>
                <a:gd name="T7" fmla="*/ 0 h 2504"/>
                <a:gd name="T8" fmla="*/ 0 w 6285"/>
                <a:gd name="T9" fmla="*/ 0 h 2504"/>
                <a:gd name="T10" fmla="*/ 0 w 6285"/>
                <a:gd name="T11" fmla="*/ 0 h 2504"/>
                <a:gd name="T12" fmla="*/ 0 w 6285"/>
                <a:gd name="T13" fmla="*/ 0 h 2504"/>
                <a:gd name="T14" fmla="*/ 0 w 6285"/>
                <a:gd name="T15" fmla="*/ 0 h 2504"/>
                <a:gd name="T16" fmla="*/ 0 w 6285"/>
                <a:gd name="T17" fmla="*/ 0 h 2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85"/>
                <a:gd name="T28" fmla="*/ 0 h 2504"/>
                <a:gd name="T29" fmla="*/ 6285 w 6285"/>
                <a:gd name="T30" fmla="*/ 2504 h 2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85" h="2504">
                  <a:moveTo>
                    <a:pt x="623" y="4"/>
                  </a:moveTo>
                  <a:cubicBezTo>
                    <a:pt x="623" y="4"/>
                    <a:pt x="4049" y="5"/>
                    <a:pt x="6273" y="6"/>
                  </a:cubicBezTo>
                  <a:cubicBezTo>
                    <a:pt x="6273" y="295"/>
                    <a:pt x="6283" y="1304"/>
                    <a:pt x="6283" y="1594"/>
                  </a:cubicBezTo>
                  <a:cubicBezTo>
                    <a:pt x="6270" y="1859"/>
                    <a:pt x="6284" y="1984"/>
                    <a:pt x="6168" y="2185"/>
                  </a:cubicBezTo>
                  <a:cubicBezTo>
                    <a:pt x="5998" y="2474"/>
                    <a:pt x="5833" y="2465"/>
                    <a:pt x="5627" y="2503"/>
                  </a:cubicBezTo>
                  <a:cubicBezTo>
                    <a:pt x="5413" y="2494"/>
                    <a:pt x="30" y="2489"/>
                    <a:pt x="37" y="2489"/>
                  </a:cubicBezTo>
                  <a:cubicBezTo>
                    <a:pt x="43" y="2444"/>
                    <a:pt x="28" y="804"/>
                    <a:pt x="28" y="743"/>
                  </a:cubicBezTo>
                  <a:cubicBezTo>
                    <a:pt x="30" y="680"/>
                    <a:pt x="0" y="475"/>
                    <a:pt x="168" y="218"/>
                  </a:cubicBezTo>
                  <a:cubicBezTo>
                    <a:pt x="335" y="0"/>
                    <a:pt x="458" y="0"/>
                    <a:pt x="623" y="4"/>
                  </a:cubicBezTo>
                </a:path>
              </a:pathLst>
            </a:custGeom>
            <a:solidFill>
              <a:srgbClr val="6DC400"/>
            </a:solidFill>
            <a:ln w="9525">
              <a:noFill/>
              <a:miter lim="800000"/>
              <a:headEnd/>
              <a:tailEnd/>
            </a:ln>
          </p:spPr>
          <p:txBody>
            <a:bodyPr wrap="none" anchor="ctr"/>
            <a:lstStyle/>
            <a:p>
              <a:endParaRPr lang="zh-CN" altLang="en-US"/>
            </a:p>
          </p:txBody>
        </p:sp>
        <p:sp>
          <p:nvSpPr>
            <p:cNvPr id="55311" name="Text Box 11"/>
            <p:cNvSpPr txBox="1">
              <a:spLocks noChangeArrowheads="1"/>
            </p:cNvSpPr>
            <p:nvPr/>
          </p:nvSpPr>
          <p:spPr bwMode="auto">
            <a:xfrm>
              <a:off x="4857" y="1020"/>
              <a:ext cx="1425" cy="568"/>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Lst>
              </a:pPr>
              <a:r>
                <a:rPr lang="zh-CN" altLang="en-US">
                  <a:solidFill>
                    <a:srgbClr val="FFFFFF"/>
                  </a:solidFill>
                </a:rPr>
                <a:t>宏通知</a:t>
              </a:r>
              <a:r>
                <a:rPr lang="en-US" altLang="zh-CN">
                  <a:solidFill>
                    <a:srgbClr val="FFFFFF"/>
                  </a:solidFill>
                </a:rPr>
                <a:t>Qt AngleMode </a:t>
              </a:r>
              <a:r>
                <a:rPr lang="zh-CN" altLang="en-US">
                  <a:solidFill>
                    <a:srgbClr val="FFFFFF"/>
                  </a:solidFill>
                </a:rPr>
                <a:t>是一个枚举类型。</a:t>
              </a:r>
              <a:endParaRPr lang="en-US">
                <a:solidFill>
                  <a:srgbClr val="FFFFFF"/>
                </a:solidFill>
              </a:endParaRPr>
            </a:p>
          </p:txBody>
        </p:sp>
      </p:grpSp>
      <p:sp>
        <p:nvSpPr>
          <p:cNvPr id="55305" name="Freeform 12"/>
          <p:cNvSpPr>
            <a:spLocks noChangeArrowheads="1"/>
          </p:cNvSpPr>
          <p:nvPr/>
        </p:nvSpPr>
        <p:spPr bwMode="auto">
          <a:xfrm>
            <a:off x="4505325" y="3330575"/>
            <a:ext cx="2025650" cy="425450"/>
          </a:xfrm>
          <a:custGeom>
            <a:avLst/>
            <a:gdLst>
              <a:gd name="T0" fmla="*/ 2147483647 w 6201"/>
              <a:gd name="T1" fmla="*/ 2147483647 h 1301"/>
              <a:gd name="T2" fmla="*/ 0 w 6201"/>
              <a:gd name="T3" fmla="*/ 0 h 1301"/>
              <a:gd name="T4" fmla="*/ 2147483647 w 6201"/>
              <a:gd name="T5" fmla="*/ 2147483647 h 1301"/>
              <a:gd name="T6" fmla="*/ 2147483647 w 6201"/>
              <a:gd name="T7" fmla="*/ 2147483647 h 1301"/>
              <a:gd name="T8" fmla="*/ 0 60000 65536"/>
              <a:gd name="T9" fmla="*/ 0 60000 65536"/>
              <a:gd name="T10" fmla="*/ 0 60000 65536"/>
              <a:gd name="T11" fmla="*/ 0 60000 65536"/>
              <a:gd name="T12" fmla="*/ 0 w 6201"/>
              <a:gd name="T13" fmla="*/ 0 h 1301"/>
              <a:gd name="T14" fmla="*/ 6201 w 6201"/>
              <a:gd name="T15" fmla="*/ 1301 h 1301"/>
            </a:gdLst>
            <a:ahLst/>
            <a:cxnLst>
              <a:cxn ang="T8">
                <a:pos x="T0" y="T1"/>
              </a:cxn>
              <a:cxn ang="T9">
                <a:pos x="T2" y="T3"/>
              </a:cxn>
              <a:cxn ang="T10">
                <a:pos x="T4" y="T5"/>
              </a:cxn>
              <a:cxn ang="T11">
                <a:pos x="T6" y="T7"/>
              </a:cxn>
            </a:cxnLst>
            <a:rect l="T12" t="T13" r="T14" b="T15"/>
            <a:pathLst>
              <a:path w="6201" h="1301">
                <a:moveTo>
                  <a:pt x="5700" y="1300"/>
                </a:moveTo>
                <a:lnTo>
                  <a:pt x="0" y="0"/>
                </a:lnTo>
                <a:lnTo>
                  <a:pt x="6200" y="800"/>
                </a:lnTo>
                <a:lnTo>
                  <a:pt x="5700" y="130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55306" name="Group 13"/>
          <p:cNvGrpSpPr>
            <a:grpSpLocks/>
          </p:cNvGrpSpPr>
          <p:nvPr/>
        </p:nvGrpSpPr>
        <p:grpSpPr bwMode="auto">
          <a:xfrm>
            <a:off x="6361113" y="3429000"/>
            <a:ext cx="1638300" cy="652463"/>
            <a:chOff x="4417" y="2381"/>
            <a:chExt cx="1138" cy="453"/>
          </a:xfrm>
        </p:grpSpPr>
        <p:sp>
          <p:nvSpPr>
            <p:cNvPr id="55308" name="Freeform 14"/>
            <p:cNvSpPr>
              <a:spLocks noChangeArrowheads="1"/>
            </p:cNvSpPr>
            <p:nvPr/>
          </p:nvSpPr>
          <p:spPr bwMode="auto">
            <a:xfrm>
              <a:off x="4417" y="2381"/>
              <a:ext cx="1139" cy="454"/>
            </a:xfrm>
            <a:custGeom>
              <a:avLst/>
              <a:gdLst>
                <a:gd name="T0" fmla="*/ 0 w 5024"/>
                <a:gd name="T1" fmla="*/ 0 h 2003"/>
                <a:gd name="T2" fmla="*/ 0 w 5024"/>
                <a:gd name="T3" fmla="*/ 0 h 2003"/>
                <a:gd name="T4" fmla="*/ 0 w 5024"/>
                <a:gd name="T5" fmla="*/ 0 h 2003"/>
                <a:gd name="T6" fmla="*/ 0 w 5024"/>
                <a:gd name="T7" fmla="*/ 0 h 2003"/>
                <a:gd name="T8" fmla="*/ 0 w 5024"/>
                <a:gd name="T9" fmla="*/ 0 h 2003"/>
                <a:gd name="T10" fmla="*/ 0 w 5024"/>
                <a:gd name="T11" fmla="*/ 0 h 2003"/>
                <a:gd name="T12" fmla="*/ 0 w 5024"/>
                <a:gd name="T13" fmla="*/ 0 h 2003"/>
                <a:gd name="T14" fmla="*/ 0 w 5024"/>
                <a:gd name="T15" fmla="*/ 0 h 2003"/>
                <a:gd name="T16" fmla="*/ 0 w 5024"/>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24"/>
                <a:gd name="T28" fmla="*/ 0 h 2003"/>
                <a:gd name="T29" fmla="*/ 5024 w 5024"/>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24" h="2003">
                  <a:moveTo>
                    <a:pt x="498" y="3"/>
                  </a:moveTo>
                  <a:cubicBezTo>
                    <a:pt x="498" y="3"/>
                    <a:pt x="3236" y="4"/>
                    <a:pt x="5014" y="5"/>
                  </a:cubicBezTo>
                  <a:cubicBezTo>
                    <a:pt x="5014" y="236"/>
                    <a:pt x="5022" y="1043"/>
                    <a:pt x="5022" y="1275"/>
                  </a:cubicBezTo>
                  <a:cubicBezTo>
                    <a:pt x="5012" y="1487"/>
                    <a:pt x="5023" y="1587"/>
                    <a:pt x="4930" y="1748"/>
                  </a:cubicBezTo>
                  <a:cubicBezTo>
                    <a:pt x="4794" y="1979"/>
                    <a:pt x="4662" y="1972"/>
                    <a:pt x="4498" y="2002"/>
                  </a:cubicBezTo>
                  <a:cubicBezTo>
                    <a:pt x="4327" y="1995"/>
                    <a:pt x="24" y="1991"/>
                    <a:pt x="30" y="1991"/>
                  </a:cubicBezTo>
                  <a:cubicBezTo>
                    <a:pt x="35" y="1955"/>
                    <a:pt x="23" y="643"/>
                    <a:pt x="23" y="594"/>
                  </a:cubicBezTo>
                  <a:cubicBezTo>
                    <a:pt x="24" y="544"/>
                    <a:pt x="0" y="380"/>
                    <a:pt x="135" y="174"/>
                  </a:cubicBezTo>
                  <a:cubicBezTo>
                    <a:pt x="268" y="0"/>
                    <a:pt x="366" y="0"/>
                    <a:pt x="498" y="3"/>
                  </a:cubicBezTo>
                </a:path>
              </a:pathLst>
            </a:custGeom>
            <a:solidFill>
              <a:srgbClr val="6DC400"/>
            </a:solidFill>
            <a:ln w="9525">
              <a:noFill/>
              <a:miter lim="800000"/>
              <a:headEnd/>
              <a:tailEnd/>
            </a:ln>
          </p:spPr>
          <p:txBody>
            <a:bodyPr wrap="none" anchor="ctr"/>
            <a:lstStyle/>
            <a:p>
              <a:endParaRPr lang="zh-CN" altLang="en-US"/>
            </a:p>
          </p:txBody>
        </p:sp>
        <p:sp>
          <p:nvSpPr>
            <p:cNvPr id="55309" name="Text Box 15"/>
            <p:cNvSpPr txBox="1">
              <a:spLocks noChangeArrowheads="1"/>
            </p:cNvSpPr>
            <p:nvPr/>
          </p:nvSpPr>
          <p:spPr bwMode="auto">
            <a:xfrm>
              <a:off x="4417" y="2381"/>
              <a:ext cx="1139" cy="454"/>
            </a:xfrm>
            <a:prstGeom prst="rect">
              <a:avLst/>
            </a:prstGeom>
            <a:noFill/>
            <a:ln w="9525">
              <a:noFill/>
              <a:miter lim="800000"/>
              <a:headEnd/>
              <a:tailEnd/>
            </a:ln>
          </p:spPr>
          <p:txBody>
            <a:bodyPr lIns="99000" tIns="69876" rIns="99000" bIns="54000" anchor="ctr" anchorCtr="1"/>
            <a:lstStyle/>
            <a:p>
              <a:pPr algn="ctr">
                <a:tabLst>
                  <a:tab pos="655638" algn="l"/>
                  <a:tab pos="1312863" algn="l"/>
                </a:tabLst>
              </a:pPr>
              <a:r>
                <a:rPr lang="zh-CN" altLang="en-US">
                  <a:solidFill>
                    <a:srgbClr val="FFFFFF"/>
                  </a:solidFill>
                </a:rPr>
                <a:t>属性使用枚举</a:t>
              </a:r>
              <a:r>
                <a:rPr lang="zh-CN" altLang="en-US">
                  <a:solidFill>
                    <a:schemeClr val="bg1"/>
                  </a:solidFill>
                </a:rPr>
                <a:t>作为</a:t>
              </a:r>
              <a:r>
                <a:rPr lang="zh-CN" altLang="en-US">
                  <a:solidFill>
                    <a:srgbClr val="FFFFFF"/>
                  </a:solidFill>
                </a:rPr>
                <a:t>类型。</a:t>
              </a:r>
              <a:endParaRPr lang="en-US">
                <a:solidFill>
                  <a:srgbClr val="FFFFFF"/>
                </a:solidFill>
              </a:endParaRPr>
            </a:p>
          </p:txBody>
        </p:sp>
      </p:grpSp>
      <p:sp>
        <p:nvSpPr>
          <p:cNvPr id="55307" name="灯片编号占位符 17"/>
          <p:cNvSpPr>
            <a:spLocks noGrp="1"/>
          </p:cNvSpPr>
          <p:nvPr>
            <p:ph type="sldNum" sz="quarter" idx="12"/>
          </p:nvPr>
        </p:nvSpPr>
        <p:spPr>
          <a:noFill/>
        </p:spPr>
        <p:txBody>
          <a:bodyPr/>
          <a:lstStyle/>
          <a:p>
            <a:fld id="{37868A55-A49C-45F6-A381-164F30CF360B}" type="slidenum">
              <a:rPr lang="en-US" altLang="zh-CN" smtClean="0">
                <a:latin typeface="Arial" charset="0"/>
              </a:rPr>
              <a:pPr/>
              <a:t>50</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endParaRPr lang="en-US" smtClean="0"/>
          </a:p>
        </p:txBody>
      </p:sp>
      <p:sp>
        <p:nvSpPr>
          <p:cNvPr id="56323" name="灯片编号占位符 2"/>
          <p:cNvSpPr>
            <a:spLocks noGrp="1"/>
          </p:cNvSpPr>
          <p:nvPr>
            <p:ph type="sldNum" sz="quarter" idx="12"/>
          </p:nvPr>
        </p:nvSpPr>
        <p:spPr>
          <a:noFill/>
        </p:spPr>
        <p:txBody>
          <a:bodyPr/>
          <a:lstStyle/>
          <a:p>
            <a:fld id="{7BF5C8C2-4AF6-4E92-832A-9D8C2C4906A6}" type="slidenum">
              <a:rPr lang="en-US" altLang="zh-CN" smtClean="0">
                <a:latin typeface="Arial" charset="0"/>
              </a:rPr>
              <a:pPr/>
              <a:t>51</a:t>
            </a:fld>
            <a:endParaRPr lang="en-US" altLang="zh-CN" smtClean="0">
              <a:latin typeface="Arial" charset="0"/>
            </a:endParaRPr>
          </a:p>
        </p:txBody>
      </p:sp>
      <p:sp>
        <p:nvSpPr>
          <p:cNvPr id="4" name="TextBox 3"/>
          <p:cNvSpPr txBox="1"/>
          <p:nvPr/>
        </p:nvSpPr>
        <p:spPr>
          <a:xfrm>
            <a:off x="2051720" y="3068960"/>
            <a:ext cx="5400600" cy="707886"/>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altLang="zh-CN" sz="4000" dirty="0" err="1">
                <a:latin typeface="Arial" pitchFamily="34" charset="0"/>
              </a:rPr>
              <a:t>Qt</a:t>
            </a:r>
            <a:r>
              <a:rPr lang="zh-CN" altLang="en-US" sz="4000" dirty="0">
                <a:latin typeface="Arial" pitchFamily="34" charset="0"/>
              </a:rPr>
              <a:t>对象树及内存管理</a:t>
            </a:r>
            <a:endParaRPr lang="en-US" altLang="zh-CN" sz="4000" dirty="0">
              <a:latin typeface="Arial"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900113" y="188913"/>
            <a:ext cx="7056437" cy="792162"/>
          </a:xfrm>
        </p:spPr>
        <p:txBody>
          <a:bodyPr/>
          <a:lstStyle/>
          <a:p>
            <a:r>
              <a:rPr lang="en-US" altLang="zh-CN" smtClean="0"/>
              <a:t>QObject</a:t>
            </a:r>
            <a:r>
              <a:rPr lang="zh-CN" altLang="en-US" smtClean="0"/>
              <a:t>类（续）</a:t>
            </a:r>
            <a:r>
              <a:rPr lang="en-US" altLang="zh-CN" smtClean="0"/>
              <a:t>--</a:t>
            </a:r>
            <a:r>
              <a:rPr lang="zh-CN" altLang="en-US" smtClean="0"/>
              <a:t>父子关系</a:t>
            </a:r>
            <a:endParaRPr lang="en-US" smtClean="0"/>
          </a:p>
        </p:txBody>
      </p:sp>
      <p:sp>
        <p:nvSpPr>
          <p:cNvPr id="57347" name="内容占位符 2"/>
          <p:cNvSpPr>
            <a:spLocks noGrp="1"/>
          </p:cNvSpPr>
          <p:nvPr>
            <p:ph idx="1"/>
          </p:nvPr>
        </p:nvSpPr>
        <p:spPr>
          <a:xfrm>
            <a:off x="539750" y="1125538"/>
            <a:ext cx="8208963" cy="5256212"/>
          </a:xfrm>
        </p:spPr>
        <p:txBody>
          <a:bodyPr/>
          <a:lstStyle/>
          <a:p>
            <a:r>
              <a:rPr lang="zh-CN" altLang="en-US" sz="2400" dirty="0" smtClean="0"/>
              <a:t>每一个</a:t>
            </a:r>
            <a:r>
              <a:rPr lang="en-US" altLang="zh-CN" sz="2400" dirty="0" err="1" smtClean="0"/>
              <a:t>QObject</a:t>
            </a:r>
            <a:r>
              <a:rPr lang="zh-CN" altLang="en-US" sz="2400" dirty="0" smtClean="0"/>
              <a:t>对象都可以有</a:t>
            </a:r>
            <a:r>
              <a:rPr lang="zh-CN" altLang="en-US" sz="2400" dirty="0" smtClean="0">
                <a:solidFill>
                  <a:srgbClr val="FF0000"/>
                </a:solidFill>
              </a:rPr>
              <a:t>一个指向父亲的参数</a:t>
            </a:r>
          </a:p>
          <a:p>
            <a:r>
              <a:rPr lang="zh-CN" altLang="en-US" sz="2400" dirty="0" smtClean="0"/>
              <a:t>孩子会</a:t>
            </a:r>
            <a:r>
              <a:rPr lang="zh-CN" altLang="en-US" sz="2400" dirty="0" smtClean="0">
                <a:solidFill>
                  <a:srgbClr val="0000CC"/>
                </a:solidFill>
              </a:rPr>
              <a:t>通知他的父亲</a:t>
            </a:r>
            <a:r>
              <a:rPr lang="zh-CN" altLang="en-US" sz="2400" dirty="0" smtClean="0"/>
              <a:t>自己的存在，父亲会把它</a:t>
            </a:r>
            <a:r>
              <a:rPr lang="zh-CN" altLang="en-US" sz="2400" dirty="0" smtClean="0">
                <a:solidFill>
                  <a:srgbClr val="0000CC"/>
                </a:solidFill>
              </a:rPr>
              <a:t>加入到自己的孩子列表</a:t>
            </a:r>
            <a:r>
              <a:rPr lang="zh-CN" altLang="en-US" sz="2400" dirty="0" smtClean="0"/>
              <a:t>中</a:t>
            </a:r>
          </a:p>
          <a:p>
            <a:r>
              <a:rPr lang="zh-CN" altLang="en-US" sz="2400" dirty="0" smtClean="0"/>
              <a:t>如果</a:t>
            </a:r>
            <a:r>
              <a:rPr lang="zh-CN" altLang="en-US" sz="2400" dirty="0" smtClean="0">
                <a:solidFill>
                  <a:srgbClr val="0000CC"/>
                </a:solidFill>
              </a:rPr>
              <a:t>一个</a:t>
            </a:r>
            <a:r>
              <a:rPr lang="en-US" altLang="zh-CN" sz="2400" dirty="0" smtClean="0">
                <a:solidFill>
                  <a:srgbClr val="0000CC"/>
                </a:solidFill>
              </a:rPr>
              <a:t>widget</a:t>
            </a:r>
            <a:r>
              <a:rPr lang="zh-CN" altLang="en-US" sz="2400" dirty="0" smtClean="0">
                <a:solidFill>
                  <a:srgbClr val="0000CC"/>
                </a:solidFill>
              </a:rPr>
              <a:t>对象没有父亲</a:t>
            </a:r>
            <a:r>
              <a:rPr lang="zh-CN" altLang="en-US" sz="2400" dirty="0" smtClean="0"/>
              <a:t>，那么他就是一个窗口</a:t>
            </a:r>
          </a:p>
          <a:p>
            <a:r>
              <a:rPr lang="zh-CN" altLang="en-US" sz="2400" dirty="0" smtClean="0"/>
              <a:t>父部件可以</a:t>
            </a:r>
            <a:r>
              <a:rPr lang="en-US" altLang="zh-CN" sz="2400" dirty="0" smtClean="0"/>
              <a:t>:</a:t>
            </a:r>
          </a:p>
          <a:p>
            <a:pPr lvl="1"/>
            <a:r>
              <a:rPr lang="zh-CN" altLang="en-US" sz="2000" dirty="0" smtClean="0"/>
              <a:t>当父部件隐藏或显示自己的时候，会自动的隐藏和显示子部件</a:t>
            </a:r>
          </a:p>
          <a:p>
            <a:pPr lvl="1"/>
            <a:r>
              <a:rPr lang="zh-CN" altLang="en-US" sz="2000" dirty="0" smtClean="0"/>
              <a:t>当父部件</a:t>
            </a:r>
            <a:r>
              <a:rPr lang="en-US" altLang="zh-CN" sz="2000" dirty="0" smtClean="0"/>
              <a:t>enable</a:t>
            </a:r>
            <a:r>
              <a:rPr lang="zh-CN" altLang="en-US" sz="2000" dirty="0" smtClean="0"/>
              <a:t>和</a:t>
            </a:r>
            <a:r>
              <a:rPr lang="en-US" altLang="zh-CN" sz="2000" dirty="0" smtClean="0"/>
              <a:t>disable</a:t>
            </a:r>
            <a:r>
              <a:rPr lang="zh-CN" altLang="en-US" sz="2000" dirty="0" smtClean="0"/>
              <a:t>时，子部件的状态也随之变化</a:t>
            </a:r>
          </a:p>
          <a:p>
            <a:r>
              <a:rPr lang="zh-CN" altLang="en-US" sz="2400" dirty="0" smtClean="0"/>
              <a:t>注意：在父部件可见的时候，</a:t>
            </a:r>
            <a:r>
              <a:rPr lang="zh-CN" altLang="en-US" sz="2400" dirty="0" smtClean="0">
                <a:solidFill>
                  <a:srgbClr val="FF0000"/>
                </a:solidFill>
              </a:rPr>
              <a:t>子部件也可以单独隐藏自己</a:t>
            </a:r>
          </a:p>
        </p:txBody>
      </p:sp>
      <p:sp>
        <p:nvSpPr>
          <p:cNvPr id="57348" name="灯片编号占位符 5"/>
          <p:cNvSpPr>
            <a:spLocks noGrp="1"/>
          </p:cNvSpPr>
          <p:nvPr>
            <p:ph type="sldNum" sz="quarter" idx="12"/>
          </p:nvPr>
        </p:nvSpPr>
        <p:spPr>
          <a:noFill/>
        </p:spPr>
        <p:txBody>
          <a:bodyPr/>
          <a:lstStyle/>
          <a:p>
            <a:fld id="{B15FDB00-F76E-4D9A-A571-740EEB26284B}" type="slidenum">
              <a:rPr lang="en-US" altLang="zh-CN" smtClean="0">
                <a:latin typeface="Arial" charset="0"/>
              </a:rPr>
              <a:pPr/>
              <a:t>52</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Grp="1" noChangeArrowheads="1"/>
          </p:cNvSpPr>
          <p:nvPr>
            <p:ph type="title"/>
          </p:nvPr>
        </p:nvSpPr>
        <p:spPr>
          <a:xfrm>
            <a:off x="1116013" y="52388"/>
            <a:ext cx="5942012" cy="1144587"/>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改变所有者</a:t>
            </a:r>
            <a:endParaRPr lang="en-US" smtClean="0"/>
          </a:p>
        </p:txBody>
      </p:sp>
      <p:sp>
        <p:nvSpPr>
          <p:cNvPr id="58371" name="Rectangle 2"/>
          <p:cNvSpPr>
            <a:spLocks noGrp="1" noChangeArrowheads="1"/>
          </p:cNvSpPr>
          <p:nvPr>
            <p:ph type="body" idx="1"/>
          </p:nvPr>
        </p:nvSpPr>
        <p:spPr>
          <a:xfrm>
            <a:off x="457200" y="1144588"/>
            <a:ext cx="8228013" cy="4445000"/>
          </a:xfrm>
        </p:spPr>
        <p:txBody>
          <a:bodyPr tIns="4572"/>
          <a:lstStyle/>
          <a:p>
            <a:pPr marL="390525" indent="-293688" eaLnBrk="1">
              <a:lnSpc>
                <a:spcPct val="98000"/>
              </a:lnSpc>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200" smtClean="0"/>
              <a:t>QObject</a:t>
            </a:r>
            <a:r>
              <a:rPr lang="zh-CN" altLang="en-US" sz="2200" smtClean="0"/>
              <a:t>可以修改它所属的父对象。</a:t>
            </a:r>
            <a:endParaRPr lang="en-US" altLang="ja-JP" sz="2200"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200" smtClean="0"/>
              <a:t>父对象知道何时子对象被删除</a:t>
            </a:r>
            <a:endParaRPr lang="en-US" altLang="ja-JP" sz="2200"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200" smtClean="0"/>
              <a:t>一系列函数实现返回指针，从其所有者“拿走”释放的数据，把它留给拿取者处理</a:t>
            </a:r>
            <a:endParaRPr lang="en-US" altLang="zh-CN" sz="2200" smtClean="0"/>
          </a:p>
        </p:txBody>
      </p:sp>
      <p:sp>
        <p:nvSpPr>
          <p:cNvPr id="58372" name="Text Box 3"/>
          <p:cNvSpPr txBox="1">
            <a:spLocks noChangeArrowheads="1"/>
          </p:cNvSpPr>
          <p:nvPr/>
        </p:nvSpPr>
        <p:spPr bwMode="auto">
          <a:xfrm>
            <a:off x="1143000" y="1844675"/>
            <a:ext cx="5389563" cy="381000"/>
          </a:xfrm>
          <a:prstGeom prst="rect">
            <a:avLst/>
          </a:prstGeom>
          <a:noFill/>
          <a:ln w="9525">
            <a:noFill/>
            <a:round/>
            <a:headEnd/>
            <a:tailEnd/>
          </a:ln>
        </p:spPr>
        <p:txBody>
          <a:bodyPr lIns="81639" tIns="44248" rIns="81639" bIns="40820"/>
          <a:lstStyle/>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obj-&gt;setParent(newParent);</a:t>
            </a:r>
          </a:p>
        </p:txBody>
      </p:sp>
      <p:sp>
        <p:nvSpPr>
          <p:cNvPr id="58373" name="Text Box 4"/>
          <p:cNvSpPr txBox="1">
            <a:spLocks noChangeArrowheads="1"/>
          </p:cNvSpPr>
          <p:nvPr/>
        </p:nvSpPr>
        <p:spPr bwMode="auto">
          <a:xfrm>
            <a:off x="1143000" y="3168650"/>
            <a:ext cx="7185025" cy="327025"/>
          </a:xfrm>
          <a:prstGeom prst="rect">
            <a:avLst/>
          </a:prstGeom>
          <a:noFill/>
          <a:ln w="9525">
            <a:noFill/>
            <a:round/>
            <a:headEnd/>
            <a:tailEnd/>
          </a:ln>
        </p:spPr>
        <p:txBody>
          <a:bodyPr lIns="81639" tIns="44248" rIns="81639" bIns="40820"/>
          <a:lstStyle/>
          <a:p>
            <a:pPr>
              <a:lnSpc>
                <a:spcPct val="98000"/>
              </a:lnSpc>
              <a:tabLst>
                <a:tab pos="655638" algn="l"/>
                <a:tab pos="1312863" algn="l"/>
                <a:tab pos="1968500" algn="l"/>
                <a:tab pos="2625725" algn="l"/>
                <a:tab pos="3282950" algn="l"/>
                <a:tab pos="3938588" algn="l"/>
                <a:tab pos="4595813" algn="l"/>
                <a:tab pos="5253038" algn="l"/>
                <a:tab pos="5908675" algn="l"/>
                <a:tab pos="6565900" algn="l"/>
              </a:tabLst>
            </a:pPr>
            <a:r>
              <a:rPr lang="en-US" altLang="zh-CN" sz="1400">
                <a:solidFill>
                  <a:srgbClr val="000000"/>
                </a:solidFill>
                <a:latin typeface="DejaVu Sans Mono" pitchFamily="49" charset="0"/>
              </a:rPr>
              <a:t>delete listWidget-&gt;item(0); // </a:t>
            </a:r>
            <a:r>
              <a:rPr lang="zh-CN" altLang="en-US" sz="1400">
                <a:solidFill>
                  <a:srgbClr val="000000"/>
                </a:solidFill>
                <a:latin typeface="DejaVu Sans Mono" pitchFamily="49" charset="0"/>
              </a:rPr>
              <a:t>删除第一个</a:t>
            </a:r>
            <a:r>
              <a:rPr lang="en-US" altLang="zh-CN" sz="1400">
                <a:solidFill>
                  <a:srgbClr val="000000"/>
                </a:solidFill>
                <a:latin typeface="DejaVu Sans Mono" pitchFamily="49" charset="0"/>
              </a:rPr>
              <a:t>item(</a:t>
            </a:r>
            <a:r>
              <a:rPr lang="zh-CN" altLang="en-US" sz="1400">
                <a:solidFill>
                  <a:srgbClr val="000000"/>
                </a:solidFill>
                <a:latin typeface="DejaVu Sans Mono" pitchFamily="49" charset="0"/>
              </a:rPr>
              <a:t>不安全</a:t>
            </a:r>
            <a:r>
              <a:rPr lang="en-US" altLang="zh-CN" sz="1400">
                <a:solidFill>
                  <a:srgbClr val="000000"/>
                </a:solidFill>
                <a:latin typeface="DejaVu Sans Mono" pitchFamily="49" charset="0"/>
              </a:rPr>
              <a:t>)</a:t>
            </a:r>
          </a:p>
        </p:txBody>
      </p:sp>
      <p:sp>
        <p:nvSpPr>
          <p:cNvPr id="58374" name="Text Box 5"/>
          <p:cNvSpPr txBox="1">
            <a:spLocks noChangeArrowheads="1"/>
          </p:cNvSpPr>
          <p:nvPr/>
        </p:nvSpPr>
        <p:spPr bwMode="auto">
          <a:xfrm>
            <a:off x="1143000" y="4538663"/>
            <a:ext cx="5389563" cy="1566862"/>
          </a:xfrm>
          <a:prstGeom prst="rect">
            <a:avLst/>
          </a:prstGeom>
          <a:noFill/>
          <a:ln w="9525">
            <a:noFill/>
            <a:round/>
            <a:headEnd/>
            <a:tailEnd/>
          </a:ln>
        </p:spPr>
        <p:txBody>
          <a:bodyPr lIns="81639" tIns="44248" rIns="81639" bIns="40820"/>
          <a:lstStyle/>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QLayoutItem *QLayout::takeAt(int);</a:t>
            </a:r>
          </a:p>
          <a:p>
            <a:pPr>
              <a:lnSpc>
                <a:spcPct val="98000"/>
              </a:lnSpc>
              <a:tabLst>
                <a:tab pos="655638" algn="l"/>
                <a:tab pos="1312863" algn="l"/>
                <a:tab pos="1968500" algn="l"/>
                <a:tab pos="2625725" algn="l"/>
                <a:tab pos="3282950" algn="l"/>
                <a:tab pos="3938588" algn="l"/>
                <a:tab pos="4595813" algn="l"/>
                <a:tab pos="5253038" algn="l"/>
              </a:tabLst>
            </a:pPr>
            <a:endParaRPr lang="en-US" altLang="zh-CN" sz="50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QListWidgetItem *QListWidget::takeItem(int);</a:t>
            </a:r>
          </a:p>
          <a:p>
            <a:pPr>
              <a:lnSpc>
                <a:spcPct val="98000"/>
              </a:lnSpc>
              <a:tabLst>
                <a:tab pos="655638" algn="l"/>
                <a:tab pos="1312863" algn="l"/>
                <a:tab pos="1968500" algn="l"/>
                <a:tab pos="2625725" algn="l"/>
                <a:tab pos="3282950" algn="l"/>
                <a:tab pos="3938588" algn="l"/>
                <a:tab pos="4595813" algn="l"/>
                <a:tab pos="5253038" algn="l"/>
              </a:tabLst>
            </a:pPr>
            <a:endParaRPr lang="en-US" altLang="zh-CN" sz="140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Lst>
            </a:pPr>
            <a:endParaRPr lang="en-US" altLang="zh-CN" sz="140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 Safe alternative</a:t>
            </a: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QListWidgetItem *item = listWidget-&gt;takeItem(0);</a:t>
            </a: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if (item) { delete item; }</a:t>
            </a:r>
          </a:p>
        </p:txBody>
      </p:sp>
      <p:sp>
        <p:nvSpPr>
          <p:cNvPr id="58375" name="Line 6"/>
          <p:cNvSpPr>
            <a:spLocks noChangeShapeType="1"/>
          </p:cNvSpPr>
          <p:nvPr/>
        </p:nvSpPr>
        <p:spPr bwMode="auto">
          <a:xfrm>
            <a:off x="1143000" y="5257800"/>
            <a:ext cx="5062538" cy="1588"/>
          </a:xfrm>
          <a:prstGeom prst="line">
            <a:avLst/>
          </a:prstGeom>
          <a:noFill/>
          <a:ln w="14400">
            <a:solidFill>
              <a:srgbClr val="B3B3B3"/>
            </a:solidFill>
            <a:round/>
            <a:headEnd/>
            <a:tailEnd/>
          </a:ln>
        </p:spPr>
        <p:txBody>
          <a:bodyPr lIns="82945" tIns="41473" rIns="82945" bIns="41473"/>
          <a:lstStyle/>
          <a:p>
            <a:endParaRPr lang="zh-CN" altLang="en-US"/>
          </a:p>
        </p:txBody>
      </p:sp>
      <p:sp>
        <p:nvSpPr>
          <p:cNvPr id="58376" name="Freeform 7"/>
          <p:cNvSpPr>
            <a:spLocks noChangeArrowheads="1"/>
          </p:cNvSpPr>
          <p:nvPr/>
        </p:nvSpPr>
        <p:spPr bwMode="auto">
          <a:xfrm>
            <a:off x="965200" y="1700213"/>
            <a:ext cx="6872288" cy="492125"/>
          </a:xfrm>
          <a:custGeom>
            <a:avLst/>
            <a:gdLst>
              <a:gd name="T0" fmla="*/ 2147483647 w 21047"/>
              <a:gd name="T1" fmla="*/ 2147483647 h 1502"/>
              <a:gd name="T2" fmla="*/ 2147483647 w 21047"/>
              <a:gd name="T3" fmla="*/ 2147483647 h 1502"/>
              <a:gd name="T4" fmla="*/ 2147483647 w 21047"/>
              <a:gd name="T5" fmla="*/ 2147483647 h 1502"/>
              <a:gd name="T6" fmla="*/ 2147483647 w 21047"/>
              <a:gd name="T7" fmla="*/ 2147483647 h 1502"/>
              <a:gd name="T8" fmla="*/ 2147483647 w 21047"/>
              <a:gd name="T9" fmla="*/ 2147483647 h 1502"/>
              <a:gd name="T10" fmla="*/ 2147483647 w 21047"/>
              <a:gd name="T11" fmla="*/ 2147483647 h 1502"/>
              <a:gd name="T12" fmla="*/ 2147483647 w 21047"/>
              <a:gd name="T13" fmla="*/ 2147483647 h 1502"/>
              <a:gd name="T14" fmla="*/ 2147483647 w 21047"/>
              <a:gd name="T15" fmla="*/ 2147483647 h 1502"/>
              <a:gd name="T16" fmla="*/ 2147483647 w 21047"/>
              <a:gd name="T17" fmla="*/ 2147483647 h 15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047"/>
              <a:gd name="T28" fmla="*/ 0 h 1502"/>
              <a:gd name="T29" fmla="*/ 21047 w 21047"/>
              <a:gd name="T30" fmla="*/ 1502 h 15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047" h="1502">
                <a:moveTo>
                  <a:pt x="1074" y="1"/>
                </a:moveTo>
                <a:cubicBezTo>
                  <a:pt x="1074" y="1"/>
                  <a:pt x="17206" y="2"/>
                  <a:pt x="21044" y="3"/>
                </a:cubicBezTo>
                <a:cubicBezTo>
                  <a:pt x="21044" y="112"/>
                  <a:pt x="21044" y="1047"/>
                  <a:pt x="21044" y="1157"/>
                </a:cubicBezTo>
                <a:cubicBezTo>
                  <a:pt x="21021" y="1257"/>
                  <a:pt x="21046" y="1305"/>
                  <a:pt x="20845" y="1381"/>
                </a:cubicBezTo>
                <a:cubicBezTo>
                  <a:pt x="20551" y="1490"/>
                  <a:pt x="20267" y="1487"/>
                  <a:pt x="19912" y="1501"/>
                </a:cubicBezTo>
                <a:cubicBezTo>
                  <a:pt x="19542" y="1498"/>
                  <a:pt x="6667" y="1497"/>
                  <a:pt x="45" y="1495"/>
                </a:cubicBezTo>
                <a:cubicBezTo>
                  <a:pt x="40" y="1275"/>
                  <a:pt x="47" y="304"/>
                  <a:pt x="47" y="281"/>
                </a:cubicBezTo>
                <a:cubicBezTo>
                  <a:pt x="51" y="258"/>
                  <a:pt x="0" y="180"/>
                  <a:pt x="290" y="82"/>
                </a:cubicBezTo>
                <a:cubicBezTo>
                  <a:pt x="577" y="0"/>
                  <a:pt x="790" y="0"/>
                  <a:pt x="1074" y="1"/>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58377" name="Freeform 8"/>
          <p:cNvSpPr>
            <a:spLocks noChangeArrowheads="1"/>
          </p:cNvSpPr>
          <p:nvPr/>
        </p:nvSpPr>
        <p:spPr bwMode="auto">
          <a:xfrm>
            <a:off x="966788" y="3101975"/>
            <a:ext cx="6872287" cy="490538"/>
          </a:xfrm>
          <a:custGeom>
            <a:avLst/>
            <a:gdLst>
              <a:gd name="T0" fmla="*/ 2147483647 w 21046"/>
              <a:gd name="T1" fmla="*/ 2147483647 h 1502"/>
              <a:gd name="T2" fmla="*/ 2147483647 w 21046"/>
              <a:gd name="T3" fmla="*/ 2147483647 h 1502"/>
              <a:gd name="T4" fmla="*/ 2147483647 w 21046"/>
              <a:gd name="T5" fmla="*/ 2147483647 h 1502"/>
              <a:gd name="T6" fmla="*/ 2147483647 w 21046"/>
              <a:gd name="T7" fmla="*/ 2147483647 h 1502"/>
              <a:gd name="T8" fmla="*/ 2147483647 w 21046"/>
              <a:gd name="T9" fmla="*/ 2147483647 h 1502"/>
              <a:gd name="T10" fmla="*/ 2147483647 w 21046"/>
              <a:gd name="T11" fmla="*/ 2147483647 h 1502"/>
              <a:gd name="T12" fmla="*/ 2147483647 w 21046"/>
              <a:gd name="T13" fmla="*/ 2147483647 h 1502"/>
              <a:gd name="T14" fmla="*/ 2147483647 w 21046"/>
              <a:gd name="T15" fmla="*/ 2147483647 h 1502"/>
              <a:gd name="T16" fmla="*/ 2147483647 w 21046"/>
              <a:gd name="T17" fmla="*/ 2147483647 h 15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046"/>
              <a:gd name="T28" fmla="*/ 0 h 1502"/>
              <a:gd name="T29" fmla="*/ 21046 w 21046"/>
              <a:gd name="T30" fmla="*/ 1502 h 15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046" h="1502">
                <a:moveTo>
                  <a:pt x="1074" y="1"/>
                </a:moveTo>
                <a:cubicBezTo>
                  <a:pt x="1074" y="1"/>
                  <a:pt x="17205" y="2"/>
                  <a:pt x="21043" y="3"/>
                </a:cubicBezTo>
                <a:cubicBezTo>
                  <a:pt x="21043" y="112"/>
                  <a:pt x="21043" y="1047"/>
                  <a:pt x="21043" y="1157"/>
                </a:cubicBezTo>
                <a:cubicBezTo>
                  <a:pt x="21020" y="1257"/>
                  <a:pt x="21045" y="1305"/>
                  <a:pt x="20844" y="1381"/>
                </a:cubicBezTo>
                <a:cubicBezTo>
                  <a:pt x="20550" y="1490"/>
                  <a:pt x="20266" y="1487"/>
                  <a:pt x="19911" y="1501"/>
                </a:cubicBezTo>
                <a:cubicBezTo>
                  <a:pt x="19541" y="1498"/>
                  <a:pt x="6666" y="1497"/>
                  <a:pt x="45" y="1495"/>
                </a:cubicBezTo>
                <a:cubicBezTo>
                  <a:pt x="40" y="1275"/>
                  <a:pt x="47" y="304"/>
                  <a:pt x="47" y="281"/>
                </a:cubicBezTo>
                <a:cubicBezTo>
                  <a:pt x="51" y="258"/>
                  <a:pt x="0" y="180"/>
                  <a:pt x="290" y="82"/>
                </a:cubicBezTo>
                <a:cubicBezTo>
                  <a:pt x="577" y="0"/>
                  <a:pt x="790" y="0"/>
                  <a:pt x="1074" y="1"/>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58378" name="Freeform 9"/>
          <p:cNvSpPr>
            <a:spLocks noChangeArrowheads="1"/>
          </p:cNvSpPr>
          <p:nvPr/>
        </p:nvSpPr>
        <p:spPr bwMode="auto">
          <a:xfrm>
            <a:off x="968375" y="4408488"/>
            <a:ext cx="5399088" cy="1797050"/>
          </a:xfrm>
          <a:custGeom>
            <a:avLst/>
            <a:gdLst>
              <a:gd name="T0" fmla="*/ 2147483647 w 16538"/>
              <a:gd name="T1" fmla="*/ 2147483647 h 5505"/>
              <a:gd name="T2" fmla="*/ 2147483647 w 16538"/>
              <a:gd name="T3" fmla="*/ 2147483647 h 5505"/>
              <a:gd name="T4" fmla="*/ 2147483647 w 16538"/>
              <a:gd name="T5" fmla="*/ 2147483647 h 5505"/>
              <a:gd name="T6" fmla="*/ 2147483647 w 16538"/>
              <a:gd name="T7" fmla="*/ 2147483647 h 5505"/>
              <a:gd name="T8" fmla="*/ 2147483647 w 16538"/>
              <a:gd name="T9" fmla="*/ 2147483647 h 5505"/>
              <a:gd name="T10" fmla="*/ 2147483647 w 16538"/>
              <a:gd name="T11" fmla="*/ 2147483647 h 5505"/>
              <a:gd name="T12" fmla="*/ 2147483647 w 16538"/>
              <a:gd name="T13" fmla="*/ 2147483647 h 5505"/>
              <a:gd name="T14" fmla="*/ 2147483647 w 16538"/>
              <a:gd name="T15" fmla="*/ 2147483647 h 5505"/>
              <a:gd name="T16" fmla="*/ 2147483647 w 16538"/>
              <a:gd name="T17" fmla="*/ 2147483647 h 55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538"/>
              <a:gd name="T28" fmla="*/ 0 h 5505"/>
              <a:gd name="T29" fmla="*/ 16538 w 16538"/>
              <a:gd name="T30" fmla="*/ 5505 h 55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538" h="5505">
                <a:moveTo>
                  <a:pt x="844" y="5"/>
                </a:moveTo>
                <a:cubicBezTo>
                  <a:pt x="844" y="5"/>
                  <a:pt x="13520" y="8"/>
                  <a:pt x="16535" y="11"/>
                </a:cubicBezTo>
                <a:cubicBezTo>
                  <a:pt x="16535" y="412"/>
                  <a:pt x="16535" y="3840"/>
                  <a:pt x="16535" y="4243"/>
                </a:cubicBezTo>
                <a:cubicBezTo>
                  <a:pt x="16517" y="4610"/>
                  <a:pt x="16537" y="4784"/>
                  <a:pt x="16378" y="5062"/>
                </a:cubicBezTo>
                <a:cubicBezTo>
                  <a:pt x="16148" y="5464"/>
                  <a:pt x="15924" y="5451"/>
                  <a:pt x="15646" y="5504"/>
                </a:cubicBezTo>
                <a:cubicBezTo>
                  <a:pt x="15355" y="5491"/>
                  <a:pt x="5238" y="5490"/>
                  <a:pt x="35" y="5483"/>
                </a:cubicBezTo>
                <a:cubicBezTo>
                  <a:pt x="31" y="4675"/>
                  <a:pt x="37" y="1116"/>
                  <a:pt x="37" y="1032"/>
                </a:cubicBezTo>
                <a:cubicBezTo>
                  <a:pt x="40" y="945"/>
                  <a:pt x="0" y="661"/>
                  <a:pt x="228" y="302"/>
                </a:cubicBezTo>
                <a:cubicBezTo>
                  <a:pt x="453" y="0"/>
                  <a:pt x="621" y="0"/>
                  <a:pt x="844" y="5"/>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grpSp>
        <p:nvGrpSpPr>
          <p:cNvPr id="58379" name="Group 10"/>
          <p:cNvGrpSpPr>
            <a:grpSpLocks/>
          </p:cNvGrpSpPr>
          <p:nvPr/>
        </p:nvGrpSpPr>
        <p:grpSpPr bwMode="auto">
          <a:xfrm>
            <a:off x="6205538" y="4538663"/>
            <a:ext cx="2787650" cy="1306512"/>
            <a:chOff x="4300" y="3174"/>
            <a:chExt cx="1936" cy="907"/>
          </a:xfrm>
        </p:grpSpPr>
        <p:sp>
          <p:nvSpPr>
            <p:cNvPr id="58381" name="Freeform 11"/>
            <p:cNvSpPr>
              <a:spLocks noChangeArrowheads="1"/>
            </p:cNvSpPr>
            <p:nvPr/>
          </p:nvSpPr>
          <p:spPr bwMode="auto">
            <a:xfrm>
              <a:off x="4300" y="3174"/>
              <a:ext cx="1937" cy="908"/>
            </a:xfrm>
            <a:custGeom>
              <a:avLst/>
              <a:gdLst>
                <a:gd name="T0" fmla="*/ 0 w 8540"/>
                <a:gd name="T1" fmla="*/ 0 h 4006"/>
                <a:gd name="T2" fmla="*/ 0 w 8540"/>
                <a:gd name="T3" fmla="*/ 0 h 4006"/>
                <a:gd name="T4" fmla="*/ 0 w 8540"/>
                <a:gd name="T5" fmla="*/ 0 h 4006"/>
                <a:gd name="T6" fmla="*/ 0 w 8540"/>
                <a:gd name="T7" fmla="*/ 0 h 4006"/>
                <a:gd name="T8" fmla="*/ 0 w 8540"/>
                <a:gd name="T9" fmla="*/ 0 h 4006"/>
                <a:gd name="T10" fmla="*/ 0 w 8540"/>
                <a:gd name="T11" fmla="*/ 0 h 4006"/>
                <a:gd name="T12" fmla="*/ 0 w 8540"/>
                <a:gd name="T13" fmla="*/ 0 h 4006"/>
                <a:gd name="T14" fmla="*/ 0 w 8540"/>
                <a:gd name="T15" fmla="*/ 0 h 4006"/>
                <a:gd name="T16" fmla="*/ 0 w 8540"/>
                <a:gd name="T17" fmla="*/ 0 h 40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40"/>
                <a:gd name="T28" fmla="*/ 0 h 4006"/>
                <a:gd name="T29" fmla="*/ 8540 w 8540"/>
                <a:gd name="T30" fmla="*/ 4006 h 40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40" h="4006">
                  <a:moveTo>
                    <a:pt x="846" y="6"/>
                  </a:moveTo>
                  <a:cubicBezTo>
                    <a:pt x="846" y="6"/>
                    <a:pt x="5501" y="8"/>
                    <a:pt x="8523" y="10"/>
                  </a:cubicBezTo>
                  <a:cubicBezTo>
                    <a:pt x="8523" y="472"/>
                    <a:pt x="8537" y="2087"/>
                    <a:pt x="8537" y="2551"/>
                  </a:cubicBezTo>
                  <a:cubicBezTo>
                    <a:pt x="8519" y="2975"/>
                    <a:pt x="8539" y="3175"/>
                    <a:pt x="8380" y="3497"/>
                  </a:cubicBezTo>
                  <a:cubicBezTo>
                    <a:pt x="8150" y="3959"/>
                    <a:pt x="7926" y="3945"/>
                    <a:pt x="7646" y="4005"/>
                  </a:cubicBezTo>
                  <a:cubicBezTo>
                    <a:pt x="7355" y="3991"/>
                    <a:pt x="41" y="3983"/>
                    <a:pt x="50" y="3983"/>
                  </a:cubicBezTo>
                  <a:cubicBezTo>
                    <a:pt x="58" y="3911"/>
                    <a:pt x="39" y="1287"/>
                    <a:pt x="39" y="1189"/>
                  </a:cubicBezTo>
                  <a:cubicBezTo>
                    <a:pt x="41" y="1089"/>
                    <a:pt x="0" y="760"/>
                    <a:pt x="228" y="348"/>
                  </a:cubicBezTo>
                  <a:cubicBezTo>
                    <a:pt x="455" y="0"/>
                    <a:pt x="622" y="0"/>
                    <a:pt x="846" y="6"/>
                  </a:cubicBezTo>
                </a:path>
              </a:pathLst>
            </a:custGeom>
            <a:solidFill>
              <a:srgbClr val="6DC400"/>
            </a:solidFill>
            <a:ln w="9525">
              <a:noFill/>
              <a:miter lim="800000"/>
              <a:headEnd/>
              <a:tailEnd/>
            </a:ln>
          </p:spPr>
          <p:txBody>
            <a:bodyPr wrap="none" anchor="ctr"/>
            <a:lstStyle/>
            <a:p>
              <a:endParaRPr lang="zh-CN" altLang="en-US"/>
            </a:p>
          </p:txBody>
        </p:sp>
        <p:sp>
          <p:nvSpPr>
            <p:cNvPr id="58382" name="Text Box 12"/>
            <p:cNvSpPr txBox="1">
              <a:spLocks noChangeArrowheads="1"/>
            </p:cNvSpPr>
            <p:nvPr/>
          </p:nvSpPr>
          <p:spPr bwMode="auto">
            <a:xfrm>
              <a:off x="4300" y="3174"/>
              <a:ext cx="1937" cy="908"/>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 pos="2625725" algn="l"/>
                </a:tabLst>
              </a:pPr>
              <a:r>
                <a:rPr lang="en-US" altLang="zh-CN">
                  <a:solidFill>
                    <a:srgbClr val="FFFFFF"/>
                  </a:solidFill>
                </a:rPr>
                <a:t>item</a:t>
              </a:r>
              <a:r>
                <a:rPr lang="zh-CN" altLang="en-US">
                  <a:solidFill>
                    <a:srgbClr val="FFFFFF"/>
                  </a:solidFill>
                </a:rPr>
                <a:t>列表本质上并不是子对象，而是拥有者。</a:t>
              </a:r>
              <a:endParaRPr lang="en-US" altLang="zh-CN">
                <a:solidFill>
                  <a:srgbClr val="FFFFFF"/>
                </a:solidFill>
              </a:endParaRPr>
            </a:p>
            <a:p>
              <a:pPr algn="ctr">
                <a:tabLst>
                  <a:tab pos="655638" algn="l"/>
                  <a:tab pos="1312863" algn="l"/>
                  <a:tab pos="1968500" algn="l"/>
                  <a:tab pos="2625725" algn="l"/>
                </a:tabLst>
              </a:pPr>
              <a:r>
                <a:rPr lang="en-US" altLang="zh-CN" sz="900">
                  <a:solidFill>
                    <a:srgbClr val="FFFFFF"/>
                  </a:solidFill>
                </a:rPr>
                <a:t> </a:t>
              </a:r>
            </a:p>
            <a:p>
              <a:pPr algn="ctr">
                <a:tabLst>
                  <a:tab pos="655638" algn="l"/>
                  <a:tab pos="1312863" algn="l"/>
                  <a:tab pos="1968500" algn="l"/>
                  <a:tab pos="2625725" algn="l"/>
                </a:tabLst>
              </a:pPr>
              <a:r>
                <a:rPr lang="zh-CN" altLang="en-US">
                  <a:solidFill>
                    <a:srgbClr val="FFFFFF"/>
                  </a:solidFill>
                </a:rPr>
                <a:t>这个例子进行了说明。</a:t>
              </a:r>
            </a:p>
          </p:txBody>
        </p:sp>
      </p:grpSp>
      <p:sp>
        <p:nvSpPr>
          <p:cNvPr id="58380" name="灯片编号占位符 14"/>
          <p:cNvSpPr>
            <a:spLocks noGrp="1"/>
          </p:cNvSpPr>
          <p:nvPr>
            <p:ph type="sldNum" sz="quarter" idx="12"/>
          </p:nvPr>
        </p:nvSpPr>
        <p:spPr>
          <a:noFill/>
        </p:spPr>
        <p:txBody>
          <a:bodyPr/>
          <a:lstStyle/>
          <a:p>
            <a:fld id="{52C369E2-BFF5-41DE-80E3-41BA768E45A5}" type="slidenum">
              <a:rPr lang="en-US" altLang="zh-CN" smtClean="0">
                <a:latin typeface="Arial" charset="0"/>
              </a:rPr>
              <a:pPr/>
              <a:t>53</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900113" y="188913"/>
            <a:ext cx="7056437" cy="792162"/>
          </a:xfrm>
        </p:spPr>
        <p:txBody>
          <a:bodyPr/>
          <a:lstStyle/>
          <a:p>
            <a:r>
              <a:rPr lang="en-US" altLang="zh-CN" smtClean="0"/>
              <a:t>QObject</a:t>
            </a:r>
            <a:r>
              <a:rPr lang="zh-CN" altLang="en-US" smtClean="0"/>
              <a:t>类（续）</a:t>
            </a:r>
            <a:r>
              <a:rPr lang="en-US" altLang="zh-CN" smtClean="0"/>
              <a:t>--</a:t>
            </a:r>
            <a:r>
              <a:rPr lang="zh-CN" altLang="en-US" smtClean="0"/>
              <a:t>内存管理</a:t>
            </a:r>
            <a:endParaRPr lang="en-US" smtClean="0"/>
          </a:p>
        </p:txBody>
      </p:sp>
      <p:sp>
        <p:nvSpPr>
          <p:cNvPr id="59395" name="内容占位符 2"/>
          <p:cNvSpPr>
            <a:spLocks noGrp="1"/>
          </p:cNvSpPr>
          <p:nvPr>
            <p:ph idx="1"/>
          </p:nvPr>
        </p:nvSpPr>
        <p:spPr>
          <a:xfrm>
            <a:off x="539750" y="1125538"/>
            <a:ext cx="8208963" cy="5256212"/>
          </a:xfrm>
        </p:spPr>
        <p:txBody>
          <a:bodyPr/>
          <a:lstStyle/>
          <a:p>
            <a:r>
              <a:rPr lang="zh-CN" altLang="en-US" sz="2400" smtClean="0"/>
              <a:t>所有子对象的内存管理都转移给了父对象</a:t>
            </a:r>
          </a:p>
          <a:p>
            <a:pPr lvl="1"/>
            <a:r>
              <a:rPr lang="zh-CN" altLang="en-US" sz="2000" smtClean="0"/>
              <a:t>使用</a:t>
            </a:r>
            <a:r>
              <a:rPr lang="en-US" altLang="zh-CN" sz="2000" smtClean="0"/>
              <a:t>new</a:t>
            </a:r>
            <a:r>
              <a:rPr lang="zh-CN" altLang="en-US" sz="2000" smtClean="0"/>
              <a:t>在堆上分配内存</a:t>
            </a:r>
          </a:p>
          <a:p>
            <a:pPr lvl="1"/>
            <a:r>
              <a:rPr lang="zh-CN" altLang="en-US" sz="2000" smtClean="0"/>
              <a:t>子对象可自动被父对象删除内存</a:t>
            </a:r>
          </a:p>
          <a:p>
            <a:pPr lvl="1"/>
            <a:r>
              <a:rPr lang="zh-CN" altLang="en-US" sz="2000" smtClean="0"/>
              <a:t>手动删除不会引起二次删除，因为子对象删除时会通知父对象</a:t>
            </a:r>
          </a:p>
          <a:p>
            <a:r>
              <a:rPr lang="zh-CN" altLang="en-US" sz="2400" smtClean="0"/>
              <a:t>没有父对象的</a:t>
            </a:r>
            <a:r>
              <a:rPr lang="en-US" altLang="zh-CN" sz="2400" smtClean="0"/>
              <a:t>QObject</a:t>
            </a:r>
            <a:r>
              <a:rPr lang="zh-CN" altLang="en-US" sz="2400" smtClean="0"/>
              <a:t>对象都需要手动删除</a:t>
            </a:r>
          </a:p>
          <a:p>
            <a:pPr lvl="1"/>
            <a:r>
              <a:rPr lang="zh-CN" altLang="en-US" sz="2000" smtClean="0"/>
              <a:t>一般把这种无父亲的对象分配在栈上，可以避免内存泄露的问题</a:t>
            </a:r>
          </a:p>
          <a:p>
            <a:r>
              <a:rPr lang="en-US" altLang="zh-CN" sz="2400" smtClean="0"/>
              <a:t>Qt</a:t>
            </a:r>
            <a:r>
              <a:rPr lang="zh-CN" altLang="en-US" sz="2400" smtClean="0"/>
              <a:t>是否有类似于自动回收站的机制？但是事实是没有的</a:t>
            </a:r>
            <a:r>
              <a:rPr lang="en-US" altLang="zh-CN" sz="2400" smtClean="0"/>
              <a:t>!</a:t>
            </a:r>
          </a:p>
          <a:p>
            <a:pPr lvl="1"/>
            <a:r>
              <a:rPr lang="zh-CN" altLang="en-US" sz="2000" smtClean="0"/>
              <a:t>只需要关注对象的父子关系和功能</a:t>
            </a:r>
            <a:r>
              <a:rPr lang="en-US" altLang="zh-CN" sz="2000" smtClean="0"/>
              <a:t>!</a:t>
            </a:r>
            <a:endParaRPr lang="zh-CN" altLang="en-US" sz="2000" smtClean="0"/>
          </a:p>
        </p:txBody>
      </p:sp>
      <p:sp>
        <p:nvSpPr>
          <p:cNvPr id="59396" name="灯片编号占位符 5"/>
          <p:cNvSpPr>
            <a:spLocks noGrp="1"/>
          </p:cNvSpPr>
          <p:nvPr>
            <p:ph type="sldNum" sz="quarter" idx="12"/>
          </p:nvPr>
        </p:nvSpPr>
        <p:spPr>
          <a:noFill/>
        </p:spPr>
        <p:txBody>
          <a:bodyPr/>
          <a:lstStyle/>
          <a:p>
            <a:fld id="{A0F4B602-D531-486A-8440-78889EA3E7BD}" type="slidenum">
              <a:rPr lang="en-US" altLang="zh-CN" smtClean="0">
                <a:latin typeface="Arial" charset="0"/>
              </a:rPr>
              <a:pPr/>
              <a:t>54</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p:cNvSpPr>
            <a:spLocks noGrp="1" noChangeArrowheads="1"/>
          </p:cNvSpPr>
          <p:nvPr>
            <p:ph type="title"/>
          </p:nvPr>
        </p:nvSpPr>
        <p:spPr>
          <a:xfrm>
            <a:off x="1116013" y="-26988"/>
            <a:ext cx="5942012"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内存管理</a:t>
            </a:r>
            <a:endParaRPr lang="en-US" smtClean="0"/>
          </a:p>
        </p:txBody>
      </p:sp>
      <p:sp>
        <p:nvSpPr>
          <p:cNvPr id="60419" name="Rectangle 2"/>
          <p:cNvSpPr>
            <a:spLocks noGrp="1" noChangeArrowheads="1"/>
          </p:cNvSpPr>
          <p:nvPr>
            <p:ph type="body" idx="1"/>
          </p:nvPr>
        </p:nvSpPr>
        <p:spPr>
          <a:xfrm>
            <a:off x="425450" y="1268413"/>
            <a:ext cx="8228013" cy="4445000"/>
          </a:xfrm>
        </p:spPr>
        <p:txBody>
          <a:bodyPr tIns="5943"/>
          <a:lstStyle/>
          <a:p>
            <a:pPr marL="390525" indent="-293688" eaLnBrk="1">
              <a:lnSpc>
                <a:spcPct val="98000"/>
              </a:lnSpc>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400" dirty="0" err="1" smtClean="0">
                <a:latin typeface="DejaVu Sans Mono" pitchFamily="49" charset="0"/>
              </a:rPr>
              <a:t>QObject</a:t>
            </a:r>
            <a:r>
              <a:rPr lang="en-US" altLang="zh-CN" sz="2400" dirty="0" smtClean="0"/>
              <a:t> </a:t>
            </a:r>
            <a:r>
              <a:rPr lang="zh-CN" altLang="en-US" sz="2400" dirty="0" smtClean="0"/>
              <a:t>可以有父对象和子对象</a:t>
            </a:r>
            <a:endParaRPr lang="en-US" altLang="ja-JP" sz="2400" dirty="0" smtClean="0"/>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400" dirty="0" smtClean="0">
                <a:solidFill>
                  <a:srgbClr val="FF0000"/>
                </a:solidFill>
              </a:rPr>
              <a:t>当一个父对象被删除，它的子对象也同样被删除</a:t>
            </a:r>
            <a:r>
              <a:rPr lang="zh-CN" altLang="en-US" sz="2400" dirty="0" smtClean="0"/>
              <a:t>。</a:t>
            </a:r>
            <a:endParaRPr lang="en-US" sz="2400" dirty="0" smtClean="0"/>
          </a:p>
        </p:txBody>
      </p:sp>
      <p:sp>
        <p:nvSpPr>
          <p:cNvPr id="60420" name="Text Box 3"/>
          <p:cNvSpPr txBox="1">
            <a:spLocks noChangeArrowheads="1"/>
          </p:cNvSpPr>
          <p:nvPr/>
        </p:nvSpPr>
        <p:spPr bwMode="auto">
          <a:xfrm>
            <a:off x="1633538" y="2276475"/>
            <a:ext cx="5140325" cy="1766888"/>
          </a:xfrm>
          <a:prstGeom prst="rect">
            <a:avLst/>
          </a:prstGeom>
          <a:noFill/>
          <a:ln w="9525">
            <a:noFill/>
            <a:round/>
            <a:headEnd/>
            <a:tailEnd/>
          </a:ln>
        </p:spPr>
        <p:txBody>
          <a:bodyPr wrap="none" lIns="81639" tIns="44934" rIns="81639" bIns="40820"/>
          <a:lstStyle/>
          <a:p>
            <a:pPr>
              <a:lnSpc>
                <a:spcPct val="98000"/>
              </a:lnSpc>
              <a:tabLst>
                <a:tab pos="655638" algn="l"/>
                <a:tab pos="1312863" algn="l"/>
                <a:tab pos="1968500" algn="l"/>
                <a:tab pos="2625725" algn="l"/>
                <a:tab pos="3282950" algn="l"/>
                <a:tab pos="3938588" algn="l"/>
                <a:tab pos="4595813" algn="l"/>
              </a:tabLst>
            </a:pPr>
            <a:r>
              <a:rPr lang="en-US" altLang="zh-CN">
                <a:solidFill>
                  <a:srgbClr val="000000"/>
                </a:solidFill>
                <a:latin typeface="DejaVu Sans Mono" pitchFamily="49" charset="0"/>
              </a:rPr>
              <a:t>QObject *parent = new QObject();</a:t>
            </a:r>
          </a:p>
          <a:p>
            <a:pPr>
              <a:lnSpc>
                <a:spcPct val="98000"/>
              </a:lnSpc>
              <a:tabLst>
                <a:tab pos="655638" algn="l"/>
                <a:tab pos="1312863" algn="l"/>
                <a:tab pos="1968500" algn="l"/>
                <a:tab pos="2625725" algn="l"/>
                <a:tab pos="3282950" algn="l"/>
                <a:tab pos="3938588" algn="l"/>
                <a:tab pos="4595813" algn="l"/>
              </a:tabLst>
            </a:pPr>
            <a:r>
              <a:rPr lang="en-US" altLang="zh-CN">
                <a:solidFill>
                  <a:srgbClr val="000000"/>
                </a:solidFill>
                <a:latin typeface="DejaVu Sans Mono" pitchFamily="49" charset="0"/>
              </a:rPr>
              <a:t>QObject *child1 = new QObject(parent);</a:t>
            </a:r>
          </a:p>
          <a:p>
            <a:pPr>
              <a:lnSpc>
                <a:spcPct val="98000"/>
              </a:lnSpc>
              <a:tabLst>
                <a:tab pos="655638" algn="l"/>
                <a:tab pos="1312863" algn="l"/>
                <a:tab pos="1968500" algn="l"/>
                <a:tab pos="2625725" algn="l"/>
                <a:tab pos="3282950" algn="l"/>
                <a:tab pos="3938588" algn="l"/>
                <a:tab pos="4595813" algn="l"/>
              </a:tabLst>
            </a:pPr>
            <a:r>
              <a:rPr lang="en-US" altLang="zh-CN">
                <a:solidFill>
                  <a:srgbClr val="000000"/>
                </a:solidFill>
                <a:latin typeface="DejaVu Sans Mono" pitchFamily="49" charset="0"/>
              </a:rPr>
              <a:t>QObject *child2 = new QObject(parent);</a:t>
            </a:r>
          </a:p>
          <a:p>
            <a:pPr>
              <a:lnSpc>
                <a:spcPct val="98000"/>
              </a:lnSpc>
              <a:tabLst>
                <a:tab pos="655638" algn="l"/>
                <a:tab pos="1312863" algn="l"/>
                <a:tab pos="1968500" algn="l"/>
                <a:tab pos="2625725" algn="l"/>
                <a:tab pos="3282950" algn="l"/>
                <a:tab pos="3938588" algn="l"/>
                <a:tab pos="4595813" algn="l"/>
              </a:tabLst>
            </a:pPr>
            <a:r>
              <a:rPr lang="en-US" altLang="zh-CN">
                <a:solidFill>
                  <a:srgbClr val="000000"/>
                </a:solidFill>
                <a:latin typeface="DejaVu Sans Mono" pitchFamily="49" charset="0"/>
              </a:rPr>
              <a:t>QObject *child1_1 = new QObject(child1);</a:t>
            </a:r>
          </a:p>
          <a:p>
            <a:pPr>
              <a:lnSpc>
                <a:spcPct val="98000"/>
              </a:lnSpc>
              <a:tabLst>
                <a:tab pos="655638" algn="l"/>
                <a:tab pos="1312863" algn="l"/>
                <a:tab pos="1968500" algn="l"/>
                <a:tab pos="2625725" algn="l"/>
                <a:tab pos="3282950" algn="l"/>
                <a:tab pos="3938588" algn="l"/>
                <a:tab pos="4595813" algn="l"/>
              </a:tabLst>
            </a:pPr>
            <a:r>
              <a:rPr lang="en-US" altLang="zh-CN">
                <a:solidFill>
                  <a:srgbClr val="000000"/>
                </a:solidFill>
                <a:latin typeface="DejaVu Sans Mono" pitchFamily="49" charset="0"/>
              </a:rPr>
              <a:t>QObject *child1_2 = new QObject(child1);</a:t>
            </a:r>
          </a:p>
          <a:p>
            <a:pPr>
              <a:lnSpc>
                <a:spcPct val="98000"/>
              </a:lnSpc>
              <a:tabLst>
                <a:tab pos="655638" algn="l"/>
                <a:tab pos="1312863" algn="l"/>
                <a:tab pos="1968500" algn="l"/>
                <a:tab pos="2625725" algn="l"/>
                <a:tab pos="3282950" algn="l"/>
                <a:tab pos="3938588" algn="l"/>
                <a:tab pos="4595813" algn="l"/>
              </a:tabLst>
            </a:pPr>
            <a:endParaRPr lang="en-US" altLang="zh-CN">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Lst>
            </a:pPr>
            <a:r>
              <a:rPr lang="en-US" altLang="zh-CN">
                <a:solidFill>
                  <a:srgbClr val="000000"/>
                </a:solidFill>
                <a:latin typeface="DejaVu Sans Mono" pitchFamily="49" charset="0"/>
              </a:rPr>
              <a:t>delete parent;</a:t>
            </a:r>
          </a:p>
        </p:txBody>
      </p:sp>
      <p:sp>
        <p:nvSpPr>
          <p:cNvPr id="60421" name="Freeform 4"/>
          <p:cNvSpPr>
            <a:spLocks noChangeArrowheads="1"/>
          </p:cNvSpPr>
          <p:nvPr/>
        </p:nvSpPr>
        <p:spPr bwMode="auto">
          <a:xfrm>
            <a:off x="6356350" y="3916363"/>
            <a:ext cx="2624138" cy="1960562"/>
          </a:xfrm>
          <a:custGeom>
            <a:avLst/>
            <a:gdLst>
              <a:gd name="T0" fmla="*/ 2147483647 w 8037"/>
              <a:gd name="T1" fmla="*/ 2147483647 h 6007"/>
              <a:gd name="T2" fmla="*/ 2147483647 w 8037"/>
              <a:gd name="T3" fmla="*/ 2147483647 h 6007"/>
              <a:gd name="T4" fmla="*/ 2147483647 w 8037"/>
              <a:gd name="T5" fmla="*/ 2147483647 h 6007"/>
              <a:gd name="T6" fmla="*/ 2147483647 w 8037"/>
              <a:gd name="T7" fmla="*/ 2147483647 h 6007"/>
              <a:gd name="T8" fmla="*/ 2147483647 w 8037"/>
              <a:gd name="T9" fmla="*/ 2147483647 h 6007"/>
              <a:gd name="T10" fmla="*/ 2147483647 w 8037"/>
              <a:gd name="T11" fmla="*/ 2147483647 h 6007"/>
              <a:gd name="T12" fmla="*/ 2147483647 w 8037"/>
              <a:gd name="T13" fmla="*/ 2147483647 h 6007"/>
              <a:gd name="T14" fmla="*/ 2147483647 w 8037"/>
              <a:gd name="T15" fmla="*/ 2147483647 h 6007"/>
              <a:gd name="T16" fmla="*/ 2147483647 w 8037"/>
              <a:gd name="T17" fmla="*/ 2147483647 h 60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037"/>
              <a:gd name="T28" fmla="*/ 0 h 6007"/>
              <a:gd name="T29" fmla="*/ 8037 w 8037"/>
              <a:gd name="T30" fmla="*/ 6007 h 60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037" h="6007">
                <a:moveTo>
                  <a:pt x="797" y="9"/>
                </a:moveTo>
                <a:cubicBezTo>
                  <a:pt x="797" y="9"/>
                  <a:pt x="5178" y="12"/>
                  <a:pt x="8022" y="15"/>
                </a:cubicBezTo>
                <a:cubicBezTo>
                  <a:pt x="8022" y="708"/>
                  <a:pt x="8035" y="3129"/>
                  <a:pt x="8035" y="3825"/>
                </a:cubicBezTo>
                <a:cubicBezTo>
                  <a:pt x="8018" y="4461"/>
                  <a:pt x="8036" y="4761"/>
                  <a:pt x="7888" y="5244"/>
                </a:cubicBezTo>
                <a:cubicBezTo>
                  <a:pt x="7670" y="5937"/>
                  <a:pt x="7459" y="5916"/>
                  <a:pt x="7196" y="6006"/>
                </a:cubicBezTo>
                <a:cubicBezTo>
                  <a:pt x="6922" y="5985"/>
                  <a:pt x="39" y="5973"/>
                  <a:pt x="48" y="5973"/>
                </a:cubicBezTo>
                <a:cubicBezTo>
                  <a:pt x="55" y="5865"/>
                  <a:pt x="36" y="1929"/>
                  <a:pt x="36" y="1782"/>
                </a:cubicBezTo>
                <a:cubicBezTo>
                  <a:pt x="39" y="1632"/>
                  <a:pt x="0" y="1140"/>
                  <a:pt x="215" y="522"/>
                </a:cubicBezTo>
                <a:cubicBezTo>
                  <a:pt x="429" y="0"/>
                  <a:pt x="586" y="0"/>
                  <a:pt x="797" y="9"/>
                </a:cubicBezTo>
              </a:path>
            </a:pathLst>
          </a:custGeom>
          <a:solidFill>
            <a:srgbClr val="6DC400"/>
          </a:solidFill>
          <a:ln w="9525">
            <a:noFill/>
            <a:miter lim="800000"/>
            <a:headEnd/>
            <a:tailEnd/>
          </a:ln>
        </p:spPr>
        <p:txBody>
          <a:bodyPr wrap="none" lIns="82945" tIns="41473" rIns="82945" bIns="41473" anchor="ctr"/>
          <a:lstStyle/>
          <a:p>
            <a:endParaRPr lang="zh-CN" altLang="en-US"/>
          </a:p>
        </p:txBody>
      </p:sp>
      <p:sp>
        <p:nvSpPr>
          <p:cNvPr id="60422" name="AutoShape 5"/>
          <p:cNvSpPr>
            <a:spLocks noChangeArrowheads="1"/>
          </p:cNvSpPr>
          <p:nvPr/>
        </p:nvSpPr>
        <p:spPr bwMode="auto">
          <a:xfrm>
            <a:off x="7183438" y="4081463"/>
            <a:ext cx="979487" cy="327025"/>
          </a:xfrm>
          <a:prstGeom prst="roundRect">
            <a:avLst>
              <a:gd name="adj" fmla="val 440"/>
            </a:avLst>
          </a:prstGeom>
          <a:solidFill>
            <a:srgbClr val="E0DBCA"/>
          </a:solidFill>
          <a:ln w="9525">
            <a:solidFill>
              <a:srgbClr val="000000"/>
            </a:solidFill>
            <a:round/>
            <a:headEnd/>
            <a:tailEnd/>
          </a:ln>
        </p:spPr>
        <p:txBody>
          <a:bodyPr lIns="81639" tIns="55221" rIns="81639" bIns="40820" anchor="ctr" anchorCtr="1"/>
          <a:lstStyle/>
          <a:p>
            <a:pPr algn="ctr">
              <a:tabLst>
                <a:tab pos="655638" algn="l"/>
              </a:tabLst>
            </a:pPr>
            <a:r>
              <a:rPr lang="en-US" altLang="zh-CN">
                <a:solidFill>
                  <a:srgbClr val="000000"/>
                </a:solidFill>
              </a:rPr>
              <a:t>parent</a:t>
            </a:r>
          </a:p>
        </p:txBody>
      </p:sp>
      <p:sp>
        <p:nvSpPr>
          <p:cNvPr id="60423" name="AutoShape 6"/>
          <p:cNvSpPr>
            <a:spLocks noChangeArrowheads="1"/>
          </p:cNvSpPr>
          <p:nvPr/>
        </p:nvSpPr>
        <p:spPr bwMode="auto">
          <a:xfrm>
            <a:off x="6530975" y="4735513"/>
            <a:ext cx="977900" cy="327025"/>
          </a:xfrm>
          <a:prstGeom prst="roundRect">
            <a:avLst>
              <a:gd name="adj" fmla="val 440"/>
            </a:avLst>
          </a:prstGeom>
          <a:solidFill>
            <a:srgbClr val="E0DBCA"/>
          </a:solidFill>
          <a:ln w="9525">
            <a:solidFill>
              <a:srgbClr val="000000"/>
            </a:solidFill>
            <a:round/>
            <a:headEnd/>
            <a:tailEnd/>
          </a:ln>
        </p:spPr>
        <p:txBody>
          <a:bodyPr lIns="81639" tIns="55221" rIns="81639" bIns="40820" anchor="ctr" anchorCtr="1"/>
          <a:lstStyle/>
          <a:p>
            <a:pPr algn="ctr">
              <a:tabLst>
                <a:tab pos="655638" algn="l"/>
              </a:tabLst>
            </a:pPr>
            <a:r>
              <a:rPr lang="en-US" altLang="zh-CN">
                <a:solidFill>
                  <a:srgbClr val="000000"/>
                </a:solidFill>
              </a:rPr>
              <a:t>child1</a:t>
            </a:r>
          </a:p>
        </p:txBody>
      </p:sp>
      <p:sp>
        <p:nvSpPr>
          <p:cNvPr id="60424" name="AutoShape 7"/>
          <p:cNvSpPr>
            <a:spLocks noChangeArrowheads="1"/>
          </p:cNvSpPr>
          <p:nvPr/>
        </p:nvSpPr>
        <p:spPr bwMode="auto">
          <a:xfrm>
            <a:off x="7837488" y="4735513"/>
            <a:ext cx="979487" cy="327025"/>
          </a:xfrm>
          <a:prstGeom prst="roundRect">
            <a:avLst>
              <a:gd name="adj" fmla="val 440"/>
            </a:avLst>
          </a:prstGeom>
          <a:solidFill>
            <a:srgbClr val="E0DBCA"/>
          </a:solidFill>
          <a:ln w="9525">
            <a:solidFill>
              <a:srgbClr val="000000"/>
            </a:solidFill>
            <a:round/>
            <a:headEnd/>
            <a:tailEnd/>
          </a:ln>
        </p:spPr>
        <p:txBody>
          <a:bodyPr lIns="81639" tIns="55221" rIns="81639" bIns="40820" anchor="ctr" anchorCtr="1"/>
          <a:lstStyle/>
          <a:p>
            <a:pPr algn="ctr">
              <a:tabLst>
                <a:tab pos="655638" algn="l"/>
              </a:tabLst>
            </a:pPr>
            <a:r>
              <a:rPr lang="en-US" altLang="zh-CN">
                <a:solidFill>
                  <a:srgbClr val="000000"/>
                </a:solidFill>
              </a:rPr>
              <a:t>child2</a:t>
            </a:r>
          </a:p>
        </p:txBody>
      </p:sp>
      <p:sp>
        <p:nvSpPr>
          <p:cNvPr id="60425" name="AutoShape 8"/>
          <p:cNvSpPr>
            <a:spLocks noChangeArrowheads="1"/>
          </p:cNvSpPr>
          <p:nvPr/>
        </p:nvSpPr>
        <p:spPr bwMode="auto">
          <a:xfrm>
            <a:off x="6530975" y="5387975"/>
            <a:ext cx="977900" cy="327025"/>
          </a:xfrm>
          <a:prstGeom prst="roundRect">
            <a:avLst>
              <a:gd name="adj" fmla="val 440"/>
            </a:avLst>
          </a:prstGeom>
          <a:solidFill>
            <a:srgbClr val="E0DBCA"/>
          </a:solidFill>
          <a:ln w="9525">
            <a:solidFill>
              <a:srgbClr val="000000"/>
            </a:solidFill>
            <a:round/>
            <a:headEnd/>
            <a:tailEnd/>
          </a:ln>
        </p:spPr>
        <p:txBody>
          <a:bodyPr lIns="81639" tIns="55221" rIns="81639" bIns="40820" anchor="ctr" anchorCtr="1"/>
          <a:lstStyle/>
          <a:p>
            <a:pPr algn="ctr">
              <a:tabLst>
                <a:tab pos="655638" algn="l"/>
              </a:tabLst>
            </a:pPr>
            <a:r>
              <a:rPr lang="en-US" altLang="zh-CN" sz="1600">
                <a:solidFill>
                  <a:srgbClr val="000000"/>
                </a:solidFill>
              </a:rPr>
              <a:t>child1_1</a:t>
            </a:r>
          </a:p>
        </p:txBody>
      </p:sp>
      <p:sp>
        <p:nvSpPr>
          <p:cNvPr id="60426" name="AutoShape 9"/>
          <p:cNvSpPr>
            <a:spLocks noChangeArrowheads="1"/>
          </p:cNvSpPr>
          <p:nvPr/>
        </p:nvSpPr>
        <p:spPr bwMode="auto">
          <a:xfrm>
            <a:off x="7673975" y="5387975"/>
            <a:ext cx="979488" cy="327025"/>
          </a:xfrm>
          <a:prstGeom prst="roundRect">
            <a:avLst>
              <a:gd name="adj" fmla="val 440"/>
            </a:avLst>
          </a:prstGeom>
          <a:solidFill>
            <a:srgbClr val="E0DBCA"/>
          </a:solidFill>
          <a:ln w="9525">
            <a:solidFill>
              <a:srgbClr val="000000"/>
            </a:solidFill>
            <a:round/>
            <a:headEnd/>
            <a:tailEnd/>
          </a:ln>
        </p:spPr>
        <p:txBody>
          <a:bodyPr lIns="81639" tIns="55221" rIns="81639" bIns="40820" anchor="ctr" anchorCtr="1"/>
          <a:lstStyle/>
          <a:p>
            <a:pPr algn="ctr">
              <a:tabLst>
                <a:tab pos="655638" algn="l"/>
              </a:tabLst>
            </a:pPr>
            <a:r>
              <a:rPr lang="en-US" altLang="zh-CN" sz="1600">
                <a:solidFill>
                  <a:srgbClr val="000000"/>
                </a:solidFill>
              </a:rPr>
              <a:t>child1_2</a:t>
            </a:r>
          </a:p>
        </p:txBody>
      </p:sp>
      <p:sp>
        <p:nvSpPr>
          <p:cNvPr id="60427" name="Freeform 11"/>
          <p:cNvSpPr>
            <a:spLocks noChangeArrowheads="1"/>
          </p:cNvSpPr>
          <p:nvPr/>
        </p:nvSpPr>
        <p:spPr bwMode="auto">
          <a:xfrm>
            <a:off x="2611438" y="3975100"/>
            <a:ext cx="327025" cy="750888"/>
          </a:xfrm>
          <a:custGeom>
            <a:avLst/>
            <a:gdLst>
              <a:gd name="T0" fmla="*/ 0 w 1001"/>
              <a:gd name="T1" fmla="*/ 2147483647 h 2301"/>
              <a:gd name="T2" fmla="*/ 2147483647 w 1001"/>
              <a:gd name="T3" fmla="*/ 0 h 2301"/>
              <a:gd name="T4" fmla="*/ 2147483647 w 1001"/>
              <a:gd name="T5" fmla="*/ 2147483647 h 2301"/>
              <a:gd name="T6" fmla="*/ 0 w 1001"/>
              <a:gd name="T7" fmla="*/ 2147483647 h 2301"/>
              <a:gd name="T8" fmla="*/ 0 60000 65536"/>
              <a:gd name="T9" fmla="*/ 0 60000 65536"/>
              <a:gd name="T10" fmla="*/ 0 60000 65536"/>
              <a:gd name="T11" fmla="*/ 0 60000 65536"/>
              <a:gd name="T12" fmla="*/ 0 w 1001"/>
              <a:gd name="T13" fmla="*/ 0 h 2301"/>
              <a:gd name="T14" fmla="*/ 1001 w 1001"/>
              <a:gd name="T15" fmla="*/ 2301 h 2301"/>
            </a:gdLst>
            <a:ahLst/>
            <a:cxnLst>
              <a:cxn ang="T8">
                <a:pos x="T0" y="T1"/>
              </a:cxn>
              <a:cxn ang="T9">
                <a:pos x="T2" y="T3"/>
              </a:cxn>
              <a:cxn ang="T10">
                <a:pos x="T4" y="T5"/>
              </a:cxn>
              <a:cxn ang="T11">
                <a:pos x="T6" y="T7"/>
              </a:cxn>
            </a:cxnLst>
            <a:rect l="T12" t="T13" r="T14" b="T15"/>
            <a:pathLst>
              <a:path w="1001" h="2301">
                <a:moveTo>
                  <a:pt x="0" y="2300"/>
                </a:moveTo>
                <a:lnTo>
                  <a:pt x="800" y="0"/>
                </a:lnTo>
                <a:lnTo>
                  <a:pt x="1000" y="1800"/>
                </a:lnTo>
                <a:lnTo>
                  <a:pt x="0" y="230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60428" name="Group 12"/>
          <p:cNvGrpSpPr>
            <a:grpSpLocks/>
          </p:cNvGrpSpPr>
          <p:nvPr/>
        </p:nvGrpSpPr>
        <p:grpSpPr bwMode="auto">
          <a:xfrm>
            <a:off x="473075" y="4562475"/>
            <a:ext cx="3771900" cy="652463"/>
            <a:chOff x="329" y="3515"/>
            <a:chExt cx="2619" cy="453"/>
          </a:xfrm>
        </p:grpSpPr>
        <p:sp>
          <p:nvSpPr>
            <p:cNvPr id="60434" name="Freeform 13"/>
            <p:cNvSpPr>
              <a:spLocks noChangeArrowheads="1"/>
            </p:cNvSpPr>
            <p:nvPr/>
          </p:nvSpPr>
          <p:spPr bwMode="auto">
            <a:xfrm>
              <a:off x="329" y="3515"/>
              <a:ext cx="2620" cy="454"/>
            </a:xfrm>
            <a:custGeom>
              <a:avLst/>
              <a:gdLst>
                <a:gd name="T0" fmla="*/ 0 w 11553"/>
                <a:gd name="T1" fmla="*/ 0 h 2003"/>
                <a:gd name="T2" fmla="*/ 0 w 11553"/>
                <a:gd name="T3" fmla="*/ 0 h 2003"/>
                <a:gd name="T4" fmla="*/ 0 w 11553"/>
                <a:gd name="T5" fmla="*/ 0 h 2003"/>
                <a:gd name="T6" fmla="*/ 0 w 11553"/>
                <a:gd name="T7" fmla="*/ 0 h 2003"/>
                <a:gd name="T8" fmla="*/ 0 w 11553"/>
                <a:gd name="T9" fmla="*/ 0 h 2003"/>
                <a:gd name="T10" fmla="*/ 0 w 11553"/>
                <a:gd name="T11" fmla="*/ 0 h 2003"/>
                <a:gd name="T12" fmla="*/ 0 w 11553"/>
                <a:gd name="T13" fmla="*/ 0 h 2003"/>
                <a:gd name="T14" fmla="*/ 0 w 11553"/>
                <a:gd name="T15" fmla="*/ 0 h 2003"/>
                <a:gd name="T16" fmla="*/ 0 w 11553"/>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553"/>
                <a:gd name="T28" fmla="*/ 0 h 2003"/>
                <a:gd name="T29" fmla="*/ 11553 w 11553"/>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553" h="2003">
                  <a:moveTo>
                    <a:pt x="1145" y="3"/>
                  </a:moveTo>
                  <a:cubicBezTo>
                    <a:pt x="1145" y="3"/>
                    <a:pt x="7443" y="4"/>
                    <a:pt x="11531" y="5"/>
                  </a:cubicBezTo>
                  <a:cubicBezTo>
                    <a:pt x="11531" y="236"/>
                    <a:pt x="11550" y="1043"/>
                    <a:pt x="11550" y="1275"/>
                  </a:cubicBezTo>
                  <a:cubicBezTo>
                    <a:pt x="11526" y="1487"/>
                    <a:pt x="11552" y="1587"/>
                    <a:pt x="11338" y="1748"/>
                  </a:cubicBezTo>
                  <a:cubicBezTo>
                    <a:pt x="11026" y="1979"/>
                    <a:pt x="10723" y="1972"/>
                    <a:pt x="10344" y="2002"/>
                  </a:cubicBezTo>
                  <a:cubicBezTo>
                    <a:pt x="9951" y="1995"/>
                    <a:pt x="55" y="1991"/>
                    <a:pt x="68" y="1991"/>
                  </a:cubicBezTo>
                  <a:cubicBezTo>
                    <a:pt x="79" y="1955"/>
                    <a:pt x="52" y="643"/>
                    <a:pt x="52" y="594"/>
                  </a:cubicBezTo>
                  <a:cubicBezTo>
                    <a:pt x="55" y="544"/>
                    <a:pt x="0" y="380"/>
                    <a:pt x="309" y="174"/>
                  </a:cubicBezTo>
                  <a:cubicBezTo>
                    <a:pt x="616" y="0"/>
                    <a:pt x="842" y="0"/>
                    <a:pt x="1145" y="3"/>
                  </a:cubicBezTo>
                </a:path>
              </a:pathLst>
            </a:custGeom>
            <a:solidFill>
              <a:srgbClr val="6DC400"/>
            </a:solidFill>
            <a:ln w="9525">
              <a:noFill/>
              <a:miter lim="800000"/>
              <a:headEnd/>
              <a:tailEnd/>
            </a:ln>
          </p:spPr>
          <p:txBody>
            <a:bodyPr wrap="none" anchor="ctr"/>
            <a:lstStyle/>
            <a:p>
              <a:endParaRPr lang="zh-CN" altLang="en-US"/>
            </a:p>
          </p:txBody>
        </p:sp>
        <p:sp>
          <p:nvSpPr>
            <p:cNvPr id="60435" name="Text Box 14"/>
            <p:cNvSpPr txBox="1">
              <a:spLocks noChangeArrowheads="1"/>
            </p:cNvSpPr>
            <p:nvPr/>
          </p:nvSpPr>
          <p:spPr bwMode="auto">
            <a:xfrm>
              <a:off x="329" y="3515"/>
              <a:ext cx="2620" cy="454"/>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 pos="2625725" algn="l"/>
                  <a:tab pos="3282950" algn="l"/>
                </a:tabLst>
              </a:pPr>
              <a:r>
                <a:rPr lang="en-US" altLang="zh-CN">
                  <a:solidFill>
                    <a:srgbClr val="FFFFFF"/>
                  </a:solidFill>
                </a:rPr>
                <a:t>parent </a:t>
              </a:r>
              <a:r>
                <a:rPr lang="zh-CN" altLang="en-US">
                  <a:solidFill>
                    <a:srgbClr val="FFFFFF"/>
                  </a:solidFill>
                </a:rPr>
                <a:t>删除</a:t>
              </a:r>
              <a:r>
                <a:rPr lang="en-US" altLang="ja-JP">
                  <a:solidFill>
                    <a:srgbClr val="FFFFFF"/>
                  </a:solidFill>
                </a:rPr>
                <a:t> </a:t>
              </a:r>
              <a:r>
                <a:rPr lang="en-US" altLang="zh-CN">
                  <a:solidFill>
                    <a:srgbClr val="FFFFFF"/>
                  </a:solidFill>
                </a:rPr>
                <a:t>child1 </a:t>
              </a:r>
              <a:r>
                <a:rPr lang="zh-CN" altLang="en-US">
                  <a:solidFill>
                    <a:srgbClr val="FFFFFF"/>
                  </a:solidFill>
                </a:rPr>
                <a:t>和</a:t>
              </a:r>
              <a:r>
                <a:rPr lang="en-US" altLang="ja-JP">
                  <a:solidFill>
                    <a:srgbClr val="FFFFFF"/>
                  </a:solidFill>
                </a:rPr>
                <a:t> </a:t>
              </a:r>
              <a:r>
                <a:rPr lang="en-US" altLang="zh-CN">
                  <a:solidFill>
                    <a:srgbClr val="FFFFFF"/>
                  </a:solidFill>
                </a:rPr>
                <a:t>child2</a:t>
              </a:r>
            </a:p>
            <a:p>
              <a:pPr algn="ctr">
                <a:tabLst>
                  <a:tab pos="655638" algn="l"/>
                  <a:tab pos="1312863" algn="l"/>
                  <a:tab pos="1968500" algn="l"/>
                  <a:tab pos="2625725" algn="l"/>
                  <a:tab pos="3282950" algn="l"/>
                </a:tabLst>
              </a:pPr>
              <a:r>
                <a:rPr lang="en-US" altLang="zh-CN">
                  <a:solidFill>
                    <a:srgbClr val="FFFFFF"/>
                  </a:solidFill>
                </a:rPr>
                <a:t>child1 </a:t>
              </a:r>
              <a:r>
                <a:rPr lang="zh-CN" altLang="en-US">
                  <a:solidFill>
                    <a:srgbClr val="FFFFFF"/>
                  </a:solidFill>
                </a:rPr>
                <a:t>删除</a:t>
              </a:r>
              <a:r>
                <a:rPr lang="en-US" altLang="ja-JP">
                  <a:solidFill>
                    <a:srgbClr val="FFFFFF"/>
                  </a:solidFill>
                </a:rPr>
                <a:t> </a:t>
              </a:r>
              <a:r>
                <a:rPr lang="en-US" altLang="zh-CN">
                  <a:solidFill>
                    <a:srgbClr val="FFFFFF"/>
                  </a:solidFill>
                </a:rPr>
                <a:t>child1_1 </a:t>
              </a:r>
              <a:r>
                <a:rPr lang="zh-CN" altLang="en-US">
                  <a:solidFill>
                    <a:srgbClr val="FFFFFF"/>
                  </a:solidFill>
                </a:rPr>
                <a:t>和</a:t>
              </a:r>
              <a:r>
                <a:rPr lang="en-US" altLang="ja-JP">
                  <a:solidFill>
                    <a:srgbClr val="FFFFFF"/>
                  </a:solidFill>
                </a:rPr>
                <a:t> </a:t>
              </a:r>
              <a:r>
                <a:rPr lang="en-US" altLang="zh-CN">
                  <a:solidFill>
                    <a:srgbClr val="FFFFFF"/>
                  </a:solidFill>
                </a:rPr>
                <a:t>child1_2</a:t>
              </a:r>
            </a:p>
          </p:txBody>
        </p:sp>
      </p:grpSp>
      <p:sp>
        <p:nvSpPr>
          <p:cNvPr id="60429" name="Line 15"/>
          <p:cNvSpPr>
            <a:spLocks noChangeShapeType="1"/>
          </p:cNvSpPr>
          <p:nvPr/>
        </p:nvSpPr>
        <p:spPr bwMode="auto">
          <a:xfrm flipV="1">
            <a:off x="7021513" y="4406900"/>
            <a:ext cx="654050" cy="330200"/>
          </a:xfrm>
          <a:prstGeom prst="line">
            <a:avLst/>
          </a:prstGeom>
          <a:noFill/>
          <a:ln w="9525">
            <a:solidFill>
              <a:srgbClr val="000000"/>
            </a:solidFill>
            <a:round/>
            <a:headEnd/>
            <a:tailEnd/>
          </a:ln>
        </p:spPr>
        <p:txBody>
          <a:bodyPr lIns="82945" tIns="41473" rIns="82945" bIns="41473"/>
          <a:lstStyle/>
          <a:p>
            <a:endParaRPr lang="zh-CN" altLang="en-US"/>
          </a:p>
        </p:txBody>
      </p:sp>
      <p:sp>
        <p:nvSpPr>
          <p:cNvPr id="60430" name="Line 16"/>
          <p:cNvSpPr>
            <a:spLocks noChangeShapeType="1"/>
          </p:cNvSpPr>
          <p:nvPr/>
        </p:nvSpPr>
        <p:spPr bwMode="auto">
          <a:xfrm flipH="1" flipV="1">
            <a:off x="7672388" y="4406900"/>
            <a:ext cx="657225" cy="330200"/>
          </a:xfrm>
          <a:prstGeom prst="line">
            <a:avLst/>
          </a:prstGeom>
          <a:noFill/>
          <a:ln w="9525">
            <a:solidFill>
              <a:srgbClr val="000000"/>
            </a:solidFill>
            <a:round/>
            <a:headEnd/>
            <a:tailEnd/>
          </a:ln>
        </p:spPr>
        <p:txBody>
          <a:bodyPr lIns="82945" tIns="41473" rIns="82945" bIns="41473"/>
          <a:lstStyle/>
          <a:p>
            <a:endParaRPr lang="zh-CN" altLang="en-US"/>
          </a:p>
        </p:txBody>
      </p:sp>
      <p:sp>
        <p:nvSpPr>
          <p:cNvPr id="60431" name="Line 17"/>
          <p:cNvSpPr>
            <a:spLocks noChangeShapeType="1"/>
          </p:cNvSpPr>
          <p:nvPr/>
        </p:nvSpPr>
        <p:spPr bwMode="auto">
          <a:xfrm flipV="1">
            <a:off x="7021513" y="5059363"/>
            <a:ext cx="1587" cy="330200"/>
          </a:xfrm>
          <a:prstGeom prst="line">
            <a:avLst/>
          </a:prstGeom>
          <a:noFill/>
          <a:ln w="9525">
            <a:solidFill>
              <a:srgbClr val="000000"/>
            </a:solidFill>
            <a:round/>
            <a:headEnd/>
            <a:tailEnd/>
          </a:ln>
        </p:spPr>
        <p:txBody>
          <a:bodyPr lIns="82945" tIns="41473" rIns="82945" bIns="41473"/>
          <a:lstStyle/>
          <a:p>
            <a:endParaRPr lang="zh-CN" altLang="en-US"/>
          </a:p>
        </p:txBody>
      </p:sp>
      <p:sp>
        <p:nvSpPr>
          <p:cNvPr id="60432" name="Line 18"/>
          <p:cNvSpPr>
            <a:spLocks noChangeShapeType="1"/>
          </p:cNvSpPr>
          <p:nvPr/>
        </p:nvSpPr>
        <p:spPr bwMode="auto">
          <a:xfrm flipH="1" flipV="1">
            <a:off x="7018338" y="5059363"/>
            <a:ext cx="1146175" cy="330200"/>
          </a:xfrm>
          <a:prstGeom prst="line">
            <a:avLst/>
          </a:prstGeom>
          <a:noFill/>
          <a:ln w="9525">
            <a:solidFill>
              <a:srgbClr val="000000"/>
            </a:solidFill>
            <a:round/>
            <a:headEnd/>
            <a:tailEnd/>
          </a:ln>
        </p:spPr>
        <p:txBody>
          <a:bodyPr lIns="82945" tIns="41473" rIns="82945" bIns="41473"/>
          <a:lstStyle/>
          <a:p>
            <a:endParaRPr lang="zh-CN" altLang="en-US"/>
          </a:p>
        </p:txBody>
      </p:sp>
      <p:sp>
        <p:nvSpPr>
          <p:cNvPr id="60433" name="灯片编号占位符 19"/>
          <p:cNvSpPr>
            <a:spLocks noGrp="1"/>
          </p:cNvSpPr>
          <p:nvPr>
            <p:ph type="sldNum" sz="quarter" idx="12"/>
          </p:nvPr>
        </p:nvSpPr>
        <p:spPr>
          <a:noFill/>
        </p:spPr>
        <p:txBody>
          <a:bodyPr/>
          <a:lstStyle/>
          <a:p>
            <a:fld id="{7EBA7C92-6075-483F-B5F1-14DCF9C476EA}" type="slidenum">
              <a:rPr lang="en-US" altLang="zh-CN" smtClean="0">
                <a:latin typeface="Arial" charset="0"/>
              </a:rPr>
              <a:pPr/>
              <a:t>55</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reeform 1"/>
          <p:cNvSpPr>
            <a:spLocks noChangeArrowheads="1"/>
          </p:cNvSpPr>
          <p:nvPr/>
        </p:nvSpPr>
        <p:spPr bwMode="auto">
          <a:xfrm>
            <a:off x="5940425" y="3627438"/>
            <a:ext cx="2624138" cy="1962150"/>
          </a:xfrm>
          <a:custGeom>
            <a:avLst/>
            <a:gdLst>
              <a:gd name="T0" fmla="*/ 2147483647 w 8037"/>
              <a:gd name="T1" fmla="*/ 2147483647 h 6007"/>
              <a:gd name="T2" fmla="*/ 2147483647 w 8037"/>
              <a:gd name="T3" fmla="*/ 2147483647 h 6007"/>
              <a:gd name="T4" fmla="*/ 2147483647 w 8037"/>
              <a:gd name="T5" fmla="*/ 2147483647 h 6007"/>
              <a:gd name="T6" fmla="*/ 2147483647 w 8037"/>
              <a:gd name="T7" fmla="*/ 2147483647 h 6007"/>
              <a:gd name="T8" fmla="*/ 2147483647 w 8037"/>
              <a:gd name="T9" fmla="*/ 2147483647 h 6007"/>
              <a:gd name="T10" fmla="*/ 2147483647 w 8037"/>
              <a:gd name="T11" fmla="*/ 2147483647 h 6007"/>
              <a:gd name="T12" fmla="*/ 2147483647 w 8037"/>
              <a:gd name="T13" fmla="*/ 2147483647 h 6007"/>
              <a:gd name="T14" fmla="*/ 2147483647 w 8037"/>
              <a:gd name="T15" fmla="*/ 2147483647 h 6007"/>
              <a:gd name="T16" fmla="*/ 2147483647 w 8037"/>
              <a:gd name="T17" fmla="*/ 2147483647 h 60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037"/>
              <a:gd name="T28" fmla="*/ 0 h 6007"/>
              <a:gd name="T29" fmla="*/ 8037 w 8037"/>
              <a:gd name="T30" fmla="*/ 6007 h 60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037" h="6007">
                <a:moveTo>
                  <a:pt x="797" y="9"/>
                </a:moveTo>
                <a:cubicBezTo>
                  <a:pt x="797" y="9"/>
                  <a:pt x="5178" y="12"/>
                  <a:pt x="8022" y="15"/>
                </a:cubicBezTo>
                <a:cubicBezTo>
                  <a:pt x="8022" y="708"/>
                  <a:pt x="8035" y="3129"/>
                  <a:pt x="8035" y="3825"/>
                </a:cubicBezTo>
                <a:cubicBezTo>
                  <a:pt x="8018" y="4461"/>
                  <a:pt x="8036" y="4761"/>
                  <a:pt x="7888" y="5244"/>
                </a:cubicBezTo>
                <a:cubicBezTo>
                  <a:pt x="7670" y="5937"/>
                  <a:pt x="7459" y="5916"/>
                  <a:pt x="7196" y="6006"/>
                </a:cubicBezTo>
                <a:cubicBezTo>
                  <a:pt x="6922" y="5985"/>
                  <a:pt x="39" y="5973"/>
                  <a:pt x="48" y="5973"/>
                </a:cubicBezTo>
                <a:cubicBezTo>
                  <a:pt x="55" y="5865"/>
                  <a:pt x="36" y="1929"/>
                  <a:pt x="36" y="1782"/>
                </a:cubicBezTo>
                <a:cubicBezTo>
                  <a:pt x="39" y="1632"/>
                  <a:pt x="0" y="1140"/>
                  <a:pt x="215" y="522"/>
                </a:cubicBezTo>
                <a:cubicBezTo>
                  <a:pt x="429" y="0"/>
                  <a:pt x="586" y="0"/>
                  <a:pt x="797" y="9"/>
                </a:cubicBezTo>
              </a:path>
            </a:pathLst>
          </a:custGeom>
          <a:solidFill>
            <a:srgbClr val="6DC400"/>
          </a:solidFill>
          <a:ln w="9525">
            <a:noFill/>
            <a:miter lim="800000"/>
            <a:headEnd/>
            <a:tailEnd/>
          </a:ln>
        </p:spPr>
        <p:txBody>
          <a:bodyPr wrap="none" lIns="82945" tIns="41473" rIns="82945" bIns="41473" anchor="ctr"/>
          <a:lstStyle/>
          <a:p>
            <a:endParaRPr lang="zh-CN" altLang="en-US"/>
          </a:p>
        </p:txBody>
      </p:sp>
      <p:sp>
        <p:nvSpPr>
          <p:cNvPr id="61443" name="Rectangle 2"/>
          <p:cNvSpPr>
            <a:spLocks noGrp="1" noChangeArrowheads="1"/>
          </p:cNvSpPr>
          <p:nvPr>
            <p:ph type="title"/>
          </p:nvPr>
        </p:nvSpPr>
        <p:spPr>
          <a:xfrm>
            <a:off x="1042988" y="-26988"/>
            <a:ext cx="5943600"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内存管理</a:t>
            </a:r>
            <a:endParaRPr lang="en-US" smtClean="0"/>
          </a:p>
        </p:txBody>
      </p:sp>
      <p:sp>
        <p:nvSpPr>
          <p:cNvPr id="61444" name="Rectangle 3"/>
          <p:cNvSpPr>
            <a:spLocks noGrp="1" noChangeArrowheads="1"/>
          </p:cNvSpPr>
          <p:nvPr>
            <p:ph type="body" idx="1"/>
          </p:nvPr>
        </p:nvSpPr>
        <p:spPr>
          <a:xfrm>
            <a:off x="881063" y="1196975"/>
            <a:ext cx="7291387" cy="4217988"/>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mtClean="0"/>
              <a:t>当需要实现视觉层级时使用到它</a:t>
            </a:r>
            <a:endParaRPr lang="en-US" smtClean="0"/>
          </a:p>
        </p:txBody>
      </p:sp>
      <p:sp>
        <p:nvSpPr>
          <p:cNvPr id="61445" name="Text Box 4"/>
          <p:cNvSpPr txBox="1">
            <a:spLocks noChangeArrowheads="1"/>
          </p:cNvSpPr>
          <p:nvPr/>
        </p:nvSpPr>
        <p:spPr bwMode="auto">
          <a:xfrm>
            <a:off x="1633538" y="2036763"/>
            <a:ext cx="5886450" cy="1766887"/>
          </a:xfrm>
          <a:prstGeom prst="rect">
            <a:avLst/>
          </a:prstGeom>
          <a:noFill/>
          <a:ln w="9525">
            <a:noFill/>
            <a:round/>
            <a:headEnd/>
            <a:tailEnd/>
          </a:ln>
        </p:spPr>
        <p:txBody>
          <a:bodyPr wrap="none" lIns="81639" tIns="44934" rIns="81639" bIns="40820"/>
          <a:lstStyle/>
          <a:p>
            <a:pPr>
              <a:lnSpc>
                <a:spcPct val="98000"/>
              </a:lnSpc>
              <a:tabLst>
                <a:tab pos="655638" algn="l"/>
                <a:tab pos="1312863" algn="l"/>
                <a:tab pos="1968500" algn="l"/>
                <a:tab pos="2625725" algn="l"/>
                <a:tab pos="3282950" algn="l"/>
                <a:tab pos="3938588" algn="l"/>
                <a:tab pos="4595813" algn="l"/>
                <a:tab pos="5253038" algn="l"/>
              </a:tabLst>
            </a:pPr>
            <a:r>
              <a:rPr lang="en-US" altLang="zh-CN">
                <a:solidFill>
                  <a:srgbClr val="000000"/>
                </a:solidFill>
                <a:latin typeface="DejaVu Sans Mono" pitchFamily="49" charset="0"/>
              </a:rPr>
              <a:t>QDialog *parent = new QDialog();</a:t>
            </a:r>
          </a:p>
          <a:p>
            <a:pPr>
              <a:lnSpc>
                <a:spcPct val="98000"/>
              </a:lnSpc>
              <a:tabLst>
                <a:tab pos="655638" algn="l"/>
                <a:tab pos="1312863" algn="l"/>
                <a:tab pos="1968500" algn="l"/>
                <a:tab pos="2625725" algn="l"/>
                <a:tab pos="3282950" algn="l"/>
                <a:tab pos="3938588" algn="l"/>
                <a:tab pos="4595813" algn="l"/>
                <a:tab pos="5253038" algn="l"/>
              </a:tabLst>
            </a:pPr>
            <a:r>
              <a:rPr lang="en-US" altLang="zh-CN">
                <a:solidFill>
                  <a:srgbClr val="000000"/>
                </a:solidFill>
                <a:latin typeface="DejaVu Sans Mono" pitchFamily="49" charset="0"/>
              </a:rPr>
              <a:t>QGroupBox *box = new QGroupBox(parent);</a:t>
            </a:r>
          </a:p>
          <a:p>
            <a:pPr>
              <a:lnSpc>
                <a:spcPct val="98000"/>
              </a:lnSpc>
              <a:tabLst>
                <a:tab pos="655638" algn="l"/>
                <a:tab pos="1312863" algn="l"/>
                <a:tab pos="1968500" algn="l"/>
                <a:tab pos="2625725" algn="l"/>
                <a:tab pos="3282950" algn="l"/>
                <a:tab pos="3938588" algn="l"/>
                <a:tab pos="4595813" algn="l"/>
                <a:tab pos="5253038" algn="l"/>
              </a:tabLst>
            </a:pPr>
            <a:r>
              <a:rPr lang="en-US" altLang="zh-CN">
                <a:solidFill>
                  <a:srgbClr val="000000"/>
                </a:solidFill>
                <a:latin typeface="DejaVu Sans Mono" pitchFamily="49" charset="0"/>
              </a:rPr>
              <a:t>QPushButton *button = new QPushButton(parent);</a:t>
            </a:r>
          </a:p>
          <a:p>
            <a:pPr>
              <a:lnSpc>
                <a:spcPct val="98000"/>
              </a:lnSpc>
              <a:tabLst>
                <a:tab pos="655638" algn="l"/>
                <a:tab pos="1312863" algn="l"/>
                <a:tab pos="1968500" algn="l"/>
                <a:tab pos="2625725" algn="l"/>
                <a:tab pos="3282950" algn="l"/>
                <a:tab pos="3938588" algn="l"/>
                <a:tab pos="4595813" algn="l"/>
                <a:tab pos="5253038" algn="l"/>
              </a:tabLst>
            </a:pPr>
            <a:r>
              <a:rPr lang="en-US" altLang="zh-CN">
                <a:solidFill>
                  <a:srgbClr val="000000"/>
                </a:solidFill>
                <a:latin typeface="DejaVu Sans Mono" pitchFamily="49" charset="0"/>
              </a:rPr>
              <a:t>QRadioButton *option1 = new QRadioButton(box);</a:t>
            </a:r>
          </a:p>
          <a:p>
            <a:pPr>
              <a:lnSpc>
                <a:spcPct val="98000"/>
              </a:lnSpc>
              <a:tabLst>
                <a:tab pos="655638" algn="l"/>
                <a:tab pos="1312863" algn="l"/>
                <a:tab pos="1968500" algn="l"/>
                <a:tab pos="2625725" algn="l"/>
                <a:tab pos="3282950" algn="l"/>
                <a:tab pos="3938588" algn="l"/>
                <a:tab pos="4595813" algn="l"/>
                <a:tab pos="5253038" algn="l"/>
              </a:tabLst>
            </a:pPr>
            <a:r>
              <a:rPr lang="en-US" altLang="zh-CN">
                <a:solidFill>
                  <a:srgbClr val="000000"/>
                </a:solidFill>
                <a:latin typeface="DejaVu Sans Mono" pitchFamily="49" charset="0"/>
              </a:rPr>
              <a:t>QRadioButton *option2 = new QRadioButton(box);</a:t>
            </a:r>
          </a:p>
          <a:p>
            <a:pPr>
              <a:lnSpc>
                <a:spcPct val="98000"/>
              </a:lnSpc>
              <a:tabLst>
                <a:tab pos="655638" algn="l"/>
                <a:tab pos="1312863" algn="l"/>
                <a:tab pos="1968500" algn="l"/>
                <a:tab pos="2625725" algn="l"/>
                <a:tab pos="3282950" algn="l"/>
                <a:tab pos="3938588" algn="l"/>
                <a:tab pos="4595813" algn="l"/>
                <a:tab pos="5253038" algn="l"/>
              </a:tabLst>
            </a:pPr>
            <a:endParaRPr lang="en-US" altLang="zh-CN">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Lst>
            </a:pPr>
            <a:r>
              <a:rPr lang="en-US" altLang="zh-CN">
                <a:solidFill>
                  <a:srgbClr val="000000"/>
                </a:solidFill>
                <a:latin typeface="DejaVu Sans Mono" pitchFamily="49" charset="0"/>
              </a:rPr>
              <a:t>delete parent;</a:t>
            </a:r>
          </a:p>
        </p:txBody>
      </p:sp>
      <p:pic>
        <p:nvPicPr>
          <p:cNvPr id="61446" name="Picture 5"/>
          <p:cNvPicPr>
            <a:picLocks noChangeAspect="1" noChangeArrowheads="1"/>
          </p:cNvPicPr>
          <p:nvPr/>
        </p:nvPicPr>
        <p:blipFill>
          <a:blip r:embed="rId3" cstate="print"/>
          <a:srcRect/>
          <a:stretch>
            <a:fillRect/>
          </a:stretch>
        </p:blipFill>
        <p:spPr bwMode="auto">
          <a:xfrm>
            <a:off x="6275388" y="4119563"/>
            <a:ext cx="1963737" cy="1016000"/>
          </a:xfrm>
          <a:prstGeom prst="rect">
            <a:avLst/>
          </a:prstGeom>
          <a:noFill/>
          <a:ln w="18360">
            <a:solidFill>
              <a:srgbClr val="66B036"/>
            </a:solidFill>
            <a:round/>
            <a:headEnd/>
            <a:tailEnd/>
          </a:ln>
        </p:spPr>
      </p:pic>
      <p:sp>
        <p:nvSpPr>
          <p:cNvPr id="61447" name="Freeform 6"/>
          <p:cNvSpPr>
            <a:spLocks noChangeArrowheads="1"/>
          </p:cNvSpPr>
          <p:nvPr/>
        </p:nvSpPr>
        <p:spPr bwMode="auto">
          <a:xfrm>
            <a:off x="2611438" y="3733800"/>
            <a:ext cx="327025" cy="752475"/>
          </a:xfrm>
          <a:custGeom>
            <a:avLst/>
            <a:gdLst>
              <a:gd name="T0" fmla="*/ 0 w 1001"/>
              <a:gd name="T1" fmla="*/ 2147483647 h 2301"/>
              <a:gd name="T2" fmla="*/ 2147483647 w 1001"/>
              <a:gd name="T3" fmla="*/ 0 h 2301"/>
              <a:gd name="T4" fmla="*/ 2147483647 w 1001"/>
              <a:gd name="T5" fmla="*/ 2147483647 h 2301"/>
              <a:gd name="T6" fmla="*/ 0 w 1001"/>
              <a:gd name="T7" fmla="*/ 2147483647 h 2301"/>
              <a:gd name="T8" fmla="*/ 0 60000 65536"/>
              <a:gd name="T9" fmla="*/ 0 60000 65536"/>
              <a:gd name="T10" fmla="*/ 0 60000 65536"/>
              <a:gd name="T11" fmla="*/ 0 60000 65536"/>
              <a:gd name="T12" fmla="*/ 0 w 1001"/>
              <a:gd name="T13" fmla="*/ 0 h 2301"/>
              <a:gd name="T14" fmla="*/ 1001 w 1001"/>
              <a:gd name="T15" fmla="*/ 2301 h 2301"/>
            </a:gdLst>
            <a:ahLst/>
            <a:cxnLst>
              <a:cxn ang="T8">
                <a:pos x="T0" y="T1"/>
              </a:cxn>
              <a:cxn ang="T9">
                <a:pos x="T2" y="T3"/>
              </a:cxn>
              <a:cxn ang="T10">
                <a:pos x="T4" y="T5"/>
              </a:cxn>
              <a:cxn ang="T11">
                <a:pos x="T6" y="T7"/>
              </a:cxn>
            </a:cxnLst>
            <a:rect l="T12" t="T13" r="T14" b="T15"/>
            <a:pathLst>
              <a:path w="1001" h="2301">
                <a:moveTo>
                  <a:pt x="0" y="2300"/>
                </a:moveTo>
                <a:lnTo>
                  <a:pt x="800" y="0"/>
                </a:lnTo>
                <a:lnTo>
                  <a:pt x="1000" y="1800"/>
                </a:lnTo>
                <a:lnTo>
                  <a:pt x="0" y="230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61448" name="Group 7"/>
          <p:cNvGrpSpPr>
            <a:grpSpLocks/>
          </p:cNvGrpSpPr>
          <p:nvPr/>
        </p:nvGrpSpPr>
        <p:grpSpPr bwMode="auto">
          <a:xfrm>
            <a:off x="473075" y="4321175"/>
            <a:ext cx="3771900" cy="652463"/>
            <a:chOff x="329" y="3515"/>
            <a:chExt cx="2619" cy="453"/>
          </a:xfrm>
        </p:grpSpPr>
        <p:sp>
          <p:nvSpPr>
            <p:cNvPr id="61450" name="Freeform 8"/>
            <p:cNvSpPr>
              <a:spLocks noChangeArrowheads="1"/>
            </p:cNvSpPr>
            <p:nvPr/>
          </p:nvSpPr>
          <p:spPr bwMode="auto">
            <a:xfrm>
              <a:off x="329" y="3515"/>
              <a:ext cx="2620" cy="454"/>
            </a:xfrm>
            <a:custGeom>
              <a:avLst/>
              <a:gdLst>
                <a:gd name="T0" fmla="*/ 0 w 11553"/>
                <a:gd name="T1" fmla="*/ 0 h 2003"/>
                <a:gd name="T2" fmla="*/ 0 w 11553"/>
                <a:gd name="T3" fmla="*/ 0 h 2003"/>
                <a:gd name="T4" fmla="*/ 0 w 11553"/>
                <a:gd name="T5" fmla="*/ 0 h 2003"/>
                <a:gd name="T6" fmla="*/ 0 w 11553"/>
                <a:gd name="T7" fmla="*/ 0 h 2003"/>
                <a:gd name="T8" fmla="*/ 0 w 11553"/>
                <a:gd name="T9" fmla="*/ 0 h 2003"/>
                <a:gd name="T10" fmla="*/ 0 w 11553"/>
                <a:gd name="T11" fmla="*/ 0 h 2003"/>
                <a:gd name="T12" fmla="*/ 0 w 11553"/>
                <a:gd name="T13" fmla="*/ 0 h 2003"/>
                <a:gd name="T14" fmla="*/ 0 w 11553"/>
                <a:gd name="T15" fmla="*/ 0 h 2003"/>
                <a:gd name="T16" fmla="*/ 0 w 11553"/>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553"/>
                <a:gd name="T28" fmla="*/ 0 h 2003"/>
                <a:gd name="T29" fmla="*/ 11553 w 11553"/>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553" h="2003">
                  <a:moveTo>
                    <a:pt x="1145" y="3"/>
                  </a:moveTo>
                  <a:cubicBezTo>
                    <a:pt x="1145" y="3"/>
                    <a:pt x="7443" y="4"/>
                    <a:pt x="11531" y="5"/>
                  </a:cubicBezTo>
                  <a:cubicBezTo>
                    <a:pt x="11531" y="236"/>
                    <a:pt x="11550" y="1043"/>
                    <a:pt x="11550" y="1275"/>
                  </a:cubicBezTo>
                  <a:cubicBezTo>
                    <a:pt x="11526" y="1487"/>
                    <a:pt x="11552" y="1587"/>
                    <a:pt x="11338" y="1748"/>
                  </a:cubicBezTo>
                  <a:cubicBezTo>
                    <a:pt x="11026" y="1979"/>
                    <a:pt x="10723" y="1972"/>
                    <a:pt x="10344" y="2002"/>
                  </a:cubicBezTo>
                  <a:cubicBezTo>
                    <a:pt x="9951" y="1995"/>
                    <a:pt x="55" y="1991"/>
                    <a:pt x="68" y="1991"/>
                  </a:cubicBezTo>
                  <a:cubicBezTo>
                    <a:pt x="79" y="1955"/>
                    <a:pt x="52" y="643"/>
                    <a:pt x="52" y="594"/>
                  </a:cubicBezTo>
                  <a:cubicBezTo>
                    <a:pt x="55" y="544"/>
                    <a:pt x="0" y="380"/>
                    <a:pt x="309" y="174"/>
                  </a:cubicBezTo>
                  <a:cubicBezTo>
                    <a:pt x="616" y="0"/>
                    <a:pt x="842" y="0"/>
                    <a:pt x="1145" y="3"/>
                  </a:cubicBezTo>
                </a:path>
              </a:pathLst>
            </a:custGeom>
            <a:solidFill>
              <a:srgbClr val="6DC400"/>
            </a:solidFill>
            <a:ln w="9525">
              <a:noFill/>
              <a:miter lim="800000"/>
              <a:headEnd/>
              <a:tailEnd/>
            </a:ln>
          </p:spPr>
          <p:txBody>
            <a:bodyPr wrap="none" anchor="ctr"/>
            <a:lstStyle/>
            <a:p>
              <a:endParaRPr lang="zh-CN" altLang="en-US"/>
            </a:p>
          </p:txBody>
        </p:sp>
        <p:sp>
          <p:nvSpPr>
            <p:cNvPr id="61451" name="Text Box 9"/>
            <p:cNvSpPr txBox="1">
              <a:spLocks noChangeArrowheads="1"/>
            </p:cNvSpPr>
            <p:nvPr/>
          </p:nvSpPr>
          <p:spPr bwMode="auto">
            <a:xfrm>
              <a:off x="329" y="3515"/>
              <a:ext cx="2620" cy="454"/>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 pos="2625725" algn="l"/>
                  <a:tab pos="3282950" algn="l"/>
                </a:tabLst>
              </a:pPr>
              <a:r>
                <a:rPr lang="en-US" altLang="zh-CN">
                  <a:solidFill>
                    <a:srgbClr val="FFFFFF"/>
                  </a:solidFill>
                </a:rPr>
                <a:t>parent </a:t>
              </a:r>
              <a:r>
                <a:rPr lang="zh-CN" altLang="en-US">
                  <a:solidFill>
                    <a:srgbClr val="FFFFFF"/>
                  </a:solidFill>
                </a:rPr>
                <a:t>删除</a:t>
              </a:r>
              <a:r>
                <a:rPr lang="en-US" altLang="ja-JP">
                  <a:solidFill>
                    <a:srgbClr val="FFFFFF"/>
                  </a:solidFill>
                </a:rPr>
                <a:t> </a:t>
              </a:r>
              <a:r>
                <a:rPr lang="en-US" altLang="zh-CN">
                  <a:solidFill>
                    <a:srgbClr val="FFFFFF"/>
                  </a:solidFill>
                </a:rPr>
                <a:t>box </a:t>
              </a:r>
              <a:r>
                <a:rPr lang="zh-CN" altLang="en-US">
                  <a:solidFill>
                    <a:srgbClr val="FFFFFF"/>
                  </a:solidFill>
                </a:rPr>
                <a:t>和</a:t>
              </a:r>
              <a:r>
                <a:rPr lang="en-US" altLang="ja-JP">
                  <a:solidFill>
                    <a:srgbClr val="FFFFFF"/>
                  </a:solidFill>
                </a:rPr>
                <a:t> </a:t>
              </a:r>
              <a:r>
                <a:rPr lang="en-US" altLang="zh-CN">
                  <a:solidFill>
                    <a:srgbClr val="FFFFFF"/>
                  </a:solidFill>
                </a:rPr>
                <a:t>button</a:t>
              </a:r>
            </a:p>
            <a:p>
              <a:pPr algn="ctr">
                <a:tabLst>
                  <a:tab pos="655638" algn="l"/>
                  <a:tab pos="1312863" algn="l"/>
                  <a:tab pos="1968500" algn="l"/>
                  <a:tab pos="2625725" algn="l"/>
                  <a:tab pos="3282950" algn="l"/>
                </a:tabLst>
              </a:pPr>
              <a:r>
                <a:rPr lang="en-US" altLang="zh-CN">
                  <a:solidFill>
                    <a:srgbClr val="FFFFFF"/>
                  </a:solidFill>
                </a:rPr>
                <a:t>box </a:t>
              </a:r>
              <a:r>
                <a:rPr lang="zh-CN" altLang="en-US">
                  <a:solidFill>
                    <a:srgbClr val="FFFFFF"/>
                  </a:solidFill>
                </a:rPr>
                <a:t>删除</a:t>
              </a:r>
              <a:r>
                <a:rPr lang="en-US" altLang="ja-JP">
                  <a:solidFill>
                    <a:srgbClr val="FFFFFF"/>
                  </a:solidFill>
                </a:rPr>
                <a:t> </a:t>
              </a:r>
              <a:r>
                <a:rPr lang="en-US" altLang="zh-CN">
                  <a:solidFill>
                    <a:srgbClr val="FFFFFF"/>
                  </a:solidFill>
                </a:rPr>
                <a:t>option1 </a:t>
              </a:r>
              <a:r>
                <a:rPr lang="zh-CN" altLang="en-US">
                  <a:solidFill>
                    <a:srgbClr val="FFFFFF"/>
                  </a:solidFill>
                </a:rPr>
                <a:t>和</a:t>
              </a:r>
              <a:r>
                <a:rPr lang="en-US" altLang="ja-JP">
                  <a:solidFill>
                    <a:srgbClr val="FFFFFF"/>
                  </a:solidFill>
                </a:rPr>
                <a:t> </a:t>
              </a:r>
              <a:r>
                <a:rPr lang="en-US" altLang="zh-CN">
                  <a:solidFill>
                    <a:srgbClr val="FFFFFF"/>
                  </a:solidFill>
                </a:rPr>
                <a:t>option2</a:t>
              </a:r>
            </a:p>
          </p:txBody>
        </p:sp>
      </p:grpSp>
      <p:sp>
        <p:nvSpPr>
          <p:cNvPr id="61449" name="灯片编号占位符 11"/>
          <p:cNvSpPr>
            <a:spLocks noGrp="1"/>
          </p:cNvSpPr>
          <p:nvPr>
            <p:ph type="sldNum" sz="quarter" idx="12"/>
          </p:nvPr>
        </p:nvSpPr>
        <p:spPr>
          <a:noFill/>
        </p:spPr>
        <p:txBody>
          <a:bodyPr/>
          <a:lstStyle/>
          <a:p>
            <a:fld id="{0A43AF7A-50DB-48B6-9DB6-7001474D839A}" type="slidenum">
              <a:rPr lang="en-US" altLang="zh-CN" smtClean="0">
                <a:latin typeface="Arial" charset="0"/>
              </a:rPr>
              <a:pPr/>
              <a:t>56</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a:xfrm>
            <a:off x="1042988" y="52388"/>
            <a:ext cx="5943600" cy="1144587"/>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使用模式</a:t>
            </a:r>
            <a:endParaRPr lang="en-US" smtClean="0"/>
          </a:p>
        </p:txBody>
      </p:sp>
      <p:sp>
        <p:nvSpPr>
          <p:cNvPr id="62467" name="Rectangle 2"/>
          <p:cNvSpPr>
            <a:spLocks noGrp="1" noChangeArrowheads="1"/>
          </p:cNvSpPr>
          <p:nvPr>
            <p:ph type="body" idx="1"/>
          </p:nvPr>
        </p:nvSpPr>
        <p:spPr>
          <a:xfrm>
            <a:off x="457200" y="1268413"/>
            <a:ext cx="8228013" cy="4445000"/>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400" smtClean="0"/>
              <a:t>使用</a:t>
            </a:r>
            <a:r>
              <a:rPr lang="en-US" altLang="ja-JP" sz="2400" smtClean="0"/>
              <a:t> </a:t>
            </a:r>
            <a:r>
              <a:rPr lang="en-US" altLang="zh-CN" sz="2400" smtClean="0">
                <a:latin typeface="DejaVu Sans Mono" pitchFamily="49" charset="0"/>
              </a:rPr>
              <a:t>this</a:t>
            </a:r>
            <a:r>
              <a:rPr lang="zh-CN" altLang="en-US" sz="2400" smtClean="0">
                <a:latin typeface="DejaVu Sans Mono" pitchFamily="49" charset="0"/>
              </a:rPr>
              <a:t>指针指向最高层父对象</a:t>
            </a:r>
            <a:endParaRPr lang="en-US" altLang="zh-CN" sz="2400" smtClean="0">
              <a:latin typeface="DejaVu Sans Mono" pitchFamily="49" charset="0"/>
            </a:endParaRPr>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ja-JP" sz="2400"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z="2400"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z="2400"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z="2400" smtClean="0"/>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400" smtClean="0"/>
              <a:t>在栈上分配父对象空间</a:t>
            </a:r>
            <a:endParaRPr lang="en-US" sz="2400" smtClean="0"/>
          </a:p>
        </p:txBody>
      </p:sp>
      <p:sp>
        <p:nvSpPr>
          <p:cNvPr id="62468" name="Text Box 3"/>
          <p:cNvSpPr txBox="1">
            <a:spLocks noChangeArrowheads="1"/>
          </p:cNvSpPr>
          <p:nvPr/>
        </p:nvSpPr>
        <p:spPr bwMode="auto">
          <a:xfrm>
            <a:off x="1143000" y="4133850"/>
            <a:ext cx="4899025" cy="1958975"/>
          </a:xfrm>
          <a:prstGeom prst="rect">
            <a:avLst/>
          </a:prstGeom>
          <a:noFill/>
          <a:ln w="9525">
            <a:noFill/>
            <a:round/>
            <a:headEnd/>
            <a:tailEnd/>
          </a:ln>
        </p:spPr>
        <p:txBody>
          <a:bodyPr lIns="81639" tIns="44248" rIns="81639" bIns="40820"/>
          <a:lstStyle/>
          <a:p>
            <a:pPr>
              <a:lnSpc>
                <a:spcPct val="98000"/>
              </a:lnSpc>
              <a:tabLst>
                <a:tab pos="655638" algn="l"/>
                <a:tab pos="1312863" algn="l"/>
                <a:tab pos="1968500" algn="l"/>
                <a:tab pos="2625725" algn="l"/>
                <a:tab pos="3282950" algn="l"/>
                <a:tab pos="3938588" algn="l"/>
                <a:tab pos="4595813" algn="l"/>
              </a:tabLst>
            </a:pPr>
            <a:r>
              <a:rPr lang="en-US" altLang="zh-CN" sz="1400">
                <a:solidFill>
                  <a:srgbClr val="000000"/>
                </a:solidFill>
                <a:latin typeface="DejaVu Sans Mono" pitchFamily="49" charset="0"/>
              </a:rPr>
              <a:t>void Widget::showDialog()</a:t>
            </a:r>
          </a:p>
          <a:p>
            <a:pPr>
              <a:lnSpc>
                <a:spcPct val="98000"/>
              </a:lnSpc>
              <a:tabLst>
                <a:tab pos="655638" algn="l"/>
                <a:tab pos="1312863" algn="l"/>
                <a:tab pos="1968500" algn="l"/>
                <a:tab pos="2625725" algn="l"/>
                <a:tab pos="3282950" algn="l"/>
                <a:tab pos="3938588" algn="l"/>
                <a:tab pos="4595813" algn="l"/>
              </a:tabLst>
            </a:pPr>
            <a:r>
              <a:rPr lang="en-US" altLang="zh-CN" sz="140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Lst>
            </a:pPr>
            <a:r>
              <a:rPr lang="en-US" altLang="zh-CN" sz="1400">
                <a:solidFill>
                  <a:srgbClr val="000000"/>
                </a:solidFill>
                <a:latin typeface="DejaVu Sans Mono" pitchFamily="49" charset="0"/>
              </a:rPr>
              <a:t>    Dialog dialog;</a:t>
            </a:r>
          </a:p>
          <a:p>
            <a:pPr>
              <a:lnSpc>
                <a:spcPct val="98000"/>
              </a:lnSpc>
              <a:tabLst>
                <a:tab pos="655638" algn="l"/>
                <a:tab pos="1312863" algn="l"/>
                <a:tab pos="1968500" algn="l"/>
                <a:tab pos="2625725" algn="l"/>
                <a:tab pos="3282950" algn="l"/>
                <a:tab pos="3938588" algn="l"/>
                <a:tab pos="4595813" algn="l"/>
              </a:tabLst>
            </a:pPr>
            <a:endParaRPr lang="en-US" altLang="zh-CN" sz="140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Lst>
            </a:pPr>
            <a:r>
              <a:rPr lang="en-US" altLang="zh-CN" sz="1400">
                <a:solidFill>
                  <a:srgbClr val="000000"/>
                </a:solidFill>
                <a:latin typeface="DejaVu Sans Mono" pitchFamily="49" charset="0"/>
              </a:rPr>
              <a:t>    if (dialog.exec() == QDialog::Accepted)</a:t>
            </a:r>
          </a:p>
          <a:p>
            <a:pPr>
              <a:lnSpc>
                <a:spcPct val="98000"/>
              </a:lnSpc>
              <a:tabLst>
                <a:tab pos="655638" algn="l"/>
                <a:tab pos="1312863" algn="l"/>
                <a:tab pos="1968500" algn="l"/>
                <a:tab pos="2625725" algn="l"/>
                <a:tab pos="3282950" algn="l"/>
                <a:tab pos="3938588" algn="l"/>
                <a:tab pos="4595813" algn="l"/>
              </a:tabLst>
            </a:pPr>
            <a:r>
              <a:rPr lang="en-US" altLang="zh-CN" sz="1400">
                <a:solidFill>
                  <a:srgbClr val="000000"/>
                </a:solidFill>
                <a:latin typeface="DejaVu Sans Mono" pitchFamily="49" charset="0"/>
              </a:rPr>
              <a:t>    {</a:t>
            </a:r>
          </a:p>
          <a:p>
            <a:pPr>
              <a:lnSpc>
                <a:spcPct val="98000"/>
              </a:lnSpc>
              <a:tabLst>
                <a:tab pos="655638" algn="l"/>
                <a:tab pos="1312863" algn="l"/>
                <a:tab pos="1968500" algn="l"/>
                <a:tab pos="2625725" algn="l"/>
                <a:tab pos="3282950" algn="l"/>
                <a:tab pos="3938588" algn="l"/>
                <a:tab pos="4595813" algn="l"/>
              </a:tabLst>
            </a:pPr>
            <a:r>
              <a:rPr lang="en-US" altLang="zh-CN" sz="1400">
                <a:solidFill>
                  <a:srgbClr val="000000"/>
                </a:solidFill>
                <a:latin typeface="DejaVu Sans Mono" pitchFamily="49" charset="0"/>
              </a:rPr>
              <a:t>        ...</a:t>
            </a:r>
          </a:p>
          <a:p>
            <a:pPr>
              <a:lnSpc>
                <a:spcPct val="98000"/>
              </a:lnSpc>
              <a:tabLst>
                <a:tab pos="655638" algn="l"/>
                <a:tab pos="1312863" algn="l"/>
                <a:tab pos="1968500" algn="l"/>
                <a:tab pos="2625725" algn="l"/>
                <a:tab pos="3282950" algn="l"/>
                <a:tab pos="3938588" algn="l"/>
                <a:tab pos="4595813" algn="l"/>
              </a:tabLst>
            </a:pPr>
            <a:r>
              <a:rPr lang="en-US" altLang="zh-CN" sz="1400">
                <a:solidFill>
                  <a:srgbClr val="000000"/>
                </a:solidFill>
                <a:latin typeface="DejaVu Sans Mono" pitchFamily="49" charset="0"/>
              </a:rPr>
              <a:t>    }</a:t>
            </a:r>
          </a:p>
          <a:p>
            <a:pPr>
              <a:lnSpc>
                <a:spcPct val="98000"/>
              </a:lnSpc>
              <a:tabLst>
                <a:tab pos="655638" algn="l"/>
                <a:tab pos="1312863" algn="l"/>
                <a:tab pos="1968500" algn="l"/>
                <a:tab pos="2625725" algn="l"/>
                <a:tab pos="3282950" algn="l"/>
                <a:tab pos="3938588" algn="l"/>
                <a:tab pos="4595813" algn="l"/>
              </a:tabLst>
            </a:pPr>
            <a:r>
              <a:rPr lang="en-US" altLang="zh-CN" sz="1400">
                <a:solidFill>
                  <a:srgbClr val="000000"/>
                </a:solidFill>
                <a:latin typeface="DejaVu Sans Mono" pitchFamily="49" charset="0"/>
              </a:rPr>
              <a:t>}</a:t>
            </a:r>
          </a:p>
        </p:txBody>
      </p:sp>
      <p:sp>
        <p:nvSpPr>
          <p:cNvPr id="62469" name="Text Box 4"/>
          <p:cNvSpPr txBox="1">
            <a:spLocks noChangeArrowheads="1"/>
          </p:cNvSpPr>
          <p:nvPr/>
        </p:nvSpPr>
        <p:spPr bwMode="auto">
          <a:xfrm>
            <a:off x="1143000" y="1792288"/>
            <a:ext cx="5389563" cy="1633537"/>
          </a:xfrm>
          <a:prstGeom prst="rect">
            <a:avLst/>
          </a:prstGeom>
          <a:noFill/>
          <a:ln w="9525">
            <a:noFill/>
            <a:round/>
            <a:headEnd/>
            <a:tailEnd/>
          </a:ln>
        </p:spPr>
        <p:txBody>
          <a:bodyPr lIns="81639" tIns="44248" rIns="81639" bIns="40820"/>
          <a:lstStyle/>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Dialog::Dialog(QWidget *parent) : QDialog(parent)</a:t>
            </a: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    QGroupBox *box = QGroupBox(this);</a:t>
            </a: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    QPushButton *button = QPushButton(this);</a:t>
            </a: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    QRadioButton *option1 = QRadioButton(box);</a:t>
            </a: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    QRadioButton *option2 = QRadioButton(box);</a:t>
            </a:r>
          </a:p>
          <a:p>
            <a:pPr>
              <a:lnSpc>
                <a:spcPct val="98000"/>
              </a:lnSpc>
              <a:tabLst>
                <a:tab pos="655638" algn="l"/>
                <a:tab pos="1312863" algn="l"/>
                <a:tab pos="1968500" algn="l"/>
                <a:tab pos="2625725" algn="l"/>
                <a:tab pos="3282950" algn="l"/>
                <a:tab pos="3938588" algn="l"/>
                <a:tab pos="4595813" algn="l"/>
                <a:tab pos="5253038" algn="l"/>
              </a:tabLst>
            </a:pPr>
            <a:r>
              <a:rPr lang="en-US" altLang="zh-CN" sz="1400">
                <a:solidFill>
                  <a:srgbClr val="000000"/>
                </a:solidFill>
                <a:latin typeface="DejaVu Sans Mono" pitchFamily="49" charset="0"/>
              </a:rPr>
              <a:t>    ...</a:t>
            </a:r>
          </a:p>
        </p:txBody>
      </p:sp>
      <p:sp>
        <p:nvSpPr>
          <p:cNvPr id="62470" name="Freeform 5"/>
          <p:cNvSpPr>
            <a:spLocks noChangeArrowheads="1"/>
          </p:cNvSpPr>
          <p:nvPr/>
        </p:nvSpPr>
        <p:spPr bwMode="auto">
          <a:xfrm>
            <a:off x="1468438" y="5765800"/>
            <a:ext cx="1633537" cy="165100"/>
          </a:xfrm>
          <a:custGeom>
            <a:avLst/>
            <a:gdLst>
              <a:gd name="T0" fmla="*/ 2147483647 w 5001"/>
              <a:gd name="T1" fmla="*/ 0 h 501"/>
              <a:gd name="T2" fmla="*/ 0 w 5001"/>
              <a:gd name="T3" fmla="*/ 2147483647 h 501"/>
              <a:gd name="T4" fmla="*/ 2147483647 w 5001"/>
              <a:gd name="T5" fmla="*/ 2147483647 h 501"/>
              <a:gd name="T6" fmla="*/ 2147483647 w 5001"/>
              <a:gd name="T7" fmla="*/ 0 h 501"/>
              <a:gd name="T8" fmla="*/ 0 60000 65536"/>
              <a:gd name="T9" fmla="*/ 0 60000 65536"/>
              <a:gd name="T10" fmla="*/ 0 60000 65536"/>
              <a:gd name="T11" fmla="*/ 0 60000 65536"/>
              <a:gd name="T12" fmla="*/ 0 w 5001"/>
              <a:gd name="T13" fmla="*/ 0 h 501"/>
              <a:gd name="T14" fmla="*/ 5001 w 5001"/>
              <a:gd name="T15" fmla="*/ 501 h 501"/>
            </a:gdLst>
            <a:ahLst/>
            <a:cxnLst>
              <a:cxn ang="T8">
                <a:pos x="T0" y="T1"/>
              </a:cxn>
              <a:cxn ang="T9">
                <a:pos x="T2" y="T3"/>
              </a:cxn>
              <a:cxn ang="T10">
                <a:pos x="T4" y="T5"/>
              </a:cxn>
              <a:cxn ang="T11">
                <a:pos x="T6" y="T7"/>
              </a:cxn>
            </a:cxnLst>
            <a:rect l="T12" t="T13" r="T14" b="T15"/>
            <a:pathLst>
              <a:path w="5001" h="501">
                <a:moveTo>
                  <a:pt x="4500" y="0"/>
                </a:moveTo>
                <a:lnTo>
                  <a:pt x="0" y="500"/>
                </a:lnTo>
                <a:lnTo>
                  <a:pt x="5000" y="500"/>
                </a:lnTo>
                <a:lnTo>
                  <a:pt x="4500" y="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62471" name="Group 6"/>
          <p:cNvGrpSpPr>
            <a:grpSpLocks/>
          </p:cNvGrpSpPr>
          <p:nvPr/>
        </p:nvGrpSpPr>
        <p:grpSpPr bwMode="auto">
          <a:xfrm>
            <a:off x="2909888" y="5275263"/>
            <a:ext cx="2314575" cy="652462"/>
            <a:chOff x="2021" y="3968"/>
            <a:chExt cx="1607" cy="453"/>
          </a:xfrm>
        </p:grpSpPr>
        <p:sp>
          <p:nvSpPr>
            <p:cNvPr id="62475" name="Freeform 7"/>
            <p:cNvSpPr>
              <a:spLocks noChangeArrowheads="1"/>
            </p:cNvSpPr>
            <p:nvPr/>
          </p:nvSpPr>
          <p:spPr bwMode="auto">
            <a:xfrm>
              <a:off x="2021" y="3968"/>
              <a:ext cx="1608" cy="454"/>
            </a:xfrm>
            <a:custGeom>
              <a:avLst/>
              <a:gdLst>
                <a:gd name="T0" fmla="*/ 0 w 7089"/>
                <a:gd name="T1" fmla="*/ 0 h 2003"/>
                <a:gd name="T2" fmla="*/ 0 w 7089"/>
                <a:gd name="T3" fmla="*/ 0 h 2003"/>
                <a:gd name="T4" fmla="*/ 0 w 7089"/>
                <a:gd name="T5" fmla="*/ 0 h 2003"/>
                <a:gd name="T6" fmla="*/ 0 w 7089"/>
                <a:gd name="T7" fmla="*/ 0 h 2003"/>
                <a:gd name="T8" fmla="*/ 0 w 7089"/>
                <a:gd name="T9" fmla="*/ 0 h 2003"/>
                <a:gd name="T10" fmla="*/ 0 w 7089"/>
                <a:gd name="T11" fmla="*/ 0 h 2003"/>
                <a:gd name="T12" fmla="*/ 0 w 7089"/>
                <a:gd name="T13" fmla="*/ 0 h 2003"/>
                <a:gd name="T14" fmla="*/ 0 w 7089"/>
                <a:gd name="T15" fmla="*/ 0 h 2003"/>
                <a:gd name="T16" fmla="*/ 0 w 7089"/>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89"/>
                <a:gd name="T28" fmla="*/ 0 h 2003"/>
                <a:gd name="T29" fmla="*/ 7089 w 7089"/>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89" h="2003">
                  <a:moveTo>
                    <a:pt x="703" y="3"/>
                  </a:moveTo>
                  <a:cubicBezTo>
                    <a:pt x="703" y="3"/>
                    <a:pt x="4567" y="4"/>
                    <a:pt x="7076" y="5"/>
                  </a:cubicBezTo>
                  <a:cubicBezTo>
                    <a:pt x="7076" y="236"/>
                    <a:pt x="7087" y="1043"/>
                    <a:pt x="7087" y="1275"/>
                  </a:cubicBezTo>
                  <a:cubicBezTo>
                    <a:pt x="7072" y="1487"/>
                    <a:pt x="7088" y="1587"/>
                    <a:pt x="6957" y="1748"/>
                  </a:cubicBezTo>
                  <a:cubicBezTo>
                    <a:pt x="6765" y="1979"/>
                    <a:pt x="6579" y="1972"/>
                    <a:pt x="6347" y="2002"/>
                  </a:cubicBezTo>
                  <a:cubicBezTo>
                    <a:pt x="6106" y="1995"/>
                    <a:pt x="34" y="1991"/>
                    <a:pt x="42" y="1991"/>
                  </a:cubicBezTo>
                  <a:cubicBezTo>
                    <a:pt x="49" y="1955"/>
                    <a:pt x="32" y="643"/>
                    <a:pt x="32" y="594"/>
                  </a:cubicBezTo>
                  <a:cubicBezTo>
                    <a:pt x="34" y="544"/>
                    <a:pt x="0" y="380"/>
                    <a:pt x="190" y="174"/>
                  </a:cubicBezTo>
                  <a:cubicBezTo>
                    <a:pt x="378" y="0"/>
                    <a:pt x="517" y="0"/>
                    <a:pt x="703" y="3"/>
                  </a:cubicBezTo>
                </a:path>
              </a:pathLst>
            </a:custGeom>
            <a:solidFill>
              <a:srgbClr val="6DC400"/>
            </a:solidFill>
            <a:ln w="9525">
              <a:noFill/>
              <a:miter lim="800000"/>
              <a:headEnd/>
              <a:tailEnd/>
            </a:ln>
          </p:spPr>
          <p:txBody>
            <a:bodyPr wrap="none" anchor="ctr"/>
            <a:lstStyle/>
            <a:p>
              <a:endParaRPr lang="zh-CN" altLang="en-US"/>
            </a:p>
          </p:txBody>
        </p:sp>
        <p:sp>
          <p:nvSpPr>
            <p:cNvPr id="62476" name="Text Box 8"/>
            <p:cNvSpPr txBox="1">
              <a:spLocks noChangeArrowheads="1"/>
            </p:cNvSpPr>
            <p:nvPr/>
          </p:nvSpPr>
          <p:spPr bwMode="auto">
            <a:xfrm>
              <a:off x="2021" y="3968"/>
              <a:ext cx="1608" cy="454"/>
            </a:xfrm>
            <a:prstGeom prst="rect">
              <a:avLst/>
            </a:prstGeom>
            <a:noFill/>
            <a:ln w="9525">
              <a:noFill/>
              <a:miter lim="800000"/>
              <a:headEnd/>
              <a:tailEnd/>
            </a:ln>
          </p:spPr>
          <p:txBody>
            <a:bodyPr lIns="99000" tIns="57780" rIns="99000" bIns="54000" anchor="ctr" anchorCtr="1"/>
            <a:lstStyle/>
            <a:p>
              <a:pPr algn="ctr">
                <a:lnSpc>
                  <a:spcPct val="98000"/>
                </a:lnSpc>
                <a:tabLst>
                  <a:tab pos="655638" algn="l"/>
                  <a:tab pos="1312863" algn="l"/>
                  <a:tab pos="1968500" algn="l"/>
                </a:tabLst>
              </a:pPr>
              <a:r>
                <a:rPr lang="en-US" altLang="zh-CN" sz="1400">
                  <a:solidFill>
                    <a:srgbClr val="FFFFFF"/>
                  </a:solidFill>
                  <a:latin typeface="DejaVu Sans Mono" pitchFamily="49" charset="0"/>
                </a:rPr>
                <a:t>dialog</a:t>
              </a:r>
              <a:r>
                <a:rPr lang="en-US" altLang="zh-CN">
                  <a:solidFill>
                    <a:srgbClr val="FFFFFF"/>
                  </a:solidFill>
                </a:rPr>
                <a:t> </a:t>
              </a:r>
              <a:r>
                <a:rPr lang="zh-CN" altLang="en-US">
                  <a:solidFill>
                    <a:srgbClr val="FFFFFF"/>
                  </a:solidFill>
                </a:rPr>
                <a:t>在作用范围结束时被删除</a:t>
              </a:r>
              <a:endParaRPr lang="en-US">
                <a:solidFill>
                  <a:srgbClr val="FFFFFF"/>
                </a:solidFill>
              </a:endParaRPr>
            </a:p>
          </p:txBody>
        </p:sp>
      </p:grpSp>
      <p:sp>
        <p:nvSpPr>
          <p:cNvPr id="62472" name="Freeform 9"/>
          <p:cNvSpPr>
            <a:spLocks noChangeArrowheads="1"/>
          </p:cNvSpPr>
          <p:nvPr/>
        </p:nvSpPr>
        <p:spPr bwMode="auto">
          <a:xfrm>
            <a:off x="968375" y="1682750"/>
            <a:ext cx="5400675" cy="1797050"/>
          </a:xfrm>
          <a:custGeom>
            <a:avLst/>
            <a:gdLst>
              <a:gd name="T0" fmla="*/ 2147483647 w 16537"/>
              <a:gd name="T1" fmla="*/ 2147483647 h 5505"/>
              <a:gd name="T2" fmla="*/ 2147483647 w 16537"/>
              <a:gd name="T3" fmla="*/ 2147483647 h 5505"/>
              <a:gd name="T4" fmla="*/ 2147483647 w 16537"/>
              <a:gd name="T5" fmla="*/ 2147483647 h 5505"/>
              <a:gd name="T6" fmla="*/ 2147483647 w 16537"/>
              <a:gd name="T7" fmla="*/ 2147483647 h 5505"/>
              <a:gd name="T8" fmla="*/ 2147483647 w 16537"/>
              <a:gd name="T9" fmla="*/ 2147483647 h 5505"/>
              <a:gd name="T10" fmla="*/ 2147483647 w 16537"/>
              <a:gd name="T11" fmla="*/ 2147483647 h 5505"/>
              <a:gd name="T12" fmla="*/ 2147483647 w 16537"/>
              <a:gd name="T13" fmla="*/ 2147483647 h 5505"/>
              <a:gd name="T14" fmla="*/ 2147483647 w 16537"/>
              <a:gd name="T15" fmla="*/ 2147483647 h 5505"/>
              <a:gd name="T16" fmla="*/ 2147483647 w 16537"/>
              <a:gd name="T17" fmla="*/ 2147483647 h 55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537"/>
              <a:gd name="T28" fmla="*/ 0 h 5505"/>
              <a:gd name="T29" fmla="*/ 16537 w 16537"/>
              <a:gd name="T30" fmla="*/ 5505 h 55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537" h="5505">
                <a:moveTo>
                  <a:pt x="844" y="5"/>
                </a:moveTo>
                <a:cubicBezTo>
                  <a:pt x="844" y="5"/>
                  <a:pt x="13519" y="8"/>
                  <a:pt x="16534" y="11"/>
                </a:cubicBezTo>
                <a:cubicBezTo>
                  <a:pt x="16534" y="412"/>
                  <a:pt x="16534" y="3840"/>
                  <a:pt x="16534" y="4243"/>
                </a:cubicBezTo>
                <a:cubicBezTo>
                  <a:pt x="16516" y="4610"/>
                  <a:pt x="16536" y="4784"/>
                  <a:pt x="16377" y="5062"/>
                </a:cubicBezTo>
                <a:cubicBezTo>
                  <a:pt x="16147" y="5464"/>
                  <a:pt x="15923" y="5451"/>
                  <a:pt x="15645" y="5504"/>
                </a:cubicBezTo>
                <a:cubicBezTo>
                  <a:pt x="15354" y="5491"/>
                  <a:pt x="5238" y="5490"/>
                  <a:pt x="35" y="5483"/>
                </a:cubicBezTo>
                <a:cubicBezTo>
                  <a:pt x="31" y="4675"/>
                  <a:pt x="37" y="1116"/>
                  <a:pt x="37" y="1032"/>
                </a:cubicBezTo>
                <a:cubicBezTo>
                  <a:pt x="40" y="945"/>
                  <a:pt x="0" y="661"/>
                  <a:pt x="228" y="302"/>
                </a:cubicBezTo>
                <a:cubicBezTo>
                  <a:pt x="453" y="0"/>
                  <a:pt x="621" y="0"/>
                  <a:pt x="844" y="5"/>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62473" name="Freeform 10"/>
          <p:cNvSpPr>
            <a:spLocks noChangeArrowheads="1"/>
          </p:cNvSpPr>
          <p:nvPr/>
        </p:nvSpPr>
        <p:spPr bwMode="auto">
          <a:xfrm>
            <a:off x="968375" y="3967163"/>
            <a:ext cx="5400675" cy="2124075"/>
          </a:xfrm>
          <a:custGeom>
            <a:avLst/>
            <a:gdLst>
              <a:gd name="T0" fmla="*/ 2147483647 w 16537"/>
              <a:gd name="T1" fmla="*/ 2147483647 h 6506"/>
              <a:gd name="T2" fmla="*/ 2147483647 w 16537"/>
              <a:gd name="T3" fmla="*/ 2147483647 h 6506"/>
              <a:gd name="T4" fmla="*/ 2147483647 w 16537"/>
              <a:gd name="T5" fmla="*/ 2147483647 h 6506"/>
              <a:gd name="T6" fmla="*/ 2147483647 w 16537"/>
              <a:gd name="T7" fmla="*/ 2147483647 h 6506"/>
              <a:gd name="T8" fmla="*/ 2147483647 w 16537"/>
              <a:gd name="T9" fmla="*/ 2147483647 h 6506"/>
              <a:gd name="T10" fmla="*/ 2147483647 w 16537"/>
              <a:gd name="T11" fmla="*/ 2147483647 h 6506"/>
              <a:gd name="T12" fmla="*/ 2147483647 w 16537"/>
              <a:gd name="T13" fmla="*/ 2147483647 h 6506"/>
              <a:gd name="T14" fmla="*/ 2147483647 w 16537"/>
              <a:gd name="T15" fmla="*/ 2147483647 h 6506"/>
              <a:gd name="T16" fmla="*/ 2147483647 w 16537"/>
              <a:gd name="T17" fmla="*/ 2147483647 h 65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537"/>
              <a:gd name="T28" fmla="*/ 0 h 6506"/>
              <a:gd name="T29" fmla="*/ 16537 w 16537"/>
              <a:gd name="T30" fmla="*/ 6506 h 65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537" h="6506">
                <a:moveTo>
                  <a:pt x="844" y="6"/>
                </a:moveTo>
                <a:cubicBezTo>
                  <a:pt x="844" y="6"/>
                  <a:pt x="13519" y="10"/>
                  <a:pt x="16534" y="13"/>
                </a:cubicBezTo>
                <a:cubicBezTo>
                  <a:pt x="16534" y="488"/>
                  <a:pt x="16534" y="4538"/>
                  <a:pt x="16534" y="5014"/>
                </a:cubicBezTo>
                <a:cubicBezTo>
                  <a:pt x="16516" y="5448"/>
                  <a:pt x="16536" y="5654"/>
                  <a:pt x="16377" y="5983"/>
                </a:cubicBezTo>
                <a:cubicBezTo>
                  <a:pt x="16147" y="6458"/>
                  <a:pt x="15923" y="6443"/>
                  <a:pt x="15645" y="6505"/>
                </a:cubicBezTo>
                <a:cubicBezTo>
                  <a:pt x="15354" y="6490"/>
                  <a:pt x="5238" y="6489"/>
                  <a:pt x="35" y="6480"/>
                </a:cubicBezTo>
                <a:cubicBezTo>
                  <a:pt x="31" y="5525"/>
                  <a:pt x="37" y="1319"/>
                  <a:pt x="37" y="1220"/>
                </a:cubicBezTo>
                <a:cubicBezTo>
                  <a:pt x="40" y="1117"/>
                  <a:pt x="0" y="781"/>
                  <a:pt x="228" y="357"/>
                </a:cubicBezTo>
                <a:cubicBezTo>
                  <a:pt x="453" y="0"/>
                  <a:pt x="621" y="0"/>
                  <a:pt x="844" y="6"/>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62474" name="灯片编号占位符 12"/>
          <p:cNvSpPr>
            <a:spLocks noGrp="1"/>
          </p:cNvSpPr>
          <p:nvPr>
            <p:ph type="sldNum" sz="quarter" idx="12"/>
          </p:nvPr>
        </p:nvSpPr>
        <p:spPr>
          <a:noFill/>
        </p:spPr>
        <p:txBody>
          <a:bodyPr/>
          <a:lstStyle/>
          <a:p>
            <a:fld id="{E16B6A95-1EB5-4CFD-B735-006AA43658B5}" type="slidenum">
              <a:rPr lang="en-US" altLang="zh-CN" smtClean="0">
                <a:latin typeface="Arial" charset="0"/>
              </a:rPr>
              <a:pPr/>
              <a:t>57</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p:cNvSpPr>
            <a:spLocks noGrp="1" noChangeArrowheads="1"/>
          </p:cNvSpPr>
          <p:nvPr>
            <p:ph type="title"/>
          </p:nvPr>
        </p:nvSpPr>
        <p:spPr>
          <a:xfrm>
            <a:off x="971550" y="44450"/>
            <a:ext cx="5943600"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构造规范</a:t>
            </a:r>
            <a:endParaRPr lang="en-US" smtClean="0"/>
          </a:p>
        </p:txBody>
      </p:sp>
      <p:sp>
        <p:nvSpPr>
          <p:cNvPr id="63491" name="Rectangle 2"/>
          <p:cNvSpPr>
            <a:spLocks noGrp="1" noChangeArrowheads="1"/>
          </p:cNvSpPr>
          <p:nvPr>
            <p:ph type="body" idx="1"/>
          </p:nvPr>
        </p:nvSpPr>
        <p:spPr>
          <a:xfrm>
            <a:off x="457200" y="1177925"/>
            <a:ext cx="8358188" cy="4445000"/>
          </a:xfrm>
        </p:spPr>
        <p:txBody>
          <a:bodyPr tIns="20802"/>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400" smtClean="0"/>
              <a:t>几乎所有的 </a:t>
            </a:r>
            <a:r>
              <a:rPr lang="en-US" altLang="zh-CN" sz="2400" smtClean="0"/>
              <a:t>QObject </a:t>
            </a:r>
            <a:r>
              <a:rPr lang="zh-CN" altLang="en-US" sz="2400" smtClean="0"/>
              <a:t>都有一个默认为空值的父对象。</a:t>
            </a:r>
            <a:endParaRPr lang="en-US" altLang="zh-CN" sz="2400" smtClean="0"/>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ja-JP" sz="2400"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en-US" sz="2400" smtClean="0"/>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400" smtClean="0"/>
              <a:t>QWidget </a:t>
            </a:r>
            <a:r>
              <a:rPr lang="zh-CN" altLang="en-US" sz="2400" smtClean="0"/>
              <a:t>的父对象是其它</a:t>
            </a:r>
            <a:r>
              <a:rPr lang="en-US" altLang="ja-JP" sz="2400" smtClean="0"/>
              <a:t> </a:t>
            </a:r>
            <a:r>
              <a:rPr lang="en-US" altLang="zh-CN" sz="2400" smtClean="0"/>
              <a:t>QWidget</a:t>
            </a:r>
            <a:r>
              <a:rPr lang="zh-CN" altLang="en-US" sz="2400" smtClean="0"/>
              <a:t>类</a:t>
            </a:r>
            <a:endParaRPr lang="en-US" altLang="zh-CN" sz="2400" smtClean="0"/>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400" smtClean="0"/>
              <a:t>为了方便倾向于提供多种构造（包括只带有父对象的一种）</a:t>
            </a:r>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2400"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2400"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2400" smtClean="0"/>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400" smtClean="0"/>
              <a:t>父对象通常是带缺省值的第一个参数。 </a:t>
            </a:r>
            <a:endParaRPr lang="en-US" altLang="en-US" sz="2400" smtClean="0"/>
          </a:p>
        </p:txBody>
      </p:sp>
      <p:sp>
        <p:nvSpPr>
          <p:cNvPr id="63492" name="Text Box 3"/>
          <p:cNvSpPr txBox="1">
            <a:spLocks noChangeArrowheads="1"/>
          </p:cNvSpPr>
          <p:nvPr/>
        </p:nvSpPr>
        <p:spPr bwMode="auto">
          <a:xfrm>
            <a:off x="1112838" y="5640388"/>
            <a:ext cx="7419975" cy="309562"/>
          </a:xfrm>
          <a:prstGeom prst="rect">
            <a:avLst/>
          </a:prstGeom>
          <a:noFill/>
          <a:ln w="9525">
            <a:noFill/>
            <a:round/>
            <a:headEnd/>
            <a:tailEnd/>
          </a:ln>
        </p:spPr>
        <p:txBody>
          <a:bodyPr lIns="81639" tIns="44248" rIns="81639" bIns="40820"/>
          <a:lstStyle/>
          <a:p>
            <a:pPr>
              <a:lnSpc>
                <a:spcPct val="98000"/>
              </a:lnSpc>
              <a:tabLst>
                <a:tab pos="655638" algn="l"/>
                <a:tab pos="1312863" algn="l"/>
                <a:tab pos="1968500" algn="l"/>
                <a:tab pos="2625725" algn="l"/>
                <a:tab pos="3282950" algn="l"/>
                <a:tab pos="3938588" algn="l"/>
                <a:tab pos="4595813" algn="l"/>
                <a:tab pos="5253038" algn="l"/>
                <a:tab pos="5908675" algn="l"/>
                <a:tab pos="6565900" algn="l"/>
              </a:tabLst>
            </a:pPr>
            <a:r>
              <a:rPr lang="en-US" altLang="zh-CN" sz="1400">
                <a:solidFill>
                  <a:srgbClr val="000000"/>
                </a:solidFill>
                <a:latin typeface="DejaVu Sans Mono" pitchFamily="49" charset="0"/>
              </a:rPr>
              <a:t>QLabel(const QString &amp;text, QWidget *parent=0, Qt::WindowFlags f=0);</a:t>
            </a:r>
          </a:p>
        </p:txBody>
      </p:sp>
      <p:sp>
        <p:nvSpPr>
          <p:cNvPr id="63493" name="Text Box 4"/>
          <p:cNvSpPr txBox="1">
            <a:spLocks noChangeArrowheads="1"/>
          </p:cNvSpPr>
          <p:nvPr/>
        </p:nvSpPr>
        <p:spPr bwMode="auto">
          <a:xfrm>
            <a:off x="1174750" y="1827213"/>
            <a:ext cx="2963863" cy="282575"/>
          </a:xfrm>
          <a:prstGeom prst="rect">
            <a:avLst/>
          </a:prstGeom>
          <a:noFill/>
          <a:ln w="9525">
            <a:noFill/>
            <a:round/>
            <a:headEnd/>
            <a:tailEnd/>
          </a:ln>
        </p:spPr>
        <p:txBody>
          <a:bodyPr wrap="none" lIns="81639" tIns="44248" rIns="81639" bIns="40820"/>
          <a:lstStyle/>
          <a:p>
            <a:pPr>
              <a:lnSpc>
                <a:spcPct val="98000"/>
              </a:lnSpc>
              <a:tabLst>
                <a:tab pos="655638" algn="l"/>
                <a:tab pos="1312863" algn="l"/>
                <a:tab pos="1968500" algn="l"/>
                <a:tab pos="2625725" algn="l"/>
              </a:tabLst>
            </a:pPr>
            <a:r>
              <a:rPr lang="en-US" altLang="zh-CN" sz="1400">
                <a:solidFill>
                  <a:srgbClr val="000000"/>
                </a:solidFill>
                <a:latin typeface="DejaVu Sans Mono" pitchFamily="49" charset="0"/>
              </a:rPr>
              <a:t>QObject(QObject *parent=0);</a:t>
            </a:r>
          </a:p>
        </p:txBody>
      </p:sp>
      <p:sp>
        <p:nvSpPr>
          <p:cNvPr id="63494" name="Freeform 8"/>
          <p:cNvSpPr>
            <a:spLocks noChangeArrowheads="1"/>
          </p:cNvSpPr>
          <p:nvPr/>
        </p:nvSpPr>
        <p:spPr bwMode="auto">
          <a:xfrm>
            <a:off x="979488" y="1697038"/>
            <a:ext cx="7691437" cy="490537"/>
          </a:xfrm>
          <a:custGeom>
            <a:avLst/>
            <a:gdLst>
              <a:gd name="T0" fmla="*/ 2147483647 w 23551"/>
              <a:gd name="T1" fmla="*/ 2147483647 h 1502"/>
              <a:gd name="T2" fmla="*/ 2147483647 w 23551"/>
              <a:gd name="T3" fmla="*/ 2147483647 h 1502"/>
              <a:gd name="T4" fmla="*/ 2147483647 w 23551"/>
              <a:gd name="T5" fmla="*/ 2147483647 h 1502"/>
              <a:gd name="T6" fmla="*/ 2147483647 w 23551"/>
              <a:gd name="T7" fmla="*/ 2147483647 h 1502"/>
              <a:gd name="T8" fmla="*/ 2147483647 w 23551"/>
              <a:gd name="T9" fmla="*/ 2147483647 h 1502"/>
              <a:gd name="T10" fmla="*/ 2147483647 w 23551"/>
              <a:gd name="T11" fmla="*/ 2147483647 h 1502"/>
              <a:gd name="T12" fmla="*/ 2147483647 w 23551"/>
              <a:gd name="T13" fmla="*/ 2147483647 h 1502"/>
              <a:gd name="T14" fmla="*/ 2147483647 w 23551"/>
              <a:gd name="T15" fmla="*/ 2147483647 h 1502"/>
              <a:gd name="T16" fmla="*/ 2147483647 w 23551"/>
              <a:gd name="T17" fmla="*/ 2147483647 h 15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51"/>
              <a:gd name="T28" fmla="*/ 0 h 1502"/>
              <a:gd name="T29" fmla="*/ 23551 w 23551"/>
              <a:gd name="T30" fmla="*/ 1502 h 15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51" h="1502">
                <a:moveTo>
                  <a:pt x="1202" y="1"/>
                </a:moveTo>
                <a:cubicBezTo>
                  <a:pt x="1202" y="1"/>
                  <a:pt x="19254" y="2"/>
                  <a:pt x="23547" y="3"/>
                </a:cubicBezTo>
                <a:cubicBezTo>
                  <a:pt x="23547" y="112"/>
                  <a:pt x="23547" y="1047"/>
                  <a:pt x="23547" y="1157"/>
                </a:cubicBezTo>
                <a:cubicBezTo>
                  <a:pt x="23522" y="1257"/>
                  <a:pt x="23550" y="1305"/>
                  <a:pt x="23325" y="1381"/>
                </a:cubicBezTo>
                <a:cubicBezTo>
                  <a:pt x="22996" y="1490"/>
                  <a:pt x="22678" y="1487"/>
                  <a:pt x="22281" y="1501"/>
                </a:cubicBezTo>
                <a:cubicBezTo>
                  <a:pt x="21867" y="1498"/>
                  <a:pt x="7460" y="1497"/>
                  <a:pt x="50" y="1495"/>
                </a:cubicBezTo>
                <a:cubicBezTo>
                  <a:pt x="44" y="1275"/>
                  <a:pt x="53" y="304"/>
                  <a:pt x="53" y="281"/>
                </a:cubicBezTo>
                <a:cubicBezTo>
                  <a:pt x="57" y="258"/>
                  <a:pt x="0" y="180"/>
                  <a:pt x="324" y="82"/>
                </a:cubicBezTo>
                <a:cubicBezTo>
                  <a:pt x="645" y="0"/>
                  <a:pt x="884" y="0"/>
                  <a:pt x="1202" y="1"/>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63495" name="Freeform 9"/>
          <p:cNvSpPr>
            <a:spLocks noChangeArrowheads="1"/>
          </p:cNvSpPr>
          <p:nvPr/>
        </p:nvSpPr>
        <p:spPr bwMode="auto">
          <a:xfrm>
            <a:off x="963613" y="5530850"/>
            <a:ext cx="7691437" cy="490538"/>
          </a:xfrm>
          <a:custGeom>
            <a:avLst/>
            <a:gdLst>
              <a:gd name="T0" fmla="*/ 2147483647 w 23551"/>
              <a:gd name="T1" fmla="*/ 2147483647 h 1502"/>
              <a:gd name="T2" fmla="*/ 2147483647 w 23551"/>
              <a:gd name="T3" fmla="*/ 2147483647 h 1502"/>
              <a:gd name="T4" fmla="*/ 2147483647 w 23551"/>
              <a:gd name="T5" fmla="*/ 2147483647 h 1502"/>
              <a:gd name="T6" fmla="*/ 2147483647 w 23551"/>
              <a:gd name="T7" fmla="*/ 2147483647 h 1502"/>
              <a:gd name="T8" fmla="*/ 2147483647 w 23551"/>
              <a:gd name="T9" fmla="*/ 2147483647 h 1502"/>
              <a:gd name="T10" fmla="*/ 2147483647 w 23551"/>
              <a:gd name="T11" fmla="*/ 2147483647 h 1502"/>
              <a:gd name="T12" fmla="*/ 2147483647 w 23551"/>
              <a:gd name="T13" fmla="*/ 2147483647 h 1502"/>
              <a:gd name="T14" fmla="*/ 2147483647 w 23551"/>
              <a:gd name="T15" fmla="*/ 2147483647 h 1502"/>
              <a:gd name="T16" fmla="*/ 2147483647 w 23551"/>
              <a:gd name="T17" fmla="*/ 2147483647 h 15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51"/>
              <a:gd name="T28" fmla="*/ 0 h 1502"/>
              <a:gd name="T29" fmla="*/ 23551 w 23551"/>
              <a:gd name="T30" fmla="*/ 1502 h 15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51" h="1502">
                <a:moveTo>
                  <a:pt x="1202" y="1"/>
                </a:moveTo>
                <a:cubicBezTo>
                  <a:pt x="1202" y="1"/>
                  <a:pt x="19254" y="2"/>
                  <a:pt x="23547" y="3"/>
                </a:cubicBezTo>
                <a:cubicBezTo>
                  <a:pt x="23547" y="112"/>
                  <a:pt x="23547" y="1047"/>
                  <a:pt x="23547" y="1157"/>
                </a:cubicBezTo>
                <a:cubicBezTo>
                  <a:pt x="23522" y="1257"/>
                  <a:pt x="23550" y="1305"/>
                  <a:pt x="23325" y="1381"/>
                </a:cubicBezTo>
                <a:cubicBezTo>
                  <a:pt x="22996" y="1490"/>
                  <a:pt x="22678" y="1487"/>
                  <a:pt x="22281" y="1501"/>
                </a:cubicBezTo>
                <a:cubicBezTo>
                  <a:pt x="21867" y="1498"/>
                  <a:pt x="7460" y="1497"/>
                  <a:pt x="50" y="1495"/>
                </a:cubicBezTo>
                <a:cubicBezTo>
                  <a:pt x="44" y="1275"/>
                  <a:pt x="53" y="304"/>
                  <a:pt x="53" y="281"/>
                </a:cubicBezTo>
                <a:cubicBezTo>
                  <a:pt x="57" y="258"/>
                  <a:pt x="0" y="180"/>
                  <a:pt x="324" y="82"/>
                </a:cubicBezTo>
                <a:cubicBezTo>
                  <a:pt x="645" y="0"/>
                  <a:pt x="884" y="0"/>
                  <a:pt x="1202" y="1"/>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63496" name="Text Box 5"/>
          <p:cNvSpPr txBox="1">
            <a:spLocks noChangeArrowheads="1"/>
          </p:cNvSpPr>
          <p:nvPr/>
        </p:nvSpPr>
        <p:spPr bwMode="auto">
          <a:xfrm>
            <a:off x="1174750" y="3917950"/>
            <a:ext cx="7526338" cy="682625"/>
          </a:xfrm>
          <a:prstGeom prst="rect">
            <a:avLst/>
          </a:prstGeom>
          <a:noFill/>
          <a:ln w="9525">
            <a:noFill/>
            <a:round/>
            <a:headEnd/>
            <a:tailEnd/>
          </a:ln>
        </p:spPr>
        <p:txBody>
          <a:bodyPr wrap="none" lIns="81639" tIns="44248" rIns="81639" bIns="40820"/>
          <a:lstStyle/>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400">
                <a:solidFill>
                  <a:srgbClr val="000000"/>
                </a:solidFill>
                <a:latin typeface="DejaVu Sans Mono" pitchFamily="49" charset="0"/>
              </a:rPr>
              <a:t>QPushButton(QWidget *parent=0);</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400">
                <a:solidFill>
                  <a:srgbClr val="000000"/>
                </a:solidFill>
                <a:latin typeface="DejaVu Sans Mono" pitchFamily="49" charset="0"/>
              </a:rPr>
              <a:t>QPushButton(const QString &amp;text, QWidget *parent=0);</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400">
                <a:solidFill>
                  <a:srgbClr val="000000"/>
                </a:solidFill>
                <a:latin typeface="DejaVu Sans Mono" pitchFamily="49" charset="0"/>
              </a:rPr>
              <a:t>QPushButton(const QIcon &amp;icon, const QString &amp;text, QWidget *parent=0);</a:t>
            </a:r>
          </a:p>
        </p:txBody>
      </p:sp>
      <p:sp>
        <p:nvSpPr>
          <p:cNvPr id="63497" name="Freeform 7"/>
          <p:cNvSpPr>
            <a:spLocks noChangeArrowheads="1"/>
          </p:cNvSpPr>
          <p:nvPr/>
        </p:nvSpPr>
        <p:spPr bwMode="auto">
          <a:xfrm>
            <a:off x="979488" y="3786188"/>
            <a:ext cx="7691437" cy="981075"/>
          </a:xfrm>
          <a:custGeom>
            <a:avLst/>
            <a:gdLst>
              <a:gd name="T0" fmla="*/ 2147483647 w 23551"/>
              <a:gd name="T1" fmla="*/ 2147483647 h 3003"/>
              <a:gd name="T2" fmla="*/ 2147483647 w 23551"/>
              <a:gd name="T3" fmla="*/ 2147483647 h 3003"/>
              <a:gd name="T4" fmla="*/ 2147483647 w 23551"/>
              <a:gd name="T5" fmla="*/ 2147483647 h 3003"/>
              <a:gd name="T6" fmla="*/ 2147483647 w 23551"/>
              <a:gd name="T7" fmla="*/ 2147483647 h 3003"/>
              <a:gd name="T8" fmla="*/ 2147483647 w 23551"/>
              <a:gd name="T9" fmla="*/ 2147483647 h 3003"/>
              <a:gd name="T10" fmla="*/ 2147483647 w 23551"/>
              <a:gd name="T11" fmla="*/ 2147483647 h 3003"/>
              <a:gd name="T12" fmla="*/ 2147483647 w 23551"/>
              <a:gd name="T13" fmla="*/ 2147483647 h 3003"/>
              <a:gd name="T14" fmla="*/ 2147483647 w 23551"/>
              <a:gd name="T15" fmla="*/ 2147483647 h 3003"/>
              <a:gd name="T16" fmla="*/ 2147483647 w 23551"/>
              <a:gd name="T17" fmla="*/ 2147483647 h 3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51"/>
              <a:gd name="T28" fmla="*/ 0 h 3003"/>
              <a:gd name="T29" fmla="*/ 23551 w 23551"/>
              <a:gd name="T30" fmla="*/ 3003 h 3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51" h="3003">
                <a:moveTo>
                  <a:pt x="1202" y="3"/>
                </a:moveTo>
                <a:cubicBezTo>
                  <a:pt x="1202" y="3"/>
                  <a:pt x="19254" y="4"/>
                  <a:pt x="23547" y="6"/>
                </a:cubicBezTo>
                <a:cubicBezTo>
                  <a:pt x="23547" y="225"/>
                  <a:pt x="23547" y="2094"/>
                  <a:pt x="23547" y="2314"/>
                </a:cubicBezTo>
                <a:cubicBezTo>
                  <a:pt x="23522" y="2514"/>
                  <a:pt x="23550" y="2609"/>
                  <a:pt x="23325" y="2761"/>
                </a:cubicBezTo>
                <a:cubicBezTo>
                  <a:pt x="22996" y="2980"/>
                  <a:pt x="22678" y="2973"/>
                  <a:pt x="22281" y="3002"/>
                </a:cubicBezTo>
                <a:cubicBezTo>
                  <a:pt x="21867" y="2995"/>
                  <a:pt x="7460" y="2994"/>
                  <a:pt x="50" y="2991"/>
                </a:cubicBezTo>
                <a:cubicBezTo>
                  <a:pt x="44" y="2550"/>
                  <a:pt x="53" y="609"/>
                  <a:pt x="53" y="563"/>
                </a:cubicBezTo>
                <a:cubicBezTo>
                  <a:pt x="57" y="515"/>
                  <a:pt x="0" y="360"/>
                  <a:pt x="324" y="164"/>
                </a:cubicBezTo>
                <a:cubicBezTo>
                  <a:pt x="645" y="0"/>
                  <a:pt x="884" y="0"/>
                  <a:pt x="1202" y="3"/>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63498" name="灯片编号占位符 10"/>
          <p:cNvSpPr>
            <a:spLocks noGrp="1"/>
          </p:cNvSpPr>
          <p:nvPr>
            <p:ph type="sldNum" sz="quarter" idx="12"/>
          </p:nvPr>
        </p:nvSpPr>
        <p:spPr>
          <a:noFill/>
        </p:spPr>
        <p:txBody>
          <a:bodyPr/>
          <a:lstStyle/>
          <a:p>
            <a:fld id="{A8D707F7-D9AE-4816-8947-8F82477601EC}" type="slidenum">
              <a:rPr lang="en-US" altLang="zh-CN" smtClean="0">
                <a:latin typeface="Arial" charset="0"/>
              </a:rPr>
              <a:pPr/>
              <a:t>58</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noChangeArrowheads="1"/>
          </p:cNvSpPr>
          <p:nvPr>
            <p:ph type="title"/>
          </p:nvPr>
        </p:nvSpPr>
        <p:spPr>
          <a:xfrm>
            <a:off x="1116013" y="44450"/>
            <a:ext cx="5942012"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构造规范</a:t>
            </a:r>
            <a:endParaRPr lang="en-US" smtClean="0"/>
          </a:p>
        </p:txBody>
      </p:sp>
      <p:sp>
        <p:nvSpPr>
          <p:cNvPr id="64515" name="Rectangle 2"/>
          <p:cNvSpPr>
            <a:spLocks noGrp="1" noChangeArrowheads="1"/>
          </p:cNvSpPr>
          <p:nvPr>
            <p:ph type="body" idx="1"/>
          </p:nvPr>
        </p:nvSpPr>
        <p:spPr>
          <a:xfrm>
            <a:off x="809625" y="1412875"/>
            <a:ext cx="7291388" cy="4217988"/>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mtClean="0"/>
              <a:t>当创建自己的</a:t>
            </a:r>
            <a:r>
              <a:rPr lang="en-US" altLang="ja-JP" smtClean="0"/>
              <a:t> </a:t>
            </a:r>
            <a:r>
              <a:rPr lang="en-US" altLang="zh-CN" smtClean="0"/>
              <a:t>QObject</a:t>
            </a:r>
            <a:r>
              <a:rPr lang="zh-CN" altLang="en-US" smtClean="0"/>
              <a:t>时</a:t>
            </a:r>
            <a:r>
              <a:rPr lang="en-US" altLang="zh-CN" smtClean="0"/>
              <a:t>, </a:t>
            </a:r>
            <a:r>
              <a:rPr lang="zh-CN" altLang="en-US" smtClean="0"/>
              <a:t>需考虑</a:t>
            </a:r>
            <a:endParaRPr lang="en-US" altLang="ja-JP" smtClean="0"/>
          </a:p>
          <a:p>
            <a:pPr marL="782638" lvl="1"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mtClean="0"/>
              <a:t>总是允许父对象</a:t>
            </a:r>
            <a:r>
              <a:rPr lang="en-US" altLang="ja-JP" smtClean="0"/>
              <a:t> </a:t>
            </a:r>
            <a:r>
              <a:rPr lang="en-US" altLang="zh-CN" smtClean="0"/>
              <a:t>parent </a:t>
            </a:r>
            <a:r>
              <a:rPr lang="zh-CN" altLang="en-US" smtClean="0"/>
              <a:t>为</a:t>
            </a:r>
            <a:r>
              <a:rPr lang="en-US" altLang="ja-JP" smtClean="0"/>
              <a:t> </a:t>
            </a:r>
            <a:r>
              <a:rPr lang="en-US" altLang="zh-CN" smtClean="0"/>
              <a:t>0 (null)</a:t>
            </a:r>
          </a:p>
          <a:p>
            <a:pPr marL="782638" lvl="1"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mtClean="0"/>
              <a:t>有一个只接受父对象的构造函数</a:t>
            </a:r>
            <a:endParaRPr lang="en-US" altLang="zh-CN" smtClean="0"/>
          </a:p>
          <a:p>
            <a:pPr marL="782638" lvl="1" indent="-293688" eaLnBrk="1">
              <a:lnSpc>
                <a:spcPct val="98000"/>
              </a:lnSpc>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mtClean="0"/>
              <a:t>parent </a:t>
            </a:r>
            <a:r>
              <a:rPr lang="zh-CN" altLang="en-US" smtClean="0"/>
              <a:t>是带默认值的第一个参数</a:t>
            </a:r>
            <a:endParaRPr lang="en-US" altLang="ja-JP" smtClean="0"/>
          </a:p>
          <a:p>
            <a:pPr marL="782638" lvl="1"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mtClean="0"/>
              <a:t>提供几种构造函数，避免空值、无效值</a:t>
            </a:r>
            <a:r>
              <a:rPr lang="en-US" altLang="zh-CN" smtClean="0"/>
              <a:t>(e.g. QString())</a:t>
            </a:r>
            <a:r>
              <a:rPr lang="zh-CN" altLang="en-US" smtClean="0"/>
              <a:t>作为参数。</a:t>
            </a:r>
            <a:endParaRPr lang="en-US" altLang="en-US" smtClean="0"/>
          </a:p>
        </p:txBody>
      </p:sp>
      <p:sp>
        <p:nvSpPr>
          <p:cNvPr id="64516" name="灯片编号占位符 4"/>
          <p:cNvSpPr>
            <a:spLocks noGrp="1"/>
          </p:cNvSpPr>
          <p:nvPr>
            <p:ph type="sldNum" sz="quarter" idx="12"/>
          </p:nvPr>
        </p:nvSpPr>
        <p:spPr>
          <a:noFill/>
        </p:spPr>
        <p:txBody>
          <a:bodyPr/>
          <a:lstStyle/>
          <a:p>
            <a:fld id="{4FF93520-A7C9-445B-A7B3-4FE29902EF10}" type="slidenum">
              <a:rPr lang="en-US" altLang="zh-CN" smtClean="0">
                <a:latin typeface="Arial" charset="0"/>
              </a:rPr>
              <a:pPr/>
              <a:t>59</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endParaRPr lang="en-US" smtClean="0"/>
          </a:p>
        </p:txBody>
      </p:sp>
      <p:sp>
        <p:nvSpPr>
          <p:cNvPr id="10243" name="内容占位符 2"/>
          <p:cNvSpPr>
            <a:spLocks noGrp="1"/>
          </p:cNvSpPr>
          <p:nvPr>
            <p:ph idx="1"/>
          </p:nvPr>
        </p:nvSpPr>
        <p:spPr/>
        <p:txBody>
          <a:bodyPr/>
          <a:lstStyle/>
          <a:p>
            <a:endParaRPr lang="en-US" smtClean="0"/>
          </a:p>
        </p:txBody>
      </p:sp>
      <p:sp>
        <p:nvSpPr>
          <p:cNvPr id="10244" name="灯片编号占位符 4"/>
          <p:cNvSpPr>
            <a:spLocks noGrp="1"/>
          </p:cNvSpPr>
          <p:nvPr>
            <p:ph type="sldNum" sz="quarter" idx="12"/>
          </p:nvPr>
        </p:nvSpPr>
        <p:spPr>
          <a:noFill/>
        </p:spPr>
        <p:txBody>
          <a:bodyPr/>
          <a:lstStyle/>
          <a:p>
            <a:fld id="{E5E22FDA-F202-4261-A0F3-893BBDF024B8}" type="slidenum">
              <a:rPr lang="en-US" altLang="zh-CN" smtClean="0">
                <a:latin typeface="Arial" charset="0"/>
              </a:rPr>
              <a:pPr/>
              <a:t>6</a:t>
            </a:fld>
            <a:endParaRPr lang="en-US" altLang="zh-CN" smtClean="0">
              <a:latin typeface="Arial" charset="0"/>
            </a:endParaRPr>
          </a:p>
        </p:txBody>
      </p:sp>
      <p:sp>
        <p:nvSpPr>
          <p:cNvPr id="7" name="TextBox 6"/>
          <p:cNvSpPr txBox="1"/>
          <p:nvPr/>
        </p:nvSpPr>
        <p:spPr>
          <a:xfrm>
            <a:off x="2411760" y="3068960"/>
            <a:ext cx="4536504" cy="707886"/>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altLang="zh-CN" sz="4000" dirty="0" err="1">
                <a:latin typeface="Arial" pitchFamily="34" charset="0"/>
              </a:rPr>
              <a:t>Qt</a:t>
            </a:r>
            <a:r>
              <a:rPr lang="zh-CN" altLang="en-US" sz="4000" dirty="0">
                <a:latin typeface="Arial" pitchFamily="34" charset="0"/>
              </a:rPr>
              <a:t>的历史</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smtClean="0"/>
              <a:t>QObject</a:t>
            </a:r>
            <a:r>
              <a:rPr lang="zh-CN" altLang="en-US" smtClean="0"/>
              <a:t>类对象</a:t>
            </a:r>
            <a:endParaRPr lang="en-US" smtClean="0"/>
          </a:p>
        </p:txBody>
      </p:sp>
      <p:sp>
        <p:nvSpPr>
          <p:cNvPr id="65539" name="内容占位符 2"/>
          <p:cNvSpPr>
            <a:spLocks noGrp="1"/>
          </p:cNvSpPr>
          <p:nvPr>
            <p:ph idx="1"/>
          </p:nvPr>
        </p:nvSpPr>
        <p:spPr/>
        <p:txBody>
          <a:bodyPr/>
          <a:lstStyle/>
          <a:p>
            <a:r>
              <a:rPr lang="en-US" sz="2400" dirty="0" err="1" smtClean="0"/>
              <a:t>QObject</a:t>
            </a:r>
            <a:r>
              <a:rPr lang="zh-CN" altLang="en-US" sz="2400" dirty="0" smtClean="0"/>
              <a:t>类是所有能够处理</a:t>
            </a:r>
            <a:r>
              <a:rPr lang="en-US" sz="2400" dirty="0" err="1" smtClean="0"/>
              <a:t>signal、slot</a:t>
            </a:r>
            <a:r>
              <a:rPr lang="zh-CN" altLang="en-US" sz="2400" dirty="0" smtClean="0"/>
              <a:t>和事件的</a:t>
            </a:r>
            <a:r>
              <a:rPr lang="en-US" sz="2400" dirty="0" smtClean="0"/>
              <a:t>Qt</a:t>
            </a:r>
            <a:r>
              <a:rPr lang="zh-CN" altLang="en-US" sz="2400" dirty="0" smtClean="0"/>
              <a:t>对象的基类，原形如下：</a:t>
            </a:r>
            <a:endParaRPr lang="zh-CN" altLang="en-US" dirty="0" smtClean="0"/>
          </a:p>
          <a:p>
            <a:pPr>
              <a:buFontTx/>
              <a:buNone/>
            </a:pPr>
            <a:r>
              <a:rPr lang="en-US" sz="2000" dirty="0" err="1" smtClean="0">
                <a:solidFill>
                  <a:srgbClr val="0070C0"/>
                </a:solidFill>
              </a:rPr>
              <a:t>QObject</a:t>
            </a:r>
            <a:r>
              <a:rPr lang="en-US" sz="2000" dirty="0" smtClean="0">
                <a:solidFill>
                  <a:srgbClr val="0070C0"/>
                </a:solidFill>
              </a:rPr>
              <a:t>::</a:t>
            </a:r>
            <a:r>
              <a:rPr lang="en-US" sz="2000" dirty="0" err="1" smtClean="0">
                <a:solidFill>
                  <a:srgbClr val="0070C0"/>
                </a:solidFill>
              </a:rPr>
              <a:t>QObject</a:t>
            </a:r>
            <a:r>
              <a:rPr lang="en-US" sz="2000" dirty="0" smtClean="0">
                <a:solidFill>
                  <a:srgbClr val="0070C0"/>
                </a:solidFill>
              </a:rPr>
              <a:t> ( </a:t>
            </a:r>
            <a:r>
              <a:rPr lang="en-US" sz="2000" dirty="0" err="1" smtClean="0">
                <a:solidFill>
                  <a:srgbClr val="0070C0"/>
                </a:solidFill>
              </a:rPr>
              <a:t>QObject</a:t>
            </a:r>
            <a:r>
              <a:rPr lang="en-US" sz="2000" dirty="0" smtClean="0">
                <a:solidFill>
                  <a:srgbClr val="0070C0"/>
                </a:solidFill>
              </a:rPr>
              <a:t> * parent =0,const char * name = 0 ) </a:t>
            </a:r>
            <a:endParaRPr lang="en-US" dirty="0" smtClean="0">
              <a:solidFill>
                <a:srgbClr val="0070C0"/>
              </a:solidFill>
            </a:endParaRPr>
          </a:p>
          <a:p>
            <a:r>
              <a:rPr lang="zh-CN" altLang="en-US" sz="2400" dirty="0" smtClean="0"/>
              <a:t>创建带有父对象及其名字的对象，对象的父对象可以看作这个对象的所有者。比如，对话框是其中的</a:t>
            </a:r>
            <a:r>
              <a:rPr lang="en-US" sz="2400" dirty="0" smtClean="0"/>
              <a:t>ok</a:t>
            </a:r>
            <a:r>
              <a:rPr lang="zh-CN" altLang="en-US" sz="2400" dirty="0" smtClean="0"/>
              <a:t>和</a:t>
            </a:r>
            <a:r>
              <a:rPr lang="en-US" sz="2400" dirty="0" smtClean="0"/>
              <a:t>cancel</a:t>
            </a:r>
            <a:r>
              <a:rPr lang="zh-CN" altLang="en-US" sz="2400" dirty="0" smtClean="0"/>
              <a:t>按钮的父对象。</a:t>
            </a:r>
            <a:endParaRPr lang="zh-CN" altLang="en-US" dirty="0" smtClean="0"/>
          </a:p>
          <a:p>
            <a:r>
              <a:rPr lang="zh-CN" altLang="en-US" sz="2400" dirty="0" smtClean="0"/>
              <a:t>在上面的函数中如果</a:t>
            </a:r>
            <a:r>
              <a:rPr lang="en-US" sz="2400" dirty="0" smtClean="0"/>
              <a:t>parent</a:t>
            </a:r>
            <a:r>
              <a:rPr lang="zh-CN" altLang="en-US" sz="2400" dirty="0" smtClean="0"/>
              <a:t>为</a:t>
            </a:r>
            <a:r>
              <a:rPr lang="en-US" altLang="zh-CN" sz="2400" dirty="0" smtClean="0"/>
              <a:t>0</a:t>
            </a:r>
            <a:r>
              <a:rPr lang="zh-CN" altLang="en-US" sz="2400" dirty="0" smtClean="0"/>
              <a:t>则构造一个无父的对象，如果对象是一个组件，则它就会成为顶层的窗口。</a:t>
            </a:r>
          </a:p>
          <a:p>
            <a:endParaRPr lang="zh-CN" altLang="en-US" dirty="0" smtClean="0"/>
          </a:p>
          <a:p>
            <a:endParaRPr lang="en-US" dirty="0" smtClean="0"/>
          </a:p>
        </p:txBody>
      </p:sp>
      <p:sp>
        <p:nvSpPr>
          <p:cNvPr id="65540" name="灯片编号占位符 5"/>
          <p:cNvSpPr>
            <a:spLocks noGrp="1"/>
          </p:cNvSpPr>
          <p:nvPr>
            <p:ph type="sldNum" sz="quarter" idx="12"/>
          </p:nvPr>
        </p:nvSpPr>
        <p:spPr>
          <a:noFill/>
        </p:spPr>
        <p:txBody>
          <a:bodyPr/>
          <a:lstStyle/>
          <a:p>
            <a:fld id="{B4330968-745F-4F8A-9ECF-CB13A1211174}" type="slidenum">
              <a:rPr lang="en-US" altLang="zh-CN" smtClean="0">
                <a:latin typeface="Arial" charset="0"/>
              </a:rPr>
              <a:pPr/>
              <a:t>60</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smtClean="0"/>
              <a:t>QObject</a:t>
            </a:r>
            <a:r>
              <a:rPr lang="zh-CN" altLang="en-US" smtClean="0"/>
              <a:t>类（实例）</a:t>
            </a:r>
            <a:endParaRPr lang="en-US" smtClean="0"/>
          </a:p>
        </p:txBody>
      </p:sp>
      <p:sp>
        <p:nvSpPr>
          <p:cNvPr id="66563" name="Rectangle 3"/>
          <p:cNvSpPr txBox="1">
            <a:spLocks noChangeArrowheads="1"/>
          </p:cNvSpPr>
          <p:nvPr/>
        </p:nvSpPr>
        <p:spPr bwMode="auto">
          <a:xfrm>
            <a:off x="395288" y="1196975"/>
            <a:ext cx="8353425" cy="4903788"/>
          </a:xfrm>
          <a:prstGeom prst="rect">
            <a:avLst/>
          </a:prstGeom>
          <a:noFill/>
          <a:ln w="9525">
            <a:noFill/>
            <a:miter lim="800000"/>
            <a:headEnd/>
            <a:tailEnd/>
          </a:ln>
        </p:spPr>
        <p:txBody>
          <a:bodyPr/>
          <a:lstStyle/>
          <a:p>
            <a:pPr marL="342900" indent="-342900">
              <a:lnSpc>
                <a:spcPct val="80000"/>
              </a:lnSpc>
              <a:spcBef>
                <a:spcPct val="20000"/>
              </a:spcBef>
              <a:buFont typeface="Wingdings 2" pitchFamily="18" charset="2"/>
              <a:buNone/>
            </a:pPr>
            <a:r>
              <a:rPr lang="zh-CN" altLang="en-US" sz="1600" b="1"/>
              <a:t>	</a:t>
            </a:r>
            <a:r>
              <a:rPr lang="zh-CN" altLang="en-US" sz="1000" b="1"/>
              <a:t>	</a:t>
            </a:r>
            <a:r>
              <a:rPr lang="en-US" altLang="zh-CN" b="1">
                <a:latin typeface="Courier New" pitchFamily="49" charset="0"/>
              </a:rPr>
              <a:t>class</a:t>
            </a:r>
            <a:r>
              <a:rPr lang="en-US" altLang="zh-CN" sz="3200" b="1">
                <a:latin typeface="Courier New" pitchFamily="49" charset="0"/>
              </a:rPr>
              <a:t> </a:t>
            </a:r>
            <a:r>
              <a:rPr lang="en-US" altLang="zh-CN" b="1">
                <a:latin typeface="Courier New" pitchFamily="49" charset="0"/>
              </a:rPr>
              <a:t>Mandelbrot:public QObject</a:t>
            </a:r>
          </a:p>
          <a:p>
            <a:pPr marL="342900" indent="-342900">
              <a:lnSpc>
                <a:spcPct val="80000"/>
              </a:lnSpc>
              <a:spcBef>
                <a:spcPct val="20000"/>
              </a:spcBef>
              <a:buFont typeface="Wingdings 2" pitchFamily="18" charset="2"/>
              <a:buNone/>
            </a:pPr>
            <a:r>
              <a:rPr lang="en-US" altLang="zh-CN" b="1">
                <a:latin typeface="Courier New" pitchFamily="49" charset="0"/>
              </a:rPr>
              <a:t>		{	</a:t>
            </a:r>
          </a:p>
          <a:p>
            <a:pPr marL="342900" indent="-342900">
              <a:lnSpc>
                <a:spcPct val="80000"/>
              </a:lnSpc>
              <a:spcBef>
                <a:spcPct val="20000"/>
              </a:spcBef>
              <a:buFont typeface="Wingdings 2" pitchFamily="18" charset="2"/>
              <a:buNone/>
            </a:pPr>
            <a:r>
              <a:rPr lang="en-US" altLang="zh-CN" b="1">
                <a:latin typeface="Courier New" pitchFamily="49" charset="0"/>
              </a:rPr>
              <a:t>			Q_OBJECT          //</a:t>
            </a:r>
            <a:r>
              <a:rPr lang="zh-CN" altLang="en-US" b="1">
                <a:latin typeface="Courier New" pitchFamily="49" charset="0"/>
              </a:rPr>
              <a:t>需要使用</a:t>
            </a:r>
            <a:r>
              <a:rPr lang="en-US" altLang="zh-CN" b="1"/>
              <a:t>signal</a:t>
            </a:r>
            <a:r>
              <a:rPr lang="zh-CN" altLang="en-US" b="1"/>
              <a:t>和</a:t>
            </a:r>
            <a:r>
              <a:rPr lang="en-US" altLang="zh-CN" b="1"/>
              <a:t>slot</a:t>
            </a:r>
          </a:p>
          <a:p>
            <a:pPr marL="342900" indent="-342900">
              <a:lnSpc>
                <a:spcPct val="80000"/>
              </a:lnSpc>
              <a:spcBef>
                <a:spcPct val="20000"/>
              </a:spcBef>
              <a:buFont typeface="Wingdings 2" pitchFamily="18" charset="2"/>
              <a:buNone/>
            </a:pPr>
            <a:r>
              <a:rPr lang="en-US" altLang="zh-CN" b="1"/>
              <a:t>	</a:t>
            </a:r>
            <a:r>
              <a:rPr lang="en-US" altLang="zh-CN" b="1">
                <a:latin typeface="Courier New" pitchFamily="49" charset="0"/>
              </a:rPr>
              <a:t>	public</a:t>
            </a:r>
            <a:r>
              <a:rPr lang="en-US" altLang="zh-CN" b="1"/>
              <a:t>	:</a:t>
            </a:r>
          </a:p>
          <a:p>
            <a:pPr marL="342900" indent="-342900">
              <a:lnSpc>
                <a:spcPct val="80000"/>
              </a:lnSpc>
              <a:spcBef>
                <a:spcPct val="20000"/>
              </a:spcBef>
              <a:buFont typeface="Wingdings 2" pitchFamily="18" charset="2"/>
              <a:buNone/>
            </a:pPr>
            <a:r>
              <a:rPr lang="en-US" altLang="zh-CN" b="1"/>
              <a:t>			</a:t>
            </a:r>
            <a:r>
              <a:rPr lang="en-US" altLang="zh-CN" b="1">
                <a:latin typeface="Courier New" pitchFamily="49" charset="0"/>
              </a:rPr>
              <a:t>Mandelbrot(const char *name, QObect *parent=0);</a:t>
            </a:r>
          </a:p>
          <a:p>
            <a:pPr marL="342900" indent="-342900">
              <a:lnSpc>
                <a:spcPct val="80000"/>
              </a:lnSpc>
              <a:spcBef>
                <a:spcPct val="20000"/>
              </a:spcBef>
              <a:buFont typeface="Wingdings 2" pitchFamily="18" charset="2"/>
              <a:buNone/>
            </a:pPr>
            <a:r>
              <a:rPr lang="en-US" altLang="zh-CN" b="1">
                <a:latin typeface="Courier New" pitchFamily="49" charset="0"/>
              </a:rPr>
              <a:t>			……</a:t>
            </a:r>
          </a:p>
          <a:p>
            <a:pPr marL="342900" indent="-342900">
              <a:lnSpc>
                <a:spcPct val="80000"/>
              </a:lnSpc>
              <a:spcBef>
                <a:spcPct val="20000"/>
              </a:spcBef>
              <a:buFont typeface="Wingdings 2" pitchFamily="18" charset="2"/>
              <a:buNone/>
            </a:pPr>
            <a:r>
              <a:rPr lang="en-US" altLang="zh-CN" b="1">
                <a:latin typeface="Courier New" pitchFamily="49" charset="0"/>
              </a:rPr>
              <a:t>		public slots:</a:t>
            </a:r>
          </a:p>
          <a:p>
            <a:pPr marL="342900" indent="-342900">
              <a:lnSpc>
                <a:spcPct val="80000"/>
              </a:lnSpc>
              <a:spcBef>
                <a:spcPct val="20000"/>
              </a:spcBef>
              <a:buFont typeface="Wingdings 2" pitchFamily="18" charset="2"/>
              <a:buNone/>
            </a:pPr>
            <a:r>
              <a:rPr lang="en-US" altLang="zh-CN" b="1">
                <a:latin typeface="Courier New" pitchFamily="49" charset="0"/>
              </a:rPr>
              <a:t>			void start();</a:t>
            </a:r>
          </a:p>
          <a:p>
            <a:pPr marL="342900" indent="-342900">
              <a:lnSpc>
                <a:spcPct val="80000"/>
              </a:lnSpc>
              <a:spcBef>
                <a:spcPct val="20000"/>
              </a:spcBef>
              <a:buFont typeface="Wingdings 2" pitchFamily="18" charset="2"/>
              <a:buNone/>
            </a:pPr>
            <a:r>
              <a:rPr lang="en-US" altLang="zh-CN" b="1">
                <a:latin typeface="Courier New" pitchFamily="49" charset="0"/>
              </a:rPr>
              <a:t>		signals:</a:t>
            </a:r>
          </a:p>
          <a:p>
            <a:pPr marL="342900" indent="-342900">
              <a:lnSpc>
                <a:spcPct val="80000"/>
              </a:lnSpc>
              <a:spcBef>
                <a:spcPct val="20000"/>
              </a:spcBef>
              <a:buFont typeface="Wingdings 2" pitchFamily="18" charset="2"/>
              <a:buNone/>
            </a:pPr>
            <a:r>
              <a:rPr lang="en-US" altLang="zh-CN" b="1">
                <a:latin typeface="Courier New" pitchFamily="49" charset="0"/>
              </a:rPr>
              <a:t>			void done();</a:t>
            </a:r>
          </a:p>
          <a:p>
            <a:pPr marL="342900" indent="-342900">
              <a:lnSpc>
                <a:spcPct val="80000"/>
              </a:lnSpc>
              <a:spcBef>
                <a:spcPct val="20000"/>
              </a:spcBef>
              <a:buFont typeface="Wingdings 2" pitchFamily="18" charset="2"/>
              <a:buNone/>
            </a:pPr>
            <a:r>
              <a:rPr lang="en-US" altLang="zh-CN" b="1">
                <a:latin typeface="Courier New" pitchFamily="49" charset="0"/>
              </a:rPr>
              <a:t>		private slots:</a:t>
            </a:r>
          </a:p>
          <a:p>
            <a:pPr marL="342900" indent="-342900">
              <a:lnSpc>
                <a:spcPct val="80000"/>
              </a:lnSpc>
              <a:spcBef>
                <a:spcPct val="20000"/>
              </a:spcBef>
              <a:buFont typeface="Wingdings 2" pitchFamily="18" charset="2"/>
              <a:buNone/>
            </a:pPr>
            <a:r>
              <a:rPr lang="en-US" altLang="zh-CN" b="1">
                <a:latin typeface="Courier New" pitchFamily="49" charset="0"/>
              </a:rPr>
              <a:t>			void calculate();</a:t>
            </a:r>
          </a:p>
          <a:p>
            <a:pPr marL="342900" indent="-342900">
              <a:lnSpc>
                <a:spcPct val="80000"/>
              </a:lnSpc>
              <a:spcBef>
                <a:spcPct val="20000"/>
              </a:spcBef>
              <a:buFont typeface="Wingdings 2" pitchFamily="18" charset="2"/>
              <a:buNone/>
            </a:pPr>
            <a:r>
              <a:rPr lang="en-US" altLang="zh-CN" b="1">
                <a:latin typeface="Courier New" pitchFamily="49" charset="0"/>
              </a:rPr>
              <a:t>		private:</a:t>
            </a:r>
          </a:p>
          <a:p>
            <a:pPr marL="342900" indent="-342900">
              <a:lnSpc>
                <a:spcPct val="80000"/>
              </a:lnSpc>
              <a:spcBef>
                <a:spcPct val="20000"/>
              </a:spcBef>
              <a:buFont typeface="Wingdings 2" pitchFamily="18" charset="2"/>
              <a:buNone/>
            </a:pPr>
            <a:r>
              <a:rPr lang="en-US" altLang="zh-CN" b="1">
                <a:latin typeface="Courier New" pitchFamily="49" charset="0"/>
              </a:rPr>
              <a:t>			QTimer  timer;</a:t>
            </a:r>
          </a:p>
          <a:p>
            <a:pPr marL="342900" indent="-342900">
              <a:lnSpc>
                <a:spcPct val="80000"/>
              </a:lnSpc>
              <a:spcBef>
                <a:spcPct val="20000"/>
              </a:spcBef>
              <a:buFont typeface="Wingdings 2" pitchFamily="18" charset="2"/>
              <a:buNone/>
            </a:pPr>
            <a:r>
              <a:rPr lang="en-US" altLang="zh-CN" b="1">
                <a:latin typeface="Courier New" pitchFamily="49" charset="0"/>
              </a:rPr>
              <a:t>			……</a:t>
            </a:r>
          </a:p>
          <a:p>
            <a:pPr marL="342900" indent="-342900">
              <a:lnSpc>
                <a:spcPct val="80000"/>
              </a:lnSpc>
              <a:spcBef>
                <a:spcPct val="20000"/>
              </a:spcBef>
              <a:buFont typeface="Wingdings 2" pitchFamily="18" charset="2"/>
              <a:buNone/>
            </a:pPr>
            <a:r>
              <a:rPr lang="en-US" altLang="zh-CN" b="1">
                <a:latin typeface="Courier New" pitchFamily="49" charset="0"/>
              </a:rPr>
              <a:t>		}</a:t>
            </a:r>
            <a:r>
              <a:rPr lang="zh-CN" altLang="en-US" b="1">
                <a:latin typeface="Courier New" pitchFamily="49" charset="0"/>
              </a:rPr>
              <a:t>；</a:t>
            </a:r>
          </a:p>
        </p:txBody>
      </p:sp>
      <p:sp>
        <p:nvSpPr>
          <p:cNvPr id="66564" name="灯片编号占位符 5"/>
          <p:cNvSpPr>
            <a:spLocks noGrp="1"/>
          </p:cNvSpPr>
          <p:nvPr>
            <p:ph type="sldNum" sz="quarter" idx="12"/>
          </p:nvPr>
        </p:nvSpPr>
        <p:spPr>
          <a:noFill/>
        </p:spPr>
        <p:txBody>
          <a:bodyPr/>
          <a:lstStyle/>
          <a:p>
            <a:fld id="{B4A3776F-228F-46A4-AB04-49E2DD8BBEF6}" type="slidenum">
              <a:rPr lang="en-US" altLang="zh-CN" smtClean="0">
                <a:latin typeface="Arial" charset="0"/>
              </a:rPr>
              <a:pPr/>
              <a:t>61</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smtClean="0"/>
              <a:t>QObject</a:t>
            </a:r>
            <a:r>
              <a:rPr lang="zh-CN" altLang="en-US" smtClean="0"/>
              <a:t>类（实例）</a:t>
            </a:r>
          </a:p>
        </p:txBody>
      </p:sp>
      <p:sp>
        <p:nvSpPr>
          <p:cNvPr id="67587" name="Rectangle 3"/>
          <p:cNvSpPr>
            <a:spLocks noGrp="1" noChangeArrowheads="1"/>
          </p:cNvSpPr>
          <p:nvPr>
            <p:ph type="body" idx="1"/>
          </p:nvPr>
        </p:nvSpPr>
        <p:spPr>
          <a:xfrm>
            <a:off x="539750" y="1125538"/>
            <a:ext cx="8208963" cy="5256212"/>
          </a:xfrm>
        </p:spPr>
        <p:txBody>
          <a:bodyPr/>
          <a:lstStyle/>
          <a:p>
            <a:pPr eaLnBrk="1" hangingPunct="1">
              <a:buFont typeface="Wingdings 2" pitchFamily="18" charset="2"/>
              <a:buNone/>
            </a:pPr>
            <a:r>
              <a:rPr lang="zh-CN" altLang="en-US" dirty="0" smtClean="0"/>
              <a:t>	</a:t>
            </a:r>
            <a:r>
              <a:rPr lang="en-US" altLang="zh-CN" sz="1800" dirty="0" smtClean="0">
                <a:latin typeface="Courier New" pitchFamily="49" charset="0"/>
              </a:rPr>
              <a:t>//</a:t>
            </a:r>
            <a:r>
              <a:rPr lang="zh-CN" altLang="en-US" sz="1800" dirty="0" smtClean="0">
                <a:latin typeface="Courier New" pitchFamily="49" charset="0"/>
              </a:rPr>
              <a:t>构造初始化一个</a:t>
            </a:r>
            <a:r>
              <a:rPr lang="en-US" altLang="zh-CN" sz="1800" dirty="0" smtClean="0"/>
              <a:t>Mandelbrot</a:t>
            </a:r>
            <a:r>
              <a:rPr lang="zh-CN" altLang="en-US" sz="1800" dirty="0" smtClean="0"/>
              <a:t>对象</a:t>
            </a:r>
          </a:p>
          <a:p>
            <a:pPr eaLnBrk="1" hangingPunct="1">
              <a:buFont typeface="Wingdings 2" pitchFamily="18" charset="2"/>
              <a:buNone/>
            </a:pPr>
            <a:r>
              <a:rPr lang="zh-CN" altLang="en-US" sz="1800" dirty="0" smtClean="0"/>
              <a:t>	</a:t>
            </a:r>
            <a:r>
              <a:rPr lang="en-US" altLang="zh-CN" sz="1800" dirty="0" smtClean="0">
                <a:latin typeface="Courier New" pitchFamily="49" charset="0"/>
              </a:rPr>
              <a:t>Mandelbrot::Mandelbrot(const char *name, </a:t>
            </a:r>
            <a:r>
              <a:rPr lang="en-US" altLang="zh-CN" sz="1800" dirty="0" err="1" smtClean="0">
                <a:latin typeface="Courier New" pitchFamily="49" charset="0"/>
              </a:rPr>
              <a:t>QObject</a:t>
            </a:r>
            <a:r>
              <a:rPr lang="en-US" altLang="zh-CN" sz="1800" dirty="0" smtClean="0">
                <a:latin typeface="Courier New" pitchFamily="49" charset="0"/>
              </a:rPr>
              <a:t> *parent)</a:t>
            </a:r>
          </a:p>
          <a:p>
            <a:pPr eaLnBrk="1" hangingPunct="1">
              <a:buFont typeface="Wingdings 2" pitchFamily="18" charset="2"/>
              <a:buNone/>
            </a:pPr>
            <a:r>
              <a:rPr lang="en-US" altLang="zh-CN" sz="1800" dirty="0" smtClean="0">
                <a:latin typeface="Courier New" pitchFamily="49" charset="0"/>
              </a:rPr>
              <a:t>			:</a:t>
            </a:r>
            <a:r>
              <a:rPr lang="en-US" altLang="zh-CN" sz="1800" dirty="0" err="1" smtClean="0">
                <a:latin typeface="Courier New" pitchFamily="49" charset="0"/>
              </a:rPr>
              <a:t>QObject</a:t>
            </a:r>
            <a:r>
              <a:rPr lang="en-US" altLang="zh-CN" sz="1800" dirty="0" smtClean="0">
                <a:latin typeface="Courier New" pitchFamily="49" charset="0"/>
              </a:rPr>
              <a:t>(parent, name)</a:t>
            </a:r>
          </a:p>
          <a:p>
            <a:pPr eaLnBrk="1" hangingPunct="1">
              <a:buFont typeface="Wingdings 2" pitchFamily="18" charset="2"/>
              <a:buNone/>
            </a:pPr>
            <a:r>
              <a:rPr lang="en-US" altLang="zh-CN" sz="1800" dirty="0" smtClean="0">
                <a:latin typeface="Courier New" pitchFamily="49" charset="0"/>
              </a:rPr>
              <a:t>		{</a:t>
            </a:r>
          </a:p>
          <a:p>
            <a:pPr eaLnBrk="1" hangingPunct="1">
              <a:buFont typeface="Wingdings 2" pitchFamily="18" charset="2"/>
              <a:buNone/>
            </a:pPr>
            <a:r>
              <a:rPr lang="en-US" altLang="zh-CN" sz="1800" dirty="0" smtClean="0">
                <a:latin typeface="Courier New" pitchFamily="49" charset="0"/>
              </a:rPr>
              <a:t>			connect(&amp;</a:t>
            </a:r>
            <a:r>
              <a:rPr lang="en-US" altLang="zh-CN" sz="1800" dirty="0" err="1" smtClean="0">
                <a:latin typeface="Courier New" pitchFamily="49" charset="0"/>
              </a:rPr>
              <a:t>timer,SIGNAL</a:t>
            </a:r>
            <a:r>
              <a:rPr lang="en-US" altLang="zh-CN" sz="1800" dirty="0" smtClean="0">
                <a:latin typeface="Courier New" pitchFamily="49" charset="0"/>
              </a:rPr>
              <a:t>(timeout()),SLOT(calculate()));</a:t>
            </a:r>
          </a:p>
          <a:p>
            <a:pPr eaLnBrk="1" hangingPunct="1">
              <a:buFont typeface="Wingdings 2" pitchFamily="18" charset="2"/>
              <a:buNone/>
            </a:pPr>
            <a:r>
              <a:rPr lang="zh-CN" altLang="en-US" sz="1800" dirty="0" smtClean="0">
                <a:latin typeface="Courier New" pitchFamily="49" charset="0"/>
              </a:rPr>
              <a:t>		</a:t>
            </a:r>
            <a:r>
              <a:rPr lang="en-US" altLang="zh-CN" sz="1800" dirty="0" smtClean="0">
                <a:latin typeface="Courier New" pitchFamily="49" charset="0"/>
              </a:rPr>
              <a:t>……</a:t>
            </a:r>
          </a:p>
          <a:p>
            <a:pPr eaLnBrk="1" hangingPunct="1">
              <a:buFont typeface="Wingdings 2" pitchFamily="18" charset="2"/>
              <a:buNone/>
            </a:pPr>
            <a:r>
              <a:rPr lang="zh-CN" altLang="en-US" sz="1800" dirty="0" smtClean="0">
                <a:latin typeface="Courier New" pitchFamily="49" charset="0"/>
              </a:rPr>
              <a:t>		</a:t>
            </a:r>
            <a:r>
              <a:rPr lang="en-US" altLang="zh-CN" sz="1800" dirty="0" smtClean="0">
                <a:latin typeface="Courier New" pitchFamily="49" charset="0"/>
              </a:rPr>
              <a:t>{</a:t>
            </a:r>
          </a:p>
          <a:p>
            <a:pPr eaLnBrk="1" hangingPunct="1">
              <a:buFont typeface="Wingdings 2" pitchFamily="18" charset="2"/>
              <a:buNone/>
            </a:pPr>
            <a:endParaRPr lang="en-US" altLang="zh-CN" dirty="0" smtClean="0">
              <a:latin typeface="Courier New" pitchFamily="49" charset="0"/>
            </a:endParaRPr>
          </a:p>
        </p:txBody>
      </p:sp>
      <p:sp>
        <p:nvSpPr>
          <p:cNvPr id="67588" name="灯片编号占位符 4"/>
          <p:cNvSpPr>
            <a:spLocks noGrp="1"/>
          </p:cNvSpPr>
          <p:nvPr>
            <p:ph type="sldNum" sz="quarter" idx="12"/>
          </p:nvPr>
        </p:nvSpPr>
        <p:spPr>
          <a:noFill/>
        </p:spPr>
        <p:txBody>
          <a:bodyPr/>
          <a:lstStyle/>
          <a:p>
            <a:fld id="{5BD015B7-FE22-43BE-B231-C902D4D552C2}" type="slidenum">
              <a:rPr lang="en-US" altLang="zh-CN" smtClean="0">
                <a:latin typeface="Arial" charset="0"/>
              </a:rPr>
              <a:pPr/>
              <a:t>62</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endParaRPr lang="en-US" smtClean="0"/>
          </a:p>
        </p:txBody>
      </p:sp>
      <p:sp>
        <p:nvSpPr>
          <p:cNvPr id="68611" name="内容占位符 2"/>
          <p:cNvSpPr>
            <a:spLocks noGrp="1"/>
          </p:cNvSpPr>
          <p:nvPr>
            <p:ph idx="1"/>
          </p:nvPr>
        </p:nvSpPr>
        <p:spPr/>
        <p:txBody>
          <a:bodyPr/>
          <a:lstStyle/>
          <a:p>
            <a:endParaRPr lang="en-US" smtClean="0"/>
          </a:p>
        </p:txBody>
      </p:sp>
      <p:sp>
        <p:nvSpPr>
          <p:cNvPr id="68612" name="灯片编号占位符 4"/>
          <p:cNvSpPr>
            <a:spLocks noGrp="1"/>
          </p:cNvSpPr>
          <p:nvPr>
            <p:ph type="sldNum" sz="quarter" idx="12"/>
          </p:nvPr>
        </p:nvSpPr>
        <p:spPr>
          <a:noFill/>
        </p:spPr>
        <p:txBody>
          <a:bodyPr/>
          <a:lstStyle/>
          <a:p>
            <a:fld id="{93F878CA-E753-4C73-9B85-24482FA834EE}" type="slidenum">
              <a:rPr lang="en-US" altLang="zh-CN" smtClean="0">
                <a:latin typeface="Arial" charset="0"/>
              </a:rPr>
              <a:pPr/>
              <a:t>63</a:t>
            </a:fld>
            <a:endParaRPr lang="en-US" altLang="zh-CN" smtClean="0">
              <a:latin typeface="Arial" charset="0"/>
            </a:endParaRPr>
          </a:p>
        </p:txBody>
      </p:sp>
      <p:sp>
        <p:nvSpPr>
          <p:cNvPr id="7" name="TextBox 6"/>
          <p:cNvSpPr txBox="1"/>
          <p:nvPr/>
        </p:nvSpPr>
        <p:spPr>
          <a:xfrm>
            <a:off x="2411760" y="3068960"/>
            <a:ext cx="4536504" cy="707886"/>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zh-CN" altLang="en-US" sz="4000" dirty="0">
                <a:latin typeface="Arial" pitchFamily="34" charset="0"/>
              </a:rPr>
              <a:t>信号</a:t>
            </a:r>
            <a:r>
              <a:rPr lang="en-US" altLang="zh-CN" sz="4000" dirty="0">
                <a:latin typeface="Arial" pitchFamily="34" charset="0"/>
              </a:rPr>
              <a:t>/</a:t>
            </a:r>
            <a:r>
              <a:rPr lang="zh-CN" altLang="en-US" sz="4000" dirty="0">
                <a:latin typeface="Arial" pitchFamily="34" charset="0"/>
              </a:rPr>
              <a:t>槽机制</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smtClean="0"/>
              <a:t>回调函数</a:t>
            </a:r>
            <a:endParaRPr lang="en-US" smtClean="0"/>
          </a:p>
        </p:txBody>
      </p:sp>
      <p:sp>
        <p:nvSpPr>
          <p:cNvPr id="69635" name="内容占位符 2"/>
          <p:cNvSpPr>
            <a:spLocks noGrp="1"/>
          </p:cNvSpPr>
          <p:nvPr>
            <p:ph idx="1"/>
          </p:nvPr>
        </p:nvSpPr>
        <p:spPr/>
        <p:txBody>
          <a:bodyPr/>
          <a:lstStyle/>
          <a:p>
            <a:r>
              <a:rPr lang="zh-CN" altLang="en-US" sz="2800" dirty="0" smtClean="0"/>
              <a:t>回调函数是一个</a:t>
            </a:r>
            <a:r>
              <a:rPr lang="zh-CN" altLang="en-US" sz="2800" dirty="0" smtClean="0">
                <a:solidFill>
                  <a:srgbClr val="FF0000"/>
                </a:solidFill>
              </a:rPr>
              <a:t>通过函数指针调用的函数</a:t>
            </a:r>
            <a:r>
              <a:rPr lang="zh-CN" altLang="en-US" sz="2800" dirty="0" smtClean="0"/>
              <a:t>。</a:t>
            </a:r>
            <a:endParaRPr lang="en-US" altLang="zh-CN" sz="2800" dirty="0" smtClean="0"/>
          </a:p>
          <a:p>
            <a:r>
              <a:rPr lang="zh-CN" altLang="en-US" sz="2800" dirty="0" smtClean="0"/>
              <a:t>如果把函数的指针</a:t>
            </a:r>
            <a:r>
              <a:rPr lang="en-US" altLang="zh-CN" sz="2800" dirty="0" smtClean="0"/>
              <a:t>(</a:t>
            </a:r>
            <a:r>
              <a:rPr lang="zh-CN" altLang="en-US" sz="2800" dirty="0" smtClean="0"/>
              <a:t>地址</a:t>
            </a:r>
            <a:r>
              <a:rPr lang="en-US" altLang="zh-CN" sz="2800" dirty="0" smtClean="0"/>
              <a:t>)</a:t>
            </a:r>
            <a:r>
              <a:rPr lang="zh-CN" altLang="en-US" sz="2800" dirty="0" smtClean="0">
                <a:solidFill>
                  <a:srgbClr val="FF0000"/>
                </a:solidFill>
              </a:rPr>
              <a:t>作为参数传递给另一个函数</a:t>
            </a:r>
            <a:r>
              <a:rPr lang="zh-CN" altLang="en-US" sz="2800" dirty="0" smtClean="0"/>
              <a:t>，当这个指针被用为调用它所指向的函数时，我们就说这是回调函数。</a:t>
            </a:r>
            <a:endParaRPr lang="en-US" altLang="zh-CN" sz="2800" dirty="0" smtClean="0"/>
          </a:p>
          <a:p>
            <a:r>
              <a:rPr lang="zh-CN" altLang="en-US" sz="2800" dirty="0" smtClean="0"/>
              <a:t>回调函数不是由该函数的实现方式直接调用，而是在特定的事件或条件发生时由另外的一方调用的，用于对该事件或条件进行响应。</a:t>
            </a:r>
            <a:endParaRPr lang="en-US" sz="2800" dirty="0" smtClean="0"/>
          </a:p>
        </p:txBody>
      </p:sp>
      <p:sp>
        <p:nvSpPr>
          <p:cNvPr id="69636" name="灯片编号占位符 5"/>
          <p:cNvSpPr>
            <a:spLocks noGrp="1"/>
          </p:cNvSpPr>
          <p:nvPr>
            <p:ph type="sldNum" sz="quarter" idx="12"/>
          </p:nvPr>
        </p:nvSpPr>
        <p:spPr>
          <a:noFill/>
        </p:spPr>
        <p:txBody>
          <a:bodyPr/>
          <a:lstStyle/>
          <a:p>
            <a:fld id="{91370398-406A-45C1-B371-9C96B262E604}" type="slidenum">
              <a:rPr lang="en-US" altLang="zh-CN" smtClean="0">
                <a:latin typeface="Arial" charset="0"/>
              </a:rPr>
              <a:pPr/>
              <a:t>64</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en-US" altLang="zh-CN" smtClean="0"/>
              <a:t>Signal/Slot</a:t>
            </a:r>
            <a:r>
              <a:rPr lang="zh-CN" altLang="en-US" smtClean="0"/>
              <a:t>机制</a:t>
            </a:r>
            <a:endParaRPr lang="en-US" smtClean="0"/>
          </a:p>
        </p:txBody>
      </p:sp>
      <p:sp>
        <p:nvSpPr>
          <p:cNvPr id="70659" name="内容占位符 2"/>
          <p:cNvSpPr>
            <a:spLocks noGrp="1"/>
          </p:cNvSpPr>
          <p:nvPr>
            <p:ph idx="1"/>
          </p:nvPr>
        </p:nvSpPr>
        <p:spPr/>
        <p:txBody>
          <a:bodyPr/>
          <a:lstStyle/>
          <a:p>
            <a:r>
              <a:rPr lang="en-US" altLang="zh-CN" sz="2400" dirty="0" smtClean="0"/>
              <a:t>Qt</a:t>
            </a:r>
            <a:r>
              <a:rPr lang="zh-CN" altLang="en-US" sz="2400" dirty="0" smtClean="0"/>
              <a:t>程序中，事件处理的方式也是回调，但与回调函数所不同的是，事件的发出和接收采用了</a:t>
            </a:r>
            <a:r>
              <a:rPr lang="zh-CN" altLang="en-US" sz="2400" dirty="0" smtClean="0">
                <a:solidFill>
                  <a:srgbClr val="FF0000"/>
                </a:solidFill>
              </a:rPr>
              <a:t>信号（</a:t>
            </a:r>
            <a:r>
              <a:rPr lang="en-US" altLang="zh-CN" sz="2400" dirty="0" smtClean="0">
                <a:solidFill>
                  <a:srgbClr val="FF0000"/>
                </a:solidFill>
              </a:rPr>
              <a:t>signal</a:t>
            </a:r>
            <a:r>
              <a:rPr lang="zh-CN" altLang="en-US" sz="2400" dirty="0" smtClean="0">
                <a:solidFill>
                  <a:srgbClr val="FF0000"/>
                </a:solidFill>
              </a:rPr>
              <a:t>）和插槽（</a:t>
            </a:r>
            <a:r>
              <a:rPr lang="en-US" altLang="zh-CN" sz="2400" dirty="0" smtClean="0">
                <a:solidFill>
                  <a:srgbClr val="FF0000"/>
                </a:solidFill>
              </a:rPr>
              <a:t>slot</a:t>
            </a:r>
            <a:r>
              <a:rPr lang="zh-CN" altLang="en-US" sz="2400" dirty="0" smtClean="0">
                <a:solidFill>
                  <a:srgbClr val="FF0000"/>
                </a:solidFill>
              </a:rPr>
              <a:t>）机制</a:t>
            </a:r>
            <a:r>
              <a:rPr lang="zh-CN" altLang="en-US" sz="2400" dirty="0" smtClean="0"/>
              <a:t>，无须调用翻译表，是类型安全的回调。</a:t>
            </a:r>
            <a:endParaRPr lang="en-US" altLang="zh-CN" sz="2400" dirty="0" smtClean="0"/>
          </a:p>
          <a:p>
            <a:r>
              <a:rPr lang="zh-CN" altLang="en-US" sz="2400" dirty="0" smtClean="0"/>
              <a:t>类似于观察者设计模式</a:t>
            </a:r>
            <a:endParaRPr lang="en-US" altLang="zh-CN" sz="2400" dirty="0" smtClean="0"/>
          </a:p>
          <a:p>
            <a:pPr lvl="1"/>
            <a:r>
              <a:rPr lang="zh-CN" altLang="en-US" sz="2000" dirty="0" smtClean="0"/>
              <a:t>信号槽机制可以在对象之间</a:t>
            </a:r>
            <a:r>
              <a:rPr lang="zh-CN" altLang="en-US" sz="2000" dirty="0" smtClean="0">
                <a:solidFill>
                  <a:srgbClr val="FF0000"/>
                </a:solidFill>
              </a:rPr>
              <a:t>彼此并不了解的情况下</a:t>
            </a:r>
            <a:r>
              <a:rPr lang="zh-CN" altLang="en-US" sz="2000" dirty="0" smtClean="0"/>
              <a:t>将它们的行为联系起来。</a:t>
            </a:r>
          </a:p>
          <a:p>
            <a:pPr lvl="1"/>
            <a:r>
              <a:rPr lang="zh-CN" altLang="en-US" sz="2000" dirty="0" smtClean="0"/>
              <a:t>槽函数能和信号相连接，</a:t>
            </a:r>
            <a:r>
              <a:rPr lang="zh-CN" altLang="en-US" sz="2000" dirty="0" smtClean="0">
                <a:solidFill>
                  <a:srgbClr val="FF0000"/>
                </a:solidFill>
              </a:rPr>
              <a:t>只要信号发出了</a:t>
            </a:r>
            <a:r>
              <a:rPr lang="zh-CN" altLang="en-US" sz="2000" dirty="0" smtClean="0"/>
              <a:t>，这个槽函数就会自动被调用。</a:t>
            </a:r>
            <a:endParaRPr lang="en-US" altLang="zh-CN" sz="2000" dirty="0" smtClean="0"/>
          </a:p>
          <a:p>
            <a:r>
              <a:rPr lang="zh-CN" altLang="en-US" sz="2400" dirty="0" smtClean="0">
                <a:solidFill>
                  <a:srgbClr val="0000CC"/>
                </a:solidFill>
              </a:rPr>
              <a:t>利用信号和插槽进行对象间的通信是</a:t>
            </a:r>
            <a:r>
              <a:rPr lang="en-US" altLang="zh-CN" sz="2400" dirty="0" smtClean="0">
                <a:solidFill>
                  <a:srgbClr val="0000CC"/>
                </a:solidFill>
              </a:rPr>
              <a:t>Qt</a:t>
            </a:r>
            <a:r>
              <a:rPr lang="zh-CN" altLang="en-US" sz="2400" dirty="0" smtClean="0">
                <a:solidFill>
                  <a:srgbClr val="0000CC"/>
                </a:solidFill>
              </a:rPr>
              <a:t>的最主要特征</a:t>
            </a:r>
            <a:r>
              <a:rPr lang="zh-CN" altLang="en-US" sz="2400" dirty="0" smtClean="0"/>
              <a:t>之一。</a:t>
            </a:r>
          </a:p>
        </p:txBody>
      </p:sp>
      <p:sp>
        <p:nvSpPr>
          <p:cNvPr id="70660" name="灯片编号占位符 5"/>
          <p:cNvSpPr>
            <a:spLocks noGrp="1"/>
          </p:cNvSpPr>
          <p:nvPr>
            <p:ph type="sldNum" sz="quarter" idx="12"/>
          </p:nvPr>
        </p:nvSpPr>
        <p:spPr>
          <a:noFill/>
        </p:spPr>
        <p:txBody>
          <a:bodyPr/>
          <a:lstStyle/>
          <a:p>
            <a:fld id="{45F30992-B7EB-431E-AC68-3C6333ED4404}" type="slidenum">
              <a:rPr lang="en-US" altLang="zh-CN" smtClean="0">
                <a:latin typeface="Arial" charset="0"/>
              </a:rPr>
              <a:pPr/>
              <a:t>65</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en-US" altLang="zh-CN" smtClean="0"/>
              <a:t>Signal/Slot</a:t>
            </a:r>
            <a:r>
              <a:rPr lang="zh-CN" altLang="en-US" smtClean="0"/>
              <a:t>机制（续）</a:t>
            </a:r>
            <a:endParaRPr lang="en-US" smtClean="0"/>
          </a:p>
        </p:txBody>
      </p:sp>
      <p:sp>
        <p:nvSpPr>
          <p:cNvPr id="71683" name="内容占位符 2"/>
          <p:cNvSpPr>
            <a:spLocks noGrp="1"/>
          </p:cNvSpPr>
          <p:nvPr>
            <p:ph idx="1"/>
          </p:nvPr>
        </p:nvSpPr>
        <p:spPr/>
        <p:txBody>
          <a:bodyPr/>
          <a:lstStyle/>
          <a:p>
            <a:pPr>
              <a:lnSpc>
                <a:spcPct val="120000"/>
              </a:lnSpc>
            </a:pPr>
            <a:r>
              <a:rPr lang="zh-CN" altLang="en-US" sz="2400" dirty="0" smtClean="0"/>
              <a:t>当对象状态发生改变的时候，发出</a:t>
            </a:r>
            <a:r>
              <a:rPr lang="en-US" altLang="zh-CN" sz="2400" dirty="0" smtClean="0"/>
              <a:t>signal</a:t>
            </a:r>
            <a:r>
              <a:rPr lang="zh-CN" altLang="en-US" sz="2400" dirty="0" smtClean="0"/>
              <a:t>通知所有的</a:t>
            </a:r>
            <a:r>
              <a:rPr lang="en-US" altLang="zh-CN" sz="2400" dirty="0" smtClean="0"/>
              <a:t>slot</a:t>
            </a:r>
            <a:r>
              <a:rPr lang="zh-CN" altLang="en-US" sz="2400" dirty="0" smtClean="0"/>
              <a:t>接收</a:t>
            </a:r>
            <a:r>
              <a:rPr lang="en-US" altLang="zh-CN" sz="2400" dirty="0" smtClean="0"/>
              <a:t>signal</a:t>
            </a:r>
            <a:r>
              <a:rPr lang="zh-CN" altLang="en-US" sz="2400" dirty="0" smtClean="0"/>
              <a:t>，尽管</a:t>
            </a:r>
            <a:r>
              <a:rPr lang="zh-CN" altLang="en-US" sz="2400" dirty="0" smtClean="0">
                <a:solidFill>
                  <a:srgbClr val="FF0000"/>
                </a:solidFill>
              </a:rPr>
              <a:t>它并不知道哪些函数定义了</a:t>
            </a:r>
            <a:r>
              <a:rPr lang="en-US" altLang="zh-CN" sz="2400" dirty="0" smtClean="0">
                <a:solidFill>
                  <a:srgbClr val="FF0000"/>
                </a:solidFill>
              </a:rPr>
              <a:t>slot</a:t>
            </a:r>
            <a:r>
              <a:rPr lang="zh-CN" altLang="en-US" sz="2400" dirty="0" smtClean="0"/>
              <a:t>，而</a:t>
            </a:r>
            <a:r>
              <a:rPr lang="en-US" altLang="zh-CN" sz="2400" dirty="0" smtClean="0">
                <a:solidFill>
                  <a:srgbClr val="FF0000"/>
                </a:solidFill>
              </a:rPr>
              <a:t>slot</a:t>
            </a:r>
            <a:r>
              <a:rPr lang="zh-CN" altLang="en-US" sz="2400" dirty="0" smtClean="0">
                <a:solidFill>
                  <a:srgbClr val="FF0000"/>
                </a:solidFill>
              </a:rPr>
              <a:t>也同样不知道要接收怎样的</a:t>
            </a:r>
            <a:r>
              <a:rPr lang="en-US" altLang="zh-CN" sz="2400" dirty="0" smtClean="0">
                <a:solidFill>
                  <a:srgbClr val="FF0000"/>
                </a:solidFill>
              </a:rPr>
              <a:t>signal</a:t>
            </a:r>
          </a:p>
          <a:p>
            <a:pPr>
              <a:lnSpc>
                <a:spcPct val="120000"/>
              </a:lnSpc>
            </a:pPr>
            <a:r>
              <a:rPr lang="en-US" altLang="zh-CN" sz="2400" dirty="0" smtClean="0"/>
              <a:t>signal</a:t>
            </a:r>
            <a:r>
              <a:rPr lang="zh-CN" altLang="en-US" sz="2400" dirty="0" smtClean="0"/>
              <a:t>和</a:t>
            </a:r>
            <a:r>
              <a:rPr lang="en-US" altLang="zh-CN" sz="2400" dirty="0" smtClean="0"/>
              <a:t>slot</a:t>
            </a:r>
            <a:r>
              <a:rPr lang="zh-CN" altLang="en-US" sz="2400" dirty="0" smtClean="0"/>
              <a:t>机制真正实现了封装的概念，</a:t>
            </a:r>
            <a:r>
              <a:rPr lang="en-US" altLang="zh-CN" sz="2400" dirty="0" smtClean="0"/>
              <a:t>slot</a:t>
            </a:r>
            <a:r>
              <a:rPr lang="zh-CN" altLang="en-US" sz="2400" dirty="0" smtClean="0"/>
              <a:t>除了接收</a:t>
            </a:r>
            <a:r>
              <a:rPr lang="en-US" altLang="zh-CN" sz="2400" dirty="0" smtClean="0"/>
              <a:t>signal</a:t>
            </a:r>
            <a:r>
              <a:rPr lang="zh-CN" altLang="en-US" sz="2400" dirty="0" smtClean="0"/>
              <a:t>之外和其它的成员函数没有什么不同</a:t>
            </a:r>
            <a:endParaRPr lang="en-US" altLang="zh-CN" sz="2400" dirty="0" smtClean="0"/>
          </a:p>
          <a:p>
            <a:pPr>
              <a:lnSpc>
                <a:spcPct val="120000"/>
              </a:lnSpc>
            </a:pPr>
            <a:r>
              <a:rPr lang="en-US" altLang="zh-CN" sz="2400" dirty="0" smtClean="0"/>
              <a:t>signal</a:t>
            </a:r>
            <a:r>
              <a:rPr lang="zh-CN" altLang="en-US" sz="2400" dirty="0" smtClean="0"/>
              <a:t>和</a:t>
            </a:r>
            <a:r>
              <a:rPr lang="en-US" altLang="zh-CN" sz="2400" dirty="0" smtClean="0"/>
              <a:t>slot</a:t>
            </a:r>
            <a:r>
              <a:rPr lang="zh-CN" altLang="en-US" sz="2400" dirty="0" smtClean="0"/>
              <a:t>之间是</a:t>
            </a:r>
            <a:r>
              <a:rPr lang="zh-CN" altLang="en-US" sz="2400" dirty="0" smtClean="0">
                <a:solidFill>
                  <a:srgbClr val="0000CC"/>
                </a:solidFill>
              </a:rPr>
              <a:t>多对多的对应关系</a:t>
            </a:r>
            <a:r>
              <a:rPr lang="zh-CN" altLang="en-US" sz="2400" dirty="0" smtClean="0"/>
              <a:t>。</a:t>
            </a:r>
            <a:endParaRPr lang="en-US" altLang="zh-CN" sz="2400" dirty="0" smtClean="0"/>
          </a:p>
          <a:p>
            <a:pPr>
              <a:lnSpc>
                <a:spcPct val="120000"/>
              </a:lnSpc>
            </a:pPr>
            <a:r>
              <a:rPr lang="zh-CN" altLang="en-US" sz="2400" dirty="0" smtClean="0"/>
              <a:t>在</a:t>
            </a:r>
            <a:r>
              <a:rPr lang="en-US" altLang="zh-CN" sz="2400" dirty="0" err="1" smtClean="0"/>
              <a:t>QObject</a:t>
            </a:r>
            <a:r>
              <a:rPr lang="zh-CN" altLang="en-US" sz="2400" dirty="0" smtClean="0"/>
              <a:t>中实现</a:t>
            </a:r>
          </a:p>
        </p:txBody>
      </p:sp>
      <p:sp>
        <p:nvSpPr>
          <p:cNvPr id="71684" name="灯片编号占位符 5"/>
          <p:cNvSpPr>
            <a:spLocks noGrp="1"/>
          </p:cNvSpPr>
          <p:nvPr>
            <p:ph type="sldNum" sz="quarter" idx="12"/>
          </p:nvPr>
        </p:nvSpPr>
        <p:spPr>
          <a:noFill/>
        </p:spPr>
        <p:txBody>
          <a:bodyPr/>
          <a:lstStyle/>
          <a:p>
            <a:fld id="{04AD4185-A819-429E-A99E-9FA052B6C76F}" type="slidenum">
              <a:rPr lang="en-US" altLang="zh-CN" smtClean="0">
                <a:latin typeface="Arial" charset="0"/>
              </a:rPr>
              <a:pPr/>
              <a:t>66</a:t>
            </a:fld>
            <a:endParaRPr lang="en-US" altLang="zh-CN" smtClean="0">
              <a:latin typeface="Arial"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en-US" altLang="zh-CN" smtClean="0"/>
              <a:t>Signal/Slot</a:t>
            </a:r>
            <a:r>
              <a:rPr lang="zh-CN" altLang="en-US" smtClean="0"/>
              <a:t>实例</a:t>
            </a:r>
            <a:endParaRPr lang="en-US" smtClean="0"/>
          </a:p>
        </p:txBody>
      </p:sp>
      <p:sp>
        <p:nvSpPr>
          <p:cNvPr id="72707" name="内容占位符 2"/>
          <p:cNvSpPr>
            <a:spLocks noGrp="1"/>
          </p:cNvSpPr>
          <p:nvPr>
            <p:ph idx="1"/>
          </p:nvPr>
        </p:nvSpPr>
        <p:spPr>
          <a:xfrm>
            <a:off x="684213" y="4076700"/>
            <a:ext cx="8064500" cy="2305050"/>
          </a:xfrm>
        </p:spPr>
        <p:txBody>
          <a:bodyPr/>
          <a:lstStyle/>
          <a:p>
            <a:r>
              <a:rPr lang="zh-CN" altLang="en-US" sz="2400" dirty="0" smtClean="0"/>
              <a:t> </a:t>
            </a:r>
            <a:r>
              <a:rPr lang="en-US" altLang="zh-CN" sz="2400" dirty="0" smtClean="0"/>
              <a:t>Qt</a:t>
            </a:r>
            <a:r>
              <a:rPr lang="zh-CN" altLang="en-US" sz="2400" dirty="0" smtClean="0"/>
              <a:t>程序的窗口部件发射信号（</a:t>
            </a:r>
            <a:r>
              <a:rPr lang="en-US" altLang="zh-CN" sz="2400" dirty="0" smtClean="0"/>
              <a:t>signals</a:t>
            </a:r>
            <a:r>
              <a:rPr lang="zh-CN" altLang="en-US" sz="2400" dirty="0" smtClean="0"/>
              <a:t>）来指出一个用户的动作或者是状态的变化。</a:t>
            </a:r>
            <a:endParaRPr lang="en-US" altLang="zh-CN" sz="2400" dirty="0" smtClean="0"/>
          </a:p>
          <a:p>
            <a:r>
              <a:rPr lang="zh-CN" altLang="en-US" sz="2400" dirty="0" smtClean="0"/>
              <a:t>当信号被发射的时候，和信号相连的槽就会自动执行。</a:t>
            </a:r>
            <a:endParaRPr lang="en-US" altLang="zh-CN" sz="2400" dirty="0" smtClean="0"/>
          </a:p>
          <a:p>
            <a:r>
              <a:rPr lang="zh-CN" altLang="en-US" sz="2400" dirty="0" smtClean="0">
                <a:solidFill>
                  <a:srgbClr val="FF0000"/>
                </a:solidFill>
              </a:rPr>
              <a:t>“信号和槽”机制用于</a:t>
            </a:r>
            <a:r>
              <a:rPr lang="en-US" altLang="zh-CN" sz="2400" dirty="0" smtClean="0">
                <a:solidFill>
                  <a:srgbClr val="FF0000"/>
                </a:solidFill>
              </a:rPr>
              <a:t>Qt</a:t>
            </a:r>
            <a:r>
              <a:rPr lang="zh-CN" altLang="en-US" sz="2400" dirty="0" smtClean="0">
                <a:solidFill>
                  <a:srgbClr val="FF0000"/>
                </a:solidFill>
              </a:rPr>
              <a:t>对象间的通讯。 </a:t>
            </a:r>
            <a:endParaRPr lang="en-US" sz="2400" dirty="0" smtClean="0">
              <a:solidFill>
                <a:srgbClr val="FF0000"/>
              </a:solidFill>
            </a:endParaRPr>
          </a:p>
        </p:txBody>
      </p:sp>
      <p:sp>
        <p:nvSpPr>
          <p:cNvPr id="72708" name="Rectangle 6"/>
          <p:cNvSpPr>
            <a:spLocks noChangeArrowheads="1"/>
          </p:cNvSpPr>
          <p:nvPr/>
        </p:nvSpPr>
        <p:spPr bwMode="auto">
          <a:xfrm>
            <a:off x="684213" y="1125538"/>
            <a:ext cx="8145462" cy="2862262"/>
          </a:xfrm>
          <a:prstGeom prst="rect">
            <a:avLst/>
          </a:prstGeom>
          <a:noFill/>
          <a:ln w="9525">
            <a:noFill/>
            <a:miter lim="800000"/>
            <a:headEnd/>
            <a:tailEnd/>
          </a:ln>
        </p:spPr>
        <p:txBody>
          <a:bodyPr anchor="ctr">
            <a:spAutoFit/>
          </a:bodyPr>
          <a:lstStyle/>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dirty="0"/>
              <a:t>#include &lt;</a:t>
            </a:r>
            <a:r>
              <a:rPr lang="en-US" altLang="zh-CN" dirty="0" err="1"/>
              <a:t>qapplication.h</a:t>
            </a:r>
            <a:r>
              <a:rPr lang="en-US" altLang="zh-CN" dirty="0"/>
              <a:t>&gt;</a:t>
            </a:r>
          </a:p>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dirty="0"/>
              <a:t>#include &lt;</a:t>
            </a:r>
            <a:r>
              <a:rPr lang="en-US" altLang="zh-CN" dirty="0" err="1"/>
              <a:t>qpushbutton.h</a:t>
            </a:r>
            <a:r>
              <a:rPr lang="en-US" altLang="zh-CN" dirty="0"/>
              <a:t>&gt;</a:t>
            </a:r>
          </a:p>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dirty="0" err="1"/>
              <a:t>int</a:t>
            </a:r>
            <a:r>
              <a:rPr lang="en-US" altLang="zh-CN" dirty="0"/>
              <a:t> main (</a:t>
            </a:r>
            <a:r>
              <a:rPr lang="en-US" altLang="zh-CN" dirty="0" err="1"/>
              <a:t>int</a:t>
            </a:r>
            <a:r>
              <a:rPr lang="en-US" altLang="zh-CN" dirty="0"/>
              <a:t> </a:t>
            </a:r>
            <a:r>
              <a:rPr lang="en-US" altLang="zh-CN" dirty="0" err="1"/>
              <a:t>argc</a:t>
            </a:r>
            <a:r>
              <a:rPr lang="en-US" altLang="zh-CN" dirty="0"/>
              <a:t>, char *</a:t>
            </a:r>
            <a:r>
              <a:rPr lang="en-US" altLang="zh-CN" dirty="0" err="1"/>
              <a:t>argv</a:t>
            </a:r>
            <a:r>
              <a:rPr lang="en-US" altLang="zh-CN" dirty="0"/>
              <a:t> [])</a:t>
            </a:r>
          </a:p>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dirty="0"/>
              <a:t>{</a:t>
            </a:r>
          </a:p>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dirty="0"/>
              <a:t>    </a:t>
            </a:r>
            <a:r>
              <a:rPr lang="en-US" altLang="zh-CN" dirty="0" err="1"/>
              <a:t>QApplication</a:t>
            </a:r>
            <a:r>
              <a:rPr lang="en-US" altLang="zh-CN" dirty="0"/>
              <a:t> app (</a:t>
            </a:r>
            <a:r>
              <a:rPr lang="en-US" altLang="zh-CN" dirty="0" err="1"/>
              <a:t>argc</a:t>
            </a:r>
            <a:r>
              <a:rPr lang="en-US" altLang="zh-CN" dirty="0"/>
              <a:t>, </a:t>
            </a:r>
            <a:r>
              <a:rPr lang="en-US" altLang="zh-CN" dirty="0" err="1"/>
              <a:t>argv</a:t>
            </a:r>
            <a:r>
              <a:rPr lang="en-US" altLang="zh-CN" dirty="0"/>
              <a:t>);</a:t>
            </a:r>
          </a:p>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dirty="0"/>
              <a:t>    </a:t>
            </a:r>
            <a:r>
              <a:rPr lang="en-US" altLang="zh-CN" dirty="0" err="1"/>
              <a:t>QPushButton</a:t>
            </a:r>
            <a:r>
              <a:rPr lang="en-US" altLang="zh-CN" dirty="0"/>
              <a:t> *button = new </a:t>
            </a:r>
            <a:r>
              <a:rPr lang="en-US" altLang="zh-CN" dirty="0" err="1"/>
              <a:t>QPushButton</a:t>
            </a:r>
            <a:r>
              <a:rPr lang="en-US" altLang="zh-CN" dirty="0"/>
              <a:t> </a:t>
            </a:r>
            <a:r>
              <a:rPr lang="en-US" altLang="zh-CN" dirty="0" smtClean="0"/>
              <a:t>(“Quit”,</a:t>
            </a:r>
            <a:r>
              <a:rPr lang="en-US" altLang="zh-CN" dirty="0"/>
              <a:t>0);</a:t>
            </a:r>
          </a:p>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dirty="0"/>
              <a:t>    </a:t>
            </a:r>
            <a:r>
              <a:rPr lang="en-US" altLang="zh-CN" dirty="0" err="1"/>
              <a:t>QObject</a:t>
            </a:r>
            <a:r>
              <a:rPr lang="en-US" altLang="zh-CN" dirty="0"/>
              <a:t>::connect (button, SIGNAL (clicked ()), &amp;app, SLOT (quit ()));</a:t>
            </a:r>
          </a:p>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dirty="0"/>
              <a:t>    button-&gt;show ();</a:t>
            </a:r>
          </a:p>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dirty="0"/>
              <a:t>    return app. exec ();</a:t>
            </a:r>
          </a:p>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dirty="0"/>
              <a:t>}</a:t>
            </a:r>
          </a:p>
        </p:txBody>
      </p:sp>
      <p:pic>
        <p:nvPicPr>
          <p:cNvPr id="72709" name="Picture 8"/>
          <p:cNvPicPr>
            <a:picLocks noChangeAspect="1" noChangeArrowheads="1"/>
          </p:cNvPicPr>
          <p:nvPr/>
        </p:nvPicPr>
        <p:blipFill>
          <a:blip r:embed="rId2" cstate="print"/>
          <a:srcRect/>
          <a:stretch>
            <a:fillRect/>
          </a:stretch>
        </p:blipFill>
        <p:spPr bwMode="auto">
          <a:xfrm>
            <a:off x="6156325" y="1196975"/>
            <a:ext cx="2114550" cy="628650"/>
          </a:xfrm>
          <a:prstGeom prst="rect">
            <a:avLst/>
          </a:prstGeom>
          <a:noFill/>
          <a:ln w="9525">
            <a:noFill/>
            <a:miter lim="800000"/>
            <a:headEnd/>
            <a:tailEnd/>
          </a:ln>
        </p:spPr>
      </p:pic>
      <p:sp>
        <p:nvSpPr>
          <p:cNvPr id="72710" name="灯片编号占位符 7"/>
          <p:cNvSpPr>
            <a:spLocks noGrp="1"/>
          </p:cNvSpPr>
          <p:nvPr>
            <p:ph type="sldNum" sz="quarter" idx="12"/>
          </p:nvPr>
        </p:nvSpPr>
        <p:spPr>
          <a:noFill/>
        </p:spPr>
        <p:txBody>
          <a:bodyPr/>
          <a:lstStyle/>
          <a:p>
            <a:fld id="{BF349BF0-3165-43C3-8FDC-2A9E24C053C1}" type="slidenum">
              <a:rPr lang="en-US" altLang="zh-CN" smtClean="0">
                <a:latin typeface="Arial" charset="0"/>
              </a:rPr>
              <a:pPr/>
              <a:t>67</a:t>
            </a:fld>
            <a:endParaRPr lang="en-US" altLang="zh-CN" smtClean="0">
              <a:latin typeface="Arial"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smtClean="0"/>
              <a:t>Signal</a:t>
            </a:r>
            <a:r>
              <a:rPr lang="zh-CN" altLang="en-US" smtClean="0"/>
              <a:t>和</a:t>
            </a:r>
            <a:r>
              <a:rPr lang="en-US" altLang="zh-CN" smtClean="0"/>
              <a:t>Slot</a:t>
            </a:r>
            <a:r>
              <a:rPr lang="zh-CN" altLang="en-US" smtClean="0"/>
              <a:t>的声明</a:t>
            </a:r>
          </a:p>
        </p:txBody>
      </p:sp>
      <p:sp>
        <p:nvSpPr>
          <p:cNvPr id="73731" name="Rectangle 3"/>
          <p:cNvSpPr>
            <a:spLocks noGrp="1" noChangeArrowheads="1"/>
          </p:cNvSpPr>
          <p:nvPr>
            <p:ph type="body" idx="1"/>
          </p:nvPr>
        </p:nvSpPr>
        <p:spPr>
          <a:xfrm>
            <a:off x="827088" y="3500438"/>
            <a:ext cx="7921625" cy="2881312"/>
          </a:xfrm>
        </p:spPr>
        <p:txBody>
          <a:bodyPr/>
          <a:lstStyle/>
          <a:p>
            <a:pPr eaLnBrk="1" hangingPunct="1">
              <a:spcBef>
                <a:spcPct val="0"/>
              </a:spcBef>
              <a:buFont typeface="Wingdings 2" pitchFamily="18" charset="2"/>
              <a:buNone/>
            </a:pPr>
            <a:r>
              <a:rPr lang="en-US" altLang="zh-CN" sz="1600" smtClean="0"/>
              <a:t>		</a:t>
            </a:r>
            <a:r>
              <a:rPr lang="en-US" altLang="zh-CN" sz="1600" smtClean="0">
                <a:latin typeface="Courier New" pitchFamily="49" charset="0"/>
              </a:rPr>
              <a:t>class Student : public QObject</a:t>
            </a:r>
          </a:p>
          <a:p>
            <a:pPr lvl="2" eaLnBrk="1" hangingPunct="1">
              <a:spcBef>
                <a:spcPct val="0"/>
              </a:spcBef>
              <a:buFont typeface="Wingdings 2" pitchFamily="18" charset="2"/>
              <a:buNone/>
            </a:pPr>
            <a:r>
              <a:rPr lang="en-US" altLang="zh-CN" sz="1600" smtClean="0">
                <a:latin typeface="Courier New" pitchFamily="49" charset="0"/>
              </a:rPr>
              <a:t>{</a:t>
            </a:r>
          </a:p>
          <a:p>
            <a:pPr lvl="2" eaLnBrk="1" hangingPunct="1">
              <a:spcBef>
                <a:spcPct val="0"/>
              </a:spcBef>
              <a:buFont typeface="Wingdings 2" pitchFamily="18" charset="2"/>
              <a:buNone/>
            </a:pPr>
            <a:r>
              <a:rPr lang="en-US" altLang="zh-CN" sz="1600" smtClean="0">
                <a:latin typeface="Courier New" pitchFamily="49" charset="0"/>
              </a:rPr>
              <a:t>         Q_OBJECT</a:t>
            </a:r>
          </a:p>
          <a:p>
            <a:pPr lvl="2" eaLnBrk="1" hangingPunct="1">
              <a:spcBef>
                <a:spcPct val="0"/>
              </a:spcBef>
              <a:buFont typeface="Wingdings 2" pitchFamily="18" charset="2"/>
              <a:buNone/>
            </a:pPr>
            <a:r>
              <a:rPr lang="en-US" altLang="zh-CN" sz="1600" smtClean="0">
                <a:latin typeface="Courier New" pitchFamily="49" charset="0"/>
              </a:rPr>
              <a:t>public:</a:t>
            </a:r>
          </a:p>
          <a:p>
            <a:pPr lvl="2" eaLnBrk="1" hangingPunct="1">
              <a:spcBef>
                <a:spcPct val="0"/>
              </a:spcBef>
              <a:buFont typeface="Wingdings 2" pitchFamily="18" charset="2"/>
              <a:buNone/>
            </a:pPr>
            <a:r>
              <a:rPr lang="en-US" altLang="zh-CN" sz="1600" smtClean="0">
                <a:latin typeface="Courier New" pitchFamily="49" charset="0"/>
              </a:rPr>
              <a:t>          Student() { myMark = 0; }</a:t>
            </a:r>
          </a:p>
          <a:p>
            <a:pPr lvl="2" eaLnBrk="1" hangingPunct="1">
              <a:spcBef>
                <a:spcPct val="0"/>
              </a:spcBef>
              <a:buFont typeface="Wingdings 2" pitchFamily="18" charset="2"/>
              <a:buNone/>
            </a:pPr>
            <a:r>
              <a:rPr lang="en-US" altLang="zh-CN" sz="1600" smtClean="0">
                <a:latin typeface="Courier New" pitchFamily="49" charset="0"/>
              </a:rPr>
              <a:t>          int mark() const { return myMark; }</a:t>
            </a:r>
          </a:p>
          <a:p>
            <a:pPr lvl="2" eaLnBrk="1" hangingPunct="1">
              <a:spcBef>
                <a:spcPct val="0"/>
              </a:spcBef>
              <a:buFont typeface="Wingdings 2" pitchFamily="18" charset="2"/>
              <a:buNone/>
            </a:pPr>
            <a:r>
              <a:rPr lang="en-US" altLang="zh-CN" sz="1600" smtClean="0">
                <a:solidFill>
                  <a:srgbClr val="FB2919"/>
                </a:solidFill>
                <a:latin typeface="Courier New" pitchFamily="49" charset="0"/>
              </a:rPr>
              <a:t>public slots:</a:t>
            </a:r>
          </a:p>
          <a:p>
            <a:pPr lvl="2" eaLnBrk="1" hangingPunct="1">
              <a:spcBef>
                <a:spcPct val="0"/>
              </a:spcBef>
              <a:buFont typeface="Wingdings 2" pitchFamily="18" charset="2"/>
              <a:buNone/>
            </a:pPr>
            <a:r>
              <a:rPr lang="en-US" altLang="zh-CN" sz="1600" smtClean="0">
                <a:latin typeface="Courier New" pitchFamily="49" charset="0"/>
              </a:rPr>
              <a:t>          void setMark(int newMark);</a:t>
            </a:r>
          </a:p>
          <a:p>
            <a:pPr lvl="2" eaLnBrk="1" hangingPunct="1">
              <a:spcBef>
                <a:spcPct val="0"/>
              </a:spcBef>
              <a:buFont typeface="Wingdings 2" pitchFamily="18" charset="2"/>
              <a:buNone/>
            </a:pPr>
            <a:r>
              <a:rPr lang="en-US" altLang="zh-CN" sz="1600" smtClean="0">
                <a:solidFill>
                  <a:srgbClr val="FB2919"/>
                </a:solidFill>
                <a:latin typeface="Courier New" pitchFamily="49" charset="0"/>
              </a:rPr>
              <a:t>signals:</a:t>
            </a:r>
          </a:p>
          <a:p>
            <a:pPr lvl="2" eaLnBrk="1" hangingPunct="1">
              <a:spcBef>
                <a:spcPct val="0"/>
              </a:spcBef>
              <a:buFont typeface="Wingdings 2" pitchFamily="18" charset="2"/>
              <a:buNone/>
            </a:pPr>
            <a:r>
              <a:rPr lang="en-US" altLang="zh-CN" sz="1600" smtClean="0">
                <a:latin typeface="Courier New" pitchFamily="49" charset="0"/>
              </a:rPr>
              <a:t>          void markChanged(int newMark);</a:t>
            </a:r>
          </a:p>
          <a:p>
            <a:pPr lvl="2" eaLnBrk="1" hangingPunct="1">
              <a:spcBef>
                <a:spcPct val="0"/>
              </a:spcBef>
              <a:buFont typeface="Wingdings 2" pitchFamily="18" charset="2"/>
              <a:buNone/>
            </a:pPr>
            <a:r>
              <a:rPr lang="en-US" altLang="zh-CN" sz="1600" smtClean="0">
                <a:latin typeface="Courier New" pitchFamily="49" charset="0"/>
              </a:rPr>
              <a:t>private:</a:t>
            </a:r>
          </a:p>
          <a:p>
            <a:pPr lvl="2" eaLnBrk="1" hangingPunct="1">
              <a:spcBef>
                <a:spcPct val="0"/>
              </a:spcBef>
              <a:buFont typeface="Wingdings 2" pitchFamily="18" charset="2"/>
              <a:buNone/>
            </a:pPr>
            <a:r>
              <a:rPr lang="en-US" altLang="zh-CN" sz="1600" smtClean="0">
                <a:latin typeface="Courier New" pitchFamily="49" charset="0"/>
              </a:rPr>
              <a:t>          int myMark;</a:t>
            </a:r>
          </a:p>
          <a:p>
            <a:pPr lvl="2" eaLnBrk="1" hangingPunct="1">
              <a:spcBef>
                <a:spcPct val="0"/>
              </a:spcBef>
              <a:buFont typeface="Wingdings 2" pitchFamily="18" charset="2"/>
              <a:buNone/>
            </a:pPr>
            <a:r>
              <a:rPr lang="en-US" altLang="zh-CN" sz="1600" smtClean="0">
                <a:latin typeface="Courier New" pitchFamily="49" charset="0"/>
              </a:rPr>
              <a:t>};</a:t>
            </a:r>
            <a:endParaRPr lang="zh-CN" altLang="en-US" sz="1600" smtClean="0">
              <a:latin typeface="Courier New" pitchFamily="49" charset="0"/>
            </a:endParaRPr>
          </a:p>
        </p:txBody>
      </p:sp>
      <p:sp>
        <p:nvSpPr>
          <p:cNvPr id="73732" name="内容占位符 2"/>
          <p:cNvSpPr txBox="1">
            <a:spLocks/>
          </p:cNvSpPr>
          <p:nvPr/>
        </p:nvSpPr>
        <p:spPr bwMode="auto">
          <a:xfrm>
            <a:off x="468313" y="1125538"/>
            <a:ext cx="8280400" cy="2663825"/>
          </a:xfrm>
          <a:prstGeom prst="rect">
            <a:avLst/>
          </a:prstGeom>
          <a:noFill/>
          <a:ln w="9525">
            <a:noFill/>
            <a:miter lim="800000"/>
            <a:headEnd/>
            <a:tailEnd/>
          </a:ln>
        </p:spPr>
        <p:txBody>
          <a:bodyPr/>
          <a:lstStyle/>
          <a:p>
            <a:pPr marL="342900" indent="-342900" eaLnBrk="0" hangingPunct="0">
              <a:spcBef>
                <a:spcPct val="20000"/>
              </a:spcBef>
              <a:buFontTx/>
              <a:buBlip>
                <a:blip r:embed="rId2"/>
              </a:buBlip>
            </a:pPr>
            <a:r>
              <a:rPr lang="zh-CN" altLang="en-US" sz="2400" b="1" dirty="0"/>
              <a:t>在</a:t>
            </a:r>
            <a:r>
              <a:rPr lang="en-US" sz="2400" b="1" dirty="0"/>
              <a:t>Qt</a:t>
            </a:r>
            <a:r>
              <a:rPr lang="zh-CN" altLang="en-US" sz="2400" b="1" dirty="0"/>
              <a:t>程序设计中，</a:t>
            </a:r>
            <a:r>
              <a:rPr lang="zh-CN" altLang="en-US" sz="2400" b="1" dirty="0">
                <a:solidFill>
                  <a:srgbClr val="FF0000"/>
                </a:solidFill>
              </a:rPr>
              <a:t>凡是包含</a:t>
            </a:r>
            <a:r>
              <a:rPr lang="en-US" sz="2400" b="1" dirty="0">
                <a:solidFill>
                  <a:srgbClr val="FF0000"/>
                </a:solidFill>
              </a:rPr>
              <a:t>signal</a:t>
            </a:r>
            <a:r>
              <a:rPr lang="zh-CN" altLang="en-US" sz="2400" b="1" dirty="0">
                <a:solidFill>
                  <a:srgbClr val="FF0000"/>
                </a:solidFill>
              </a:rPr>
              <a:t>和</a:t>
            </a:r>
            <a:r>
              <a:rPr lang="en-US" sz="2400" b="1" dirty="0">
                <a:solidFill>
                  <a:srgbClr val="FF0000"/>
                </a:solidFill>
              </a:rPr>
              <a:t>slot</a:t>
            </a:r>
            <a:r>
              <a:rPr lang="zh-CN" altLang="en-US" sz="2400" b="1" dirty="0">
                <a:solidFill>
                  <a:srgbClr val="FF0000"/>
                </a:solidFill>
              </a:rPr>
              <a:t>的类中都要加上</a:t>
            </a:r>
            <a:r>
              <a:rPr lang="en-US" sz="2400" b="1" dirty="0">
                <a:solidFill>
                  <a:srgbClr val="FF0000"/>
                </a:solidFill>
              </a:rPr>
              <a:t>Q_OBJECT</a:t>
            </a:r>
            <a:r>
              <a:rPr lang="zh-CN" altLang="en-US" sz="2400" b="1" dirty="0">
                <a:solidFill>
                  <a:srgbClr val="FF0000"/>
                </a:solidFill>
              </a:rPr>
              <a:t>宏定义</a:t>
            </a:r>
            <a:endParaRPr lang="en-US" altLang="zh-CN" sz="2400" b="1" dirty="0">
              <a:solidFill>
                <a:srgbClr val="FF0000"/>
              </a:solidFill>
            </a:endParaRPr>
          </a:p>
          <a:p>
            <a:pPr marL="342900" indent="-342900" eaLnBrk="0" hangingPunct="0">
              <a:spcBef>
                <a:spcPct val="20000"/>
              </a:spcBef>
              <a:buFontTx/>
              <a:buBlip>
                <a:blip r:embed="rId2"/>
              </a:buBlip>
            </a:pPr>
            <a:r>
              <a:rPr lang="zh-CN" altLang="en-US" sz="2400" b="1" dirty="0">
                <a:solidFill>
                  <a:srgbClr val="FF0000"/>
                </a:solidFill>
              </a:rPr>
              <a:t>信号是一个类的成员方法</a:t>
            </a:r>
            <a:r>
              <a:rPr lang="zh-CN" altLang="en-US" sz="2400" b="1" dirty="0"/>
              <a:t>，该方法的实现是由</a:t>
            </a:r>
            <a:r>
              <a:rPr lang="en-US" altLang="zh-CN" sz="2400" b="1" dirty="0"/>
              <a:t>meta-object</a:t>
            </a:r>
            <a:r>
              <a:rPr lang="zh-CN" altLang="en-US" sz="2400" b="1" dirty="0"/>
              <a:t>自动实现的</a:t>
            </a:r>
          </a:p>
          <a:p>
            <a:pPr marL="800100" lvl="1" indent="-342900" eaLnBrk="0" hangingPunct="0">
              <a:spcBef>
                <a:spcPct val="20000"/>
              </a:spcBef>
              <a:buFontTx/>
              <a:buBlip>
                <a:blip r:embed="rId2"/>
              </a:buBlip>
            </a:pPr>
            <a:r>
              <a:rPr lang="zh-CN" altLang="en-US" sz="2000" b="1" dirty="0"/>
              <a:t>对于开发者只需要在类中声明这个信号，并不需要实现。</a:t>
            </a:r>
            <a:endParaRPr lang="en-US" altLang="zh-CN" sz="2000" b="1" dirty="0"/>
          </a:p>
          <a:p>
            <a:pPr marL="342900" indent="-342900" eaLnBrk="0" hangingPunct="0">
              <a:spcBef>
                <a:spcPct val="20000"/>
              </a:spcBef>
              <a:buFontTx/>
              <a:buBlip>
                <a:blip r:embed="rId2"/>
              </a:buBlip>
            </a:pPr>
            <a:r>
              <a:rPr lang="zh-CN" altLang="en-US" sz="2400" b="1" dirty="0"/>
              <a:t>下面的例子给出了</a:t>
            </a:r>
            <a:r>
              <a:rPr lang="zh-CN" altLang="en-US" sz="2400" b="1" dirty="0">
                <a:solidFill>
                  <a:srgbClr val="FF0000"/>
                </a:solidFill>
              </a:rPr>
              <a:t>如何在一个类中定义</a:t>
            </a:r>
            <a:r>
              <a:rPr lang="en-US" sz="2400" b="1" dirty="0">
                <a:solidFill>
                  <a:srgbClr val="FF0000"/>
                </a:solidFill>
              </a:rPr>
              <a:t>signal</a:t>
            </a:r>
            <a:r>
              <a:rPr lang="zh-CN" altLang="en-US" sz="2400" b="1" dirty="0">
                <a:solidFill>
                  <a:srgbClr val="FF0000"/>
                </a:solidFill>
              </a:rPr>
              <a:t>和</a:t>
            </a:r>
            <a:r>
              <a:rPr lang="en-US" sz="2400" b="1" dirty="0">
                <a:solidFill>
                  <a:srgbClr val="FF0000"/>
                </a:solidFill>
              </a:rPr>
              <a:t>slot</a:t>
            </a:r>
            <a:r>
              <a:rPr lang="en-US" sz="2400" b="1" dirty="0"/>
              <a:t>：</a:t>
            </a:r>
          </a:p>
        </p:txBody>
      </p:sp>
      <p:sp>
        <p:nvSpPr>
          <p:cNvPr id="73733" name="灯片编号占位符 5"/>
          <p:cNvSpPr>
            <a:spLocks noGrp="1"/>
          </p:cNvSpPr>
          <p:nvPr>
            <p:ph type="sldNum" sz="quarter" idx="12"/>
          </p:nvPr>
        </p:nvSpPr>
        <p:spPr>
          <a:noFill/>
        </p:spPr>
        <p:txBody>
          <a:bodyPr/>
          <a:lstStyle/>
          <a:p>
            <a:fld id="{95B54744-0E8B-4F4E-BD9A-B5BF8E450E36}" type="slidenum">
              <a:rPr lang="en-US" altLang="zh-CN" smtClean="0">
                <a:latin typeface="Arial" charset="0"/>
              </a:rPr>
              <a:pPr/>
              <a:t>68</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CN" smtClean="0"/>
              <a:t>Signal</a:t>
            </a:r>
            <a:r>
              <a:rPr lang="zh-CN" altLang="en-US" smtClean="0"/>
              <a:t>和</a:t>
            </a:r>
            <a:r>
              <a:rPr lang="en-US" altLang="zh-CN" smtClean="0"/>
              <a:t>Slot</a:t>
            </a:r>
            <a:r>
              <a:rPr lang="zh-CN" altLang="en-US" smtClean="0"/>
              <a:t>的声明（续）</a:t>
            </a:r>
          </a:p>
        </p:txBody>
      </p:sp>
      <p:sp>
        <p:nvSpPr>
          <p:cNvPr id="74755" name="Rectangle 3"/>
          <p:cNvSpPr>
            <a:spLocks noGrp="1" noChangeArrowheads="1"/>
          </p:cNvSpPr>
          <p:nvPr>
            <p:ph type="body" idx="1"/>
          </p:nvPr>
        </p:nvSpPr>
        <p:spPr>
          <a:xfrm>
            <a:off x="755650" y="2420938"/>
            <a:ext cx="7921625" cy="3384550"/>
          </a:xfrm>
        </p:spPr>
        <p:txBody>
          <a:bodyPr/>
          <a:lstStyle/>
          <a:p>
            <a:pPr eaLnBrk="1" hangingPunct="1">
              <a:buFont typeface="Wingdings 2" pitchFamily="18" charset="2"/>
              <a:buNone/>
            </a:pPr>
            <a:r>
              <a:rPr lang="zh-CN" altLang="en-US" smtClean="0"/>
              <a:t>		</a:t>
            </a:r>
            <a:r>
              <a:rPr lang="en-US" altLang="zh-CN" sz="1800" smtClean="0">
                <a:latin typeface="Courier New" pitchFamily="49" charset="0"/>
              </a:rPr>
              <a:t>void Student::setMark(int newMark)</a:t>
            </a:r>
          </a:p>
          <a:p>
            <a:pPr lvl="2" eaLnBrk="1" hangingPunct="1">
              <a:buFont typeface="Wingdings 2" pitchFamily="18" charset="2"/>
              <a:buNone/>
            </a:pPr>
            <a:r>
              <a:rPr lang="en-US" altLang="zh-CN" sz="1800" smtClean="0">
                <a:latin typeface="Courier New" pitchFamily="49" charset="0"/>
              </a:rPr>
              <a:t>{</a:t>
            </a:r>
          </a:p>
          <a:p>
            <a:pPr lvl="2" eaLnBrk="1" hangingPunct="1">
              <a:buFont typeface="Wingdings 2" pitchFamily="18" charset="2"/>
              <a:buNone/>
            </a:pPr>
            <a:r>
              <a:rPr lang="en-US" altLang="zh-CN" sz="1800" smtClean="0">
                <a:latin typeface="Courier New" pitchFamily="49" charset="0"/>
              </a:rPr>
              <a:t>        if (newMark!= myMark) {</a:t>
            </a:r>
          </a:p>
          <a:p>
            <a:pPr lvl="2" eaLnBrk="1" hangingPunct="1">
              <a:buFont typeface="Wingdings 2" pitchFamily="18" charset="2"/>
              <a:buNone/>
            </a:pPr>
            <a:r>
              <a:rPr lang="en-US" altLang="zh-CN" sz="1800" smtClean="0">
                <a:latin typeface="Courier New" pitchFamily="49" charset="0"/>
              </a:rPr>
              <a:t>          myMark = newMark;</a:t>
            </a:r>
          </a:p>
          <a:p>
            <a:pPr lvl="2" eaLnBrk="1" hangingPunct="1">
              <a:buFont typeface="Wingdings 2" pitchFamily="18" charset="2"/>
              <a:buNone/>
            </a:pPr>
            <a:r>
              <a:rPr lang="en-US" altLang="zh-CN" sz="1800" smtClean="0">
                <a:latin typeface="Courier New" pitchFamily="49" charset="0"/>
              </a:rPr>
              <a:t>          </a:t>
            </a:r>
            <a:r>
              <a:rPr lang="en-US" altLang="zh-CN" sz="1800" smtClean="0">
                <a:solidFill>
                  <a:srgbClr val="FB2919"/>
                </a:solidFill>
                <a:latin typeface="Courier New" pitchFamily="49" charset="0"/>
              </a:rPr>
              <a:t>emit markChanged(myMark);</a:t>
            </a:r>
          </a:p>
          <a:p>
            <a:pPr lvl="2" eaLnBrk="1" hangingPunct="1">
              <a:buFont typeface="Wingdings 2" pitchFamily="18" charset="2"/>
              <a:buNone/>
            </a:pPr>
            <a:r>
              <a:rPr lang="en-US" altLang="zh-CN" sz="1800" smtClean="0">
                <a:latin typeface="Courier New" pitchFamily="49" charset="0"/>
              </a:rPr>
              <a:t>        }</a:t>
            </a:r>
          </a:p>
          <a:p>
            <a:pPr lvl="2" eaLnBrk="1" hangingPunct="1">
              <a:buFont typeface="Wingdings 2" pitchFamily="18" charset="2"/>
              <a:buNone/>
            </a:pPr>
            <a:r>
              <a:rPr lang="en-US" altLang="zh-CN" sz="1800" smtClean="0">
                <a:latin typeface="Courier New" pitchFamily="49" charset="0"/>
              </a:rPr>
              <a:t>}</a:t>
            </a:r>
          </a:p>
        </p:txBody>
      </p:sp>
      <p:sp>
        <p:nvSpPr>
          <p:cNvPr id="74756" name="内容占位符 2"/>
          <p:cNvSpPr txBox="1">
            <a:spLocks/>
          </p:cNvSpPr>
          <p:nvPr/>
        </p:nvSpPr>
        <p:spPr bwMode="auto">
          <a:xfrm>
            <a:off x="755650" y="1125538"/>
            <a:ext cx="8064500" cy="1511300"/>
          </a:xfrm>
          <a:prstGeom prst="rect">
            <a:avLst/>
          </a:prstGeom>
          <a:noFill/>
          <a:ln w="9525">
            <a:noFill/>
            <a:miter lim="800000"/>
            <a:headEnd/>
            <a:tailEnd/>
          </a:ln>
        </p:spPr>
        <p:txBody>
          <a:bodyPr/>
          <a:lstStyle/>
          <a:p>
            <a:pPr marL="342900" indent="-342900" eaLnBrk="0" hangingPunct="0">
              <a:spcBef>
                <a:spcPct val="20000"/>
              </a:spcBef>
              <a:buFontTx/>
              <a:buBlip>
                <a:blip r:embed="rId2"/>
              </a:buBlip>
            </a:pPr>
            <a:r>
              <a:rPr lang="en-US" altLang="zh-CN" sz="2400" b="1" dirty="0"/>
              <a:t>signal</a:t>
            </a:r>
            <a:r>
              <a:rPr lang="zh-CN" altLang="en-US" sz="2400" b="1" dirty="0"/>
              <a:t>的发出一般在事件的处理函数中，利用</a:t>
            </a:r>
            <a:r>
              <a:rPr lang="en-US" altLang="zh-CN" sz="2400" b="1" dirty="0"/>
              <a:t>emit</a:t>
            </a:r>
            <a:r>
              <a:rPr lang="zh-CN" altLang="en-US" sz="2400" b="1" dirty="0"/>
              <a:t>发出</a:t>
            </a:r>
            <a:r>
              <a:rPr lang="en-US" altLang="zh-CN" sz="2400" b="1" dirty="0"/>
              <a:t>signal</a:t>
            </a:r>
          </a:p>
          <a:p>
            <a:pPr marL="342900" indent="-342900" eaLnBrk="0" hangingPunct="0">
              <a:spcBef>
                <a:spcPct val="20000"/>
              </a:spcBef>
              <a:buFontTx/>
              <a:buBlip>
                <a:blip r:embed="rId2"/>
              </a:buBlip>
            </a:pPr>
            <a:r>
              <a:rPr lang="zh-CN" altLang="en-US" sz="2400" b="1" dirty="0"/>
              <a:t>在下面的例子</a:t>
            </a:r>
            <a:r>
              <a:rPr lang="zh-CN" altLang="en-US" sz="2400" b="1" dirty="0" smtClean="0"/>
              <a:t>中在</a:t>
            </a:r>
            <a:r>
              <a:rPr lang="zh-CN" altLang="en-US" sz="2400" b="1" dirty="0"/>
              <a:t>事件处理结束后</a:t>
            </a:r>
            <a:r>
              <a:rPr lang="zh-CN" altLang="en-US" sz="2400" b="1" dirty="0">
                <a:solidFill>
                  <a:srgbClr val="FF0000"/>
                </a:solidFill>
              </a:rPr>
              <a:t>发出</a:t>
            </a:r>
            <a:r>
              <a:rPr lang="en-US" altLang="zh-CN" sz="2400" b="1" dirty="0">
                <a:solidFill>
                  <a:srgbClr val="FF0000"/>
                </a:solidFill>
              </a:rPr>
              <a:t>signal</a:t>
            </a:r>
            <a:endParaRPr lang="en-US" sz="2400" b="1" dirty="0">
              <a:solidFill>
                <a:srgbClr val="FF0000"/>
              </a:solidFill>
            </a:endParaRPr>
          </a:p>
        </p:txBody>
      </p:sp>
      <p:sp>
        <p:nvSpPr>
          <p:cNvPr id="74757" name="灯片编号占位符 5"/>
          <p:cNvSpPr>
            <a:spLocks noGrp="1"/>
          </p:cNvSpPr>
          <p:nvPr>
            <p:ph type="sldNum" sz="quarter" idx="12"/>
          </p:nvPr>
        </p:nvSpPr>
        <p:spPr>
          <a:noFill/>
        </p:spPr>
        <p:txBody>
          <a:bodyPr/>
          <a:lstStyle/>
          <a:p>
            <a:fld id="{7DE5D1EE-6958-4AAC-B19E-6345802CA9ED}" type="slidenum">
              <a:rPr lang="en-US" altLang="zh-CN" smtClean="0">
                <a:latin typeface="Arial" charset="0"/>
              </a:rPr>
              <a:pPr/>
              <a:t>69</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2"/>
          </p:nvPr>
        </p:nvSpPr>
        <p:spPr>
          <a:xfrm>
            <a:off x="3924300" y="6538913"/>
            <a:ext cx="1727200" cy="319087"/>
          </a:xfrm>
          <a:noFill/>
        </p:spPr>
        <p:txBody>
          <a:bodyPr/>
          <a:lstStyle/>
          <a:p>
            <a:pPr algn="l"/>
            <a:fld id="{F24AF72F-3DB8-4562-B40C-333532FD20FF}" type="slidenum">
              <a:rPr lang="zh-CN" altLang="en-US" smtClean="0">
                <a:latin typeface="Arial" charset="0"/>
              </a:rPr>
              <a:pPr algn="l"/>
              <a:t>7</a:t>
            </a:fld>
            <a:endParaRPr lang="en-US" altLang="zh-CN" smtClean="0">
              <a:latin typeface="Arial" charset="0"/>
            </a:endParaRPr>
          </a:p>
        </p:txBody>
      </p:sp>
      <p:sp>
        <p:nvSpPr>
          <p:cNvPr id="11267" name="Rectangle 2"/>
          <p:cNvSpPr>
            <a:spLocks noGrp="1" noChangeArrowheads="1"/>
          </p:cNvSpPr>
          <p:nvPr>
            <p:ph type="title"/>
          </p:nvPr>
        </p:nvSpPr>
        <p:spPr/>
        <p:txBody>
          <a:bodyPr/>
          <a:lstStyle/>
          <a:p>
            <a:pPr eaLnBrk="1" hangingPunct="1"/>
            <a:r>
              <a:rPr lang="en-US" altLang="zh-CN" smtClean="0"/>
              <a:t>QT</a:t>
            </a:r>
            <a:r>
              <a:rPr lang="zh-CN" altLang="en-US" smtClean="0"/>
              <a:t>的历史</a:t>
            </a:r>
          </a:p>
        </p:txBody>
      </p:sp>
      <p:sp>
        <p:nvSpPr>
          <p:cNvPr id="11268" name="Rectangle 4"/>
          <p:cNvSpPr>
            <a:spLocks noGrp="1" noChangeArrowheads="1"/>
          </p:cNvSpPr>
          <p:nvPr>
            <p:ph type="body" idx="1"/>
          </p:nvPr>
        </p:nvSpPr>
        <p:spPr>
          <a:xfrm>
            <a:off x="611188" y="908050"/>
            <a:ext cx="8066087" cy="4968875"/>
          </a:xfrm>
          <a:noFill/>
        </p:spPr>
        <p:txBody>
          <a:bodyPr/>
          <a:lstStyle/>
          <a:p>
            <a:pPr marL="457200" lvl="1" indent="-342900" eaLnBrk="1" hangingPunct="1">
              <a:lnSpc>
                <a:spcPct val="150000"/>
              </a:lnSpc>
              <a:spcBef>
                <a:spcPct val="0"/>
              </a:spcBef>
            </a:pPr>
            <a:r>
              <a:rPr lang="en-US" altLang="zh-CN" sz="2400" smtClean="0"/>
              <a:t>1994 – Trolltech</a:t>
            </a:r>
            <a:r>
              <a:rPr lang="zh-CN" altLang="en-US" sz="2400" smtClean="0"/>
              <a:t>（奇趣）科技公司成立</a:t>
            </a:r>
            <a:endParaRPr lang="en-US" altLang="zh-CN" sz="2400" smtClean="0"/>
          </a:p>
          <a:p>
            <a:pPr marL="457200" lvl="1" indent="-342900" eaLnBrk="1" hangingPunct="1">
              <a:lnSpc>
                <a:spcPct val="150000"/>
              </a:lnSpc>
              <a:spcBef>
                <a:spcPct val="0"/>
              </a:spcBef>
            </a:pPr>
            <a:r>
              <a:rPr lang="en-US" altLang="zh-CN" sz="2400" smtClean="0"/>
              <a:t>1996 – Qt1.0 </a:t>
            </a:r>
            <a:r>
              <a:rPr lang="zh-CN" altLang="en-US" sz="2400" smtClean="0"/>
              <a:t>发布</a:t>
            </a:r>
            <a:endParaRPr lang="en-US" altLang="zh-CN" sz="2400" smtClean="0"/>
          </a:p>
          <a:p>
            <a:pPr marL="457200" lvl="1" indent="-342900" eaLnBrk="1" hangingPunct="1">
              <a:lnSpc>
                <a:spcPct val="150000"/>
              </a:lnSpc>
              <a:spcBef>
                <a:spcPct val="0"/>
              </a:spcBef>
            </a:pPr>
            <a:r>
              <a:rPr lang="en-US" altLang="zh-CN" sz="2400" smtClean="0"/>
              <a:t>1996 – KDE </a:t>
            </a:r>
            <a:r>
              <a:rPr lang="zh-CN" altLang="en-US" sz="2400" smtClean="0"/>
              <a:t>组织成立</a:t>
            </a:r>
          </a:p>
          <a:p>
            <a:pPr marL="457200" lvl="1" indent="-342900" eaLnBrk="1" hangingPunct="1">
              <a:lnSpc>
                <a:spcPct val="150000"/>
              </a:lnSpc>
              <a:spcBef>
                <a:spcPct val="0"/>
              </a:spcBef>
            </a:pPr>
            <a:r>
              <a:rPr lang="en-US" altLang="zh-CN" sz="2400" smtClean="0"/>
              <a:t>1998 – KDE Free Qt </a:t>
            </a:r>
            <a:r>
              <a:rPr lang="zh-CN" altLang="en-US" sz="2400" smtClean="0"/>
              <a:t>基金会成立</a:t>
            </a:r>
          </a:p>
          <a:p>
            <a:pPr marL="457200" lvl="1" indent="-342900" eaLnBrk="1" hangingPunct="1">
              <a:lnSpc>
                <a:spcPct val="150000"/>
              </a:lnSpc>
              <a:spcBef>
                <a:spcPct val="0"/>
              </a:spcBef>
            </a:pPr>
            <a:r>
              <a:rPr lang="en-US" altLang="zh-CN" sz="2400" smtClean="0"/>
              <a:t>1998 – KDE 1.0 </a:t>
            </a:r>
            <a:r>
              <a:rPr lang="zh-CN" altLang="en-US" sz="2400" smtClean="0"/>
              <a:t>发布</a:t>
            </a:r>
          </a:p>
          <a:p>
            <a:pPr marL="457200" lvl="1" indent="-342900" eaLnBrk="1" hangingPunct="1">
              <a:lnSpc>
                <a:spcPct val="150000"/>
              </a:lnSpc>
              <a:spcBef>
                <a:spcPct val="0"/>
              </a:spcBef>
            </a:pPr>
            <a:r>
              <a:rPr lang="en-US" altLang="zh-CN" sz="2400" smtClean="0"/>
              <a:t>1999 – Qt 2.0 </a:t>
            </a:r>
            <a:r>
              <a:rPr lang="zh-CN" altLang="en-US" sz="2400" smtClean="0"/>
              <a:t>发布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smtClean="0"/>
              <a:t>Signal</a:t>
            </a:r>
            <a:r>
              <a:rPr lang="zh-CN" altLang="en-US" smtClean="0"/>
              <a:t>和</a:t>
            </a:r>
            <a:r>
              <a:rPr lang="en-US" altLang="zh-CN" smtClean="0"/>
              <a:t>Slot</a:t>
            </a:r>
            <a:r>
              <a:rPr lang="zh-CN" altLang="en-US" smtClean="0"/>
              <a:t>的声明（续）</a:t>
            </a:r>
          </a:p>
        </p:txBody>
      </p:sp>
      <p:sp>
        <p:nvSpPr>
          <p:cNvPr id="75779" name="内容占位符 5"/>
          <p:cNvSpPr>
            <a:spLocks noGrp="1"/>
          </p:cNvSpPr>
          <p:nvPr>
            <p:ph idx="1"/>
          </p:nvPr>
        </p:nvSpPr>
        <p:spPr>
          <a:xfrm>
            <a:off x="827088" y="1268413"/>
            <a:ext cx="7921625" cy="5113337"/>
          </a:xfrm>
        </p:spPr>
        <p:txBody>
          <a:bodyPr/>
          <a:lstStyle/>
          <a:p>
            <a:r>
              <a:rPr lang="zh-CN" altLang="en-US" sz="2400" dirty="0" smtClean="0">
                <a:solidFill>
                  <a:srgbClr val="FF0000"/>
                </a:solidFill>
              </a:rPr>
              <a:t>槽（</a:t>
            </a:r>
            <a:r>
              <a:rPr lang="en-US" altLang="zh-CN" sz="2400" dirty="0" smtClean="0">
                <a:solidFill>
                  <a:srgbClr val="FF0000"/>
                </a:solidFill>
              </a:rPr>
              <a:t>slot</a:t>
            </a:r>
            <a:r>
              <a:rPr lang="zh-CN" altLang="en-US" sz="2400" dirty="0" smtClean="0">
                <a:solidFill>
                  <a:srgbClr val="FF0000"/>
                </a:solidFill>
              </a:rPr>
              <a:t>）和普通的</a:t>
            </a:r>
            <a:r>
              <a:rPr lang="en-US" altLang="zh-CN" sz="2400" dirty="0" err="1" smtClean="0">
                <a:solidFill>
                  <a:srgbClr val="FF0000"/>
                </a:solidFill>
              </a:rPr>
              <a:t>c++</a:t>
            </a:r>
            <a:r>
              <a:rPr lang="zh-CN" altLang="en-US" sz="2400" dirty="0" smtClean="0">
                <a:solidFill>
                  <a:srgbClr val="FF0000"/>
                </a:solidFill>
              </a:rPr>
              <a:t>成员函数很像</a:t>
            </a:r>
            <a:r>
              <a:rPr lang="zh-CN" altLang="en-US" sz="2400" dirty="0" smtClean="0"/>
              <a:t>。</a:t>
            </a:r>
          </a:p>
          <a:p>
            <a:pPr lvl="1"/>
            <a:r>
              <a:rPr lang="zh-CN" altLang="en-US" sz="2000" dirty="0" smtClean="0"/>
              <a:t>槽是类的一个成员方法，当信号触发时该方法执行。</a:t>
            </a:r>
            <a:endParaRPr lang="en-US" altLang="zh-CN" sz="2000" dirty="0" smtClean="0"/>
          </a:p>
          <a:p>
            <a:pPr lvl="1"/>
            <a:r>
              <a:rPr lang="zh-CN" altLang="en-US" sz="2000" dirty="0" smtClean="0"/>
              <a:t>可以是虚函数（</a:t>
            </a:r>
            <a:r>
              <a:rPr lang="en-US" altLang="zh-CN" sz="2000" dirty="0" smtClean="0"/>
              <a:t>virtual</a:t>
            </a:r>
            <a:r>
              <a:rPr lang="zh-CN" altLang="en-US" sz="2000" dirty="0" smtClean="0"/>
              <a:t>）、可被重载（</a:t>
            </a:r>
            <a:r>
              <a:rPr lang="en-US" altLang="zh-CN" sz="2000" dirty="0" smtClean="0"/>
              <a:t>overload</a:t>
            </a:r>
            <a:r>
              <a:rPr lang="zh-CN" altLang="en-US" sz="2000" dirty="0" smtClean="0"/>
              <a:t>）、可以是公有的（</a:t>
            </a:r>
            <a:r>
              <a:rPr lang="en-US" altLang="zh-CN" sz="2000" dirty="0" smtClean="0"/>
              <a:t>public</a:t>
            </a:r>
            <a:r>
              <a:rPr lang="zh-CN" altLang="en-US" sz="2000" dirty="0" smtClean="0"/>
              <a:t>）、保护的（</a:t>
            </a:r>
            <a:r>
              <a:rPr lang="en-US" altLang="zh-CN" sz="2000" dirty="0" smtClean="0"/>
              <a:t>protective</a:t>
            </a:r>
            <a:r>
              <a:rPr lang="zh-CN" altLang="en-US" sz="2000" dirty="0" smtClean="0"/>
              <a:t>）或者私有的（</a:t>
            </a:r>
            <a:r>
              <a:rPr lang="en-US" altLang="zh-CN" sz="2000" dirty="0" smtClean="0"/>
              <a:t>private</a:t>
            </a:r>
            <a:r>
              <a:rPr lang="zh-CN" altLang="en-US" sz="2000" dirty="0" smtClean="0"/>
              <a:t>）。</a:t>
            </a:r>
          </a:p>
          <a:p>
            <a:pPr lvl="1"/>
            <a:r>
              <a:rPr lang="zh-CN" altLang="en-US" sz="2000" dirty="0" smtClean="0"/>
              <a:t>可以象任何</a:t>
            </a:r>
            <a:r>
              <a:rPr lang="en-US" altLang="zh-CN" sz="2000" dirty="0" err="1" smtClean="0"/>
              <a:t>c++</a:t>
            </a:r>
            <a:r>
              <a:rPr lang="zh-CN" altLang="en-US" sz="2000" dirty="0" smtClean="0"/>
              <a:t>成员函数一样被直接调用，可以传递任何类型的参数，可以使用默认参数。</a:t>
            </a:r>
          </a:p>
          <a:p>
            <a:r>
              <a:rPr lang="zh-CN" altLang="en-US" sz="2400" dirty="0" smtClean="0">
                <a:solidFill>
                  <a:srgbClr val="FF0000"/>
                </a:solidFill>
              </a:rPr>
              <a:t>槽不同于信号，需要开发者自己去实现</a:t>
            </a:r>
            <a:r>
              <a:rPr lang="zh-CN" altLang="en-US" sz="2400" dirty="0" smtClean="0"/>
              <a:t>。</a:t>
            </a:r>
            <a:endParaRPr lang="en-US" sz="2400" dirty="0" smtClean="0"/>
          </a:p>
        </p:txBody>
      </p:sp>
      <p:sp>
        <p:nvSpPr>
          <p:cNvPr id="75780" name="灯片编号占位符 4"/>
          <p:cNvSpPr>
            <a:spLocks noGrp="1"/>
          </p:cNvSpPr>
          <p:nvPr>
            <p:ph type="sldNum" sz="quarter" idx="12"/>
          </p:nvPr>
        </p:nvSpPr>
        <p:spPr>
          <a:noFill/>
        </p:spPr>
        <p:txBody>
          <a:bodyPr/>
          <a:lstStyle/>
          <a:p>
            <a:fld id="{84759339-0553-4439-BB18-2E12AC14274A}" type="slidenum">
              <a:rPr lang="en-US" altLang="zh-CN" smtClean="0">
                <a:latin typeface="Arial" charset="0"/>
              </a:rPr>
              <a:pPr/>
              <a:t>70</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p:cNvSpPr>
            <a:spLocks noGrp="1" noChangeArrowheads="1"/>
          </p:cNvSpPr>
          <p:nvPr>
            <p:ph type="title"/>
          </p:nvPr>
        </p:nvSpPr>
        <p:spPr>
          <a:xfrm>
            <a:off x="1116013" y="44450"/>
            <a:ext cx="5942012"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什么是槽</a:t>
            </a:r>
            <a:r>
              <a:rPr lang="en-US" altLang="zh-CN" smtClean="0"/>
              <a:t>?</a:t>
            </a:r>
          </a:p>
        </p:txBody>
      </p:sp>
      <p:sp>
        <p:nvSpPr>
          <p:cNvPr id="76803" name="Rectangle 2"/>
          <p:cNvSpPr>
            <a:spLocks noGrp="1" noChangeArrowheads="1"/>
          </p:cNvSpPr>
          <p:nvPr>
            <p:ph type="body" idx="1"/>
          </p:nvPr>
        </p:nvSpPr>
        <p:spPr>
          <a:xfrm>
            <a:off x="395288" y="1341438"/>
            <a:ext cx="8228012" cy="4767262"/>
          </a:xfrm>
        </p:spPr>
        <p:txBody>
          <a:bodyPr tIns="22401"/>
          <a:lstStyle/>
          <a:p>
            <a:pPr marL="390525" indent="-293688" eaLnBrk="1">
              <a:lnSpc>
                <a:spcPct val="83000"/>
              </a:lnSpc>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800" dirty="0" smtClean="0"/>
              <a:t>槽在各种槽段（</a:t>
            </a:r>
            <a:r>
              <a:rPr lang="en-US" altLang="zh-CN" sz="2800" dirty="0" smtClean="0"/>
              <a:t>section</a:t>
            </a:r>
            <a:r>
              <a:rPr lang="zh-CN" altLang="en-US" sz="2800" dirty="0" smtClean="0"/>
              <a:t>）中定义。</a:t>
            </a:r>
            <a:endParaRPr lang="en-US" altLang="ja-JP" sz="2800" dirty="0" smtClean="0"/>
          </a:p>
          <a:p>
            <a:pPr marL="390525" indent="-293688" eaLnBrk="1">
              <a:lnSpc>
                <a:spcPct val="83000"/>
              </a:lnSpc>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z="2800" dirty="0" smtClean="0"/>
          </a:p>
          <a:p>
            <a:pPr marL="390525" indent="-293688" eaLnBrk="1">
              <a:lnSpc>
                <a:spcPct val="83000"/>
              </a:lnSpc>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z="2800" dirty="0" smtClean="0"/>
          </a:p>
          <a:p>
            <a:pPr marL="390525" indent="-293688" eaLnBrk="1">
              <a:lnSpc>
                <a:spcPct val="83000"/>
              </a:lnSpc>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z="2800" dirty="0" smtClean="0"/>
          </a:p>
          <a:p>
            <a:pPr marL="390525" indent="-293688" eaLnBrk="1">
              <a:lnSpc>
                <a:spcPct val="83000"/>
              </a:lnSpc>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z="2800" dirty="0" smtClean="0"/>
          </a:p>
          <a:p>
            <a:pPr marL="390525" indent="-293688" eaLnBrk="1">
              <a:lnSpc>
                <a:spcPct val="83000"/>
              </a:lnSpc>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800" dirty="0" smtClean="0"/>
              <a:t>槽可以返回值，但并不是通过联接。</a:t>
            </a:r>
            <a:endParaRPr lang="en-US" altLang="ja-JP" sz="2800" dirty="0" smtClean="0"/>
          </a:p>
          <a:p>
            <a:pPr marL="390525" indent="-293688" eaLnBrk="1">
              <a:lnSpc>
                <a:spcPct val="83000"/>
              </a:lnSpc>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800" dirty="0" smtClean="0">
                <a:solidFill>
                  <a:srgbClr val="FF0000"/>
                </a:solidFill>
              </a:rPr>
              <a:t>任何数量的信号可以关联到一个槽</a:t>
            </a:r>
            <a:r>
              <a:rPr lang="zh-CN" altLang="en-US" sz="2800" dirty="0" smtClean="0"/>
              <a:t>。</a:t>
            </a:r>
            <a:endParaRPr lang="en-US" altLang="ja-JP" sz="2800" dirty="0" smtClean="0"/>
          </a:p>
          <a:p>
            <a:pPr marL="390525" indent="-293688" eaLnBrk="1">
              <a:lnSpc>
                <a:spcPct val="83000"/>
              </a:lnSpc>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z="2800" dirty="0" smtClean="0"/>
          </a:p>
          <a:p>
            <a:pPr marL="390525" indent="-293688" eaLnBrk="1">
              <a:lnSpc>
                <a:spcPct val="83000"/>
              </a:lnSpc>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z="2800" dirty="0" smtClean="0"/>
          </a:p>
          <a:p>
            <a:pPr marL="390525" indent="-293688" eaLnBrk="1">
              <a:lnSpc>
                <a:spcPct val="83000"/>
              </a:lnSpc>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800" dirty="0" smtClean="0"/>
              <a:t>它</a:t>
            </a:r>
            <a:r>
              <a:rPr lang="zh-CN" altLang="en-US" sz="2800" dirty="0" smtClean="0">
                <a:solidFill>
                  <a:srgbClr val="FF0000"/>
                </a:solidFill>
              </a:rPr>
              <a:t>以一个普通的函数</a:t>
            </a:r>
            <a:r>
              <a:rPr lang="zh-CN" altLang="en-US" sz="2800" dirty="0" smtClean="0"/>
              <a:t>实现。</a:t>
            </a:r>
            <a:endParaRPr lang="en-US" altLang="zh-CN" sz="2800" dirty="0" smtClean="0"/>
          </a:p>
          <a:p>
            <a:pPr marL="390525" indent="-293688" eaLnBrk="1">
              <a:lnSpc>
                <a:spcPct val="83000"/>
              </a:lnSpc>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800" dirty="0" smtClean="0"/>
              <a:t>它可以</a:t>
            </a:r>
            <a:r>
              <a:rPr lang="zh-CN" altLang="en-US" sz="2800" dirty="0" smtClean="0">
                <a:solidFill>
                  <a:srgbClr val="FF0000"/>
                </a:solidFill>
              </a:rPr>
              <a:t>作为普通函数被调用</a:t>
            </a:r>
            <a:r>
              <a:rPr lang="zh-CN" altLang="en-US" sz="2800" dirty="0" smtClean="0"/>
              <a:t>。</a:t>
            </a:r>
            <a:endParaRPr lang="en-US" sz="2800" dirty="0" smtClean="0"/>
          </a:p>
        </p:txBody>
      </p:sp>
      <p:sp>
        <p:nvSpPr>
          <p:cNvPr id="76804" name="Text Box 3"/>
          <p:cNvSpPr txBox="1">
            <a:spLocks noChangeArrowheads="1"/>
          </p:cNvSpPr>
          <p:nvPr/>
        </p:nvSpPr>
        <p:spPr bwMode="auto">
          <a:xfrm>
            <a:off x="1468438" y="1931988"/>
            <a:ext cx="2860675" cy="1285875"/>
          </a:xfrm>
          <a:prstGeom prst="rect">
            <a:avLst/>
          </a:prstGeom>
          <a:noFill/>
          <a:ln w="9525">
            <a:noFill/>
            <a:round/>
            <a:headEnd/>
            <a:tailEnd/>
          </a:ln>
        </p:spPr>
        <p:txBody>
          <a:bodyPr wrap="none" lIns="81639" tIns="44248" rIns="81639" bIns="40820"/>
          <a:lstStyle/>
          <a:p>
            <a:pPr>
              <a:lnSpc>
                <a:spcPct val="98000"/>
              </a:lnSpc>
              <a:tabLst>
                <a:tab pos="655638" algn="l"/>
                <a:tab pos="1312863" algn="l"/>
                <a:tab pos="1968500" algn="l"/>
                <a:tab pos="2625725" algn="l"/>
              </a:tabLst>
            </a:pPr>
            <a:r>
              <a:rPr lang="en-US" altLang="zh-CN" sz="1400">
                <a:solidFill>
                  <a:srgbClr val="000000"/>
                </a:solidFill>
                <a:latin typeface="DejaVu Sans Mono" pitchFamily="49" charset="0"/>
              </a:rPr>
              <a:t>public slots:</a:t>
            </a:r>
          </a:p>
          <a:p>
            <a:pPr>
              <a:lnSpc>
                <a:spcPct val="98000"/>
              </a:lnSpc>
              <a:tabLst>
                <a:tab pos="655638" algn="l"/>
                <a:tab pos="1312863" algn="l"/>
                <a:tab pos="1968500" algn="l"/>
                <a:tab pos="2625725" algn="l"/>
              </a:tabLst>
            </a:pPr>
            <a:r>
              <a:rPr lang="en-US" altLang="zh-CN" sz="1400">
                <a:solidFill>
                  <a:srgbClr val="000000"/>
                </a:solidFill>
                <a:latin typeface="DejaVu Sans Mono" pitchFamily="49" charset="0"/>
              </a:rPr>
              <a:t>    void aPublicSlot();</a:t>
            </a:r>
          </a:p>
          <a:p>
            <a:pPr>
              <a:lnSpc>
                <a:spcPct val="98000"/>
              </a:lnSpc>
              <a:tabLst>
                <a:tab pos="655638" algn="l"/>
                <a:tab pos="1312863" algn="l"/>
                <a:tab pos="1968500" algn="l"/>
                <a:tab pos="2625725" algn="l"/>
              </a:tabLst>
            </a:pPr>
            <a:r>
              <a:rPr lang="en-US" altLang="zh-CN" sz="1400">
                <a:solidFill>
                  <a:srgbClr val="000000"/>
                </a:solidFill>
                <a:latin typeface="DejaVu Sans Mono" pitchFamily="49" charset="0"/>
              </a:rPr>
              <a:t>protected slots:</a:t>
            </a:r>
          </a:p>
          <a:p>
            <a:pPr>
              <a:lnSpc>
                <a:spcPct val="98000"/>
              </a:lnSpc>
              <a:tabLst>
                <a:tab pos="655638" algn="l"/>
                <a:tab pos="1312863" algn="l"/>
                <a:tab pos="1968500" algn="l"/>
                <a:tab pos="2625725" algn="l"/>
              </a:tabLst>
            </a:pPr>
            <a:r>
              <a:rPr lang="en-US" altLang="zh-CN" sz="1400">
                <a:solidFill>
                  <a:srgbClr val="000000"/>
                </a:solidFill>
                <a:latin typeface="DejaVu Sans Mono" pitchFamily="49" charset="0"/>
              </a:rPr>
              <a:t>    void aProtectedSlot();</a:t>
            </a:r>
          </a:p>
          <a:p>
            <a:pPr>
              <a:lnSpc>
                <a:spcPct val="98000"/>
              </a:lnSpc>
              <a:tabLst>
                <a:tab pos="655638" algn="l"/>
                <a:tab pos="1312863" algn="l"/>
                <a:tab pos="1968500" algn="l"/>
                <a:tab pos="2625725" algn="l"/>
              </a:tabLst>
            </a:pPr>
            <a:r>
              <a:rPr lang="en-US" altLang="zh-CN" sz="1400">
                <a:solidFill>
                  <a:srgbClr val="000000"/>
                </a:solidFill>
                <a:latin typeface="DejaVu Sans Mono" pitchFamily="49" charset="0"/>
              </a:rPr>
              <a:t>private slots:</a:t>
            </a:r>
          </a:p>
          <a:p>
            <a:pPr>
              <a:lnSpc>
                <a:spcPct val="98000"/>
              </a:lnSpc>
              <a:tabLst>
                <a:tab pos="655638" algn="l"/>
                <a:tab pos="1312863" algn="l"/>
                <a:tab pos="1968500" algn="l"/>
                <a:tab pos="2625725" algn="l"/>
              </a:tabLst>
            </a:pPr>
            <a:r>
              <a:rPr lang="en-US" altLang="zh-CN" sz="1400">
                <a:solidFill>
                  <a:srgbClr val="000000"/>
                </a:solidFill>
                <a:latin typeface="DejaVu Sans Mono" pitchFamily="49" charset="0"/>
              </a:rPr>
              <a:t>    void aPrivateSlot();</a:t>
            </a:r>
          </a:p>
        </p:txBody>
      </p:sp>
      <p:sp>
        <p:nvSpPr>
          <p:cNvPr id="76805" name="Text Box 4"/>
          <p:cNvSpPr txBox="1">
            <a:spLocks noChangeArrowheads="1"/>
          </p:cNvSpPr>
          <p:nvPr/>
        </p:nvSpPr>
        <p:spPr bwMode="auto">
          <a:xfrm>
            <a:off x="1468438" y="4606925"/>
            <a:ext cx="5037137" cy="282575"/>
          </a:xfrm>
          <a:prstGeom prst="rect">
            <a:avLst/>
          </a:prstGeom>
          <a:noFill/>
          <a:ln w="9525">
            <a:noFill/>
            <a:round/>
            <a:headEnd/>
            <a:tailEnd/>
          </a:ln>
        </p:spPr>
        <p:txBody>
          <a:bodyPr wrap="none" lIns="81639" tIns="44248" rIns="81639" bIns="40820"/>
          <a:lstStyle/>
          <a:p>
            <a:pPr>
              <a:lnSpc>
                <a:spcPct val="98000"/>
              </a:lnSpc>
              <a:tabLst>
                <a:tab pos="655638" algn="l"/>
                <a:tab pos="1312863" algn="l"/>
                <a:tab pos="1968500" algn="l"/>
                <a:tab pos="2625725" algn="l"/>
                <a:tab pos="3282950" algn="l"/>
                <a:tab pos="3938588" algn="l"/>
                <a:tab pos="4595813" algn="l"/>
              </a:tabLst>
            </a:pPr>
            <a:r>
              <a:rPr lang="en-US" altLang="zh-CN" sz="1400">
                <a:solidFill>
                  <a:srgbClr val="000000"/>
                </a:solidFill>
                <a:latin typeface="DejaVu Sans Mono" pitchFamily="49" charset="0"/>
              </a:rPr>
              <a:t>connect(src, SIGNAL(sig()), dest, SLOT(slt()));</a:t>
            </a:r>
          </a:p>
        </p:txBody>
      </p:sp>
      <p:sp>
        <p:nvSpPr>
          <p:cNvPr id="76806" name="Freeform 5"/>
          <p:cNvSpPr>
            <a:spLocks noChangeArrowheads="1"/>
          </p:cNvSpPr>
          <p:nvPr/>
        </p:nvSpPr>
        <p:spPr bwMode="auto">
          <a:xfrm>
            <a:off x="1293813" y="1844675"/>
            <a:ext cx="5400675" cy="1471613"/>
          </a:xfrm>
          <a:custGeom>
            <a:avLst/>
            <a:gdLst>
              <a:gd name="T0" fmla="*/ 2147483647 w 16537"/>
              <a:gd name="T1" fmla="*/ 2147483647 h 4505"/>
              <a:gd name="T2" fmla="*/ 2147483647 w 16537"/>
              <a:gd name="T3" fmla="*/ 2147483647 h 4505"/>
              <a:gd name="T4" fmla="*/ 2147483647 w 16537"/>
              <a:gd name="T5" fmla="*/ 2147483647 h 4505"/>
              <a:gd name="T6" fmla="*/ 2147483647 w 16537"/>
              <a:gd name="T7" fmla="*/ 2147483647 h 4505"/>
              <a:gd name="T8" fmla="*/ 2147483647 w 16537"/>
              <a:gd name="T9" fmla="*/ 2147483647 h 4505"/>
              <a:gd name="T10" fmla="*/ 2147483647 w 16537"/>
              <a:gd name="T11" fmla="*/ 2147483647 h 4505"/>
              <a:gd name="T12" fmla="*/ 2147483647 w 16537"/>
              <a:gd name="T13" fmla="*/ 2147483647 h 4505"/>
              <a:gd name="T14" fmla="*/ 2147483647 w 16537"/>
              <a:gd name="T15" fmla="*/ 2147483647 h 4505"/>
              <a:gd name="T16" fmla="*/ 2147483647 w 16537"/>
              <a:gd name="T17" fmla="*/ 2147483647 h 45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537"/>
              <a:gd name="T28" fmla="*/ 0 h 4505"/>
              <a:gd name="T29" fmla="*/ 16537 w 16537"/>
              <a:gd name="T30" fmla="*/ 4505 h 45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537" h="4505">
                <a:moveTo>
                  <a:pt x="844" y="5"/>
                </a:moveTo>
                <a:cubicBezTo>
                  <a:pt x="844" y="5"/>
                  <a:pt x="13519" y="7"/>
                  <a:pt x="16534" y="10"/>
                </a:cubicBezTo>
                <a:cubicBezTo>
                  <a:pt x="16534" y="338"/>
                  <a:pt x="16534" y="3142"/>
                  <a:pt x="16534" y="3472"/>
                </a:cubicBezTo>
                <a:cubicBezTo>
                  <a:pt x="16516" y="3772"/>
                  <a:pt x="16536" y="3915"/>
                  <a:pt x="16377" y="4143"/>
                </a:cubicBezTo>
                <a:cubicBezTo>
                  <a:pt x="16147" y="4471"/>
                  <a:pt x="15923" y="4461"/>
                  <a:pt x="15645" y="4504"/>
                </a:cubicBezTo>
                <a:cubicBezTo>
                  <a:pt x="15354" y="4494"/>
                  <a:pt x="5238" y="4493"/>
                  <a:pt x="35" y="4487"/>
                </a:cubicBezTo>
                <a:cubicBezTo>
                  <a:pt x="31" y="3825"/>
                  <a:pt x="37" y="914"/>
                  <a:pt x="37" y="845"/>
                </a:cubicBezTo>
                <a:cubicBezTo>
                  <a:pt x="40" y="774"/>
                  <a:pt x="0" y="541"/>
                  <a:pt x="228" y="248"/>
                </a:cubicBezTo>
                <a:cubicBezTo>
                  <a:pt x="453" y="0"/>
                  <a:pt x="621" y="0"/>
                  <a:pt x="844" y="5"/>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76807" name="Freeform 6"/>
          <p:cNvSpPr>
            <a:spLocks noChangeArrowheads="1"/>
          </p:cNvSpPr>
          <p:nvPr/>
        </p:nvSpPr>
        <p:spPr bwMode="auto">
          <a:xfrm>
            <a:off x="1293813" y="4508500"/>
            <a:ext cx="5400675" cy="492125"/>
          </a:xfrm>
          <a:custGeom>
            <a:avLst/>
            <a:gdLst>
              <a:gd name="T0" fmla="*/ 2147483647 w 16537"/>
              <a:gd name="T1" fmla="*/ 2147483647 h 1502"/>
              <a:gd name="T2" fmla="*/ 2147483647 w 16537"/>
              <a:gd name="T3" fmla="*/ 2147483647 h 1502"/>
              <a:gd name="T4" fmla="*/ 2147483647 w 16537"/>
              <a:gd name="T5" fmla="*/ 2147483647 h 1502"/>
              <a:gd name="T6" fmla="*/ 2147483647 w 16537"/>
              <a:gd name="T7" fmla="*/ 2147483647 h 1502"/>
              <a:gd name="T8" fmla="*/ 2147483647 w 16537"/>
              <a:gd name="T9" fmla="*/ 2147483647 h 1502"/>
              <a:gd name="T10" fmla="*/ 2147483647 w 16537"/>
              <a:gd name="T11" fmla="*/ 2147483647 h 1502"/>
              <a:gd name="T12" fmla="*/ 2147483647 w 16537"/>
              <a:gd name="T13" fmla="*/ 2147483647 h 1502"/>
              <a:gd name="T14" fmla="*/ 2147483647 w 16537"/>
              <a:gd name="T15" fmla="*/ 2147483647 h 1502"/>
              <a:gd name="T16" fmla="*/ 2147483647 w 16537"/>
              <a:gd name="T17" fmla="*/ 2147483647 h 15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537"/>
              <a:gd name="T28" fmla="*/ 0 h 1502"/>
              <a:gd name="T29" fmla="*/ 16537 w 16537"/>
              <a:gd name="T30" fmla="*/ 1502 h 15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537" h="1502">
                <a:moveTo>
                  <a:pt x="844" y="1"/>
                </a:moveTo>
                <a:cubicBezTo>
                  <a:pt x="844" y="1"/>
                  <a:pt x="13519" y="2"/>
                  <a:pt x="16534" y="3"/>
                </a:cubicBezTo>
                <a:cubicBezTo>
                  <a:pt x="16534" y="112"/>
                  <a:pt x="16534" y="1047"/>
                  <a:pt x="16534" y="1157"/>
                </a:cubicBezTo>
                <a:cubicBezTo>
                  <a:pt x="16516" y="1257"/>
                  <a:pt x="16536" y="1305"/>
                  <a:pt x="16377" y="1381"/>
                </a:cubicBezTo>
                <a:cubicBezTo>
                  <a:pt x="16147" y="1490"/>
                  <a:pt x="15923" y="1487"/>
                  <a:pt x="15645" y="1501"/>
                </a:cubicBezTo>
                <a:cubicBezTo>
                  <a:pt x="15354" y="1498"/>
                  <a:pt x="5238" y="1497"/>
                  <a:pt x="35" y="1495"/>
                </a:cubicBezTo>
                <a:cubicBezTo>
                  <a:pt x="31" y="1275"/>
                  <a:pt x="37" y="304"/>
                  <a:pt x="37" y="281"/>
                </a:cubicBezTo>
                <a:cubicBezTo>
                  <a:pt x="40" y="258"/>
                  <a:pt x="0" y="180"/>
                  <a:pt x="228" y="82"/>
                </a:cubicBezTo>
                <a:cubicBezTo>
                  <a:pt x="453" y="0"/>
                  <a:pt x="621" y="0"/>
                  <a:pt x="844" y="1"/>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76808" name="灯片编号占位符 8"/>
          <p:cNvSpPr>
            <a:spLocks noGrp="1"/>
          </p:cNvSpPr>
          <p:nvPr>
            <p:ph type="sldNum" sz="quarter" idx="12"/>
          </p:nvPr>
        </p:nvSpPr>
        <p:spPr>
          <a:noFill/>
        </p:spPr>
        <p:txBody>
          <a:bodyPr/>
          <a:lstStyle/>
          <a:p>
            <a:fld id="{C732E570-B025-4A4F-A06F-2E482E62A302}" type="slidenum">
              <a:rPr lang="en-US" altLang="zh-CN" smtClean="0">
                <a:latin typeface="Arial" charset="0"/>
              </a:rPr>
              <a:pPr/>
              <a:t>71</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ChangeArrowheads="1"/>
          </p:cNvSpPr>
          <p:nvPr>
            <p:ph type="title"/>
          </p:nvPr>
        </p:nvSpPr>
        <p:spPr>
          <a:xfrm>
            <a:off x="1116013" y="44450"/>
            <a:ext cx="5942012"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什么是信号</a:t>
            </a:r>
            <a:r>
              <a:rPr lang="en-US" altLang="zh-CN" smtClean="0"/>
              <a:t>?</a:t>
            </a:r>
          </a:p>
        </p:txBody>
      </p:sp>
      <p:sp>
        <p:nvSpPr>
          <p:cNvPr id="77827" name="Rectangle 2"/>
          <p:cNvSpPr>
            <a:spLocks noGrp="1" noChangeArrowheads="1"/>
          </p:cNvSpPr>
          <p:nvPr>
            <p:ph type="body" idx="1"/>
          </p:nvPr>
        </p:nvSpPr>
        <p:spPr>
          <a:xfrm>
            <a:off x="468313" y="1341438"/>
            <a:ext cx="8228012" cy="4567237"/>
          </a:xfrm>
        </p:spPr>
        <p:txBody>
          <a:bodyPr tIns="17601"/>
          <a:lstStyle/>
          <a:p>
            <a:pPr marL="390525" indent="-293688" eaLnBrk="1">
              <a:lnSpc>
                <a:spcPct val="83000"/>
              </a:lnSpc>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400" dirty="0" smtClean="0"/>
              <a:t>信号在信号段（</a:t>
            </a:r>
            <a:r>
              <a:rPr lang="en-US" altLang="zh-CN" sz="2400" dirty="0" smtClean="0"/>
              <a:t>section</a:t>
            </a:r>
            <a:r>
              <a:rPr lang="zh-CN" altLang="en-US" sz="2400" dirty="0" smtClean="0"/>
              <a:t>）中定义</a:t>
            </a:r>
            <a:endParaRPr lang="en-US" altLang="zh-CN" sz="2400" dirty="0" smtClean="0"/>
          </a:p>
          <a:p>
            <a:pPr marL="390525" indent="-293688" eaLnBrk="1">
              <a:lnSpc>
                <a:spcPct val="83000"/>
              </a:lnSpc>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z="4900" dirty="0" smtClean="0"/>
          </a:p>
          <a:p>
            <a:pPr marL="390525" indent="-293688" eaLnBrk="1">
              <a:lnSpc>
                <a:spcPct val="83000"/>
              </a:lnSpc>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400" dirty="0" smtClean="0"/>
              <a:t>信号总是返回空</a:t>
            </a:r>
            <a:endParaRPr lang="en-US" altLang="ja-JP" sz="2400" dirty="0" smtClean="0"/>
          </a:p>
          <a:p>
            <a:pPr marL="390525" indent="-293688" eaLnBrk="1">
              <a:lnSpc>
                <a:spcPct val="83000"/>
              </a:lnSpc>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400" dirty="0" smtClean="0">
                <a:solidFill>
                  <a:srgbClr val="FF0000"/>
                </a:solidFill>
              </a:rPr>
              <a:t>信号总是不必实现</a:t>
            </a:r>
            <a:endParaRPr lang="en-US" altLang="ja-JP" sz="2400" dirty="0" smtClean="0">
              <a:solidFill>
                <a:srgbClr val="FF0000"/>
              </a:solidFill>
            </a:endParaRPr>
          </a:p>
          <a:p>
            <a:pPr marL="782638" lvl="1" indent="-293688" eaLnBrk="1">
              <a:lnSpc>
                <a:spcPct val="83000"/>
              </a:lnSpc>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1800" dirty="0" smtClean="0"/>
              <a:t>由</a:t>
            </a:r>
            <a:r>
              <a:rPr lang="en-US" altLang="zh-CN" sz="1800" dirty="0" err="1" smtClean="0"/>
              <a:t>moc</a:t>
            </a:r>
            <a:r>
              <a:rPr lang="zh-CN" altLang="en-US" sz="1800" dirty="0" smtClean="0"/>
              <a:t>来提供实现</a:t>
            </a:r>
            <a:endParaRPr lang="en-US" altLang="ja-JP" sz="1800" dirty="0" smtClean="0"/>
          </a:p>
          <a:p>
            <a:pPr marL="390525" indent="-293688" eaLnBrk="1">
              <a:lnSpc>
                <a:spcPct val="83000"/>
              </a:lnSpc>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400" dirty="0" smtClean="0">
                <a:solidFill>
                  <a:srgbClr val="FF0000"/>
                </a:solidFill>
              </a:rPr>
              <a:t>信号可以关联到任意数量的槽上</a:t>
            </a:r>
            <a:endParaRPr lang="en-US" altLang="ja-JP" sz="2400" dirty="0" smtClean="0">
              <a:solidFill>
                <a:srgbClr val="FF0000"/>
              </a:solidFill>
            </a:endParaRPr>
          </a:p>
          <a:p>
            <a:pPr marL="390525" indent="-293688" eaLnBrk="1">
              <a:lnSpc>
                <a:spcPct val="83000"/>
              </a:lnSpc>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400" dirty="0" smtClean="0"/>
              <a:t>通常产生一个直接调用</a:t>
            </a:r>
            <a:r>
              <a:rPr lang="en-US" altLang="zh-CN" sz="2400" dirty="0" smtClean="0"/>
              <a:t>,</a:t>
            </a:r>
            <a:r>
              <a:rPr lang="zh-CN" altLang="en-US" sz="2400" dirty="0" smtClean="0"/>
              <a:t>但是可以在线程之间作为事件来传递</a:t>
            </a:r>
            <a:r>
              <a:rPr lang="en-US" altLang="zh-CN" sz="2400" dirty="0" smtClean="0"/>
              <a:t>,</a:t>
            </a:r>
            <a:r>
              <a:rPr lang="zh-CN" altLang="en-US" sz="2400" dirty="0" smtClean="0"/>
              <a:t>甚至可以用在套接字之间</a:t>
            </a:r>
            <a:r>
              <a:rPr lang="en-US" altLang="zh-CN" sz="2400" dirty="0" smtClean="0"/>
              <a:t>(</a:t>
            </a:r>
            <a:r>
              <a:rPr lang="zh-CN" altLang="en-US" sz="2400" dirty="0" smtClean="0"/>
              <a:t>使用第三方类</a:t>
            </a:r>
            <a:r>
              <a:rPr lang="en-US" altLang="zh-CN" sz="2400" dirty="0" smtClean="0"/>
              <a:t>)</a:t>
            </a:r>
          </a:p>
          <a:p>
            <a:pPr marL="390525" indent="-293688" eaLnBrk="1">
              <a:lnSpc>
                <a:spcPct val="83000"/>
              </a:lnSpc>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400" dirty="0" smtClean="0"/>
              <a:t> </a:t>
            </a:r>
            <a:r>
              <a:rPr lang="zh-CN" altLang="en-US" sz="2400" dirty="0" smtClean="0"/>
              <a:t>槽能以任意次序被激发</a:t>
            </a:r>
            <a:endParaRPr lang="en-US" altLang="ja-JP" sz="2400" dirty="0" smtClean="0"/>
          </a:p>
          <a:p>
            <a:pPr marL="390525" indent="-293688" eaLnBrk="1">
              <a:lnSpc>
                <a:spcPct val="83000"/>
              </a:lnSpc>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400" dirty="0" smtClean="0">
                <a:solidFill>
                  <a:srgbClr val="FF0000"/>
                </a:solidFill>
              </a:rPr>
              <a:t>信号使用</a:t>
            </a:r>
            <a:r>
              <a:rPr lang="en-US" altLang="zh-CN" sz="2400" dirty="0" smtClean="0">
                <a:solidFill>
                  <a:srgbClr val="FF0000"/>
                </a:solidFill>
              </a:rPr>
              <a:t>emit </a:t>
            </a:r>
            <a:r>
              <a:rPr lang="zh-CN" altLang="en-US" sz="2400" dirty="0" smtClean="0">
                <a:solidFill>
                  <a:srgbClr val="FF0000"/>
                </a:solidFill>
              </a:rPr>
              <a:t>关键字发射出去</a:t>
            </a:r>
            <a:r>
              <a:rPr lang="zh-CN" altLang="en-US" sz="2400" dirty="0" smtClean="0"/>
              <a:t>。</a:t>
            </a:r>
            <a:endParaRPr lang="en-US" sz="2400" dirty="0" smtClean="0"/>
          </a:p>
        </p:txBody>
      </p:sp>
      <p:sp>
        <p:nvSpPr>
          <p:cNvPr id="77828" name="Text Box 3"/>
          <p:cNvSpPr txBox="1">
            <a:spLocks noChangeArrowheads="1"/>
          </p:cNvSpPr>
          <p:nvPr/>
        </p:nvSpPr>
        <p:spPr bwMode="auto">
          <a:xfrm>
            <a:off x="2181225" y="1773238"/>
            <a:ext cx="2030413" cy="482600"/>
          </a:xfrm>
          <a:prstGeom prst="rect">
            <a:avLst/>
          </a:prstGeom>
          <a:noFill/>
          <a:ln w="9525">
            <a:noFill/>
            <a:round/>
            <a:headEnd/>
            <a:tailEnd/>
          </a:ln>
        </p:spPr>
        <p:txBody>
          <a:bodyPr wrap="none" lIns="81639" tIns="44248" rIns="81639" bIns="40820"/>
          <a:lstStyle/>
          <a:p>
            <a:pPr>
              <a:lnSpc>
                <a:spcPct val="98000"/>
              </a:lnSpc>
              <a:tabLst>
                <a:tab pos="655638" algn="l"/>
                <a:tab pos="1312863" algn="l"/>
                <a:tab pos="1968500" algn="l"/>
              </a:tabLst>
            </a:pPr>
            <a:r>
              <a:rPr lang="en-US" altLang="zh-CN" sz="1400">
                <a:solidFill>
                  <a:srgbClr val="000000"/>
                </a:solidFill>
                <a:latin typeface="DejaVu Sans Mono" pitchFamily="49" charset="0"/>
              </a:rPr>
              <a:t>signals:</a:t>
            </a:r>
          </a:p>
          <a:p>
            <a:pPr>
              <a:lnSpc>
                <a:spcPct val="98000"/>
              </a:lnSpc>
              <a:tabLst>
                <a:tab pos="655638" algn="l"/>
                <a:tab pos="1312863" algn="l"/>
                <a:tab pos="1968500" algn="l"/>
              </a:tabLst>
            </a:pPr>
            <a:r>
              <a:rPr lang="en-US" altLang="zh-CN" sz="1400">
                <a:solidFill>
                  <a:srgbClr val="000000"/>
                </a:solidFill>
                <a:latin typeface="DejaVu Sans Mono" pitchFamily="49" charset="0"/>
              </a:rPr>
              <a:t>   void aSignal();</a:t>
            </a:r>
          </a:p>
        </p:txBody>
      </p:sp>
      <p:sp>
        <p:nvSpPr>
          <p:cNvPr id="77829" name="Text Box 4"/>
          <p:cNvSpPr txBox="1">
            <a:spLocks noChangeArrowheads="1"/>
          </p:cNvSpPr>
          <p:nvPr/>
        </p:nvSpPr>
        <p:spPr bwMode="auto">
          <a:xfrm>
            <a:off x="2571750" y="5472113"/>
            <a:ext cx="1719263" cy="282575"/>
          </a:xfrm>
          <a:prstGeom prst="rect">
            <a:avLst/>
          </a:prstGeom>
          <a:noFill/>
          <a:ln w="9525">
            <a:noFill/>
            <a:round/>
            <a:headEnd/>
            <a:tailEnd/>
          </a:ln>
        </p:spPr>
        <p:txBody>
          <a:bodyPr wrap="none" lIns="81639" tIns="44248" rIns="81639" bIns="40820"/>
          <a:lstStyle/>
          <a:p>
            <a:pPr>
              <a:lnSpc>
                <a:spcPct val="98000"/>
              </a:lnSpc>
              <a:tabLst>
                <a:tab pos="655638" algn="l"/>
                <a:tab pos="1312863" algn="l"/>
              </a:tabLst>
            </a:pPr>
            <a:r>
              <a:rPr lang="en-US" altLang="zh-CN" sz="1400">
                <a:solidFill>
                  <a:srgbClr val="000000"/>
                </a:solidFill>
                <a:latin typeface="DejaVu Sans Mono" pitchFamily="49" charset="0"/>
              </a:rPr>
              <a:t>emit aSignal();</a:t>
            </a:r>
          </a:p>
        </p:txBody>
      </p:sp>
      <p:sp>
        <p:nvSpPr>
          <p:cNvPr id="77830" name="Freeform 5"/>
          <p:cNvSpPr>
            <a:spLocks noChangeArrowheads="1"/>
          </p:cNvSpPr>
          <p:nvPr/>
        </p:nvSpPr>
        <p:spPr bwMode="auto">
          <a:xfrm>
            <a:off x="2116138" y="1782763"/>
            <a:ext cx="2455862" cy="490537"/>
          </a:xfrm>
          <a:custGeom>
            <a:avLst/>
            <a:gdLst>
              <a:gd name="T0" fmla="*/ 2147483647 w 7518"/>
              <a:gd name="T1" fmla="*/ 2147483647 h 1502"/>
              <a:gd name="T2" fmla="*/ 2147483647 w 7518"/>
              <a:gd name="T3" fmla="*/ 2147483647 h 1502"/>
              <a:gd name="T4" fmla="*/ 2147483647 w 7518"/>
              <a:gd name="T5" fmla="*/ 2147483647 h 1502"/>
              <a:gd name="T6" fmla="*/ 2147483647 w 7518"/>
              <a:gd name="T7" fmla="*/ 2147483647 h 1502"/>
              <a:gd name="T8" fmla="*/ 2147483647 w 7518"/>
              <a:gd name="T9" fmla="*/ 2147483647 h 1502"/>
              <a:gd name="T10" fmla="*/ 2147483647 w 7518"/>
              <a:gd name="T11" fmla="*/ 2147483647 h 1502"/>
              <a:gd name="T12" fmla="*/ 2147483647 w 7518"/>
              <a:gd name="T13" fmla="*/ 2147483647 h 1502"/>
              <a:gd name="T14" fmla="*/ 2147483647 w 7518"/>
              <a:gd name="T15" fmla="*/ 2147483647 h 1502"/>
              <a:gd name="T16" fmla="*/ 2147483647 w 7518"/>
              <a:gd name="T17" fmla="*/ 2147483647 h 15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18"/>
              <a:gd name="T28" fmla="*/ 0 h 1502"/>
              <a:gd name="T29" fmla="*/ 7518 w 7518"/>
              <a:gd name="T30" fmla="*/ 1502 h 15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18" h="1502">
                <a:moveTo>
                  <a:pt x="383" y="1"/>
                </a:moveTo>
                <a:cubicBezTo>
                  <a:pt x="383" y="1"/>
                  <a:pt x="6145" y="2"/>
                  <a:pt x="7516" y="3"/>
                </a:cubicBezTo>
                <a:cubicBezTo>
                  <a:pt x="7516" y="112"/>
                  <a:pt x="7516" y="1047"/>
                  <a:pt x="7516" y="1157"/>
                </a:cubicBezTo>
                <a:cubicBezTo>
                  <a:pt x="7508" y="1257"/>
                  <a:pt x="7517" y="1305"/>
                  <a:pt x="7445" y="1381"/>
                </a:cubicBezTo>
                <a:cubicBezTo>
                  <a:pt x="7340" y="1490"/>
                  <a:pt x="7238" y="1487"/>
                  <a:pt x="7112" y="1501"/>
                </a:cubicBezTo>
                <a:cubicBezTo>
                  <a:pt x="6980" y="1498"/>
                  <a:pt x="2381" y="1497"/>
                  <a:pt x="16" y="1495"/>
                </a:cubicBezTo>
                <a:cubicBezTo>
                  <a:pt x="14" y="1275"/>
                  <a:pt x="17" y="304"/>
                  <a:pt x="17" y="281"/>
                </a:cubicBezTo>
                <a:cubicBezTo>
                  <a:pt x="18" y="258"/>
                  <a:pt x="0" y="180"/>
                  <a:pt x="103" y="82"/>
                </a:cubicBezTo>
                <a:cubicBezTo>
                  <a:pt x="206" y="0"/>
                  <a:pt x="282" y="0"/>
                  <a:pt x="383" y="1"/>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77831" name="Freeform 6"/>
          <p:cNvSpPr>
            <a:spLocks noChangeArrowheads="1"/>
          </p:cNvSpPr>
          <p:nvPr/>
        </p:nvSpPr>
        <p:spPr bwMode="auto">
          <a:xfrm>
            <a:off x="2405063" y="5373688"/>
            <a:ext cx="2454275" cy="490537"/>
          </a:xfrm>
          <a:custGeom>
            <a:avLst/>
            <a:gdLst>
              <a:gd name="T0" fmla="*/ 2147483647 w 7517"/>
              <a:gd name="T1" fmla="*/ 2147483647 h 1502"/>
              <a:gd name="T2" fmla="*/ 2147483647 w 7517"/>
              <a:gd name="T3" fmla="*/ 2147483647 h 1502"/>
              <a:gd name="T4" fmla="*/ 2147483647 w 7517"/>
              <a:gd name="T5" fmla="*/ 2147483647 h 1502"/>
              <a:gd name="T6" fmla="*/ 2147483647 w 7517"/>
              <a:gd name="T7" fmla="*/ 2147483647 h 1502"/>
              <a:gd name="T8" fmla="*/ 2147483647 w 7517"/>
              <a:gd name="T9" fmla="*/ 2147483647 h 1502"/>
              <a:gd name="T10" fmla="*/ 2147483647 w 7517"/>
              <a:gd name="T11" fmla="*/ 2147483647 h 1502"/>
              <a:gd name="T12" fmla="*/ 2147483647 w 7517"/>
              <a:gd name="T13" fmla="*/ 2147483647 h 1502"/>
              <a:gd name="T14" fmla="*/ 2147483647 w 7517"/>
              <a:gd name="T15" fmla="*/ 2147483647 h 1502"/>
              <a:gd name="T16" fmla="*/ 2147483647 w 7517"/>
              <a:gd name="T17" fmla="*/ 2147483647 h 15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17"/>
              <a:gd name="T28" fmla="*/ 0 h 1502"/>
              <a:gd name="T29" fmla="*/ 7517 w 7517"/>
              <a:gd name="T30" fmla="*/ 1502 h 15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17" h="1502">
                <a:moveTo>
                  <a:pt x="383" y="1"/>
                </a:moveTo>
                <a:cubicBezTo>
                  <a:pt x="383" y="1"/>
                  <a:pt x="6144" y="2"/>
                  <a:pt x="7515" y="3"/>
                </a:cubicBezTo>
                <a:cubicBezTo>
                  <a:pt x="7515" y="112"/>
                  <a:pt x="7515" y="1047"/>
                  <a:pt x="7515" y="1157"/>
                </a:cubicBezTo>
                <a:cubicBezTo>
                  <a:pt x="7507" y="1257"/>
                  <a:pt x="7516" y="1305"/>
                  <a:pt x="7444" y="1381"/>
                </a:cubicBezTo>
                <a:cubicBezTo>
                  <a:pt x="7339" y="1490"/>
                  <a:pt x="7237" y="1487"/>
                  <a:pt x="7111" y="1501"/>
                </a:cubicBezTo>
                <a:cubicBezTo>
                  <a:pt x="6979" y="1498"/>
                  <a:pt x="2381" y="1497"/>
                  <a:pt x="16" y="1495"/>
                </a:cubicBezTo>
                <a:cubicBezTo>
                  <a:pt x="14" y="1275"/>
                  <a:pt x="17" y="304"/>
                  <a:pt x="17" y="281"/>
                </a:cubicBezTo>
                <a:cubicBezTo>
                  <a:pt x="18" y="258"/>
                  <a:pt x="0" y="180"/>
                  <a:pt x="103" y="82"/>
                </a:cubicBezTo>
                <a:cubicBezTo>
                  <a:pt x="206" y="0"/>
                  <a:pt x="282" y="0"/>
                  <a:pt x="383" y="1"/>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77832" name="灯片编号占位符 8"/>
          <p:cNvSpPr>
            <a:spLocks noGrp="1"/>
          </p:cNvSpPr>
          <p:nvPr>
            <p:ph type="sldNum" sz="quarter" idx="12"/>
          </p:nvPr>
        </p:nvSpPr>
        <p:spPr>
          <a:noFill/>
        </p:spPr>
        <p:txBody>
          <a:bodyPr/>
          <a:lstStyle/>
          <a:p>
            <a:fld id="{85BF48A7-9AA9-4D45-9E9C-C3CE9C1EC7FF}" type="slidenum">
              <a:rPr lang="en-US" altLang="zh-CN" smtClean="0">
                <a:latin typeface="Arial" charset="0"/>
              </a:rPr>
              <a:pPr/>
              <a:t>72</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zh-CN" smtClean="0"/>
              <a:t>Signal</a:t>
            </a:r>
            <a:r>
              <a:rPr lang="zh-CN" altLang="en-US" smtClean="0"/>
              <a:t>和</a:t>
            </a:r>
            <a:r>
              <a:rPr lang="en-US" altLang="zh-CN" smtClean="0"/>
              <a:t>Slot</a:t>
            </a:r>
            <a:r>
              <a:rPr lang="zh-CN" altLang="en-US" smtClean="0"/>
              <a:t>的连接</a:t>
            </a:r>
          </a:p>
        </p:txBody>
      </p:sp>
      <p:sp>
        <p:nvSpPr>
          <p:cNvPr id="78851" name="Rectangle 3"/>
          <p:cNvSpPr>
            <a:spLocks noGrp="1" noChangeArrowheads="1"/>
          </p:cNvSpPr>
          <p:nvPr>
            <p:ph type="body" idx="1"/>
          </p:nvPr>
        </p:nvSpPr>
        <p:spPr>
          <a:xfrm>
            <a:off x="827088" y="3357563"/>
            <a:ext cx="7921625" cy="792162"/>
          </a:xfrm>
        </p:spPr>
        <p:txBody>
          <a:bodyPr/>
          <a:lstStyle/>
          <a:p>
            <a:pPr eaLnBrk="1" hangingPunct="1">
              <a:buFont typeface="Wingdings 2" pitchFamily="18" charset="2"/>
              <a:buNone/>
            </a:pPr>
            <a:r>
              <a:rPr lang="en-US" altLang="zh-CN" sz="2000" dirty="0" err="1" smtClean="0">
                <a:solidFill>
                  <a:srgbClr val="0000CC"/>
                </a:solidFill>
              </a:rPr>
              <a:t>bool</a:t>
            </a:r>
            <a:r>
              <a:rPr lang="en-US" altLang="zh-CN" sz="2000" dirty="0" smtClean="0">
                <a:solidFill>
                  <a:srgbClr val="0000CC"/>
                </a:solidFill>
              </a:rPr>
              <a:t> </a:t>
            </a:r>
            <a:r>
              <a:rPr lang="en-US" altLang="zh-CN" sz="2000" dirty="0" err="1" smtClean="0">
                <a:solidFill>
                  <a:srgbClr val="0000CC"/>
                </a:solidFill>
              </a:rPr>
              <a:t>QObject</a:t>
            </a:r>
            <a:r>
              <a:rPr lang="en-US" altLang="zh-CN" sz="2000" dirty="0" smtClean="0">
                <a:solidFill>
                  <a:srgbClr val="0000CC"/>
                </a:solidFill>
              </a:rPr>
              <a:t>::connect(sender, SIGNAL(</a:t>
            </a:r>
            <a:r>
              <a:rPr lang="en-US" altLang="zh-CN" sz="2000" dirty="0" err="1" smtClean="0">
                <a:solidFill>
                  <a:srgbClr val="0000CC"/>
                </a:solidFill>
              </a:rPr>
              <a:t>valueChanged</a:t>
            </a:r>
            <a:r>
              <a:rPr lang="en-US" altLang="zh-CN" sz="2000" dirty="0" smtClean="0">
                <a:solidFill>
                  <a:srgbClr val="0000CC"/>
                </a:solidFill>
              </a:rPr>
              <a:t>(</a:t>
            </a:r>
            <a:r>
              <a:rPr lang="en-US" altLang="zh-CN" sz="2000" dirty="0" err="1" smtClean="0">
                <a:solidFill>
                  <a:srgbClr val="0000CC"/>
                </a:solidFill>
              </a:rPr>
              <a:t>int</a:t>
            </a:r>
            <a:r>
              <a:rPr lang="en-US" altLang="zh-CN" sz="2000" dirty="0" smtClean="0">
                <a:solidFill>
                  <a:srgbClr val="0000CC"/>
                </a:solidFill>
              </a:rPr>
              <a:t>)),</a:t>
            </a:r>
          </a:p>
          <a:p>
            <a:pPr eaLnBrk="1" hangingPunct="1">
              <a:buFont typeface="Wingdings 2" pitchFamily="18" charset="2"/>
              <a:buNone/>
            </a:pPr>
            <a:r>
              <a:rPr lang="en-US" altLang="zh-CN" sz="2000" dirty="0" smtClean="0">
                <a:solidFill>
                  <a:srgbClr val="0000CC"/>
                </a:solidFill>
              </a:rPr>
              <a:t>                                         receiver, SLOT(display(</a:t>
            </a:r>
            <a:r>
              <a:rPr lang="en-US" altLang="zh-CN" sz="2000" dirty="0" err="1" smtClean="0">
                <a:solidFill>
                  <a:srgbClr val="0000CC"/>
                </a:solidFill>
              </a:rPr>
              <a:t>int</a:t>
            </a:r>
            <a:r>
              <a:rPr lang="en-US" altLang="zh-CN" sz="2000" dirty="0" smtClean="0">
                <a:solidFill>
                  <a:srgbClr val="0000CC"/>
                </a:solidFill>
              </a:rPr>
              <a:t>)));</a:t>
            </a:r>
            <a:endParaRPr lang="en-US" altLang="zh-CN" sz="2000" dirty="0" smtClean="0">
              <a:solidFill>
                <a:srgbClr val="0000CC"/>
              </a:solidFill>
              <a:latin typeface="Courier New" pitchFamily="49" charset="0"/>
            </a:endParaRPr>
          </a:p>
        </p:txBody>
      </p:sp>
      <p:sp>
        <p:nvSpPr>
          <p:cNvPr id="78852" name="内容占位符 2"/>
          <p:cNvSpPr txBox="1">
            <a:spLocks/>
          </p:cNvSpPr>
          <p:nvPr/>
        </p:nvSpPr>
        <p:spPr bwMode="auto">
          <a:xfrm>
            <a:off x="755650" y="1125538"/>
            <a:ext cx="8064500" cy="2087562"/>
          </a:xfrm>
          <a:prstGeom prst="rect">
            <a:avLst/>
          </a:prstGeom>
          <a:noFill/>
          <a:ln w="9525">
            <a:noFill/>
            <a:miter lim="800000"/>
            <a:headEnd/>
            <a:tailEnd/>
          </a:ln>
        </p:spPr>
        <p:txBody>
          <a:bodyPr/>
          <a:lstStyle/>
          <a:p>
            <a:pPr marL="342900" indent="-342900" eaLnBrk="0" hangingPunct="0">
              <a:spcBef>
                <a:spcPct val="20000"/>
              </a:spcBef>
              <a:buFontTx/>
              <a:buBlip>
                <a:blip r:embed="rId2"/>
              </a:buBlip>
            </a:pPr>
            <a:r>
              <a:rPr lang="zh-CN" altLang="en-US" sz="2400" b="1" dirty="0"/>
              <a:t>为了能够接受到信号，信号和槽需要使用</a:t>
            </a:r>
            <a:r>
              <a:rPr lang="en-US" sz="2400" b="1" dirty="0"/>
              <a:t>connect()</a:t>
            </a:r>
            <a:r>
              <a:rPr lang="zh-CN" altLang="en-US" sz="2400" b="1" dirty="0"/>
              <a:t>函数关联起来。</a:t>
            </a:r>
            <a:endParaRPr lang="en-US" altLang="zh-CN" sz="2400" b="1" dirty="0"/>
          </a:p>
          <a:p>
            <a:pPr marL="342900" indent="-342900" eaLnBrk="0" hangingPunct="0">
              <a:spcBef>
                <a:spcPct val="20000"/>
              </a:spcBef>
              <a:buFontTx/>
              <a:buBlip>
                <a:blip r:embed="rId2"/>
              </a:buBlip>
            </a:pPr>
            <a:r>
              <a:rPr lang="en-US" sz="2400" b="1" dirty="0"/>
              <a:t>connect()</a:t>
            </a:r>
            <a:r>
              <a:rPr lang="zh-CN" altLang="en-US" sz="2400" b="1" dirty="0"/>
              <a:t>函数是</a:t>
            </a:r>
            <a:r>
              <a:rPr lang="en-US" sz="2400" b="1" dirty="0" err="1"/>
              <a:t>QObject</a:t>
            </a:r>
            <a:r>
              <a:rPr lang="zh-CN" altLang="en-US" sz="2400" b="1" dirty="0"/>
              <a:t>类的成员函数，它能够</a:t>
            </a:r>
            <a:r>
              <a:rPr lang="zh-CN" altLang="en-US" sz="2400" b="1" dirty="0">
                <a:solidFill>
                  <a:srgbClr val="FF0000"/>
                </a:solidFill>
              </a:rPr>
              <a:t>连接</a:t>
            </a:r>
            <a:r>
              <a:rPr lang="en-US" sz="2400" b="1" dirty="0">
                <a:solidFill>
                  <a:srgbClr val="FF0000"/>
                </a:solidFill>
              </a:rPr>
              <a:t>signal</a:t>
            </a:r>
            <a:r>
              <a:rPr lang="zh-CN" altLang="en-US" sz="2400" b="1" dirty="0">
                <a:solidFill>
                  <a:srgbClr val="FF0000"/>
                </a:solidFill>
              </a:rPr>
              <a:t>和</a:t>
            </a:r>
            <a:r>
              <a:rPr lang="en-US" sz="2400" b="1" dirty="0">
                <a:solidFill>
                  <a:srgbClr val="FF0000"/>
                </a:solidFill>
              </a:rPr>
              <a:t>slot</a:t>
            </a:r>
            <a:r>
              <a:rPr lang="en-US" sz="2400" b="1" dirty="0"/>
              <a:t>，</a:t>
            </a:r>
            <a:r>
              <a:rPr lang="zh-CN" altLang="en-US" sz="2400" b="1" dirty="0"/>
              <a:t>也可以用来</a:t>
            </a:r>
            <a:r>
              <a:rPr lang="zh-CN" altLang="en-US" sz="2400" b="1" dirty="0">
                <a:solidFill>
                  <a:srgbClr val="FF0000"/>
                </a:solidFill>
              </a:rPr>
              <a:t>连接</a:t>
            </a:r>
            <a:r>
              <a:rPr lang="en-US" sz="2400" b="1" dirty="0">
                <a:solidFill>
                  <a:srgbClr val="FF0000"/>
                </a:solidFill>
              </a:rPr>
              <a:t>signal</a:t>
            </a:r>
            <a:r>
              <a:rPr lang="zh-CN" altLang="en-US" sz="2400" b="1" dirty="0">
                <a:solidFill>
                  <a:srgbClr val="FF0000"/>
                </a:solidFill>
              </a:rPr>
              <a:t>和</a:t>
            </a:r>
            <a:r>
              <a:rPr lang="en-US" sz="2400" b="1" dirty="0">
                <a:solidFill>
                  <a:srgbClr val="FF0000"/>
                </a:solidFill>
              </a:rPr>
              <a:t>signal</a:t>
            </a:r>
          </a:p>
          <a:p>
            <a:pPr marL="342900" indent="-342900" eaLnBrk="0" hangingPunct="0">
              <a:spcBef>
                <a:spcPct val="20000"/>
              </a:spcBef>
              <a:buFontTx/>
              <a:buBlip>
                <a:blip r:embed="rId2"/>
              </a:buBlip>
            </a:pPr>
            <a:r>
              <a:rPr lang="zh-CN" altLang="en-US" sz="2400" b="1" dirty="0"/>
              <a:t>函数原形如下：</a:t>
            </a:r>
            <a:endParaRPr lang="en-US" sz="2400" b="1" dirty="0"/>
          </a:p>
        </p:txBody>
      </p:sp>
      <p:sp>
        <p:nvSpPr>
          <p:cNvPr id="78853" name="内容占位符 2"/>
          <p:cNvSpPr txBox="1">
            <a:spLocks/>
          </p:cNvSpPr>
          <p:nvPr/>
        </p:nvSpPr>
        <p:spPr bwMode="auto">
          <a:xfrm>
            <a:off x="755650" y="4221163"/>
            <a:ext cx="8064500" cy="2087562"/>
          </a:xfrm>
          <a:prstGeom prst="rect">
            <a:avLst/>
          </a:prstGeom>
          <a:noFill/>
          <a:ln w="9525">
            <a:noFill/>
            <a:miter lim="800000"/>
            <a:headEnd/>
            <a:tailEnd/>
          </a:ln>
        </p:spPr>
        <p:txBody>
          <a:bodyPr/>
          <a:lstStyle/>
          <a:p>
            <a:pPr marL="342900" indent="-342900" eaLnBrk="0" hangingPunct="0">
              <a:spcBef>
                <a:spcPct val="20000"/>
              </a:spcBef>
              <a:buFontTx/>
              <a:buBlip>
                <a:blip r:embed="rId2"/>
              </a:buBlip>
            </a:pPr>
            <a:r>
              <a:rPr lang="en-US" altLang="zh-CN" sz="2400" b="1" dirty="0"/>
              <a:t>sender</a:t>
            </a:r>
            <a:r>
              <a:rPr lang="zh-CN" altLang="en-US" sz="2400" b="1" dirty="0"/>
              <a:t>和</a:t>
            </a:r>
            <a:r>
              <a:rPr lang="en-US" altLang="zh-CN" sz="2400" b="1" dirty="0"/>
              <a:t>receiver</a:t>
            </a:r>
            <a:r>
              <a:rPr lang="zh-CN" altLang="en-US" sz="2400" b="1" dirty="0"/>
              <a:t>是</a:t>
            </a:r>
            <a:r>
              <a:rPr lang="en-US" altLang="zh-CN" sz="2400" b="1" dirty="0" err="1"/>
              <a:t>QObject</a:t>
            </a:r>
            <a:r>
              <a:rPr lang="zh-CN" altLang="en-US" sz="2400" b="1" dirty="0"/>
              <a:t>对象指针。</a:t>
            </a:r>
          </a:p>
          <a:p>
            <a:pPr marL="342900" indent="-342900" eaLnBrk="0" hangingPunct="0">
              <a:spcBef>
                <a:spcPct val="20000"/>
              </a:spcBef>
              <a:buFontTx/>
              <a:buBlip>
                <a:blip r:embed="rId2"/>
              </a:buBlip>
            </a:pPr>
            <a:r>
              <a:rPr lang="en-US" altLang="zh-CN" sz="2400" b="1" dirty="0"/>
              <a:t>SIGNALE()</a:t>
            </a:r>
            <a:r>
              <a:rPr lang="zh-CN" altLang="en-US" sz="2400" b="1" dirty="0"/>
              <a:t>和</a:t>
            </a:r>
            <a:r>
              <a:rPr lang="en-US" altLang="zh-CN" sz="2400" b="1" dirty="0"/>
              <a:t>SLOT()</a:t>
            </a:r>
            <a:r>
              <a:rPr lang="zh-CN" altLang="en-US" sz="2400" b="1" dirty="0"/>
              <a:t>宏的作用是把他们的</a:t>
            </a:r>
            <a:r>
              <a:rPr lang="zh-CN" altLang="en-US" sz="2400" b="1" dirty="0">
                <a:solidFill>
                  <a:srgbClr val="0000CC"/>
                </a:solidFill>
              </a:rPr>
              <a:t>参数转换成字符串</a:t>
            </a:r>
            <a:r>
              <a:rPr lang="zh-CN" altLang="en-US" sz="2400" b="1" dirty="0"/>
              <a:t>。</a:t>
            </a:r>
            <a:endParaRPr lang="en-US" sz="2400" b="1" dirty="0"/>
          </a:p>
        </p:txBody>
      </p:sp>
      <p:sp>
        <p:nvSpPr>
          <p:cNvPr id="78854" name="灯片编号占位符 6"/>
          <p:cNvSpPr>
            <a:spLocks noGrp="1"/>
          </p:cNvSpPr>
          <p:nvPr>
            <p:ph type="sldNum" sz="quarter" idx="12"/>
          </p:nvPr>
        </p:nvSpPr>
        <p:spPr>
          <a:noFill/>
        </p:spPr>
        <p:txBody>
          <a:bodyPr/>
          <a:lstStyle/>
          <a:p>
            <a:fld id="{A4129D2A-9D6F-40CE-A9C0-99532BE1DD92}" type="slidenum">
              <a:rPr lang="en-US" altLang="zh-CN" smtClean="0">
                <a:latin typeface="Arial" charset="0"/>
              </a:rPr>
              <a:pPr/>
              <a:t>73</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CN" smtClean="0"/>
              <a:t>Signal</a:t>
            </a:r>
            <a:r>
              <a:rPr lang="zh-CN" altLang="en-US" smtClean="0"/>
              <a:t>和</a:t>
            </a:r>
            <a:r>
              <a:rPr lang="en-US" altLang="zh-CN" smtClean="0"/>
              <a:t>Slot</a:t>
            </a:r>
            <a:r>
              <a:rPr lang="zh-CN" altLang="en-US" smtClean="0"/>
              <a:t>的连接（续）</a:t>
            </a:r>
          </a:p>
        </p:txBody>
      </p:sp>
      <p:sp>
        <p:nvSpPr>
          <p:cNvPr id="80899" name="内容占位符 7"/>
          <p:cNvSpPr>
            <a:spLocks noGrp="1"/>
          </p:cNvSpPr>
          <p:nvPr>
            <p:ph idx="1"/>
          </p:nvPr>
        </p:nvSpPr>
        <p:spPr>
          <a:xfrm>
            <a:off x="684213" y="1125538"/>
            <a:ext cx="7921625" cy="5254625"/>
          </a:xfrm>
        </p:spPr>
        <p:txBody>
          <a:bodyPr/>
          <a:lstStyle/>
          <a:p>
            <a:r>
              <a:rPr lang="zh-CN" altLang="en-US" dirty="0" smtClean="0"/>
              <a:t>连接规则</a:t>
            </a:r>
            <a:endParaRPr lang="en-US" altLang="zh-CN" dirty="0" smtClean="0"/>
          </a:p>
          <a:p>
            <a:pPr lvl="1"/>
            <a:r>
              <a:rPr lang="zh-CN" altLang="en-US" dirty="0" smtClean="0"/>
              <a:t>一个信号可以连接到多个槽</a:t>
            </a:r>
          </a:p>
          <a:p>
            <a:pPr lvl="1"/>
            <a:r>
              <a:rPr lang="zh-CN" altLang="en-US" dirty="0" smtClean="0"/>
              <a:t>多个信号可以连接到同一个槽</a:t>
            </a:r>
          </a:p>
          <a:p>
            <a:pPr lvl="1"/>
            <a:r>
              <a:rPr lang="zh-CN" altLang="en-US" dirty="0" smtClean="0"/>
              <a:t>一个信号可以和另一个信号相连</a:t>
            </a:r>
          </a:p>
          <a:p>
            <a:pPr lvl="1"/>
            <a:r>
              <a:rPr lang="zh-CN" altLang="en-US" dirty="0" smtClean="0">
                <a:solidFill>
                  <a:srgbClr val="FF0000"/>
                </a:solidFill>
              </a:rPr>
              <a:t>连接可以被删除</a:t>
            </a:r>
          </a:p>
          <a:p>
            <a:pPr lvl="2"/>
            <a:r>
              <a:rPr lang="en-US" dirty="0" err="1" smtClean="0"/>
              <a:t>bool</a:t>
            </a:r>
            <a:r>
              <a:rPr lang="en-US" dirty="0" smtClean="0"/>
              <a:t> </a:t>
            </a:r>
            <a:r>
              <a:rPr lang="en-US" dirty="0" err="1" smtClean="0"/>
              <a:t>QObject</a:t>
            </a:r>
            <a:r>
              <a:rPr lang="en-US" dirty="0" smtClean="0"/>
              <a:t>::disconnect (sender, SIGNAL(</a:t>
            </a:r>
            <a:r>
              <a:rPr lang="en-US" dirty="0" err="1" smtClean="0"/>
              <a:t>valueChanged</a:t>
            </a:r>
            <a:r>
              <a:rPr lang="en-US" dirty="0" smtClean="0"/>
              <a:t>(</a:t>
            </a:r>
            <a:r>
              <a:rPr lang="en-US" dirty="0" err="1" smtClean="0"/>
              <a:t>int</a:t>
            </a:r>
            <a:r>
              <a:rPr lang="en-US" dirty="0" smtClean="0"/>
              <a:t>)), receiver, SLOT(display(</a:t>
            </a:r>
            <a:r>
              <a:rPr lang="en-US" dirty="0" err="1" smtClean="0"/>
              <a:t>int</a:t>
            </a:r>
            <a:r>
              <a:rPr lang="en-US" dirty="0" smtClean="0"/>
              <a:t>)))</a:t>
            </a:r>
          </a:p>
          <a:p>
            <a:pPr lvl="2"/>
            <a:r>
              <a:rPr lang="zh-CN" altLang="en-US" dirty="0" smtClean="0"/>
              <a:t>这个函数很少使用，因为当一个对象被删除后，</a:t>
            </a:r>
            <a:r>
              <a:rPr lang="en-US" dirty="0" smtClean="0"/>
              <a:t>Qt</a:t>
            </a:r>
            <a:r>
              <a:rPr lang="zh-CN" altLang="en-US" dirty="0" smtClean="0"/>
              <a:t>自动删除这个对象的所有连接</a:t>
            </a:r>
            <a:endParaRPr lang="en-US" dirty="0" smtClean="0"/>
          </a:p>
        </p:txBody>
      </p:sp>
      <p:sp>
        <p:nvSpPr>
          <p:cNvPr id="80900" name="灯片编号占位符 4"/>
          <p:cNvSpPr>
            <a:spLocks noGrp="1"/>
          </p:cNvSpPr>
          <p:nvPr>
            <p:ph type="sldNum" sz="quarter" idx="12"/>
          </p:nvPr>
        </p:nvSpPr>
        <p:spPr>
          <a:noFill/>
        </p:spPr>
        <p:txBody>
          <a:bodyPr/>
          <a:lstStyle/>
          <a:p>
            <a:fld id="{7545EE6B-8D57-4EF6-AE36-ED7B6F8CCFA1}" type="slidenum">
              <a:rPr lang="en-US" altLang="zh-CN" smtClean="0">
                <a:latin typeface="Arial" charset="0"/>
              </a:rPr>
              <a:pPr/>
              <a:t>74</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a:xfrm>
            <a:off x="900113" y="188913"/>
            <a:ext cx="6119812" cy="792162"/>
          </a:xfrm>
        </p:spPr>
        <p:txBody>
          <a:bodyPr/>
          <a:lstStyle/>
          <a:p>
            <a:r>
              <a:rPr lang="en-US" smtClean="0"/>
              <a:t>Signal</a:t>
            </a:r>
            <a:r>
              <a:rPr lang="zh-CN" altLang="en-US" smtClean="0"/>
              <a:t>和</a:t>
            </a:r>
            <a:r>
              <a:rPr lang="en-US" smtClean="0"/>
              <a:t>Slot</a:t>
            </a:r>
            <a:r>
              <a:rPr lang="zh-CN" altLang="en-US" smtClean="0"/>
              <a:t>的连接（续）</a:t>
            </a:r>
            <a:endParaRPr lang="en-US" smtClean="0"/>
          </a:p>
        </p:txBody>
      </p:sp>
      <p:sp>
        <p:nvSpPr>
          <p:cNvPr id="81923" name="内容占位符 2"/>
          <p:cNvSpPr>
            <a:spLocks noGrp="1"/>
          </p:cNvSpPr>
          <p:nvPr>
            <p:ph idx="1"/>
          </p:nvPr>
        </p:nvSpPr>
        <p:spPr/>
        <p:txBody>
          <a:bodyPr/>
          <a:lstStyle/>
          <a:p>
            <a:r>
              <a:rPr lang="en-US" altLang="zh-CN" smtClean="0"/>
              <a:t>connect()</a:t>
            </a:r>
            <a:r>
              <a:rPr lang="zh-CN" altLang="en-US" smtClean="0"/>
              <a:t>函数举例：</a:t>
            </a:r>
            <a:endParaRPr lang="en-US" smtClean="0"/>
          </a:p>
        </p:txBody>
      </p:sp>
      <p:sp>
        <p:nvSpPr>
          <p:cNvPr id="81924" name="Rectangle 3"/>
          <p:cNvSpPr txBox="1">
            <a:spLocks noChangeArrowheads="1"/>
          </p:cNvSpPr>
          <p:nvPr/>
        </p:nvSpPr>
        <p:spPr bwMode="auto">
          <a:xfrm>
            <a:off x="323850" y="2276475"/>
            <a:ext cx="8497888" cy="2808288"/>
          </a:xfrm>
          <a:prstGeom prst="rect">
            <a:avLst/>
          </a:prstGeom>
          <a:noFill/>
          <a:ln w="9525">
            <a:noFill/>
            <a:miter lim="800000"/>
            <a:headEnd/>
            <a:tailEnd/>
          </a:ln>
        </p:spPr>
        <p:txBody>
          <a:bodyPr/>
          <a:lstStyle/>
          <a:p>
            <a:pPr marL="342900" indent="-342900">
              <a:spcBef>
                <a:spcPct val="20000"/>
              </a:spcBef>
              <a:buFont typeface="Wingdings 2" pitchFamily="18" charset="2"/>
              <a:buNone/>
            </a:pPr>
            <a:r>
              <a:rPr lang="zh-CN" altLang="en-US" sz="3200" b="1"/>
              <a:t>		</a:t>
            </a:r>
            <a:r>
              <a:rPr lang="en-US" altLang="zh-CN" sz="2000" b="1">
                <a:latin typeface="Courier New" pitchFamily="49" charset="0"/>
                <a:hlinkClick r:id="rId2" action="ppaction://hlinkfile"/>
              </a:rPr>
              <a:t>QLabel</a:t>
            </a:r>
            <a:r>
              <a:rPr lang="en-US" altLang="zh-CN" sz="2000" b="1">
                <a:latin typeface="Courier New" pitchFamily="49" charset="0"/>
              </a:rPr>
              <a:t> *label = new </a:t>
            </a:r>
            <a:r>
              <a:rPr lang="en-US" altLang="zh-CN" sz="2000" b="1">
                <a:latin typeface="Courier New" pitchFamily="49" charset="0"/>
                <a:hlinkClick r:id="rId2" action="ppaction://hlinkfile"/>
              </a:rPr>
              <a:t>QLabel</a:t>
            </a:r>
            <a:r>
              <a:rPr lang="en-US" altLang="zh-CN" sz="2000" b="1">
                <a:latin typeface="Courier New" pitchFamily="49" charset="0"/>
              </a:rPr>
              <a:t>; </a:t>
            </a:r>
          </a:p>
          <a:p>
            <a:pPr marL="342900" indent="-342900">
              <a:spcBef>
                <a:spcPct val="20000"/>
              </a:spcBef>
              <a:buFont typeface="Wingdings 2" pitchFamily="18" charset="2"/>
              <a:buNone/>
            </a:pPr>
            <a:endParaRPr lang="en-US" altLang="zh-CN" sz="400" b="1">
              <a:latin typeface="Courier New" pitchFamily="49" charset="0"/>
            </a:endParaRPr>
          </a:p>
          <a:p>
            <a:pPr marL="342900" indent="-342900">
              <a:spcBef>
                <a:spcPct val="20000"/>
              </a:spcBef>
              <a:buFont typeface="Wingdings 2" pitchFamily="18" charset="2"/>
              <a:buNone/>
            </a:pPr>
            <a:r>
              <a:rPr lang="en-US" altLang="zh-CN" sz="2000" b="1">
                <a:latin typeface="Courier New" pitchFamily="49" charset="0"/>
              </a:rPr>
              <a:t>		</a:t>
            </a:r>
            <a:r>
              <a:rPr lang="en-US" altLang="zh-CN" sz="2000" b="1">
                <a:latin typeface="Courier New" pitchFamily="49" charset="0"/>
                <a:hlinkClick r:id="rId3" action="ppaction://hlinkfile"/>
              </a:rPr>
              <a:t>QScrollBar</a:t>
            </a:r>
            <a:r>
              <a:rPr lang="en-US" altLang="zh-CN" sz="2000" b="1">
                <a:latin typeface="Courier New" pitchFamily="49" charset="0"/>
              </a:rPr>
              <a:t> *scroll = new </a:t>
            </a:r>
            <a:r>
              <a:rPr lang="en-US" altLang="zh-CN" sz="2000" b="1">
                <a:latin typeface="Courier New" pitchFamily="49" charset="0"/>
                <a:hlinkClick r:id="rId3" action="ppaction://hlinkfile"/>
              </a:rPr>
              <a:t>QScrollBar</a:t>
            </a:r>
            <a:r>
              <a:rPr lang="en-US" altLang="zh-CN" sz="2000" b="1">
                <a:latin typeface="Courier New" pitchFamily="49" charset="0"/>
              </a:rPr>
              <a:t>;</a:t>
            </a:r>
          </a:p>
          <a:p>
            <a:pPr marL="342900" indent="-342900">
              <a:spcBef>
                <a:spcPct val="20000"/>
              </a:spcBef>
              <a:buFont typeface="Wingdings 2" pitchFamily="18" charset="2"/>
              <a:buNone/>
            </a:pPr>
            <a:endParaRPr lang="en-US" altLang="zh-CN" sz="400" b="1">
              <a:latin typeface="Courier New" pitchFamily="49" charset="0"/>
            </a:endParaRPr>
          </a:p>
          <a:p>
            <a:pPr marL="342900" indent="-342900">
              <a:spcBef>
                <a:spcPct val="20000"/>
              </a:spcBef>
              <a:buFont typeface="Wingdings 2" pitchFamily="18" charset="2"/>
              <a:buNone/>
            </a:pPr>
            <a:r>
              <a:rPr lang="en-US" altLang="zh-CN" sz="2000" b="1">
                <a:latin typeface="Courier New" pitchFamily="49" charset="0"/>
              </a:rPr>
              <a:t>		QObject::</a:t>
            </a:r>
            <a:r>
              <a:rPr lang="en-US" altLang="zh-CN" sz="2000" b="1">
                <a:latin typeface="Courier New" pitchFamily="49" charset="0"/>
                <a:hlinkClick r:id="" action="ppaction://noaction"/>
              </a:rPr>
              <a:t>connect</a:t>
            </a:r>
            <a:r>
              <a:rPr lang="en-US" altLang="zh-CN" sz="2000" b="1">
                <a:latin typeface="Courier New" pitchFamily="49" charset="0"/>
              </a:rPr>
              <a:t>( scroll,</a:t>
            </a:r>
          </a:p>
          <a:p>
            <a:pPr marL="342900" indent="-342900">
              <a:spcBef>
                <a:spcPct val="20000"/>
              </a:spcBef>
              <a:buFont typeface="Wingdings 2" pitchFamily="18" charset="2"/>
              <a:buNone/>
            </a:pPr>
            <a:r>
              <a:rPr lang="en-US" altLang="zh-CN" sz="2000" b="1">
                <a:solidFill>
                  <a:srgbClr val="FB2919"/>
                </a:solidFill>
                <a:latin typeface="Courier New" pitchFamily="49" charset="0"/>
              </a:rPr>
              <a:t>                        SIGNAL</a:t>
            </a:r>
            <a:r>
              <a:rPr lang="en-US" altLang="zh-CN" sz="2000" b="1">
                <a:latin typeface="Courier New" pitchFamily="49" charset="0"/>
              </a:rPr>
              <a:t>(</a:t>
            </a:r>
            <a:r>
              <a:rPr lang="en-US" altLang="zh-CN" sz="2000" b="1">
                <a:latin typeface="Courier New" pitchFamily="49" charset="0"/>
                <a:hlinkClick r:id="rId3" action="ppaction://hlinkfile"/>
              </a:rPr>
              <a:t>valueChanged</a:t>
            </a:r>
            <a:r>
              <a:rPr lang="en-US" altLang="zh-CN" sz="2000" b="1">
                <a:latin typeface="Courier New" pitchFamily="49" charset="0"/>
              </a:rPr>
              <a:t>(int)),</a:t>
            </a:r>
          </a:p>
          <a:p>
            <a:pPr marL="342900" indent="-342900">
              <a:spcBef>
                <a:spcPct val="20000"/>
              </a:spcBef>
              <a:buFont typeface="Wingdings 2" pitchFamily="18" charset="2"/>
              <a:buNone/>
            </a:pPr>
            <a:r>
              <a:rPr lang="en-US" altLang="zh-CN" sz="2000" b="1">
                <a:latin typeface="Courier New" pitchFamily="49" charset="0"/>
              </a:rPr>
              <a:t>                        label,</a:t>
            </a:r>
          </a:p>
          <a:p>
            <a:pPr marL="342900" indent="-342900">
              <a:spcBef>
                <a:spcPct val="20000"/>
              </a:spcBef>
              <a:buFont typeface="Wingdings 2" pitchFamily="18" charset="2"/>
              <a:buNone/>
            </a:pPr>
            <a:r>
              <a:rPr lang="en-US" altLang="zh-CN" sz="2000" b="1">
                <a:solidFill>
                  <a:srgbClr val="FB2919"/>
                </a:solidFill>
                <a:latin typeface="Courier New" pitchFamily="49" charset="0"/>
              </a:rPr>
              <a:t>                        SLOT</a:t>
            </a:r>
            <a:r>
              <a:rPr lang="en-US" altLang="zh-CN" sz="2000" b="1">
                <a:latin typeface="Courier New" pitchFamily="49" charset="0"/>
              </a:rPr>
              <a:t>(</a:t>
            </a:r>
            <a:r>
              <a:rPr lang="en-US" altLang="zh-CN" sz="2000" b="1">
                <a:latin typeface="Courier New" pitchFamily="49" charset="0"/>
                <a:hlinkClick r:id="rId2" action="ppaction://hlinkfile"/>
              </a:rPr>
              <a:t>setNum</a:t>
            </a:r>
            <a:r>
              <a:rPr lang="en-US" altLang="zh-CN" sz="2000" b="1">
                <a:latin typeface="Courier New" pitchFamily="49" charset="0"/>
              </a:rPr>
              <a:t>(int)) );</a:t>
            </a:r>
            <a:r>
              <a:rPr lang="en-US" altLang="zh-CN" sz="3200" b="1"/>
              <a:t> </a:t>
            </a:r>
          </a:p>
        </p:txBody>
      </p:sp>
      <p:sp>
        <p:nvSpPr>
          <p:cNvPr id="81925" name="灯片编号占位符 6"/>
          <p:cNvSpPr>
            <a:spLocks noGrp="1"/>
          </p:cNvSpPr>
          <p:nvPr>
            <p:ph type="sldNum" sz="quarter" idx="12"/>
          </p:nvPr>
        </p:nvSpPr>
        <p:spPr>
          <a:noFill/>
        </p:spPr>
        <p:txBody>
          <a:bodyPr/>
          <a:lstStyle/>
          <a:p>
            <a:fld id="{93AD4A4F-4964-44DB-A8EC-0358CD1EAFB9}" type="slidenum">
              <a:rPr lang="en-US" altLang="zh-CN" smtClean="0">
                <a:latin typeface="Arial" charset="0"/>
              </a:rPr>
              <a:pPr/>
              <a:t>75</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2"/>
          <p:cNvSpPr>
            <a:spLocks noGrp="1"/>
          </p:cNvSpPr>
          <p:nvPr>
            <p:ph idx="1"/>
          </p:nvPr>
        </p:nvSpPr>
        <p:spPr/>
        <p:txBody>
          <a:bodyPr/>
          <a:lstStyle/>
          <a:p>
            <a:endParaRPr lang="en-US" smtClean="0"/>
          </a:p>
        </p:txBody>
      </p:sp>
      <p:pic>
        <p:nvPicPr>
          <p:cNvPr id="82947" name="Picture 4"/>
          <p:cNvPicPr>
            <a:picLocks noChangeAspect="1" noChangeArrowheads="1"/>
          </p:cNvPicPr>
          <p:nvPr/>
        </p:nvPicPr>
        <p:blipFill>
          <a:blip r:embed="rId2" cstate="print"/>
          <a:srcRect/>
          <a:stretch>
            <a:fillRect/>
          </a:stretch>
        </p:blipFill>
        <p:spPr bwMode="auto">
          <a:xfrm>
            <a:off x="1692275" y="1196975"/>
            <a:ext cx="5149850" cy="4721225"/>
          </a:xfrm>
          <a:prstGeom prst="rect">
            <a:avLst/>
          </a:prstGeom>
          <a:noFill/>
          <a:ln w="9525">
            <a:noFill/>
            <a:miter lim="800000"/>
            <a:headEnd/>
            <a:tailEnd/>
          </a:ln>
        </p:spPr>
      </p:pic>
      <p:sp>
        <p:nvSpPr>
          <p:cNvPr id="82948" name="标题 1"/>
          <p:cNvSpPr>
            <a:spLocks noGrp="1"/>
          </p:cNvSpPr>
          <p:nvPr>
            <p:ph type="title"/>
          </p:nvPr>
        </p:nvSpPr>
        <p:spPr>
          <a:xfrm>
            <a:off x="900113" y="188913"/>
            <a:ext cx="6119812" cy="792162"/>
          </a:xfrm>
        </p:spPr>
        <p:txBody>
          <a:bodyPr/>
          <a:lstStyle/>
          <a:p>
            <a:r>
              <a:rPr lang="en-US" smtClean="0"/>
              <a:t>Signal</a:t>
            </a:r>
            <a:r>
              <a:rPr lang="zh-CN" altLang="en-US" smtClean="0"/>
              <a:t>和</a:t>
            </a:r>
            <a:r>
              <a:rPr lang="en-US" smtClean="0"/>
              <a:t>Slot</a:t>
            </a:r>
            <a:r>
              <a:rPr lang="zh-CN" altLang="en-US" smtClean="0"/>
              <a:t>的连接（续）</a:t>
            </a:r>
            <a:endParaRPr lang="en-US" smtClean="0"/>
          </a:p>
        </p:txBody>
      </p:sp>
      <p:sp>
        <p:nvSpPr>
          <p:cNvPr id="82949" name="灯片编号占位符 6"/>
          <p:cNvSpPr>
            <a:spLocks noGrp="1"/>
          </p:cNvSpPr>
          <p:nvPr>
            <p:ph type="sldNum" sz="quarter" idx="12"/>
          </p:nvPr>
        </p:nvSpPr>
        <p:spPr>
          <a:noFill/>
        </p:spPr>
        <p:txBody>
          <a:bodyPr/>
          <a:lstStyle/>
          <a:p>
            <a:fld id="{4CCF0FB8-BEEF-4A2B-B96E-618456D30C73}" type="slidenum">
              <a:rPr lang="en-US" altLang="zh-CN" smtClean="0">
                <a:latin typeface="Arial" charset="0"/>
              </a:rPr>
              <a:pPr/>
              <a:t>76</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body" idx="1"/>
          </p:nvPr>
        </p:nvSpPr>
        <p:spPr>
          <a:xfrm>
            <a:off x="827088" y="1125538"/>
            <a:ext cx="8316912" cy="5256212"/>
          </a:xfrm>
        </p:spPr>
        <p:txBody>
          <a:bodyPr/>
          <a:lstStyle/>
          <a:p>
            <a:pPr eaLnBrk="1" hangingPunct="1"/>
            <a:r>
              <a:rPr lang="zh-CN" altLang="en-US" smtClean="0"/>
              <a:t>同一个信号连接多个插槽</a:t>
            </a:r>
          </a:p>
          <a:p>
            <a:pPr eaLnBrk="1" hangingPunct="1">
              <a:buFont typeface="Wingdings 2" pitchFamily="18" charset="2"/>
              <a:buNone/>
            </a:pPr>
            <a:r>
              <a:rPr lang="en-US" altLang="zh-CN" sz="2000" smtClean="0">
                <a:latin typeface="Courier New" pitchFamily="49" charset="0"/>
              </a:rPr>
              <a:t>connect(slider, SIGNAL(</a:t>
            </a:r>
            <a:r>
              <a:rPr lang="en-US" altLang="zh-CN" sz="2000" smtClean="0">
                <a:solidFill>
                  <a:srgbClr val="FB2919"/>
                </a:solidFill>
                <a:latin typeface="Courier New" pitchFamily="49" charset="0"/>
              </a:rPr>
              <a:t>valueChanged(int)</a:t>
            </a:r>
            <a:r>
              <a:rPr lang="en-US" altLang="zh-CN" sz="2000" smtClean="0">
                <a:latin typeface="Courier New" pitchFamily="49" charset="0"/>
              </a:rPr>
              <a:t>),</a:t>
            </a:r>
          </a:p>
          <a:p>
            <a:pPr eaLnBrk="1" hangingPunct="1">
              <a:buFont typeface="Wingdings 2" pitchFamily="18" charset="2"/>
              <a:buNone/>
            </a:pPr>
            <a:r>
              <a:rPr lang="en-US" altLang="zh-CN" sz="2000" smtClean="0">
                <a:latin typeface="Courier New" pitchFamily="49" charset="0"/>
              </a:rPr>
              <a:t>        spinBox, SLOT(setValue(int)));</a:t>
            </a:r>
          </a:p>
          <a:p>
            <a:pPr eaLnBrk="1" hangingPunct="1">
              <a:buFont typeface="Wingdings 2" pitchFamily="18" charset="2"/>
              <a:buNone/>
            </a:pPr>
            <a:r>
              <a:rPr lang="en-US" altLang="zh-CN" sz="2000" smtClean="0">
                <a:latin typeface="Courier New" pitchFamily="49" charset="0"/>
              </a:rPr>
              <a:t>connect(slider, SIGNAL(</a:t>
            </a:r>
            <a:r>
              <a:rPr lang="en-US" altLang="zh-CN" sz="2000" smtClean="0">
                <a:solidFill>
                  <a:srgbClr val="FB2919"/>
                </a:solidFill>
                <a:latin typeface="Courier New" pitchFamily="49" charset="0"/>
              </a:rPr>
              <a:t>valueChanged(int)</a:t>
            </a:r>
            <a:r>
              <a:rPr lang="en-US" altLang="zh-CN" sz="2000" smtClean="0">
                <a:latin typeface="Courier New" pitchFamily="49" charset="0"/>
              </a:rPr>
              <a:t>),</a:t>
            </a:r>
          </a:p>
          <a:p>
            <a:pPr eaLnBrk="1" hangingPunct="1">
              <a:buFont typeface="Wingdings 2" pitchFamily="18" charset="2"/>
              <a:buNone/>
            </a:pPr>
            <a:r>
              <a:rPr lang="en-US" altLang="zh-CN" sz="2000" smtClean="0">
                <a:latin typeface="Courier New" pitchFamily="49" charset="0"/>
              </a:rPr>
              <a:t>        this, SLOT(updateStatusBarIndicator(int)));</a:t>
            </a:r>
          </a:p>
          <a:p>
            <a:pPr eaLnBrk="1" hangingPunct="1">
              <a:buFont typeface="Wingdings 2" pitchFamily="18" charset="2"/>
              <a:buNone/>
            </a:pPr>
            <a:endParaRPr lang="en-US" altLang="zh-CN" sz="2000" smtClean="0">
              <a:latin typeface="Courier New" pitchFamily="49" charset="0"/>
            </a:endParaRPr>
          </a:p>
          <a:p>
            <a:pPr eaLnBrk="1" hangingPunct="1"/>
            <a:r>
              <a:rPr lang="zh-CN" altLang="en-US" smtClean="0"/>
              <a:t>多个信号连接到同一个插槽</a:t>
            </a:r>
          </a:p>
          <a:p>
            <a:pPr eaLnBrk="1" hangingPunct="1">
              <a:buFont typeface="Wingdings 2" pitchFamily="18" charset="2"/>
              <a:buNone/>
            </a:pPr>
            <a:r>
              <a:rPr lang="en-US" altLang="zh-CN" sz="2000" smtClean="0">
                <a:latin typeface="Courier New" pitchFamily="49" charset="0"/>
              </a:rPr>
              <a:t>connect(lcd, SIGNAL(overflow()),</a:t>
            </a:r>
          </a:p>
          <a:p>
            <a:pPr eaLnBrk="1" hangingPunct="1">
              <a:buFont typeface="Wingdings 2" pitchFamily="18" charset="2"/>
              <a:buNone/>
            </a:pPr>
            <a:r>
              <a:rPr lang="en-US" altLang="zh-CN" sz="2000" smtClean="0">
                <a:latin typeface="Courier New" pitchFamily="49" charset="0"/>
              </a:rPr>
              <a:t>        this, SLOT(</a:t>
            </a:r>
            <a:r>
              <a:rPr lang="en-US" altLang="zh-CN" sz="2000" smtClean="0">
                <a:solidFill>
                  <a:srgbClr val="FB2919"/>
                </a:solidFill>
                <a:latin typeface="Courier New" pitchFamily="49" charset="0"/>
              </a:rPr>
              <a:t>handleMathError()</a:t>
            </a:r>
            <a:r>
              <a:rPr lang="en-US" altLang="zh-CN" sz="2000" smtClean="0">
                <a:latin typeface="Courier New" pitchFamily="49" charset="0"/>
              </a:rPr>
              <a:t>));</a:t>
            </a:r>
          </a:p>
          <a:p>
            <a:pPr eaLnBrk="1" hangingPunct="1">
              <a:buFont typeface="Wingdings 2" pitchFamily="18" charset="2"/>
              <a:buNone/>
            </a:pPr>
            <a:r>
              <a:rPr lang="en-US" altLang="zh-CN" sz="2000" smtClean="0">
                <a:latin typeface="Courier New" pitchFamily="49" charset="0"/>
              </a:rPr>
              <a:t>connect(calculator, SIGNAL(divisionByZero()),</a:t>
            </a:r>
          </a:p>
          <a:p>
            <a:pPr eaLnBrk="1" hangingPunct="1">
              <a:buFont typeface="Wingdings 2" pitchFamily="18" charset="2"/>
              <a:buNone/>
            </a:pPr>
            <a:r>
              <a:rPr lang="en-US" altLang="zh-CN" sz="2000" smtClean="0">
                <a:latin typeface="Courier New" pitchFamily="49" charset="0"/>
              </a:rPr>
              <a:t>        this, SLOT(</a:t>
            </a:r>
            <a:r>
              <a:rPr lang="en-US" altLang="zh-CN" sz="2000" smtClean="0">
                <a:solidFill>
                  <a:srgbClr val="FB2919"/>
                </a:solidFill>
                <a:latin typeface="Courier New" pitchFamily="49" charset="0"/>
              </a:rPr>
              <a:t>handleMathError()</a:t>
            </a:r>
            <a:r>
              <a:rPr lang="en-US" altLang="zh-CN" sz="2000" smtClean="0">
                <a:latin typeface="Courier New" pitchFamily="49" charset="0"/>
              </a:rPr>
              <a:t>));</a:t>
            </a:r>
          </a:p>
        </p:txBody>
      </p:sp>
      <p:sp>
        <p:nvSpPr>
          <p:cNvPr id="83971" name="标题 1"/>
          <p:cNvSpPr>
            <a:spLocks noGrp="1"/>
          </p:cNvSpPr>
          <p:nvPr>
            <p:ph type="title"/>
          </p:nvPr>
        </p:nvSpPr>
        <p:spPr>
          <a:xfrm>
            <a:off x="900113" y="188913"/>
            <a:ext cx="6119812" cy="792162"/>
          </a:xfrm>
        </p:spPr>
        <p:txBody>
          <a:bodyPr/>
          <a:lstStyle/>
          <a:p>
            <a:r>
              <a:rPr lang="en-US" smtClean="0"/>
              <a:t>Signal</a:t>
            </a:r>
            <a:r>
              <a:rPr lang="zh-CN" altLang="en-US" smtClean="0"/>
              <a:t>和</a:t>
            </a:r>
            <a:r>
              <a:rPr lang="en-US" smtClean="0"/>
              <a:t>Slot</a:t>
            </a:r>
            <a:r>
              <a:rPr lang="zh-CN" altLang="en-US" smtClean="0"/>
              <a:t>的连接（续）</a:t>
            </a:r>
            <a:endParaRPr lang="en-US" smtClean="0"/>
          </a:p>
        </p:txBody>
      </p:sp>
      <p:sp>
        <p:nvSpPr>
          <p:cNvPr id="83972" name="灯片编号占位符 4"/>
          <p:cNvSpPr>
            <a:spLocks noGrp="1"/>
          </p:cNvSpPr>
          <p:nvPr>
            <p:ph type="sldNum" sz="quarter" idx="12"/>
          </p:nvPr>
        </p:nvSpPr>
        <p:spPr>
          <a:noFill/>
        </p:spPr>
        <p:txBody>
          <a:bodyPr/>
          <a:lstStyle/>
          <a:p>
            <a:fld id="{A8CEFFE3-9213-4407-947A-8D1B11D349D4}" type="slidenum">
              <a:rPr lang="en-US" altLang="zh-CN" smtClean="0">
                <a:latin typeface="Arial" charset="0"/>
              </a:rPr>
              <a:pPr/>
              <a:t>77</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body" idx="1"/>
          </p:nvPr>
        </p:nvSpPr>
        <p:spPr>
          <a:xfrm>
            <a:off x="395288" y="1125538"/>
            <a:ext cx="8497887" cy="5256212"/>
          </a:xfrm>
        </p:spPr>
        <p:txBody>
          <a:bodyPr/>
          <a:lstStyle/>
          <a:p>
            <a:pPr eaLnBrk="1" hangingPunct="1"/>
            <a:r>
              <a:rPr lang="zh-CN" altLang="en-US" smtClean="0"/>
              <a:t>一个信号连接到另一个信号</a:t>
            </a:r>
          </a:p>
          <a:p>
            <a:pPr eaLnBrk="1" hangingPunct="1">
              <a:buFont typeface="Wingdings 2" pitchFamily="18" charset="2"/>
              <a:buNone/>
            </a:pPr>
            <a:r>
              <a:rPr lang="en-US" altLang="zh-CN" sz="2000" smtClean="0">
                <a:latin typeface="Courier New" pitchFamily="49" charset="0"/>
              </a:rPr>
              <a:t>connect(lineEdit, SIGNAL(textChanged(const QString &amp;)),</a:t>
            </a:r>
          </a:p>
          <a:p>
            <a:pPr eaLnBrk="1" hangingPunct="1">
              <a:buFont typeface="Wingdings 2" pitchFamily="18" charset="2"/>
              <a:buNone/>
            </a:pPr>
            <a:r>
              <a:rPr lang="en-US" altLang="zh-CN" sz="2000" smtClean="0">
                <a:latin typeface="Courier New" pitchFamily="49" charset="0"/>
              </a:rPr>
              <a:t>        this, SIGNAL(updateRecord(const QString &amp;)));</a:t>
            </a:r>
          </a:p>
          <a:p>
            <a:pPr eaLnBrk="1" hangingPunct="1"/>
            <a:r>
              <a:rPr lang="zh-CN" altLang="en-US" smtClean="0"/>
              <a:t>取消一个连接</a:t>
            </a:r>
          </a:p>
          <a:p>
            <a:pPr eaLnBrk="1" hangingPunct="1">
              <a:buFont typeface="Wingdings 2" pitchFamily="18" charset="2"/>
              <a:buNone/>
            </a:pPr>
            <a:r>
              <a:rPr lang="en-US" altLang="zh-CN" sz="2000" smtClean="0">
                <a:latin typeface="Courier New" pitchFamily="49" charset="0"/>
              </a:rPr>
              <a:t>disconnect(lcd,SIGNAL(overflow()),</a:t>
            </a:r>
          </a:p>
          <a:p>
            <a:pPr eaLnBrk="1" hangingPunct="1">
              <a:buFont typeface="Wingdings 2" pitchFamily="18" charset="2"/>
              <a:buNone/>
            </a:pPr>
            <a:r>
              <a:rPr lang="en-US" altLang="zh-CN" sz="2000" smtClean="0">
                <a:latin typeface="Courier New" pitchFamily="49" charset="0"/>
              </a:rPr>
              <a:t>           this, SLOT(handleMathError()));</a:t>
            </a:r>
          </a:p>
          <a:p>
            <a:pPr lvl="1" eaLnBrk="1" hangingPunct="1"/>
            <a:r>
              <a:rPr lang="zh-CN" altLang="en-US" smtClean="0">
                <a:latin typeface="Courier New" pitchFamily="49" charset="0"/>
              </a:rPr>
              <a:t>取消一个连接不是很常用，因为</a:t>
            </a:r>
            <a:r>
              <a:rPr lang="en-US" altLang="zh-CN" smtClean="0"/>
              <a:t>Qt</a:t>
            </a:r>
            <a:r>
              <a:rPr lang="zh-CN" altLang="en-US" smtClean="0"/>
              <a:t>会在一个对象被删除后自动取消这个对象所包含的所有的连接</a:t>
            </a:r>
            <a:endParaRPr lang="en-US" altLang="zh-CN" smtClean="0"/>
          </a:p>
        </p:txBody>
      </p:sp>
      <p:sp>
        <p:nvSpPr>
          <p:cNvPr id="84995" name="标题 1"/>
          <p:cNvSpPr>
            <a:spLocks noGrp="1"/>
          </p:cNvSpPr>
          <p:nvPr>
            <p:ph type="title"/>
          </p:nvPr>
        </p:nvSpPr>
        <p:spPr>
          <a:xfrm>
            <a:off x="900113" y="188913"/>
            <a:ext cx="6119812" cy="792162"/>
          </a:xfrm>
        </p:spPr>
        <p:txBody>
          <a:bodyPr/>
          <a:lstStyle/>
          <a:p>
            <a:r>
              <a:rPr lang="en-US" smtClean="0"/>
              <a:t>Signal</a:t>
            </a:r>
            <a:r>
              <a:rPr lang="zh-CN" altLang="en-US" smtClean="0"/>
              <a:t>和</a:t>
            </a:r>
            <a:r>
              <a:rPr lang="en-US" smtClean="0"/>
              <a:t>Slot</a:t>
            </a:r>
            <a:r>
              <a:rPr lang="zh-CN" altLang="en-US" smtClean="0"/>
              <a:t>的连接（续）</a:t>
            </a:r>
            <a:endParaRPr lang="en-US" smtClean="0"/>
          </a:p>
        </p:txBody>
      </p:sp>
      <p:sp>
        <p:nvSpPr>
          <p:cNvPr id="84996" name="灯片编号占位符 4"/>
          <p:cNvSpPr>
            <a:spLocks noGrp="1"/>
          </p:cNvSpPr>
          <p:nvPr>
            <p:ph type="sldNum" sz="quarter" idx="12"/>
          </p:nvPr>
        </p:nvSpPr>
        <p:spPr>
          <a:noFill/>
        </p:spPr>
        <p:txBody>
          <a:bodyPr/>
          <a:lstStyle/>
          <a:p>
            <a:fld id="{A78C34E5-4771-41A5-8A49-6698E6009D50}" type="slidenum">
              <a:rPr lang="en-US" altLang="zh-CN" smtClean="0">
                <a:latin typeface="Arial" charset="0"/>
              </a:rPr>
              <a:pPr/>
              <a:t>78</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pPr eaLnBrk="1" hangingPunct="1"/>
            <a:r>
              <a:rPr lang="zh-CN" altLang="en-US" smtClean="0"/>
              <a:t>信号与槽机制深入</a:t>
            </a:r>
          </a:p>
        </p:txBody>
      </p:sp>
      <p:sp>
        <p:nvSpPr>
          <p:cNvPr id="86019" name="内容占位符 2"/>
          <p:cNvSpPr>
            <a:spLocks noGrp="1"/>
          </p:cNvSpPr>
          <p:nvPr>
            <p:ph idx="1"/>
          </p:nvPr>
        </p:nvSpPr>
        <p:spPr>
          <a:xfrm>
            <a:off x="684213" y="1052513"/>
            <a:ext cx="8064500" cy="5256212"/>
          </a:xfrm>
        </p:spPr>
        <p:txBody>
          <a:bodyPr/>
          <a:lstStyle/>
          <a:p>
            <a:pPr eaLnBrk="1" hangingPunct="1"/>
            <a:r>
              <a:rPr lang="zh-CN" altLang="en-US" sz="2800" dirty="0" smtClean="0"/>
              <a:t>信号发生后</a:t>
            </a:r>
          </a:p>
          <a:p>
            <a:pPr lvl="1" eaLnBrk="1" hangingPunct="1"/>
            <a:r>
              <a:rPr lang="zh-CN" altLang="en-US" sz="2400" dirty="0" smtClean="0"/>
              <a:t>如果信号和槽实现在同一个线程中，当信号产生的时候，与它关联的槽就会马上得到执行</a:t>
            </a:r>
          </a:p>
          <a:p>
            <a:pPr lvl="1" eaLnBrk="1" hangingPunct="1"/>
            <a:r>
              <a:rPr lang="zh-CN" altLang="en-US" sz="2400" dirty="0" smtClean="0"/>
              <a:t>如果信号和槽不在同一个线程中，槽的执行可能会有延迟</a:t>
            </a:r>
            <a:r>
              <a:rPr lang="en-US" altLang="zh-CN" sz="2400" dirty="0" smtClean="0"/>
              <a:t>(next event loop)</a:t>
            </a:r>
          </a:p>
          <a:p>
            <a:pPr eaLnBrk="1" hangingPunct="1"/>
            <a:r>
              <a:rPr lang="zh-CN" altLang="en-US" sz="2800" dirty="0" smtClean="0"/>
              <a:t>相关联的信号和槽必须满足一定条件</a:t>
            </a:r>
          </a:p>
          <a:p>
            <a:pPr lvl="1" eaLnBrk="1" hangingPunct="1"/>
            <a:r>
              <a:rPr lang="zh-CN" altLang="en-US" sz="2400" dirty="0" smtClean="0"/>
              <a:t>信号的</a:t>
            </a:r>
            <a:r>
              <a:rPr lang="zh-CN" altLang="en-US" sz="2400" dirty="0" smtClean="0">
                <a:solidFill>
                  <a:srgbClr val="FF0000"/>
                </a:solidFill>
              </a:rPr>
              <a:t>参数可以多于</a:t>
            </a:r>
            <a:r>
              <a:rPr lang="zh-CN" altLang="en-US" sz="2400" dirty="0" smtClean="0"/>
              <a:t>槽的参数</a:t>
            </a:r>
            <a:r>
              <a:rPr lang="en-US" altLang="zh-CN" sz="2400" dirty="0" smtClean="0"/>
              <a:t>,</a:t>
            </a:r>
            <a:r>
              <a:rPr lang="zh-CN" altLang="en-US" sz="2400" dirty="0" smtClean="0"/>
              <a:t>多余的参数被忽略，反之则不行</a:t>
            </a:r>
          </a:p>
          <a:p>
            <a:pPr lvl="1" eaLnBrk="1" hangingPunct="1"/>
            <a:r>
              <a:rPr lang="zh-CN" altLang="en-US" sz="2400" dirty="0" smtClean="0"/>
              <a:t>信号和槽函数必须有着</a:t>
            </a:r>
            <a:r>
              <a:rPr lang="zh-CN" altLang="en-US" sz="2400" dirty="0" smtClean="0">
                <a:solidFill>
                  <a:srgbClr val="FF0000"/>
                </a:solidFill>
              </a:rPr>
              <a:t>相同的参数类型及顺序</a:t>
            </a:r>
          </a:p>
          <a:p>
            <a:pPr lvl="1" eaLnBrk="1" hangingPunct="1"/>
            <a:r>
              <a:rPr lang="zh-CN" altLang="en-US" sz="2400" dirty="0" smtClean="0"/>
              <a:t>不会有编译时的错误检查</a:t>
            </a:r>
            <a:r>
              <a:rPr lang="en-US" altLang="zh-CN" sz="2400" dirty="0" smtClean="0"/>
              <a:t>, </a:t>
            </a:r>
            <a:r>
              <a:rPr lang="zh-CN" altLang="en-US" sz="2400" dirty="0" smtClean="0"/>
              <a:t>运行时检查</a:t>
            </a:r>
          </a:p>
          <a:p>
            <a:pPr lvl="2" eaLnBrk="1" hangingPunct="1"/>
            <a:r>
              <a:rPr lang="zh-CN" altLang="en-US" sz="2000" dirty="0" smtClean="0"/>
              <a:t>如果参数类型不匹配，或者信号和槽不存在，应用程序在</a:t>
            </a:r>
            <a:r>
              <a:rPr lang="en-US" altLang="zh-CN" sz="2000" dirty="0" smtClean="0"/>
              <a:t>debug</a:t>
            </a:r>
            <a:r>
              <a:rPr lang="zh-CN" altLang="en-US" sz="2000" dirty="0" smtClean="0"/>
              <a:t>状态下时，</a:t>
            </a:r>
            <a:r>
              <a:rPr lang="en-US" altLang="zh-CN" sz="2000" dirty="0" smtClean="0"/>
              <a:t>Qt</a:t>
            </a:r>
            <a:r>
              <a:rPr lang="zh-CN" altLang="en-US" sz="2000" dirty="0" smtClean="0"/>
              <a:t>会在运行期间给出警告。</a:t>
            </a:r>
          </a:p>
          <a:p>
            <a:pPr lvl="2" eaLnBrk="1" hangingPunct="1"/>
            <a:r>
              <a:rPr lang="zh-CN" altLang="en-US" sz="2000" dirty="0" smtClean="0"/>
              <a:t>如果信号和槽连接时包含了参数的名字，</a:t>
            </a:r>
            <a:r>
              <a:rPr lang="en-US" altLang="zh-CN" sz="2000" dirty="0" smtClean="0"/>
              <a:t>Qt</a:t>
            </a:r>
            <a:r>
              <a:rPr lang="zh-CN" altLang="en-US" sz="2000" dirty="0" smtClean="0"/>
              <a:t>也将会给出警告。</a:t>
            </a:r>
            <a:endParaRPr lang="zh-CN" altLang="en-US" sz="1600" dirty="0" smtClean="0"/>
          </a:p>
          <a:p>
            <a:pPr eaLnBrk="1" hangingPunct="1"/>
            <a:endParaRPr lang="en-US" altLang="zh-CN" sz="2800" dirty="0" smtClean="0"/>
          </a:p>
        </p:txBody>
      </p:sp>
      <p:sp>
        <p:nvSpPr>
          <p:cNvPr id="86020" name="灯片编号占位符 4"/>
          <p:cNvSpPr>
            <a:spLocks noGrp="1"/>
          </p:cNvSpPr>
          <p:nvPr>
            <p:ph type="sldNum" sz="quarter" idx="12"/>
          </p:nvPr>
        </p:nvSpPr>
        <p:spPr>
          <a:noFill/>
        </p:spPr>
        <p:txBody>
          <a:bodyPr/>
          <a:lstStyle/>
          <a:p>
            <a:fld id="{D2BC45EF-EDA1-4C41-8B98-FAB82AA79754}" type="slidenum">
              <a:rPr lang="en-US" altLang="zh-CN" smtClean="0">
                <a:latin typeface="Arial" charset="0"/>
              </a:rPr>
              <a:pPr/>
              <a:t>79</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2"/>
          </p:nvPr>
        </p:nvSpPr>
        <p:spPr>
          <a:xfrm>
            <a:off x="3924300" y="6538913"/>
            <a:ext cx="1727200" cy="319087"/>
          </a:xfrm>
          <a:noFill/>
        </p:spPr>
        <p:txBody>
          <a:bodyPr/>
          <a:lstStyle/>
          <a:p>
            <a:pPr algn="l"/>
            <a:fld id="{B96CA1D0-578C-492A-AA3F-6D16C0C1D157}" type="slidenum">
              <a:rPr lang="zh-CN" altLang="en-US" smtClean="0">
                <a:latin typeface="Arial" charset="0"/>
              </a:rPr>
              <a:pPr algn="l"/>
              <a:t>8</a:t>
            </a:fld>
            <a:endParaRPr lang="en-US" altLang="zh-CN" smtClean="0">
              <a:latin typeface="Arial" charset="0"/>
            </a:endParaRPr>
          </a:p>
        </p:txBody>
      </p:sp>
      <p:sp>
        <p:nvSpPr>
          <p:cNvPr id="12291" name="Rectangle 2"/>
          <p:cNvSpPr>
            <a:spLocks noGrp="1" noChangeArrowheads="1"/>
          </p:cNvSpPr>
          <p:nvPr>
            <p:ph type="title"/>
          </p:nvPr>
        </p:nvSpPr>
        <p:spPr/>
        <p:txBody>
          <a:bodyPr/>
          <a:lstStyle/>
          <a:p>
            <a:pPr eaLnBrk="1" hangingPunct="1"/>
            <a:r>
              <a:rPr lang="en-US" altLang="zh-CN" smtClean="0"/>
              <a:t>QT</a:t>
            </a:r>
            <a:r>
              <a:rPr lang="zh-CN" altLang="en-US" smtClean="0"/>
              <a:t>的历史（续）</a:t>
            </a:r>
          </a:p>
        </p:txBody>
      </p:sp>
      <p:sp>
        <p:nvSpPr>
          <p:cNvPr id="12292" name="Rectangle 4"/>
          <p:cNvSpPr>
            <a:spLocks noGrp="1" noChangeArrowheads="1"/>
          </p:cNvSpPr>
          <p:nvPr>
            <p:ph type="body" idx="1"/>
          </p:nvPr>
        </p:nvSpPr>
        <p:spPr>
          <a:xfrm>
            <a:off x="755650" y="1052513"/>
            <a:ext cx="7921625" cy="5256212"/>
          </a:xfrm>
          <a:noFill/>
        </p:spPr>
        <p:txBody>
          <a:bodyPr/>
          <a:lstStyle/>
          <a:p>
            <a:pPr marL="457200" lvl="1" indent="-342900" eaLnBrk="1" hangingPunct="1">
              <a:lnSpc>
                <a:spcPct val="150000"/>
              </a:lnSpc>
              <a:spcBef>
                <a:spcPct val="0"/>
              </a:spcBef>
            </a:pPr>
            <a:r>
              <a:rPr lang="en-US" altLang="zh-CN" sz="2400" dirty="0" smtClean="0"/>
              <a:t>2000 – </a:t>
            </a:r>
            <a:r>
              <a:rPr lang="zh-CN" altLang="en-US" sz="2400" dirty="0" smtClean="0"/>
              <a:t>嵌入式 </a:t>
            </a:r>
            <a:r>
              <a:rPr lang="en-US" altLang="zh-CN" sz="2400" dirty="0" smtClean="0"/>
              <a:t>Qt </a:t>
            </a:r>
            <a:r>
              <a:rPr lang="zh-CN" altLang="en-US" sz="2400" dirty="0" smtClean="0"/>
              <a:t>发布</a:t>
            </a:r>
          </a:p>
          <a:p>
            <a:pPr marL="457200" lvl="1" indent="-342900" eaLnBrk="1" hangingPunct="1">
              <a:lnSpc>
                <a:spcPct val="150000"/>
              </a:lnSpc>
              <a:spcBef>
                <a:spcPct val="0"/>
              </a:spcBef>
            </a:pPr>
            <a:r>
              <a:rPr lang="en-US" altLang="zh-CN" sz="2400" dirty="0" smtClean="0"/>
              <a:t>2000 – Qt free edition </a:t>
            </a:r>
            <a:r>
              <a:rPr lang="zh-CN" altLang="en-US" sz="2400" dirty="0" smtClean="0"/>
              <a:t>开始使用 </a:t>
            </a:r>
            <a:r>
              <a:rPr lang="en-US" altLang="zh-CN" sz="2400" dirty="0" smtClean="0"/>
              <a:t>GPL</a:t>
            </a:r>
          </a:p>
          <a:p>
            <a:pPr marL="457200" lvl="1" indent="-342900" eaLnBrk="1" hangingPunct="1">
              <a:lnSpc>
                <a:spcPct val="150000"/>
              </a:lnSpc>
              <a:spcBef>
                <a:spcPct val="0"/>
              </a:spcBef>
            </a:pPr>
            <a:r>
              <a:rPr lang="en-US" altLang="zh-CN" sz="2400" dirty="0" smtClean="0">
                <a:solidFill>
                  <a:srgbClr val="FF0000"/>
                </a:solidFill>
              </a:rPr>
              <a:t>2008 –</a:t>
            </a:r>
            <a:r>
              <a:rPr lang="zh-CN" altLang="en-US" sz="2400" dirty="0" smtClean="0">
                <a:solidFill>
                  <a:srgbClr val="FF0000"/>
                </a:solidFill>
              </a:rPr>
              <a:t>诺基亚收购奇趣科技</a:t>
            </a:r>
            <a:endParaRPr lang="en-US" altLang="zh-CN" sz="2400" dirty="0" smtClean="0">
              <a:solidFill>
                <a:srgbClr val="FF0000"/>
              </a:solidFill>
            </a:endParaRPr>
          </a:p>
          <a:p>
            <a:pPr marL="457200" lvl="1" indent="-342900" eaLnBrk="1" hangingPunct="1">
              <a:lnSpc>
                <a:spcPct val="150000"/>
              </a:lnSpc>
              <a:spcBef>
                <a:spcPct val="0"/>
              </a:spcBef>
            </a:pPr>
            <a:r>
              <a:rPr lang="en-US" altLang="zh-CN" sz="2400" dirty="0" smtClean="0"/>
              <a:t>Qt 4.5 </a:t>
            </a:r>
            <a:r>
              <a:rPr lang="zh-CN" altLang="en-US" sz="2400" dirty="0" smtClean="0"/>
              <a:t>发布，采用</a:t>
            </a:r>
            <a:r>
              <a:rPr lang="en-US" altLang="zh-CN" sz="2400" dirty="0" smtClean="0"/>
              <a:t>LGPL/GPL</a:t>
            </a:r>
            <a:r>
              <a:rPr lang="zh-CN" altLang="en-US" sz="2400" dirty="0" smtClean="0"/>
              <a:t>和商业许可证</a:t>
            </a:r>
            <a:endParaRPr lang="en-US" altLang="zh-CN" sz="2400" dirty="0" smtClean="0"/>
          </a:p>
          <a:p>
            <a:pPr marL="457200" lvl="1" indent="-342900" eaLnBrk="1" hangingPunct="1">
              <a:lnSpc>
                <a:spcPct val="150000"/>
              </a:lnSpc>
              <a:spcBef>
                <a:spcPct val="0"/>
              </a:spcBef>
            </a:pPr>
            <a:r>
              <a:rPr lang="en-US" altLang="zh-CN" sz="2400" dirty="0" smtClean="0"/>
              <a:t>2011 </a:t>
            </a:r>
            <a:r>
              <a:rPr lang="en-US" altLang="zh-CN" sz="2400" dirty="0" err="1" smtClean="0"/>
              <a:t>Digia</a:t>
            </a:r>
            <a:r>
              <a:rPr lang="zh-CN" altLang="en-US" sz="2400" dirty="0" smtClean="0"/>
              <a:t>从</a:t>
            </a:r>
            <a:r>
              <a:rPr lang="en-US" altLang="zh-CN" sz="2400" dirty="0" smtClean="0"/>
              <a:t>Nokia</a:t>
            </a:r>
            <a:r>
              <a:rPr lang="zh-CN" altLang="en-US" sz="2400" dirty="0" smtClean="0"/>
              <a:t>收购了</a:t>
            </a:r>
            <a:r>
              <a:rPr lang="en-US" altLang="zh-CN" sz="2400" dirty="0" smtClean="0"/>
              <a:t>Qt</a:t>
            </a:r>
            <a:r>
              <a:rPr lang="zh-CN" altLang="en-US" sz="2400" dirty="0" smtClean="0"/>
              <a:t>的商业版权，从此</a:t>
            </a:r>
            <a:r>
              <a:rPr lang="en-US" altLang="zh-CN" sz="2400" dirty="0" smtClean="0"/>
              <a:t>Nokia</a:t>
            </a:r>
            <a:r>
              <a:rPr lang="zh-CN" altLang="en-US" sz="2400" dirty="0" smtClean="0"/>
              <a:t>负责</a:t>
            </a:r>
            <a:r>
              <a:rPr lang="en-US" altLang="zh-CN" sz="2400" dirty="0" smtClean="0"/>
              <a:t>Qt on Mobile, Qt Commercial</a:t>
            </a:r>
            <a:r>
              <a:rPr lang="zh-CN" altLang="en-US" sz="2400" dirty="0" smtClean="0"/>
              <a:t>由</a:t>
            </a:r>
            <a:r>
              <a:rPr lang="en-US" altLang="zh-CN" sz="2400" dirty="0" err="1" smtClean="0"/>
              <a:t>Digia</a:t>
            </a:r>
            <a:r>
              <a:rPr lang="zh-CN" altLang="en-US" sz="2400" dirty="0" smtClean="0"/>
              <a:t>负责</a:t>
            </a:r>
            <a:endParaRPr lang="en-US" altLang="zh-CN" sz="2400" dirty="0" smtClean="0"/>
          </a:p>
          <a:p>
            <a:pPr marL="457200" lvl="1" indent="-342900" eaLnBrk="1" hangingPunct="1">
              <a:lnSpc>
                <a:spcPct val="150000"/>
              </a:lnSpc>
              <a:spcBef>
                <a:spcPct val="0"/>
              </a:spcBef>
            </a:pPr>
            <a:r>
              <a:rPr lang="zh-CN" altLang="en-US" sz="2400" dirty="0" smtClean="0"/>
              <a:t>据称，</a:t>
            </a:r>
            <a:r>
              <a:rPr lang="en-US" altLang="zh-CN" sz="2400" dirty="0" smtClean="0"/>
              <a:t>Nokia</a:t>
            </a:r>
            <a:r>
              <a:rPr lang="zh-CN" altLang="en-US" sz="2400" dirty="0" smtClean="0"/>
              <a:t>内部调整，已解散</a:t>
            </a:r>
            <a:r>
              <a:rPr lang="en-US" altLang="zh-CN" sz="2400" dirty="0" smtClean="0"/>
              <a:t>Qt</a:t>
            </a:r>
            <a:r>
              <a:rPr lang="zh-CN" altLang="en-US" sz="2400" dirty="0" smtClean="0"/>
              <a:t>部门</a:t>
            </a:r>
            <a:endParaRPr lang="en-US" altLang="zh-CN" sz="2400" dirty="0" smtClean="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pPr eaLnBrk="1" hangingPunct="1"/>
            <a:r>
              <a:rPr lang="zh-CN" altLang="en-US" smtClean="0"/>
              <a:t>信号与槽机制深入（续）</a:t>
            </a:r>
          </a:p>
        </p:txBody>
      </p:sp>
      <p:sp>
        <p:nvSpPr>
          <p:cNvPr id="87043" name="内容占位符 2"/>
          <p:cNvSpPr>
            <a:spLocks noGrp="1"/>
          </p:cNvSpPr>
          <p:nvPr>
            <p:ph idx="1"/>
          </p:nvPr>
        </p:nvSpPr>
        <p:spPr>
          <a:xfrm>
            <a:off x="323850" y="1125538"/>
            <a:ext cx="8424863" cy="5256212"/>
          </a:xfrm>
        </p:spPr>
        <p:txBody>
          <a:bodyPr/>
          <a:lstStyle/>
          <a:p>
            <a:pPr eaLnBrk="1" hangingPunct="1"/>
            <a:r>
              <a:rPr lang="en-US" altLang="zh-CN" sz="2400" dirty="0" smtClean="0"/>
              <a:t>signal</a:t>
            </a:r>
            <a:r>
              <a:rPr lang="zh-CN" altLang="en-US" sz="2400" dirty="0" smtClean="0"/>
              <a:t>和</a:t>
            </a:r>
            <a:r>
              <a:rPr lang="en-US" altLang="zh-CN" sz="2400" dirty="0" smtClean="0"/>
              <a:t>slot</a:t>
            </a:r>
            <a:r>
              <a:rPr lang="zh-CN" altLang="en-US" sz="2400" dirty="0" smtClean="0"/>
              <a:t>只是</a:t>
            </a:r>
            <a:r>
              <a:rPr lang="zh-CN" altLang="en-US" sz="2400" dirty="0" smtClean="0">
                <a:solidFill>
                  <a:srgbClr val="0000CC"/>
                </a:solidFill>
              </a:rPr>
              <a:t>对于回调函数一个比较安全的封装</a:t>
            </a:r>
            <a:endParaRPr lang="en-US" altLang="zh-CN" sz="2400" dirty="0" smtClean="0"/>
          </a:p>
          <a:p>
            <a:pPr lvl="1" eaLnBrk="1" hangingPunct="1"/>
            <a:r>
              <a:rPr lang="en-US" altLang="zh-CN" sz="2000" dirty="0" smtClean="0"/>
              <a:t>slot</a:t>
            </a:r>
            <a:r>
              <a:rPr lang="zh-CN" altLang="en-US" sz="2000" dirty="0" smtClean="0"/>
              <a:t>对应回调函数，</a:t>
            </a:r>
            <a:r>
              <a:rPr lang="en-US" altLang="zh-CN" sz="2000" dirty="0" smtClean="0"/>
              <a:t>signal</a:t>
            </a:r>
            <a:r>
              <a:rPr lang="zh-CN" altLang="en-US" sz="2000" dirty="0" smtClean="0"/>
              <a:t>则相当于触发回调函数的方法。</a:t>
            </a:r>
            <a:endParaRPr lang="en-US" altLang="zh-CN" sz="2000" dirty="0" smtClean="0"/>
          </a:p>
          <a:p>
            <a:pPr lvl="1" eaLnBrk="1" hangingPunct="1"/>
            <a:r>
              <a:rPr lang="zh-CN" altLang="en-US" sz="2000" dirty="0" smtClean="0"/>
              <a:t>但</a:t>
            </a:r>
            <a:r>
              <a:rPr lang="en-US" altLang="zh-CN" sz="2000" dirty="0" err="1" smtClean="0"/>
              <a:t>QApplication</a:t>
            </a:r>
            <a:r>
              <a:rPr lang="zh-CN" altLang="en-US" sz="2000" dirty="0" smtClean="0"/>
              <a:t>可以模拟异步的方式。</a:t>
            </a:r>
            <a:endParaRPr lang="en-US" altLang="zh-CN" sz="2000" dirty="0" smtClean="0"/>
          </a:p>
          <a:p>
            <a:pPr eaLnBrk="1" hangingPunct="1"/>
            <a:r>
              <a:rPr lang="zh-CN" altLang="en-US" sz="2400" dirty="0" smtClean="0"/>
              <a:t>如果程序只是简单使用</a:t>
            </a:r>
            <a:r>
              <a:rPr lang="en-US" altLang="zh-CN" sz="2400" dirty="0" smtClean="0"/>
              <a:t>Qt</a:t>
            </a:r>
            <a:r>
              <a:rPr lang="zh-CN" altLang="en-US" sz="2400" dirty="0" smtClean="0"/>
              <a:t>的基本类，或者从</a:t>
            </a:r>
            <a:r>
              <a:rPr lang="en-US" altLang="zh-CN" sz="2400" dirty="0" err="1" smtClean="0"/>
              <a:t>QtObject</a:t>
            </a:r>
            <a:r>
              <a:rPr lang="zh-CN" altLang="en-US" sz="2400" dirty="0" smtClean="0"/>
              <a:t>派生而来的自定义类，而不是</a:t>
            </a:r>
            <a:r>
              <a:rPr lang="en-US" altLang="zh-CN" sz="2400" dirty="0" err="1" smtClean="0"/>
              <a:t>QApplication</a:t>
            </a:r>
            <a:r>
              <a:rPr lang="zh-CN" altLang="en-US" sz="2400" dirty="0" smtClean="0"/>
              <a:t>的话，肯定不是异步机制</a:t>
            </a:r>
            <a:endParaRPr lang="en-US" altLang="zh-CN" sz="2400" dirty="0" smtClean="0"/>
          </a:p>
          <a:p>
            <a:pPr lvl="1" eaLnBrk="1" hangingPunct="1"/>
            <a:r>
              <a:rPr lang="zh-CN" altLang="en-US" sz="2000" dirty="0" smtClean="0"/>
              <a:t>实验：在</a:t>
            </a:r>
            <a:r>
              <a:rPr lang="en-US" altLang="zh-CN" sz="2000" dirty="0" smtClean="0"/>
              <a:t>emit</a:t>
            </a:r>
            <a:r>
              <a:rPr lang="zh-CN" altLang="en-US" sz="2000" dirty="0" smtClean="0"/>
              <a:t>之后</a:t>
            </a:r>
            <a:r>
              <a:rPr lang="en-US" altLang="zh-CN" sz="2000" dirty="0" err="1" smtClean="0"/>
              <a:t>printf</a:t>
            </a:r>
            <a:r>
              <a:rPr lang="en-US" altLang="zh-CN" sz="2000" dirty="0" smtClean="0"/>
              <a:t>(“emit\n”);</a:t>
            </a:r>
            <a:r>
              <a:rPr lang="zh-CN" altLang="en-US" sz="2000" dirty="0" smtClean="0"/>
              <a:t>在</a:t>
            </a:r>
            <a:r>
              <a:rPr lang="en-US" altLang="zh-CN" sz="2000" dirty="0" smtClean="0"/>
              <a:t>slot</a:t>
            </a:r>
            <a:r>
              <a:rPr lang="zh-CN" altLang="en-US" sz="2000" dirty="0" smtClean="0"/>
              <a:t>中</a:t>
            </a:r>
            <a:r>
              <a:rPr lang="en-US" altLang="zh-CN" sz="2000" dirty="0" err="1" smtClean="0"/>
              <a:t>printf</a:t>
            </a:r>
            <a:r>
              <a:rPr lang="en-US" altLang="zh-CN" sz="2000" dirty="0" smtClean="0"/>
              <a:t>(“slot\n”)</a:t>
            </a:r>
            <a:r>
              <a:rPr lang="zh-CN" altLang="en-US" sz="2000" dirty="0" smtClean="0"/>
              <a:t>，结果是首先打印</a:t>
            </a:r>
            <a:r>
              <a:rPr lang="en-US" altLang="zh-CN" sz="2000" dirty="0" smtClean="0"/>
              <a:t>slot</a:t>
            </a:r>
            <a:r>
              <a:rPr lang="zh-CN" altLang="en-US" sz="2000" dirty="0" smtClean="0"/>
              <a:t>然后</a:t>
            </a:r>
            <a:r>
              <a:rPr lang="en-US" altLang="zh-CN" sz="2000" dirty="0" smtClean="0"/>
              <a:t>emit</a:t>
            </a:r>
            <a:r>
              <a:rPr lang="zh-CN" altLang="en-US" sz="2000" dirty="0" smtClean="0"/>
              <a:t>，这就表明了</a:t>
            </a:r>
            <a:r>
              <a:rPr lang="en-US" altLang="zh-CN" sz="2000" dirty="0" smtClean="0"/>
              <a:t>emit</a:t>
            </a:r>
            <a:r>
              <a:rPr lang="zh-CN" altLang="en-US" sz="2000" dirty="0" smtClean="0"/>
              <a:t>调用陷入了</a:t>
            </a:r>
            <a:r>
              <a:rPr lang="en-US" altLang="zh-CN" sz="2000" dirty="0" smtClean="0"/>
              <a:t>slot</a:t>
            </a:r>
            <a:r>
              <a:rPr lang="zh-CN" altLang="en-US" sz="2000" dirty="0" smtClean="0"/>
              <a:t>中。</a:t>
            </a:r>
            <a:endParaRPr lang="en-US" altLang="zh-CN" sz="2000" dirty="0" smtClean="0"/>
          </a:p>
          <a:p>
            <a:pPr lvl="1" eaLnBrk="1" hangingPunct="1"/>
            <a:r>
              <a:rPr lang="en-US" altLang="zh-CN" sz="2000" dirty="0" err="1" smtClean="0"/>
              <a:t>qApp</a:t>
            </a:r>
            <a:r>
              <a:rPr lang="zh-CN" altLang="en-US" sz="2000" dirty="0" smtClean="0"/>
              <a:t>在事件循环处理中截取所有</a:t>
            </a:r>
            <a:r>
              <a:rPr lang="en-US" altLang="zh-CN" sz="2000" dirty="0" smtClean="0"/>
              <a:t>emit</a:t>
            </a:r>
            <a:r>
              <a:rPr lang="zh-CN" altLang="en-US" sz="2000" dirty="0" smtClean="0"/>
              <a:t>的</a:t>
            </a:r>
            <a:r>
              <a:rPr lang="en-US" altLang="zh-CN" sz="2000" dirty="0" smtClean="0"/>
              <a:t>signal</a:t>
            </a:r>
            <a:r>
              <a:rPr lang="zh-CN" altLang="en-US" sz="2000" dirty="0" smtClean="0"/>
              <a:t>，然后调用相应的</a:t>
            </a:r>
            <a:r>
              <a:rPr lang="en-US" altLang="zh-CN" sz="2000" dirty="0" smtClean="0"/>
              <a:t>slots</a:t>
            </a:r>
            <a:r>
              <a:rPr lang="zh-CN" altLang="en-US" sz="2000" dirty="0" smtClean="0"/>
              <a:t>，就像回调函数一样</a:t>
            </a:r>
          </a:p>
        </p:txBody>
      </p:sp>
      <p:sp>
        <p:nvSpPr>
          <p:cNvPr id="87044" name="灯片编号占位符 4"/>
          <p:cNvSpPr>
            <a:spLocks noGrp="1"/>
          </p:cNvSpPr>
          <p:nvPr>
            <p:ph type="sldNum" sz="quarter" idx="12"/>
          </p:nvPr>
        </p:nvSpPr>
        <p:spPr>
          <a:noFill/>
        </p:spPr>
        <p:txBody>
          <a:bodyPr/>
          <a:lstStyle/>
          <a:p>
            <a:fld id="{306AFC35-FFEC-4EBD-9AF9-99F8D7820CB2}" type="slidenum">
              <a:rPr lang="en-US" altLang="zh-CN" smtClean="0">
                <a:latin typeface="Arial" charset="0"/>
              </a:rPr>
              <a:pPr/>
              <a:t>80</a:t>
            </a:fld>
            <a:endParaRPr lang="en-US" altLang="zh-CN" smtClean="0">
              <a:latin typeface="Arial"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1"/>
          <p:cNvPicPr>
            <a:picLocks noChangeAspect="1" noChangeArrowheads="1"/>
          </p:cNvPicPr>
          <p:nvPr/>
        </p:nvPicPr>
        <p:blipFill>
          <a:blip r:embed="rId3" cstate="print">
            <a:lum bright="70000"/>
          </a:blip>
          <a:srcRect/>
          <a:stretch>
            <a:fillRect/>
          </a:stretch>
        </p:blipFill>
        <p:spPr bwMode="auto">
          <a:xfrm>
            <a:off x="979488" y="4227513"/>
            <a:ext cx="1306512" cy="1306512"/>
          </a:xfrm>
          <a:prstGeom prst="rect">
            <a:avLst/>
          </a:prstGeom>
          <a:noFill/>
          <a:ln w="9525">
            <a:noFill/>
            <a:round/>
            <a:headEnd/>
            <a:tailEnd/>
          </a:ln>
        </p:spPr>
      </p:pic>
      <p:pic>
        <p:nvPicPr>
          <p:cNvPr id="88067" name="Picture 2"/>
          <p:cNvPicPr>
            <a:picLocks noChangeAspect="1" noChangeArrowheads="1"/>
          </p:cNvPicPr>
          <p:nvPr/>
        </p:nvPicPr>
        <p:blipFill>
          <a:blip r:embed="rId4" cstate="print">
            <a:lum bright="70000"/>
          </a:blip>
          <a:srcRect/>
          <a:stretch>
            <a:fillRect/>
          </a:stretch>
        </p:blipFill>
        <p:spPr bwMode="auto">
          <a:xfrm>
            <a:off x="2935288" y="4922838"/>
            <a:ext cx="704850" cy="979487"/>
          </a:xfrm>
          <a:prstGeom prst="rect">
            <a:avLst/>
          </a:prstGeom>
          <a:noFill/>
          <a:ln w="9525">
            <a:noFill/>
            <a:round/>
            <a:headEnd/>
            <a:tailEnd/>
          </a:ln>
        </p:spPr>
      </p:pic>
      <p:pic>
        <p:nvPicPr>
          <p:cNvPr id="88068" name="Picture 3"/>
          <p:cNvPicPr>
            <a:picLocks noChangeAspect="1" noChangeArrowheads="1"/>
          </p:cNvPicPr>
          <p:nvPr/>
        </p:nvPicPr>
        <p:blipFill>
          <a:blip r:embed="rId5" cstate="print">
            <a:lum bright="70000"/>
          </a:blip>
          <a:srcRect/>
          <a:stretch>
            <a:fillRect/>
          </a:stretch>
        </p:blipFill>
        <p:spPr bwMode="auto">
          <a:xfrm>
            <a:off x="5878513" y="4554538"/>
            <a:ext cx="1763712" cy="1633537"/>
          </a:xfrm>
          <a:prstGeom prst="rect">
            <a:avLst/>
          </a:prstGeom>
          <a:noFill/>
          <a:ln w="9525">
            <a:noFill/>
            <a:round/>
            <a:headEnd/>
            <a:tailEnd/>
          </a:ln>
        </p:spPr>
      </p:pic>
      <p:sp>
        <p:nvSpPr>
          <p:cNvPr id="88069" name="Rectangle 4"/>
          <p:cNvSpPr>
            <a:spLocks noGrp="1" noChangeArrowheads="1"/>
          </p:cNvSpPr>
          <p:nvPr>
            <p:ph type="title"/>
          </p:nvPr>
        </p:nvSpPr>
        <p:spPr>
          <a:xfrm>
            <a:off x="1077913" y="44450"/>
            <a:ext cx="5942012"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建立关联</a:t>
            </a:r>
            <a:endParaRPr lang="en-US" smtClean="0"/>
          </a:p>
        </p:txBody>
      </p:sp>
      <p:sp>
        <p:nvSpPr>
          <p:cNvPr id="88070" name="Text Box 5"/>
          <p:cNvSpPr txBox="1">
            <a:spLocks noChangeArrowheads="1"/>
          </p:cNvSpPr>
          <p:nvPr/>
        </p:nvSpPr>
        <p:spPr bwMode="auto">
          <a:xfrm>
            <a:off x="654050" y="2312988"/>
            <a:ext cx="7421563" cy="282575"/>
          </a:xfrm>
          <a:prstGeom prst="rect">
            <a:avLst/>
          </a:prstGeom>
          <a:noFill/>
          <a:ln w="9525">
            <a:noFill/>
            <a:round/>
            <a:headEnd/>
            <a:tailEnd/>
          </a:ln>
        </p:spPr>
        <p:txBody>
          <a:bodyPr wrap="none" lIns="81639" tIns="44248" rIns="81639" bIns="40820"/>
          <a:lstStyle/>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400" b="1">
                <a:solidFill>
                  <a:srgbClr val="000000"/>
                </a:solidFill>
                <a:latin typeface="DejaVu Sans Mono" pitchFamily="49" charset="0"/>
              </a:rPr>
              <a:t>QObject::connect( src, SIGNAL( signature ), dest, SLOT( signature ) );</a:t>
            </a:r>
          </a:p>
        </p:txBody>
      </p:sp>
      <p:sp>
        <p:nvSpPr>
          <p:cNvPr id="88071" name="Text Box 6"/>
          <p:cNvSpPr txBox="1">
            <a:spLocks noChangeArrowheads="1"/>
          </p:cNvSpPr>
          <p:nvPr/>
        </p:nvSpPr>
        <p:spPr bwMode="auto">
          <a:xfrm>
            <a:off x="3697288" y="3279775"/>
            <a:ext cx="3813175" cy="295275"/>
          </a:xfrm>
          <a:prstGeom prst="rect">
            <a:avLst/>
          </a:prstGeom>
          <a:noFill/>
          <a:ln w="9525">
            <a:noFill/>
            <a:round/>
            <a:headEnd/>
            <a:tailEnd/>
          </a:ln>
        </p:spPr>
        <p:txBody>
          <a:bodyPr wrap="none" lIns="81639" tIns="44476" rIns="81639" bIns="40820"/>
          <a:lstStyle/>
          <a:p>
            <a:pPr>
              <a:lnSpc>
                <a:spcPct val="98000"/>
              </a:lnSpc>
              <a:tabLst>
                <a:tab pos="655638" algn="l"/>
                <a:tab pos="1312863" algn="l"/>
                <a:tab pos="1968500" algn="l"/>
                <a:tab pos="2625725" algn="l"/>
                <a:tab pos="3282950" algn="l"/>
              </a:tabLst>
            </a:pPr>
            <a:r>
              <a:rPr lang="en-US" altLang="zh-CN" sz="1500" b="1">
                <a:solidFill>
                  <a:srgbClr val="000000"/>
                </a:solidFill>
                <a:latin typeface="DejaVu Sans Mono" pitchFamily="49" charset="0"/>
              </a:rPr>
              <a:t>&lt;function name&gt; ( &lt;arg type&gt;... )</a:t>
            </a:r>
          </a:p>
        </p:txBody>
      </p:sp>
      <p:sp>
        <p:nvSpPr>
          <p:cNvPr id="88072" name="AutoShape 7"/>
          <p:cNvSpPr>
            <a:spLocks noChangeArrowheads="1"/>
          </p:cNvSpPr>
          <p:nvPr/>
        </p:nvSpPr>
        <p:spPr bwMode="auto">
          <a:xfrm rot="7320000">
            <a:off x="6523037" y="2732088"/>
            <a:ext cx="593725" cy="488950"/>
          </a:xfrm>
          <a:prstGeom prst="rightArrow">
            <a:avLst>
              <a:gd name="adj1" fmla="val 50000"/>
              <a:gd name="adj2" fmla="val 30352"/>
            </a:avLst>
          </a:prstGeom>
          <a:solidFill>
            <a:srgbClr val="66B036"/>
          </a:solidFill>
          <a:ln w="9525">
            <a:solidFill>
              <a:srgbClr val="000000"/>
            </a:solidFill>
            <a:round/>
            <a:headEnd/>
            <a:tailEnd/>
          </a:ln>
        </p:spPr>
        <p:txBody>
          <a:bodyPr wrap="none" lIns="82945" tIns="41473" rIns="82945" bIns="41473" anchor="ctr"/>
          <a:lstStyle/>
          <a:p>
            <a:endParaRPr lang="zh-CN" altLang="en-US" b="1"/>
          </a:p>
        </p:txBody>
      </p:sp>
      <p:sp>
        <p:nvSpPr>
          <p:cNvPr id="88073" name="AutoShape 8"/>
          <p:cNvSpPr>
            <a:spLocks noChangeArrowheads="1"/>
          </p:cNvSpPr>
          <p:nvPr/>
        </p:nvSpPr>
        <p:spPr bwMode="auto">
          <a:xfrm rot="3840000">
            <a:off x="4457700" y="2732088"/>
            <a:ext cx="609600" cy="488950"/>
          </a:xfrm>
          <a:prstGeom prst="rightArrow">
            <a:avLst>
              <a:gd name="adj1" fmla="val 50000"/>
              <a:gd name="adj2" fmla="val 31163"/>
            </a:avLst>
          </a:prstGeom>
          <a:solidFill>
            <a:srgbClr val="66B036"/>
          </a:solidFill>
          <a:ln w="9525">
            <a:solidFill>
              <a:srgbClr val="000000"/>
            </a:solidFill>
            <a:round/>
            <a:headEnd/>
            <a:tailEnd/>
          </a:ln>
        </p:spPr>
        <p:txBody>
          <a:bodyPr wrap="none" lIns="82945" tIns="41473" rIns="82945" bIns="41473" anchor="ctr"/>
          <a:lstStyle/>
          <a:p>
            <a:endParaRPr lang="zh-CN" altLang="en-US" b="1"/>
          </a:p>
        </p:txBody>
      </p:sp>
      <p:sp>
        <p:nvSpPr>
          <p:cNvPr id="88074" name="Text Box 9"/>
          <p:cNvSpPr txBox="1">
            <a:spLocks noChangeArrowheads="1"/>
          </p:cNvSpPr>
          <p:nvPr/>
        </p:nvSpPr>
        <p:spPr bwMode="auto">
          <a:xfrm>
            <a:off x="5715000" y="4391025"/>
            <a:ext cx="3265488" cy="1485900"/>
          </a:xfrm>
          <a:prstGeom prst="rect">
            <a:avLst/>
          </a:prstGeom>
          <a:noFill/>
          <a:ln w="9525">
            <a:noFill/>
            <a:round/>
            <a:headEnd/>
            <a:tailEnd/>
          </a:ln>
        </p:spPr>
        <p:txBody>
          <a:bodyPr lIns="81639" tIns="40820" rIns="81639" bIns="40820"/>
          <a:lstStyle/>
          <a:p>
            <a:pPr>
              <a:lnSpc>
                <a:spcPct val="98000"/>
              </a:lnSpc>
              <a:tabLst>
                <a:tab pos="655638" algn="l"/>
                <a:tab pos="1312863" algn="l"/>
                <a:tab pos="1968500" algn="l"/>
                <a:tab pos="2625725" algn="l"/>
              </a:tabLst>
            </a:pPr>
            <a:r>
              <a:rPr lang="en-US" altLang="zh-CN" sz="1400" b="1">
                <a:latin typeface="DejaVu Sans Mono" pitchFamily="49" charset="0"/>
              </a:rPr>
              <a:t>clicked()</a:t>
            </a:r>
          </a:p>
          <a:p>
            <a:pPr>
              <a:lnSpc>
                <a:spcPct val="146000"/>
              </a:lnSpc>
              <a:tabLst>
                <a:tab pos="655638" algn="l"/>
                <a:tab pos="1312863" algn="l"/>
                <a:tab pos="1968500" algn="l"/>
                <a:tab pos="2625725" algn="l"/>
              </a:tabLst>
            </a:pPr>
            <a:r>
              <a:rPr lang="en-US" altLang="zh-CN" sz="1400" b="1">
                <a:latin typeface="DejaVu Sans Mono" pitchFamily="49" charset="0"/>
              </a:rPr>
              <a:t>toggled(bool)</a:t>
            </a:r>
          </a:p>
          <a:p>
            <a:pPr>
              <a:lnSpc>
                <a:spcPct val="146000"/>
              </a:lnSpc>
              <a:tabLst>
                <a:tab pos="655638" algn="l"/>
                <a:tab pos="1312863" algn="l"/>
                <a:tab pos="1968500" algn="l"/>
                <a:tab pos="2625725" algn="l"/>
              </a:tabLst>
            </a:pPr>
            <a:r>
              <a:rPr lang="en-US" altLang="zh-CN" sz="1400" b="1">
                <a:latin typeface="DejaVu Sans Mono" pitchFamily="49" charset="0"/>
              </a:rPr>
              <a:t>setText(QString)</a:t>
            </a:r>
          </a:p>
          <a:p>
            <a:pPr>
              <a:lnSpc>
                <a:spcPct val="146000"/>
              </a:lnSpc>
              <a:tabLst>
                <a:tab pos="655638" algn="l"/>
                <a:tab pos="1312863" algn="l"/>
                <a:tab pos="1968500" algn="l"/>
                <a:tab pos="2625725" algn="l"/>
              </a:tabLst>
            </a:pPr>
            <a:r>
              <a:rPr lang="en-US" altLang="zh-CN" sz="1400" b="1">
                <a:latin typeface="DejaVu Sans Mono" pitchFamily="49" charset="0"/>
              </a:rPr>
              <a:t>textChanged(QString)</a:t>
            </a:r>
          </a:p>
          <a:p>
            <a:pPr>
              <a:lnSpc>
                <a:spcPct val="146000"/>
              </a:lnSpc>
              <a:tabLst>
                <a:tab pos="655638" algn="l"/>
                <a:tab pos="1312863" algn="l"/>
                <a:tab pos="1968500" algn="l"/>
                <a:tab pos="2625725" algn="l"/>
              </a:tabLst>
            </a:pPr>
            <a:r>
              <a:rPr lang="en-US" altLang="zh-CN" sz="1400" b="1">
                <a:latin typeface="DejaVu Sans Mono" pitchFamily="49" charset="0"/>
              </a:rPr>
              <a:t>rangeChanged(int,int)</a:t>
            </a:r>
          </a:p>
        </p:txBody>
      </p:sp>
      <p:sp>
        <p:nvSpPr>
          <p:cNvPr id="88075" name="Text Box 10"/>
          <p:cNvSpPr txBox="1">
            <a:spLocks noChangeArrowheads="1"/>
          </p:cNvSpPr>
          <p:nvPr/>
        </p:nvSpPr>
        <p:spPr bwMode="auto">
          <a:xfrm>
            <a:off x="654050" y="4554538"/>
            <a:ext cx="3265488" cy="584200"/>
          </a:xfrm>
          <a:prstGeom prst="rect">
            <a:avLst/>
          </a:prstGeom>
          <a:noFill/>
          <a:ln w="9525">
            <a:noFill/>
            <a:round/>
            <a:headEnd/>
            <a:tailEnd/>
          </a:ln>
        </p:spPr>
        <p:txBody>
          <a:bodyPr lIns="81639" tIns="40820" rIns="81639" bIns="40820"/>
          <a:lstStyle/>
          <a:p>
            <a:pPr>
              <a:lnSpc>
                <a:spcPct val="98000"/>
              </a:lnSpc>
              <a:tabLst>
                <a:tab pos="655638" algn="l"/>
                <a:tab pos="1312863" algn="l"/>
                <a:tab pos="1968500" algn="l"/>
                <a:tab pos="2625725" algn="l"/>
              </a:tabLst>
            </a:pPr>
            <a:r>
              <a:rPr lang="en-US" altLang="zh-CN" sz="1400" b="1" dirty="0" err="1">
                <a:latin typeface="DejaVu Sans Mono" pitchFamily="49" charset="0"/>
              </a:rPr>
              <a:t>setTitle</a:t>
            </a:r>
            <a:r>
              <a:rPr lang="en-US" altLang="zh-CN" sz="1400" b="1" dirty="0">
                <a:latin typeface="DejaVu Sans Mono" pitchFamily="49" charset="0"/>
              </a:rPr>
              <a:t>(</a:t>
            </a:r>
            <a:r>
              <a:rPr lang="en-US" altLang="zh-CN" sz="1400" b="1" dirty="0" err="1">
                <a:latin typeface="DejaVu Sans Mono" pitchFamily="49" charset="0"/>
              </a:rPr>
              <a:t>QString</a:t>
            </a:r>
            <a:r>
              <a:rPr lang="en-US" altLang="zh-CN" sz="1400" b="1" dirty="0">
                <a:latin typeface="DejaVu Sans Mono" pitchFamily="49" charset="0"/>
              </a:rPr>
              <a:t> text)</a:t>
            </a:r>
          </a:p>
          <a:p>
            <a:pPr>
              <a:lnSpc>
                <a:spcPct val="146000"/>
              </a:lnSpc>
              <a:tabLst>
                <a:tab pos="655638" algn="l"/>
                <a:tab pos="1312863" algn="l"/>
                <a:tab pos="1968500" algn="l"/>
                <a:tab pos="2625725" algn="l"/>
              </a:tabLst>
            </a:pPr>
            <a:r>
              <a:rPr lang="en-US" altLang="zh-CN" sz="1400" b="1" dirty="0" err="1">
                <a:latin typeface="DejaVu Sans Mono" pitchFamily="49" charset="0"/>
              </a:rPr>
              <a:t>setValue</a:t>
            </a:r>
            <a:r>
              <a:rPr lang="en-US" altLang="zh-CN" sz="1400" b="1" dirty="0">
                <a:latin typeface="DejaVu Sans Mono" pitchFamily="49" charset="0"/>
              </a:rPr>
              <a:t>(42)</a:t>
            </a:r>
          </a:p>
        </p:txBody>
      </p:sp>
      <p:sp>
        <p:nvSpPr>
          <p:cNvPr id="88076" name="Text Box 11"/>
          <p:cNvSpPr txBox="1">
            <a:spLocks noChangeArrowheads="1"/>
          </p:cNvSpPr>
          <p:nvPr/>
        </p:nvSpPr>
        <p:spPr bwMode="auto">
          <a:xfrm>
            <a:off x="2449513" y="3667125"/>
            <a:ext cx="5387975" cy="1376363"/>
          </a:xfrm>
          <a:prstGeom prst="rect">
            <a:avLst/>
          </a:prstGeom>
          <a:noFill/>
          <a:ln w="9525">
            <a:noFill/>
            <a:round/>
            <a:headEnd/>
            <a:tailEnd/>
          </a:ln>
        </p:spPr>
        <p:txBody>
          <a:bodyPr lIns="81639" tIns="55221" rIns="81639" bIns="40820"/>
          <a:lstStyle/>
          <a:p>
            <a:pPr>
              <a:tabLst>
                <a:tab pos="655638" algn="l"/>
                <a:tab pos="1312863" algn="l"/>
                <a:tab pos="1968500" algn="l"/>
                <a:tab pos="2625725" algn="l"/>
                <a:tab pos="3282950" algn="l"/>
                <a:tab pos="3938588" algn="l"/>
                <a:tab pos="4595813" algn="l"/>
                <a:tab pos="5253038" algn="l"/>
              </a:tabLst>
            </a:pPr>
            <a:r>
              <a:rPr lang="zh-CN" altLang="en-US" b="1" dirty="0">
                <a:solidFill>
                  <a:srgbClr val="FF0000"/>
                </a:solidFill>
              </a:rPr>
              <a:t>签名由函数名和参数类型组成。不允许有变量名或值。</a:t>
            </a:r>
            <a:endParaRPr lang="en-US" altLang="ja-JP" b="1" dirty="0">
              <a:solidFill>
                <a:srgbClr val="FF0000"/>
              </a:solidFill>
            </a:endParaRPr>
          </a:p>
          <a:p>
            <a:pPr>
              <a:tabLst>
                <a:tab pos="655638" algn="l"/>
                <a:tab pos="1312863" algn="l"/>
                <a:tab pos="1968500" algn="l"/>
                <a:tab pos="2625725" algn="l"/>
                <a:tab pos="3282950" algn="l"/>
                <a:tab pos="3938588" algn="l"/>
                <a:tab pos="4595813" algn="l"/>
                <a:tab pos="5253038" algn="l"/>
              </a:tabLst>
            </a:pPr>
            <a:endParaRPr lang="en-US" sz="2000" b="1" dirty="0">
              <a:solidFill>
                <a:srgbClr val="004C00"/>
              </a:solidFill>
            </a:endParaRPr>
          </a:p>
          <a:p>
            <a:pPr>
              <a:tabLst>
                <a:tab pos="655638" algn="l"/>
                <a:tab pos="1312863" algn="l"/>
                <a:tab pos="1968500" algn="l"/>
                <a:tab pos="2625725" algn="l"/>
                <a:tab pos="3282950" algn="l"/>
                <a:tab pos="3938588" algn="l"/>
                <a:tab pos="4595813" algn="l"/>
                <a:tab pos="5253038" algn="l"/>
              </a:tabLst>
            </a:pPr>
            <a:endParaRPr lang="en-US" sz="2000" b="1" dirty="0">
              <a:solidFill>
                <a:srgbClr val="004C00"/>
              </a:solidFill>
            </a:endParaRPr>
          </a:p>
        </p:txBody>
      </p:sp>
      <p:sp>
        <p:nvSpPr>
          <p:cNvPr id="88077" name="Text Box 12"/>
          <p:cNvSpPr txBox="1">
            <a:spLocks noChangeArrowheads="1"/>
          </p:cNvSpPr>
          <p:nvPr/>
        </p:nvSpPr>
        <p:spPr bwMode="auto">
          <a:xfrm>
            <a:off x="1306513" y="5861050"/>
            <a:ext cx="3521075" cy="322263"/>
          </a:xfrm>
          <a:prstGeom prst="rect">
            <a:avLst/>
          </a:prstGeom>
          <a:noFill/>
          <a:ln w="9525">
            <a:noFill/>
            <a:round/>
            <a:headEnd/>
            <a:tailEnd/>
          </a:ln>
        </p:spPr>
        <p:txBody>
          <a:bodyPr wrap="none" lIns="81639" tIns="55221" rIns="81639" bIns="40820"/>
          <a:lstStyle/>
          <a:p>
            <a:pPr>
              <a:tabLst>
                <a:tab pos="655638" algn="l"/>
                <a:tab pos="1312863" algn="l"/>
                <a:tab pos="1968500" algn="l"/>
                <a:tab pos="2625725" algn="l"/>
                <a:tab pos="3282950" algn="l"/>
              </a:tabLst>
            </a:pPr>
            <a:r>
              <a:rPr lang="zh-CN" altLang="en-US" b="1">
                <a:solidFill>
                  <a:srgbClr val="004C00"/>
                </a:solidFill>
              </a:rPr>
              <a:t>自定义类型降低了可重用性</a:t>
            </a:r>
            <a:endParaRPr lang="en-US" b="1">
              <a:solidFill>
                <a:srgbClr val="004C00"/>
              </a:solidFill>
            </a:endParaRPr>
          </a:p>
        </p:txBody>
      </p:sp>
      <p:sp>
        <p:nvSpPr>
          <p:cNvPr id="88078" name="Freeform 14"/>
          <p:cNvSpPr>
            <a:spLocks noChangeArrowheads="1"/>
          </p:cNvSpPr>
          <p:nvPr/>
        </p:nvSpPr>
        <p:spPr bwMode="auto">
          <a:xfrm>
            <a:off x="4735513" y="1450975"/>
            <a:ext cx="750887" cy="884238"/>
          </a:xfrm>
          <a:custGeom>
            <a:avLst/>
            <a:gdLst>
              <a:gd name="T0" fmla="*/ 2147483647 w 2301"/>
              <a:gd name="T1" fmla="*/ 0 h 2701"/>
              <a:gd name="T2" fmla="*/ 2147483647 w 2301"/>
              <a:gd name="T3" fmla="*/ 2147483647 h 2701"/>
              <a:gd name="T4" fmla="*/ 0 w 2301"/>
              <a:gd name="T5" fmla="*/ 2147483647 h 2701"/>
              <a:gd name="T6" fmla="*/ 2147483647 w 2301"/>
              <a:gd name="T7" fmla="*/ 0 h 2701"/>
              <a:gd name="T8" fmla="*/ 0 60000 65536"/>
              <a:gd name="T9" fmla="*/ 0 60000 65536"/>
              <a:gd name="T10" fmla="*/ 0 60000 65536"/>
              <a:gd name="T11" fmla="*/ 0 60000 65536"/>
              <a:gd name="T12" fmla="*/ 0 w 2301"/>
              <a:gd name="T13" fmla="*/ 0 h 2701"/>
              <a:gd name="T14" fmla="*/ 2301 w 2301"/>
              <a:gd name="T15" fmla="*/ 2701 h 2701"/>
            </a:gdLst>
            <a:ahLst/>
            <a:cxnLst>
              <a:cxn ang="T8">
                <a:pos x="T0" y="T1"/>
              </a:cxn>
              <a:cxn ang="T9">
                <a:pos x="T2" y="T3"/>
              </a:cxn>
              <a:cxn ang="T10">
                <a:pos x="T4" y="T5"/>
              </a:cxn>
              <a:cxn ang="T11">
                <a:pos x="T6" y="T7"/>
              </a:cxn>
            </a:cxnLst>
            <a:rect l="T12" t="T13" r="T14" b="T15"/>
            <a:pathLst>
              <a:path w="2301" h="2701">
                <a:moveTo>
                  <a:pt x="500" y="0"/>
                </a:moveTo>
                <a:lnTo>
                  <a:pt x="2300" y="2700"/>
                </a:lnTo>
                <a:lnTo>
                  <a:pt x="0" y="500"/>
                </a:lnTo>
                <a:lnTo>
                  <a:pt x="500" y="0"/>
                </a:lnTo>
              </a:path>
            </a:pathLst>
          </a:custGeom>
          <a:solidFill>
            <a:srgbClr val="6DC400"/>
          </a:solidFill>
          <a:ln w="9525">
            <a:noFill/>
            <a:round/>
            <a:headEnd/>
            <a:tailEnd/>
          </a:ln>
        </p:spPr>
        <p:txBody>
          <a:bodyPr wrap="none" lIns="82945" tIns="41473" rIns="82945" bIns="41473" anchor="ctr"/>
          <a:lstStyle/>
          <a:p>
            <a:endParaRPr lang="zh-CN" altLang="en-US" b="1"/>
          </a:p>
        </p:txBody>
      </p:sp>
      <p:sp>
        <p:nvSpPr>
          <p:cNvPr id="88079" name="Freeform 15"/>
          <p:cNvSpPr>
            <a:spLocks noChangeArrowheads="1"/>
          </p:cNvSpPr>
          <p:nvPr/>
        </p:nvSpPr>
        <p:spPr bwMode="auto">
          <a:xfrm>
            <a:off x="2776538" y="1450975"/>
            <a:ext cx="1143000" cy="884238"/>
          </a:xfrm>
          <a:custGeom>
            <a:avLst/>
            <a:gdLst>
              <a:gd name="T0" fmla="*/ 2147483647 w 3501"/>
              <a:gd name="T1" fmla="*/ 2147483647 h 2701"/>
              <a:gd name="T2" fmla="*/ 0 w 3501"/>
              <a:gd name="T3" fmla="*/ 2147483647 h 2701"/>
              <a:gd name="T4" fmla="*/ 2147483647 w 3501"/>
              <a:gd name="T5" fmla="*/ 0 h 2701"/>
              <a:gd name="T6" fmla="*/ 2147483647 w 3501"/>
              <a:gd name="T7" fmla="*/ 2147483647 h 2701"/>
              <a:gd name="T8" fmla="*/ 0 60000 65536"/>
              <a:gd name="T9" fmla="*/ 0 60000 65536"/>
              <a:gd name="T10" fmla="*/ 0 60000 65536"/>
              <a:gd name="T11" fmla="*/ 0 60000 65536"/>
              <a:gd name="T12" fmla="*/ 0 w 3501"/>
              <a:gd name="T13" fmla="*/ 0 h 2701"/>
              <a:gd name="T14" fmla="*/ 3501 w 3501"/>
              <a:gd name="T15" fmla="*/ 2701 h 2701"/>
            </a:gdLst>
            <a:ahLst/>
            <a:cxnLst>
              <a:cxn ang="T8">
                <a:pos x="T0" y="T1"/>
              </a:cxn>
              <a:cxn ang="T9">
                <a:pos x="T2" y="T3"/>
              </a:cxn>
              <a:cxn ang="T10">
                <a:pos x="T4" y="T5"/>
              </a:cxn>
              <a:cxn ang="T11">
                <a:pos x="T6" y="T7"/>
              </a:cxn>
            </a:cxnLst>
            <a:rect l="T12" t="T13" r="T14" b="T15"/>
            <a:pathLst>
              <a:path w="3501" h="2701">
                <a:moveTo>
                  <a:pt x="3500" y="500"/>
                </a:moveTo>
                <a:lnTo>
                  <a:pt x="0" y="2700"/>
                </a:lnTo>
                <a:lnTo>
                  <a:pt x="3000" y="0"/>
                </a:lnTo>
                <a:lnTo>
                  <a:pt x="3500" y="500"/>
                </a:lnTo>
              </a:path>
            </a:pathLst>
          </a:custGeom>
          <a:solidFill>
            <a:srgbClr val="6DC400"/>
          </a:solidFill>
          <a:ln w="9525">
            <a:noFill/>
            <a:round/>
            <a:headEnd/>
            <a:tailEnd/>
          </a:ln>
        </p:spPr>
        <p:txBody>
          <a:bodyPr wrap="none" lIns="82945" tIns="41473" rIns="82945" bIns="41473" anchor="ctr"/>
          <a:lstStyle/>
          <a:p>
            <a:endParaRPr lang="zh-CN" altLang="en-US" b="1"/>
          </a:p>
        </p:txBody>
      </p:sp>
      <p:grpSp>
        <p:nvGrpSpPr>
          <p:cNvPr id="88080" name="Group 16"/>
          <p:cNvGrpSpPr>
            <a:grpSpLocks/>
          </p:cNvGrpSpPr>
          <p:nvPr/>
        </p:nvGrpSpPr>
        <p:grpSpPr bwMode="auto">
          <a:xfrm>
            <a:off x="3257550" y="1125538"/>
            <a:ext cx="2051050" cy="488950"/>
            <a:chOff x="2262" y="1020"/>
            <a:chExt cx="1424" cy="340"/>
          </a:xfrm>
        </p:grpSpPr>
        <p:sp>
          <p:nvSpPr>
            <p:cNvPr id="88083" name="Freeform 17"/>
            <p:cNvSpPr>
              <a:spLocks noChangeArrowheads="1"/>
            </p:cNvSpPr>
            <p:nvPr/>
          </p:nvSpPr>
          <p:spPr bwMode="auto">
            <a:xfrm>
              <a:off x="2262" y="1020"/>
              <a:ext cx="1425" cy="341"/>
            </a:xfrm>
            <a:custGeom>
              <a:avLst/>
              <a:gdLst>
                <a:gd name="T0" fmla="*/ 0 w 6285"/>
                <a:gd name="T1" fmla="*/ 0 h 1503"/>
                <a:gd name="T2" fmla="*/ 0 w 6285"/>
                <a:gd name="T3" fmla="*/ 0 h 1503"/>
                <a:gd name="T4" fmla="*/ 0 w 6285"/>
                <a:gd name="T5" fmla="*/ 0 h 1503"/>
                <a:gd name="T6" fmla="*/ 0 w 6285"/>
                <a:gd name="T7" fmla="*/ 0 h 1503"/>
                <a:gd name="T8" fmla="*/ 0 w 6285"/>
                <a:gd name="T9" fmla="*/ 0 h 1503"/>
                <a:gd name="T10" fmla="*/ 0 w 6285"/>
                <a:gd name="T11" fmla="*/ 0 h 1503"/>
                <a:gd name="T12" fmla="*/ 0 w 6285"/>
                <a:gd name="T13" fmla="*/ 0 h 1503"/>
                <a:gd name="T14" fmla="*/ 0 w 6285"/>
                <a:gd name="T15" fmla="*/ 0 h 1503"/>
                <a:gd name="T16" fmla="*/ 0 w 6285"/>
                <a:gd name="T17" fmla="*/ 0 h 15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85"/>
                <a:gd name="T28" fmla="*/ 0 h 1503"/>
                <a:gd name="T29" fmla="*/ 6285 w 6285"/>
                <a:gd name="T30" fmla="*/ 1503 h 15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85" h="1503">
                  <a:moveTo>
                    <a:pt x="623" y="2"/>
                  </a:moveTo>
                  <a:cubicBezTo>
                    <a:pt x="623" y="2"/>
                    <a:pt x="4049" y="3"/>
                    <a:pt x="6273" y="4"/>
                  </a:cubicBezTo>
                  <a:cubicBezTo>
                    <a:pt x="6273" y="177"/>
                    <a:pt x="6283" y="782"/>
                    <a:pt x="6283" y="956"/>
                  </a:cubicBezTo>
                  <a:cubicBezTo>
                    <a:pt x="6270" y="1115"/>
                    <a:pt x="6284" y="1190"/>
                    <a:pt x="6168" y="1311"/>
                  </a:cubicBezTo>
                  <a:cubicBezTo>
                    <a:pt x="5998" y="1484"/>
                    <a:pt x="5833" y="1479"/>
                    <a:pt x="5627" y="1502"/>
                  </a:cubicBezTo>
                  <a:cubicBezTo>
                    <a:pt x="5413" y="1496"/>
                    <a:pt x="30" y="1493"/>
                    <a:pt x="37" y="1493"/>
                  </a:cubicBezTo>
                  <a:cubicBezTo>
                    <a:pt x="43" y="1466"/>
                    <a:pt x="28" y="482"/>
                    <a:pt x="28" y="446"/>
                  </a:cubicBezTo>
                  <a:cubicBezTo>
                    <a:pt x="30" y="408"/>
                    <a:pt x="0" y="285"/>
                    <a:pt x="168" y="131"/>
                  </a:cubicBezTo>
                  <a:cubicBezTo>
                    <a:pt x="335" y="0"/>
                    <a:pt x="458" y="0"/>
                    <a:pt x="623" y="2"/>
                  </a:cubicBezTo>
                </a:path>
              </a:pathLst>
            </a:custGeom>
            <a:solidFill>
              <a:srgbClr val="6DC400"/>
            </a:solidFill>
            <a:ln w="9525">
              <a:noFill/>
              <a:miter lim="800000"/>
              <a:headEnd/>
              <a:tailEnd/>
            </a:ln>
          </p:spPr>
          <p:txBody>
            <a:bodyPr wrap="none" anchor="ctr"/>
            <a:lstStyle/>
            <a:p>
              <a:endParaRPr lang="zh-CN" altLang="en-US" b="1"/>
            </a:p>
          </p:txBody>
        </p:sp>
        <p:sp>
          <p:nvSpPr>
            <p:cNvPr id="88084" name="Text Box 18"/>
            <p:cNvSpPr txBox="1">
              <a:spLocks noChangeArrowheads="1"/>
            </p:cNvSpPr>
            <p:nvPr/>
          </p:nvSpPr>
          <p:spPr bwMode="auto">
            <a:xfrm>
              <a:off x="2262" y="1020"/>
              <a:ext cx="1425" cy="341"/>
            </a:xfrm>
            <a:prstGeom prst="rect">
              <a:avLst/>
            </a:prstGeom>
            <a:noFill/>
            <a:ln w="9525">
              <a:noFill/>
              <a:miter lim="800000"/>
              <a:headEnd/>
              <a:tailEnd/>
            </a:ln>
          </p:spPr>
          <p:txBody>
            <a:bodyPr lIns="99000" tIns="58031" rIns="99000" bIns="54000" anchor="ctr" anchorCtr="1"/>
            <a:lstStyle/>
            <a:p>
              <a:pPr algn="ctr">
                <a:lnSpc>
                  <a:spcPct val="98000"/>
                </a:lnSpc>
                <a:tabLst>
                  <a:tab pos="655638" algn="l"/>
                  <a:tab pos="1312863" algn="l"/>
                  <a:tab pos="1968500" algn="l"/>
                </a:tabLst>
              </a:pPr>
              <a:r>
                <a:rPr lang="en-US" altLang="zh-CN" sz="1500" b="1">
                  <a:solidFill>
                    <a:srgbClr val="FFFFFF"/>
                  </a:solidFill>
                  <a:latin typeface="DejaVu Sans Mono" pitchFamily="49" charset="0"/>
                </a:rPr>
                <a:t>QObject*</a:t>
              </a:r>
            </a:p>
          </p:txBody>
        </p:sp>
      </p:grpSp>
      <p:sp>
        <p:nvSpPr>
          <p:cNvPr id="88081" name="Text Box 19"/>
          <p:cNvSpPr txBox="1">
            <a:spLocks noChangeArrowheads="1"/>
          </p:cNvSpPr>
          <p:nvPr/>
        </p:nvSpPr>
        <p:spPr bwMode="auto">
          <a:xfrm>
            <a:off x="2286000" y="5414963"/>
            <a:ext cx="2284413" cy="282575"/>
          </a:xfrm>
          <a:prstGeom prst="rect">
            <a:avLst/>
          </a:prstGeom>
          <a:noFill/>
          <a:ln w="9525">
            <a:noFill/>
            <a:round/>
            <a:headEnd/>
            <a:tailEnd/>
          </a:ln>
        </p:spPr>
        <p:txBody>
          <a:bodyPr lIns="81639" tIns="40820" rIns="81639" bIns="40820"/>
          <a:lstStyle/>
          <a:p>
            <a:pPr>
              <a:lnSpc>
                <a:spcPct val="98000"/>
              </a:lnSpc>
              <a:tabLst>
                <a:tab pos="655638" algn="l"/>
                <a:tab pos="1312863" algn="l"/>
                <a:tab pos="1968500" algn="l"/>
              </a:tabLst>
            </a:pPr>
            <a:r>
              <a:rPr lang="en-US" altLang="zh-CN" sz="1400" b="1">
                <a:latin typeface="DejaVu Sans Mono" pitchFamily="49" charset="0"/>
              </a:rPr>
              <a:t>setItem(ItemClass)</a:t>
            </a:r>
          </a:p>
        </p:txBody>
      </p:sp>
      <p:sp>
        <p:nvSpPr>
          <p:cNvPr id="88082" name="灯片编号占位符 20"/>
          <p:cNvSpPr>
            <a:spLocks noGrp="1"/>
          </p:cNvSpPr>
          <p:nvPr>
            <p:ph type="sldNum" sz="quarter" idx="12"/>
          </p:nvPr>
        </p:nvSpPr>
        <p:spPr>
          <a:noFill/>
        </p:spPr>
        <p:txBody>
          <a:bodyPr/>
          <a:lstStyle/>
          <a:p>
            <a:fld id="{B30332ED-C35F-40BB-89EE-CFDDDF21CF43}" type="slidenum">
              <a:rPr lang="en-US" altLang="zh-CN" b="1" smtClean="0">
                <a:latin typeface="Arial" charset="0"/>
              </a:rPr>
              <a:pPr/>
              <a:t>81</a:t>
            </a:fld>
            <a:endParaRPr lang="en-US" altLang="zh-CN" b="1"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
          <p:cNvSpPr>
            <a:spLocks noGrp="1" noChangeArrowheads="1"/>
          </p:cNvSpPr>
          <p:nvPr>
            <p:ph type="title"/>
          </p:nvPr>
        </p:nvSpPr>
        <p:spPr>
          <a:xfrm>
            <a:off x="1004888" y="52388"/>
            <a:ext cx="5943600" cy="1144587"/>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建立关联</a:t>
            </a:r>
            <a:endParaRPr lang="en-US" smtClean="0"/>
          </a:p>
        </p:txBody>
      </p:sp>
      <p:sp>
        <p:nvSpPr>
          <p:cNvPr id="89091" name="Rectangle 2"/>
          <p:cNvSpPr>
            <a:spLocks noGrp="1" noChangeArrowheads="1"/>
          </p:cNvSpPr>
          <p:nvPr>
            <p:ph type="body" idx="1"/>
          </p:nvPr>
        </p:nvSpPr>
        <p:spPr>
          <a:xfrm>
            <a:off x="457200" y="1268413"/>
            <a:ext cx="8228013" cy="1008062"/>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mtClean="0"/>
              <a:t>Qt </a:t>
            </a:r>
            <a:r>
              <a:rPr lang="zh-CN" altLang="en-US" smtClean="0"/>
              <a:t>参数可以忽略，但不能无中生有。</a:t>
            </a:r>
            <a:endParaRPr lang="en-US" smtClean="0"/>
          </a:p>
        </p:txBody>
      </p:sp>
      <p:sp>
        <p:nvSpPr>
          <p:cNvPr id="89092" name="Text Box 3"/>
          <p:cNvSpPr txBox="1">
            <a:spLocks noChangeArrowheads="1"/>
          </p:cNvSpPr>
          <p:nvPr/>
        </p:nvSpPr>
        <p:spPr bwMode="auto">
          <a:xfrm>
            <a:off x="522288" y="2065338"/>
            <a:ext cx="3267075" cy="3654425"/>
          </a:xfrm>
          <a:prstGeom prst="rect">
            <a:avLst/>
          </a:prstGeom>
          <a:noFill/>
          <a:ln w="9525">
            <a:noFill/>
            <a:round/>
            <a:headEnd/>
            <a:tailEnd/>
          </a:ln>
        </p:spPr>
        <p:txBody>
          <a:bodyPr lIns="81639" tIns="56821" rIns="81639" bIns="40820"/>
          <a:lstStyle/>
          <a:p>
            <a:pPr algn="r">
              <a:tabLst>
                <a:tab pos="655638" algn="l"/>
                <a:tab pos="1312863" algn="l"/>
                <a:tab pos="1968500" algn="l"/>
                <a:tab pos="2625725" algn="l"/>
              </a:tabLst>
            </a:pPr>
            <a:r>
              <a:rPr lang="en-US" altLang="zh-CN" b="1">
                <a:solidFill>
                  <a:srgbClr val="000000"/>
                </a:solidFill>
              </a:rPr>
              <a:t>Signals</a:t>
            </a:r>
          </a:p>
          <a:p>
            <a:pPr algn="r">
              <a:lnSpc>
                <a:spcPct val="146000"/>
              </a:lnSpc>
              <a:tabLst>
                <a:tab pos="655638" algn="l"/>
                <a:tab pos="1312863" algn="l"/>
                <a:tab pos="1968500" algn="l"/>
                <a:tab pos="2625725" algn="l"/>
              </a:tabLst>
            </a:pPr>
            <a:r>
              <a:rPr lang="en-US" altLang="zh-CN" sz="1400">
                <a:solidFill>
                  <a:srgbClr val="000000"/>
                </a:solidFill>
                <a:latin typeface="DejaVu Sans Mono" pitchFamily="49" charset="0"/>
              </a:rPr>
              <a:t>rangeChanged(int,int)</a:t>
            </a:r>
          </a:p>
          <a:p>
            <a:pPr algn="r">
              <a:lnSpc>
                <a:spcPct val="146000"/>
              </a:lnSpc>
              <a:tabLst>
                <a:tab pos="655638" algn="l"/>
                <a:tab pos="1312863" algn="l"/>
                <a:tab pos="1968500" algn="l"/>
                <a:tab pos="2625725" algn="l"/>
              </a:tabLst>
            </a:pPr>
            <a:r>
              <a:rPr lang="en-US" altLang="zh-CN" sz="1400">
                <a:solidFill>
                  <a:srgbClr val="000000"/>
                </a:solidFill>
                <a:latin typeface="DejaVu Sans Mono" pitchFamily="49" charset="0"/>
              </a:rPr>
              <a:t>rangeChanged(int,int)</a:t>
            </a:r>
          </a:p>
          <a:p>
            <a:pPr algn="r">
              <a:lnSpc>
                <a:spcPct val="146000"/>
              </a:lnSpc>
              <a:tabLst>
                <a:tab pos="655638" algn="l"/>
                <a:tab pos="1312863" algn="l"/>
                <a:tab pos="1968500" algn="l"/>
                <a:tab pos="2625725" algn="l"/>
              </a:tabLst>
            </a:pPr>
            <a:r>
              <a:rPr lang="en-US" altLang="zh-CN" sz="1400">
                <a:solidFill>
                  <a:srgbClr val="000000"/>
                </a:solidFill>
                <a:latin typeface="DejaVu Sans Mono" pitchFamily="49" charset="0"/>
              </a:rPr>
              <a:t>rangeChanged(int,int)</a:t>
            </a:r>
          </a:p>
          <a:p>
            <a:pPr algn="r">
              <a:lnSpc>
                <a:spcPct val="146000"/>
              </a:lnSpc>
              <a:tabLst>
                <a:tab pos="655638" algn="l"/>
                <a:tab pos="1312863" algn="l"/>
                <a:tab pos="1968500" algn="l"/>
                <a:tab pos="2625725" algn="l"/>
              </a:tabLst>
            </a:pPr>
            <a:endParaRPr lang="en-US" altLang="zh-CN" sz="900">
              <a:solidFill>
                <a:srgbClr val="000000"/>
              </a:solidFill>
              <a:latin typeface="DejaVu Sans Mono" pitchFamily="49" charset="0"/>
            </a:endParaRPr>
          </a:p>
          <a:p>
            <a:pPr algn="r">
              <a:lnSpc>
                <a:spcPct val="146000"/>
              </a:lnSpc>
              <a:tabLst>
                <a:tab pos="655638" algn="l"/>
                <a:tab pos="1312863" algn="l"/>
                <a:tab pos="1968500" algn="l"/>
                <a:tab pos="2625725" algn="l"/>
              </a:tabLst>
            </a:pPr>
            <a:r>
              <a:rPr lang="en-US" altLang="zh-CN" sz="1400">
                <a:solidFill>
                  <a:srgbClr val="000000"/>
                </a:solidFill>
                <a:latin typeface="DejaVu Sans Mono" pitchFamily="49" charset="0"/>
              </a:rPr>
              <a:t>valueChanged(int)</a:t>
            </a:r>
          </a:p>
          <a:p>
            <a:pPr algn="r">
              <a:lnSpc>
                <a:spcPct val="146000"/>
              </a:lnSpc>
              <a:tabLst>
                <a:tab pos="655638" algn="l"/>
                <a:tab pos="1312863" algn="l"/>
                <a:tab pos="1968500" algn="l"/>
                <a:tab pos="2625725" algn="l"/>
              </a:tabLst>
            </a:pPr>
            <a:r>
              <a:rPr lang="en-US" altLang="zh-CN" sz="1400">
                <a:solidFill>
                  <a:srgbClr val="000000"/>
                </a:solidFill>
                <a:latin typeface="DejaVu Sans Mono" pitchFamily="49" charset="0"/>
              </a:rPr>
              <a:t>valueChanged(int)</a:t>
            </a:r>
          </a:p>
          <a:p>
            <a:pPr algn="r">
              <a:lnSpc>
                <a:spcPct val="146000"/>
              </a:lnSpc>
              <a:tabLst>
                <a:tab pos="655638" algn="l"/>
                <a:tab pos="1312863" algn="l"/>
                <a:tab pos="1968500" algn="l"/>
                <a:tab pos="2625725" algn="l"/>
              </a:tabLst>
            </a:pPr>
            <a:r>
              <a:rPr lang="en-US" altLang="zh-CN" sz="1400">
                <a:solidFill>
                  <a:srgbClr val="000000"/>
                </a:solidFill>
                <a:latin typeface="DejaVu Sans Mono" pitchFamily="49" charset="0"/>
              </a:rPr>
              <a:t>valueChanged(int)</a:t>
            </a:r>
          </a:p>
          <a:p>
            <a:pPr algn="r">
              <a:lnSpc>
                <a:spcPct val="146000"/>
              </a:lnSpc>
              <a:tabLst>
                <a:tab pos="655638" algn="l"/>
                <a:tab pos="1312863" algn="l"/>
                <a:tab pos="1968500" algn="l"/>
                <a:tab pos="2625725" algn="l"/>
              </a:tabLst>
            </a:pPr>
            <a:endParaRPr lang="en-US" altLang="zh-CN" sz="900">
              <a:solidFill>
                <a:srgbClr val="000000"/>
              </a:solidFill>
              <a:latin typeface="DejaVu Sans Mono" pitchFamily="49" charset="0"/>
            </a:endParaRPr>
          </a:p>
          <a:p>
            <a:pPr algn="r">
              <a:lnSpc>
                <a:spcPct val="146000"/>
              </a:lnSpc>
              <a:tabLst>
                <a:tab pos="655638" algn="l"/>
                <a:tab pos="1312863" algn="l"/>
                <a:tab pos="1968500" algn="l"/>
                <a:tab pos="2625725" algn="l"/>
              </a:tabLst>
            </a:pPr>
            <a:r>
              <a:rPr lang="en-US" altLang="zh-CN" sz="1400">
                <a:solidFill>
                  <a:srgbClr val="000000"/>
                </a:solidFill>
                <a:latin typeface="DejaVu Sans Mono" pitchFamily="49" charset="0"/>
              </a:rPr>
              <a:t>textChanged(QString)</a:t>
            </a:r>
          </a:p>
          <a:p>
            <a:pPr algn="r">
              <a:lnSpc>
                <a:spcPct val="146000"/>
              </a:lnSpc>
              <a:tabLst>
                <a:tab pos="655638" algn="l"/>
                <a:tab pos="1312863" algn="l"/>
                <a:tab pos="1968500" algn="l"/>
                <a:tab pos="2625725" algn="l"/>
              </a:tabLst>
            </a:pPr>
            <a:endParaRPr lang="en-US" altLang="zh-CN" sz="900">
              <a:solidFill>
                <a:srgbClr val="000000"/>
              </a:solidFill>
              <a:latin typeface="DejaVu Sans Mono" pitchFamily="49" charset="0"/>
            </a:endParaRPr>
          </a:p>
          <a:p>
            <a:pPr algn="r">
              <a:lnSpc>
                <a:spcPct val="146000"/>
              </a:lnSpc>
              <a:tabLst>
                <a:tab pos="655638" algn="l"/>
                <a:tab pos="1312863" algn="l"/>
                <a:tab pos="1968500" algn="l"/>
                <a:tab pos="2625725" algn="l"/>
              </a:tabLst>
            </a:pPr>
            <a:r>
              <a:rPr lang="en-US" altLang="zh-CN" sz="1400">
                <a:solidFill>
                  <a:srgbClr val="000000"/>
                </a:solidFill>
                <a:latin typeface="DejaVu Sans Mono" pitchFamily="49" charset="0"/>
              </a:rPr>
              <a:t>clicked()</a:t>
            </a:r>
          </a:p>
          <a:p>
            <a:pPr algn="r">
              <a:lnSpc>
                <a:spcPct val="146000"/>
              </a:lnSpc>
              <a:tabLst>
                <a:tab pos="655638" algn="l"/>
                <a:tab pos="1312863" algn="l"/>
                <a:tab pos="1968500" algn="l"/>
                <a:tab pos="2625725" algn="l"/>
              </a:tabLst>
            </a:pPr>
            <a:r>
              <a:rPr lang="en-US" altLang="zh-CN" sz="1400">
                <a:solidFill>
                  <a:srgbClr val="000000"/>
                </a:solidFill>
                <a:latin typeface="DejaVu Sans Mono" pitchFamily="49" charset="0"/>
              </a:rPr>
              <a:t>clicked()</a:t>
            </a:r>
          </a:p>
        </p:txBody>
      </p:sp>
      <p:sp>
        <p:nvSpPr>
          <p:cNvPr id="89093" name="Text Box 4"/>
          <p:cNvSpPr txBox="1">
            <a:spLocks noChangeArrowheads="1"/>
          </p:cNvSpPr>
          <p:nvPr/>
        </p:nvSpPr>
        <p:spPr bwMode="auto">
          <a:xfrm>
            <a:off x="5322888" y="2060575"/>
            <a:ext cx="3265487" cy="3656013"/>
          </a:xfrm>
          <a:prstGeom prst="rect">
            <a:avLst/>
          </a:prstGeom>
          <a:noFill/>
          <a:ln w="9525">
            <a:noFill/>
            <a:round/>
            <a:headEnd/>
            <a:tailEnd/>
          </a:ln>
        </p:spPr>
        <p:txBody>
          <a:bodyPr lIns="81639" tIns="56821" rIns="81639" bIns="40820"/>
          <a:lstStyle/>
          <a:p>
            <a:pPr>
              <a:tabLst>
                <a:tab pos="655638" algn="l"/>
                <a:tab pos="1312863" algn="l"/>
                <a:tab pos="1968500" algn="l"/>
                <a:tab pos="2625725" algn="l"/>
              </a:tabLst>
            </a:pPr>
            <a:r>
              <a:rPr lang="en-US" altLang="zh-CN" b="1">
                <a:solidFill>
                  <a:srgbClr val="000000"/>
                </a:solidFill>
              </a:rPr>
              <a:t>Slots</a:t>
            </a:r>
          </a:p>
          <a:p>
            <a:pPr>
              <a:lnSpc>
                <a:spcPct val="146000"/>
              </a:lnSpc>
              <a:tabLst>
                <a:tab pos="655638" algn="l"/>
                <a:tab pos="1312863" algn="l"/>
                <a:tab pos="1968500" algn="l"/>
                <a:tab pos="2625725" algn="l"/>
              </a:tabLst>
            </a:pPr>
            <a:r>
              <a:rPr lang="en-US" altLang="zh-CN" sz="1400">
                <a:solidFill>
                  <a:srgbClr val="000000"/>
                </a:solidFill>
                <a:latin typeface="DejaVu Sans Mono" pitchFamily="49" charset="0"/>
              </a:rPr>
              <a:t>setRange(int,int)</a:t>
            </a:r>
          </a:p>
          <a:p>
            <a:pPr>
              <a:lnSpc>
                <a:spcPct val="146000"/>
              </a:lnSpc>
              <a:tabLst>
                <a:tab pos="655638" algn="l"/>
                <a:tab pos="1312863" algn="l"/>
                <a:tab pos="1968500" algn="l"/>
                <a:tab pos="2625725" algn="l"/>
              </a:tabLst>
            </a:pPr>
            <a:r>
              <a:rPr lang="en-US" altLang="zh-CN" sz="1400">
                <a:solidFill>
                  <a:srgbClr val="000000"/>
                </a:solidFill>
                <a:latin typeface="DejaVu Sans Mono" pitchFamily="49" charset="0"/>
              </a:rPr>
              <a:t>setValue(int)</a:t>
            </a:r>
          </a:p>
          <a:p>
            <a:pPr>
              <a:lnSpc>
                <a:spcPct val="146000"/>
              </a:lnSpc>
              <a:tabLst>
                <a:tab pos="655638" algn="l"/>
                <a:tab pos="1312863" algn="l"/>
                <a:tab pos="1968500" algn="l"/>
                <a:tab pos="2625725" algn="l"/>
              </a:tabLst>
            </a:pPr>
            <a:r>
              <a:rPr lang="en-US" altLang="zh-CN" sz="1400">
                <a:solidFill>
                  <a:srgbClr val="000000"/>
                </a:solidFill>
                <a:latin typeface="DejaVu Sans Mono" pitchFamily="49" charset="0"/>
              </a:rPr>
              <a:t>updateDialog()</a:t>
            </a:r>
          </a:p>
          <a:p>
            <a:pPr>
              <a:lnSpc>
                <a:spcPct val="146000"/>
              </a:lnSpc>
              <a:tabLst>
                <a:tab pos="655638" algn="l"/>
                <a:tab pos="1312863" algn="l"/>
                <a:tab pos="1968500" algn="l"/>
                <a:tab pos="2625725" algn="l"/>
              </a:tabLst>
            </a:pPr>
            <a:endParaRPr lang="en-US" altLang="zh-CN" sz="900">
              <a:solidFill>
                <a:srgbClr val="000000"/>
              </a:solidFill>
              <a:latin typeface="DejaVu Sans Mono" pitchFamily="49" charset="0"/>
            </a:endParaRPr>
          </a:p>
          <a:p>
            <a:pPr>
              <a:lnSpc>
                <a:spcPct val="146000"/>
              </a:lnSpc>
              <a:tabLst>
                <a:tab pos="655638" algn="l"/>
                <a:tab pos="1312863" algn="l"/>
                <a:tab pos="1968500" algn="l"/>
                <a:tab pos="2625725" algn="l"/>
              </a:tabLst>
            </a:pPr>
            <a:r>
              <a:rPr lang="en-US" altLang="zh-CN" sz="1400">
                <a:solidFill>
                  <a:srgbClr val="000000"/>
                </a:solidFill>
                <a:latin typeface="DejaVu Sans Mono" pitchFamily="49" charset="0"/>
              </a:rPr>
              <a:t>setRange(int,int)</a:t>
            </a:r>
          </a:p>
          <a:p>
            <a:pPr>
              <a:lnSpc>
                <a:spcPct val="146000"/>
              </a:lnSpc>
              <a:tabLst>
                <a:tab pos="655638" algn="l"/>
                <a:tab pos="1312863" algn="l"/>
                <a:tab pos="1968500" algn="l"/>
                <a:tab pos="2625725" algn="l"/>
              </a:tabLst>
            </a:pPr>
            <a:r>
              <a:rPr lang="en-US" altLang="zh-CN" sz="1400">
                <a:solidFill>
                  <a:srgbClr val="000000"/>
                </a:solidFill>
                <a:latin typeface="DejaVu Sans Mono" pitchFamily="49" charset="0"/>
              </a:rPr>
              <a:t>setValue(int)</a:t>
            </a:r>
          </a:p>
          <a:p>
            <a:pPr>
              <a:lnSpc>
                <a:spcPct val="146000"/>
              </a:lnSpc>
              <a:tabLst>
                <a:tab pos="655638" algn="l"/>
                <a:tab pos="1312863" algn="l"/>
                <a:tab pos="1968500" algn="l"/>
                <a:tab pos="2625725" algn="l"/>
              </a:tabLst>
            </a:pPr>
            <a:r>
              <a:rPr lang="en-US" altLang="zh-CN" sz="1400">
                <a:solidFill>
                  <a:srgbClr val="000000"/>
                </a:solidFill>
                <a:latin typeface="DejaVu Sans Mono" pitchFamily="49" charset="0"/>
              </a:rPr>
              <a:t>updateDialog()</a:t>
            </a:r>
          </a:p>
          <a:p>
            <a:pPr>
              <a:lnSpc>
                <a:spcPct val="146000"/>
              </a:lnSpc>
              <a:tabLst>
                <a:tab pos="655638" algn="l"/>
                <a:tab pos="1312863" algn="l"/>
                <a:tab pos="1968500" algn="l"/>
                <a:tab pos="2625725" algn="l"/>
              </a:tabLst>
            </a:pPr>
            <a:endParaRPr lang="en-US" altLang="zh-CN" sz="900">
              <a:solidFill>
                <a:srgbClr val="000000"/>
              </a:solidFill>
              <a:latin typeface="DejaVu Sans Mono" pitchFamily="49" charset="0"/>
            </a:endParaRPr>
          </a:p>
          <a:p>
            <a:pPr>
              <a:lnSpc>
                <a:spcPct val="146000"/>
              </a:lnSpc>
              <a:tabLst>
                <a:tab pos="655638" algn="l"/>
                <a:tab pos="1312863" algn="l"/>
                <a:tab pos="1968500" algn="l"/>
                <a:tab pos="2625725" algn="l"/>
              </a:tabLst>
            </a:pPr>
            <a:r>
              <a:rPr lang="en-US" altLang="zh-CN" sz="1400">
                <a:solidFill>
                  <a:srgbClr val="000000"/>
                </a:solidFill>
                <a:latin typeface="DejaVu Sans Mono" pitchFamily="49" charset="0"/>
              </a:rPr>
              <a:t>setValue(int)</a:t>
            </a:r>
          </a:p>
          <a:p>
            <a:pPr>
              <a:lnSpc>
                <a:spcPct val="146000"/>
              </a:lnSpc>
              <a:tabLst>
                <a:tab pos="655638" algn="l"/>
                <a:tab pos="1312863" algn="l"/>
                <a:tab pos="1968500" algn="l"/>
                <a:tab pos="2625725" algn="l"/>
              </a:tabLst>
            </a:pPr>
            <a:endParaRPr lang="en-US" altLang="zh-CN" sz="900">
              <a:solidFill>
                <a:srgbClr val="000000"/>
              </a:solidFill>
              <a:latin typeface="DejaVu Sans Mono" pitchFamily="49" charset="0"/>
            </a:endParaRPr>
          </a:p>
          <a:p>
            <a:pPr>
              <a:lnSpc>
                <a:spcPct val="146000"/>
              </a:lnSpc>
              <a:tabLst>
                <a:tab pos="655638" algn="l"/>
                <a:tab pos="1312863" algn="l"/>
                <a:tab pos="1968500" algn="l"/>
                <a:tab pos="2625725" algn="l"/>
              </a:tabLst>
            </a:pPr>
            <a:r>
              <a:rPr lang="en-US" altLang="zh-CN" sz="1400">
                <a:solidFill>
                  <a:srgbClr val="000000"/>
                </a:solidFill>
                <a:latin typeface="DejaVu Sans Mono" pitchFamily="49" charset="0"/>
              </a:rPr>
              <a:t>setValue(int)</a:t>
            </a:r>
          </a:p>
          <a:p>
            <a:pPr>
              <a:lnSpc>
                <a:spcPct val="146000"/>
              </a:lnSpc>
              <a:tabLst>
                <a:tab pos="655638" algn="l"/>
                <a:tab pos="1312863" algn="l"/>
                <a:tab pos="1968500" algn="l"/>
                <a:tab pos="2625725" algn="l"/>
              </a:tabLst>
            </a:pPr>
            <a:r>
              <a:rPr lang="en-US" altLang="zh-CN" sz="1400">
                <a:solidFill>
                  <a:srgbClr val="000000"/>
                </a:solidFill>
                <a:latin typeface="DejaVu Sans Mono" pitchFamily="49" charset="0"/>
              </a:rPr>
              <a:t>updateDialog()</a:t>
            </a:r>
          </a:p>
        </p:txBody>
      </p:sp>
      <p:sp>
        <p:nvSpPr>
          <p:cNvPr id="89094" name="Line 5"/>
          <p:cNvSpPr>
            <a:spLocks noChangeShapeType="1"/>
          </p:cNvSpPr>
          <p:nvPr/>
        </p:nvSpPr>
        <p:spPr bwMode="auto">
          <a:xfrm>
            <a:off x="3821113" y="2581275"/>
            <a:ext cx="1468437" cy="1588"/>
          </a:xfrm>
          <a:prstGeom prst="line">
            <a:avLst/>
          </a:prstGeom>
          <a:noFill/>
          <a:ln w="21600">
            <a:solidFill>
              <a:srgbClr val="024C1C"/>
            </a:solidFill>
            <a:round/>
            <a:headEnd/>
            <a:tailEnd/>
          </a:ln>
        </p:spPr>
        <p:txBody>
          <a:bodyPr lIns="82945" tIns="41473" rIns="82945" bIns="41473"/>
          <a:lstStyle/>
          <a:p>
            <a:endParaRPr lang="zh-CN" altLang="en-US"/>
          </a:p>
        </p:txBody>
      </p:sp>
      <p:sp>
        <p:nvSpPr>
          <p:cNvPr id="89095" name="Line 6"/>
          <p:cNvSpPr>
            <a:spLocks noChangeShapeType="1"/>
          </p:cNvSpPr>
          <p:nvPr/>
        </p:nvSpPr>
        <p:spPr bwMode="auto">
          <a:xfrm>
            <a:off x="3821113" y="2874963"/>
            <a:ext cx="1468437" cy="1587"/>
          </a:xfrm>
          <a:prstGeom prst="line">
            <a:avLst/>
          </a:prstGeom>
          <a:noFill/>
          <a:ln w="21600">
            <a:solidFill>
              <a:srgbClr val="024C1C"/>
            </a:solidFill>
            <a:round/>
            <a:headEnd/>
            <a:tailEnd/>
          </a:ln>
        </p:spPr>
        <p:txBody>
          <a:bodyPr lIns="82945" tIns="41473" rIns="82945" bIns="41473"/>
          <a:lstStyle/>
          <a:p>
            <a:endParaRPr lang="zh-CN" altLang="en-US"/>
          </a:p>
        </p:txBody>
      </p:sp>
      <p:sp>
        <p:nvSpPr>
          <p:cNvPr id="89096" name="Line 7"/>
          <p:cNvSpPr>
            <a:spLocks noChangeShapeType="1"/>
          </p:cNvSpPr>
          <p:nvPr/>
        </p:nvSpPr>
        <p:spPr bwMode="auto">
          <a:xfrm>
            <a:off x="3821113" y="5586413"/>
            <a:ext cx="1468437" cy="1587"/>
          </a:xfrm>
          <a:prstGeom prst="line">
            <a:avLst/>
          </a:prstGeom>
          <a:noFill/>
          <a:ln w="21600">
            <a:solidFill>
              <a:srgbClr val="024C1C"/>
            </a:solidFill>
            <a:round/>
            <a:headEnd/>
            <a:tailEnd/>
          </a:ln>
        </p:spPr>
        <p:txBody>
          <a:bodyPr lIns="82945" tIns="41473" rIns="82945" bIns="41473"/>
          <a:lstStyle/>
          <a:p>
            <a:endParaRPr lang="zh-CN" altLang="en-US"/>
          </a:p>
        </p:txBody>
      </p:sp>
      <p:sp>
        <p:nvSpPr>
          <p:cNvPr id="89097" name="Line 8"/>
          <p:cNvSpPr>
            <a:spLocks noChangeShapeType="1"/>
          </p:cNvSpPr>
          <p:nvPr/>
        </p:nvSpPr>
        <p:spPr bwMode="auto">
          <a:xfrm>
            <a:off x="3821113" y="3690938"/>
            <a:ext cx="1468437" cy="1587"/>
          </a:xfrm>
          <a:prstGeom prst="line">
            <a:avLst/>
          </a:prstGeom>
          <a:noFill/>
          <a:ln w="21600">
            <a:solidFill>
              <a:srgbClr val="FF0000"/>
            </a:solidFill>
            <a:round/>
            <a:headEnd/>
            <a:tailEnd/>
          </a:ln>
        </p:spPr>
        <p:txBody>
          <a:bodyPr lIns="82945" tIns="41473" rIns="82945" bIns="41473"/>
          <a:lstStyle/>
          <a:p>
            <a:endParaRPr lang="zh-CN" altLang="en-US"/>
          </a:p>
        </p:txBody>
      </p:sp>
      <p:sp>
        <p:nvSpPr>
          <p:cNvPr id="89098" name="Line 9"/>
          <p:cNvSpPr>
            <a:spLocks noChangeShapeType="1"/>
          </p:cNvSpPr>
          <p:nvPr/>
        </p:nvSpPr>
        <p:spPr bwMode="auto">
          <a:xfrm>
            <a:off x="3821113" y="3170238"/>
            <a:ext cx="1468437" cy="1587"/>
          </a:xfrm>
          <a:prstGeom prst="line">
            <a:avLst/>
          </a:prstGeom>
          <a:noFill/>
          <a:ln w="21600">
            <a:solidFill>
              <a:srgbClr val="024C1C"/>
            </a:solidFill>
            <a:round/>
            <a:headEnd/>
            <a:tailEnd/>
          </a:ln>
        </p:spPr>
        <p:txBody>
          <a:bodyPr lIns="82945" tIns="41473" rIns="82945" bIns="41473"/>
          <a:lstStyle/>
          <a:p>
            <a:endParaRPr lang="zh-CN" altLang="en-US"/>
          </a:p>
        </p:txBody>
      </p:sp>
      <p:sp>
        <p:nvSpPr>
          <p:cNvPr id="89099" name="Line 10"/>
          <p:cNvSpPr>
            <a:spLocks noChangeShapeType="1"/>
          </p:cNvSpPr>
          <p:nvPr/>
        </p:nvSpPr>
        <p:spPr bwMode="auto">
          <a:xfrm>
            <a:off x="3821113" y="3984625"/>
            <a:ext cx="1468437" cy="1588"/>
          </a:xfrm>
          <a:prstGeom prst="line">
            <a:avLst/>
          </a:prstGeom>
          <a:noFill/>
          <a:ln w="21600">
            <a:solidFill>
              <a:srgbClr val="024C1C"/>
            </a:solidFill>
            <a:round/>
            <a:headEnd/>
            <a:tailEnd/>
          </a:ln>
        </p:spPr>
        <p:txBody>
          <a:bodyPr lIns="82945" tIns="41473" rIns="82945" bIns="41473"/>
          <a:lstStyle/>
          <a:p>
            <a:endParaRPr lang="zh-CN" altLang="en-US"/>
          </a:p>
        </p:txBody>
      </p:sp>
      <p:sp>
        <p:nvSpPr>
          <p:cNvPr id="89100" name="Line 11"/>
          <p:cNvSpPr>
            <a:spLocks noChangeShapeType="1"/>
          </p:cNvSpPr>
          <p:nvPr/>
        </p:nvSpPr>
        <p:spPr bwMode="auto">
          <a:xfrm>
            <a:off x="3821113" y="4279900"/>
            <a:ext cx="1468437" cy="1588"/>
          </a:xfrm>
          <a:prstGeom prst="line">
            <a:avLst/>
          </a:prstGeom>
          <a:noFill/>
          <a:ln w="21600">
            <a:solidFill>
              <a:srgbClr val="024C1C"/>
            </a:solidFill>
            <a:round/>
            <a:headEnd/>
            <a:tailEnd/>
          </a:ln>
        </p:spPr>
        <p:txBody>
          <a:bodyPr lIns="82945" tIns="41473" rIns="82945" bIns="41473"/>
          <a:lstStyle/>
          <a:p>
            <a:endParaRPr lang="zh-CN" altLang="en-US"/>
          </a:p>
        </p:txBody>
      </p:sp>
      <p:sp>
        <p:nvSpPr>
          <p:cNvPr id="89101" name="Line 12"/>
          <p:cNvSpPr>
            <a:spLocks noChangeShapeType="1"/>
          </p:cNvSpPr>
          <p:nvPr/>
        </p:nvSpPr>
        <p:spPr bwMode="auto">
          <a:xfrm>
            <a:off x="3821113" y="4770438"/>
            <a:ext cx="1468437" cy="0"/>
          </a:xfrm>
          <a:prstGeom prst="line">
            <a:avLst/>
          </a:prstGeom>
          <a:noFill/>
          <a:ln w="21600">
            <a:solidFill>
              <a:srgbClr val="FF0000"/>
            </a:solidFill>
            <a:round/>
            <a:headEnd/>
            <a:tailEnd/>
          </a:ln>
        </p:spPr>
        <p:txBody>
          <a:bodyPr lIns="82945" tIns="41473" rIns="82945" bIns="41473"/>
          <a:lstStyle/>
          <a:p>
            <a:endParaRPr lang="zh-CN" altLang="en-US"/>
          </a:p>
        </p:txBody>
      </p:sp>
      <p:sp>
        <p:nvSpPr>
          <p:cNvPr id="89102" name="Line 13"/>
          <p:cNvSpPr>
            <a:spLocks noChangeShapeType="1"/>
          </p:cNvSpPr>
          <p:nvPr/>
        </p:nvSpPr>
        <p:spPr bwMode="auto">
          <a:xfrm>
            <a:off x="3821113" y="5292725"/>
            <a:ext cx="1468437" cy="1588"/>
          </a:xfrm>
          <a:prstGeom prst="line">
            <a:avLst/>
          </a:prstGeom>
          <a:noFill/>
          <a:ln w="21600">
            <a:solidFill>
              <a:srgbClr val="FF0000"/>
            </a:solidFill>
            <a:round/>
            <a:headEnd/>
            <a:tailEnd/>
          </a:ln>
        </p:spPr>
        <p:txBody>
          <a:bodyPr lIns="82945" tIns="41473" rIns="82945" bIns="41473"/>
          <a:lstStyle/>
          <a:p>
            <a:endParaRPr lang="zh-CN" altLang="en-US"/>
          </a:p>
        </p:txBody>
      </p:sp>
      <p:pic>
        <p:nvPicPr>
          <p:cNvPr id="89103" name="Picture 14"/>
          <p:cNvPicPr>
            <a:picLocks noChangeAspect="1" noChangeArrowheads="1"/>
          </p:cNvPicPr>
          <p:nvPr/>
        </p:nvPicPr>
        <p:blipFill>
          <a:blip r:embed="rId3" cstate="print"/>
          <a:srcRect/>
          <a:stretch>
            <a:fillRect/>
          </a:stretch>
        </p:blipFill>
        <p:spPr bwMode="auto">
          <a:xfrm>
            <a:off x="4408488" y="3560763"/>
            <a:ext cx="260350" cy="261937"/>
          </a:xfrm>
          <a:prstGeom prst="rect">
            <a:avLst/>
          </a:prstGeom>
          <a:noFill/>
          <a:ln w="9525">
            <a:noFill/>
            <a:round/>
            <a:headEnd/>
            <a:tailEnd/>
          </a:ln>
        </p:spPr>
      </p:pic>
      <p:pic>
        <p:nvPicPr>
          <p:cNvPr id="89104" name="Picture 15"/>
          <p:cNvPicPr>
            <a:picLocks noChangeAspect="1" noChangeArrowheads="1"/>
          </p:cNvPicPr>
          <p:nvPr/>
        </p:nvPicPr>
        <p:blipFill>
          <a:blip r:embed="rId3" cstate="print"/>
          <a:srcRect/>
          <a:stretch>
            <a:fillRect/>
          </a:stretch>
        </p:blipFill>
        <p:spPr bwMode="auto">
          <a:xfrm>
            <a:off x="4408488" y="4638675"/>
            <a:ext cx="260350" cy="260350"/>
          </a:xfrm>
          <a:prstGeom prst="rect">
            <a:avLst/>
          </a:prstGeom>
          <a:noFill/>
          <a:ln w="9525">
            <a:noFill/>
            <a:round/>
            <a:headEnd/>
            <a:tailEnd/>
          </a:ln>
        </p:spPr>
      </p:pic>
      <p:pic>
        <p:nvPicPr>
          <p:cNvPr id="89105" name="Picture 16"/>
          <p:cNvPicPr>
            <a:picLocks noChangeAspect="1" noChangeArrowheads="1"/>
          </p:cNvPicPr>
          <p:nvPr/>
        </p:nvPicPr>
        <p:blipFill>
          <a:blip r:embed="rId3" cstate="print"/>
          <a:srcRect/>
          <a:stretch>
            <a:fillRect/>
          </a:stretch>
        </p:blipFill>
        <p:spPr bwMode="auto">
          <a:xfrm>
            <a:off x="4408488" y="5160963"/>
            <a:ext cx="260350" cy="261937"/>
          </a:xfrm>
          <a:prstGeom prst="rect">
            <a:avLst/>
          </a:prstGeom>
          <a:noFill/>
          <a:ln w="9525">
            <a:noFill/>
            <a:round/>
            <a:headEnd/>
            <a:tailEnd/>
          </a:ln>
        </p:spPr>
      </p:pic>
      <p:sp>
        <p:nvSpPr>
          <p:cNvPr id="89106" name="灯片编号占位符 18"/>
          <p:cNvSpPr>
            <a:spLocks noGrp="1"/>
          </p:cNvSpPr>
          <p:nvPr>
            <p:ph type="sldNum" sz="quarter" idx="12"/>
          </p:nvPr>
        </p:nvSpPr>
        <p:spPr>
          <a:noFill/>
        </p:spPr>
        <p:txBody>
          <a:bodyPr/>
          <a:lstStyle/>
          <a:p>
            <a:fld id="{5B6E6EFD-29D0-4120-B9D7-203F22A97DC8}" type="slidenum">
              <a:rPr lang="en-US" altLang="zh-CN" smtClean="0">
                <a:latin typeface="Arial" charset="0"/>
              </a:rPr>
              <a:pPr/>
              <a:t>82</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
          <p:cNvSpPr>
            <a:spLocks noGrp="1" noChangeArrowheads="1"/>
          </p:cNvSpPr>
          <p:nvPr>
            <p:ph type="title"/>
          </p:nvPr>
        </p:nvSpPr>
        <p:spPr>
          <a:xfrm>
            <a:off x="1042988" y="-26988"/>
            <a:ext cx="5943600"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自动关联</a:t>
            </a:r>
            <a:endParaRPr lang="en-US" smtClean="0"/>
          </a:p>
        </p:txBody>
      </p:sp>
      <p:sp>
        <p:nvSpPr>
          <p:cNvPr id="90115" name="Rectangle 2"/>
          <p:cNvSpPr>
            <a:spLocks noGrp="1" noChangeArrowheads="1"/>
          </p:cNvSpPr>
          <p:nvPr>
            <p:ph type="body" idx="1"/>
          </p:nvPr>
        </p:nvSpPr>
        <p:spPr>
          <a:xfrm>
            <a:off x="457200" y="1314450"/>
            <a:ext cx="8228013" cy="4418013"/>
          </a:xfrm>
        </p:spPr>
        <p:txBody>
          <a:bodyPr tIns="20802"/>
          <a:lstStyle/>
          <a:p>
            <a:pPr marL="390525" indent="-293688" eaLnBrk="1">
              <a:lnSpc>
                <a:spcPct val="83000"/>
              </a:lnSpc>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400" smtClean="0"/>
              <a:t>使用</a:t>
            </a:r>
            <a:r>
              <a:rPr lang="en-US" altLang="zh-CN" sz="2400" smtClean="0"/>
              <a:t>Qt Designer</a:t>
            </a:r>
            <a:r>
              <a:rPr lang="zh-CN" altLang="en-US" sz="2400" smtClean="0"/>
              <a:t>，它很便捷地在接口和用户代码之间提供自动关联。</a:t>
            </a:r>
            <a:endParaRPr lang="en-US" altLang="ja-JP" sz="2400" smtClean="0"/>
          </a:p>
          <a:p>
            <a:pPr marL="390525" indent="-293688" eaLnBrk="1">
              <a:lnSpc>
                <a:spcPct val="83000"/>
              </a:lnSpc>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lnSpc>
                <a:spcPct val="83000"/>
              </a:lnSpc>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lnSpc>
                <a:spcPct val="83000"/>
              </a:lnSpc>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lnSpc>
                <a:spcPct val="83000"/>
              </a:lnSpc>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lnSpc>
                <a:spcPct val="83000"/>
              </a:lnSpc>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500" smtClean="0"/>
              <a:t>通过调用</a:t>
            </a:r>
            <a:r>
              <a:rPr lang="en-US" altLang="zh-CN" sz="1800" smtClean="0">
                <a:latin typeface="DejaVu Sans Mono" pitchFamily="49" charset="0"/>
              </a:rPr>
              <a:t>QMetaObject::connectSlotsByName</a:t>
            </a:r>
            <a:r>
              <a:rPr lang="zh-CN" altLang="en-US" sz="2500" smtClean="0"/>
              <a:t>触发</a:t>
            </a:r>
            <a:endParaRPr lang="en-US" altLang="zh-CN" sz="1800" smtClean="0">
              <a:latin typeface="DejaVu Sans Mono" pitchFamily="49" charset="0"/>
            </a:endParaRPr>
          </a:p>
          <a:p>
            <a:pPr marL="390525" indent="-293688" eaLnBrk="1">
              <a:lnSpc>
                <a:spcPct val="83000"/>
              </a:lnSpc>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400" smtClean="0"/>
              <a:t>当命名时考虑重用性</a:t>
            </a:r>
            <a:endParaRPr lang="en-US" altLang="ja-JP" sz="2400" smtClean="0"/>
          </a:p>
          <a:p>
            <a:pPr marL="782638" lvl="1" indent="-293688" eaLnBrk="1">
              <a:lnSpc>
                <a:spcPct val="83000"/>
              </a:lnSpc>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2000" smtClean="0"/>
              <a:t>比较</a:t>
            </a:r>
            <a:r>
              <a:rPr lang="en-US" altLang="ja-JP" sz="2000" smtClean="0"/>
              <a:t> </a:t>
            </a:r>
            <a:r>
              <a:rPr lang="en-US" altLang="zh-CN" sz="1500" smtClean="0">
                <a:latin typeface="DejaVu Sans Mono" pitchFamily="49" charset="0"/>
              </a:rPr>
              <a:t>on_widget_signal</a:t>
            </a:r>
            <a:r>
              <a:rPr lang="en-US" altLang="zh-CN" sz="2000" smtClean="0"/>
              <a:t> </a:t>
            </a:r>
            <a:r>
              <a:rPr lang="zh-CN" altLang="en-US" sz="2000" smtClean="0"/>
              <a:t>和</a:t>
            </a:r>
            <a:r>
              <a:rPr lang="en-US" altLang="ja-JP" sz="2000" smtClean="0"/>
              <a:t> </a:t>
            </a:r>
            <a:r>
              <a:rPr lang="en-US" altLang="zh-CN" sz="1500" smtClean="0">
                <a:latin typeface="DejaVu Sans Mono" pitchFamily="49" charset="0"/>
              </a:rPr>
              <a:t>updatePageMargins</a:t>
            </a:r>
          </a:p>
        </p:txBody>
      </p:sp>
      <p:sp>
        <p:nvSpPr>
          <p:cNvPr id="90116" name="Text Box 3"/>
          <p:cNvSpPr txBox="1">
            <a:spLocks noChangeArrowheads="1"/>
          </p:cNvSpPr>
          <p:nvPr/>
        </p:nvSpPr>
        <p:spPr bwMode="auto">
          <a:xfrm>
            <a:off x="1187450" y="2133600"/>
            <a:ext cx="7185025" cy="1566863"/>
          </a:xfrm>
          <a:prstGeom prst="rect">
            <a:avLst/>
          </a:prstGeom>
          <a:noFill/>
          <a:ln w="9525">
            <a:noFill/>
            <a:round/>
            <a:headEnd/>
            <a:tailEnd/>
          </a:ln>
        </p:spPr>
        <p:txBody>
          <a:bodyPr lIns="81639" tIns="44934" rIns="81639" bIns="40820"/>
          <a:lstStyle/>
          <a:p>
            <a:pPr algn="ctr">
              <a:lnSpc>
                <a:spcPct val="98000"/>
              </a:lnSpc>
              <a:tabLst>
                <a:tab pos="655638" algn="l"/>
                <a:tab pos="1312863" algn="l"/>
                <a:tab pos="1968500" algn="l"/>
                <a:tab pos="2625725" algn="l"/>
                <a:tab pos="3282950" algn="l"/>
                <a:tab pos="3938588" algn="l"/>
                <a:tab pos="4595813" algn="l"/>
                <a:tab pos="5253038" algn="l"/>
                <a:tab pos="5908675" algn="l"/>
                <a:tab pos="6565900" algn="l"/>
              </a:tabLst>
            </a:pPr>
            <a:r>
              <a:rPr lang="en-US" altLang="zh-CN">
                <a:solidFill>
                  <a:srgbClr val="000000"/>
                </a:solidFill>
                <a:latin typeface="DejaVu Sans Mono" pitchFamily="49" charset="0"/>
              </a:rPr>
              <a:t>on_ </a:t>
            </a:r>
            <a:r>
              <a:rPr lang="en-US" altLang="zh-CN" i="1">
                <a:solidFill>
                  <a:srgbClr val="66B036"/>
                </a:solidFill>
                <a:latin typeface="DejaVu Sans Mono" pitchFamily="49" charset="0"/>
              </a:rPr>
              <a:t>object name</a:t>
            </a:r>
            <a:r>
              <a:rPr lang="en-US" altLang="zh-CN" i="1">
                <a:solidFill>
                  <a:srgbClr val="000000"/>
                </a:solidFill>
                <a:latin typeface="DejaVu Sans Mono" pitchFamily="49" charset="0"/>
              </a:rPr>
              <a:t> </a:t>
            </a:r>
            <a:r>
              <a:rPr lang="en-US" altLang="zh-CN">
                <a:solidFill>
                  <a:srgbClr val="000000"/>
                </a:solidFill>
                <a:latin typeface="DejaVu Sans Mono" pitchFamily="49" charset="0"/>
              </a:rPr>
              <a:t>_ </a:t>
            </a:r>
            <a:r>
              <a:rPr lang="en-US" altLang="zh-CN" i="1">
                <a:solidFill>
                  <a:srgbClr val="66B036"/>
                </a:solidFill>
                <a:latin typeface="DejaVu Sans Mono" pitchFamily="49" charset="0"/>
              </a:rPr>
              <a:t>signal name</a:t>
            </a:r>
            <a:r>
              <a:rPr lang="en-US" altLang="zh-CN" i="1">
                <a:solidFill>
                  <a:srgbClr val="000000"/>
                </a:solidFill>
                <a:latin typeface="DejaVu Sans Mono" pitchFamily="49" charset="0"/>
              </a:rPr>
              <a:t> </a:t>
            </a:r>
            <a:r>
              <a:rPr lang="en-US" altLang="zh-CN">
                <a:solidFill>
                  <a:srgbClr val="000000"/>
                </a:solidFill>
                <a:latin typeface="DejaVu Sans Mono" pitchFamily="49" charset="0"/>
              </a:rPr>
              <a:t>( </a:t>
            </a:r>
            <a:r>
              <a:rPr lang="en-US" altLang="zh-CN" i="1">
                <a:solidFill>
                  <a:srgbClr val="66B036"/>
                </a:solidFill>
                <a:latin typeface="DejaVu Sans Mono" pitchFamily="49" charset="0"/>
              </a:rPr>
              <a:t>signal parameters</a:t>
            </a:r>
            <a:r>
              <a:rPr lang="en-US" altLang="zh-CN" i="1">
                <a:solidFill>
                  <a:srgbClr val="000000"/>
                </a:solidFill>
                <a:latin typeface="DejaVu Sans Mono" pitchFamily="49" charset="0"/>
              </a:rPr>
              <a:t> </a:t>
            </a:r>
            <a:r>
              <a:rPr lang="en-US" altLang="zh-CN">
                <a:solidFill>
                  <a:srgbClr val="000000"/>
                </a:solidFill>
                <a:latin typeface="DejaVu Sans Mono" pitchFamily="49" charset="0"/>
              </a:rPr>
              <a:t>)</a:t>
            </a:r>
          </a:p>
          <a:p>
            <a:pPr algn="ctr">
              <a:lnSpc>
                <a:spcPct val="98000"/>
              </a:lnSpc>
              <a:tabLst>
                <a:tab pos="655638" algn="l"/>
                <a:tab pos="1312863" algn="l"/>
                <a:tab pos="1968500" algn="l"/>
                <a:tab pos="2625725" algn="l"/>
                <a:tab pos="3282950" algn="l"/>
                <a:tab pos="3938588" algn="l"/>
                <a:tab pos="4595813" algn="l"/>
                <a:tab pos="5253038" algn="l"/>
                <a:tab pos="5908675" algn="l"/>
                <a:tab pos="6565900" algn="l"/>
              </a:tabLst>
            </a:pPr>
            <a:endParaRPr lang="en-US" altLang="zh-CN" sz="2500">
              <a:solidFill>
                <a:srgbClr val="000000"/>
              </a:solidFill>
              <a:latin typeface="DejaVu Sans Mono" pitchFamily="49" charset="0"/>
            </a:endParaRPr>
          </a:p>
          <a:p>
            <a:pPr algn="ctr">
              <a:lnSpc>
                <a:spcPct val="98000"/>
              </a:lnSpc>
              <a:tabLst>
                <a:tab pos="655638" algn="l"/>
                <a:tab pos="1312863" algn="l"/>
                <a:tab pos="1968500" algn="l"/>
                <a:tab pos="2625725" algn="l"/>
                <a:tab pos="3282950" algn="l"/>
                <a:tab pos="3938588" algn="l"/>
                <a:tab pos="4595813" algn="l"/>
                <a:tab pos="5253038" algn="l"/>
                <a:tab pos="5908675" algn="l"/>
                <a:tab pos="6565900" algn="l"/>
              </a:tabLst>
            </a:pPr>
            <a:r>
              <a:rPr lang="en-US" altLang="zh-CN" sz="1400">
                <a:solidFill>
                  <a:srgbClr val="000000"/>
                </a:solidFill>
                <a:latin typeface="DejaVu Sans Mono" pitchFamily="49" charset="0"/>
              </a:rPr>
              <a:t>on_addButton_clicked();</a:t>
            </a:r>
          </a:p>
          <a:p>
            <a:pPr algn="ctr">
              <a:lnSpc>
                <a:spcPct val="98000"/>
              </a:lnSpc>
              <a:tabLst>
                <a:tab pos="655638" algn="l"/>
                <a:tab pos="1312863" algn="l"/>
                <a:tab pos="1968500" algn="l"/>
                <a:tab pos="2625725" algn="l"/>
                <a:tab pos="3282950" algn="l"/>
                <a:tab pos="3938588" algn="l"/>
                <a:tab pos="4595813" algn="l"/>
                <a:tab pos="5253038" algn="l"/>
                <a:tab pos="5908675" algn="l"/>
                <a:tab pos="6565900" algn="l"/>
              </a:tabLst>
            </a:pPr>
            <a:endParaRPr lang="en-US" altLang="zh-CN" sz="900">
              <a:solidFill>
                <a:srgbClr val="000000"/>
              </a:solidFill>
              <a:latin typeface="DejaVu Sans Mono" pitchFamily="49" charset="0"/>
            </a:endParaRPr>
          </a:p>
          <a:p>
            <a:pPr algn="ctr">
              <a:lnSpc>
                <a:spcPct val="98000"/>
              </a:lnSpc>
              <a:tabLst>
                <a:tab pos="655638" algn="l"/>
                <a:tab pos="1312863" algn="l"/>
                <a:tab pos="1968500" algn="l"/>
                <a:tab pos="2625725" algn="l"/>
                <a:tab pos="3282950" algn="l"/>
                <a:tab pos="3938588" algn="l"/>
                <a:tab pos="4595813" algn="l"/>
                <a:tab pos="5253038" algn="l"/>
                <a:tab pos="5908675" algn="l"/>
                <a:tab pos="6565900" algn="l"/>
              </a:tabLst>
            </a:pPr>
            <a:r>
              <a:rPr lang="en-US" altLang="zh-CN" sz="1400">
                <a:solidFill>
                  <a:srgbClr val="000000"/>
                </a:solidFill>
                <a:latin typeface="DejaVu Sans Mono" pitchFamily="49" charset="0"/>
              </a:rPr>
              <a:t>on_deleteButton_clicked();</a:t>
            </a:r>
          </a:p>
          <a:p>
            <a:pPr algn="ctr">
              <a:lnSpc>
                <a:spcPct val="98000"/>
              </a:lnSpc>
              <a:tabLst>
                <a:tab pos="655638" algn="l"/>
                <a:tab pos="1312863" algn="l"/>
                <a:tab pos="1968500" algn="l"/>
                <a:tab pos="2625725" algn="l"/>
                <a:tab pos="3282950" algn="l"/>
                <a:tab pos="3938588" algn="l"/>
                <a:tab pos="4595813" algn="l"/>
                <a:tab pos="5253038" algn="l"/>
                <a:tab pos="5908675" algn="l"/>
                <a:tab pos="6565900" algn="l"/>
              </a:tabLst>
            </a:pPr>
            <a:endParaRPr lang="en-US" altLang="zh-CN" sz="900">
              <a:solidFill>
                <a:srgbClr val="000000"/>
              </a:solidFill>
              <a:latin typeface="DejaVu Sans Mono" pitchFamily="49" charset="0"/>
            </a:endParaRPr>
          </a:p>
          <a:p>
            <a:pPr algn="ctr">
              <a:lnSpc>
                <a:spcPct val="98000"/>
              </a:lnSpc>
              <a:tabLst>
                <a:tab pos="655638" algn="l"/>
                <a:tab pos="1312863" algn="l"/>
                <a:tab pos="1968500" algn="l"/>
                <a:tab pos="2625725" algn="l"/>
                <a:tab pos="3282950" algn="l"/>
                <a:tab pos="3938588" algn="l"/>
                <a:tab pos="4595813" algn="l"/>
                <a:tab pos="5253038" algn="l"/>
                <a:tab pos="5908675" algn="l"/>
                <a:tab pos="6565900" algn="l"/>
              </a:tabLst>
            </a:pPr>
            <a:r>
              <a:rPr lang="en-US" altLang="zh-CN" sz="1400">
                <a:solidFill>
                  <a:srgbClr val="000000"/>
                </a:solidFill>
                <a:latin typeface="DejaVu Sans Mono" pitchFamily="49" charset="0"/>
              </a:rPr>
              <a:t>on_listWidget_currentItemChanged(QListWidgetItem*,QListWidgetItem*)</a:t>
            </a:r>
          </a:p>
        </p:txBody>
      </p:sp>
      <p:grpSp>
        <p:nvGrpSpPr>
          <p:cNvPr id="90117" name="Group 4"/>
          <p:cNvGrpSpPr>
            <a:grpSpLocks/>
          </p:cNvGrpSpPr>
          <p:nvPr/>
        </p:nvGrpSpPr>
        <p:grpSpPr bwMode="auto">
          <a:xfrm>
            <a:off x="6227763" y="4797425"/>
            <a:ext cx="2565400" cy="1144588"/>
            <a:chOff x="4542" y="3627"/>
            <a:chExt cx="1581" cy="795"/>
          </a:xfrm>
        </p:grpSpPr>
        <p:sp>
          <p:nvSpPr>
            <p:cNvPr id="90119" name="Freeform 5"/>
            <p:cNvSpPr>
              <a:spLocks noChangeArrowheads="1"/>
            </p:cNvSpPr>
            <p:nvPr/>
          </p:nvSpPr>
          <p:spPr bwMode="auto">
            <a:xfrm>
              <a:off x="4642" y="3627"/>
              <a:ext cx="1481" cy="795"/>
            </a:xfrm>
            <a:custGeom>
              <a:avLst/>
              <a:gdLst>
                <a:gd name="T0" fmla="*/ 0 w 6530"/>
                <a:gd name="T1" fmla="*/ 0 h 3505"/>
                <a:gd name="T2" fmla="*/ 0 w 6530"/>
                <a:gd name="T3" fmla="*/ 0 h 3505"/>
                <a:gd name="T4" fmla="*/ 0 w 6530"/>
                <a:gd name="T5" fmla="*/ 0 h 3505"/>
                <a:gd name="T6" fmla="*/ 0 w 6530"/>
                <a:gd name="T7" fmla="*/ 0 h 3505"/>
                <a:gd name="T8" fmla="*/ 0 w 6530"/>
                <a:gd name="T9" fmla="*/ 0 h 3505"/>
                <a:gd name="T10" fmla="*/ 0 w 6530"/>
                <a:gd name="T11" fmla="*/ 0 h 3505"/>
                <a:gd name="T12" fmla="*/ 0 w 6530"/>
                <a:gd name="T13" fmla="*/ 0 h 3505"/>
                <a:gd name="T14" fmla="*/ 0 w 6530"/>
                <a:gd name="T15" fmla="*/ 0 h 3505"/>
                <a:gd name="T16" fmla="*/ 0 w 6530"/>
                <a:gd name="T17" fmla="*/ 0 h 35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30"/>
                <a:gd name="T28" fmla="*/ 0 h 3505"/>
                <a:gd name="T29" fmla="*/ 6530 w 6530"/>
                <a:gd name="T30" fmla="*/ 3505 h 35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30" h="3505">
                  <a:moveTo>
                    <a:pt x="647" y="5"/>
                  </a:moveTo>
                  <a:cubicBezTo>
                    <a:pt x="647" y="5"/>
                    <a:pt x="4207" y="7"/>
                    <a:pt x="6517" y="8"/>
                  </a:cubicBezTo>
                  <a:cubicBezTo>
                    <a:pt x="6517" y="413"/>
                    <a:pt x="6528" y="1825"/>
                    <a:pt x="6528" y="2231"/>
                  </a:cubicBezTo>
                  <a:cubicBezTo>
                    <a:pt x="6514" y="2602"/>
                    <a:pt x="6529" y="2777"/>
                    <a:pt x="6409" y="3059"/>
                  </a:cubicBezTo>
                  <a:cubicBezTo>
                    <a:pt x="6232" y="3463"/>
                    <a:pt x="6061" y="3451"/>
                    <a:pt x="5846" y="3504"/>
                  </a:cubicBezTo>
                  <a:cubicBezTo>
                    <a:pt x="5624" y="3491"/>
                    <a:pt x="31" y="3484"/>
                    <a:pt x="38" y="3484"/>
                  </a:cubicBezTo>
                  <a:cubicBezTo>
                    <a:pt x="45" y="3421"/>
                    <a:pt x="29" y="1125"/>
                    <a:pt x="29" y="1040"/>
                  </a:cubicBezTo>
                  <a:cubicBezTo>
                    <a:pt x="31" y="952"/>
                    <a:pt x="0" y="665"/>
                    <a:pt x="175" y="305"/>
                  </a:cubicBezTo>
                  <a:cubicBezTo>
                    <a:pt x="348" y="0"/>
                    <a:pt x="476" y="0"/>
                    <a:pt x="647" y="5"/>
                  </a:cubicBezTo>
                </a:path>
              </a:pathLst>
            </a:custGeom>
            <a:solidFill>
              <a:srgbClr val="6DC400"/>
            </a:solidFill>
            <a:ln w="9525">
              <a:noFill/>
              <a:miter lim="800000"/>
              <a:headEnd/>
              <a:tailEnd/>
            </a:ln>
          </p:spPr>
          <p:txBody>
            <a:bodyPr wrap="none" anchor="ctr"/>
            <a:lstStyle/>
            <a:p>
              <a:endParaRPr lang="zh-CN" altLang="en-US"/>
            </a:p>
          </p:txBody>
        </p:sp>
        <p:sp>
          <p:nvSpPr>
            <p:cNvPr id="90120" name="Text Box 6"/>
            <p:cNvSpPr txBox="1">
              <a:spLocks noChangeArrowheads="1"/>
            </p:cNvSpPr>
            <p:nvPr/>
          </p:nvSpPr>
          <p:spPr bwMode="auto">
            <a:xfrm>
              <a:off x="4542" y="3627"/>
              <a:ext cx="1581" cy="795"/>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Lst>
              </a:pPr>
              <a:r>
                <a:rPr lang="en-US" altLang="zh-CN">
                  <a:solidFill>
                    <a:srgbClr val="FFFFFF"/>
                  </a:solidFill>
                </a:rPr>
                <a:t>updatePageMargins</a:t>
              </a:r>
              <a:br>
                <a:rPr lang="en-US" altLang="zh-CN">
                  <a:solidFill>
                    <a:srgbClr val="FFFFFF"/>
                  </a:solidFill>
                </a:rPr>
              </a:br>
              <a:r>
                <a:rPr lang="zh-CN" altLang="en-US">
                  <a:solidFill>
                    <a:srgbClr val="FFFFFF"/>
                  </a:solidFill>
                </a:rPr>
                <a:t>可以关联到一定数量信号或直接调用。</a:t>
              </a:r>
              <a:endParaRPr lang="en-US">
                <a:solidFill>
                  <a:srgbClr val="FFFFFF"/>
                </a:solidFill>
              </a:endParaRPr>
            </a:p>
          </p:txBody>
        </p:sp>
      </p:grpSp>
      <p:sp>
        <p:nvSpPr>
          <p:cNvPr id="90118" name="灯片编号占位符 8"/>
          <p:cNvSpPr>
            <a:spLocks noGrp="1"/>
          </p:cNvSpPr>
          <p:nvPr>
            <p:ph type="sldNum" sz="quarter" idx="12"/>
          </p:nvPr>
        </p:nvSpPr>
        <p:spPr>
          <a:noFill/>
        </p:spPr>
        <p:txBody>
          <a:bodyPr/>
          <a:lstStyle/>
          <a:p>
            <a:fld id="{A040B9D6-9937-48FF-A866-3EFA18CDDDD6}" type="slidenum">
              <a:rPr lang="en-US" altLang="zh-CN" smtClean="0">
                <a:latin typeface="Arial" charset="0"/>
              </a:rPr>
              <a:pPr/>
              <a:t>83</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
          <p:cNvSpPr>
            <a:spLocks noGrp="1" noChangeArrowheads="1"/>
          </p:cNvSpPr>
          <p:nvPr>
            <p:ph type="title"/>
          </p:nvPr>
        </p:nvSpPr>
        <p:spPr>
          <a:xfrm>
            <a:off x="1042988" y="274638"/>
            <a:ext cx="7878762" cy="822325"/>
          </a:xfrm>
        </p:spPr>
        <p:txBody>
          <a:bodyPr lIns="0" tIns="0" rIns="0" bIns="0" anchor="t"/>
          <a:lstStyle/>
          <a:p>
            <a:pPr eaLnBrk="1" hangingPunct="1">
              <a:lnSpc>
                <a:spcPct val="95000"/>
              </a:lnSpc>
            </a:pPr>
            <a:r>
              <a:rPr lang="en-US" altLang="zh-CN" sz="3100" smtClean="0">
                <a:solidFill>
                  <a:schemeClr val="tx1"/>
                </a:solidFill>
                <a:latin typeface="SimSun" pitchFamily="2" charset="-122"/>
              </a:rPr>
              <a:t>Signal/Slot</a:t>
            </a:r>
            <a:r>
              <a:rPr lang="en-US" sz="3100" smtClean="0">
                <a:solidFill>
                  <a:schemeClr val="tx1"/>
                </a:solidFill>
                <a:latin typeface="SimSun" pitchFamily="2" charset="-122"/>
              </a:rPr>
              <a:t>链接</a:t>
            </a:r>
            <a:r>
              <a:rPr lang="zh-CN" altLang="en-US" sz="3100" smtClean="0">
                <a:solidFill>
                  <a:schemeClr val="tx1"/>
                </a:solidFill>
                <a:latin typeface="SimSun" pitchFamily="2" charset="-122"/>
              </a:rPr>
              <a:t>举例</a:t>
            </a:r>
            <a:endParaRPr lang="en-US" sz="3100" smtClean="0">
              <a:solidFill>
                <a:schemeClr val="tx1"/>
              </a:solidFill>
              <a:latin typeface="Georgia" pitchFamily="18" charset="0"/>
            </a:endParaRPr>
          </a:p>
        </p:txBody>
      </p:sp>
      <p:sp>
        <p:nvSpPr>
          <p:cNvPr id="91139" name="Rectangle 2"/>
          <p:cNvSpPr>
            <a:spLocks noGrp="1" noChangeArrowheads="1"/>
          </p:cNvSpPr>
          <p:nvPr>
            <p:ph type="body" idx="1"/>
          </p:nvPr>
        </p:nvSpPr>
        <p:spPr>
          <a:xfrm>
            <a:off x="250825" y="1268413"/>
            <a:ext cx="8699500" cy="4937125"/>
          </a:xfrm>
        </p:spPr>
        <p:txBody>
          <a:bodyPr lIns="0" tIns="0" rIns="0" bIns="0"/>
          <a:lstStyle/>
          <a:p>
            <a:pPr marL="0" indent="0" eaLnBrk="1" hangingPunct="1">
              <a:lnSpc>
                <a:spcPct val="95000"/>
              </a:lnSpc>
              <a:spcBef>
                <a:spcPct val="0"/>
              </a:spcBef>
              <a:buFontTx/>
              <a:buNone/>
            </a:pPr>
            <a:r>
              <a:rPr lang="en-US" sz="2000" smtClean="0">
                <a:solidFill>
                  <a:srgbClr val="333333"/>
                </a:solidFill>
                <a:latin typeface="Georgia" pitchFamily="18" charset="0"/>
              </a:rPr>
              <a:t>int main(int argc, char *argv[])</a:t>
            </a:r>
            <a:endParaRPr lang="en-US" sz="2800" smtClean="0"/>
          </a:p>
          <a:p>
            <a:pPr marL="0" indent="0" eaLnBrk="1" hangingPunct="1">
              <a:lnSpc>
                <a:spcPct val="95000"/>
              </a:lnSpc>
              <a:spcBef>
                <a:spcPct val="0"/>
              </a:spcBef>
              <a:buFontTx/>
              <a:buNone/>
            </a:pPr>
            <a:r>
              <a:rPr lang="en-US" sz="2000" smtClean="0">
                <a:solidFill>
                  <a:srgbClr val="333333"/>
                </a:solidFill>
                <a:latin typeface="Georgia" pitchFamily="18" charset="0"/>
              </a:rPr>
              <a:t>{</a:t>
            </a:r>
            <a:endParaRPr lang="en-US" sz="2800" smtClean="0"/>
          </a:p>
          <a:p>
            <a:pPr marL="0" indent="0" eaLnBrk="1" hangingPunct="1">
              <a:lnSpc>
                <a:spcPct val="95000"/>
              </a:lnSpc>
              <a:spcBef>
                <a:spcPct val="0"/>
              </a:spcBef>
              <a:buFontTx/>
              <a:buNone/>
            </a:pPr>
            <a:r>
              <a:rPr lang="en-US" sz="2000" smtClean="0">
                <a:solidFill>
                  <a:srgbClr val="333333"/>
                </a:solidFill>
                <a:latin typeface="Georgia" pitchFamily="18" charset="0"/>
              </a:rPr>
              <a:t>    QApplication app(argc, argv);</a:t>
            </a:r>
            <a:endParaRPr lang="en-US" sz="2800" smtClean="0"/>
          </a:p>
          <a:p>
            <a:pPr marL="0" indent="0" eaLnBrk="1" hangingPunct="1">
              <a:lnSpc>
                <a:spcPct val="95000"/>
              </a:lnSpc>
              <a:spcBef>
                <a:spcPct val="0"/>
              </a:spcBef>
              <a:buFontTx/>
              <a:buNone/>
            </a:pPr>
            <a:endParaRPr lang="en-US" sz="2000" smtClean="0">
              <a:solidFill>
                <a:srgbClr val="333333"/>
              </a:solidFill>
              <a:latin typeface="Georgia" pitchFamily="18" charset="0"/>
            </a:endParaRPr>
          </a:p>
          <a:p>
            <a:pPr marL="0" indent="0" eaLnBrk="1" hangingPunct="1">
              <a:lnSpc>
                <a:spcPct val="95000"/>
              </a:lnSpc>
              <a:spcBef>
                <a:spcPct val="0"/>
              </a:spcBef>
              <a:buFontTx/>
              <a:buNone/>
            </a:pPr>
            <a:r>
              <a:rPr lang="en-US" sz="2000" smtClean="0">
                <a:solidFill>
                  <a:srgbClr val="333333"/>
                </a:solidFill>
                <a:latin typeface="Georgia" pitchFamily="18" charset="0"/>
              </a:rPr>
              <a:t>    QPushButton *button = new QPushButton("Quit");</a:t>
            </a:r>
            <a:endParaRPr lang="en-US" sz="2800" smtClean="0"/>
          </a:p>
          <a:p>
            <a:pPr marL="0" indent="0" eaLnBrk="1" hangingPunct="1">
              <a:lnSpc>
                <a:spcPct val="95000"/>
              </a:lnSpc>
              <a:spcBef>
                <a:spcPct val="0"/>
              </a:spcBef>
              <a:buFontTx/>
              <a:buNone/>
            </a:pPr>
            <a:r>
              <a:rPr lang="en-US" sz="2000" smtClean="0">
                <a:solidFill>
                  <a:srgbClr val="333333"/>
                </a:solidFill>
                <a:latin typeface="Georgia" pitchFamily="18" charset="0"/>
              </a:rPr>
              <a:t>   </a:t>
            </a:r>
            <a:r>
              <a:rPr lang="en-US" sz="2000" smtClean="0">
                <a:solidFill>
                  <a:srgbClr val="CC0000"/>
                </a:solidFill>
                <a:latin typeface="Georgia" pitchFamily="18" charset="0"/>
              </a:rPr>
              <a:t> QObject::connect(button, SIGNAL(clicked()),</a:t>
            </a:r>
            <a:endParaRPr lang="en-US" sz="2800" smtClean="0"/>
          </a:p>
          <a:p>
            <a:pPr marL="0" indent="0" eaLnBrk="1" hangingPunct="1">
              <a:lnSpc>
                <a:spcPct val="95000"/>
              </a:lnSpc>
              <a:spcBef>
                <a:spcPct val="0"/>
              </a:spcBef>
              <a:buFontTx/>
              <a:buNone/>
            </a:pPr>
            <a:r>
              <a:rPr lang="en-US" sz="2000" smtClean="0">
                <a:solidFill>
                  <a:srgbClr val="CC0000"/>
                </a:solidFill>
                <a:latin typeface="Georgia" pitchFamily="18" charset="0"/>
              </a:rPr>
              <a:t>                     &amp;app, SLOT(quit()));</a:t>
            </a:r>
            <a:endParaRPr lang="en-US" sz="2800" smtClean="0"/>
          </a:p>
          <a:p>
            <a:pPr marL="0" indent="0" eaLnBrk="1" hangingPunct="1">
              <a:lnSpc>
                <a:spcPct val="95000"/>
              </a:lnSpc>
              <a:spcBef>
                <a:spcPct val="0"/>
              </a:spcBef>
              <a:buFontTx/>
              <a:buNone/>
            </a:pPr>
            <a:r>
              <a:rPr lang="en-US" sz="2000" smtClean="0">
                <a:solidFill>
                  <a:srgbClr val="333333"/>
                </a:solidFill>
                <a:latin typeface="Georgia" pitchFamily="18" charset="0"/>
              </a:rPr>
              <a:t>    button-&gt;show();</a:t>
            </a:r>
            <a:endParaRPr lang="en-US" sz="2800" smtClean="0"/>
          </a:p>
          <a:p>
            <a:pPr marL="0" indent="0" eaLnBrk="1" hangingPunct="1">
              <a:lnSpc>
                <a:spcPct val="95000"/>
              </a:lnSpc>
              <a:spcBef>
                <a:spcPct val="0"/>
              </a:spcBef>
              <a:buFontTx/>
              <a:buNone/>
            </a:pPr>
            <a:r>
              <a:rPr lang="en-US" sz="2000" smtClean="0">
                <a:solidFill>
                  <a:srgbClr val="333333"/>
                </a:solidFill>
                <a:latin typeface="Georgia" pitchFamily="18" charset="0"/>
              </a:rPr>
              <a:t>    </a:t>
            </a:r>
            <a:endParaRPr lang="en-US" sz="2800" smtClean="0"/>
          </a:p>
          <a:p>
            <a:pPr marL="0" indent="0" eaLnBrk="1" hangingPunct="1">
              <a:lnSpc>
                <a:spcPct val="95000"/>
              </a:lnSpc>
              <a:spcBef>
                <a:spcPct val="0"/>
              </a:spcBef>
              <a:buFontTx/>
              <a:buNone/>
            </a:pPr>
            <a:r>
              <a:rPr lang="en-US" sz="2000" smtClean="0">
                <a:solidFill>
                  <a:srgbClr val="333333"/>
                </a:solidFill>
                <a:latin typeface="Georgia" pitchFamily="18" charset="0"/>
              </a:rPr>
              <a:t>    return app.exec();</a:t>
            </a:r>
            <a:endParaRPr lang="en-US" sz="2800" smtClean="0"/>
          </a:p>
          <a:p>
            <a:pPr marL="0" indent="0" eaLnBrk="1" hangingPunct="1">
              <a:lnSpc>
                <a:spcPct val="95000"/>
              </a:lnSpc>
              <a:spcBef>
                <a:spcPct val="0"/>
              </a:spcBef>
              <a:buFontTx/>
              <a:buNone/>
            </a:pPr>
            <a:r>
              <a:rPr lang="en-US" sz="2000" smtClean="0">
                <a:solidFill>
                  <a:srgbClr val="333333"/>
                </a:solidFill>
                <a:latin typeface="Georgia" pitchFamily="18" charset="0"/>
              </a:rPr>
              <a:t>}</a:t>
            </a:r>
          </a:p>
          <a:p>
            <a:pPr marL="0" indent="0" eaLnBrk="1" hangingPunct="1">
              <a:lnSpc>
                <a:spcPct val="95000"/>
              </a:lnSpc>
              <a:spcBef>
                <a:spcPct val="0"/>
              </a:spcBef>
              <a:buFontTx/>
              <a:buNone/>
            </a:pPr>
            <a:endParaRPr lang="en-US" sz="2000" smtClean="0">
              <a:solidFill>
                <a:srgbClr val="333333"/>
              </a:solidFill>
              <a:latin typeface="Georgia" pitchFamily="18" charset="0"/>
            </a:endParaRPr>
          </a:p>
          <a:p>
            <a:pPr marL="0" indent="0" eaLnBrk="1" hangingPunct="1">
              <a:lnSpc>
                <a:spcPct val="95000"/>
              </a:lnSpc>
              <a:spcBef>
                <a:spcPct val="0"/>
              </a:spcBef>
              <a:buFontTx/>
              <a:buNone/>
            </a:pPr>
            <a:r>
              <a:rPr lang="en-US" altLang="zh-CN" sz="2000" smtClean="0">
                <a:solidFill>
                  <a:srgbClr val="333333"/>
                </a:solidFill>
                <a:latin typeface="Georgia" pitchFamily="18" charset="0"/>
              </a:rPr>
              <a:t>Qt</a:t>
            </a:r>
            <a:r>
              <a:rPr lang="zh-CN" altLang="en-US" sz="2000" smtClean="0">
                <a:solidFill>
                  <a:srgbClr val="333333"/>
                </a:solidFill>
                <a:latin typeface="Georgia" pitchFamily="18" charset="0"/>
              </a:rPr>
              <a:t>程序的窗口部件发射信号（</a:t>
            </a:r>
            <a:r>
              <a:rPr lang="en-US" altLang="zh-CN" sz="2000" smtClean="0">
                <a:solidFill>
                  <a:srgbClr val="333333"/>
                </a:solidFill>
                <a:latin typeface="Georgia" pitchFamily="18" charset="0"/>
              </a:rPr>
              <a:t>signals</a:t>
            </a:r>
            <a:r>
              <a:rPr lang="zh-CN" altLang="en-US" sz="2000" smtClean="0">
                <a:solidFill>
                  <a:srgbClr val="333333"/>
                </a:solidFill>
                <a:latin typeface="Georgia" pitchFamily="18" charset="0"/>
              </a:rPr>
              <a:t>）来指出一个用户的动作或者是状态的变化。当信号被发射的时候，和信号相连的槽就会自动执行。“信号和槽”机制用于</a:t>
            </a:r>
            <a:r>
              <a:rPr lang="en-US" altLang="zh-CN" sz="2000" smtClean="0">
                <a:solidFill>
                  <a:srgbClr val="333333"/>
                </a:solidFill>
                <a:latin typeface="Georgia" pitchFamily="18" charset="0"/>
              </a:rPr>
              <a:t>Qt</a:t>
            </a:r>
            <a:r>
              <a:rPr lang="zh-CN" altLang="en-US" sz="2000" smtClean="0">
                <a:solidFill>
                  <a:srgbClr val="333333"/>
                </a:solidFill>
                <a:latin typeface="Georgia" pitchFamily="18" charset="0"/>
              </a:rPr>
              <a:t>对象间的通讯。</a:t>
            </a:r>
            <a:endParaRPr lang="en-US" sz="2000" smtClean="0">
              <a:solidFill>
                <a:srgbClr val="333333"/>
              </a:solidFill>
              <a:latin typeface="Georgia" pitchFamily="18" charset="0"/>
            </a:endParaRPr>
          </a:p>
        </p:txBody>
      </p:sp>
      <p:pic>
        <p:nvPicPr>
          <p:cNvPr id="91140" name="Picture 4"/>
          <p:cNvPicPr>
            <a:picLocks noChangeAspect="1" noChangeArrowheads="1"/>
          </p:cNvPicPr>
          <p:nvPr/>
        </p:nvPicPr>
        <p:blipFill>
          <a:blip r:embed="rId3" cstate="print"/>
          <a:srcRect/>
          <a:stretch>
            <a:fillRect/>
          </a:stretch>
        </p:blipFill>
        <p:spPr bwMode="auto">
          <a:xfrm>
            <a:off x="5364163" y="1196975"/>
            <a:ext cx="2249487" cy="995363"/>
          </a:xfrm>
          <a:prstGeom prst="rect">
            <a:avLst/>
          </a:prstGeom>
          <a:noFill/>
          <a:ln w="9525">
            <a:noFill/>
            <a:miter lim="800000"/>
            <a:headEnd/>
            <a:tailEnd/>
          </a:ln>
        </p:spPr>
      </p:pic>
      <p:sp>
        <p:nvSpPr>
          <p:cNvPr id="91141" name="灯片编号占位符 4"/>
          <p:cNvSpPr>
            <a:spLocks noGrp="1"/>
          </p:cNvSpPr>
          <p:nvPr>
            <p:ph type="sldNum" sz="quarter" idx="12"/>
          </p:nvPr>
        </p:nvSpPr>
        <p:spPr>
          <a:noFill/>
        </p:spPr>
        <p:txBody>
          <a:bodyPr/>
          <a:lstStyle/>
          <a:p>
            <a:fld id="{EF4E8671-D9BB-4DA9-B1F9-EE0D1E1236B5}" type="slidenum">
              <a:rPr lang="en-US" altLang="zh-CN" smtClean="0">
                <a:latin typeface="Arial" charset="0"/>
              </a:rPr>
              <a:pPr/>
              <a:t>84</a:t>
            </a:fld>
            <a:endParaRPr lang="en-US" altLang="zh-CN" smtClean="0">
              <a:latin typeface="Arial"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reeform 1"/>
          <p:cNvSpPr>
            <a:spLocks noChangeArrowheads="1"/>
          </p:cNvSpPr>
          <p:nvPr/>
        </p:nvSpPr>
        <p:spPr bwMode="auto">
          <a:xfrm>
            <a:off x="646113" y="4868863"/>
            <a:ext cx="3436937" cy="1144587"/>
          </a:xfrm>
          <a:custGeom>
            <a:avLst/>
            <a:gdLst>
              <a:gd name="T0" fmla="*/ 2147483647 w 10523"/>
              <a:gd name="T1" fmla="*/ 2147483647 h 3504"/>
              <a:gd name="T2" fmla="*/ 2147483647 w 10523"/>
              <a:gd name="T3" fmla="*/ 2147483647 h 3504"/>
              <a:gd name="T4" fmla="*/ 2147483647 w 10523"/>
              <a:gd name="T5" fmla="*/ 2147483647 h 3504"/>
              <a:gd name="T6" fmla="*/ 2147483647 w 10523"/>
              <a:gd name="T7" fmla="*/ 2147483647 h 3504"/>
              <a:gd name="T8" fmla="*/ 2147483647 w 10523"/>
              <a:gd name="T9" fmla="*/ 2147483647 h 3504"/>
              <a:gd name="T10" fmla="*/ 2147483647 w 10523"/>
              <a:gd name="T11" fmla="*/ 2147483647 h 3504"/>
              <a:gd name="T12" fmla="*/ 2147483647 w 10523"/>
              <a:gd name="T13" fmla="*/ 2147483647 h 3504"/>
              <a:gd name="T14" fmla="*/ 2147483647 w 10523"/>
              <a:gd name="T15" fmla="*/ 2147483647 h 3504"/>
              <a:gd name="T16" fmla="*/ 2147483647 w 10523"/>
              <a:gd name="T17" fmla="*/ 2147483647 h 3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23"/>
              <a:gd name="T28" fmla="*/ 0 h 3504"/>
              <a:gd name="T29" fmla="*/ 10523 w 10523"/>
              <a:gd name="T30" fmla="*/ 3504 h 3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23" h="3504">
                <a:moveTo>
                  <a:pt x="537" y="4"/>
                </a:moveTo>
                <a:cubicBezTo>
                  <a:pt x="537" y="4"/>
                  <a:pt x="8602" y="6"/>
                  <a:pt x="10521" y="7"/>
                </a:cubicBezTo>
                <a:cubicBezTo>
                  <a:pt x="10521" y="263"/>
                  <a:pt x="10521" y="2444"/>
                  <a:pt x="10521" y="2700"/>
                </a:cubicBezTo>
                <a:cubicBezTo>
                  <a:pt x="10509" y="2934"/>
                  <a:pt x="10522" y="3045"/>
                  <a:pt x="10421" y="3222"/>
                </a:cubicBezTo>
                <a:cubicBezTo>
                  <a:pt x="10275" y="3477"/>
                  <a:pt x="10132" y="3470"/>
                  <a:pt x="9955" y="3503"/>
                </a:cubicBezTo>
                <a:cubicBezTo>
                  <a:pt x="9770" y="3495"/>
                  <a:pt x="3333" y="3494"/>
                  <a:pt x="22" y="3490"/>
                </a:cubicBezTo>
                <a:cubicBezTo>
                  <a:pt x="19" y="2975"/>
                  <a:pt x="23" y="711"/>
                  <a:pt x="23" y="657"/>
                </a:cubicBezTo>
                <a:cubicBezTo>
                  <a:pt x="25" y="602"/>
                  <a:pt x="0" y="421"/>
                  <a:pt x="144" y="193"/>
                </a:cubicBezTo>
                <a:cubicBezTo>
                  <a:pt x="288" y="0"/>
                  <a:pt x="394" y="0"/>
                  <a:pt x="537" y="4"/>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92163" name="Rectangle 2"/>
          <p:cNvSpPr>
            <a:spLocks noGrp="1" noChangeArrowheads="1"/>
          </p:cNvSpPr>
          <p:nvPr>
            <p:ph type="title"/>
          </p:nvPr>
        </p:nvSpPr>
        <p:spPr>
          <a:xfrm>
            <a:off x="1116013" y="0"/>
            <a:ext cx="5942012"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值同步</a:t>
            </a:r>
            <a:endParaRPr lang="en-US" altLang="zh-CN" smtClean="0"/>
          </a:p>
        </p:txBody>
      </p:sp>
      <p:sp>
        <p:nvSpPr>
          <p:cNvPr id="92164" name="Rectangle 3"/>
          <p:cNvSpPr>
            <a:spLocks noGrp="1" noChangeArrowheads="1"/>
          </p:cNvSpPr>
          <p:nvPr>
            <p:ph type="body" idx="1"/>
          </p:nvPr>
        </p:nvSpPr>
        <p:spPr>
          <a:xfrm>
            <a:off x="1187450" y="1196975"/>
            <a:ext cx="7291388" cy="4217988"/>
          </a:xfrm>
        </p:spPr>
        <p:txBody>
          <a:bodyPr tIns="22401"/>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500" smtClean="0"/>
              <a:t>双向连接</a:t>
            </a:r>
            <a:endParaRPr lang="en-US" altLang="zh-CN" sz="2500"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sz="2400" smtClean="0"/>
          </a:p>
          <a:p>
            <a:pPr marL="390525" indent="-293688" eaLnBrk="1">
              <a:buFontTx/>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500" smtClean="0"/>
              <a:t>无限循环必须停止 </a:t>
            </a:r>
            <a:r>
              <a:rPr lang="en-US" altLang="zh-CN" sz="2500" smtClean="0"/>
              <a:t>——</a:t>
            </a:r>
            <a:r>
              <a:rPr lang="zh-CN" altLang="en-US" sz="2500" smtClean="0"/>
              <a:t>没有信号被发射，除非发生实际的变化。</a:t>
            </a:r>
          </a:p>
        </p:txBody>
      </p:sp>
      <p:grpSp>
        <p:nvGrpSpPr>
          <p:cNvPr id="92165" name="Group 4"/>
          <p:cNvGrpSpPr>
            <a:grpSpLocks/>
          </p:cNvGrpSpPr>
          <p:nvPr/>
        </p:nvGrpSpPr>
        <p:grpSpPr bwMode="auto">
          <a:xfrm>
            <a:off x="906463" y="2098675"/>
            <a:ext cx="7419975" cy="1216025"/>
            <a:chOff x="629" y="1762"/>
            <a:chExt cx="5153" cy="845"/>
          </a:xfrm>
        </p:grpSpPr>
        <p:pic>
          <p:nvPicPr>
            <p:cNvPr id="92173" name="Picture 5"/>
            <p:cNvPicPr>
              <a:picLocks noChangeAspect="1" noChangeArrowheads="1"/>
            </p:cNvPicPr>
            <p:nvPr/>
          </p:nvPicPr>
          <p:blipFill>
            <a:blip r:embed="rId3" cstate="print"/>
            <a:srcRect/>
            <a:stretch>
              <a:fillRect/>
            </a:stretch>
          </p:blipFill>
          <p:spPr bwMode="auto">
            <a:xfrm>
              <a:off x="3917" y="1938"/>
              <a:ext cx="468" cy="474"/>
            </a:xfrm>
            <a:prstGeom prst="rect">
              <a:avLst/>
            </a:prstGeom>
            <a:noFill/>
            <a:ln w="9525">
              <a:noFill/>
              <a:round/>
              <a:headEnd/>
              <a:tailEnd/>
            </a:ln>
          </p:spPr>
        </p:pic>
        <p:pic>
          <p:nvPicPr>
            <p:cNvPr id="92174" name="Picture 6"/>
            <p:cNvPicPr>
              <a:picLocks noChangeAspect="1" noChangeArrowheads="1"/>
            </p:cNvPicPr>
            <p:nvPr/>
          </p:nvPicPr>
          <p:blipFill>
            <a:blip r:embed="rId3" cstate="print"/>
            <a:srcRect/>
            <a:stretch>
              <a:fillRect/>
            </a:stretch>
          </p:blipFill>
          <p:spPr bwMode="auto">
            <a:xfrm>
              <a:off x="1989" y="1938"/>
              <a:ext cx="468" cy="474"/>
            </a:xfrm>
            <a:prstGeom prst="rect">
              <a:avLst/>
            </a:prstGeom>
            <a:noFill/>
            <a:ln w="9525">
              <a:noFill/>
              <a:round/>
              <a:headEnd/>
              <a:tailEnd/>
            </a:ln>
          </p:spPr>
        </p:pic>
        <p:sp>
          <p:nvSpPr>
            <p:cNvPr id="92175" name="Line 7"/>
            <p:cNvSpPr>
              <a:spLocks noChangeShapeType="1"/>
            </p:cNvSpPr>
            <p:nvPr/>
          </p:nvSpPr>
          <p:spPr bwMode="auto">
            <a:xfrm>
              <a:off x="2330" y="2026"/>
              <a:ext cx="1701" cy="1"/>
            </a:xfrm>
            <a:prstGeom prst="line">
              <a:avLst/>
            </a:prstGeom>
            <a:noFill/>
            <a:ln w="21600">
              <a:solidFill>
                <a:srgbClr val="000000"/>
              </a:solidFill>
              <a:round/>
              <a:headEnd/>
              <a:tailEnd type="triangle" w="med" len="med"/>
            </a:ln>
          </p:spPr>
          <p:txBody>
            <a:bodyPr/>
            <a:lstStyle/>
            <a:p>
              <a:endParaRPr lang="zh-CN" altLang="en-US"/>
            </a:p>
          </p:txBody>
        </p:sp>
        <p:sp>
          <p:nvSpPr>
            <p:cNvPr id="92176" name="Line 8"/>
            <p:cNvSpPr>
              <a:spLocks noChangeShapeType="1"/>
            </p:cNvSpPr>
            <p:nvPr/>
          </p:nvSpPr>
          <p:spPr bwMode="auto">
            <a:xfrm flipH="1">
              <a:off x="2328" y="2298"/>
              <a:ext cx="1703" cy="1"/>
            </a:xfrm>
            <a:prstGeom prst="line">
              <a:avLst/>
            </a:prstGeom>
            <a:noFill/>
            <a:ln w="21600">
              <a:solidFill>
                <a:srgbClr val="000000"/>
              </a:solidFill>
              <a:round/>
              <a:headEnd/>
              <a:tailEnd type="triangle" w="med" len="med"/>
            </a:ln>
          </p:spPr>
          <p:txBody>
            <a:bodyPr/>
            <a:lstStyle/>
            <a:p>
              <a:endParaRPr lang="zh-CN" altLang="en-US"/>
            </a:p>
          </p:txBody>
        </p:sp>
        <p:sp>
          <p:nvSpPr>
            <p:cNvPr id="92177" name="Text Box 9"/>
            <p:cNvSpPr txBox="1">
              <a:spLocks noChangeArrowheads="1"/>
            </p:cNvSpPr>
            <p:nvPr/>
          </p:nvSpPr>
          <p:spPr bwMode="auto">
            <a:xfrm>
              <a:off x="629" y="1762"/>
              <a:ext cx="5154" cy="196"/>
            </a:xfrm>
            <a:prstGeom prst="rect">
              <a:avLst/>
            </a:prstGeom>
            <a:noFill/>
            <a:ln w="9525">
              <a:noFill/>
              <a:round/>
              <a:headEnd/>
              <a:tailEnd/>
            </a:ln>
          </p:spPr>
          <p:txBody>
            <a:bodyPr wrap="none" lIns="90000" tIns="48780" rIns="90000" bIns="45000"/>
            <a:lstStyle/>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400">
                  <a:solidFill>
                    <a:srgbClr val="000000"/>
                  </a:solidFill>
                  <a:latin typeface="DejaVu Sans Mono" pitchFamily="49" charset="0"/>
                </a:rPr>
                <a:t>connect(dial1, SIGNAL(valueChanged(int)), dial2, SLOT(setValue(int)));</a:t>
              </a:r>
            </a:p>
          </p:txBody>
        </p:sp>
        <p:sp>
          <p:nvSpPr>
            <p:cNvPr id="92178" name="Text Box 10"/>
            <p:cNvSpPr txBox="1">
              <a:spLocks noChangeArrowheads="1"/>
            </p:cNvSpPr>
            <p:nvPr/>
          </p:nvSpPr>
          <p:spPr bwMode="auto">
            <a:xfrm>
              <a:off x="629" y="2412"/>
              <a:ext cx="5154" cy="196"/>
            </a:xfrm>
            <a:prstGeom prst="rect">
              <a:avLst/>
            </a:prstGeom>
            <a:noFill/>
            <a:ln w="9525">
              <a:noFill/>
              <a:round/>
              <a:headEnd/>
              <a:tailEnd/>
            </a:ln>
          </p:spPr>
          <p:txBody>
            <a:bodyPr wrap="none" lIns="90000" tIns="48780" rIns="90000" bIns="45000"/>
            <a:lstStyle/>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400">
                  <a:solidFill>
                    <a:srgbClr val="000000"/>
                  </a:solidFill>
                  <a:latin typeface="DejaVu Sans Mono" pitchFamily="49" charset="0"/>
                </a:rPr>
                <a:t>connect(dial2, SIGNAL(valueChanged(int)), dial1, SLOT(setValue(int)));</a:t>
              </a:r>
            </a:p>
          </p:txBody>
        </p:sp>
      </p:grpSp>
      <p:sp>
        <p:nvSpPr>
          <p:cNvPr id="92166" name="Text Box 11"/>
          <p:cNvSpPr txBox="1">
            <a:spLocks noChangeArrowheads="1"/>
          </p:cNvSpPr>
          <p:nvPr/>
        </p:nvSpPr>
        <p:spPr bwMode="auto">
          <a:xfrm>
            <a:off x="922338" y="4927600"/>
            <a:ext cx="2963862" cy="1084263"/>
          </a:xfrm>
          <a:prstGeom prst="rect">
            <a:avLst/>
          </a:prstGeom>
          <a:noFill/>
          <a:ln w="9525">
            <a:noFill/>
            <a:round/>
            <a:headEnd/>
            <a:tailEnd/>
          </a:ln>
        </p:spPr>
        <p:txBody>
          <a:bodyPr wrap="none" lIns="81639" tIns="44248" rIns="81639" bIns="40820"/>
          <a:lstStyle/>
          <a:p>
            <a:pPr>
              <a:lnSpc>
                <a:spcPct val="98000"/>
              </a:lnSpc>
              <a:tabLst>
                <a:tab pos="655638" algn="l"/>
                <a:tab pos="1312863" algn="l"/>
                <a:tab pos="1968500" algn="l"/>
                <a:tab pos="2625725" algn="l"/>
              </a:tabLst>
            </a:pPr>
            <a:r>
              <a:rPr lang="en-US" altLang="zh-CN" sz="1400">
                <a:solidFill>
                  <a:srgbClr val="000000"/>
                </a:solidFill>
                <a:latin typeface="DejaVu Sans Mono" pitchFamily="49" charset="0"/>
              </a:rPr>
              <a:t>void QDial::setValue(int v)</a:t>
            </a:r>
          </a:p>
          <a:p>
            <a:pPr>
              <a:lnSpc>
                <a:spcPct val="98000"/>
              </a:lnSpc>
              <a:tabLst>
                <a:tab pos="655638" algn="l"/>
                <a:tab pos="1312863" algn="l"/>
                <a:tab pos="1968500" algn="l"/>
                <a:tab pos="2625725" algn="l"/>
              </a:tabLst>
            </a:pPr>
            <a:r>
              <a:rPr lang="en-US" altLang="zh-CN" sz="1400">
                <a:solidFill>
                  <a:srgbClr val="000000"/>
                </a:solidFill>
                <a:latin typeface="DejaVu Sans Mono" pitchFamily="49" charset="0"/>
              </a:rPr>
              <a:t>{</a:t>
            </a:r>
          </a:p>
          <a:p>
            <a:pPr>
              <a:lnSpc>
                <a:spcPct val="98000"/>
              </a:lnSpc>
              <a:tabLst>
                <a:tab pos="655638" algn="l"/>
                <a:tab pos="1312863" algn="l"/>
                <a:tab pos="1968500" algn="l"/>
                <a:tab pos="2625725" algn="l"/>
              </a:tabLst>
            </a:pPr>
            <a:r>
              <a:rPr lang="en-US" altLang="zh-CN" sz="1400">
                <a:solidFill>
                  <a:srgbClr val="000000"/>
                </a:solidFill>
                <a:latin typeface="DejaVu Sans Mono" pitchFamily="49" charset="0"/>
              </a:rPr>
              <a:t>    if(v==m_value)</a:t>
            </a:r>
          </a:p>
          <a:p>
            <a:pPr>
              <a:lnSpc>
                <a:spcPct val="98000"/>
              </a:lnSpc>
              <a:tabLst>
                <a:tab pos="655638" algn="l"/>
                <a:tab pos="1312863" algn="l"/>
                <a:tab pos="1968500" algn="l"/>
                <a:tab pos="2625725" algn="l"/>
              </a:tabLst>
            </a:pPr>
            <a:r>
              <a:rPr lang="en-US" altLang="zh-CN" sz="1400">
                <a:solidFill>
                  <a:srgbClr val="000000"/>
                </a:solidFill>
                <a:latin typeface="DejaVu Sans Mono" pitchFamily="49" charset="0"/>
              </a:rPr>
              <a:t>        return;</a:t>
            </a:r>
          </a:p>
          <a:p>
            <a:pPr>
              <a:lnSpc>
                <a:spcPct val="98000"/>
              </a:lnSpc>
              <a:tabLst>
                <a:tab pos="655638" algn="l"/>
                <a:tab pos="1312863" algn="l"/>
                <a:tab pos="1968500" algn="l"/>
                <a:tab pos="2625725" algn="l"/>
              </a:tabLst>
            </a:pPr>
            <a:r>
              <a:rPr lang="en-US" altLang="zh-CN" sz="1400">
                <a:solidFill>
                  <a:srgbClr val="000000"/>
                </a:solidFill>
                <a:latin typeface="DejaVu Sans Mono" pitchFamily="49" charset="0"/>
              </a:rPr>
              <a:t>    ...</a:t>
            </a:r>
          </a:p>
        </p:txBody>
      </p:sp>
      <p:sp>
        <p:nvSpPr>
          <p:cNvPr id="92167" name="Freeform 13"/>
          <p:cNvSpPr>
            <a:spLocks noChangeArrowheads="1"/>
          </p:cNvSpPr>
          <p:nvPr/>
        </p:nvSpPr>
        <p:spPr bwMode="auto">
          <a:xfrm>
            <a:off x="2938463" y="5360988"/>
            <a:ext cx="2776537" cy="163512"/>
          </a:xfrm>
          <a:custGeom>
            <a:avLst/>
            <a:gdLst>
              <a:gd name="T0" fmla="*/ 0 w 8501"/>
              <a:gd name="T1" fmla="*/ 2147483647 h 501"/>
              <a:gd name="T2" fmla="*/ 2147483647 w 8501"/>
              <a:gd name="T3" fmla="*/ 0 h 501"/>
              <a:gd name="T4" fmla="*/ 2147483647 w 8501"/>
              <a:gd name="T5" fmla="*/ 2147483647 h 501"/>
              <a:gd name="T6" fmla="*/ 0 w 8501"/>
              <a:gd name="T7" fmla="*/ 2147483647 h 501"/>
              <a:gd name="T8" fmla="*/ 0 60000 65536"/>
              <a:gd name="T9" fmla="*/ 0 60000 65536"/>
              <a:gd name="T10" fmla="*/ 0 60000 65536"/>
              <a:gd name="T11" fmla="*/ 0 60000 65536"/>
              <a:gd name="T12" fmla="*/ 0 w 8501"/>
              <a:gd name="T13" fmla="*/ 0 h 501"/>
              <a:gd name="T14" fmla="*/ 8501 w 8501"/>
              <a:gd name="T15" fmla="*/ 501 h 501"/>
            </a:gdLst>
            <a:ahLst/>
            <a:cxnLst>
              <a:cxn ang="T8">
                <a:pos x="T0" y="T1"/>
              </a:cxn>
              <a:cxn ang="T9">
                <a:pos x="T2" y="T3"/>
              </a:cxn>
              <a:cxn ang="T10">
                <a:pos x="T4" y="T5"/>
              </a:cxn>
              <a:cxn ang="T11">
                <a:pos x="T6" y="T7"/>
              </a:cxn>
            </a:cxnLst>
            <a:rect l="T12" t="T13" r="T14" b="T15"/>
            <a:pathLst>
              <a:path w="8501" h="501">
                <a:moveTo>
                  <a:pt x="0" y="500"/>
                </a:moveTo>
                <a:lnTo>
                  <a:pt x="8000" y="0"/>
                </a:lnTo>
                <a:lnTo>
                  <a:pt x="8500" y="500"/>
                </a:lnTo>
                <a:lnTo>
                  <a:pt x="0" y="50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92168" name="Group 14"/>
          <p:cNvGrpSpPr>
            <a:grpSpLocks/>
          </p:cNvGrpSpPr>
          <p:nvPr/>
        </p:nvGrpSpPr>
        <p:grpSpPr bwMode="auto">
          <a:xfrm>
            <a:off x="4719638" y="5032375"/>
            <a:ext cx="3606800" cy="815975"/>
            <a:chOff x="3277" y="3854"/>
            <a:chExt cx="2505" cy="567"/>
          </a:xfrm>
        </p:grpSpPr>
        <p:sp>
          <p:nvSpPr>
            <p:cNvPr id="92171" name="Freeform 15"/>
            <p:cNvSpPr>
              <a:spLocks noChangeArrowheads="1"/>
            </p:cNvSpPr>
            <p:nvPr/>
          </p:nvSpPr>
          <p:spPr bwMode="auto">
            <a:xfrm>
              <a:off x="3277" y="3854"/>
              <a:ext cx="2506" cy="568"/>
            </a:xfrm>
            <a:custGeom>
              <a:avLst/>
              <a:gdLst>
                <a:gd name="T0" fmla="*/ 0 w 11051"/>
                <a:gd name="T1" fmla="*/ 0 h 2504"/>
                <a:gd name="T2" fmla="*/ 0 w 11051"/>
                <a:gd name="T3" fmla="*/ 0 h 2504"/>
                <a:gd name="T4" fmla="*/ 0 w 11051"/>
                <a:gd name="T5" fmla="*/ 0 h 2504"/>
                <a:gd name="T6" fmla="*/ 0 w 11051"/>
                <a:gd name="T7" fmla="*/ 0 h 2504"/>
                <a:gd name="T8" fmla="*/ 0 w 11051"/>
                <a:gd name="T9" fmla="*/ 0 h 2504"/>
                <a:gd name="T10" fmla="*/ 0 w 11051"/>
                <a:gd name="T11" fmla="*/ 0 h 2504"/>
                <a:gd name="T12" fmla="*/ 0 w 11051"/>
                <a:gd name="T13" fmla="*/ 0 h 2504"/>
                <a:gd name="T14" fmla="*/ 0 w 11051"/>
                <a:gd name="T15" fmla="*/ 0 h 2504"/>
                <a:gd name="T16" fmla="*/ 0 w 11051"/>
                <a:gd name="T17" fmla="*/ 0 h 2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51"/>
                <a:gd name="T28" fmla="*/ 0 h 2504"/>
                <a:gd name="T29" fmla="*/ 11051 w 11051"/>
                <a:gd name="T30" fmla="*/ 2504 h 2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51" h="2504">
                  <a:moveTo>
                    <a:pt x="1096" y="4"/>
                  </a:moveTo>
                  <a:cubicBezTo>
                    <a:pt x="1096" y="4"/>
                    <a:pt x="7120" y="5"/>
                    <a:pt x="11030" y="6"/>
                  </a:cubicBezTo>
                  <a:cubicBezTo>
                    <a:pt x="11030" y="295"/>
                    <a:pt x="11048" y="1304"/>
                    <a:pt x="11048" y="1594"/>
                  </a:cubicBezTo>
                  <a:cubicBezTo>
                    <a:pt x="11025" y="1859"/>
                    <a:pt x="11050" y="1984"/>
                    <a:pt x="10846" y="2185"/>
                  </a:cubicBezTo>
                  <a:cubicBezTo>
                    <a:pt x="10547" y="2474"/>
                    <a:pt x="10257" y="2465"/>
                    <a:pt x="9894" y="2503"/>
                  </a:cubicBezTo>
                  <a:cubicBezTo>
                    <a:pt x="9518" y="2494"/>
                    <a:pt x="53" y="2489"/>
                    <a:pt x="65" y="2489"/>
                  </a:cubicBezTo>
                  <a:cubicBezTo>
                    <a:pt x="76" y="2444"/>
                    <a:pt x="50" y="804"/>
                    <a:pt x="50" y="743"/>
                  </a:cubicBezTo>
                  <a:cubicBezTo>
                    <a:pt x="53" y="680"/>
                    <a:pt x="0" y="475"/>
                    <a:pt x="296" y="218"/>
                  </a:cubicBezTo>
                  <a:cubicBezTo>
                    <a:pt x="589" y="0"/>
                    <a:pt x="806" y="0"/>
                    <a:pt x="1096" y="4"/>
                  </a:cubicBezTo>
                </a:path>
              </a:pathLst>
            </a:custGeom>
            <a:solidFill>
              <a:srgbClr val="6DC400"/>
            </a:solidFill>
            <a:ln w="9525">
              <a:noFill/>
              <a:miter lim="800000"/>
              <a:headEnd/>
              <a:tailEnd/>
            </a:ln>
          </p:spPr>
          <p:txBody>
            <a:bodyPr wrap="none" anchor="ctr"/>
            <a:lstStyle/>
            <a:p>
              <a:endParaRPr lang="zh-CN" altLang="en-US"/>
            </a:p>
          </p:txBody>
        </p:sp>
        <p:sp>
          <p:nvSpPr>
            <p:cNvPr id="92172" name="Text Box 16"/>
            <p:cNvSpPr txBox="1">
              <a:spLocks noChangeArrowheads="1"/>
            </p:cNvSpPr>
            <p:nvPr/>
          </p:nvSpPr>
          <p:spPr bwMode="auto">
            <a:xfrm>
              <a:off x="3277" y="3854"/>
              <a:ext cx="2506" cy="568"/>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 pos="2625725" algn="l"/>
                  <a:tab pos="3282950" algn="l"/>
                </a:tabLst>
              </a:pPr>
              <a:r>
                <a:rPr lang="zh-CN" altLang="en-US" dirty="0">
                  <a:solidFill>
                    <a:srgbClr val="FF0000"/>
                  </a:solidFill>
                </a:rPr>
                <a:t>这就是负责发射信号的所有代码</a:t>
              </a:r>
              <a:r>
                <a:rPr lang="en-US" altLang="zh-CN" dirty="0">
                  <a:solidFill>
                    <a:srgbClr val="FF0000"/>
                  </a:solidFill>
                </a:rPr>
                <a:t>—</a:t>
              </a:r>
              <a:r>
                <a:rPr lang="zh-CN" altLang="en-US" dirty="0">
                  <a:solidFill>
                    <a:srgbClr val="FF0000"/>
                  </a:solidFill>
                </a:rPr>
                <a:t>在您自己的类中不要忘记它。</a:t>
              </a:r>
              <a:endParaRPr lang="en-US" dirty="0">
                <a:solidFill>
                  <a:srgbClr val="FF0000"/>
                </a:solidFill>
              </a:endParaRPr>
            </a:p>
          </p:txBody>
        </p:sp>
      </p:grpSp>
      <p:sp>
        <p:nvSpPr>
          <p:cNvPr id="92169" name="Freeform 17"/>
          <p:cNvSpPr>
            <a:spLocks noChangeArrowheads="1"/>
          </p:cNvSpPr>
          <p:nvPr/>
        </p:nvSpPr>
        <p:spPr bwMode="auto">
          <a:xfrm>
            <a:off x="638175" y="1844675"/>
            <a:ext cx="7853363" cy="1635125"/>
          </a:xfrm>
          <a:custGeom>
            <a:avLst/>
            <a:gdLst>
              <a:gd name="T0" fmla="*/ 2147483647 w 24051"/>
              <a:gd name="T1" fmla="*/ 2147483647 h 5005"/>
              <a:gd name="T2" fmla="*/ 2147483647 w 24051"/>
              <a:gd name="T3" fmla="*/ 2147483647 h 5005"/>
              <a:gd name="T4" fmla="*/ 2147483647 w 24051"/>
              <a:gd name="T5" fmla="*/ 2147483647 h 5005"/>
              <a:gd name="T6" fmla="*/ 2147483647 w 24051"/>
              <a:gd name="T7" fmla="*/ 2147483647 h 5005"/>
              <a:gd name="T8" fmla="*/ 2147483647 w 24051"/>
              <a:gd name="T9" fmla="*/ 2147483647 h 5005"/>
              <a:gd name="T10" fmla="*/ 2147483647 w 24051"/>
              <a:gd name="T11" fmla="*/ 2147483647 h 5005"/>
              <a:gd name="T12" fmla="*/ 2147483647 w 24051"/>
              <a:gd name="T13" fmla="*/ 2147483647 h 5005"/>
              <a:gd name="T14" fmla="*/ 2147483647 w 24051"/>
              <a:gd name="T15" fmla="*/ 2147483647 h 5005"/>
              <a:gd name="T16" fmla="*/ 2147483647 w 24051"/>
              <a:gd name="T17" fmla="*/ 2147483647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051"/>
              <a:gd name="T28" fmla="*/ 0 h 5005"/>
              <a:gd name="T29" fmla="*/ 24051 w 24051"/>
              <a:gd name="T30" fmla="*/ 5005 h 50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051" h="5005">
                <a:moveTo>
                  <a:pt x="1227" y="5"/>
                </a:moveTo>
                <a:cubicBezTo>
                  <a:pt x="1227" y="5"/>
                  <a:pt x="19662" y="8"/>
                  <a:pt x="24047" y="10"/>
                </a:cubicBezTo>
                <a:cubicBezTo>
                  <a:pt x="24047" y="375"/>
                  <a:pt x="24047" y="3491"/>
                  <a:pt x="24047" y="3857"/>
                </a:cubicBezTo>
                <a:cubicBezTo>
                  <a:pt x="24021" y="4191"/>
                  <a:pt x="24050" y="4349"/>
                  <a:pt x="23820" y="4602"/>
                </a:cubicBezTo>
                <a:cubicBezTo>
                  <a:pt x="23485" y="4967"/>
                  <a:pt x="23160" y="4956"/>
                  <a:pt x="22754" y="5004"/>
                </a:cubicBezTo>
                <a:cubicBezTo>
                  <a:pt x="22332" y="4993"/>
                  <a:pt x="7618" y="4991"/>
                  <a:pt x="51" y="4985"/>
                </a:cubicBezTo>
                <a:cubicBezTo>
                  <a:pt x="45" y="4250"/>
                  <a:pt x="54" y="1015"/>
                  <a:pt x="54" y="938"/>
                </a:cubicBezTo>
                <a:cubicBezTo>
                  <a:pt x="58" y="859"/>
                  <a:pt x="0" y="601"/>
                  <a:pt x="331" y="275"/>
                </a:cubicBezTo>
                <a:cubicBezTo>
                  <a:pt x="659" y="0"/>
                  <a:pt x="902" y="0"/>
                  <a:pt x="1227" y="5"/>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92170" name="灯片编号占位符 18"/>
          <p:cNvSpPr>
            <a:spLocks noGrp="1"/>
          </p:cNvSpPr>
          <p:nvPr>
            <p:ph type="sldNum" sz="quarter" idx="12"/>
          </p:nvPr>
        </p:nvSpPr>
        <p:spPr>
          <a:noFill/>
        </p:spPr>
        <p:txBody>
          <a:bodyPr/>
          <a:lstStyle/>
          <a:p>
            <a:fld id="{4823993C-6B86-4856-8FD2-2F349E4C55F6}" type="slidenum">
              <a:rPr lang="en-US" altLang="zh-CN" smtClean="0">
                <a:latin typeface="Arial" charset="0"/>
              </a:rPr>
              <a:pPr/>
              <a:t>85</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reeform 1"/>
          <p:cNvSpPr>
            <a:spLocks noChangeArrowheads="1"/>
          </p:cNvSpPr>
          <p:nvPr/>
        </p:nvSpPr>
        <p:spPr bwMode="auto">
          <a:xfrm>
            <a:off x="636588" y="1957388"/>
            <a:ext cx="7853362" cy="3922712"/>
          </a:xfrm>
          <a:custGeom>
            <a:avLst/>
            <a:gdLst>
              <a:gd name="T0" fmla="*/ 2147483647 w 24052"/>
              <a:gd name="T1" fmla="*/ 2147483647 h 12010"/>
              <a:gd name="T2" fmla="*/ 2147483647 w 24052"/>
              <a:gd name="T3" fmla="*/ 2147483647 h 12010"/>
              <a:gd name="T4" fmla="*/ 2147483647 w 24052"/>
              <a:gd name="T5" fmla="*/ 2147483647 h 12010"/>
              <a:gd name="T6" fmla="*/ 2147483647 w 24052"/>
              <a:gd name="T7" fmla="*/ 2147483647 h 12010"/>
              <a:gd name="T8" fmla="*/ 2147483647 w 24052"/>
              <a:gd name="T9" fmla="*/ 2147483647 h 12010"/>
              <a:gd name="T10" fmla="*/ 2147483647 w 24052"/>
              <a:gd name="T11" fmla="*/ 2147483647 h 12010"/>
              <a:gd name="T12" fmla="*/ 2147483647 w 24052"/>
              <a:gd name="T13" fmla="*/ 2147483647 h 12010"/>
              <a:gd name="T14" fmla="*/ 2147483647 w 24052"/>
              <a:gd name="T15" fmla="*/ 2147483647 h 12010"/>
              <a:gd name="T16" fmla="*/ 2147483647 w 24052"/>
              <a:gd name="T17" fmla="*/ 2147483647 h 120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052"/>
              <a:gd name="T28" fmla="*/ 0 h 12010"/>
              <a:gd name="T29" fmla="*/ 24052 w 24052"/>
              <a:gd name="T30" fmla="*/ 12010 h 120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052" h="12010">
                <a:moveTo>
                  <a:pt x="1227" y="12"/>
                </a:moveTo>
                <a:cubicBezTo>
                  <a:pt x="1227" y="12"/>
                  <a:pt x="19663" y="18"/>
                  <a:pt x="24048" y="24"/>
                </a:cubicBezTo>
                <a:cubicBezTo>
                  <a:pt x="24048" y="900"/>
                  <a:pt x="24048" y="8378"/>
                  <a:pt x="24048" y="9257"/>
                </a:cubicBezTo>
                <a:cubicBezTo>
                  <a:pt x="24022" y="10058"/>
                  <a:pt x="24051" y="10437"/>
                  <a:pt x="23821" y="11045"/>
                </a:cubicBezTo>
                <a:cubicBezTo>
                  <a:pt x="23486" y="11921"/>
                  <a:pt x="23161" y="11894"/>
                  <a:pt x="22755" y="12009"/>
                </a:cubicBezTo>
                <a:cubicBezTo>
                  <a:pt x="22333" y="11982"/>
                  <a:pt x="7619" y="11979"/>
                  <a:pt x="51" y="11964"/>
                </a:cubicBezTo>
                <a:cubicBezTo>
                  <a:pt x="45" y="10199"/>
                  <a:pt x="54" y="2435"/>
                  <a:pt x="54" y="2252"/>
                </a:cubicBezTo>
                <a:cubicBezTo>
                  <a:pt x="58" y="2062"/>
                  <a:pt x="0" y="1442"/>
                  <a:pt x="331" y="659"/>
                </a:cubicBezTo>
                <a:cubicBezTo>
                  <a:pt x="659" y="0"/>
                  <a:pt x="902" y="0"/>
                  <a:pt x="1227" y="12"/>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93187" name="Rectangle 3"/>
          <p:cNvSpPr>
            <a:spLocks noGrp="1" noChangeArrowheads="1"/>
          </p:cNvSpPr>
          <p:nvPr>
            <p:ph type="title"/>
          </p:nvPr>
        </p:nvSpPr>
        <p:spPr>
          <a:xfrm>
            <a:off x="1004888" y="44450"/>
            <a:ext cx="5943600"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自定义信号和槽</a:t>
            </a:r>
            <a:endParaRPr lang="en-US" smtClean="0"/>
          </a:p>
        </p:txBody>
      </p:sp>
      <p:sp>
        <p:nvSpPr>
          <p:cNvPr id="93188" name="Text Box 4"/>
          <p:cNvSpPr txBox="1">
            <a:spLocks noChangeArrowheads="1"/>
          </p:cNvSpPr>
          <p:nvPr/>
        </p:nvSpPr>
        <p:spPr bwMode="auto">
          <a:xfrm>
            <a:off x="790575" y="2055813"/>
            <a:ext cx="7732713" cy="3890962"/>
          </a:xfrm>
          <a:prstGeom prst="rect">
            <a:avLst/>
          </a:prstGeom>
          <a:noFill/>
          <a:ln w="9525">
            <a:noFill/>
            <a:round/>
            <a:headEnd/>
            <a:tailEnd/>
          </a:ln>
        </p:spPr>
        <p:txBody>
          <a:bodyPr wrap="none" lIns="81639" tIns="44248" rIns="81639" bIns="40820"/>
          <a:lstStyle/>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400" dirty="0">
                <a:solidFill>
                  <a:srgbClr val="999999"/>
                </a:solidFill>
                <a:latin typeface="DejaVu Sans Mono" pitchFamily="49" charset="0"/>
              </a:rPr>
              <a:t>class </a:t>
            </a:r>
            <a:r>
              <a:rPr lang="en-US" altLang="zh-CN" sz="1400" dirty="0" err="1">
                <a:solidFill>
                  <a:srgbClr val="999999"/>
                </a:solidFill>
                <a:latin typeface="DejaVu Sans Mono" pitchFamily="49" charset="0"/>
              </a:rPr>
              <a:t>AngleObject</a:t>
            </a:r>
            <a:r>
              <a:rPr lang="en-US" altLang="zh-CN" sz="1400" dirty="0">
                <a:solidFill>
                  <a:srgbClr val="999999"/>
                </a:solidFill>
                <a:latin typeface="DejaVu Sans Mono" pitchFamily="49" charset="0"/>
              </a:rPr>
              <a:t> : public </a:t>
            </a:r>
            <a:r>
              <a:rPr lang="en-US" altLang="zh-CN" sz="1400" dirty="0" err="1">
                <a:solidFill>
                  <a:srgbClr val="999999"/>
                </a:solidFill>
                <a:latin typeface="DejaVu Sans Mono" pitchFamily="49" charset="0"/>
              </a:rPr>
              <a:t>QObject</a:t>
            </a:r>
            <a:endParaRPr lang="en-US" altLang="zh-CN" sz="1400" dirty="0">
              <a:solidFill>
                <a:srgbClr val="999999"/>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400" dirty="0">
                <a:solidFill>
                  <a:srgbClr val="999999"/>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400" dirty="0">
                <a:solidFill>
                  <a:srgbClr val="999999"/>
                </a:solidFill>
                <a:latin typeface="DejaVu Sans Mono" pitchFamily="49" charset="0"/>
              </a:rPr>
              <a:t>    Q_OBJECT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400" dirty="0">
                <a:solidFill>
                  <a:srgbClr val="999999"/>
                </a:solidFill>
                <a:latin typeface="DejaVu Sans Mono" pitchFamily="49" charset="0"/>
              </a:rPr>
              <a:t>    Q_PROPERTY(</a:t>
            </a:r>
            <a:r>
              <a:rPr lang="en-US" altLang="zh-CN" sz="1400" dirty="0" err="1">
                <a:solidFill>
                  <a:srgbClr val="999999"/>
                </a:solidFill>
                <a:latin typeface="DejaVu Sans Mono" pitchFamily="49" charset="0"/>
              </a:rPr>
              <a:t>qreal</a:t>
            </a:r>
            <a:r>
              <a:rPr lang="en-US" altLang="zh-CN" sz="1400" dirty="0">
                <a:solidFill>
                  <a:srgbClr val="999999"/>
                </a:solidFill>
                <a:latin typeface="DejaVu Sans Mono" pitchFamily="49" charset="0"/>
              </a:rPr>
              <a:t> angle READ angle WRITE </a:t>
            </a:r>
            <a:r>
              <a:rPr lang="en-US" altLang="zh-CN" sz="1400" dirty="0" err="1">
                <a:solidFill>
                  <a:srgbClr val="999999"/>
                </a:solidFill>
                <a:latin typeface="DejaVu Sans Mono" pitchFamily="49" charset="0"/>
              </a:rPr>
              <a:t>setAngle</a:t>
            </a:r>
            <a:r>
              <a:rPr lang="en-US" altLang="zh-CN" sz="1400" dirty="0">
                <a:solidFill>
                  <a:srgbClr val="000000"/>
                </a:solidFill>
                <a:latin typeface="DejaVu Sans Mono" pitchFamily="49" charset="0"/>
              </a:rPr>
              <a:t> NOTIFY </a:t>
            </a:r>
            <a:r>
              <a:rPr lang="en-US" altLang="zh-CN" sz="1400" dirty="0" err="1">
                <a:solidFill>
                  <a:srgbClr val="000000"/>
                </a:solidFill>
                <a:latin typeface="DejaVu Sans Mono" pitchFamily="49" charset="0"/>
              </a:rPr>
              <a:t>angleChanged</a:t>
            </a:r>
            <a:r>
              <a:rPr lang="en-US" altLang="zh-CN" sz="1400" dirty="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1400" dirty="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400" dirty="0">
                <a:solidFill>
                  <a:srgbClr val="999999"/>
                </a:solidFill>
                <a:latin typeface="DejaVu Sans Mono" pitchFamily="49" charset="0"/>
              </a:rPr>
              <a:t>public:</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400" dirty="0">
                <a:solidFill>
                  <a:srgbClr val="999999"/>
                </a:solidFill>
                <a:latin typeface="DejaVu Sans Mono" pitchFamily="49" charset="0"/>
              </a:rPr>
              <a:t>    </a:t>
            </a:r>
            <a:r>
              <a:rPr lang="en-US" altLang="zh-CN" sz="1400" dirty="0" err="1">
                <a:solidFill>
                  <a:srgbClr val="999999"/>
                </a:solidFill>
                <a:latin typeface="DejaVu Sans Mono" pitchFamily="49" charset="0"/>
              </a:rPr>
              <a:t>AngleObject</a:t>
            </a:r>
            <a:r>
              <a:rPr lang="en-US" altLang="zh-CN" sz="1400" dirty="0">
                <a:solidFill>
                  <a:srgbClr val="999999"/>
                </a:solidFill>
                <a:latin typeface="DejaVu Sans Mono" pitchFamily="49" charset="0"/>
              </a:rPr>
              <a:t>(</a:t>
            </a:r>
            <a:r>
              <a:rPr lang="en-US" altLang="zh-CN" sz="1400" dirty="0" err="1">
                <a:solidFill>
                  <a:srgbClr val="999999"/>
                </a:solidFill>
                <a:latin typeface="DejaVu Sans Mono" pitchFamily="49" charset="0"/>
              </a:rPr>
              <a:t>qreal</a:t>
            </a:r>
            <a:r>
              <a:rPr lang="en-US" altLang="zh-CN" sz="1400" dirty="0">
                <a:solidFill>
                  <a:srgbClr val="999999"/>
                </a:solidFill>
                <a:latin typeface="DejaVu Sans Mono" pitchFamily="49" charset="0"/>
              </a:rPr>
              <a:t> angle, </a:t>
            </a:r>
            <a:r>
              <a:rPr lang="en-US" altLang="zh-CN" sz="1400" dirty="0" err="1">
                <a:solidFill>
                  <a:srgbClr val="999999"/>
                </a:solidFill>
                <a:latin typeface="DejaVu Sans Mono" pitchFamily="49" charset="0"/>
              </a:rPr>
              <a:t>QObject</a:t>
            </a:r>
            <a:r>
              <a:rPr lang="en-US" altLang="zh-CN" sz="1400" dirty="0">
                <a:solidFill>
                  <a:srgbClr val="999999"/>
                </a:solidFill>
                <a:latin typeface="DejaVu Sans Mono" pitchFamily="49" charset="0"/>
              </a:rPr>
              <a:t> *parent = 0);</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400" dirty="0">
                <a:solidFill>
                  <a:srgbClr val="999999"/>
                </a:solidFill>
                <a:latin typeface="DejaVu Sans Mono" pitchFamily="49" charset="0"/>
              </a:rPr>
              <a:t>    </a:t>
            </a:r>
            <a:r>
              <a:rPr lang="en-US" altLang="zh-CN" sz="1400" dirty="0" err="1">
                <a:solidFill>
                  <a:srgbClr val="999999"/>
                </a:solidFill>
                <a:latin typeface="DejaVu Sans Mono" pitchFamily="49" charset="0"/>
              </a:rPr>
              <a:t>qreal</a:t>
            </a:r>
            <a:r>
              <a:rPr lang="en-US" altLang="zh-CN" sz="1400" dirty="0">
                <a:solidFill>
                  <a:srgbClr val="999999"/>
                </a:solidFill>
                <a:latin typeface="DejaVu Sans Mono" pitchFamily="49" charset="0"/>
              </a:rPr>
              <a:t> angle() const;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1400" dirty="0">
              <a:solidFill>
                <a:srgbClr val="999999"/>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400" dirty="0">
                <a:solidFill>
                  <a:srgbClr val="999999"/>
                </a:solidFill>
                <a:latin typeface="DejaVu Sans Mono" pitchFamily="49" charset="0"/>
              </a:rPr>
              <a:t>public </a:t>
            </a:r>
            <a:r>
              <a:rPr lang="en-US" altLang="zh-CN" sz="1400" dirty="0">
                <a:solidFill>
                  <a:srgbClr val="000000"/>
                </a:solidFill>
                <a:latin typeface="DejaVu Sans Mono" pitchFamily="49" charset="0"/>
              </a:rPr>
              <a:t>slots</a:t>
            </a:r>
            <a:r>
              <a:rPr lang="en-US" altLang="zh-CN" sz="1400" dirty="0">
                <a:solidFill>
                  <a:srgbClr val="999999"/>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400" dirty="0">
                <a:solidFill>
                  <a:srgbClr val="999999"/>
                </a:solidFill>
                <a:latin typeface="DejaVu Sans Mono" pitchFamily="49" charset="0"/>
              </a:rPr>
              <a:t>    void </a:t>
            </a:r>
            <a:r>
              <a:rPr lang="en-US" altLang="zh-CN" sz="1400" dirty="0" err="1">
                <a:solidFill>
                  <a:srgbClr val="999999"/>
                </a:solidFill>
                <a:latin typeface="DejaVu Sans Mono" pitchFamily="49" charset="0"/>
              </a:rPr>
              <a:t>setAngle</a:t>
            </a:r>
            <a:r>
              <a:rPr lang="en-US" altLang="zh-CN" sz="1400" dirty="0">
                <a:solidFill>
                  <a:srgbClr val="999999"/>
                </a:solidFill>
                <a:latin typeface="DejaVu Sans Mono" pitchFamily="49" charset="0"/>
              </a:rPr>
              <a:t>(</a:t>
            </a:r>
            <a:r>
              <a:rPr lang="en-US" altLang="zh-CN" sz="1400" dirty="0" err="1">
                <a:solidFill>
                  <a:srgbClr val="999999"/>
                </a:solidFill>
                <a:latin typeface="DejaVu Sans Mono" pitchFamily="49" charset="0"/>
              </a:rPr>
              <a:t>qreal</a:t>
            </a:r>
            <a:r>
              <a:rPr lang="en-US" altLang="zh-CN" sz="1400" dirty="0">
                <a:solidFill>
                  <a:srgbClr val="999999"/>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1400" dirty="0">
              <a:solidFill>
                <a:srgbClr val="999999"/>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400" dirty="0">
                <a:solidFill>
                  <a:srgbClr val="000000"/>
                </a:solidFill>
                <a:latin typeface="DejaVu Sans Mono" pitchFamily="49" charset="0"/>
              </a:rPr>
              <a:t>signals:</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400" dirty="0">
                <a:solidFill>
                  <a:srgbClr val="000000"/>
                </a:solidFill>
                <a:latin typeface="DejaVu Sans Mono" pitchFamily="49" charset="0"/>
              </a:rPr>
              <a:t>    void </a:t>
            </a:r>
            <a:r>
              <a:rPr lang="en-US" altLang="zh-CN" sz="1400" dirty="0" err="1">
                <a:solidFill>
                  <a:srgbClr val="000000"/>
                </a:solidFill>
                <a:latin typeface="DejaVu Sans Mono" pitchFamily="49" charset="0"/>
              </a:rPr>
              <a:t>angleChanged</a:t>
            </a:r>
            <a:r>
              <a:rPr lang="en-US" altLang="zh-CN" sz="1400" dirty="0">
                <a:solidFill>
                  <a:srgbClr val="000000"/>
                </a:solidFill>
                <a:latin typeface="DejaVu Sans Mono" pitchFamily="49" charset="0"/>
              </a:rPr>
              <a:t>(</a:t>
            </a:r>
            <a:r>
              <a:rPr lang="en-US" altLang="zh-CN" sz="1400" dirty="0" err="1">
                <a:solidFill>
                  <a:srgbClr val="000000"/>
                </a:solidFill>
                <a:latin typeface="DejaVu Sans Mono" pitchFamily="49" charset="0"/>
              </a:rPr>
              <a:t>qreal</a:t>
            </a:r>
            <a:r>
              <a:rPr lang="en-US" altLang="zh-CN" sz="1400" dirty="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1400" dirty="0">
              <a:solidFill>
                <a:srgbClr val="999999"/>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400" dirty="0">
                <a:solidFill>
                  <a:srgbClr val="999999"/>
                </a:solidFill>
                <a:latin typeface="DejaVu Sans Mono" pitchFamily="49" charset="0"/>
              </a:rPr>
              <a:t>private:</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400" dirty="0">
                <a:solidFill>
                  <a:srgbClr val="999999"/>
                </a:solidFill>
                <a:latin typeface="DejaVu Sans Mono" pitchFamily="49" charset="0"/>
              </a:rPr>
              <a:t>    </a:t>
            </a:r>
            <a:r>
              <a:rPr lang="en-US" altLang="zh-CN" sz="1400" dirty="0" err="1">
                <a:solidFill>
                  <a:srgbClr val="999999"/>
                </a:solidFill>
                <a:latin typeface="DejaVu Sans Mono" pitchFamily="49" charset="0"/>
              </a:rPr>
              <a:t>qreal</a:t>
            </a:r>
            <a:r>
              <a:rPr lang="en-US" altLang="zh-CN" sz="1400" dirty="0">
                <a:solidFill>
                  <a:srgbClr val="999999"/>
                </a:solidFill>
                <a:latin typeface="DejaVu Sans Mono" pitchFamily="49" charset="0"/>
              </a:rPr>
              <a:t> </a:t>
            </a:r>
            <a:r>
              <a:rPr lang="en-US" altLang="zh-CN" sz="1400" dirty="0" err="1">
                <a:solidFill>
                  <a:srgbClr val="999999"/>
                </a:solidFill>
                <a:latin typeface="DejaVu Sans Mono" pitchFamily="49" charset="0"/>
              </a:rPr>
              <a:t>m_angle</a:t>
            </a:r>
            <a:r>
              <a:rPr lang="en-US" altLang="zh-CN" sz="1400" dirty="0">
                <a:solidFill>
                  <a:srgbClr val="999999"/>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400" dirty="0">
                <a:solidFill>
                  <a:srgbClr val="999999"/>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1400" dirty="0">
              <a:solidFill>
                <a:srgbClr val="999999"/>
              </a:solidFill>
              <a:latin typeface="DejaVu Sans Mono" pitchFamily="49" charset="0"/>
            </a:endParaRPr>
          </a:p>
        </p:txBody>
      </p:sp>
      <p:sp>
        <p:nvSpPr>
          <p:cNvPr id="93189" name="Freeform 5"/>
          <p:cNvSpPr>
            <a:spLocks noChangeArrowheads="1"/>
          </p:cNvSpPr>
          <p:nvPr/>
        </p:nvSpPr>
        <p:spPr bwMode="auto">
          <a:xfrm>
            <a:off x="7119938" y="1795463"/>
            <a:ext cx="555625" cy="882650"/>
          </a:xfrm>
          <a:custGeom>
            <a:avLst/>
            <a:gdLst>
              <a:gd name="T0" fmla="*/ 2147483647 w 1701"/>
              <a:gd name="T1" fmla="*/ 2147483647 h 2701"/>
              <a:gd name="T2" fmla="*/ 0 w 1701"/>
              <a:gd name="T3" fmla="*/ 2147483647 h 2701"/>
              <a:gd name="T4" fmla="*/ 2147483647 w 1701"/>
              <a:gd name="T5" fmla="*/ 0 h 2701"/>
              <a:gd name="T6" fmla="*/ 2147483647 w 1701"/>
              <a:gd name="T7" fmla="*/ 2147483647 h 2701"/>
              <a:gd name="T8" fmla="*/ 0 60000 65536"/>
              <a:gd name="T9" fmla="*/ 0 60000 65536"/>
              <a:gd name="T10" fmla="*/ 0 60000 65536"/>
              <a:gd name="T11" fmla="*/ 0 60000 65536"/>
              <a:gd name="T12" fmla="*/ 0 w 1701"/>
              <a:gd name="T13" fmla="*/ 0 h 2701"/>
              <a:gd name="T14" fmla="*/ 1701 w 1701"/>
              <a:gd name="T15" fmla="*/ 2701 h 2701"/>
            </a:gdLst>
            <a:ahLst/>
            <a:cxnLst>
              <a:cxn ang="T8">
                <a:pos x="T0" y="T1"/>
              </a:cxn>
              <a:cxn ang="T9">
                <a:pos x="T2" y="T3"/>
              </a:cxn>
              <a:cxn ang="T10">
                <a:pos x="T4" y="T5"/>
              </a:cxn>
              <a:cxn ang="T11">
                <a:pos x="T6" y="T7"/>
              </a:cxn>
            </a:cxnLst>
            <a:rect l="T12" t="T13" r="T14" b="T15"/>
            <a:pathLst>
              <a:path w="1701" h="2701">
                <a:moveTo>
                  <a:pt x="1700" y="500"/>
                </a:moveTo>
                <a:lnTo>
                  <a:pt x="0" y="2700"/>
                </a:lnTo>
                <a:lnTo>
                  <a:pt x="1200" y="0"/>
                </a:lnTo>
                <a:lnTo>
                  <a:pt x="1700" y="50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93190" name="Group 6"/>
          <p:cNvGrpSpPr>
            <a:grpSpLocks/>
          </p:cNvGrpSpPr>
          <p:nvPr/>
        </p:nvGrpSpPr>
        <p:grpSpPr bwMode="auto">
          <a:xfrm>
            <a:off x="6832600" y="1136650"/>
            <a:ext cx="1916113" cy="823913"/>
            <a:chOff x="4745" y="831"/>
            <a:chExt cx="1038" cy="530"/>
          </a:xfrm>
        </p:grpSpPr>
        <p:sp>
          <p:nvSpPr>
            <p:cNvPr id="93200" name="Freeform 7"/>
            <p:cNvSpPr>
              <a:spLocks noChangeArrowheads="1"/>
            </p:cNvSpPr>
            <p:nvPr/>
          </p:nvSpPr>
          <p:spPr bwMode="auto">
            <a:xfrm>
              <a:off x="4745" y="907"/>
              <a:ext cx="1038" cy="454"/>
            </a:xfrm>
            <a:custGeom>
              <a:avLst/>
              <a:gdLst>
                <a:gd name="T0" fmla="*/ 0 w 4578"/>
                <a:gd name="T1" fmla="*/ 0 h 2003"/>
                <a:gd name="T2" fmla="*/ 0 w 4578"/>
                <a:gd name="T3" fmla="*/ 0 h 2003"/>
                <a:gd name="T4" fmla="*/ 0 w 4578"/>
                <a:gd name="T5" fmla="*/ 0 h 2003"/>
                <a:gd name="T6" fmla="*/ 0 w 4578"/>
                <a:gd name="T7" fmla="*/ 0 h 2003"/>
                <a:gd name="T8" fmla="*/ 0 w 4578"/>
                <a:gd name="T9" fmla="*/ 0 h 2003"/>
                <a:gd name="T10" fmla="*/ 0 w 4578"/>
                <a:gd name="T11" fmla="*/ 0 h 2003"/>
                <a:gd name="T12" fmla="*/ 0 w 4578"/>
                <a:gd name="T13" fmla="*/ 0 h 2003"/>
                <a:gd name="T14" fmla="*/ 0 w 4578"/>
                <a:gd name="T15" fmla="*/ 0 h 2003"/>
                <a:gd name="T16" fmla="*/ 0 w 4578"/>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78"/>
                <a:gd name="T28" fmla="*/ 0 h 2003"/>
                <a:gd name="T29" fmla="*/ 4578 w 4578"/>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78" h="2003">
                  <a:moveTo>
                    <a:pt x="454" y="3"/>
                  </a:moveTo>
                  <a:cubicBezTo>
                    <a:pt x="454" y="3"/>
                    <a:pt x="2949" y="4"/>
                    <a:pt x="4569" y="5"/>
                  </a:cubicBezTo>
                  <a:cubicBezTo>
                    <a:pt x="4569" y="236"/>
                    <a:pt x="4576" y="1043"/>
                    <a:pt x="4576" y="1275"/>
                  </a:cubicBezTo>
                  <a:cubicBezTo>
                    <a:pt x="4566" y="1487"/>
                    <a:pt x="4577" y="1587"/>
                    <a:pt x="4492" y="1748"/>
                  </a:cubicBezTo>
                  <a:cubicBezTo>
                    <a:pt x="4368" y="1979"/>
                    <a:pt x="4248" y="1972"/>
                    <a:pt x="4098" y="2002"/>
                  </a:cubicBezTo>
                  <a:cubicBezTo>
                    <a:pt x="3942" y="1995"/>
                    <a:pt x="22" y="1991"/>
                    <a:pt x="27" y="1991"/>
                  </a:cubicBezTo>
                  <a:cubicBezTo>
                    <a:pt x="32" y="1955"/>
                    <a:pt x="21" y="643"/>
                    <a:pt x="21" y="594"/>
                  </a:cubicBezTo>
                  <a:cubicBezTo>
                    <a:pt x="22" y="544"/>
                    <a:pt x="0" y="380"/>
                    <a:pt x="123" y="174"/>
                  </a:cubicBezTo>
                  <a:cubicBezTo>
                    <a:pt x="244" y="0"/>
                    <a:pt x="334" y="0"/>
                    <a:pt x="454" y="3"/>
                  </a:cubicBezTo>
                </a:path>
              </a:pathLst>
            </a:custGeom>
            <a:solidFill>
              <a:srgbClr val="6DC400"/>
            </a:solidFill>
            <a:ln w="9525">
              <a:noFill/>
              <a:miter lim="800000"/>
              <a:headEnd/>
              <a:tailEnd/>
            </a:ln>
          </p:spPr>
          <p:txBody>
            <a:bodyPr wrap="none" anchor="ctr"/>
            <a:lstStyle/>
            <a:p>
              <a:endParaRPr lang="zh-CN" altLang="en-US"/>
            </a:p>
          </p:txBody>
        </p:sp>
        <p:sp>
          <p:nvSpPr>
            <p:cNvPr id="93201" name="Text Box 8"/>
            <p:cNvSpPr txBox="1">
              <a:spLocks noChangeArrowheads="1"/>
            </p:cNvSpPr>
            <p:nvPr/>
          </p:nvSpPr>
          <p:spPr bwMode="auto">
            <a:xfrm>
              <a:off x="4745" y="831"/>
              <a:ext cx="1038" cy="530"/>
            </a:xfrm>
            <a:prstGeom prst="rect">
              <a:avLst/>
            </a:prstGeom>
            <a:noFill/>
            <a:ln w="9525">
              <a:noFill/>
              <a:miter lim="800000"/>
              <a:headEnd/>
              <a:tailEnd/>
            </a:ln>
          </p:spPr>
          <p:txBody>
            <a:bodyPr lIns="99000" tIns="69876" rIns="99000" bIns="54000" anchor="ctr" anchorCtr="1"/>
            <a:lstStyle/>
            <a:p>
              <a:pPr algn="ctr">
                <a:tabLst>
                  <a:tab pos="655638" algn="l"/>
                  <a:tab pos="1312863" algn="l"/>
                </a:tabLst>
              </a:pPr>
              <a:r>
                <a:rPr lang="zh-CN" altLang="en-US">
                  <a:solidFill>
                    <a:srgbClr val="FFFFFF"/>
                  </a:solidFill>
                </a:rPr>
                <a:t>在这里添加一个通知信号。</a:t>
              </a:r>
              <a:endParaRPr lang="en-US">
                <a:solidFill>
                  <a:srgbClr val="FFFFFF"/>
                </a:solidFill>
              </a:endParaRPr>
            </a:p>
          </p:txBody>
        </p:sp>
      </p:grpSp>
      <p:sp>
        <p:nvSpPr>
          <p:cNvPr id="93191" name="Freeform 9"/>
          <p:cNvSpPr>
            <a:spLocks noChangeArrowheads="1"/>
          </p:cNvSpPr>
          <p:nvPr/>
        </p:nvSpPr>
        <p:spPr bwMode="auto">
          <a:xfrm>
            <a:off x="2286000" y="3917950"/>
            <a:ext cx="1958975" cy="165100"/>
          </a:xfrm>
          <a:custGeom>
            <a:avLst/>
            <a:gdLst>
              <a:gd name="T0" fmla="*/ 2147483647 w 6001"/>
              <a:gd name="T1" fmla="*/ 0 h 501"/>
              <a:gd name="T2" fmla="*/ 0 w 6001"/>
              <a:gd name="T3" fmla="*/ 2147483647 h 501"/>
              <a:gd name="T4" fmla="*/ 2147483647 w 6001"/>
              <a:gd name="T5" fmla="*/ 2147483647 h 501"/>
              <a:gd name="T6" fmla="*/ 2147483647 w 6001"/>
              <a:gd name="T7" fmla="*/ 0 h 501"/>
              <a:gd name="T8" fmla="*/ 0 60000 65536"/>
              <a:gd name="T9" fmla="*/ 0 60000 65536"/>
              <a:gd name="T10" fmla="*/ 0 60000 65536"/>
              <a:gd name="T11" fmla="*/ 0 60000 65536"/>
              <a:gd name="T12" fmla="*/ 0 w 6001"/>
              <a:gd name="T13" fmla="*/ 0 h 501"/>
              <a:gd name="T14" fmla="*/ 6001 w 6001"/>
              <a:gd name="T15" fmla="*/ 501 h 501"/>
            </a:gdLst>
            <a:ahLst/>
            <a:cxnLst>
              <a:cxn ang="T8">
                <a:pos x="T0" y="T1"/>
              </a:cxn>
              <a:cxn ang="T9">
                <a:pos x="T2" y="T3"/>
              </a:cxn>
              <a:cxn ang="T10">
                <a:pos x="T4" y="T5"/>
              </a:cxn>
              <a:cxn ang="T11">
                <a:pos x="T6" y="T7"/>
              </a:cxn>
            </a:cxnLst>
            <a:rect l="T12" t="T13" r="T14" b="T15"/>
            <a:pathLst>
              <a:path w="6001" h="501">
                <a:moveTo>
                  <a:pt x="5500" y="0"/>
                </a:moveTo>
                <a:lnTo>
                  <a:pt x="0" y="200"/>
                </a:lnTo>
                <a:lnTo>
                  <a:pt x="6000" y="500"/>
                </a:lnTo>
                <a:lnTo>
                  <a:pt x="5500" y="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93192" name="Group 10"/>
          <p:cNvGrpSpPr>
            <a:grpSpLocks/>
          </p:cNvGrpSpPr>
          <p:nvPr/>
        </p:nvGrpSpPr>
        <p:grpSpPr bwMode="auto">
          <a:xfrm>
            <a:off x="4075113" y="3754438"/>
            <a:ext cx="1476375" cy="654050"/>
            <a:chOff x="2830" y="2607"/>
            <a:chExt cx="1025" cy="454"/>
          </a:xfrm>
        </p:grpSpPr>
        <p:sp>
          <p:nvSpPr>
            <p:cNvPr id="93198" name="Freeform 11"/>
            <p:cNvSpPr>
              <a:spLocks noChangeArrowheads="1"/>
            </p:cNvSpPr>
            <p:nvPr/>
          </p:nvSpPr>
          <p:spPr bwMode="auto">
            <a:xfrm>
              <a:off x="2830" y="2607"/>
              <a:ext cx="1025" cy="454"/>
            </a:xfrm>
            <a:custGeom>
              <a:avLst/>
              <a:gdLst>
                <a:gd name="T0" fmla="*/ 0 w 4521"/>
                <a:gd name="T1" fmla="*/ 0 h 2003"/>
                <a:gd name="T2" fmla="*/ 0 w 4521"/>
                <a:gd name="T3" fmla="*/ 0 h 2003"/>
                <a:gd name="T4" fmla="*/ 0 w 4521"/>
                <a:gd name="T5" fmla="*/ 0 h 2003"/>
                <a:gd name="T6" fmla="*/ 0 w 4521"/>
                <a:gd name="T7" fmla="*/ 0 h 2003"/>
                <a:gd name="T8" fmla="*/ 0 w 4521"/>
                <a:gd name="T9" fmla="*/ 0 h 2003"/>
                <a:gd name="T10" fmla="*/ 0 w 4521"/>
                <a:gd name="T11" fmla="*/ 0 h 2003"/>
                <a:gd name="T12" fmla="*/ 0 w 4521"/>
                <a:gd name="T13" fmla="*/ 0 h 2003"/>
                <a:gd name="T14" fmla="*/ 0 w 4521"/>
                <a:gd name="T15" fmla="*/ 0 h 2003"/>
                <a:gd name="T16" fmla="*/ 0 w 4521"/>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21"/>
                <a:gd name="T28" fmla="*/ 0 h 2003"/>
                <a:gd name="T29" fmla="*/ 4521 w 4521"/>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21" h="2003">
                  <a:moveTo>
                    <a:pt x="448" y="3"/>
                  </a:moveTo>
                  <a:cubicBezTo>
                    <a:pt x="448" y="3"/>
                    <a:pt x="2912" y="4"/>
                    <a:pt x="4512" y="5"/>
                  </a:cubicBezTo>
                  <a:cubicBezTo>
                    <a:pt x="4512" y="236"/>
                    <a:pt x="4519" y="1043"/>
                    <a:pt x="4519" y="1275"/>
                  </a:cubicBezTo>
                  <a:cubicBezTo>
                    <a:pt x="4510" y="1487"/>
                    <a:pt x="4520" y="1587"/>
                    <a:pt x="4436" y="1748"/>
                  </a:cubicBezTo>
                  <a:cubicBezTo>
                    <a:pt x="4314" y="1979"/>
                    <a:pt x="4195" y="1972"/>
                    <a:pt x="4047" y="2002"/>
                  </a:cubicBezTo>
                  <a:cubicBezTo>
                    <a:pt x="3893" y="1995"/>
                    <a:pt x="21" y="1991"/>
                    <a:pt x="26" y="1991"/>
                  </a:cubicBezTo>
                  <a:cubicBezTo>
                    <a:pt x="30" y="1955"/>
                    <a:pt x="20" y="643"/>
                    <a:pt x="20" y="594"/>
                  </a:cubicBezTo>
                  <a:cubicBezTo>
                    <a:pt x="21" y="544"/>
                    <a:pt x="0" y="380"/>
                    <a:pt x="120" y="174"/>
                  </a:cubicBezTo>
                  <a:cubicBezTo>
                    <a:pt x="240" y="0"/>
                    <a:pt x="329" y="0"/>
                    <a:pt x="448" y="3"/>
                  </a:cubicBezTo>
                </a:path>
              </a:pathLst>
            </a:custGeom>
            <a:solidFill>
              <a:srgbClr val="6DC400"/>
            </a:solidFill>
            <a:ln w="9525">
              <a:noFill/>
              <a:miter lim="800000"/>
              <a:headEnd/>
              <a:tailEnd/>
            </a:ln>
          </p:spPr>
          <p:txBody>
            <a:bodyPr wrap="none" anchor="ctr"/>
            <a:lstStyle/>
            <a:p>
              <a:endParaRPr lang="zh-CN" altLang="en-US"/>
            </a:p>
          </p:txBody>
        </p:sp>
        <p:sp>
          <p:nvSpPr>
            <p:cNvPr id="93199" name="Text Box 12"/>
            <p:cNvSpPr txBox="1">
              <a:spLocks noChangeArrowheads="1"/>
            </p:cNvSpPr>
            <p:nvPr/>
          </p:nvSpPr>
          <p:spPr bwMode="auto">
            <a:xfrm>
              <a:off x="2830" y="2607"/>
              <a:ext cx="1025" cy="454"/>
            </a:xfrm>
            <a:prstGeom prst="rect">
              <a:avLst/>
            </a:prstGeom>
            <a:noFill/>
            <a:ln w="9525">
              <a:noFill/>
              <a:miter lim="800000"/>
              <a:headEnd/>
              <a:tailEnd/>
            </a:ln>
          </p:spPr>
          <p:txBody>
            <a:bodyPr lIns="99000" tIns="69876" rIns="99000" bIns="54000" anchor="ctr" anchorCtr="1"/>
            <a:lstStyle/>
            <a:p>
              <a:pPr algn="ctr">
                <a:tabLst>
                  <a:tab pos="655638" algn="l"/>
                  <a:tab pos="1312863" algn="l"/>
                </a:tabLst>
              </a:pPr>
              <a:r>
                <a:rPr lang="en-US" altLang="zh-CN">
                  <a:solidFill>
                    <a:srgbClr val="FFFFFF"/>
                  </a:solidFill>
                </a:rPr>
                <a:t>setter</a:t>
              </a:r>
              <a:r>
                <a:rPr lang="zh-CN" altLang="en-US">
                  <a:solidFill>
                    <a:srgbClr val="FFFFFF"/>
                  </a:solidFill>
                </a:rPr>
                <a:t>构造自然槽。</a:t>
              </a:r>
              <a:endParaRPr lang="en-US">
                <a:solidFill>
                  <a:srgbClr val="FFFFFF"/>
                </a:solidFill>
              </a:endParaRPr>
            </a:p>
          </p:txBody>
        </p:sp>
      </p:grpSp>
      <p:sp>
        <p:nvSpPr>
          <p:cNvPr id="93193" name="Freeform 13"/>
          <p:cNvSpPr>
            <a:spLocks noChangeArrowheads="1"/>
          </p:cNvSpPr>
          <p:nvPr/>
        </p:nvSpPr>
        <p:spPr bwMode="auto">
          <a:xfrm>
            <a:off x="3917950" y="4735513"/>
            <a:ext cx="1143000" cy="163512"/>
          </a:xfrm>
          <a:custGeom>
            <a:avLst/>
            <a:gdLst>
              <a:gd name="T0" fmla="*/ 2147483647 w 3501"/>
              <a:gd name="T1" fmla="*/ 0 h 501"/>
              <a:gd name="T2" fmla="*/ 0 w 3501"/>
              <a:gd name="T3" fmla="*/ 2147483647 h 501"/>
              <a:gd name="T4" fmla="*/ 2147483647 w 3501"/>
              <a:gd name="T5" fmla="*/ 2147483647 h 501"/>
              <a:gd name="T6" fmla="*/ 2147483647 w 3501"/>
              <a:gd name="T7" fmla="*/ 0 h 501"/>
              <a:gd name="T8" fmla="*/ 0 60000 65536"/>
              <a:gd name="T9" fmla="*/ 0 60000 65536"/>
              <a:gd name="T10" fmla="*/ 0 60000 65536"/>
              <a:gd name="T11" fmla="*/ 0 60000 65536"/>
              <a:gd name="T12" fmla="*/ 0 w 3501"/>
              <a:gd name="T13" fmla="*/ 0 h 501"/>
              <a:gd name="T14" fmla="*/ 3501 w 3501"/>
              <a:gd name="T15" fmla="*/ 501 h 501"/>
            </a:gdLst>
            <a:ahLst/>
            <a:cxnLst>
              <a:cxn ang="T8">
                <a:pos x="T0" y="T1"/>
              </a:cxn>
              <a:cxn ang="T9">
                <a:pos x="T2" y="T3"/>
              </a:cxn>
              <a:cxn ang="T10">
                <a:pos x="T4" y="T5"/>
              </a:cxn>
              <a:cxn ang="T11">
                <a:pos x="T6" y="T7"/>
              </a:cxn>
            </a:cxnLst>
            <a:rect l="T12" t="T13" r="T14" b="T15"/>
            <a:pathLst>
              <a:path w="3501" h="501">
                <a:moveTo>
                  <a:pt x="3500" y="0"/>
                </a:moveTo>
                <a:lnTo>
                  <a:pt x="0" y="200"/>
                </a:lnTo>
                <a:lnTo>
                  <a:pt x="3500" y="500"/>
                </a:lnTo>
                <a:lnTo>
                  <a:pt x="3500" y="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93194" name="Group 14"/>
          <p:cNvGrpSpPr>
            <a:grpSpLocks/>
          </p:cNvGrpSpPr>
          <p:nvPr/>
        </p:nvGrpSpPr>
        <p:grpSpPr bwMode="auto">
          <a:xfrm>
            <a:off x="4970463" y="4570413"/>
            <a:ext cx="1724025" cy="652462"/>
            <a:chOff x="3452" y="3174"/>
            <a:chExt cx="1197" cy="453"/>
          </a:xfrm>
        </p:grpSpPr>
        <p:sp>
          <p:nvSpPr>
            <p:cNvPr id="93196" name="Freeform 15"/>
            <p:cNvSpPr>
              <a:spLocks noChangeArrowheads="1"/>
            </p:cNvSpPr>
            <p:nvPr/>
          </p:nvSpPr>
          <p:spPr bwMode="auto">
            <a:xfrm>
              <a:off x="3452" y="3174"/>
              <a:ext cx="1198" cy="454"/>
            </a:xfrm>
            <a:custGeom>
              <a:avLst/>
              <a:gdLst>
                <a:gd name="T0" fmla="*/ 0 w 5281"/>
                <a:gd name="T1" fmla="*/ 0 h 2003"/>
                <a:gd name="T2" fmla="*/ 0 w 5281"/>
                <a:gd name="T3" fmla="*/ 0 h 2003"/>
                <a:gd name="T4" fmla="*/ 0 w 5281"/>
                <a:gd name="T5" fmla="*/ 0 h 2003"/>
                <a:gd name="T6" fmla="*/ 0 w 5281"/>
                <a:gd name="T7" fmla="*/ 0 h 2003"/>
                <a:gd name="T8" fmla="*/ 0 w 5281"/>
                <a:gd name="T9" fmla="*/ 0 h 2003"/>
                <a:gd name="T10" fmla="*/ 0 w 5281"/>
                <a:gd name="T11" fmla="*/ 0 h 2003"/>
                <a:gd name="T12" fmla="*/ 0 w 5281"/>
                <a:gd name="T13" fmla="*/ 0 h 2003"/>
                <a:gd name="T14" fmla="*/ 0 w 5281"/>
                <a:gd name="T15" fmla="*/ 0 h 2003"/>
                <a:gd name="T16" fmla="*/ 0 w 5281"/>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81"/>
                <a:gd name="T28" fmla="*/ 0 h 2003"/>
                <a:gd name="T29" fmla="*/ 5281 w 5281"/>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81" h="2003">
                  <a:moveTo>
                    <a:pt x="524" y="3"/>
                  </a:moveTo>
                  <a:cubicBezTo>
                    <a:pt x="524" y="3"/>
                    <a:pt x="3402" y="4"/>
                    <a:pt x="5271" y="4"/>
                  </a:cubicBezTo>
                  <a:cubicBezTo>
                    <a:pt x="5271" y="236"/>
                    <a:pt x="5279" y="1043"/>
                    <a:pt x="5279" y="1275"/>
                  </a:cubicBezTo>
                  <a:cubicBezTo>
                    <a:pt x="5268" y="1487"/>
                    <a:pt x="5280" y="1587"/>
                    <a:pt x="5182" y="1748"/>
                  </a:cubicBezTo>
                  <a:cubicBezTo>
                    <a:pt x="5039" y="1979"/>
                    <a:pt x="4901" y="1972"/>
                    <a:pt x="4728" y="2002"/>
                  </a:cubicBezTo>
                  <a:cubicBezTo>
                    <a:pt x="4548" y="1995"/>
                    <a:pt x="25" y="1991"/>
                    <a:pt x="31" y="1991"/>
                  </a:cubicBezTo>
                  <a:cubicBezTo>
                    <a:pt x="36" y="1955"/>
                    <a:pt x="24" y="643"/>
                    <a:pt x="24" y="594"/>
                  </a:cubicBezTo>
                  <a:cubicBezTo>
                    <a:pt x="25" y="544"/>
                    <a:pt x="0" y="380"/>
                    <a:pt x="141" y="174"/>
                  </a:cubicBezTo>
                  <a:cubicBezTo>
                    <a:pt x="282" y="0"/>
                    <a:pt x="385" y="0"/>
                    <a:pt x="524" y="3"/>
                  </a:cubicBezTo>
                </a:path>
              </a:pathLst>
            </a:custGeom>
            <a:solidFill>
              <a:srgbClr val="6DC400"/>
            </a:solidFill>
            <a:ln w="9525">
              <a:noFill/>
              <a:miter lim="800000"/>
              <a:headEnd/>
              <a:tailEnd/>
            </a:ln>
          </p:spPr>
          <p:txBody>
            <a:bodyPr wrap="none" anchor="ctr"/>
            <a:lstStyle/>
            <a:p>
              <a:endParaRPr lang="zh-CN" altLang="en-US"/>
            </a:p>
          </p:txBody>
        </p:sp>
        <p:sp>
          <p:nvSpPr>
            <p:cNvPr id="93197" name="Text Box 16"/>
            <p:cNvSpPr txBox="1">
              <a:spLocks noChangeArrowheads="1"/>
            </p:cNvSpPr>
            <p:nvPr/>
          </p:nvSpPr>
          <p:spPr bwMode="auto">
            <a:xfrm>
              <a:off x="3452" y="3174"/>
              <a:ext cx="1198" cy="454"/>
            </a:xfrm>
            <a:prstGeom prst="rect">
              <a:avLst/>
            </a:prstGeom>
            <a:noFill/>
            <a:ln w="9525">
              <a:noFill/>
              <a:miter lim="800000"/>
              <a:headEnd/>
              <a:tailEnd/>
            </a:ln>
          </p:spPr>
          <p:txBody>
            <a:bodyPr lIns="99000" tIns="69876" rIns="99000" bIns="54000" anchor="ctr" anchorCtr="1"/>
            <a:lstStyle/>
            <a:p>
              <a:pPr algn="ctr">
                <a:tabLst>
                  <a:tab pos="655638" algn="l"/>
                  <a:tab pos="1312863" algn="l"/>
                </a:tabLst>
              </a:pPr>
              <a:r>
                <a:rPr lang="zh-CN" altLang="en-US">
                  <a:solidFill>
                    <a:srgbClr val="FFFFFF"/>
                  </a:solidFill>
                </a:rPr>
                <a:t>信号匹配</a:t>
              </a:r>
              <a:r>
                <a:rPr lang="en-US" altLang="zh-CN">
                  <a:solidFill>
                    <a:srgbClr val="FFFFFF"/>
                  </a:solidFill>
                </a:rPr>
                <a:t>setter</a:t>
              </a:r>
            </a:p>
          </p:txBody>
        </p:sp>
      </p:grpSp>
      <p:sp>
        <p:nvSpPr>
          <p:cNvPr id="93195" name="灯片编号占位符 17"/>
          <p:cNvSpPr>
            <a:spLocks noGrp="1"/>
          </p:cNvSpPr>
          <p:nvPr>
            <p:ph type="sldNum" sz="quarter" idx="12"/>
          </p:nvPr>
        </p:nvSpPr>
        <p:spPr>
          <a:noFill/>
        </p:spPr>
        <p:txBody>
          <a:bodyPr/>
          <a:lstStyle/>
          <a:p>
            <a:fld id="{4A4A1C40-1754-4F4F-AB5F-CB8444C3243C}" type="slidenum">
              <a:rPr lang="en-US" altLang="zh-CN" smtClean="0">
                <a:latin typeface="Arial" charset="0"/>
              </a:rPr>
              <a:pPr/>
              <a:t>86</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reeform 1"/>
          <p:cNvSpPr>
            <a:spLocks noChangeArrowheads="1"/>
          </p:cNvSpPr>
          <p:nvPr/>
        </p:nvSpPr>
        <p:spPr bwMode="auto">
          <a:xfrm>
            <a:off x="1949450" y="1892300"/>
            <a:ext cx="4583113" cy="1962150"/>
          </a:xfrm>
          <a:custGeom>
            <a:avLst/>
            <a:gdLst>
              <a:gd name="T0" fmla="*/ 2147483647 w 14031"/>
              <a:gd name="T1" fmla="*/ 2147483647 h 6006"/>
              <a:gd name="T2" fmla="*/ 2147483647 w 14031"/>
              <a:gd name="T3" fmla="*/ 2147483647 h 6006"/>
              <a:gd name="T4" fmla="*/ 2147483647 w 14031"/>
              <a:gd name="T5" fmla="*/ 2147483647 h 6006"/>
              <a:gd name="T6" fmla="*/ 2147483647 w 14031"/>
              <a:gd name="T7" fmla="*/ 2147483647 h 6006"/>
              <a:gd name="T8" fmla="*/ 2147483647 w 14031"/>
              <a:gd name="T9" fmla="*/ 2147483647 h 6006"/>
              <a:gd name="T10" fmla="*/ 2147483647 w 14031"/>
              <a:gd name="T11" fmla="*/ 2147483647 h 6006"/>
              <a:gd name="T12" fmla="*/ 2147483647 w 14031"/>
              <a:gd name="T13" fmla="*/ 2147483647 h 6006"/>
              <a:gd name="T14" fmla="*/ 2147483647 w 14031"/>
              <a:gd name="T15" fmla="*/ 2147483647 h 6006"/>
              <a:gd name="T16" fmla="*/ 2147483647 w 14031"/>
              <a:gd name="T17" fmla="*/ 2147483647 h 60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31"/>
              <a:gd name="T28" fmla="*/ 0 h 6006"/>
              <a:gd name="T29" fmla="*/ 14031 w 14031"/>
              <a:gd name="T30" fmla="*/ 6006 h 60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31" h="6006">
                <a:moveTo>
                  <a:pt x="716" y="6"/>
                </a:moveTo>
                <a:cubicBezTo>
                  <a:pt x="716" y="6"/>
                  <a:pt x="11471" y="9"/>
                  <a:pt x="14029" y="12"/>
                </a:cubicBezTo>
                <a:cubicBezTo>
                  <a:pt x="14029" y="450"/>
                  <a:pt x="14029" y="4189"/>
                  <a:pt x="14029" y="4629"/>
                </a:cubicBezTo>
                <a:cubicBezTo>
                  <a:pt x="14013" y="5029"/>
                  <a:pt x="14030" y="5219"/>
                  <a:pt x="13896" y="5523"/>
                </a:cubicBezTo>
                <a:cubicBezTo>
                  <a:pt x="13700" y="5961"/>
                  <a:pt x="13511" y="5948"/>
                  <a:pt x="13274" y="6005"/>
                </a:cubicBezTo>
                <a:cubicBezTo>
                  <a:pt x="13028" y="5991"/>
                  <a:pt x="4445" y="5990"/>
                  <a:pt x="30" y="5982"/>
                </a:cubicBezTo>
                <a:cubicBezTo>
                  <a:pt x="27" y="5100"/>
                  <a:pt x="32" y="1218"/>
                  <a:pt x="32" y="1126"/>
                </a:cubicBezTo>
                <a:cubicBezTo>
                  <a:pt x="34" y="1031"/>
                  <a:pt x="0" y="721"/>
                  <a:pt x="193" y="330"/>
                </a:cubicBezTo>
                <a:cubicBezTo>
                  <a:pt x="385" y="0"/>
                  <a:pt x="527" y="0"/>
                  <a:pt x="716" y="6"/>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94211" name="Rectangle 2"/>
          <p:cNvSpPr>
            <a:spLocks noGrp="1" noChangeArrowheads="1"/>
          </p:cNvSpPr>
          <p:nvPr>
            <p:ph type="title"/>
          </p:nvPr>
        </p:nvSpPr>
        <p:spPr>
          <a:xfrm>
            <a:off x="1077913" y="44450"/>
            <a:ext cx="5942012"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en-US" altLang="zh-CN" smtClean="0"/>
              <a:t>setter</a:t>
            </a:r>
            <a:r>
              <a:rPr lang="zh-CN" altLang="en-US" smtClean="0"/>
              <a:t>实现细节</a:t>
            </a:r>
            <a:endParaRPr lang="en-US" smtClean="0"/>
          </a:p>
        </p:txBody>
      </p:sp>
      <p:sp>
        <p:nvSpPr>
          <p:cNvPr id="94212" name="Text Box 3"/>
          <p:cNvSpPr txBox="1">
            <a:spLocks noChangeArrowheads="1"/>
          </p:cNvSpPr>
          <p:nvPr/>
        </p:nvSpPr>
        <p:spPr bwMode="auto">
          <a:xfrm>
            <a:off x="2122488" y="2070100"/>
            <a:ext cx="4208462" cy="1685925"/>
          </a:xfrm>
          <a:prstGeom prst="rect">
            <a:avLst/>
          </a:prstGeom>
          <a:noFill/>
          <a:ln w="9525">
            <a:noFill/>
            <a:round/>
            <a:headEnd/>
            <a:tailEnd/>
          </a:ln>
        </p:spPr>
        <p:txBody>
          <a:bodyPr wrap="none" lIns="81639" tIns="44248" rIns="81639" bIns="40820"/>
          <a:lstStyle/>
          <a:p>
            <a:pPr>
              <a:lnSpc>
                <a:spcPct val="98000"/>
              </a:lnSpc>
              <a:tabLst>
                <a:tab pos="655638" algn="l"/>
                <a:tab pos="1312863" algn="l"/>
                <a:tab pos="1968500" algn="l"/>
                <a:tab pos="2625725" algn="l"/>
                <a:tab pos="3282950" algn="l"/>
                <a:tab pos="3938588" algn="l"/>
              </a:tabLst>
            </a:pPr>
            <a:r>
              <a:rPr lang="en-US" altLang="zh-CN" sz="1400">
                <a:solidFill>
                  <a:srgbClr val="999999"/>
                </a:solidFill>
                <a:latin typeface="DejaVu Sans Mono" pitchFamily="49" charset="0"/>
              </a:rPr>
              <a:t>void AngleObject::setAngle(qreal angle)</a:t>
            </a:r>
          </a:p>
          <a:p>
            <a:pPr>
              <a:lnSpc>
                <a:spcPct val="98000"/>
              </a:lnSpc>
              <a:tabLst>
                <a:tab pos="655638" algn="l"/>
                <a:tab pos="1312863" algn="l"/>
                <a:tab pos="1968500" algn="l"/>
                <a:tab pos="2625725" algn="l"/>
                <a:tab pos="3282950" algn="l"/>
                <a:tab pos="3938588" algn="l"/>
              </a:tabLst>
            </a:pPr>
            <a:r>
              <a:rPr lang="en-US" altLang="zh-CN" sz="1400">
                <a:solidFill>
                  <a:srgbClr val="999999"/>
                </a:solidFill>
                <a:latin typeface="DejaVu Sans Mono" pitchFamily="49" charset="0"/>
              </a:rPr>
              <a:t>{</a:t>
            </a:r>
          </a:p>
          <a:p>
            <a:pPr>
              <a:lnSpc>
                <a:spcPct val="98000"/>
              </a:lnSpc>
              <a:tabLst>
                <a:tab pos="655638" algn="l"/>
                <a:tab pos="1312863" algn="l"/>
                <a:tab pos="1968500" algn="l"/>
                <a:tab pos="2625725" algn="l"/>
                <a:tab pos="3282950" algn="l"/>
                <a:tab pos="3938588" algn="l"/>
              </a:tabLst>
            </a:pPr>
            <a:r>
              <a:rPr lang="en-US" altLang="zh-CN" sz="1400">
                <a:solidFill>
                  <a:srgbClr val="000000"/>
                </a:solidFill>
                <a:latin typeface="DejaVu Sans Mono" pitchFamily="49" charset="0"/>
              </a:rPr>
              <a:t>    if(m_angle == angle)</a:t>
            </a:r>
          </a:p>
          <a:p>
            <a:pPr>
              <a:lnSpc>
                <a:spcPct val="98000"/>
              </a:lnSpc>
              <a:tabLst>
                <a:tab pos="655638" algn="l"/>
                <a:tab pos="1312863" algn="l"/>
                <a:tab pos="1968500" algn="l"/>
                <a:tab pos="2625725" algn="l"/>
                <a:tab pos="3282950" algn="l"/>
                <a:tab pos="3938588" algn="l"/>
              </a:tabLst>
            </a:pPr>
            <a:r>
              <a:rPr lang="en-US" altLang="zh-CN" sz="1400">
                <a:solidFill>
                  <a:srgbClr val="000000"/>
                </a:solidFill>
                <a:latin typeface="DejaVu Sans Mono" pitchFamily="49" charset="0"/>
              </a:rPr>
              <a:t>        return;</a:t>
            </a:r>
          </a:p>
          <a:p>
            <a:pPr>
              <a:lnSpc>
                <a:spcPct val="98000"/>
              </a:lnSpc>
              <a:tabLst>
                <a:tab pos="655638" algn="l"/>
                <a:tab pos="1312863" algn="l"/>
                <a:tab pos="1968500" algn="l"/>
                <a:tab pos="2625725" algn="l"/>
                <a:tab pos="3282950" algn="l"/>
                <a:tab pos="3938588" algn="l"/>
              </a:tabLst>
            </a:pPr>
            <a:endParaRPr lang="en-US" altLang="zh-CN" sz="1400">
              <a:solidFill>
                <a:srgbClr val="999999"/>
              </a:solidFill>
              <a:latin typeface="DejaVu Sans Mono" pitchFamily="49" charset="0"/>
            </a:endParaRPr>
          </a:p>
          <a:p>
            <a:pPr>
              <a:lnSpc>
                <a:spcPct val="98000"/>
              </a:lnSpc>
              <a:tabLst>
                <a:tab pos="655638" algn="l"/>
                <a:tab pos="1312863" algn="l"/>
                <a:tab pos="1968500" algn="l"/>
                <a:tab pos="2625725" algn="l"/>
                <a:tab pos="3282950" algn="l"/>
                <a:tab pos="3938588" algn="l"/>
              </a:tabLst>
            </a:pPr>
            <a:r>
              <a:rPr lang="en-US" altLang="zh-CN" sz="1400">
                <a:solidFill>
                  <a:srgbClr val="999999"/>
                </a:solidFill>
                <a:latin typeface="DejaVu Sans Mono" pitchFamily="49" charset="0"/>
              </a:rPr>
              <a:t>    m_angle = angle;</a:t>
            </a:r>
          </a:p>
          <a:p>
            <a:pPr>
              <a:lnSpc>
                <a:spcPct val="98000"/>
              </a:lnSpc>
              <a:tabLst>
                <a:tab pos="655638" algn="l"/>
                <a:tab pos="1312863" algn="l"/>
                <a:tab pos="1968500" algn="l"/>
                <a:tab pos="2625725" algn="l"/>
                <a:tab pos="3282950" algn="l"/>
                <a:tab pos="3938588" algn="l"/>
              </a:tabLst>
            </a:pPr>
            <a:r>
              <a:rPr lang="en-US" altLang="zh-CN" sz="1400">
                <a:solidFill>
                  <a:srgbClr val="000000"/>
                </a:solidFill>
                <a:latin typeface="DejaVu Sans Mono" pitchFamily="49" charset="0"/>
              </a:rPr>
              <a:t>    emit angleChanged(m_angle);</a:t>
            </a:r>
          </a:p>
          <a:p>
            <a:pPr>
              <a:lnSpc>
                <a:spcPct val="98000"/>
              </a:lnSpc>
              <a:tabLst>
                <a:tab pos="655638" algn="l"/>
                <a:tab pos="1312863" algn="l"/>
                <a:tab pos="1968500" algn="l"/>
                <a:tab pos="2625725" algn="l"/>
                <a:tab pos="3282950" algn="l"/>
                <a:tab pos="3938588" algn="l"/>
              </a:tabLst>
            </a:pPr>
            <a:r>
              <a:rPr lang="en-US" altLang="zh-CN" sz="1400">
                <a:solidFill>
                  <a:srgbClr val="999999"/>
                </a:solidFill>
                <a:latin typeface="DejaVu Sans Mono" pitchFamily="49" charset="0"/>
              </a:rPr>
              <a:t>}</a:t>
            </a:r>
          </a:p>
        </p:txBody>
      </p:sp>
      <p:sp>
        <p:nvSpPr>
          <p:cNvPr id="94213" name="Freeform 4"/>
          <p:cNvSpPr>
            <a:spLocks noChangeArrowheads="1"/>
          </p:cNvSpPr>
          <p:nvPr/>
        </p:nvSpPr>
        <p:spPr bwMode="auto">
          <a:xfrm>
            <a:off x="4800600" y="2286000"/>
            <a:ext cx="1731963" cy="327025"/>
          </a:xfrm>
          <a:custGeom>
            <a:avLst/>
            <a:gdLst>
              <a:gd name="T0" fmla="*/ 2147483647 w 5301"/>
              <a:gd name="T1" fmla="*/ 0 h 1001"/>
              <a:gd name="T2" fmla="*/ 2147483647 w 5301"/>
              <a:gd name="T3" fmla="*/ 2147483647 h 1001"/>
              <a:gd name="T4" fmla="*/ 0 w 5301"/>
              <a:gd name="T5" fmla="*/ 2147483647 h 1001"/>
              <a:gd name="T6" fmla="*/ 2147483647 w 5301"/>
              <a:gd name="T7" fmla="*/ 0 h 1001"/>
              <a:gd name="T8" fmla="*/ 0 60000 65536"/>
              <a:gd name="T9" fmla="*/ 0 60000 65536"/>
              <a:gd name="T10" fmla="*/ 0 60000 65536"/>
              <a:gd name="T11" fmla="*/ 0 60000 65536"/>
              <a:gd name="T12" fmla="*/ 0 w 5301"/>
              <a:gd name="T13" fmla="*/ 0 h 1001"/>
              <a:gd name="T14" fmla="*/ 5301 w 5301"/>
              <a:gd name="T15" fmla="*/ 1001 h 1001"/>
            </a:gdLst>
            <a:ahLst/>
            <a:cxnLst>
              <a:cxn ang="T8">
                <a:pos x="T0" y="T1"/>
              </a:cxn>
              <a:cxn ang="T9">
                <a:pos x="T2" y="T3"/>
              </a:cxn>
              <a:cxn ang="T10">
                <a:pos x="T4" y="T5"/>
              </a:cxn>
              <a:cxn ang="T11">
                <a:pos x="T6" y="T7"/>
              </a:cxn>
            </a:cxnLst>
            <a:rect l="T12" t="T13" r="T14" b="T15"/>
            <a:pathLst>
              <a:path w="5301" h="1001">
                <a:moveTo>
                  <a:pt x="4800" y="0"/>
                </a:moveTo>
                <a:lnTo>
                  <a:pt x="5300" y="500"/>
                </a:lnTo>
                <a:lnTo>
                  <a:pt x="0" y="1000"/>
                </a:lnTo>
                <a:lnTo>
                  <a:pt x="4800" y="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94214" name="Group 5"/>
          <p:cNvGrpSpPr>
            <a:grpSpLocks/>
          </p:cNvGrpSpPr>
          <p:nvPr/>
        </p:nvGrpSpPr>
        <p:grpSpPr bwMode="auto">
          <a:xfrm>
            <a:off x="6340475" y="1631950"/>
            <a:ext cx="2149475" cy="815975"/>
            <a:chOff x="4403" y="1133"/>
            <a:chExt cx="1493" cy="567"/>
          </a:xfrm>
        </p:grpSpPr>
        <p:sp>
          <p:nvSpPr>
            <p:cNvPr id="94223" name="Freeform 6"/>
            <p:cNvSpPr>
              <a:spLocks noChangeArrowheads="1"/>
            </p:cNvSpPr>
            <p:nvPr/>
          </p:nvSpPr>
          <p:spPr bwMode="auto">
            <a:xfrm>
              <a:off x="4403" y="1133"/>
              <a:ext cx="1494" cy="568"/>
            </a:xfrm>
            <a:custGeom>
              <a:avLst/>
              <a:gdLst>
                <a:gd name="T0" fmla="*/ 0 w 6586"/>
                <a:gd name="T1" fmla="*/ 0 h 2504"/>
                <a:gd name="T2" fmla="*/ 0 w 6586"/>
                <a:gd name="T3" fmla="*/ 0 h 2504"/>
                <a:gd name="T4" fmla="*/ 0 w 6586"/>
                <a:gd name="T5" fmla="*/ 0 h 2504"/>
                <a:gd name="T6" fmla="*/ 0 w 6586"/>
                <a:gd name="T7" fmla="*/ 0 h 2504"/>
                <a:gd name="T8" fmla="*/ 0 w 6586"/>
                <a:gd name="T9" fmla="*/ 0 h 2504"/>
                <a:gd name="T10" fmla="*/ 0 w 6586"/>
                <a:gd name="T11" fmla="*/ 0 h 2504"/>
                <a:gd name="T12" fmla="*/ 0 w 6586"/>
                <a:gd name="T13" fmla="*/ 0 h 2504"/>
                <a:gd name="T14" fmla="*/ 0 w 6586"/>
                <a:gd name="T15" fmla="*/ 0 h 2504"/>
                <a:gd name="T16" fmla="*/ 0 w 6586"/>
                <a:gd name="T17" fmla="*/ 0 h 2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86"/>
                <a:gd name="T28" fmla="*/ 0 h 2504"/>
                <a:gd name="T29" fmla="*/ 6586 w 6586"/>
                <a:gd name="T30" fmla="*/ 2504 h 2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86" h="2504">
                  <a:moveTo>
                    <a:pt x="652" y="4"/>
                  </a:moveTo>
                  <a:cubicBezTo>
                    <a:pt x="652" y="4"/>
                    <a:pt x="4243" y="5"/>
                    <a:pt x="6573" y="6"/>
                  </a:cubicBezTo>
                  <a:cubicBezTo>
                    <a:pt x="6573" y="295"/>
                    <a:pt x="6584" y="1304"/>
                    <a:pt x="6584" y="1594"/>
                  </a:cubicBezTo>
                  <a:cubicBezTo>
                    <a:pt x="6570" y="1859"/>
                    <a:pt x="6585" y="1984"/>
                    <a:pt x="6463" y="2185"/>
                  </a:cubicBezTo>
                  <a:cubicBezTo>
                    <a:pt x="6285" y="2474"/>
                    <a:pt x="6112" y="2465"/>
                    <a:pt x="5896" y="2503"/>
                  </a:cubicBezTo>
                  <a:cubicBezTo>
                    <a:pt x="5672" y="2494"/>
                    <a:pt x="31" y="2489"/>
                    <a:pt x="38" y="2489"/>
                  </a:cubicBezTo>
                  <a:cubicBezTo>
                    <a:pt x="45" y="2444"/>
                    <a:pt x="29" y="804"/>
                    <a:pt x="29" y="743"/>
                  </a:cubicBezTo>
                  <a:cubicBezTo>
                    <a:pt x="31" y="680"/>
                    <a:pt x="0" y="475"/>
                    <a:pt x="176" y="218"/>
                  </a:cubicBezTo>
                  <a:cubicBezTo>
                    <a:pt x="351" y="0"/>
                    <a:pt x="480" y="0"/>
                    <a:pt x="652" y="4"/>
                  </a:cubicBezTo>
                </a:path>
              </a:pathLst>
            </a:custGeom>
            <a:solidFill>
              <a:srgbClr val="6DC400"/>
            </a:solidFill>
            <a:ln w="9525">
              <a:noFill/>
              <a:miter lim="800000"/>
              <a:headEnd/>
              <a:tailEnd/>
            </a:ln>
          </p:spPr>
          <p:txBody>
            <a:bodyPr wrap="none" anchor="ctr"/>
            <a:lstStyle/>
            <a:p>
              <a:endParaRPr lang="zh-CN" altLang="en-US"/>
            </a:p>
          </p:txBody>
        </p:sp>
        <p:sp>
          <p:nvSpPr>
            <p:cNvPr id="94224" name="Text Box 7"/>
            <p:cNvSpPr txBox="1">
              <a:spLocks noChangeArrowheads="1"/>
            </p:cNvSpPr>
            <p:nvPr/>
          </p:nvSpPr>
          <p:spPr bwMode="auto">
            <a:xfrm>
              <a:off x="4403" y="1133"/>
              <a:ext cx="1494" cy="568"/>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Lst>
              </a:pPr>
              <a:r>
                <a:rPr lang="zh-CN" altLang="en-US">
                  <a:solidFill>
                    <a:srgbClr val="FFFFFF"/>
                  </a:solidFill>
                </a:rPr>
                <a:t>防止无限循环。</a:t>
              </a:r>
              <a:endParaRPr lang="en-US" altLang="ja-JP">
                <a:solidFill>
                  <a:srgbClr val="FFFFFF"/>
                </a:solidFill>
              </a:endParaRPr>
            </a:p>
            <a:p>
              <a:pPr algn="ctr">
                <a:tabLst>
                  <a:tab pos="655638" algn="l"/>
                  <a:tab pos="1312863" algn="l"/>
                  <a:tab pos="1968500" algn="l"/>
                </a:tabLst>
              </a:pPr>
              <a:r>
                <a:rPr lang="zh-CN" altLang="en-US" b="1">
                  <a:solidFill>
                    <a:srgbClr val="E40E62"/>
                  </a:solidFill>
                </a:rPr>
                <a:t>不要忘记</a:t>
              </a:r>
              <a:r>
                <a:rPr lang="en-US" altLang="zh-CN" b="1">
                  <a:solidFill>
                    <a:srgbClr val="E40E62"/>
                  </a:solidFill>
                </a:rPr>
                <a:t>!</a:t>
              </a:r>
            </a:p>
          </p:txBody>
        </p:sp>
      </p:grpSp>
      <p:sp>
        <p:nvSpPr>
          <p:cNvPr id="94215" name="Freeform 8"/>
          <p:cNvSpPr>
            <a:spLocks noChangeArrowheads="1"/>
          </p:cNvSpPr>
          <p:nvPr/>
        </p:nvSpPr>
        <p:spPr bwMode="auto">
          <a:xfrm>
            <a:off x="5453063" y="3265488"/>
            <a:ext cx="914400" cy="165100"/>
          </a:xfrm>
          <a:custGeom>
            <a:avLst/>
            <a:gdLst>
              <a:gd name="T0" fmla="*/ 0 w 2801"/>
              <a:gd name="T1" fmla="*/ 2147483647 h 501"/>
              <a:gd name="T2" fmla="*/ 2147483647 w 2801"/>
              <a:gd name="T3" fmla="*/ 0 h 501"/>
              <a:gd name="T4" fmla="*/ 2147483647 w 2801"/>
              <a:gd name="T5" fmla="*/ 2147483647 h 501"/>
              <a:gd name="T6" fmla="*/ 0 w 2801"/>
              <a:gd name="T7" fmla="*/ 2147483647 h 501"/>
              <a:gd name="T8" fmla="*/ 0 60000 65536"/>
              <a:gd name="T9" fmla="*/ 0 60000 65536"/>
              <a:gd name="T10" fmla="*/ 0 60000 65536"/>
              <a:gd name="T11" fmla="*/ 0 60000 65536"/>
              <a:gd name="T12" fmla="*/ 0 w 2801"/>
              <a:gd name="T13" fmla="*/ 0 h 501"/>
              <a:gd name="T14" fmla="*/ 2801 w 2801"/>
              <a:gd name="T15" fmla="*/ 501 h 501"/>
            </a:gdLst>
            <a:ahLst/>
            <a:cxnLst>
              <a:cxn ang="T8">
                <a:pos x="T0" y="T1"/>
              </a:cxn>
              <a:cxn ang="T9">
                <a:pos x="T2" y="T3"/>
              </a:cxn>
              <a:cxn ang="T10">
                <a:pos x="T4" y="T5"/>
              </a:cxn>
              <a:cxn ang="T11">
                <a:pos x="T6" y="T7"/>
              </a:cxn>
            </a:cxnLst>
            <a:rect l="T12" t="T13" r="T14" b="T15"/>
            <a:pathLst>
              <a:path w="2801" h="501">
                <a:moveTo>
                  <a:pt x="0" y="500"/>
                </a:moveTo>
                <a:lnTo>
                  <a:pt x="2300" y="0"/>
                </a:lnTo>
                <a:lnTo>
                  <a:pt x="2800" y="500"/>
                </a:lnTo>
                <a:lnTo>
                  <a:pt x="0" y="50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94216" name="Group 9"/>
          <p:cNvGrpSpPr>
            <a:grpSpLocks/>
          </p:cNvGrpSpPr>
          <p:nvPr/>
        </p:nvGrpSpPr>
        <p:grpSpPr bwMode="auto">
          <a:xfrm>
            <a:off x="6192838" y="2774950"/>
            <a:ext cx="2624137" cy="652463"/>
            <a:chOff x="4301" y="1927"/>
            <a:chExt cx="1822" cy="453"/>
          </a:xfrm>
        </p:grpSpPr>
        <p:sp>
          <p:nvSpPr>
            <p:cNvPr id="94221" name="Freeform 10"/>
            <p:cNvSpPr>
              <a:spLocks noChangeArrowheads="1"/>
            </p:cNvSpPr>
            <p:nvPr/>
          </p:nvSpPr>
          <p:spPr bwMode="auto">
            <a:xfrm>
              <a:off x="4301" y="1927"/>
              <a:ext cx="1823" cy="454"/>
            </a:xfrm>
            <a:custGeom>
              <a:avLst/>
              <a:gdLst>
                <a:gd name="T0" fmla="*/ 0 w 8037"/>
                <a:gd name="T1" fmla="*/ 0 h 2003"/>
                <a:gd name="T2" fmla="*/ 0 w 8037"/>
                <a:gd name="T3" fmla="*/ 0 h 2003"/>
                <a:gd name="T4" fmla="*/ 0 w 8037"/>
                <a:gd name="T5" fmla="*/ 0 h 2003"/>
                <a:gd name="T6" fmla="*/ 0 w 8037"/>
                <a:gd name="T7" fmla="*/ 0 h 2003"/>
                <a:gd name="T8" fmla="*/ 0 w 8037"/>
                <a:gd name="T9" fmla="*/ 0 h 2003"/>
                <a:gd name="T10" fmla="*/ 0 w 8037"/>
                <a:gd name="T11" fmla="*/ 0 h 2003"/>
                <a:gd name="T12" fmla="*/ 0 w 8037"/>
                <a:gd name="T13" fmla="*/ 0 h 2003"/>
                <a:gd name="T14" fmla="*/ 0 w 8037"/>
                <a:gd name="T15" fmla="*/ 0 h 2003"/>
                <a:gd name="T16" fmla="*/ 0 w 8037"/>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037"/>
                <a:gd name="T28" fmla="*/ 0 h 2003"/>
                <a:gd name="T29" fmla="*/ 8037 w 8037"/>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037" h="2003">
                  <a:moveTo>
                    <a:pt x="797" y="3"/>
                  </a:moveTo>
                  <a:cubicBezTo>
                    <a:pt x="797" y="3"/>
                    <a:pt x="5178" y="4"/>
                    <a:pt x="8022" y="5"/>
                  </a:cubicBezTo>
                  <a:cubicBezTo>
                    <a:pt x="8022" y="236"/>
                    <a:pt x="8035" y="1043"/>
                    <a:pt x="8035" y="1275"/>
                  </a:cubicBezTo>
                  <a:cubicBezTo>
                    <a:pt x="8018" y="1487"/>
                    <a:pt x="8036" y="1587"/>
                    <a:pt x="7888" y="1748"/>
                  </a:cubicBezTo>
                  <a:cubicBezTo>
                    <a:pt x="7670" y="1979"/>
                    <a:pt x="7459" y="1972"/>
                    <a:pt x="7196" y="2002"/>
                  </a:cubicBezTo>
                  <a:cubicBezTo>
                    <a:pt x="6922" y="1995"/>
                    <a:pt x="39" y="1991"/>
                    <a:pt x="48" y="1991"/>
                  </a:cubicBezTo>
                  <a:cubicBezTo>
                    <a:pt x="55" y="1955"/>
                    <a:pt x="36" y="643"/>
                    <a:pt x="36" y="594"/>
                  </a:cubicBezTo>
                  <a:cubicBezTo>
                    <a:pt x="39" y="544"/>
                    <a:pt x="0" y="380"/>
                    <a:pt x="215" y="174"/>
                  </a:cubicBezTo>
                  <a:cubicBezTo>
                    <a:pt x="429" y="0"/>
                    <a:pt x="586" y="0"/>
                    <a:pt x="797" y="3"/>
                  </a:cubicBezTo>
                </a:path>
              </a:pathLst>
            </a:custGeom>
            <a:solidFill>
              <a:srgbClr val="6DC400"/>
            </a:solidFill>
            <a:ln w="9525">
              <a:noFill/>
              <a:miter lim="800000"/>
              <a:headEnd/>
              <a:tailEnd/>
            </a:ln>
          </p:spPr>
          <p:txBody>
            <a:bodyPr wrap="none" anchor="ctr"/>
            <a:lstStyle/>
            <a:p>
              <a:endParaRPr lang="zh-CN" altLang="en-US"/>
            </a:p>
          </p:txBody>
        </p:sp>
        <p:sp>
          <p:nvSpPr>
            <p:cNvPr id="94222" name="Text Box 11"/>
            <p:cNvSpPr txBox="1">
              <a:spLocks noChangeArrowheads="1"/>
            </p:cNvSpPr>
            <p:nvPr/>
          </p:nvSpPr>
          <p:spPr bwMode="auto">
            <a:xfrm>
              <a:off x="4301" y="1927"/>
              <a:ext cx="1823" cy="454"/>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Lst>
              </a:pPr>
              <a:r>
                <a:rPr lang="zh-CN" altLang="en-US">
                  <a:solidFill>
                    <a:srgbClr val="FFFFFF"/>
                  </a:solidFill>
                </a:rPr>
                <a:t>更新内部状态，然后发射信号。</a:t>
              </a:r>
              <a:endParaRPr lang="en-US">
                <a:solidFill>
                  <a:srgbClr val="FFFFFF"/>
                </a:solidFill>
              </a:endParaRPr>
            </a:p>
          </p:txBody>
        </p:sp>
      </p:grpSp>
      <p:grpSp>
        <p:nvGrpSpPr>
          <p:cNvPr id="94217" name="Group 12"/>
          <p:cNvGrpSpPr>
            <a:grpSpLocks/>
          </p:cNvGrpSpPr>
          <p:nvPr/>
        </p:nvGrpSpPr>
        <p:grpSpPr bwMode="auto">
          <a:xfrm>
            <a:off x="2928938" y="4081463"/>
            <a:ext cx="2549525" cy="817562"/>
            <a:chOff x="2034" y="2834"/>
            <a:chExt cx="1771" cy="568"/>
          </a:xfrm>
        </p:grpSpPr>
        <p:sp>
          <p:nvSpPr>
            <p:cNvPr id="94219" name="Freeform 13"/>
            <p:cNvSpPr>
              <a:spLocks noChangeArrowheads="1"/>
            </p:cNvSpPr>
            <p:nvPr/>
          </p:nvSpPr>
          <p:spPr bwMode="auto">
            <a:xfrm>
              <a:off x="2034" y="2834"/>
              <a:ext cx="1708" cy="568"/>
            </a:xfrm>
            <a:custGeom>
              <a:avLst/>
              <a:gdLst>
                <a:gd name="T0" fmla="*/ 0 w 7534"/>
                <a:gd name="T1" fmla="*/ 0 h 2504"/>
                <a:gd name="T2" fmla="*/ 0 w 7534"/>
                <a:gd name="T3" fmla="*/ 0 h 2504"/>
                <a:gd name="T4" fmla="*/ 0 w 7534"/>
                <a:gd name="T5" fmla="*/ 0 h 2504"/>
                <a:gd name="T6" fmla="*/ 0 w 7534"/>
                <a:gd name="T7" fmla="*/ 0 h 2504"/>
                <a:gd name="T8" fmla="*/ 0 w 7534"/>
                <a:gd name="T9" fmla="*/ 0 h 2504"/>
                <a:gd name="T10" fmla="*/ 0 w 7534"/>
                <a:gd name="T11" fmla="*/ 0 h 2504"/>
                <a:gd name="T12" fmla="*/ 0 w 7534"/>
                <a:gd name="T13" fmla="*/ 0 h 2504"/>
                <a:gd name="T14" fmla="*/ 0 w 7534"/>
                <a:gd name="T15" fmla="*/ 0 h 2504"/>
                <a:gd name="T16" fmla="*/ 0 w 7534"/>
                <a:gd name="T17" fmla="*/ 0 h 2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34"/>
                <a:gd name="T28" fmla="*/ 0 h 2504"/>
                <a:gd name="T29" fmla="*/ 7534 w 7534"/>
                <a:gd name="T30" fmla="*/ 2504 h 2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34" h="2504">
                  <a:moveTo>
                    <a:pt x="746" y="4"/>
                  </a:moveTo>
                  <a:cubicBezTo>
                    <a:pt x="746" y="4"/>
                    <a:pt x="4854" y="5"/>
                    <a:pt x="7520" y="6"/>
                  </a:cubicBezTo>
                  <a:cubicBezTo>
                    <a:pt x="7520" y="295"/>
                    <a:pt x="7532" y="1304"/>
                    <a:pt x="7532" y="1594"/>
                  </a:cubicBezTo>
                  <a:cubicBezTo>
                    <a:pt x="7516" y="1859"/>
                    <a:pt x="7533" y="1984"/>
                    <a:pt x="7394" y="2185"/>
                  </a:cubicBezTo>
                  <a:cubicBezTo>
                    <a:pt x="7190" y="2474"/>
                    <a:pt x="6992" y="2465"/>
                    <a:pt x="6745" y="2503"/>
                  </a:cubicBezTo>
                  <a:cubicBezTo>
                    <a:pt x="6489" y="2494"/>
                    <a:pt x="35" y="2489"/>
                    <a:pt x="44" y="2489"/>
                  </a:cubicBezTo>
                  <a:cubicBezTo>
                    <a:pt x="51" y="2444"/>
                    <a:pt x="33" y="804"/>
                    <a:pt x="33" y="743"/>
                  </a:cubicBezTo>
                  <a:cubicBezTo>
                    <a:pt x="35" y="680"/>
                    <a:pt x="0" y="475"/>
                    <a:pt x="201" y="218"/>
                  </a:cubicBezTo>
                  <a:cubicBezTo>
                    <a:pt x="401" y="0"/>
                    <a:pt x="549" y="0"/>
                    <a:pt x="746" y="4"/>
                  </a:cubicBezTo>
                </a:path>
              </a:pathLst>
            </a:custGeom>
            <a:solidFill>
              <a:srgbClr val="6DC400"/>
            </a:solidFill>
            <a:ln w="9525">
              <a:noFill/>
              <a:miter lim="800000"/>
              <a:headEnd/>
              <a:tailEnd/>
            </a:ln>
          </p:spPr>
          <p:txBody>
            <a:bodyPr wrap="none" anchor="ctr"/>
            <a:lstStyle/>
            <a:p>
              <a:endParaRPr lang="zh-CN" altLang="en-US"/>
            </a:p>
          </p:txBody>
        </p:sp>
        <p:sp>
          <p:nvSpPr>
            <p:cNvPr id="94220" name="Text Box 14"/>
            <p:cNvSpPr txBox="1">
              <a:spLocks noChangeArrowheads="1"/>
            </p:cNvSpPr>
            <p:nvPr/>
          </p:nvSpPr>
          <p:spPr bwMode="auto">
            <a:xfrm>
              <a:off x="2034" y="2834"/>
              <a:ext cx="1771" cy="568"/>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Lst>
              </a:pPr>
              <a:endParaRPr lang="zh-CN" altLang="en-US"/>
            </a:p>
            <a:p>
              <a:pPr algn="ctr">
                <a:tabLst>
                  <a:tab pos="655638" algn="l"/>
                  <a:tab pos="1312863" algn="l"/>
                  <a:tab pos="1968500" algn="l"/>
                </a:tabLst>
              </a:pPr>
              <a:r>
                <a:rPr lang="zh-CN" altLang="en-US">
                  <a:solidFill>
                    <a:srgbClr val="FFFFFF"/>
                  </a:solidFill>
                </a:rPr>
                <a:t>信号是被“保护”的，他们可以从派生类发射。</a:t>
              </a:r>
              <a:endParaRPr lang="en-US">
                <a:solidFill>
                  <a:srgbClr val="FFFFFF"/>
                </a:solidFill>
              </a:endParaRPr>
            </a:p>
          </p:txBody>
        </p:sp>
      </p:grpSp>
      <p:sp>
        <p:nvSpPr>
          <p:cNvPr id="94218" name="灯片编号占位符 16"/>
          <p:cNvSpPr>
            <a:spLocks noGrp="1"/>
          </p:cNvSpPr>
          <p:nvPr>
            <p:ph type="sldNum" sz="quarter" idx="12"/>
          </p:nvPr>
        </p:nvSpPr>
        <p:spPr>
          <a:noFill/>
        </p:spPr>
        <p:txBody>
          <a:bodyPr/>
          <a:lstStyle/>
          <a:p>
            <a:fld id="{811D40E1-A5D3-49F9-980E-AF3AC7A4528D}" type="slidenum">
              <a:rPr lang="en-US" altLang="zh-CN" smtClean="0">
                <a:latin typeface="Arial" charset="0"/>
              </a:rPr>
              <a:pPr/>
              <a:t>87</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
          <p:cNvSpPr>
            <a:spLocks noGrp="1" noChangeArrowheads="1"/>
          </p:cNvSpPr>
          <p:nvPr>
            <p:ph type="title"/>
          </p:nvPr>
        </p:nvSpPr>
        <p:spPr>
          <a:xfrm>
            <a:off x="1116013" y="44450"/>
            <a:ext cx="5942012"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与值关联</a:t>
            </a:r>
            <a:r>
              <a:rPr lang="en-US" altLang="zh-CN" smtClean="0"/>
              <a:t>?</a:t>
            </a:r>
          </a:p>
        </p:txBody>
      </p:sp>
      <p:sp>
        <p:nvSpPr>
          <p:cNvPr id="95235" name="Rectangle 2"/>
          <p:cNvSpPr>
            <a:spLocks noGrp="1" noChangeArrowheads="1"/>
          </p:cNvSpPr>
          <p:nvPr>
            <p:ph type="body" idx="1"/>
          </p:nvPr>
        </p:nvSpPr>
        <p:spPr>
          <a:xfrm>
            <a:off x="323850" y="1341438"/>
            <a:ext cx="7289800" cy="4646612"/>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smtClean="0"/>
              <a:t>一种常见情况是，希望在关联声明中传递一个值。</a:t>
            </a:r>
            <a:endParaRPr lang="en-US" altLang="ja-JP" dirty="0"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sz="5400" dirty="0" smtClean="0"/>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smtClean="0"/>
              <a:t>例如</a:t>
            </a:r>
            <a:r>
              <a:rPr lang="en-US" altLang="zh-CN" dirty="0" smtClean="0"/>
              <a:t>, </a:t>
            </a:r>
            <a:r>
              <a:rPr lang="zh-CN" altLang="en-US" dirty="0" smtClean="0"/>
              <a:t>键盘实例</a:t>
            </a:r>
            <a:endParaRPr lang="en-US" altLang="ja-JP" dirty="0"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dirty="0"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dirty="0"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dirty="0" smtClean="0"/>
          </a:p>
          <a:p>
            <a:pPr marL="390525" indent="-293688" eaLnBrk="1">
              <a:buFontTx/>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dirty="0" smtClean="0">
                <a:solidFill>
                  <a:srgbClr val="FF0000"/>
                </a:solidFill>
              </a:rPr>
              <a:t>这不是有效的 </a:t>
            </a:r>
            <a:r>
              <a:rPr lang="en-US" altLang="zh-CN" dirty="0" smtClean="0">
                <a:solidFill>
                  <a:srgbClr val="FF0000"/>
                </a:solidFill>
              </a:rPr>
              <a:t>--</a:t>
            </a:r>
            <a:r>
              <a:rPr lang="zh-CN" altLang="en-US" dirty="0" smtClean="0">
                <a:solidFill>
                  <a:srgbClr val="FF0000"/>
                </a:solidFill>
              </a:rPr>
              <a:t>它将不会关联。</a:t>
            </a:r>
          </a:p>
        </p:txBody>
      </p:sp>
      <p:pic>
        <p:nvPicPr>
          <p:cNvPr id="95236" name="Picture 3"/>
          <p:cNvPicPr>
            <a:picLocks noChangeAspect="1" noChangeArrowheads="1"/>
          </p:cNvPicPr>
          <p:nvPr/>
        </p:nvPicPr>
        <p:blipFill>
          <a:blip r:embed="rId3" cstate="print"/>
          <a:srcRect/>
          <a:stretch>
            <a:fillRect/>
          </a:stretch>
        </p:blipFill>
        <p:spPr bwMode="auto">
          <a:xfrm>
            <a:off x="3590925" y="4238625"/>
            <a:ext cx="2047875" cy="1477963"/>
          </a:xfrm>
          <a:prstGeom prst="rect">
            <a:avLst/>
          </a:prstGeom>
          <a:noFill/>
          <a:ln w="9525">
            <a:noFill/>
            <a:round/>
            <a:headEnd/>
            <a:tailEnd/>
          </a:ln>
        </p:spPr>
      </p:pic>
      <p:sp>
        <p:nvSpPr>
          <p:cNvPr id="95237" name="Text Box 4"/>
          <p:cNvSpPr txBox="1">
            <a:spLocks noChangeArrowheads="1"/>
          </p:cNvSpPr>
          <p:nvPr/>
        </p:nvSpPr>
        <p:spPr bwMode="auto">
          <a:xfrm>
            <a:off x="1311275" y="2971800"/>
            <a:ext cx="6689725" cy="295275"/>
          </a:xfrm>
          <a:prstGeom prst="rect">
            <a:avLst/>
          </a:prstGeom>
          <a:noFill/>
          <a:ln w="9525">
            <a:noFill/>
            <a:round/>
            <a:headEnd/>
            <a:tailEnd/>
          </a:ln>
        </p:spPr>
        <p:txBody>
          <a:bodyPr wrap="none" lIns="81639" tIns="44476" rIns="81639" bIns="40820"/>
          <a:lstStyle/>
          <a:p>
            <a:pPr>
              <a:lnSpc>
                <a:spcPct val="98000"/>
              </a:lnSpc>
              <a:tabLst>
                <a:tab pos="655638" algn="l"/>
                <a:tab pos="1312863" algn="l"/>
                <a:tab pos="1968500" algn="l"/>
                <a:tab pos="2625725" algn="l"/>
                <a:tab pos="3282950" algn="l"/>
                <a:tab pos="3938588" algn="l"/>
                <a:tab pos="4595813" algn="l"/>
                <a:tab pos="5253038" algn="l"/>
                <a:tab pos="5908675" algn="l"/>
                <a:tab pos="6565900" algn="l"/>
              </a:tabLst>
            </a:pPr>
            <a:r>
              <a:rPr lang="en-US" altLang="zh-CN" sz="1500">
                <a:solidFill>
                  <a:srgbClr val="000000"/>
                </a:solidFill>
                <a:latin typeface="DejaVu Sans Mono" pitchFamily="49" charset="0"/>
              </a:rPr>
              <a:t>connect(key, SIGNAL(clicked()), this, SLOT(keyPressed(</a:t>
            </a:r>
            <a:r>
              <a:rPr lang="en-US" altLang="zh-CN" sz="1500" b="1">
                <a:solidFill>
                  <a:srgbClr val="E40E62"/>
                </a:solidFill>
                <a:latin typeface="DejaVu Sans Mono" pitchFamily="49" charset="0"/>
              </a:rPr>
              <a:t>1</a:t>
            </a:r>
            <a:r>
              <a:rPr lang="en-US" altLang="zh-CN" sz="1500">
                <a:solidFill>
                  <a:srgbClr val="000000"/>
                </a:solidFill>
                <a:latin typeface="DejaVu Sans Mono" pitchFamily="49" charset="0"/>
              </a:rPr>
              <a:t>)));</a:t>
            </a:r>
          </a:p>
        </p:txBody>
      </p:sp>
      <p:sp>
        <p:nvSpPr>
          <p:cNvPr id="95238" name="Freeform 6"/>
          <p:cNvSpPr>
            <a:spLocks noChangeArrowheads="1"/>
          </p:cNvSpPr>
          <p:nvPr/>
        </p:nvSpPr>
        <p:spPr bwMode="auto">
          <a:xfrm>
            <a:off x="1193800" y="2708275"/>
            <a:ext cx="6872288" cy="654050"/>
          </a:xfrm>
          <a:custGeom>
            <a:avLst/>
            <a:gdLst>
              <a:gd name="T0" fmla="*/ 2147483647 w 21046"/>
              <a:gd name="T1" fmla="*/ 2147483647 h 2003"/>
              <a:gd name="T2" fmla="*/ 2147483647 w 21046"/>
              <a:gd name="T3" fmla="*/ 2147483647 h 2003"/>
              <a:gd name="T4" fmla="*/ 2147483647 w 21046"/>
              <a:gd name="T5" fmla="*/ 2147483647 h 2003"/>
              <a:gd name="T6" fmla="*/ 2147483647 w 21046"/>
              <a:gd name="T7" fmla="*/ 2147483647 h 2003"/>
              <a:gd name="T8" fmla="*/ 2147483647 w 21046"/>
              <a:gd name="T9" fmla="*/ 2147483647 h 2003"/>
              <a:gd name="T10" fmla="*/ 2147483647 w 21046"/>
              <a:gd name="T11" fmla="*/ 2147483647 h 2003"/>
              <a:gd name="T12" fmla="*/ 2147483647 w 21046"/>
              <a:gd name="T13" fmla="*/ 2147483647 h 2003"/>
              <a:gd name="T14" fmla="*/ 2147483647 w 21046"/>
              <a:gd name="T15" fmla="*/ 2147483647 h 2003"/>
              <a:gd name="T16" fmla="*/ 2147483647 w 21046"/>
              <a:gd name="T17" fmla="*/ 2147483647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046"/>
              <a:gd name="T28" fmla="*/ 0 h 2003"/>
              <a:gd name="T29" fmla="*/ 21046 w 21046"/>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046" h="2003">
                <a:moveTo>
                  <a:pt x="1074" y="2"/>
                </a:moveTo>
                <a:cubicBezTo>
                  <a:pt x="1074" y="2"/>
                  <a:pt x="17205" y="3"/>
                  <a:pt x="21043" y="4"/>
                </a:cubicBezTo>
                <a:cubicBezTo>
                  <a:pt x="21043" y="150"/>
                  <a:pt x="21043" y="1397"/>
                  <a:pt x="21043" y="1543"/>
                </a:cubicBezTo>
                <a:cubicBezTo>
                  <a:pt x="21020" y="1677"/>
                  <a:pt x="21045" y="1740"/>
                  <a:pt x="20844" y="1841"/>
                </a:cubicBezTo>
                <a:cubicBezTo>
                  <a:pt x="20550" y="1987"/>
                  <a:pt x="20266" y="1983"/>
                  <a:pt x="19911" y="2002"/>
                </a:cubicBezTo>
                <a:cubicBezTo>
                  <a:pt x="19541" y="1997"/>
                  <a:pt x="6666" y="1997"/>
                  <a:pt x="45" y="1994"/>
                </a:cubicBezTo>
                <a:cubicBezTo>
                  <a:pt x="40" y="1700"/>
                  <a:pt x="47" y="406"/>
                  <a:pt x="47" y="376"/>
                </a:cubicBezTo>
                <a:cubicBezTo>
                  <a:pt x="51" y="344"/>
                  <a:pt x="0" y="241"/>
                  <a:pt x="290" y="110"/>
                </a:cubicBezTo>
                <a:cubicBezTo>
                  <a:pt x="577" y="0"/>
                  <a:pt x="790" y="0"/>
                  <a:pt x="1074" y="2"/>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95239" name="灯片编号占位符 7"/>
          <p:cNvSpPr>
            <a:spLocks noGrp="1"/>
          </p:cNvSpPr>
          <p:nvPr>
            <p:ph type="sldNum" sz="quarter" idx="12"/>
          </p:nvPr>
        </p:nvSpPr>
        <p:spPr>
          <a:noFill/>
        </p:spPr>
        <p:txBody>
          <a:bodyPr/>
          <a:lstStyle/>
          <a:p>
            <a:fld id="{1E5F9A41-8280-4E5D-B169-A3DF7BD83A7D}" type="slidenum">
              <a:rPr lang="en-US" altLang="zh-CN" smtClean="0">
                <a:latin typeface="Arial" charset="0"/>
              </a:rPr>
              <a:pPr/>
              <a:t>88</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
          <p:cNvSpPr>
            <a:spLocks noGrp="1" noChangeArrowheads="1"/>
          </p:cNvSpPr>
          <p:nvPr>
            <p:ph type="title"/>
          </p:nvPr>
        </p:nvSpPr>
        <p:spPr>
          <a:xfrm>
            <a:off x="1116013" y="-26988"/>
            <a:ext cx="5942012"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与值关联</a:t>
            </a:r>
            <a:r>
              <a:rPr lang="en-US" altLang="zh-CN" smtClean="0"/>
              <a:t>?</a:t>
            </a:r>
          </a:p>
        </p:txBody>
      </p:sp>
      <p:sp>
        <p:nvSpPr>
          <p:cNvPr id="96259" name="Rectangle 2"/>
          <p:cNvSpPr>
            <a:spLocks noGrp="1" noChangeArrowheads="1"/>
          </p:cNvSpPr>
          <p:nvPr>
            <p:ph type="body" idx="1"/>
          </p:nvPr>
        </p:nvSpPr>
        <p:spPr>
          <a:xfrm>
            <a:off x="755650" y="1268413"/>
            <a:ext cx="7291388" cy="4217987"/>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mtClean="0"/>
              <a:t>解决方法</a:t>
            </a:r>
            <a:r>
              <a:rPr lang="en-US" altLang="ja-JP" smtClean="0"/>
              <a:t> </a:t>
            </a:r>
            <a:r>
              <a:rPr lang="en-US" altLang="zh-CN" smtClean="0"/>
              <a:t>#1: </a:t>
            </a:r>
            <a:r>
              <a:rPr lang="zh-CN" altLang="en-US" smtClean="0"/>
              <a:t>多个槽</a:t>
            </a:r>
            <a:endParaRPr lang="en-US" smtClean="0"/>
          </a:p>
        </p:txBody>
      </p:sp>
      <p:pic>
        <p:nvPicPr>
          <p:cNvPr id="96260" name="Picture 3"/>
          <p:cNvPicPr>
            <a:picLocks noChangeAspect="1" noChangeArrowheads="1"/>
          </p:cNvPicPr>
          <p:nvPr/>
        </p:nvPicPr>
        <p:blipFill>
          <a:blip r:embed="rId3" cstate="print"/>
          <a:srcRect/>
          <a:stretch>
            <a:fillRect/>
          </a:stretch>
        </p:blipFill>
        <p:spPr bwMode="auto">
          <a:xfrm>
            <a:off x="1217613" y="3317875"/>
            <a:ext cx="2047875" cy="1477963"/>
          </a:xfrm>
          <a:prstGeom prst="rect">
            <a:avLst/>
          </a:prstGeom>
          <a:noFill/>
          <a:ln w="9525">
            <a:noFill/>
            <a:round/>
            <a:headEnd/>
            <a:tailEnd/>
          </a:ln>
        </p:spPr>
      </p:pic>
      <p:sp>
        <p:nvSpPr>
          <p:cNvPr id="96261" name="Text Box 4"/>
          <p:cNvSpPr txBox="1">
            <a:spLocks noChangeArrowheads="1"/>
          </p:cNvSpPr>
          <p:nvPr/>
        </p:nvSpPr>
        <p:spPr bwMode="auto">
          <a:xfrm>
            <a:off x="4899025" y="1847850"/>
            <a:ext cx="3025775" cy="4173538"/>
          </a:xfrm>
          <a:prstGeom prst="rect">
            <a:avLst/>
          </a:prstGeom>
          <a:noFill/>
          <a:ln w="9525">
            <a:noFill/>
            <a:round/>
            <a:headEnd/>
            <a:tailEnd/>
          </a:ln>
        </p:spPr>
        <p:txBody>
          <a:bodyPr wrap="none" lIns="81639" tIns="44934" rIns="81639" bIns="40820"/>
          <a:lstStyle/>
          <a:p>
            <a:pPr>
              <a:lnSpc>
                <a:spcPct val="98000"/>
              </a:lnSpc>
              <a:tabLst>
                <a:tab pos="655638" algn="l"/>
                <a:tab pos="1312863" algn="l"/>
                <a:tab pos="1968500" algn="l"/>
                <a:tab pos="2625725" algn="l"/>
              </a:tabLst>
            </a:pPr>
            <a:r>
              <a:rPr lang="en-US" altLang="zh-CN">
                <a:solidFill>
                  <a:srgbClr val="999999"/>
                </a:solidFill>
                <a:latin typeface="DejaVu Sans Mono" pitchFamily="49" charset="0"/>
              </a:rPr>
              <a:t>{</a:t>
            </a:r>
          </a:p>
          <a:p>
            <a:pPr>
              <a:lnSpc>
                <a:spcPct val="98000"/>
              </a:lnSpc>
              <a:tabLst>
                <a:tab pos="655638" algn="l"/>
                <a:tab pos="1312863" algn="l"/>
                <a:tab pos="1968500" algn="l"/>
                <a:tab pos="2625725" algn="l"/>
              </a:tabLst>
            </a:pPr>
            <a:r>
              <a:rPr lang="en-US" altLang="zh-CN">
                <a:solidFill>
                  <a:srgbClr val="999999"/>
                </a:solidFill>
                <a:latin typeface="DejaVu Sans Mono" pitchFamily="49" charset="0"/>
              </a:rPr>
              <a:t>    ...</a:t>
            </a:r>
          </a:p>
          <a:p>
            <a:pPr>
              <a:lnSpc>
                <a:spcPct val="98000"/>
              </a:lnSpc>
              <a:tabLst>
                <a:tab pos="655638" algn="l"/>
                <a:tab pos="1312863" algn="l"/>
                <a:tab pos="1968500" algn="l"/>
                <a:tab pos="2625725" algn="l"/>
              </a:tabLst>
            </a:pPr>
            <a:endParaRPr lang="en-US" altLang="zh-CN">
              <a:solidFill>
                <a:srgbClr val="000000"/>
              </a:solidFill>
              <a:latin typeface="DejaVu Sans Mono" pitchFamily="49" charset="0"/>
            </a:endParaRPr>
          </a:p>
          <a:p>
            <a:pPr>
              <a:lnSpc>
                <a:spcPct val="98000"/>
              </a:lnSpc>
              <a:tabLst>
                <a:tab pos="655638" algn="l"/>
                <a:tab pos="1312863" algn="l"/>
                <a:tab pos="1968500" algn="l"/>
                <a:tab pos="2625725" algn="l"/>
              </a:tabLst>
            </a:pPr>
            <a:r>
              <a:rPr lang="en-US" altLang="zh-CN">
                <a:solidFill>
                  <a:srgbClr val="000000"/>
                </a:solidFill>
                <a:latin typeface="DejaVu Sans Mono" pitchFamily="49" charset="0"/>
              </a:rPr>
              <a:t>public slots:</a:t>
            </a:r>
          </a:p>
          <a:p>
            <a:pPr>
              <a:lnSpc>
                <a:spcPct val="98000"/>
              </a:lnSpc>
              <a:tabLst>
                <a:tab pos="655638" algn="l"/>
                <a:tab pos="1312863" algn="l"/>
                <a:tab pos="1968500" algn="l"/>
                <a:tab pos="2625725" algn="l"/>
              </a:tabLst>
            </a:pPr>
            <a:r>
              <a:rPr lang="en-US" altLang="zh-CN">
                <a:solidFill>
                  <a:srgbClr val="000000"/>
                </a:solidFill>
                <a:latin typeface="DejaVu Sans Mono" pitchFamily="49" charset="0"/>
              </a:rPr>
              <a:t>    void key1Pressed();</a:t>
            </a:r>
          </a:p>
          <a:p>
            <a:pPr>
              <a:lnSpc>
                <a:spcPct val="98000"/>
              </a:lnSpc>
              <a:tabLst>
                <a:tab pos="655638" algn="l"/>
                <a:tab pos="1312863" algn="l"/>
                <a:tab pos="1968500" algn="l"/>
                <a:tab pos="2625725" algn="l"/>
              </a:tabLst>
            </a:pPr>
            <a:r>
              <a:rPr lang="en-US" altLang="zh-CN">
                <a:solidFill>
                  <a:srgbClr val="000000"/>
                </a:solidFill>
                <a:latin typeface="DejaVu Sans Mono" pitchFamily="49" charset="0"/>
              </a:rPr>
              <a:t>    void key2Pressed();</a:t>
            </a:r>
          </a:p>
          <a:p>
            <a:pPr>
              <a:lnSpc>
                <a:spcPct val="98000"/>
              </a:lnSpc>
              <a:tabLst>
                <a:tab pos="655638" algn="l"/>
                <a:tab pos="1312863" algn="l"/>
                <a:tab pos="1968500" algn="l"/>
                <a:tab pos="2625725" algn="l"/>
              </a:tabLst>
            </a:pPr>
            <a:r>
              <a:rPr lang="en-US" altLang="zh-CN">
                <a:solidFill>
                  <a:srgbClr val="000000"/>
                </a:solidFill>
                <a:latin typeface="DejaVu Sans Mono" pitchFamily="49" charset="0"/>
              </a:rPr>
              <a:t>    void key3Pressed();</a:t>
            </a:r>
          </a:p>
          <a:p>
            <a:pPr>
              <a:lnSpc>
                <a:spcPct val="98000"/>
              </a:lnSpc>
              <a:tabLst>
                <a:tab pos="655638" algn="l"/>
                <a:tab pos="1312863" algn="l"/>
                <a:tab pos="1968500" algn="l"/>
                <a:tab pos="2625725" algn="l"/>
              </a:tabLst>
            </a:pPr>
            <a:r>
              <a:rPr lang="en-US" altLang="zh-CN">
                <a:solidFill>
                  <a:srgbClr val="000000"/>
                </a:solidFill>
                <a:latin typeface="DejaVu Sans Mono" pitchFamily="49" charset="0"/>
              </a:rPr>
              <a:t>    void key4Pressed();</a:t>
            </a:r>
          </a:p>
          <a:p>
            <a:pPr>
              <a:lnSpc>
                <a:spcPct val="98000"/>
              </a:lnSpc>
              <a:tabLst>
                <a:tab pos="655638" algn="l"/>
                <a:tab pos="1312863" algn="l"/>
                <a:tab pos="1968500" algn="l"/>
                <a:tab pos="2625725" algn="l"/>
              </a:tabLst>
            </a:pPr>
            <a:r>
              <a:rPr lang="en-US" altLang="zh-CN">
                <a:solidFill>
                  <a:srgbClr val="000000"/>
                </a:solidFill>
                <a:latin typeface="DejaVu Sans Mono" pitchFamily="49" charset="0"/>
              </a:rPr>
              <a:t>    void key5Pressed();</a:t>
            </a:r>
          </a:p>
          <a:p>
            <a:pPr>
              <a:lnSpc>
                <a:spcPct val="98000"/>
              </a:lnSpc>
              <a:tabLst>
                <a:tab pos="655638" algn="l"/>
                <a:tab pos="1312863" algn="l"/>
                <a:tab pos="1968500" algn="l"/>
                <a:tab pos="2625725" algn="l"/>
              </a:tabLst>
            </a:pPr>
            <a:r>
              <a:rPr lang="en-US" altLang="zh-CN">
                <a:solidFill>
                  <a:srgbClr val="000000"/>
                </a:solidFill>
                <a:latin typeface="DejaVu Sans Mono" pitchFamily="49" charset="0"/>
              </a:rPr>
              <a:t>    void key6Pressed();</a:t>
            </a:r>
          </a:p>
          <a:p>
            <a:pPr>
              <a:lnSpc>
                <a:spcPct val="98000"/>
              </a:lnSpc>
              <a:tabLst>
                <a:tab pos="655638" algn="l"/>
                <a:tab pos="1312863" algn="l"/>
                <a:tab pos="1968500" algn="l"/>
                <a:tab pos="2625725" algn="l"/>
              </a:tabLst>
            </a:pPr>
            <a:r>
              <a:rPr lang="en-US" altLang="zh-CN">
                <a:solidFill>
                  <a:srgbClr val="000000"/>
                </a:solidFill>
                <a:latin typeface="DejaVu Sans Mono" pitchFamily="49" charset="0"/>
              </a:rPr>
              <a:t>    void key7Pressed();</a:t>
            </a:r>
          </a:p>
          <a:p>
            <a:pPr>
              <a:lnSpc>
                <a:spcPct val="98000"/>
              </a:lnSpc>
              <a:tabLst>
                <a:tab pos="655638" algn="l"/>
                <a:tab pos="1312863" algn="l"/>
                <a:tab pos="1968500" algn="l"/>
                <a:tab pos="2625725" algn="l"/>
              </a:tabLst>
            </a:pPr>
            <a:r>
              <a:rPr lang="en-US" altLang="zh-CN">
                <a:solidFill>
                  <a:srgbClr val="000000"/>
                </a:solidFill>
                <a:latin typeface="DejaVu Sans Mono" pitchFamily="49" charset="0"/>
              </a:rPr>
              <a:t>    void key8Pressed();</a:t>
            </a:r>
          </a:p>
          <a:p>
            <a:pPr>
              <a:lnSpc>
                <a:spcPct val="98000"/>
              </a:lnSpc>
              <a:tabLst>
                <a:tab pos="655638" algn="l"/>
                <a:tab pos="1312863" algn="l"/>
                <a:tab pos="1968500" algn="l"/>
                <a:tab pos="2625725" algn="l"/>
              </a:tabLst>
            </a:pPr>
            <a:r>
              <a:rPr lang="en-US" altLang="zh-CN">
                <a:solidFill>
                  <a:srgbClr val="000000"/>
                </a:solidFill>
                <a:latin typeface="DejaVu Sans Mono" pitchFamily="49" charset="0"/>
              </a:rPr>
              <a:t>    void key9Pressed();</a:t>
            </a:r>
          </a:p>
          <a:p>
            <a:pPr>
              <a:lnSpc>
                <a:spcPct val="98000"/>
              </a:lnSpc>
              <a:tabLst>
                <a:tab pos="655638" algn="l"/>
                <a:tab pos="1312863" algn="l"/>
                <a:tab pos="1968500" algn="l"/>
                <a:tab pos="2625725" algn="l"/>
              </a:tabLst>
            </a:pPr>
            <a:r>
              <a:rPr lang="en-US" altLang="zh-CN">
                <a:solidFill>
                  <a:srgbClr val="000000"/>
                </a:solidFill>
                <a:latin typeface="DejaVu Sans Mono" pitchFamily="49" charset="0"/>
              </a:rPr>
              <a:t>    void key0Pressed();</a:t>
            </a:r>
          </a:p>
          <a:p>
            <a:pPr>
              <a:lnSpc>
                <a:spcPct val="98000"/>
              </a:lnSpc>
              <a:tabLst>
                <a:tab pos="655638" algn="l"/>
                <a:tab pos="1312863" algn="l"/>
                <a:tab pos="1968500" algn="l"/>
                <a:tab pos="2625725" algn="l"/>
              </a:tabLst>
            </a:pPr>
            <a:endParaRPr lang="en-US" altLang="zh-CN">
              <a:solidFill>
                <a:srgbClr val="999999"/>
              </a:solidFill>
              <a:latin typeface="DejaVu Sans Mono" pitchFamily="49" charset="0"/>
            </a:endParaRPr>
          </a:p>
          <a:p>
            <a:pPr>
              <a:lnSpc>
                <a:spcPct val="98000"/>
              </a:lnSpc>
              <a:tabLst>
                <a:tab pos="655638" algn="l"/>
                <a:tab pos="1312863" algn="l"/>
                <a:tab pos="1968500" algn="l"/>
                <a:tab pos="2625725" algn="l"/>
              </a:tabLst>
            </a:pPr>
            <a:r>
              <a:rPr lang="en-US" altLang="zh-CN">
                <a:solidFill>
                  <a:srgbClr val="999999"/>
                </a:solidFill>
                <a:latin typeface="DejaVu Sans Mono" pitchFamily="49" charset="0"/>
              </a:rPr>
              <a:t>    ...</a:t>
            </a:r>
          </a:p>
          <a:p>
            <a:pPr>
              <a:lnSpc>
                <a:spcPct val="98000"/>
              </a:lnSpc>
              <a:tabLst>
                <a:tab pos="655638" algn="l"/>
                <a:tab pos="1312863" algn="l"/>
                <a:tab pos="1968500" algn="l"/>
                <a:tab pos="2625725" algn="l"/>
              </a:tabLst>
            </a:pPr>
            <a:r>
              <a:rPr lang="en-US" altLang="zh-CN">
                <a:solidFill>
                  <a:srgbClr val="999999"/>
                </a:solidFill>
                <a:latin typeface="DejaVu Sans Mono" pitchFamily="49" charset="0"/>
              </a:rPr>
              <a:t>}</a:t>
            </a:r>
          </a:p>
        </p:txBody>
      </p:sp>
      <p:grpSp>
        <p:nvGrpSpPr>
          <p:cNvPr id="96262" name="Group 5"/>
          <p:cNvGrpSpPr>
            <a:grpSpLocks/>
          </p:cNvGrpSpPr>
          <p:nvPr/>
        </p:nvGrpSpPr>
        <p:grpSpPr bwMode="auto">
          <a:xfrm>
            <a:off x="3429000" y="3530600"/>
            <a:ext cx="1797050" cy="682625"/>
            <a:chOff x="2381" y="-338366"/>
            <a:chExt cx="1248" cy="682719"/>
          </a:xfrm>
        </p:grpSpPr>
        <p:sp>
          <p:nvSpPr>
            <p:cNvPr id="96264" name="Line 6"/>
            <p:cNvSpPr>
              <a:spLocks noChangeShapeType="1"/>
            </p:cNvSpPr>
            <p:nvPr/>
          </p:nvSpPr>
          <p:spPr bwMode="auto">
            <a:xfrm>
              <a:off x="2381" y="2993"/>
              <a:ext cx="1247" cy="1"/>
            </a:xfrm>
            <a:prstGeom prst="line">
              <a:avLst/>
            </a:prstGeom>
            <a:noFill/>
            <a:ln w="21600">
              <a:solidFill>
                <a:srgbClr val="66B036"/>
              </a:solidFill>
              <a:round/>
              <a:headEnd/>
              <a:tailEnd type="triangle" w="med" len="med"/>
            </a:ln>
          </p:spPr>
          <p:txBody>
            <a:bodyPr/>
            <a:lstStyle/>
            <a:p>
              <a:endParaRPr lang="zh-CN" altLang="en-US"/>
            </a:p>
          </p:txBody>
        </p:sp>
        <p:sp>
          <p:nvSpPr>
            <p:cNvPr id="96265" name="Text Box 7"/>
            <p:cNvSpPr txBox="1">
              <a:spLocks noChangeArrowheads="1"/>
            </p:cNvSpPr>
            <p:nvPr/>
          </p:nvSpPr>
          <p:spPr bwMode="auto">
            <a:xfrm>
              <a:off x="2381" y="-338366"/>
              <a:ext cx="1248" cy="682719"/>
            </a:xfrm>
            <a:prstGeom prst="rect">
              <a:avLst/>
            </a:prstGeom>
            <a:noFill/>
            <a:ln w="9525">
              <a:noFill/>
              <a:miter lim="800000"/>
              <a:headEnd/>
              <a:tailEnd/>
            </a:ln>
          </p:spPr>
          <p:txBody>
            <a:bodyPr lIns="100800" tIns="71676" rIns="100800" bIns="55800" anchor="ctr" anchorCtr="1">
              <a:spAutoFit/>
            </a:bodyPr>
            <a:lstStyle/>
            <a:p>
              <a:pPr algn="ctr">
                <a:tabLst>
                  <a:tab pos="655638" algn="l"/>
                  <a:tab pos="1312863" algn="l"/>
                </a:tabLst>
              </a:pPr>
              <a:r>
                <a:rPr lang="en-US" altLang="zh-CN">
                  <a:solidFill>
                    <a:srgbClr val="000000"/>
                  </a:solidFill>
                </a:rPr>
                <a:t>connections</a:t>
              </a:r>
            </a:p>
            <a:p>
              <a:pPr algn="ctr">
                <a:tabLst>
                  <a:tab pos="655638" algn="l"/>
                  <a:tab pos="1312863" algn="l"/>
                </a:tabLst>
              </a:pPr>
              <a:endParaRPr lang="en-US" altLang="zh-CN">
                <a:solidFill>
                  <a:srgbClr val="000000"/>
                </a:solidFill>
              </a:endParaRPr>
            </a:p>
          </p:txBody>
        </p:sp>
      </p:grpSp>
      <p:sp>
        <p:nvSpPr>
          <p:cNvPr id="96263" name="灯片编号占位符 9"/>
          <p:cNvSpPr>
            <a:spLocks noGrp="1"/>
          </p:cNvSpPr>
          <p:nvPr>
            <p:ph type="sldNum" sz="quarter" idx="12"/>
          </p:nvPr>
        </p:nvSpPr>
        <p:spPr>
          <a:noFill/>
        </p:spPr>
        <p:txBody>
          <a:bodyPr/>
          <a:lstStyle/>
          <a:p>
            <a:fld id="{1D3E0B55-DD8C-40EE-B70D-0F42B247E472}" type="slidenum">
              <a:rPr lang="en-US" altLang="zh-CN" smtClean="0">
                <a:latin typeface="Arial" charset="0"/>
              </a:rPr>
              <a:pPr/>
              <a:t>89</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endParaRPr lang="en-US" smtClean="0"/>
          </a:p>
        </p:txBody>
      </p:sp>
      <p:sp>
        <p:nvSpPr>
          <p:cNvPr id="13315" name="内容占位符 2"/>
          <p:cNvSpPr>
            <a:spLocks noGrp="1"/>
          </p:cNvSpPr>
          <p:nvPr>
            <p:ph idx="1"/>
          </p:nvPr>
        </p:nvSpPr>
        <p:spPr/>
        <p:txBody>
          <a:bodyPr/>
          <a:lstStyle/>
          <a:p>
            <a:endParaRPr lang="en-US" smtClean="0"/>
          </a:p>
        </p:txBody>
      </p:sp>
      <p:sp>
        <p:nvSpPr>
          <p:cNvPr id="13316" name="灯片编号占位符 4"/>
          <p:cNvSpPr>
            <a:spLocks noGrp="1"/>
          </p:cNvSpPr>
          <p:nvPr>
            <p:ph type="sldNum" sz="quarter" idx="12"/>
          </p:nvPr>
        </p:nvSpPr>
        <p:spPr>
          <a:noFill/>
        </p:spPr>
        <p:txBody>
          <a:bodyPr/>
          <a:lstStyle/>
          <a:p>
            <a:fld id="{20386F45-098F-440F-BE7E-0D0D6288D9BE}" type="slidenum">
              <a:rPr lang="en-US" altLang="zh-CN" smtClean="0">
                <a:latin typeface="Arial" charset="0"/>
              </a:rPr>
              <a:pPr/>
              <a:t>9</a:t>
            </a:fld>
            <a:endParaRPr lang="en-US" altLang="zh-CN" smtClean="0">
              <a:latin typeface="Arial" charset="0"/>
            </a:endParaRPr>
          </a:p>
        </p:txBody>
      </p:sp>
      <p:sp>
        <p:nvSpPr>
          <p:cNvPr id="7" name="TextBox 6"/>
          <p:cNvSpPr txBox="1"/>
          <p:nvPr/>
        </p:nvSpPr>
        <p:spPr>
          <a:xfrm>
            <a:off x="2411760" y="3068960"/>
            <a:ext cx="4536504" cy="707886"/>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altLang="zh-CN" sz="4000" dirty="0" err="1">
                <a:latin typeface="Arial" pitchFamily="34" charset="0"/>
              </a:rPr>
              <a:t>Qt</a:t>
            </a:r>
            <a:r>
              <a:rPr lang="zh-CN" altLang="en-US" sz="4000" dirty="0">
                <a:latin typeface="Arial" pitchFamily="34" charset="0"/>
              </a:rPr>
              <a:t>应用实例</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
          <p:cNvSpPr>
            <a:spLocks noGrp="1" noChangeArrowheads="1"/>
          </p:cNvSpPr>
          <p:nvPr>
            <p:ph type="title"/>
          </p:nvPr>
        </p:nvSpPr>
        <p:spPr>
          <a:xfrm>
            <a:off x="900113" y="0"/>
            <a:ext cx="5942012"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与值关联</a:t>
            </a:r>
            <a:r>
              <a:rPr lang="en-US" altLang="zh-CN" smtClean="0"/>
              <a:t>?</a:t>
            </a:r>
          </a:p>
        </p:txBody>
      </p:sp>
      <p:sp>
        <p:nvSpPr>
          <p:cNvPr id="97283" name="Rectangle 2"/>
          <p:cNvSpPr>
            <a:spLocks noGrp="1" noChangeArrowheads="1"/>
          </p:cNvSpPr>
          <p:nvPr>
            <p:ph type="body" idx="1"/>
          </p:nvPr>
        </p:nvSpPr>
        <p:spPr>
          <a:xfrm>
            <a:off x="684213" y="1341438"/>
            <a:ext cx="7289800" cy="4217987"/>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mtClean="0"/>
              <a:t>解决方法</a:t>
            </a:r>
            <a:r>
              <a:rPr lang="en-US" altLang="ja-JP" smtClean="0"/>
              <a:t> </a:t>
            </a:r>
            <a:r>
              <a:rPr lang="en-US" altLang="zh-CN" smtClean="0"/>
              <a:t>#2: </a:t>
            </a:r>
            <a:r>
              <a:rPr lang="zh-CN" altLang="en-US" smtClean="0"/>
              <a:t>子类发射器和增加信号</a:t>
            </a:r>
            <a:endParaRPr lang="en-US" sz="2500" smtClean="0"/>
          </a:p>
        </p:txBody>
      </p:sp>
      <p:sp>
        <p:nvSpPr>
          <p:cNvPr id="97284" name="AutoShape 3"/>
          <p:cNvSpPr>
            <a:spLocks noChangeArrowheads="1"/>
          </p:cNvSpPr>
          <p:nvPr/>
        </p:nvSpPr>
        <p:spPr bwMode="auto">
          <a:xfrm>
            <a:off x="815975" y="2225675"/>
            <a:ext cx="1960563" cy="490538"/>
          </a:xfrm>
          <a:prstGeom prst="roundRect">
            <a:avLst>
              <a:gd name="adj" fmla="val 16667"/>
            </a:avLst>
          </a:prstGeom>
          <a:solidFill>
            <a:srgbClr val="FFFFFF"/>
          </a:solidFill>
          <a:ln w="9525">
            <a:solidFill>
              <a:srgbClr val="000000"/>
            </a:solidFill>
            <a:round/>
            <a:headEnd/>
            <a:tailEnd/>
          </a:ln>
        </p:spPr>
        <p:txBody>
          <a:bodyPr wrap="none" lIns="81639" tIns="44934" rIns="81639" bIns="40820" anchor="ctr"/>
          <a:lstStyle/>
          <a:p>
            <a:pPr algn="ctr">
              <a:lnSpc>
                <a:spcPct val="98000"/>
              </a:lnSpc>
              <a:tabLst>
                <a:tab pos="655638" algn="l"/>
                <a:tab pos="1312863" algn="l"/>
              </a:tabLst>
            </a:pPr>
            <a:r>
              <a:rPr lang="en-US" altLang="zh-CN" b="1">
                <a:solidFill>
                  <a:srgbClr val="999999"/>
                </a:solidFill>
                <a:latin typeface="DejaVu Sans Mono" pitchFamily="49" charset="0"/>
              </a:rPr>
              <a:t>QPushButton</a:t>
            </a:r>
          </a:p>
        </p:txBody>
      </p:sp>
      <p:sp>
        <p:nvSpPr>
          <p:cNvPr id="97285" name="AutoShape 4"/>
          <p:cNvSpPr>
            <a:spLocks noChangeArrowheads="1"/>
          </p:cNvSpPr>
          <p:nvPr/>
        </p:nvSpPr>
        <p:spPr bwMode="auto">
          <a:xfrm>
            <a:off x="815975" y="3205163"/>
            <a:ext cx="1960563" cy="490537"/>
          </a:xfrm>
          <a:prstGeom prst="roundRect">
            <a:avLst>
              <a:gd name="adj" fmla="val 16667"/>
            </a:avLst>
          </a:prstGeom>
          <a:solidFill>
            <a:srgbClr val="E0DBCA"/>
          </a:solidFill>
          <a:ln w="9525">
            <a:solidFill>
              <a:srgbClr val="000000"/>
            </a:solidFill>
            <a:round/>
            <a:headEnd/>
            <a:tailEnd/>
          </a:ln>
        </p:spPr>
        <p:txBody>
          <a:bodyPr wrap="none" lIns="81639" tIns="44934" rIns="81639" bIns="40820" anchor="ctr"/>
          <a:lstStyle/>
          <a:p>
            <a:pPr algn="ctr">
              <a:lnSpc>
                <a:spcPct val="98000"/>
              </a:lnSpc>
              <a:tabLst>
                <a:tab pos="655638" algn="l"/>
                <a:tab pos="1312863" algn="l"/>
              </a:tabLst>
            </a:pPr>
            <a:r>
              <a:rPr lang="en-US" altLang="zh-CN" b="1">
                <a:solidFill>
                  <a:srgbClr val="000000"/>
                </a:solidFill>
                <a:latin typeface="DejaVu Sans Mono" pitchFamily="49" charset="0"/>
              </a:rPr>
              <a:t>QIntPushButton</a:t>
            </a:r>
          </a:p>
        </p:txBody>
      </p:sp>
      <p:cxnSp>
        <p:nvCxnSpPr>
          <p:cNvPr id="97286" name="AutoShape 5"/>
          <p:cNvCxnSpPr>
            <a:cxnSpLocks noChangeShapeType="1"/>
          </p:cNvCxnSpPr>
          <p:nvPr/>
        </p:nvCxnSpPr>
        <p:spPr bwMode="auto">
          <a:xfrm flipV="1">
            <a:off x="1795463" y="2722563"/>
            <a:ext cx="1587" cy="490537"/>
          </a:xfrm>
          <a:prstGeom prst="straightConnector1">
            <a:avLst/>
          </a:prstGeom>
          <a:noFill/>
          <a:ln w="9525">
            <a:solidFill>
              <a:srgbClr val="000000"/>
            </a:solidFill>
            <a:round/>
            <a:headEnd/>
            <a:tailEnd type="triangle" w="med" len="med"/>
          </a:ln>
        </p:spPr>
      </p:cxnSp>
      <p:sp>
        <p:nvSpPr>
          <p:cNvPr id="97287" name="Text Box 6"/>
          <p:cNvSpPr txBox="1">
            <a:spLocks noChangeArrowheads="1"/>
          </p:cNvSpPr>
          <p:nvPr/>
        </p:nvSpPr>
        <p:spPr bwMode="auto">
          <a:xfrm>
            <a:off x="495300" y="4022725"/>
            <a:ext cx="2901950" cy="2006600"/>
          </a:xfrm>
          <a:prstGeom prst="rect">
            <a:avLst/>
          </a:prstGeom>
          <a:noFill/>
          <a:ln w="9525">
            <a:noFill/>
            <a:round/>
            <a:headEnd/>
            <a:tailEnd/>
          </a:ln>
        </p:spPr>
        <p:txBody>
          <a:bodyPr wrap="none" lIns="81639" tIns="44934" rIns="81639" bIns="40820"/>
          <a:lstStyle/>
          <a:p>
            <a:pPr>
              <a:lnSpc>
                <a:spcPct val="98000"/>
              </a:lnSpc>
              <a:tabLst>
                <a:tab pos="655638" algn="l"/>
                <a:tab pos="1312863" algn="l"/>
                <a:tab pos="1968500" algn="l"/>
                <a:tab pos="2625725" algn="l"/>
              </a:tabLst>
            </a:pPr>
            <a:r>
              <a:rPr lang="en-US" altLang="zh-CN" b="1">
                <a:solidFill>
                  <a:srgbClr val="999999"/>
                </a:solidFill>
                <a:latin typeface="DejaVu Sans Mono" pitchFamily="49" charset="0"/>
              </a:rPr>
              <a:t>{</a:t>
            </a:r>
          </a:p>
          <a:p>
            <a:pPr>
              <a:lnSpc>
                <a:spcPct val="98000"/>
              </a:lnSpc>
              <a:tabLst>
                <a:tab pos="655638" algn="l"/>
                <a:tab pos="1312863" algn="l"/>
                <a:tab pos="1968500" algn="l"/>
                <a:tab pos="2625725" algn="l"/>
              </a:tabLst>
            </a:pPr>
            <a:r>
              <a:rPr lang="en-US" altLang="zh-CN" b="1">
                <a:solidFill>
                  <a:srgbClr val="999999"/>
                </a:solidFill>
                <a:latin typeface="DejaVu Sans Mono" pitchFamily="49" charset="0"/>
              </a:rPr>
              <a:t>    ...</a:t>
            </a:r>
          </a:p>
          <a:p>
            <a:pPr>
              <a:lnSpc>
                <a:spcPct val="98000"/>
              </a:lnSpc>
              <a:tabLst>
                <a:tab pos="655638" algn="l"/>
                <a:tab pos="1312863" algn="l"/>
                <a:tab pos="1968500" algn="l"/>
                <a:tab pos="2625725" algn="l"/>
              </a:tabLst>
            </a:pPr>
            <a:endParaRPr lang="en-US" altLang="zh-CN" b="1">
              <a:solidFill>
                <a:srgbClr val="000000"/>
              </a:solidFill>
              <a:latin typeface="DejaVu Sans Mono" pitchFamily="49" charset="0"/>
            </a:endParaRPr>
          </a:p>
          <a:p>
            <a:pPr>
              <a:lnSpc>
                <a:spcPct val="98000"/>
              </a:lnSpc>
              <a:tabLst>
                <a:tab pos="655638" algn="l"/>
                <a:tab pos="1312863" algn="l"/>
                <a:tab pos="1968500" algn="l"/>
                <a:tab pos="2625725" algn="l"/>
              </a:tabLst>
            </a:pPr>
            <a:r>
              <a:rPr lang="en-US" altLang="zh-CN" b="1">
                <a:solidFill>
                  <a:srgbClr val="000000"/>
                </a:solidFill>
                <a:latin typeface="DejaVu Sans Mono" pitchFamily="49" charset="0"/>
              </a:rPr>
              <a:t>signals:</a:t>
            </a:r>
          </a:p>
          <a:p>
            <a:pPr>
              <a:lnSpc>
                <a:spcPct val="98000"/>
              </a:lnSpc>
              <a:tabLst>
                <a:tab pos="655638" algn="l"/>
                <a:tab pos="1312863" algn="l"/>
                <a:tab pos="1968500" algn="l"/>
                <a:tab pos="2625725" algn="l"/>
              </a:tabLst>
            </a:pPr>
            <a:r>
              <a:rPr lang="en-US" altLang="zh-CN" b="1">
                <a:solidFill>
                  <a:srgbClr val="000000"/>
                </a:solidFill>
                <a:latin typeface="DejaVu Sans Mono" pitchFamily="49" charset="0"/>
              </a:rPr>
              <a:t>    void clicked(int);</a:t>
            </a:r>
          </a:p>
          <a:p>
            <a:pPr>
              <a:lnSpc>
                <a:spcPct val="98000"/>
              </a:lnSpc>
              <a:tabLst>
                <a:tab pos="655638" algn="l"/>
                <a:tab pos="1312863" algn="l"/>
                <a:tab pos="1968500" algn="l"/>
                <a:tab pos="2625725" algn="l"/>
              </a:tabLst>
            </a:pPr>
            <a:endParaRPr lang="en-US" altLang="zh-CN" b="1">
              <a:solidFill>
                <a:srgbClr val="000000"/>
              </a:solidFill>
              <a:latin typeface="DejaVu Sans Mono" pitchFamily="49" charset="0"/>
            </a:endParaRPr>
          </a:p>
          <a:p>
            <a:pPr>
              <a:lnSpc>
                <a:spcPct val="98000"/>
              </a:lnSpc>
              <a:tabLst>
                <a:tab pos="655638" algn="l"/>
                <a:tab pos="1312863" algn="l"/>
                <a:tab pos="1968500" algn="l"/>
                <a:tab pos="2625725" algn="l"/>
              </a:tabLst>
            </a:pPr>
            <a:r>
              <a:rPr lang="en-US" altLang="zh-CN" b="1">
                <a:solidFill>
                  <a:srgbClr val="999999"/>
                </a:solidFill>
                <a:latin typeface="DejaVu Sans Mono" pitchFamily="49" charset="0"/>
              </a:rPr>
              <a:t>    ...</a:t>
            </a:r>
          </a:p>
          <a:p>
            <a:pPr>
              <a:lnSpc>
                <a:spcPct val="98000"/>
              </a:lnSpc>
              <a:tabLst>
                <a:tab pos="655638" algn="l"/>
                <a:tab pos="1312863" algn="l"/>
                <a:tab pos="1968500" algn="l"/>
                <a:tab pos="2625725" algn="l"/>
              </a:tabLst>
            </a:pPr>
            <a:r>
              <a:rPr lang="en-US" altLang="zh-CN" b="1">
                <a:solidFill>
                  <a:srgbClr val="999999"/>
                </a:solidFill>
                <a:latin typeface="DejaVu Sans Mono" pitchFamily="49" charset="0"/>
              </a:rPr>
              <a:t>}</a:t>
            </a:r>
          </a:p>
        </p:txBody>
      </p:sp>
      <p:sp>
        <p:nvSpPr>
          <p:cNvPr id="97288" name="Text Box 7"/>
          <p:cNvSpPr txBox="1">
            <a:spLocks noChangeArrowheads="1"/>
          </p:cNvSpPr>
          <p:nvPr/>
        </p:nvSpPr>
        <p:spPr bwMode="auto">
          <a:xfrm>
            <a:off x="4572000" y="2195513"/>
            <a:ext cx="4408488" cy="4016375"/>
          </a:xfrm>
          <a:prstGeom prst="rect">
            <a:avLst/>
          </a:prstGeom>
          <a:noFill/>
          <a:ln w="9525">
            <a:noFill/>
            <a:round/>
            <a:headEnd/>
            <a:tailEnd/>
          </a:ln>
        </p:spPr>
        <p:txBody>
          <a:bodyPr lIns="81639" tIns="44476" rIns="81639" bIns="40820"/>
          <a:lstStyle/>
          <a:p>
            <a:pPr>
              <a:lnSpc>
                <a:spcPct val="98000"/>
              </a:lnSpc>
              <a:tabLst>
                <a:tab pos="655638" algn="l"/>
                <a:tab pos="1312863" algn="l"/>
                <a:tab pos="1968500" algn="l"/>
                <a:tab pos="2625725" algn="l"/>
                <a:tab pos="3282950" algn="l"/>
                <a:tab pos="3938588" algn="l"/>
              </a:tabLst>
            </a:pPr>
            <a:r>
              <a:rPr lang="en-US" altLang="zh-CN" sz="1500" b="1">
                <a:solidFill>
                  <a:srgbClr val="999999"/>
                </a:solidFill>
                <a:latin typeface="DejaVu Sans Mono" pitchFamily="49" charset="0"/>
              </a:rPr>
              <a:t>{</a:t>
            </a:r>
          </a:p>
          <a:p>
            <a:pPr>
              <a:lnSpc>
                <a:spcPct val="98000"/>
              </a:lnSpc>
              <a:tabLst>
                <a:tab pos="655638" algn="l"/>
                <a:tab pos="1312863" algn="l"/>
                <a:tab pos="1968500" algn="l"/>
                <a:tab pos="2625725" algn="l"/>
                <a:tab pos="3282950" algn="l"/>
                <a:tab pos="3938588" algn="l"/>
              </a:tabLst>
            </a:pPr>
            <a:r>
              <a:rPr lang="en-US" altLang="zh-CN" sz="1500" b="1">
                <a:solidFill>
                  <a:srgbClr val="000000"/>
                </a:solidFill>
                <a:latin typeface="DejaVu Sans Mono" pitchFamily="49" charset="0"/>
              </a:rPr>
              <a:t>    QIntPushButton *b;</a:t>
            </a:r>
          </a:p>
          <a:p>
            <a:pPr>
              <a:lnSpc>
                <a:spcPct val="98000"/>
              </a:lnSpc>
              <a:tabLst>
                <a:tab pos="655638" algn="l"/>
                <a:tab pos="1312863" algn="l"/>
                <a:tab pos="1968500" algn="l"/>
                <a:tab pos="2625725" algn="l"/>
                <a:tab pos="3282950" algn="l"/>
                <a:tab pos="3938588" algn="l"/>
              </a:tabLst>
            </a:pPr>
            <a:endParaRPr lang="en-US" altLang="zh-CN" b="1">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Lst>
            </a:pPr>
            <a:r>
              <a:rPr lang="en-US" altLang="zh-CN" sz="1500" b="1">
                <a:solidFill>
                  <a:srgbClr val="000000"/>
                </a:solidFill>
                <a:latin typeface="DejaVu Sans Mono" pitchFamily="49" charset="0"/>
              </a:rPr>
              <a:t>    b=new QIntPushButton(1);</a:t>
            </a:r>
          </a:p>
          <a:p>
            <a:pPr>
              <a:lnSpc>
                <a:spcPct val="98000"/>
              </a:lnSpc>
              <a:tabLst>
                <a:tab pos="655638" algn="l"/>
                <a:tab pos="1312863" algn="l"/>
                <a:tab pos="1968500" algn="l"/>
                <a:tab pos="2625725" algn="l"/>
                <a:tab pos="3282950" algn="l"/>
                <a:tab pos="3938588" algn="l"/>
              </a:tabLst>
            </a:pPr>
            <a:r>
              <a:rPr lang="en-US" altLang="zh-CN" sz="1500" b="1">
                <a:solidFill>
                  <a:srgbClr val="000000"/>
                </a:solidFill>
                <a:latin typeface="DejaVu Sans Mono" pitchFamily="49" charset="0"/>
              </a:rPr>
              <a:t>    connect(b, SIGNAL(clicked(int)), </a:t>
            </a:r>
          </a:p>
          <a:p>
            <a:pPr>
              <a:lnSpc>
                <a:spcPct val="98000"/>
              </a:lnSpc>
              <a:tabLst>
                <a:tab pos="655638" algn="l"/>
                <a:tab pos="1312863" algn="l"/>
                <a:tab pos="1968500" algn="l"/>
                <a:tab pos="2625725" algn="l"/>
                <a:tab pos="3282950" algn="l"/>
                <a:tab pos="3938588" algn="l"/>
              </a:tabLst>
            </a:pPr>
            <a:r>
              <a:rPr lang="en-US" altLang="zh-CN" sz="1500" b="1">
                <a:solidFill>
                  <a:srgbClr val="000000"/>
                </a:solidFill>
                <a:latin typeface="DejaVu Sans Mono" pitchFamily="49" charset="0"/>
              </a:rPr>
              <a:t>        this, SLOT(keyPressed(int)));</a:t>
            </a:r>
          </a:p>
          <a:p>
            <a:pPr>
              <a:lnSpc>
                <a:spcPct val="98000"/>
              </a:lnSpc>
              <a:tabLst>
                <a:tab pos="655638" algn="l"/>
                <a:tab pos="1312863" algn="l"/>
                <a:tab pos="1968500" algn="l"/>
                <a:tab pos="2625725" algn="l"/>
                <a:tab pos="3282950" algn="l"/>
                <a:tab pos="3938588" algn="l"/>
              </a:tabLst>
            </a:pPr>
            <a:endParaRPr lang="en-US" altLang="zh-CN" sz="1500" b="1">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Lst>
            </a:pPr>
            <a:r>
              <a:rPr lang="en-US" altLang="zh-CN" sz="1500" b="1">
                <a:solidFill>
                  <a:srgbClr val="000000"/>
                </a:solidFill>
                <a:latin typeface="DejaVu Sans Mono" pitchFamily="49" charset="0"/>
              </a:rPr>
              <a:t>    b=new QIntPushButton(2);</a:t>
            </a:r>
          </a:p>
          <a:p>
            <a:pPr>
              <a:lnSpc>
                <a:spcPct val="98000"/>
              </a:lnSpc>
              <a:tabLst>
                <a:tab pos="655638" algn="l"/>
                <a:tab pos="1312863" algn="l"/>
                <a:tab pos="1968500" algn="l"/>
                <a:tab pos="2625725" algn="l"/>
                <a:tab pos="3282950" algn="l"/>
                <a:tab pos="3938588" algn="l"/>
              </a:tabLst>
            </a:pPr>
            <a:r>
              <a:rPr lang="en-US" altLang="zh-CN" sz="1500" b="1">
                <a:solidFill>
                  <a:srgbClr val="000000"/>
                </a:solidFill>
                <a:latin typeface="DejaVu Sans Mono" pitchFamily="49" charset="0"/>
              </a:rPr>
              <a:t>    connect(b, SIGNAL(clicked(int)), </a:t>
            </a:r>
          </a:p>
          <a:p>
            <a:pPr>
              <a:lnSpc>
                <a:spcPct val="98000"/>
              </a:lnSpc>
              <a:tabLst>
                <a:tab pos="655638" algn="l"/>
                <a:tab pos="1312863" algn="l"/>
                <a:tab pos="1968500" algn="l"/>
                <a:tab pos="2625725" algn="l"/>
                <a:tab pos="3282950" algn="l"/>
                <a:tab pos="3938588" algn="l"/>
              </a:tabLst>
            </a:pPr>
            <a:r>
              <a:rPr lang="en-US" altLang="zh-CN" sz="1500" b="1">
                <a:solidFill>
                  <a:srgbClr val="000000"/>
                </a:solidFill>
                <a:latin typeface="DejaVu Sans Mono" pitchFamily="49" charset="0"/>
              </a:rPr>
              <a:t>        this, SLOT(keyPressed(int)));</a:t>
            </a:r>
          </a:p>
          <a:p>
            <a:pPr>
              <a:tabLst>
                <a:tab pos="655638" algn="l"/>
                <a:tab pos="1312863" algn="l"/>
                <a:tab pos="1968500" algn="l"/>
                <a:tab pos="2625725" algn="l"/>
                <a:tab pos="3282950" algn="l"/>
                <a:tab pos="3938588" algn="l"/>
              </a:tabLst>
            </a:pPr>
            <a:endParaRPr lang="en-US" altLang="zh-CN" b="1">
              <a:solidFill>
                <a:srgbClr val="000000"/>
              </a:solidFill>
            </a:endParaRPr>
          </a:p>
          <a:p>
            <a:pPr>
              <a:lnSpc>
                <a:spcPct val="98000"/>
              </a:lnSpc>
              <a:tabLst>
                <a:tab pos="655638" algn="l"/>
                <a:tab pos="1312863" algn="l"/>
                <a:tab pos="1968500" algn="l"/>
                <a:tab pos="2625725" algn="l"/>
                <a:tab pos="3282950" algn="l"/>
                <a:tab pos="3938588" algn="l"/>
              </a:tabLst>
            </a:pPr>
            <a:r>
              <a:rPr lang="en-US" altLang="zh-CN" sz="1500" b="1">
                <a:solidFill>
                  <a:srgbClr val="000000"/>
                </a:solidFill>
                <a:latin typeface="DejaVu Sans Mono" pitchFamily="49" charset="0"/>
              </a:rPr>
              <a:t>    b=new QIntPushButton(3);</a:t>
            </a:r>
          </a:p>
          <a:p>
            <a:pPr>
              <a:lnSpc>
                <a:spcPct val="98000"/>
              </a:lnSpc>
              <a:tabLst>
                <a:tab pos="655638" algn="l"/>
                <a:tab pos="1312863" algn="l"/>
                <a:tab pos="1968500" algn="l"/>
                <a:tab pos="2625725" algn="l"/>
                <a:tab pos="3282950" algn="l"/>
                <a:tab pos="3938588" algn="l"/>
              </a:tabLst>
            </a:pPr>
            <a:r>
              <a:rPr lang="en-US" altLang="zh-CN" sz="1500" b="1">
                <a:solidFill>
                  <a:srgbClr val="000000"/>
                </a:solidFill>
                <a:latin typeface="DejaVu Sans Mono" pitchFamily="49" charset="0"/>
              </a:rPr>
              <a:t>    connect(b, SIGNAL(clicked(int)), </a:t>
            </a:r>
          </a:p>
          <a:p>
            <a:pPr>
              <a:lnSpc>
                <a:spcPct val="98000"/>
              </a:lnSpc>
              <a:tabLst>
                <a:tab pos="655638" algn="l"/>
                <a:tab pos="1312863" algn="l"/>
                <a:tab pos="1968500" algn="l"/>
                <a:tab pos="2625725" algn="l"/>
                <a:tab pos="3282950" algn="l"/>
                <a:tab pos="3938588" algn="l"/>
              </a:tabLst>
            </a:pPr>
            <a:r>
              <a:rPr lang="en-US" altLang="zh-CN" sz="1500" b="1">
                <a:solidFill>
                  <a:srgbClr val="000000"/>
                </a:solidFill>
                <a:latin typeface="DejaVu Sans Mono" pitchFamily="49" charset="0"/>
              </a:rPr>
              <a:t>        this, SLOT(keyPressed(int)));</a:t>
            </a:r>
          </a:p>
          <a:p>
            <a:pPr>
              <a:tabLst>
                <a:tab pos="655638" algn="l"/>
                <a:tab pos="1312863" algn="l"/>
                <a:tab pos="1968500" algn="l"/>
                <a:tab pos="2625725" algn="l"/>
                <a:tab pos="3282950" algn="l"/>
                <a:tab pos="3938588" algn="l"/>
              </a:tabLst>
            </a:pPr>
            <a:endParaRPr lang="en-US" altLang="zh-CN" b="1">
              <a:solidFill>
                <a:srgbClr val="000000"/>
              </a:solidFill>
            </a:endParaRPr>
          </a:p>
          <a:p>
            <a:pPr>
              <a:lnSpc>
                <a:spcPct val="98000"/>
              </a:lnSpc>
              <a:tabLst>
                <a:tab pos="655638" algn="l"/>
                <a:tab pos="1312863" algn="l"/>
                <a:tab pos="1968500" algn="l"/>
                <a:tab pos="2625725" algn="l"/>
                <a:tab pos="3282950" algn="l"/>
                <a:tab pos="3938588" algn="l"/>
              </a:tabLst>
            </a:pPr>
            <a:r>
              <a:rPr lang="en-US" altLang="zh-CN" sz="1500" b="1">
                <a:solidFill>
                  <a:srgbClr val="000000"/>
                </a:solidFill>
                <a:latin typeface="DejaVu Sans Mono" pitchFamily="49" charset="0"/>
              </a:rPr>
              <a:t>    ...</a:t>
            </a:r>
          </a:p>
          <a:p>
            <a:pPr>
              <a:lnSpc>
                <a:spcPct val="98000"/>
              </a:lnSpc>
              <a:tabLst>
                <a:tab pos="655638" algn="l"/>
                <a:tab pos="1312863" algn="l"/>
                <a:tab pos="1968500" algn="l"/>
                <a:tab pos="2625725" algn="l"/>
                <a:tab pos="3282950" algn="l"/>
                <a:tab pos="3938588" algn="l"/>
              </a:tabLst>
            </a:pPr>
            <a:r>
              <a:rPr lang="en-US" altLang="zh-CN" sz="1500" b="1">
                <a:solidFill>
                  <a:srgbClr val="999999"/>
                </a:solidFill>
                <a:latin typeface="DejaVu Sans Mono" pitchFamily="49" charset="0"/>
              </a:rPr>
              <a:t>}</a:t>
            </a:r>
          </a:p>
        </p:txBody>
      </p:sp>
      <p:sp>
        <p:nvSpPr>
          <p:cNvPr id="97289" name="Freeform 8"/>
          <p:cNvSpPr>
            <a:spLocks noChangeArrowheads="1"/>
          </p:cNvSpPr>
          <p:nvPr/>
        </p:nvSpPr>
        <p:spPr bwMode="auto">
          <a:xfrm>
            <a:off x="319088" y="3857625"/>
            <a:ext cx="3109912" cy="2289175"/>
          </a:xfrm>
          <a:custGeom>
            <a:avLst/>
            <a:gdLst>
              <a:gd name="T0" fmla="*/ 2147483647 w 9521"/>
              <a:gd name="T1" fmla="*/ 2147483647 h 7006"/>
              <a:gd name="T2" fmla="*/ 2147483647 w 9521"/>
              <a:gd name="T3" fmla="*/ 2147483647 h 7006"/>
              <a:gd name="T4" fmla="*/ 2147483647 w 9521"/>
              <a:gd name="T5" fmla="*/ 2147483647 h 7006"/>
              <a:gd name="T6" fmla="*/ 2147483647 w 9521"/>
              <a:gd name="T7" fmla="*/ 2147483647 h 7006"/>
              <a:gd name="T8" fmla="*/ 2147483647 w 9521"/>
              <a:gd name="T9" fmla="*/ 2147483647 h 7006"/>
              <a:gd name="T10" fmla="*/ 2147483647 w 9521"/>
              <a:gd name="T11" fmla="*/ 2147483647 h 7006"/>
              <a:gd name="T12" fmla="*/ 2147483647 w 9521"/>
              <a:gd name="T13" fmla="*/ 2147483647 h 7006"/>
              <a:gd name="T14" fmla="*/ 2147483647 w 9521"/>
              <a:gd name="T15" fmla="*/ 2147483647 h 7006"/>
              <a:gd name="T16" fmla="*/ 2147483647 w 9521"/>
              <a:gd name="T17" fmla="*/ 2147483647 h 70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521"/>
              <a:gd name="T28" fmla="*/ 0 h 7006"/>
              <a:gd name="T29" fmla="*/ 9521 w 9521"/>
              <a:gd name="T30" fmla="*/ 7006 h 70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521" h="7006">
                <a:moveTo>
                  <a:pt x="485" y="7"/>
                </a:moveTo>
                <a:cubicBezTo>
                  <a:pt x="485" y="7"/>
                  <a:pt x="7783" y="10"/>
                  <a:pt x="9519" y="14"/>
                </a:cubicBezTo>
                <a:cubicBezTo>
                  <a:pt x="9519" y="525"/>
                  <a:pt x="9519" y="4887"/>
                  <a:pt x="9519" y="5400"/>
                </a:cubicBezTo>
                <a:cubicBezTo>
                  <a:pt x="9508" y="5867"/>
                  <a:pt x="9520" y="6088"/>
                  <a:pt x="9429" y="6443"/>
                </a:cubicBezTo>
                <a:cubicBezTo>
                  <a:pt x="9296" y="6954"/>
                  <a:pt x="9167" y="6938"/>
                  <a:pt x="9007" y="7005"/>
                </a:cubicBezTo>
                <a:cubicBezTo>
                  <a:pt x="8840" y="6989"/>
                  <a:pt x="3015" y="6987"/>
                  <a:pt x="20" y="6978"/>
                </a:cubicBezTo>
                <a:cubicBezTo>
                  <a:pt x="17" y="5949"/>
                  <a:pt x="21" y="1420"/>
                  <a:pt x="21" y="1313"/>
                </a:cubicBezTo>
                <a:cubicBezTo>
                  <a:pt x="23" y="1203"/>
                  <a:pt x="0" y="841"/>
                  <a:pt x="131" y="384"/>
                </a:cubicBezTo>
                <a:cubicBezTo>
                  <a:pt x="260" y="0"/>
                  <a:pt x="357" y="0"/>
                  <a:pt x="485" y="7"/>
                </a:cubicBezTo>
              </a:path>
            </a:pathLst>
          </a:custGeom>
          <a:noFill/>
          <a:ln w="18360">
            <a:solidFill>
              <a:srgbClr val="004C00"/>
            </a:solidFill>
            <a:miter lim="800000"/>
            <a:headEnd/>
            <a:tailEnd/>
          </a:ln>
        </p:spPr>
        <p:txBody>
          <a:bodyPr wrap="none" lIns="82945" tIns="41473" rIns="82945" bIns="41473" anchor="ctr"/>
          <a:lstStyle/>
          <a:p>
            <a:endParaRPr lang="zh-CN" altLang="en-US" b="1"/>
          </a:p>
        </p:txBody>
      </p:sp>
      <p:sp>
        <p:nvSpPr>
          <p:cNvPr id="97290" name="Freeform 9"/>
          <p:cNvSpPr>
            <a:spLocks noChangeArrowheads="1"/>
          </p:cNvSpPr>
          <p:nvPr/>
        </p:nvSpPr>
        <p:spPr bwMode="auto">
          <a:xfrm>
            <a:off x="4398963" y="2060575"/>
            <a:ext cx="4581525" cy="4086225"/>
          </a:xfrm>
          <a:custGeom>
            <a:avLst/>
            <a:gdLst>
              <a:gd name="T0" fmla="*/ 2147483647 w 14031"/>
              <a:gd name="T1" fmla="*/ 2147483647 h 12511"/>
              <a:gd name="T2" fmla="*/ 2147483647 w 14031"/>
              <a:gd name="T3" fmla="*/ 2147483647 h 12511"/>
              <a:gd name="T4" fmla="*/ 2147483647 w 14031"/>
              <a:gd name="T5" fmla="*/ 2147483647 h 12511"/>
              <a:gd name="T6" fmla="*/ 2147483647 w 14031"/>
              <a:gd name="T7" fmla="*/ 2147483647 h 12511"/>
              <a:gd name="T8" fmla="*/ 2147483647 w 14031"/>
              <a:gd name="T9" fmla="*/ 2147483647 h 12511"/>
              <a:gd name="T10" fmla="*/ 2147483647 w 14031"/>
              <a:gd name="T11" fmla="*/ 2147483647 h 12511"/>
              <a:gd name="T12" fmla="*/ 2147483647 w 14031"/>
              <a:gd name="T13" fmla="*/ 2147483647 h 12511"/>
              <a:gd name="T14" fmla="*/ 2147483647 w 14031"/>
              <a:gd name="T15" fmla="*/ 2147483647 h 12511"/>
              <a:gd name="T16" fmla="*/ 2147483647 w 14031"/>
              <a:gd name="T17" fmla="*/ 2147483647 h 12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31"/>
              <a:gd name="T28" fmla="*/ 0 h 12511"/>
              <a:gd name="T29" fmla="*/ 14031 w 14031"/>
              <a:gd name="T30" fmla="*/ 12511 h 125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31" h="12511">
                <a:moveTo>
                  <a:pt x="716" y="13"/>
                </a:moveTo>
                <a:cubicBezTo>
                  <a:pt x="716" y="13"/>
                  <a:pt x="11471" y="19"/>
                  <a:pt x="14029" y="25"/>
                </a:cubicBezTo>
                <a:cubicBezTo>
                  <a:pt x="14029" y="938"/>
                  <a:pt x="14029" y="8728"/>
                  <a:pt x="14029" y="9643"/>
                </a:cubicBezTo>
                <a:cubicBezTo>
                  <a:pt x="14013" y="10478"/>
                  <a:pt x="14030" y="10873"/>
                  <a:pt x="13896" y="11506"/>
                </a:cubicBezTo>
                <a:cubicBezTo>
                  <a:pt x="13700" y="12419"/>
                  <a:pt x="13511" y="12391"/>
                  <a:pt x="13274" y="12510"/>
                </a:cubicBezTo>
                <a:cubicBezTo>
                  <a:pt x="13028" y="12481"/>
                  <a:pt x="4445" y="12478"/>
                  <a:pt x="30" y="12463"/>
                </a:cubicBezTo>
                <a:cubicBezTo>
                  <a:pt x="27" y="10625"/>
                  <a:pt x="32" y="2537"/>
                  <a:pt x="32" y="2346"/>
                </a:cubicBezTo>
                <a:cubicBezTo>
                  <a:pt x="34" y="2148"/>
                  <a:pt x="0" y="1502"/>
                  <a:pt x="193" y="687"/>
                </a:cubicBezTo>
                <a:cubicBezTo>
                  <a:pt x="385" y="0"/>
                  <a:pt x="527" y="0"/>
                  <a:pt x="716" y="13"/>
                </a:cubicBezTo>
              </a:path>
            </a:pathLst>
          </a:custGeom>
          <a:noFill/>
          <a:ln w="18360">
            <a:solidFill>
              <a:srgbClr val="004C00"/>
            </a:solidFill>
            <a:miter lim="800000"/>
            <a:headEnd/>
            <a:tailEnd/>
          </a:ln>
        </p:spPr>
        <p:txBody>
          <a:bodyPr wrap="none" lIns="82945" tIns="41473" rIns="82945" bIns="41473" anchor="ctr"/>
          <a:lstStyle/>
          <a:p>
            <a:endParaRPr lang="zh-CN" altLang="en-US" b="1"/>
          </a:p>
        </p:txBody>
      </p:sp>
      <p:sp>
        <p:nvSpPr>
          <p:cNvPr id="97291" name="灯片编号占位符 11"/>
          <p:cNvSpPr>
            <a:spLocks noGrp="1"/>
          </p:cNvSpPr>
          <p:nvPr>
            <p:ph type="sldNum" sz="quarter" idx="12"/>
          </p:nvPr>
        </p:nvSpPr>
        <p:spPr>
          <a:noFill/>
        </p:spPr>
        <p:txBody>
          <a:bodyPr/>
          <a:lstStyle/>
          <a:p>
            <a:fld id="{E3FE79A0-B6B6-4708-99EC-1CFFC7D93197}" type="slidenum">
              <a:rPr lang="en-US" altLang="zh-CN" b="1" smtClean="0">
                <a:latin typeface="Arial" charset="0"/>
              </a:rPr>
              <a:pPr/>
              <a:t>90</a:t>
            </a:fld>
            <a:endParaRPr lang="en-US" altLang="zh-CN" b="1"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
          <p:cNvSpPr>
            <a:spLocks noGrp="1" noChangeArrowheads="1"/>
          </p:cNvSpPr>
          <p:nvPr>
            <p:ph type="title"/>
          </p:nvPr>
        </p:nvSpPr>
        <p:spPr>
          <a:xfrm>
            <a:off x="1116013" y="-26988"/>
            <a:ext cx="5942012"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解决方案评价</a:t>
            </a:r>
            <a:endParaRPr lang="en-US" smtClean="0"/>
          </a:p>
        </p:txBody>
      </p:sp>
      <p:sp>
        <p:nvSpPr>
          <p:cNvPr id="98307" name="Rectangle 2"/>
          <p:cNvSpPr>
            <a:spLocks noGrp="1" noChangeArrowheads="1"/>
          </p:cNvSpPr>
          <p:nvPr>
            <p:ph type="body" idx="1"/>
          </p:nvPr>
        </p:nvSpPr>
        <p:spPr>
          <a:xfrm>
            <a:off x="971550" y="1484313"/>
            <a:ext cx="7291388" cy="4510087"/>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mtClean="0"/>
              <a:t>#1: </a:t>
            </a:r>
            <a:r>
              <a:rPr lang="zh-CN" altLang="en-US" smtClean="0"/>
              <a:t>多个槽</a:t>
            </a:r>
            <a:endParaRPr lang="en-US" altLang="ja-JP" smtClean="0"/>
          </a:p>
          <a:p>
            <a:pPr marL="782638" lvl="1"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400" smtClean="0"/>
              <a:t>许多槽包含几乎相同的代码</a:t>
            </a:r>
            <a:endParaRPr lang="en-US" altLang="ja-JP" sz="2400" smtClean="0"/>
          </a:p>
          <a:p>
            <a:pPr marL="782638" lvl="1"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400" smtClean="0"/>
              <a:t>难于维护</a:t>
            </a:r>
            <a:r>
              <a:rPr lang="en-US" altLang="ja-JP" sz="2400" smtClean="0"/>
              <a:t> </a:t>
            </a:r>
            <a:r>
              <a:rPr lang="en-US" altLang="zh-CN" sz="2400" smtClean="0"/>
              <a:t>(</a:t>
            </a:r>
            <a:r>
              <a:rPr lang="zh-CN" altLang="en-US" sz="2400" smtClean="0"/>
              <a:t>一个小的变化影响所有槽</a:t>
            </a:r>
            <a:r>
              <a:rPr lang="en-US" altLang="zh-CN" sz="2400" smtClean="0"/>
              <a:t>)</a:t>
            </a:r>
          </a:p>
          <a:p>
            <a:pPr marL="782638" lvl="1"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400" smtClean="0"/>
              <a:t>难于扩展</a:t>
            </a:r>
            <a:r>
              <a:rPr lang="en-US" altLang="ja-JP" sz="2400" smtClean="0"/>
              <a:t> </a:t>
            </a:r>
            <a:r>
              <a:rPr lang="en-US" altLang="zh-CN" sz="2400" smtClean="0"/>
              <a:t>(</a:t>
            </a:r>
            <a:r>
              <a:rPr lang="zh-CN" altLang="en-US" sz="2400" smtClean="0"/>
              <a:t>每次都要新建槽</a:t>
            </a:r>
            <a:r>
              <a:rPr lang="en-US" altLang="zh-CN" sz="2400" smtClean="0"/>
              <a:t>)</a:t>
            </a:r>
          </a:p>
          <a:p>
            <a:pPr marL="782638" lvl="1"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smtClean="0"/>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mtClean="0"/>
              <a:t>#2:</a:t>
            </a:r>
            <a:r>
              <a:rPr lang="zh-CN" altLang="en-US" smtClean="0"/>
              <a:t>子类发射器和增加信号</a:t>
            </a:r>
            <a:endParaRPr lang="en-US" altLang="ja-JP" smtClean="0"/>
          </a:p>
          <a:p>
            <a:pPr marL="782638" lvl="1"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400" smtClean="0"/>
              <a:t>额外的专用类</a:t>
            </a:r>
            <a:r>
              <a:rPr lang="en-US" altLang="ja-JP" sz="2400" smtClean="0"/>
              <a:t> </a:t>
            </a:r>
            <a:r>
              <a:rPr lang="en-US" altLang="zh-CN" sz="2400" smtClean="0"/>
              <a:t>(</a:t>
            </a:r>
            <a:r>
              <a:rPr lang="zh-CN" altLang="en-US" sz="2400" smtClean="0"/>
              <a:t>难于重用</a:t>
            </a:r>
            <a:r>
              <a:rPr lang="en-US" altLang="zh-CN" sz="2400" smtClean="0"/>
              <a:t>)</a:t>
            </a:r>
          </a:p>
          <a:p>
            <a:pPr marL="782638" lvl="1"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z="2400" smtClean="0"/>
              <a:t>难于扩展</a:t>
            </a:r>
            <a:r>
              <a:rPr lang="en-US" altLang="ja-JP" sz="2400" smtClean="0"/>
              <a:t> </a:t>
            </a:r>
            <a:r>
              <a:rPr lang="en-US" altLang="zh-CN" sz="2400" smtClean="0"/>
              <a:t>(</a:t>
            </a:r>
            <a:r>
              <a:rPr lang="zh-CN" altLang="en-US" sz="2400" smtClean="0"/>
              <a:t>每个情况需新建子类</a:t>
            </a:r>
            <a:r>
              <a:rPr lang="en-US" altLang="zh-CN" sz="2400" smtClean="0"/>
              <a:t>)</a:t>
            </a:r>
          </a:p>
        </p:txBody>
      </p:sp>
      <p:sp>
        <p:nvSpPr>
          <p:cNvPr id="98308" name="灯片编号占位符 4"/>
          <p:cNvSpPr>
            <a:spLocks noGrp="1"/>
          </p:cNvSpPr>
          <p:nvPr>
            <p:ph type="sldNum" sz="quarter" idx="12"/>
          </p:nvPr>
        </p:nvSpPr>
        <p:spPr>
          <a:noFill/>
        </p:spPr>
        <p:txBody>
          <a:bodyPr/>
          <a:lstStyle/>
          <a:p>
            <a:fld id="{5AFA6015-6042-4493-A841-025CD379CC5D}" type="slidenum">
              <a:rPr lang="en-US" altLang="zh-CN" smtClean="0">
                <a:latin typeface="Arial" charset="0"/>
              </a:rPr>
              <a:pPr/>
              <a:t>91</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reeform 1"/>
          <p:cNvSpPr>
            <a:spLocks noChangeArrowheads="1"/>
          </p:cNvSpPr>
          <p:nvPr/>
        </p:nvSpPr>
        <p:spPr bwMode="auto">
          <a:xfrm>
            <a:off x="800100" y="3230563"/>
            <a:ext cx="7691438" cy="3105150"/>
          </a:xfrm>
          <a:custGeom>
            <a:avLst/>
            <a:gdLst>
              <a:gd name="T0" fmla="*/ 2147483647 w 23551"/>
              <a:gd name="T1" fmla="*/ 2147483647 h 9508"/>
              <a:gd name="T2" fmla="*/ 2147483647 w 23551"/>
              <a:gd name="T3" fmla="*/ 2147483647 h 9508"/>
              <a:gd name="T4" fmla="*/ 2147483647 w 23551"/>
              <a:gd name="T5" fmla="*/ 2147483647 h 9508"/>
              <a:gd name="T6" fmla="*/ 2147483647 w 23551"/>
              <a:gd name="T7" fmla="*/ 2147483647 h 9508"/>
              <a:gd name="T8" fmla="*/ 2147483647 w 23551"/>
              <a:gd name="T9" fmla="*/ 2147483647 h 9508"/>
              <a:gd name="T10" fmla="*/ 2147483647 w 23551"/>
              <a:gd name="T11" fmla="*/ 2147483647 h 9508"/>
              <a:gd name="T12" fmla="*/ 2147483647 w 23551"/>
              <a:gd name="T13" fmla="*/ 2147483647 h 9508"/>
              <a:gd name="T14" fmla="*/ 2147483647 w 23551"/>
              <a:gd name="T15" fmla="*/ 2147483647 h 9508"/>
              <a:gd name="T16" fmla="*/ 2147483647 w 23551"/>
              <a:gd name="T17" fmla="*/ 2147483647 h 9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51"/>
              <a:gd name="T28" fmla="*/ 0 h 9508"/>
              <a:gd name="T29" fmla="*/ 23551 w 23551"/>
              <a:gd name="T30" fmla="*/ 9508 h 9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51" h="9508">
                <a:moveTo>
                  <a:pt x="1202" y="9"/>
                </a:moveTo>
                <a:cubicBezTo>
                  <a:pt x="1202" y="9"/>
                  <a:pt x="19254" y="14"/>
                  <a:pt x="23547" y="19"/>
                </a:cubicBezTo>
                <a:cubicBezTo>
                  <a:pt x="23547" y="712"/>
                  <a:pt x="23547" y="6632"/>
                  <a:pt x="23547" y="7328"/>
                </a:cubicBezTo>
                <a:cubicBezTo>
                  <a:pt x="23522" y="7962"/>
                  <a:pt x="23550" y="8263"/>
                  <a:pt x="23325" y="8744"/>
                </a:cubicBezTo>
                <a:cubicBezTo>
                  <a:pt x="22996" y="9438"/>
                  <a:pt x="22678" y="9416"/>
                  <a:pt x="22281" y="9507"/>
                </a:cubicBezTo>
                <a:cubicBezTo>
                  <a:pt x="21867" y="9485"/>
                  <a:pt x="7460" y="9483"/>
                  <a:pt x="50" y="9471"/>
                </a:cubicBezTo>
                <a:cubicBezTo>
                  <a:pt x="44" y="8074"/>
                  <a:pt x="53" y="1928"/>
                  <a:pt x="53" y="1782"/>
                </a:cubicBezTo>
                <a:cubicBezTo>
                  <a:pt x="57" y="1632"/>
                  <a:pt x="0" y="1141"/>
                  <a:pt x="324" y="522"/>
                </a:cubicBezTo>
                <a:cubicBezTo>
                  <a:pt x="645" y="0"/>
                  <a:pt x="884" y="0"/>
                  <a:pt x="1202" y="9"/>
                </a:cubicBezTo>
              </a:path>
            </a:pathLst>
          </a:custGeom>
          <a:noFill/>
          <a:ln w="18360">
            <a:solidFill>
              <a:srgbClr val="004C00"/>
            </a:solidFill>
            <a:miter lim="800000"/>
            <a:headEnd/>
            <a:tailEnd/>
          </a:ln>
        </p:spPr>
        <p:txBody>
          <a:bodyPr wrap="none" lIns="82945" tIns="41473" rIns="82945" bIns="41473" anchor="ctr"/>
          <a:lstStyle/>
          <a:p>
            <a:endParaRPr lang="zh-CN" altLang="en-US"/>
          </a:p>
        </p:txBody>
      </p:sp>
      <p:sp>
        <p:nvSpPr>
          <p:cNvPr id="99331" name="Rectangle 2"/>
          <p:cNvSpPr>
            <a:spLocks noGrp="1" noChangeArrowheads="1"/>
          </p:cNvSpPr>
          <p:nvPr>
            <p:ph type="title"/>
          </p:nvPr>
        </p:nvSpPr>
        <p:spPr>
          <a:xfrm>
            <a:off x="1187450" y="44450"/>
            <a:ext cx="5943600"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信号映射器</a:t>
            </a:r>
            <a:endParaRPr lang="en-US" smtClean="0"/>
          </a:p>
        </p:txBody>
      </p:sp>
      <p:sp>
        <p:nvSpPr>
          <p:cNvPr id="99332" name="Rectangle 3"/>
          <p:cNvSpPr>
            <a:spLocks noGrp="1" noChangeArrowheads="1"/>
          </p:cNvSpPr>
          <p:nvPr>
            <p:ph type="body" idx="1"/>
          </p:nvPr>
        </p:nvSpPr>
        <p:spPr>
          <a:xfrm>
            <a:off x="539750" y="1341438"/>
            <a:ext cx="8228013" cy="4443412"/>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400" smtClean="0">
                <a:latin typeface="DejaVu Sans Mono" pitchFamily="49" charset="0"/>
              </a:rPr>
              <a:t>QSignalMapper</a:t>
            </a:r>
            <a:r>
              <a:rPr lang="en-US" altLang="zh-CN" smtClean="0"/>
              <a:t> </a:t>
            </a:r>
            <a:r>
              <a:rPr lang="zh-CN" altLang="en-US" smtClean="0"/>
              <a:t>类解决了这个问题</a:t>
            </a:r>
            <a:endParaRPr lang="en-US" altLang="ja-JP" smtClean="0"/>
          </a:p>
          <a:p>
            <a:pPr marL="782638" lvl="1"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mtClean="0"/>
              <a:t>将每个值映射到每个发射器</a:t>
            </a:r>
            <a:endParaRPr lang="en-US" altLang="ja-JP" smtClean="0"/>
          </a:p>
          <a:p>
            <a:pPr marL="782638" lvl="1"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mtClean="0"/>
              <a:t>介于可重用类之间</a:t>
            </a:r>
            <a:endParaRPr lang="en-US" smtClean="0"/>
          </a:p>
        </p:txBody>
      </p:sp>
      <p:sp>
        <p:nvSpPr>
          <p:cNvPr id="99333" name="Text Box 4"/>
          <p:cNvSpPr txBox="1">
            <a:spLocks noChangeArrowheads="1"/>
          </p:cNvSpPr>
          <p:nvPr/>
        </p:nvSpPr>
        <p:spPr bwMode="auto">
          <a:xfrm>
            <a:off x="979488" y="3332163"/>
            <a:ext cx="7510462" cy="4014787"/>
          </a:xfrm>
          <a:prstGeom prst="rect">
            <a:avLst/>
          </a:prstGeom>
          <a:noFill/>
          <a:ln w="9525">
            <a:noFill/>
            <a:round/>
            <a:headEnd/>
            <a:tailEnd/>
          </a:ln>
        </p:spPr>
        <p:txBody>
          <a:bodyPr lIns="81639" tIns="44476" rIns="81639" bIns="40820"/>
          <a:lstStyle/>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500">
                <a:solidFill>
                  <a:srgbClr val="999999"/>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500">
                <a:solidFill>
                  <a:srgbClr val="000000"/>
                </a:solidFill>
                <a:latin typeface="DejaVu Sans Mono" pitchFamily="49" charset="0"/>
              </a:rPr>
              <a:t>    QSignalMapper *m = QSignalMapper(this);</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500">
                <a:solidFill>
                  <a:srgbClr val="000000"/>
                </a:solidFill>
                <a:latin typeface="DejaVu Sans Mono" pitchFamily="49" charset="0"/>
              </a:rPr>
              <a:t>    QPushButton *b;</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500">
                <a:solidFill>
                  <a:srgbClr val="000000"/>
                </a:solidFill>
                <a:latin typeface="DejaVu Sans Mono" pitchFamily="49" charset="0"/>
              </a:rPr>
              <a:t>    b=new QPushButton("1");</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500">
                <a:solidFill>
                  <a:srgbClr val="000000"/>
                </a:solidFill>
                <a:latin typeface="DejaVu Sans Mono" pitchFamily="49" charset="0"/>
              </a:rPr>
              <a:t>    connect(b, SIGNAL(clicked()), </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500">
                <a:solidFill>
                  <a:srgbClr val="000000"/>
                </a:solidFill>
                <a:latin typeface="DejaVu Sans Mono" pitchFamily="49" charset="0"/>
              </a:rPr>
              <a:t>            m, SLOT(map()));</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500">
                <a:solidFill>
                  <a:srgbClr val="000000"/>
                </a:solidFill>
                <a:latin typeface="DejaVu Sans Mono" pitchFamily="49" charset="0"/>
              </a:rPr>
              <a:t>    m-&gt;setMapping(b, 1);</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150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500">
                <a:solidFill>
                  <a:srgbClr val="000000"/>
                </a:solidFill>
                <a:latin typeface="DejaVu Sans Mono" pitchFamily="49" charset="0"/>
              </a:rPr>
              <a:t>    ...</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altLang="zh-CN" sz="150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500">
                <a:solidFill>
                  <a:srgbClr val="000000"/>
                </a:solidFill>
                <a:latin typeface="DejaVu Sans Mono" pitchFamily="49" charset="0"/>
              </a:rPr>
              <a:t>    connect(m, SIGNAL(mapped(int)), this, SLOT(keyPressed(int)));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zh-CN" sz="1500">
                <a:solidFill>
                  <a:srgbClr val="999999"/>
                </a:solidFill>
                <a:latin typeface="DejaVu Sans Mono" pitchFamily="49" charset="0"/>
              </a:rPr>
              <a:t>}</a:t>
            </a:r>
          </a:p>
        </p:txBody>
      </p:sp>
      <p:sp>
        <p:nvSpPr>
          <p:cNvPr id="99334" name="Freeform 5"/>
          <p:cNvSpPr>
            <a:spLocks noChangeArrowheads="1"/>
          </p:cNvSpPr>
          <p:nvPr/>
        </p:nvSpPr>
        <p:spPr bwMode="auto">
          <a:xfrm>
            <a:off x="5878513" y="3265488"/>
            <a:ext cx="815975" cy="392112"/>
          </a:xfrm>
          <a:custGeom>
            <a:avLst/>
            <a:gdLst>
              <a:gd name="T0" fmla="*/ 2147483647 w 2501"/>
              <a:gd name="T1" fmla="*/ 2147483647 h 1201"/>
              <a:gd name="T2" fmla="*/ 0 w 2501"/>
              <a:gd name="T3" fmla="*/ 2147483647 h 1201"/>
              <a:gd name="T4" fmla="*/ 2147483647 w 2501"/>
              <a:gd name="T5" fmla="*/ 0 h 1201"/>
              <a:gd name="T6" fmla="*/ 2147483647 w 2501"/>
              <a:gd name="T7" fmla="*/ 2147483647 h 1201"/>
              <a:gd name="T8" fmla="*/ 0 60000 65536"/>
              <a:gd name="T9" fmla="*/ 0 60000 65536"/>
              <a:gd name="T10" fmla="*/ 0 60000 65536"/>
              <a:gd name="T11" fmla="*/ 0 60000 65536"/>
              <a:gd name="T12" fmla="*/ 0 w 2501"/>
              <a:gd name="T13" fmla="*/ 0 h 1201"/>
              <a:gd name="T14" fmla="*/ 2501 w 2501"/>
              <a:gd name="T15" fmla="*/ 1201 h 1201"/>
            </a:gdLst>
            <a:ahLst/>
            <a:cxnLst>
              <a:cxn ang="T8">
                <a:pos x="T0" y="T1"/>
              </a:cxn>
              <a:cxn ang="T9">
                <a:pos x="T2" y="T3"/>
              </a:cxn>
              <a:cxn ang="T10">
                <a:pos x="T4" y="T5"/>
              </a:cxn>
              <a:cxn ang="T11">
                <a:pos x="T6" y="T7"/>
              </a:cxn>
            </a:cxnLst>
            <a:rect l="T12" t="T13" r="T14" b="T15"/>
            <a:pathLst>
              <a:path w="2501" h="1201">
                <a:moveTo>
                  <a:pt x="2500" y="500"/>
                </a:moveTo>
                <a:lnTo>
                  <a:pt x="0" y="1200"/>
                </a:lnTo>
                <a:lnTo>
                  <a:pt x="2000" y="0"/>
                </a:lnTo>
                <a:lnTo>
                  <a:pt x="2500" y="50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99335" name="Group 6"/>
          <p:cNvGrpSpPr>
            <a:grpSpLocks/>
          </p:cNvGrpSpPr>
          <p:nvPr/>
        </p:nvGrpSpPr>
        <p:grpSpPr bwMode="auto">
          <a:xfrm>
            <a:off x="6505575" y="2774950"/>
            <a:ext cx="1657350" cy="652463"/>
            <a:chOff x="4518" y="1927"/>
            <a:chExt cx="1151" cy="453"/>
          </a:xfrm>
        </p:grpSpPr>
        <p:sp>
          <p:nvSpPr>
            <p:cNvPr id="99349" name="Freeform 7"/>
            <p:cNvSpPr>
              <a:spLocks noChangeArrowheads="1"/>
            </p:cNvSpPr>
            <p:nvPr/>
          </p:nvSpPr>
          <p:spPr bwMode="auto">
            <a:xfrm>
              <a:off x="4518" y="1927"/>
              <a:ext cx="1152" cy="454"/>
            </a:xfrm>
            <a:custGeom>
              <a:avLst/>
              <a:gdLst>
                <a:gd name="T0" fmla="*/ 0 w 5080"/>
                <a:gd name="T1" fmla="*/ 0 h 2003"/>
                <a:gd name="T2" fmla="*/ 0 w 5080"/>
                <a:gd name="T3" fmla="*/ 0 h 2003"/>
                <a:gd name="T4" fmla="*/ 0 w 5080"/>
                <a:gd name="T5" fmla="*/ 0 h 2003"/>
                <a:gd name="T6" fmla="*/ 0 w 5080"/>
                <a:gd name="T7" fmla="*/ 0 h 2003"/>
                <a:gd name="T8" fmla="*/ 0 w 5080"/>
                <a:gd name="T9" fmla="*/ 0 h 2003"/>
                <a:gd name="T10" fmla="*/ 0 w 5080"/>
                <a:gd name="T11" fmla="*/ 0 h 2003"/>
                <a:gd name="T12" fmla="*/ 0 w 5080"/>
                <a:gd name="T13" fmla="*/ 0 h 2003"/>
                <a:gd name="T14" fmla="*/ 0 w 5080"/>
                <a:gd name="T15" fmla="*/ 0 h 2003"/>
                <a:gd name="T16" fmla="*/ 0 w 5080"/>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80"/>
                <a:gd name="T28" fmla="*/ 0 h 2003"/>
                <a:gd name="T29" fmla="*/ 5080 w 5080"/>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80" h="2003">
                  <a:moveTo>
                    <a:pt x="504" y="3"/>
                  </a:moveTo>
                  <a:cubicBezTo>
                    <a:pt x="504" y="3"/>
                    <a:pt x="3272" y="4"/>
                    <a:pt x="5070" y="5"/>
                  </a:cubicBezTo>
                  <a:cubicBezTo>
                    <a:pt x="5070" y="236"/>
                    <a:pt x="5078" y="1043"/>
                    <a:pt x="5078" y="1275"/>
                  </a:cubicBezTo>
                  <a:cubicBezTo>
                    <a:pt x="5067" y="1487"/>
                    <a:pt x="5079" y="1587"/>
                    <a:pt x="4985" y="1748"/>
                  </a:cubicBezTo>
                  <a:cubicBezTo>
                    <a:pt x="4848" y="1979"/>
                    <a:pt x="4714" y="1972"/>
                    <a:pt x="4548" y="2002"/>
                  </a:cubicBezTo>
                  <a:cubicBezTo>
                    <a:pt x="4375" y="1995"/>
                    <a:pt x="24" y="1991"/>
                    <a:pt x="30" y="1991"/>
                  </a:cubicBezTo>
                  <a:cubicBezTo>
                    <a:pt x="35" y="1955"/>
                    <a:pt x="23" y="643"/>
                    <a:pt x="23" y="594"/>
                  </a:cubicBezTo>
                  <a:cubicBezTo>
                    <a:pt x="24" y="544"/>
                    <a:pt x="0" y="380"/>
                    <a:pt x="136" y="174"/>
                  </a:cubicBezTo>
                  <a:cubicBezTo>
                    <a:pt x="271" y="0"/>
                    <a:pt x="370" y="0"/>
                    <a:pt x="504" y="3"/>
                  </a:cubicBezTo>
                </a:path>
              </a:pathLst>
            </a:custGeom>
            <a:solidFill>
              <a:srgbClr val="6DC400"/>
            </a:solidFill>
            <a:ln w="9525">
              <a:noFill/>
              <a:miter lim="800000"/>
              <a:headEnd/>
              <a:tailEnd/>
            </a:ln>
          </p:spPr>
          <p:txBody>
            <a:bodyPr wrap="none" anchor="ctr"/>
            <a:lstStyle/>
            <a:p>
              <a:endParaRPr lang="zh-CN" altLang="en-US"/>
            </a:p>
          </p:txBody>
        </p:sp>
        <p:sp>
          <p:nvSpPr>
            <p:cNvPr id="99350" name="Text Box 8"/>
            <p:cNvSpPr txBox="1">
              <a:spLocks noChangeArrowheads="1"/>
            </p:cNvSpPr>
            <p:nvPr/>
          </p:nvSpPr>
          <p:spPr bwMode="auto">
            <a:xfrm>
              <a:off x="4518" y="1927"/>
              <a:ext cx="1152" cy="454"/>
            </a:xfrm>
            <a:prstGeom prst="rect">
              <a:avLst/>
            </a:prstGeom>
            <a:noFill/>
            <a:ln w="9525">
              <a:noFill/>
              <a:miter lim="800000"/>
              <a:headEnd/>
              <a:tailEnd/>
            </a:ln>
          </p:spPr>
          <p:txBody>
            <a:bodyPr lIns="99000" tIns="69876" rIns="99000" bIns="54000" anchor="ctr" anchorCtr="1"/>
            <a:lstStyle/>
            <a:p>
              <a:pPr algn="ctr">
                <a:tabLst>
                  <a:tab pos="655638" algn="l"/>
                  <a:tab pos="1312863" algn="l"/>
                </a:tabLst>
              </a:pPr>
              <a:r>
                <a:rPr lang="zh-CN" altLang="en-US">
                  <a:solidFill>
                    <a:srgbClr val="FFFFFF"/>
                  </a:solidFill>
                </a:rPr>
                <a:t>创建一个信号映射器</a:t>
              </a:r>
              <a:endParaRPr lang="en-US">
                <a:solidFill>
                  <a:srgbClr val="FFFFFF"/>
                </a:solidFill>
              </a:endParaRPr>
            </a:p>
          </p:txBody>
        </p:sp>
      </p:grpSp>
      <p:sp>
        <p:nvSpPr>
          <p:cNvPr id="99336" name="Freeform 9"/>
          <p:cNvSpPr>
            <a:spLocks noChangeArrowheads="1"/>
          </p:cNvSpPr>
          <p:nvPr/>
        </p:nvSpPr>
        <p:spPr bwMode="auto">
          <a:xfrm>
            <a:off x="4735513" y="4244975"/>
            <a:ext cx="979487" cy="327025"/>
          </a:xfrm>
          <a:custGeom>
            <a:avLst/>
            <a:gdLst>
              <a:gd name="T0" fmla="*/ 0 w 3001"/>
              <a:gd name="T1" fmla="*/ 2147483647 h 1001"/>
              <a:gd name="T2" fmla="*/ 2147483647 w 3001"/>
              <a:gd name="T3" fmla="*/ 0 h 1001"/>
              <a:gd name="T4" fmla="*/ 2147483647 w 3001"/>
              <a:gd name="T5" fmla="*/ 2147483647 h 1001"/>
              <a:gd name="T6" fmla="*/ 0 w 3001"/>
              <a:gd name="T7" fmla="*/ 2147483647 h 1001"/>
              <a:gd name="T8" fmla="*/ 0 60000 65536"/>
              <a:gd name="T9" fmla="*/ 0 60000 65536"/>
              <a:gd name="T10" fmla="*/ 0 60000 65536"/>
              <a:gd name="T11" fmla="*/ 0 60000 65536"/>
              <a:gd name="T12" fmla="*/ 0 w 3001"/>
              <a:gd name="T13" fmla="*/ 0 h 1001"/>
              <a:gd name="T14" fmla="*/ 3001 w 3001"/>
              <a:gd name="T15" fmla="*/ 1001 h 1001"/>
            </a:gdLst>
            <a:ahLst/>
            <a:cxnLst>
              <a:cxn ang="T8">
                <a:pos x="T0" y="T1"/>
              </a:cxn>
              <a:cxn ang="T9">
                <a:pos x="T2" y="T3"/>
              </a:cxn>
              <a:cxn ang="T10">
                <a:pos x="T4" y="T5"/>
              </a:cxn>
              <a:cxn ang="T11">
                <a:pos x="T6" y="T7"/>
              </a:cxn>
            </a:cxnLst>
            <a:rect l="T12" t="T13" r="T14" b="T15"/>
            <a:pathLst>
              <a:path w="3001" h="1001">
                <a:moveTo>
                  <a:pt x="0" y="1000"/>
                </a:moveTo>
                <a:lnTo>
                  <a:pt x="2000" y="0"/>
                </a:lnTo>
                <a:lnTo>
                  <a:pt x="3000" y="500"/>
                </a:lnTo>
                <a:lnTo>
                  <a:pt x="0" y="100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99337" name="Group 10"/>
          <p:cNvGrpSpPr>
            <a:grpSpLocks/>
          </p:cNvGrpSpPr>
          <p:nvPr/>
        </p:nvGrpSpPr>
        <p:grpSpPr bwMode="auto">
          <a:xfrm>
            <a:off x="5373688" y="3917950"/>
            <a:ext cx="3443287" cy="490538"/>
            <a:chOff x="3732" y="2721"/>
            <a:chExt cx="2391" cy="340"/>
          </a:xfrm>
        </p:grpSpPr>
        <p:sp>
          <p:nvSpPr>
            <p:cNvPr id="99347" name="Freeform 11"/>
            <p:cNvSpPr>
              <a:spLocks noChangeArrowheads="1"/>
            </p:cNvSpPr>
            <p:nvPr/>
          </p:nvSpPr>
          <p:spPr bwMode="auto">
            <a:xfrm>
              <a:off x="3732" y="2721"/>
              <a:ext cx="2392" cy="341"/>
            </a:xfrm>
            <a:custGeom>
              <a:avLst/>
              <a:gdLst>
                <a:gd name="T0" fmla="*/ 0 w 10548"/>
                <a:gd name="T1" fmla="*/ 0 h 1503"/>
                <a:gd name="T2" fmla="*/ 0 w 10548"/>
                <a:gd name="T3" fmla="*/ 0 h 1503"/>
                <a:gd name="T4" fmla="*/ 0 w 10548"/>
                <a:gd name="T5" fmla="*/ 0 h 1503"/>
                <a:gd name="T6" fmla="*/ 0 w 10548"/>
                <a:gd name="T7" fmla="*/ 0 h 1503"/>
                <a:gd name="T8" fmla="*/ 0 w 10548"/>
                <a:gd name="T9" fmla="*/ 0 h 1503"/>
                <a:gd name="T10" fmla="*/ 0 w 10548"/>
                <a:gd name="T11" fmla="*/ 0 h 1503"/>
                <a:gd name="T12" fmla="*/ 0 w 10548"/>
                <a:gd name="T13" fmla="*/ 0 h 1503"/>
                <a:gd name="T14" fmla="*/ 0 w 10548"/>
                <a:gd name="T15" fmla="*/ 0 h 1503"/>
                <a:gd name="T16" fmla="*/ 0 w 10548"/>
                <a:gd name="T17" fmla="*/ 0 h 15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48"/>
                <a:gd name="T28" fmla="*/ 0 h 1503"/>
                <a:gd name="T29" fmla="*/ 10548 w 10548"/>
                <a:gd name="T30" fmla="*/ 1503 h 15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48" h="1503">
                  <a:moveTo>
                    <a:pt x="1045" y="3"/>
                  </a:moveTo>
                  <a:cubicBezTo>
                    <a:pt x="1045" y="3"/>
                    <a:pt x="6795" y="3"/>
                    <a:pt x="10528" y="4"/>
                  </a:cubicBezTo>
                  <a:cubicBezTo>
                    <a:pt x="10528" y="178"/>
                    <a:pt x="10545" y="783"/>
                    <a:pt x="10545" y="957"/>
                  </a:cubicBezTo>
                  <a:cubicBezTo>
                    <a:pt x="10523" y="1116"/>
                    <a:pt x="10547" y="1191"/>
                    <a:pt x="10352" y="1311"/>
                  </a:cubicBezTo>
                  <a:cubicBezTo>
                    <a:pt x="10067" y="1485"/>
                    <a:pt x="9790" y="1479"/>
                    <a:pt x="9444" y="1502"/>
                  </a:cubicBezTo>
                  <a:cubicBezTo>
                    <a:pt x="9085" y="1497"/>
                    <a:pt x="50" y="1494"/>
                    <a:pt x="62" y="1494"/>
                  </a:cubicBezTo>
                  <a:cubicBezTo>
                    <a:pt x="72" y="1467"/>
                    <a:pt x="47" y="482"/>
                    <a:pt x="47" y="446"/>
                  </a:cubicBezTo>
                  <a:cubicBezTo>
                    <a:pt x="50" y="409"/>
                    <a:pt x="0" y="286"/>
                    <a:pt x="282" y="131"/>
                  </a:cubicBezTo>
                  <a:cubicBezTo>
                    <a:pt x="562" y="0"/>
                    <a:pt x="768" y="0"/>
                    <a:pt x="1045" y="3"/>
                  </a:cubicBezTo>
                </a:path>
              </a:pathLst>
            </a:custGeom>
            <a:solidFill>
              <a:srgbClr val="6DC400"/>
            </a:solidFill>
            <a:ln w="9525">
              <a:noFill/>
              <a:miter lim="800000"/>
              <a:headEnd/>
              <a:tailEnd/>
            </a:ln>
          </p:spPr>
          <p:txBody>
            <a:bodyPr wrap="none" anchor="ctr"/>
            <a:lstStyle/>
            <a:p>
              <a:endParaRPr lang="zh-CN" altLang="en-US"/>
            </a:p>
          </p:txBody>
        </p:sp>
        <p:sp>
          <p:nvSpPr>
            <p:cNvPr id="99348" name="Text Box 12"/>
            <p:cNvSpPr txBox="1">
              <a:spLocks noChangeArrowheads="1"/>
            </p:cNvSpPr>
            <p:nvPr/>
          </p:nvSpPr>
          <p:spPr bwMode="auto">
            <a:xfrm>
              <a:off x="3732" y="2721"/>
              <a:ext cx="2392" cy="341"/>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 pos="2625725" algn="l"/>
                  <a:tab pos="3282950" algn="l"/>
                </a:tabLst>
              </a:pPr>
              <a:r>
                <a:rPr lang="zh-CN" altLang="en-US">
                  <a:solidFill>
                    <a:srgbClr val="FFFFFF"/>
                  </a:solidFill>
                </a:rPr>
                <a:t>关联按钮到映射器</a:t>
              </a:r>
              <a:endParaRPr lang="en-US">
                <a:solidFill>
                  <a:srgbClr val="FFFFFF"/>
                </a:solidFill>
              </a:endParaRPr>
            </a:p>
          </p:txBody>
        </p:sp>
      </p:grpSp>
      <p:sp>
        <p:nvSpPr>
          <p:cNvPr id="99338" name="Freeform 13"/>
          <p:cNvSpPr>
            <a:spLocks noChangeArrowheads="1"/>
          </p:cNvSpPr>
          <p:nvPr/>
        </p:nvSpPr>
        <p:spPr bwMode="auto">
          <a:xfrm>
            <a:off x="3756025" y="4899025"/>
            <a:ext cx="1143000" cy="165100"/>
          </a:xfrm>
          <a:custGeom>
            <a:avLst/>
            <a:gdLst>
              <a:gd name="T0" fmla="*/ 0 w 3501"/>
              <a:gd name="T1" fmla="*/ 2147483647 h 501"/>
              <a:gd name="T2" fmla="*/ 2147483647 w 3501"/>
              <a:gd name="T3" fmla="*/ 0 h 501"/>
              <a:gd name="T4" fmla="*/ 2147483647 w 3501"/>
              <a:gd name="T5" fmla="*/ 2147483647 h 501"/>
              <a:gd name="T6" fmla="*/ 0 w 3501"/>
              <a:gd name="T7" fmla="*/ 2147483647 h 501"/>
              <a:gd name="T8" fmla="*/ 0 60000 65536"/>
              <a:gd name="T9" fmla="*/ 0 60000 65536"/>
              <a:gd name="T10" fmla="*/ 0 60000 65536"/>
              <a:gd name="T11" fmla="*/ 0 60000 65536"/>
              <a:gd name="T12" fmla="*/ 0 w 3501"/>
              <a:gd name="T13" fmla="*/ 0 h 501"/>
              <a:gd name="T14" fmla="*/ 3501 w 3501"/>
              <a:gd name="T15" fmla="*/ 501 h 501"/>
            </a:gdLst>
            <a:ahLst/>
            <a:cxnLst>
              <a:cxn ang="T8">
                <a:pos x="T0" y="T1"/>
              </a:cxn>
              <a:cxn ang="T9">
                <a:pos x="T2" y="T3"/>
              </a:cxn>
              <a:cxn ang="T10">
                <a:pos x="T4" y="T5"/>
              </a:cxn>
              <a:cxn ang="T11">
                <a:pos x="T6" y="T7"/>
              </a:cxn>
            </a:cxnLst>
            <a:rect l="T12" t="T13" r="T14" b="T15"/>
            <a:pathLst>
              <a:path w="3501" h="501">
                <a:moveTo>
                  <a:pt x="0" y="300"/>
                </a:moveTo>
                <a:lnTo>
                  <a:pt x="3500" y="0"/>
                </a:lnTo>
                <a:lnTo>
                  <a:pt x="3500" y="500"/>
                </a:lnTo>
                <a:lnTo>
                  <a:pt x="0" y="30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99339" name="Group 14"/>
          <p:cNvGrpSpPr>
            <a:grpSpLocks/>
          </p:cNvGrpSpPr>
          <p:nvPr/>
        </p:nvGrpSpPr>
        <p:grpSpPr bwMode="auto">
          <a:xfrm>
            <a:off x="4706938" y="4637088"/>
            <a:ext cx="2214562" cy="587375"/>
            <a:chOff x="3269" y="3220"/>
            <a:chExt cx="1538" cy="408"/>
          </a:xfrm>
        </p:grpSpPr>
        <p:sp>
          <p:nvSpPr>
            <p:cNvPr id="99345" name="Freeform 15"/>
            <p:cNvSpPr>
              <a:spLocks noChangeArrowheads="1"/>
            </p:cNvSpPr>
            <p:nvPr/>
          </p:nvSpPr>
          <p:spPr bwMode="auto">
            <a:xfrm>
              <a:off x="3269" y="3220"/>
              <a:ext cx="1539" cy="409"/>
            </a:xfrm>
            <a:custGeom>
              <a:avLst/>
              <a:gdLst>
                <a:gd name="T0" fmla="*/ 0 w 6787"/>
                <a:gd name="T1" fmla="*/ 0 h 1803"/>
                <a:gd name="T2" fmla="*/ 0 w 6787"/>
                <a:gd name="T3" fmla="*/ 0 h 1803"/>
                <a:gd name="T4" fmla="*/ 0 w 6787"/>
                <a:gd name="T5" fmla="*/ 0 h 1803"/>
                <a:gd name="T6" fmla="*/ 0 w 6787"/>
                <a:gd name="T7" fmla="*/ 0 h 1803"/>
                <a:gd name="T8" fmla="*/ 0 w 6787"/>
                <a:gd name="T9" fmla="*/ 0 h 1803"/>
                <a:gd name="T10" fmla="*/ 0 w 6787"/>
                <a:gd name="T11" fmla="*/ 0 h 1803"/>
                <a:gd name="T12" fmla="*/ 0 w 6787"/>
                <a:gd name="T13" fmla="*/ 0 h 1803"/>
                <a:gd name="T14" fmla="*/ 0 w 6787"/>
                <a:gd name="T15" fmla="*/ 0 h 1803"/>
                <a:gd name="T16" fmla="*/ 0 w 6787"/>
                <a:gd name="T17" fmla="*/ 0 h 18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87"/>
                <a:gd name="T28" fmla="*/ 0 h 1803"/>
                <a:gd name="T29" fmla="*/ 6787 w 6787"/>
                <a:gd name="T30" fmla="*/ 1803 h 18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87" h="1803">
                  <a:moveTo>
                    <a:pt x="671" y="3"/>
                  </a:moveTo>
                  <a:cubicBezTo>
                    <a:pt x="671" y="3"/>
                    <a:pt x="4371" y="3"/>
                    <a:pt x="6774" y="4"/>
                  </a:cubicBezTo>
                  <a:cubicBezTo>
                    <a:pt x="6774" y="212"/>
                    <a:pt x="6785" y="939"/>
                    <a:pt x="6785" y="1147"/>
                  </a:cubicBezTo>
                  <a:cubicBezTo>
                    <a:pt x="6771" y="1338"/>
                    <a:pt x="6786" y="1428"/>
                    <a:pt x="6661" y="1573"/>
                  </a:cubicBezTo>
                  <a:cubicBezTo>
                    <a:pt x="6477" y="1781"/>
                    <a:pt x="6299" y="1775"/>
                    <a:pt x="6075" y="1802"/>
                  </a:cubicBezTo>
                  <a:cubicBezTo>
                    <a:pt x="5844" y="1795"/>
                    <a:pt x="32" y="1792"/>
                    <a:pt x="40" y="1792"/>
                  </a:cubicBezTo>
                  <a:cubicBezTo>
                    <a:pt x="46" y="1759"/>
                    <a:pt x="30" y="579"/>
                    <a:pt x="30" y="534"/>
                  </a:cubicBezTo>
                  <a:cubicBezTo>
                    <a:pt x="32" y="489"/>
                    <a:pt x="0" y="342"/>
                    <a:pt x="181" y="156"/>
                  </a:cubicBezTo>
                  <a:cubicBezTo>
                    <a:pt x="360" y="0"/>
                    <a:pt x="493" y="0"/>
                    <a:pt x="671" y="3"/>
                  </a:cubicBezTo>
                </a:path>
              </a:pathLst>
            </a:custGeom>
            <a:solidFill>
              <a:srgbClr val="6DC400"/>
            </a:solidFill>
            <a:ln w="9525">
              <a:noFill/>
              <a:miter lim="800000"/>
              <a:headEnd/>
              <a:tailEnd/>
            </a:ln>
          </p:spPr>
          <p:txBody>
            <a:bodyPr wrap="none" anchor="ctr"/>
            <a:lstStyle/>
            <a:p>
              <a:endParaRPr lang="zh-CN" altLang="en-US"/>
            </a:p>
          </p:txBody>
        </p:sp>
        <p:sp>
          <p:nvSpPr>
            <p:cNvPr id="99346" name="Text Box 16"/>
            <p:cNvSpPr txBox="1">
              <a:spLocks noChangeArrowheads="1"/>
            </p:cNvSpPr>
            <p:nvPr/>
          </p:nvSpPr>
          <p:spPr bwMode="auto">
            <a:xfrm>
              <a:off x="3269" y="3220"/>
              <a:ext cx="1539" cy="409"/>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Lst>
              </a:pPr>
              <a:r>
                <a:rPr lang="zh-CN" altLang="en-US">
                  <a:solidFill>
                    <a:srgbClr val="FFFFFF"/>
                  </a:solidFill>
                </a:rPr>
                <a:t>关联一个发射器和一个值。</a:t>
              </a:r>
              <a:endParaRPr lang="en-US">
                <a:solidFill>
                  <a:srgbClr val="FFFFFF"/>
                </a:solidFill>
              </a:endParaRPr>
            </a:p>
          </p:txBody>
        </p:sp>
      </p:grpSp>
      <p:sp>
        <p:nvSpPr>
          <p:cNvPr id="99340" name="Freeform 17"/>
          <p:cNvSpPr>
            <a:spLocks noChangeArrowheads="1"/>
          </p:cNvSpPr>
          <p:nvPr/>
        </p:nvSpPr>
        <p:spPr bwMode="auto">
          <a:xfrm>
            <a:off x="5291138" y="5389563"/>
            <a:ext cx="1893887" cy="358775"/>
          </a:xfrm>
          <a:custGeom>
            <a:avLst/>
            <a:gdLst>
              <a:gd name="T0" fmla="*/ 2147483647 w 5801"/>
              <a:gd name="T1" fmla="*/ 0 h 1101"/>
              <a:gd name="T2" fmla="*/ 2147483647 w 5801"/>
              <a:gd name="T3" fmla="*/ 2147483647 h 1101"/>
              <a:gd name="T4" fmla="*/ 0 w 5801"/>
              <a:gd name="T5" fmla="*/ 2147483647 h 1101"/>
              <a:gd name="T6" fmla="*/ 2147483647 w 5801"/>
              <a:gd name="T7" fmla="*/ 0 h 1101"/>
              <a:gd name="T8" fmla="*/ 0 60000 65536"/>
              <a:gd name="T9" fmla="*/ 0 60000 65536"/>
              <a:gd name="T10" fmla="*/ 0 60000 65536"/>
              <a:gd name="T11" fmla="*/ 0 60000 65536"/>
              <a:gd name="T12" fmla="*/ 0 w 5801"/>
              <a:gd name="T13" fmla="*/ 0 h 1101"/>
              <a:gd name="T14" fmla="*/ 5801 w 5801"/>
              <a:gd name="T15" fmla="*/ 1101 h 1101"/>
            </a:gdLst>
            <a:ahLst/>
            <a:cxnLst>
              <a:cxn ang="T8">
                <a:pos x="T0" y="T1"/>
              </a:cxn>
              <a:cxn ang="T9">
                <a:pos x="T2" y="T3"/>
              </a:cxn>
              <a:cxn ang="T10">
                <a:pos x="T4" y="T5"/>
              </a:cxn>
              <a:cxn ang="T11">
                <a:pos x="T6" y="T7"/>
              </a:cxn>
            </a:cxnLst>
            <a:rect l="T12" t="T13" r="T14" b="T15"/>
            <a:pathLst>
              <a:path w="5801" h="1101">
                <a:moveTo>
                  <a:pt x="5300" y="0"/>
                </a:moveTo>
                <a:lnTo>
                  <a:pt x="5800" y="500"/>
                </a:lnTo>
                <a:lnTo>
                  <a:pt x="0" y="1100"/>
                </a:lnTo>
                <a:lnTo>
                  <a:pt x="5300" y="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99341" name="Group 18"/>
          <p:cNvGrpSpPr>
            <a:grpSpLocks/>
          </p:cNvGrpSpPr>
          <p:nvPr/>
        </p:nvGrpSpPr>
        <p:grpSpPr bwMode="auto">
          <a:xfrm>
            <a:off x="7015163" y="4735513"/>
            <a:ext cx="1311275" cy="815975"/>
            <a:chOff x="4872" y="3288"/>
            <a:chExt cx="910" cy="567"/>
          </a:xfrm>
        </p:grpSpPr>
        <p:sp>
          <p:nvSpPr>
            <p:cNvPr id="99343" name="Freeform 19"/>
            <p:cNvSpPr>
              <a:spLocks noChangeArrowheads="1"/>
            </p:cNvSpPr>
            <p:nvPr/>
          </p:nvSpPr>
          <p:spPr bwMode="auto">
            <a:xfrm>
              <a:off x="4872" y="3288"/>
              <a:ext cx="911" cy="568"/>
            </a:xfrm>
            <a:custGeom>
              <a:avLst/>
              <a:gdLst>
                <a:gd name="T0" fmla="*/ 0 w 4019"/>
                <a:gd name="T1" fmla="*/ 0 h 2504"/>
                <a:gd name="T2" fmla="*/ 0 w 4019"/>
                <a:gd name="T3" fmla="*/ 0 h 2504"/>
                <a:gd name="T4" fmla="*/ 0 w 4019"/>
                <a:gd name="T5" fmla="*/ 0 h 2504"/>
                <a:gd name="T6" fmla="*/ 0 w 4019"/>
                <a:gd name="T7" fmla="*/ 0 h 2504"/>
                <a:gd name="T8" fmla="*/ 0 w 4019"/>
                <a:gd name="T9" fmla="*/ 0 h 2504"/>
                <a:gd name="T10" fmla="*/ 0 w 4019"/>
                <a:gd name="T11" fmla="*/ 0 h 2504"/>
                <a:gd name="T12" fmla="*/ 0 w 4019"/>
                <a:gd name="T13" fmla="*/ 0 h 2504"/>
                <a:gd name="T14" fmla="*/ 0 w 4019"/>
                <a:gd name="T15" fmla="*/ 0 h 2504"/>
                <a:gd name="T16" fmla="*/ 0 w 4019"/>
                <a:gd name="T17" fmla="*/ 0 h 2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19"/>
                <a:gd name="T28" fmla="*/ 0 h 2504"/>
                <a:gd name="T29" fmla="*/ 4019 w 4019"/>
                <a:gd name="T30" fmla="*/ 2504 h 2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19" h="2504">
                  <a:moveTo>
                    <a:pt x="398" y="4"/>
                  </a:moveTo>
                  <a:cubicBezTo>
                    <a:pt x="398" y="4"/>
                    <a:pt x="2589" y="5"/>
                    <a:pt x="4011" y="6"/>
                  </a:cubicBezTo>
                  <a:cubicBezTo>
                    <a:pt x="4011" y="295"/>
                    <a:pt x="4017" y="1304"/>
                    <a:pt x="4017" y="1594"/>
                  </a:cubicBezTo>
                  <a:cubicBezTo>
                    <a:pt x="4009" y="1859"/>
                    <a:pt x="4018" y="1984"/>
                    <a:pt x="3943" y="2185"/>
                  </a:cubicBezTo>
                  <a:cubicBezTo>
                    <a:pt x="3835" y="2474"/>
                    <a:pt x="3729" y="2465"/>
                    <a:pt x="3598" y="2503"/>
                  </a:cubicBezTo>
                  <a:cubicBezTo>
                    <a:pt x="3461" y="2494"/>
                    <a:pt x="19" y="2489"/>
                    <a:pt x="23" y="2489"/>
                  </a:cubicBezTo>
                  <a:cubicBezTo>
                    <a:pt x="27" y="2444"/>
                    <a:pt x="18" y="804"/>
                    <a:pt x="18" y="743"/>
                  </a:cubicBezTo>
                  <a:cubicBezTo>
                    <a:pt x="19" y="680"/>
                    <a:pt x="0" y="475"/>
                    <a:pt x="107" y="218"/>
                  </a:cubicBezTo>
                  <a:cubicBezTo>
                    <a:pt x="214" y="0"/>
                    <a:pt x="293" y="0"/>
                    <a:pt x="398" y="4"/>
                  </a:cubicBezTo>
                </a:path>
              </a:pathLst>
            </a:custGeom>
            <a:solidFill>
              <a:srgbClr val="6DC400"/>
            </a:solidFill>
            <a:ln w="9525">
              <a:noFill/>
              <a:miter lim="800000"/>
              <a:headEnd/>
              <a:tailEnd/>
            </a:ln>
          </p:spPr>
          <p:txBody>
            <a:bodyPr wrap="none" anchor="ctr"/>
            <a:lstStyle/>
            <a:p>
              <a:endParaRPr lang="zh-CN" altLang="en-US"/>
            </a:p>
          </p:txBody>
        </p:sp>
        <p:sp>
          <p:nvSpPr>
            <p:cNvPr id="99344" name="Text Box 20"/>
            <p:cNvSpPr txBox="1">
              <a:spLocks noChangeArrowheads="1"/>
            </p:cNvSpPr>
            <p:nvPr/>
          </p:nvSpPr>
          <p:spPr bwMode="auto">
            <a:xfrm>
              <a:off x="4872" y="3288"/>
              <a:ext cx="911" cy="568"/>
            </a:xfrm>
            <a:prstGeom prst="rect">
              <a:avLst/>
            </a:prstGeom>
            <a:noFill/>
            <a:ln w="9525">
              <a:noFill/>
              <a:miter lim="800000"/>
              <a:headEnd/>
              <a:tailEnd/>
            </a:ln>
          </p:spPr>
          <p:txBody>
            <a:bodyPr lIns="99000" tIns="69876" rIns="99000" bIns="54000" anchor="ctr" anchorCtr="1"/>
            <a:lstStyle/>
            <a:p>
              <a:pPr algn="ctr">
                <a:tabLst>
                  <a:tab pos="655638" algn="l"/>
                </a:tabLst>
              </a:pPr>
              <a:r>
                <a:rPr lang="zh-CN" altLang="en-US">
                  <a:solidFill>
                    <a:srgbClr val="FFFFFF"/>
                  </a:solidFill>
                </a:rPr>
                <a:t>关联映射器到槽上。</a:t>
              </a:r>
              <a:endParaRPr lang="en-US">
                <a:solidFill>
                  <a:srgbClr val="FFFFFF"/>
                </a:solidFill>
              </a:endParaRPr>
            </a:p>
          </p:txBody>
        </p:sp>
      </p:grpSp>
      <p:sp>
        <p:nvSpPr>
          <p:cNvPr id="99342" name="灯片编号占位符 22"/>
          <p:cNvSpPr>
            <a:spLocks noGrp="1"/>
          </p:cNvSpPr>
          <p:nvPr>
            <p:ph type="sldNum" sz="quarter" idx="12"/>
          </p:nvPr>
        </p:nvSpPr>
        <p:spPr>
          <a:noFill/>
        </p:spPr>
        <p:txBody>
          <a:bodyPr/>
          <a:lstStyle/>
          <a:p>
            <a:fld id="{1555C3D6-3E54-455C-B5BB-3E1AA77EA7B1}" type="slidenum">
              <a:rPr lang="en-US" altLang="zh-CN" smtClean="0">
                <a:latin typeface="Arial" charset="0"/>
              </a:rPr>
              <a:pPr/>
              <a:t>92</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
          <p:cNvSpPr>
            <a:spLocks noGrp="1" noChangeArrowheads="1"/>
          </p:cNvSpPr>
          <p:nvPr>
            <p:ph type="title"/>
          </p:nvPr>
        </p:nvSpPr>
        <p:spPr>
          <a:xfrm>
            <a:off x="1042988" y="44450"/>
            <a:ext cx="5943600" cy="1144588"/>
          </a:xfrm>
        </p:spPr>
        <p:txBody>
          <a:bodyPr tIns="35203"/>
          <a:lstStyle/>
          <a:p>
            <a:pPr eaLnBrk="1"/>
            <a:r>
              <a:rPr lang="zh-CN" altLang="en-US" smtClean="0"/>
              <a:t>信号映射器</a:t>
            </a:r>
          </a:p>
        </p:txBody>
      </p:sp>
      <p:pic>
        <p:nvPicPr>
          <p:cNvPr id="100355" name="Picture 2"/>
          <p:cNvPicPr>
            <a:picLocks noChangeAspect="1" noChangeArrowheads="1"/>
          </p:cNvPicPr>
          <p:nvPr/>
        </p:nvPicPr>
        <p:blipFill>
          <a:blip r:embed="rId3" cstate="print"/>
          <a:srcRect/>
          <a:stretch>
            <a:fillRect/>
          </a:stretch>
        </p:blipFill>
        <p:spPr bwMode="auto">
          <a:xfrm>
            <a:off x="179388" y="2687638"/>
            <a:ext cx="2047875" cy="1477962"/>
          </a:xfrm>
          <a:prstGeom prst="rect">
            <a:avLst/>
          </a:prstGeom>
          <a:noFill/>
          <a:ln w="9525">
            <a:noFill/>
            <a:round/>
            <a:headEnd/>
            <a:tailEnd/>
          </a:ln>
        </p:spPr>
      </p:pic>
      <p:sp>
        <p:nvSpPr>
          <p:cNvPr id="100356" name="AutoShape 3"/>
          <p:cNvSpPr>
            <a:spLocks noChangeArrowheads="1"/>
          </p:cNvSpPr>
          <p:nvPr/>
        </p:nvSpPr>
        <p:spPr bwMode="auto">
          <a:xfrm>
            <a:off x="3151188" y="2903538"/>
            <a:ext cx="1960562" cy="654050"/>
          </a:xfrm>
          <a:prstGeom prst="roundRect">
            <a:avLst>
              <a:gd name="adj" fmla="val 16667"/>
            </a:avLst>
          </a:prstGeom>
          <a:solidFill>
            <a:srgbClr val="E0DBCA"/>
          </a:solidFill>
          <a:ln w="9525">
            <a:solidFill>
              <a:srgbClr val="000000"/>
            </a:solidFill>
            <a:round/>
            <a:headEnd/>
            <a:tailEnd/>
          </a:ln>
        </p:spPr>
        <p:txBody>
          <a:bodyPr wrap="none" lIns="81639" tIns="44934" rIns="81639" bIns="40820" anchor="ctr"/>
          <a:lstStyle/>
          <a:p>
            <a:pPr algn="ctr">
              <a:lnSpc>
                <a:spcPct val="98000"/>
              </a:lnSpc>
              <a:tabLst>
                <a:tab pos="655638" algn="l"/>
                <a:tab pos="1312863" algn="l"/>
              </a:tabLst>
            </a:pPr>
            <a:r>
              <a:rPr lang="en-US" altLang="zh-CN">
                <a:solidFill>
                  <a:srgbClr val="000000"/>
                </a:solidFill>
                <a:latin typeface="DejaVu Sans Mono" pitchFamily="49" charset="0"/>
              </a:rPr>
              <a:t>QSignalMapper</a:t>
            </a:r>
          </a:p>
        </p:txBody>
      </p:sp>
      <p:sp>
        <p:nvSpPr>
          <p:cNvPr id="100357" name="Text Box 4"/>
          <p:cNvSpPr txBox="1">
            <a:spLocks noChangeArrowheads="1"/>
          </p:cNvSpPr>
          <p:nvPr/>
        </p:nvSpPr>
        <p:spPr bwMode="auto">
          <a:xfrm>
            <a:off x="5965825" y="2133600"/>
            <a:ext cx="3286125" cy="2008188"/>
          </a:xfrm>
          <a:prstGeom prst="rect">
            <a:avLst/>
          </a:prstGeom>
          <a:noFill/>
          <a:ln w="9525">
            <a:noFill/>
            <a:round/>
            <a:headEnd/>
            <a:tailEnd/>
          </a:ln>
        </p:spPr>
        <p:txBody>
          <a:bodyPr wrap="none" lIns="81639" tIns="44934" rIns="81639" bIns="40820"/>
          <a:lstStyle/>
          <a:p>
            <a:pPr>
              <a:lnSpc>
                <a:spcPct val="98000"/>
              </a:lnSpc>
              <a:tabLst>
                <a:tab pos="655638" algn="l"/>
                <a:tab pos="1312863" algn="l"/>
                <a:tab pos="1968500" algn="l"/>
                <a:tab pos="2625725" algn="l"/>
              </a:tabLst>
            </a:pPr>
            <a:r>
              <a:rPr lang="en-US" altLang="zh-CN">
                <a:solidFill>
                  <a:srgbClr val="999999"/>
                </a:solidFill>
                <a:latin typeface="DejaVu Sans Mono" pitchFamily="49" charset="0"/>
              </a:rPr>
              <a:t>{</a:t>
            </a:r>
          </a:p>
          <a:p>
            <a:pPr>
              <a:lnSpc>
                <a:spcPct val="98000"/>
              </a:lnSpc>
              <a:tabLst>
                <a:tab pos="655638" algn="l"/>
                <a:tab pos="1312863" algn="l"/>
                <a:tab pos="1968500" algn="l"/>
                <a:tab pos="2625725" algn="l"/>
              </a:tabLst>
            </a:pPr>
            <a:r>
              <a:rPr lang="en-US" altLang="zh-CN">
                <a:solidFill>
                  <a:srgbClr val="999999"/>
                </a:solidFill>
                <a:latin typeface="DejaVu Sans Mono" pitchFamily="49" charset="0"/>
              </a:rPr>
              <a:t>    ...</a:t>
            </a:r>
          </a:p>
          <a:p>
            <a:pPr>
              <a:lnSpc>
                <a:spcPct val="98000"/>
              </a:lnSpc>
              <a:tabLst>
                <a:tab pos="655638" algn="l"/>
                <a:tab pos="1312863" algn="l"/>
                <a:tab pos="1968500" algn="l"/>
                <a:tab pos="2625725" algn="l"/>
              </a:tabLst>
            </a:pPr>
            <a:endParaRPr lang="en-US" altLang="zh-CN">
              <a:solidFill>
                <a:srgbClr val="000000"/>
              </a:solidFill>
              <a:latin typeface="DejaVu Sans Mono" pitchFamily="49" charset="0"/>
            </a:endParaRPr>
          </a:p>
          <a:p>
            <a:pPr>
              <a:lnSpc>
                <a:spcPct val="98000"/>
              </a:lnSpc>
              <a:tabLst>
                <a:tab pos="655638" algn="l"/>
                <a:tab pos="1312863" algn="l"/>
                <a:tab pos="1968500" algn="l"/>
                <a:tab pos="2625725" algn="l"/>
              </a:tabLst>
            </a:pPr>
            <a:r>
              <a:rPr lang="en-US" altLang="zh-CN">
                <a:solidFill>
                  <a:srgbClr val="000000"/>
                </a:solidFill>
                <a:latin typeface="DejaVu Sans Mono" pitchFamily="49" charset="0"/>
              </a:rPr>
              <a:t>public slots:</a:t>
            </a:r>
          </a:p>
          <a:p>
            <a:pPr>
              <a:lnSpc>
                <a:spcPct val="98000"/>
              </a:lnSpc>
              <a:tabLst>
                <a:tab pos="655638" algn="l"/>
                <a:tab pos="1312863" algn="l"/>
                <a:tab pos="1968500" algn="l"/>
                <a:tab pos="2625725" algn="l"/>
              </a:tabLst>
            </a:pPr>
            <a:r>
              <a:rPr lang="en-US" altLang="zh-CN">
                <a:solidFill>
                  <a:srgbClr val="000000"/>
                </a:solidFill>
                <a:latin typeface="DejaVu Sans Mono" pitchFamily="49" charset="0"/>
              </a:rPr>
              <a:t>    void keyPressed();</a:t>
            </a:r>
          </a:p>
          <a:p>
            <a:pPr>
              <a:lnSpc>
                <a:spcPct val="98000"/>
              </a:lnSpc>
              <a:tabLst>
                <a:tab pos="655638" algn="l"/>
                <a:tab pos="1312863" algn="l"/>
                <a:tab pos="1968500" algn="l"/>
                <a:tab pos="2625725" algn="l"/>
              </a:tabLst>
            </a:pPr>
            <a:endParaRPr lang="en-US" altLang="zh-CN">
              <a:solidFill>
                <a:srgbClr val="999999"/>
              </a:solidFill>
              <a:latin typeface="DejaVu Sans Mono" pitchFamily="49" charset="0"/>
            </a:endParaRPr>
          </a:p>
          <a:p>
            <a:pPr>
              <a:lnSpc>
                <a:spcPct val="98000"/>
              </a:lnSpc>
              <a:tabLst>
                <a:tab pos="655638" algn="l"/>
                <a:tab pos="1312863" algn="l"/>
                <a:tab pos="1968500" algn="l"/>
                <a:tab pos="2625725" algn="l"/>
              </a:tabLst>
            </a:pPr>
            <a:r>
              <a:rPr lang="en-US" altLang="zh-CN">
                <a:solidFill>
                  <a:srgbClr val="999999"/>
                </a:solidFill>
                <a:latin typeface="DejaVu Sans Mono" pitchFamily="49" charset="0"/>
              </a:rPr>
              <a:t>    ...</a:t>
            </a:r>
          </a:p>
          <a:p>
            <a:pPr>
              <a:lnSpc>
                <a:spcPct val="98000"/>
              </a:lnSpc>
              <a:tabLst>
                <a:tab pos="655638" algn="l"/>
                <a:tab pos="1312863" algn="l"/>
                <a:tab pos="1968500" algn="l"/>
                <a:tab pos="2625725" algn="l"/>
              </a:tabLst>
            </a:pPr>
            <a:r>
              <a:rPr lang="en-US" altLang="zh-CN">
                <a:solidFill>
                  <a:srgbClr val="999999"/>
                </a:solidFill>
                <a:latin typeface="DejaVu Sans Mono" pitchFamily="49" charset="0"/>
              </a:rPr>
              <a:t>}</a:t>
            </a:r>
          </a:p>
        </p:txBody>
      </p:sp>
      <p:grpSp>
        <p:nvGrpSpPr>
          <p:cNvPr id="100358" name="Group 5"/>
          <p:cNvGrpSpPr>
            <a:grpSpLocks/>
          </p:cNvGrpSpPr>
          <p:nvPr/>
        </p:nvGrpSpPr>
        <p:grpSpPr bwMode="auto">
          <a:xfrm>
            <a:off x="2222500" y="2997200"/>
            <a:ext cx="981075" cy="552450"/>
            <a:chOff x="1610" y="-274079"/>
            <a:chExt cx="681" cy="553374"/>
          </a:xfrm>
        </p:grpSpPr>
        <p:sp>
          <p:nvSpPr>
            <p:cNvPr id="100364" name="Line 6"/>
            <p:cNvSpPr>
              <a:spLocks noChangeShapeType="1"/>
            </p:cNvSpPr>
            <p:nvPr/>
          </p:nvSpPr>
          <p:spPr bwMode="auto">
            <a:xfrm>
              <a:off x="1610" y="2608"/>
              <a:ext cx="680" cy="1"/>
            </a:xfrm>
            <a:prstGeom prst="line">
              <a:avLst/>
            </a:prstGeom>
            <a:noFill/>
            <a:ln w="21600">
              <a:solidFill>
                <a:srgbClr val="66B036"/>
              </a:solidFill>
              <a:round/>
              <a:headEnd/>
              <a:tailEnd type="triangle" w="med" len="med"/>
            </a:ln>
          </p:spPr>
          <p:txBody>
            <a:bodyPr/>
            <a:lstStyle/>
            <a:p>
              <a:endParaRPr lang="zh-CN" altLang="en-US"/>
            </a:p>
          </p:txBody>
        </p:sp>
        <p:sp>
          <p:nvSpPr>
            <p:cNvPr id="100365" name="Text Box 7"/>
            <p:cNvSpPr txBox="1">
              <a:spLocks noChangeArrowheads="1"/>
            </p:cNvSpPr>
            <p:nvPr/>
          </p:nvSpPr>
          <p:spPr bwMode="auto">
            <a:xfrm>
              <a:off x="1610" y="-274079"/>
              <a:ext cx="681" cy="553374"/>
            </a:xfrm>
            <a:prstGeom prst="rect">
              <a:avLst/>
            </a:prstGeom>
            <a:noFill/>
            <a:ln w="9525">
              <a:noFill/>
              <a:miter lim="800000"/>
              <a:headEnd/>
              <a:tailEnd/>
            </a:ln>
          </p:spPr>
          <p:txBody>
            <a:bodyPr lIns="100800" tIns="65502" rIns="100800" bIns="55800" anchor="ctr" anchorCtr="1">
              <a:spAutoFit/>
            </a:bodyPr>
            <a:lstStyle/>
            <a:p>
              <a:pPr algn="ctr">
                <a:tabLst>
                  <a:tab pos="655638" algn="l"/>
                </a:tabLst>
              </a:pPr>
              <a:r>
                <a:rPr lang="en-US" altLang="zh-CN" sz="1000">
                  <a:solidFill>
                    <a:srgbClr val="000000"/>
                  </a:solidFill>
                </a:rPr>
                <a:t>connections</a:t>
              </a:r>
            </a:p>
            <a:p>
              <a:pPr algn="ctr">
                <a:tabLst>
                  <a:tab pos="655638" algn="l"/>
                </a:tabLst>
              </a:pPr>
              <a:endParaRPr lang="en-US" altLang="zh-CN">
                <a:solidFill>
                  <a:srgbClr val="000000"/>
                </a:solidFill>
              </a:endParaRPr>
            </a:p>
          </p:txBody>
        </p:sp>
      </p:grpSp>
      <p:grpSp>
        <p:nvGrpSpPr>
          <p:cNvPr id="100359" name="Group 8"/>
          <p:cNvGrpSpPr>
            <a:grpSpLocks/>
          </p:cNvGrpSpPr>
          <p:nvPr/>
        </p:nvGrpSpPr>
        <p:grpSpPr bwMode="auto">
          <a:xfrm>
            <a:off x="5083175" y="3063875"/>
            <a:ext cx="1144588" cy="569913"/>
            <a:chOff x="3742" y="-282218"/>
            <a:chExt cx="795" cy="569653"/>
          </a:xfrm>
        </p:grpSpPr>
        <p:sp>
          <p:nvSpPr>
            <p:cNvPr id="100362" name="Line 9"/>
            <p:cNvSpPr>
              <a:spLocks noChangeShapeType="1"/>
            </p:cNvSpPr>
            <p:nvPr/>
          </p:nvSpPr>
          <p:spPr bwMode="auto">
            <a:xfrm>
              <a:off x="3742" y="2608"/>
              <a:ext cx="794" cy="1"/>
            </a:xfrm>
            <a:prstGeom prst="line">
              <a:avLst/>
            </a:prstGeom>
            <a:noFill/>
            <a:ln w="21600">
              <a:solidFill>
                <a:srgbClr val="66B036"/>
              </a:solidFill>
              <a:round/>
              <a:headEnd/>
              <a:tailEnd type="triangle" w="med" len="med"/>
            </a:ln>
          </p:spPr>
          <p:txBody>
            <a:bodyPr/>
            <a:lstStyle/>
            <a:p>
              <a:endParaRPr lang="zh-CN" altLang="en-US"/>
            </a:p>
          </p:txBody>
        </p:sp>
        <p:sp>
          <p:nvSpPr>
            <p:cNvPr id="100363" name="Text Box 10"/>
            <p:cNvSpPr txBox="1">
              <a:spLocks noChangeArrowheads="1"/>
            </p:cNvSpPr>
            <p:nvPr/>
          </p:nvSpPr>
          <p:spPr bwMode="auto">
            <a:xfrm>
              <a:off x="3742" y="-282218"/>
              <a:ext cx="795" cy="569653"/>
            </a:xfrm>
            <a:prstGeom prst="rect">
              <a:avLst/>
            </a:prstGeom>
            <a:noFill/>
            <a:ln w="9525">
              <a:noFill/>
              <a:miter lim="800000"/>
              <a:headEnd/>
              <a:tailEnd/>
            </a:ln>
          </p:spPr>
          <p:txBody>
            <a:bodyPr lIns="100800" tIns="66384" rIns="100800" bIns="55800" anchor="ctr" anchorCtr="1">
              <a:spAutoFit/>
            </a:bodyPr>
            <a:lstStyle/>
            <a:p>
              <a:pPr algn="ctr">
                <a:tabLst>
                  <a:tab pos="655638" algn="l"/>
                </a:tabLst>
              </a:pPr>
              <a:r>
                <a:rPr lang="en-US" altLang="zh-CN" sz="1100">
                  <a:solidFill>
                    <a:srgbClr val="000000"/>
                  </a:solidFill>
                </a:rPr>
                <a:t>connection</a:t>
              </a:r>
            </a:p>
            <a:p>
              <a:pPr algn="ctr">
                <a:tabLst>
                  <a:tab pos="655638" algn="l"/>
                </a:tabLst>
              </a:pPr>
              <a:endParaRPr lang="en-US" altLang="zh-CN">
                <a:solidFill>
                  <a:srgbClr val="000000"/>
                </a:solidFill>
              </a:endParaRPr>
            </a:p>
          </p:txBody>
        </p:sp>
      </p:grpSp>
      <p:sp>
        <p:nvSpPr>
          <p:cNvPr id="100360" name="Rectangle 11"/>
          <p:cNvSpPr>
            <a:spLocks noGrp="1" noChangeArrowheads="1"/>
          </p:cNvSpPr>
          <p:nvPr>
            <p:ph type="body" idx="1"/>
          </p:nvPr>
        </p:nvSpPr>
        <p:spPr>
          <a:xfrm>
            <a:off x="395288" y="1339850"/>
            <a:ext cx="8228012" cy="4537075"/>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mtClean="0"/>
              <a:t>信号映射器把每一个按钮和值关联起来。这些值都被映射。</a:t>
            </a:r>
            <a:endParaRPr lang="en-US" altLang="ja-JP"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smtClean="0"/>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mtClean="0"/>
              <a:t>当一个值被映射，映射器发出携带关联的值的映射信号（</a:t>
            </a:r>
            <a:r>
              <a:rPr lang="en-US" altLang="zh-CN" smtClean="0"/>
              <a:t>int</a:t>
            </a:r>
            <a:r>
              <a:rPr lang="zh-CN" altLang="en-US" smtClean="0"/>
              <a:t>）。</a:t>
            </a:r>
            <a:endParaRPr lang="en-US" smtClean="0"/>
          </a:p>
        </p:txBody>
      </p:sp>
      <p:sp>
        <p:nvSpPr>
          <p:cNvPr id="100361" name="灯片编号占位符 13"/>
          <p:cNvSpPr>
            <a:spLocks noGrp="1"/>
          </p:cNvSpPr>
          <p:nvPr>
            <p:ph type="sldNum" sz="quarter" idx="12"/>
          </p:nvPr>
        </p:nvSpPr>
        <p:spPr>
          <a:noFill/>
        </p:spPr>
        <p:txBody>
          <a:bodyPr/>
          <a:lstStyle/>
          <a:p>
            <a:fld id="{CCE7607F-B231-461D-80E6-E90BD059ECCB}" type="slidenum">
              <a:rPr lang="en-US" altLang="zh-CN" smtClean="0">
                <a:latin typeface="Arial" charset="0"/>
              </a:rPr>
              <a:pPr/>
              <a:t>93</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endParaRPr lang="en-US" smtClean="0"/>
          </a:p>
        </p:txBody>
      </p:sp>
      <p:sp>
        <p:nvSpPr>
          <p:cNvPr id="101379" name="内容占位符 2"/>
          <p:cNvSpPr>
            <a:spLocks noGrp="1"/>
          </p:cNvSpPr>
          <p:nvPr>
            <p:ph idx="1"/>
          </p:nvPr>
        </p:nvSpPr>
        <p:spPr/>
        <p:txBody>
          <a:bodyPr/>
          <a:lstStyle/>
          <a:p>
            <a:endParaRPr lang="en-US" smtClean="0"/>
          </a:p>
        </p:txBody>
      </p:sp>
      <p:sp>
        <p:nvSpPr>
          <p:cNvPr id="101380" name="灯片编号占位符 4"/>
          <p:cNvSpPr>
            <a:spLocks noGrp="1"/>
          </p:cNvSpPr>
          <p:nvPr>
            <p:ph type="sldNum" sz="quarter" idx="12"/>
          </p:nvPr>
        </p:nvSpPr>
        <p:spPr>
          <a:noFill/>
        </p:spPr>
        <p:txBody>
          <a:bodyPr/>
          <a:lstStyle/>
          <a:p>
            <a:fld id="{3CFBC3EE-0808-4A02-BC96-1E10DE3B6AD0}" type="slidenum">
              <a:rPr lang="en-US" altLang="zh-CN" smtClean="0">
                <a:latin typeface="Arial" charset="0"/>
              </a:rPr>
              <a:pPr/>
              <a:t>94</a:t>
            </a:fld>
            <a:endParaRPr lang="en-US" altLang="zh-CN" smtClean="0">
              <a:latin typeface="Arial" charset="0"/>
            </a:endParaRPr>
          </a:p>
        </p:txBody>
      </p:sp>
      <p:sp>
        <p:nvSpPr>
          <p:cNvPr id="7" name="TextBox 6"/>
          <p:cNvSpPr txBox="1"/>
          <p:nvPr/>
        </p:nvSpPr>
        <p:spPr>
          <a:xfrm>
            <a:off x="1835696" y="3068960"/>
            <a:ext cx="5688632" cy="707886"/>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zh-CN" altLang="en-US" sz="4000" dirty="0">
                <a:latin typeface="Arial" pitchFamily="34" charset="0"/>
              </a:rPr>
              <a:t>简单实例：温度转换器</a:t>
            </a:r>
            <a:endParaRPr lang="en-US" sz="4000" dirty="0">
              <a:latin typeface="Arial"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
          <p:cNvSpPr>
            <a:spLocks noGrp="1" noChangeArrowheads="1"/>
          </p:cNvSpPr>
          <p:nvPr>
            <p:ph type="title"/>
          </p:nvPr>
        </p:nvSpPr>
        <p:spPr>
          <a:xfrm>
            <a:off x="1116013" y="44450"/>
            <a:ext cx="5942012"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温度转换器</a:t>
            </a:r>
            <a:endParaRPr lang="en-US" smtClean="0"/>
          </a:p>
        </p:txBody>
      </p:sp>
      <p:sp>
        <p:nvSpPr>
          <p:cNvPr id="102403" name="Rectangle 2"/>
          <p:cNvSpPr>
            <a:spLocks noGrp="1" noChangeArrowheads="1"/>
          </p:cNvSpPr>
          <p:nvPr>
            <p:ph type="body" idx="1"/>
          </p:nvPr>
        </p:nvSpPr>
        <p:spPr>
          <a:xfrm>
            <a:off x="457200" y="4244975"/>
            <a:ext cx="8228013" cy="1803400"/>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mtClean="0"/>
              <a:t>使用</a:t>
            </a:r>
            <a:r>
              <a:rPr lang="en-US" altLang="ja-JP" smtClean="0"/>
              <a:t> </a:t>
            </a:r>
            <a:r>
              <a:rPr lang="en-US" altLang="zh-CN" smtClean="0"/>
              <a:t>TempConverter </a:t>
            </a:r>
            <a:r>
              <a:rPr lang="zh-CN" altLang="en-US" smtClean="0"/>
              <a:t>类实现在摄氏与华氏之间的转换</a:t>
            </a:r>
            <a:endParaRPr lang="en-US" altLang="ja-JP" smtClean="0"/>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mtClean="0"/>
              <a:t>当温度改变时发射信号。</a:t>
            </a:r>
            <a:endParaRPr lang="en-US" altLang="en-US" smtClean="0"/>
          </a:p>
        </p:txBody>
      </p:sp>
      <p:pic>
        <p:nvPicPr>
          <p:cNvPr id="102404" name="Picture 3"/>
          <p:cNvPicPr>
            <a:picLocks noChangeAspect="1" noChangeArrowheads="1"/>
          </p:cNvPicPr>
          <p:nvPr/>
        </p:nvPicPr>
        <p:blipFill>
          <a:blip r:embed="rId3" cstate="print"/>
          <a:srcRect/>
          <a:stretch>
            <a:fillRect/>
          </a:stretch>
        </p:blipFill>
        <p:spPr bwMode="auto">
          <a:xfrm>
            <a:off x="3105150" y="1633538"/>
            <a:ext cx="2773363" cy="2151062"/>
          </a:xfrm>
          <a:prstGeom prst="rect">
            <a:avLst/>
          </a:prstGeom>
          <a:noFill/>
          <a:ln w="9525">
            <a:noFill/>
            <a:round/>
            <a:headEnd/>
            <a:tailEnd/>
          </a:ln>
        </p:spPr>
      </p:pic>
      <p:sp>
        <p:nvSpPr>
          <p:cNvPr id="102405" name="灯片编号占位符 5"/>
          <p:cNvSpPr>
            <a:spLocks noGrp="1"/>
          </p:cNvSpPr>
          <p:nvPr>
            <p:ph type="sldNum" sz="quarter" idx="12"/>
          </p:nvPr>
        </p:nvSpPr>
        <p:spPr>
          <a:noFill/>
        </p:spPr>
        <p:txBody>
          <a:bodyPr/>
          <a:lstStyle/>
          <a:p>
            <a:fld id="{10C210D0-F536-4F19-B385-247E24F29FFB}" type="slidenum">
              <a:rPr lang="en-US" altLang="zh-CN" smtClean="0">
                <a:latin typeface="Arial" charset="0"/>
              </a:rPr>
              <a:pPr/>
              <a:t>95</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
          <p:cNvSpPr>
            <a:spLocks noGrp="1" noChangeArrowheads="1"/>
          </p:cNvSpPr>
          <p:nvPr>
            <p:ph type="title"/>
          </p:nvPr>
        </p:nvSpPr>
        <p:spPr>
          <a:xfrm>
            <a:off x="1187450" y="115888"/>
            <a:ext cx="5943600" cy="1146175"/>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温度转换器</a:t>
            </a:r>
            <a:endParaRPr lang="en-US" smtClean="0"/>
          </a:p>
        </p:txBody>
      </p:sp>
      <p:sp>
        <p:nvSpPr>
          <p:cNvPr id="103427" name="Rectangle 3"/>
          <p:cNvSpPr>
            <a:spLocks noGrp="1" noChangeArrowheads="1"/>
          </p:cNvSpPr>
          <p:nvPr>
            <p:ph type="body" idx="1"/>
          </p:nvPr>
        </p:nvSpPr>
        <p:spPr>
          <a:xfrm>
            <a:off x="755650" y="1052513"/>
            <a:ext cx="7291388" cy="4137025"/>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mtClean="0"/>
              <a:t>对话窗口（</a:t>
            </a:r>
            <a:r>
              <a:rPr lang="en-US" altLang="zh-CN" smtClean="0"/>
              <a:t>dialog window</a:t>
            </a:r>
            <a:r>
              <a:rPr lang="zh-CN" altLang="en-US" smtClean="0"/>
              <a:t>）包含以下对象</a:t>
            </a:r>
            <a:endParaRPr lang="en-US" altLang="ja-JP" smtClean="0"/>
          </a:p>
          <a:p>
            <a:pPr marL="782638" lvl="1"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mtClean="0"/>
              <a:t>一个</a:t>
            </a:r>
            <a:r>
              <a:rPr lang="en-US" altLang="ja-JP" smtClean="0"/>
              <a:t> </a:t>
            </a:r>
            <a:r>
              <a:rPr lang="en-US" altLang="zh-CN" sz="2200" smtClean="0">
                <a:latin typeface="DejaVu Sans Mono" pitchFamily="49" charset="0"/>
              </a:rPr>
              <a:t>TempConverter</a:t>
            </a:r>
            <a:r>
              <a:rPr lang="en-US" altLang="zh-CN" smtClean="0"/>
              <a:t> </a:t>
            </a:r>
            <a:r>
              <a:rPr lang="zh-CN" altLang="en-US" smtClean="0"/>
              <a:t>实例</a:t>
            </a:r>
            <a:endParaRPr lang="en-US" altLang="ja-JP" smtClean="0"/>
          </a:p>
          <a:p>
            <a:pPr marL="782638" lvl="1"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mtClean="0"/>
              <a:t>两个</a:t>
            </a:r>
            <a:r>
              <a:rPr lang="en-US" altLang="ja-JP" smtClean="0"/>
              <a:t> </a:t>
            </a:r>
            <a:r>
              <a:rPr lang="en-US" altLang="zh-CN" sz="2200" smtClean="0">
                <a:latin typeface="DejaVu Sans Mono" pitchFamily="49" charset="0"/>
              </a:rPr>
              <a:t>QGroupBox</a:t>
            </a:r>
            <a:r>
              <a:rPr lang="en-US" altLang="zh-CN" smtClean="0"/>
              <a:t> </a:t>
            </a:r>
            <a:r>
              <a:rPr lang="zh-CN" altLang="en-US" smtClean="0"/>
              <a:t>部件（</a:t>
            </a:r>
            <a:r>
              <a:rPr lang="en-US" altLang="zh-CN" smtClean="0"/>
              <a:t>widget</a:t>
            </a:r>
            <a:r>
              <a:rPr lang="zh-CN" altLang="en-US" smtClean="0"/>
              <a:t>）</a:t>
            </a:r>
            <a:r>
              <a:rPr lang="en-US" altLang="zh-CN" smtClean="0"/>
              <a:t>, </a:t>
            </a:r>
            <a:r>
              <a:rPr lang="zh-CN" altLang="en-US" smtClean="0"/>
              <a:t>每一个包含</a:t>
            </a:r>
            <a:endParaRPr lang="en-US" altLang="ja-JP" smtClean="0"/>
          </a:p>
          <a:p>
            <a:pPr marL="1174750" lvl="2" indent="-260350" eaLnBrk="1">
              <a:buSzPct val="75000"/>
              <a:buFont typeface="Symbol" pitchFamily="18"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mtClean="0"/>
              <a:t>一个</a:t>
            </a:r>
            <a:r>
              <a:rPr lang="en-US" altLang="ja-JP" smtClean="0"/>
              <a:t> </a:t>
            </a:r>
            <a:r>
              <a:rPr lang="en-US" altLang="zh-CN" sz="1800" smtClean="0">
                <a:latin typeface="DejaVu Sans Mono" pitchFamily="49" charset="0"/>
              </a:rPr>
              <a:t>QDial</a:t>
            </a:r>
            <a:r>
              <a:rPr lang="en-US" altLang="zh-CN" smtClean="0"/>
              <a:t> </a:t>
            </a:r>
            <a:r>
              <a:rPr lang="zh-CN" altLang="en-US" smtClean="0"/>
              <a:t>部件</a:t>
            </a:r>
            <a:endParaRPr lang="en-US" altLang="ja-JP" smtClean="0"/>
          </a:p>
          <a:p>
            <a:pPr marL="1174750" lvl="2" indent="-260350" eaLnBrk="1">
              <a:buSzPct val="75000"/>
              <a:buFont typeface="Symbol" pitchFamily="18" charset="2"/>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zh-CN" altLang="en-US" smtClean="0"/>
              <a:t>一个</a:t>
            </a:r>
            <a:r>
              <a:rPr lang="en-US" altLang="ja-JP" smtClean="0"/>
              <a:t> </a:t>
            </a:r>
            <a:r>
              <a:rPr lang="en-US" altLang="zh-CN" sz="1800" smtClean="0">
                <a:latin typeface="DejaVu Sans Mono" pitchFamily="49" charset="0"/>
              </a:rPr>
              <a:t>QLCDNumber</a:t>
            </a:r>
            <a:r>
              <a:rPr lang="en-US" altLang="zh-CN" smtClean="0"/>
              <a:t> </a:t>
            </a:r>
            <a:r>
              <a:rPr lang="zh-CN" altLang="en-US" smtClean="0"/>
              <a:t>部件</a:t>
            </a:r>
            <a:endParaRPr lang="en-US" smtClean="0"/>
          </a:p>
        </p:txBody>
      </p:sp>
      <p:pic>
        <p:nvPicPr>
          <p:cNvPr id="103428" name="Picture 4"/>
          <p:cNvPicPr>
            <a:picLocks noChangeAspect="1" noChangeArrowheads="1"/>
          </p:cNvPicPr>
          <p:nvPr/>
        </p:nvPicPr>
        <p:blipFill>
          <a:blip r:embed="rId3" cstate="print"/>
          <a:srcRect/>
          <a:stretch>
            <a:fillRect/>
          </a:stretch>
        </p:blipFill>
        <p:spPr bwMode="auto">
          <a:xfrm>
            <a:off x="5724525" y="3429000"/>
            <a:ext cx="2079625" cy="1612900"/>
          </a:xfrm>
          <a:prstGeom prst="rect">
            <a:avLst/>
          </a:prstGeom>
          <a:noFill/>
          <a:ln w="9525">
            <a:noFill/>
            <a:round/>
            <a:headEnd/>
            <a:tailEnd/>
          </a:ln>
        </p:spPr>
      </p:pic>
      <p:sp>
        <p:nvSpPr>
          <p:cNvPr id="103429" name="灯片编号占位符 5"/>
          <p:cNvSpPr>
            <a:spLocks noGrp="1"/>
          </p:cNvSpPr>
          <p:nvPr>
            <p:ph type="sldNum" sz="quarter" idx="12"/>
          </p:nvPr>
        </p:nvSpPr>
        <p:spPr>
          <a:noFill/>
        </p:spPr>
        <p:txBody>
          <a:bodyPr/>
          <a:lstStyle/>
          <a:p>
            <a:fld id="{553D6DCF-F07A-4E59-B2AB-FAD49211D72E}" type="slidenum">
              <a:rPr lang="en-US" altLang="zh-CN" smtClean="0">
                <a:latin typeface="Arial" charset="0"/>
              </a:rPr>
              <a:pPr/>
              <a:t>96</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
          <p:cNvSpPr>
            <a:spLocks noGrp="1" noChangeArrowheads="1"/>
          </p:cNvSpPr>
          <p:nvPr>
            <p:ph type="title"/>
          </p:nvPr>
        </p:nvSpPr>
        <p:spPr>
          <a:xfrm>
            <a:off x="1042988" y="44450"/>
            <a:ext cx="5943600"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温度转换器</a:t>
            </a:r>
            <a:endParaRPr lang="en-US" smtClean="0"/>
          </a:p>
        </p:txBody>
      </p:sp>
      <p:sp>
        <p:nvSpPr>
          <p:cNvPr id="104451" name="Text Box 2"/>
          <p:cNvSpPr txBox="1">
            <a:spLocks noChangeArrowheads="1"/>
          </p:cNvSpPr>
          <p:nvPr/>
        </p:nvSpPr>
        <p:spPr bwMode="auto">
          <a:xfrm>
            <a:off x="506413" y="1295400"/>
            <a:ext cx="7983537" cy="4664075"/>
          </a:xfrm>
          <a:prstGeom prst="rect">
            <a:avLst/>
          </a:prstGeom>
          <a:noFill/>
          <a:ln w="9525">
            <a:noFill/>
            <a:round/>
            <a:headEnd/>
            <a:tailEnd/>
          </a:ln>
        </p:spPr>
        <p:txBody>
          <a:bodyPr lIns="81639" tIns="44476" rIns="81639" bIns="40820"/>
          <a:lstStyle/>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class TempConverter : public QObject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    Q_OBJECT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    </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public:</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    TempConverter(int tempCelsius, QObject *parent = 0);</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    int tempCelsius() const;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    int tempFahrenheit() const;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public slots:</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    void setTempCelsius(int);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    void setTempFahrenheit(int);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signals:</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    void tempCelsiusChanged(int);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    void tempFahrenheitChanged(int);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private:</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    int m_tempCelsius;</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a:t>
            </a:r>
          </a:p>
        </p:txBody>
      </p:sp>
      <p:sp>
        <p:nvSpPr>
          <p:cNvPr id="104452" name="AutoShape 3"/>
          <p:cNvSpPr>
            <a:spLocks/>
          </p:cNvSpPr>
          <p:nvPr/>
        </p:nvSpPr>
        <p:spPr bwMode="auto">
          <a:xfrm>
            <a:off x="4572000" y="4462463"/>
            <a:ext cx="163513" cy="654050"/>
          </a:xfrm>
          <a:prstGeom prst="rightBrace">
            <a:avLst>
              <a:gd name="adj1" fmla="val 33333"/>
              <a:gd name="adj2" fmla="val 50000"/>
            </a:avLst>
          </a:prstGeom>
          <a:noFill/>
          <a:ln w="9525">
            <a:solidFill>
              <a:srgbClr val="000000"/>
            </a:solidFill>
            <a:round/>
            <a:headEnd/>
            <a:tailEnd/>
          </a:ln>
        </p:spPr>
        <p:txBody>
          <a:bodyPr wrap="none" lIns="82945" tIns="41473" rIns="82945" bIns="41473" anchor="ctr"/>
          <a:lstStyle/>
          <a:p>
            <a:endParaRPr lang="zh-CN" altLang="en-US"/>
          </a:p>
        </p:txBody>
      </p:sp>
      <p:sp>
        <p:nvSpPr>
          <p:cNvPr id="104453" name="AutoShape 4"/>
          <p:cNvSpPr>
            <a:spLocks/>
          </p:cNvSpPr>
          <p:nvPr/>
        </p:nvSpPr>
        <p:spPr bwMode="auto">
          <a:xfrm>
            <a:off x="4244975" y="2830513"/>
            <a:ext cx="163513" cy="1468437"/>
          </a:xfrm>
          <a:prstGeom prst="rightBrace">
            <a:avLst>
              <a:gd name="adj1" fmla="val 74838"/>
              <a:gd name="adj2" fmla="val 50000"/>
            </a:avLst>
          </a:prstGeom>
          <a:noFill/>
          <a:ln w="9525">
            <a:solidFill>
              <a:srgbClr val="000000"/>
            </a:solidFill>
            <a:round/>
            <a:headEnd/>
            <a:tailEnd/>
          </a:ln>
        </p:spPr>
        <p:txBody>
          <a:bodyPr wrap="none" lIns="82945" tIns="41473" rIns="82945" bIns="41473" anchor="ctr"/>
          <a:lstStyle/>
          <a:p>
            <a:endParaRPr lang="zh-CN" altLang="en-US"/>
          </a:p>
        </p:txBody>
      </p:sp>
      <p:sp>
        <p:nvSpPr>
          <p:cNvPr id="104454" name="Freeform 5"/>
          <p:cNvSpPr>
            <a:spLocks noChangeArrowheads="1"/>
          </p:cNvSpPr>
          <p:nvPr/>
        </p:nvSpPr>
        <p:spPr bwMode="auto">
          <a:xfrm>
            <a:off x="1960563" y="1851025"/>
            <a:ext cx="979487" cy="327025"/>
          </a:xfrm>
          <a:custGeom>
            <a:avLst/>
            <a:gdLst>
              <a:gd name="T0" fmla="*/ 0 w 3001"/>
              <a:gd name="T1" fmla="*/ 0 h 1001"/>
              <a:gd name="T2" fmla="*/ 2147483647 w 3001"/>
              <a:gd name="T3" fmla="*/ 2147483647 h 1001"/>
              <a:gd name="T4" fmla="*/ 2147483647 w 3001"/>
              <a:gd name="T5" fmla="*/ 2147483647 h 1001"/>
              <a:gd name="T6" fmla="*/ 0 w 3001"/>
              <a:gd name="T7" fmla="*/ 0 h 1001"/>
              <a:gd name="T8" fmla="*/ 0 60000 65536"/>
              <a:gd name="T9" fmla="*/ 0 60000 65536"/>
              <a:gd name="T10" fmla="*/ 0 60000 65536"/>
              <a:gd name="T11" fmla="*/ 0 60000 65536"/>
              <a:gd name="T12" fmla="*/ 0 w 3001"/>
              <a:gd name="T13" fmla="*/ 0 h 1001"/>
              <a:gd name="T14" fmla="*/ 3001 w 3001"/>
              <a:gd name="T15" fmla="*/ 1001 h 1001"/>
            </a:gdLst>
            <a:ahLst/>
            <a:cxnLst>
              <a:cxn ang="T8">
                <a:pos x="T0" y="T1"/>
              </a:cxn>
              <a:cxn ang="T9">
                <a:pos x="T2" y="T3"/>
              </a:cxn>
              <a:cxn ang="T10">
                <a:pos x="T4" y="T5"/>
              </a:cxn>
              <a:cxn ang="T11">
                <a:pos x="T6" y="T7"/>
              </a:cxn>
            </a:cxnLst>
            <a:rect l="T12" t="T13" r="T14" b="T15"/>
            <a:pathLst>
              <a:path w="3001" h="1001">
                <a:moveTo>
                  <a:pt x="0" y="0"/>
                </a:moveTo>
                <a:lnTo>
                  <a:pt x="3000" y="500"/>
                </a:lnTo>
                <a:lnTo>
                  <a:pt x="2500" y="1000"/>
                </a:lnTo>
                <a:lnTo>
                  <a:pt x="0" y="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104455" name="Group 6"/>
          <p:cNvGrpSpPr>
            <a:grpSpLocks/>
          </p:cNvGrpSpPr>
          <p:nvPr/>
        </p:nvGrpSpPr>
        <p:grpSpPr bwMode="auto">
          <a:xfrm>
            <a:off x="2765425" y="1851025"/>
            <a:ext cx="2457450" cy="488950"/>
            <a:chOff x="1920" y="1474"/>
            <a:chExt cx="1707" cy="340"/>
          </a:xfrm>
        </p:grpSpPr>
        <p:sp>
          <p:nvSpPr>
            <p:cNvPr id="104477" name="Freeform 7"/>
            <p:cNvSpPr>
              <a:spLocks noChangeArrowheads="1"/>
            </p:cNvSpPr>
            <p:nvPr/>
          </p:nvSpPr>
          <p:spPr bwMode="auto">
            <a:xfrm>
              <a:off x="1920" y="1474"/>
              <a:ext cx="1708" cy="341"/>
            </a:xfrm>
            <a:custGeom>
              <a:avLst/>
              <a:gdLst>
                <a:gd name="T0" fmla="*/ 0 w 7534"/>
                <a:gd name="T1" fmla="*/ 0 h 1503"/>
                <a:gd name="T2" fmla="*/ 0 w 7534"/>
                <a:gd name="T3" fmla="*/ 0 h 1503"/>
                <a:gd name="T4" fmla="*/ 0 w 7534"/>
                <a:gd name="T5" fmla="*/ 0 h 1503"/>
                <a:gd name="T6" fmla="*/ 0 w 7534"/>
                <a:gd name="T7" fmla="*/ 0 h 1503"/>
                <a:gd name="T8" fmla="*/ 0 w 7534"/>
                <a:gd name="T9" fmla="*/ 0 h 1503"/>
                <a:gd name="T10" fmla="*/ 0 w 7534"/>
                <a:gd name="T11" fmla="*/ 0 h 1503"/>
                <a:gd name="T12" fmla="*/ 0 w 7534"/>
                <a:gd name="T13" fmla="*/ 0 h 1503"/>
                <a:gd name="T14" fmla="*/ 0 w 7534"/>
                <a:gd name="T15" fmla="*/ 0 h 1503"/>
                <a:gd name="T16" fmla="*/ 0 w 7534"/>
                <a:gd name="T17" fmla="*/ 0 h 15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34"/>
                <a:gd name="T28" fmla="*/ 0 h 1503"/>
                <a:gd name="T29" fmla="*/ 7534 w 7534"/>
                <a:gd name="T30" fmla="*/ 1503 h 15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34" h="1503">
                  <a:moveTo>
                    <a:pt x="746" y="2"/>
                  </a:moveTo>
                  <a:cubicBezTo>
                    <a:pt x="746" y="2"/>
                    <a:pt x="4854" y="3"/>
                    <a:pt x="7520" y="4"/>
                  </a:cubicBezTo>
                  <a:cubicBezTo>
                    <a:pt x="7520" y="177"/>
                    <a:pt x="7532" y="782"/>
                    <a:pt x="7532" y="956"/>
                  </a:cubicBezTo>
                  <a:cubicBezTo>
                    <a:pt x="7516" y="1115"/>
                    <a:pt x="7533" y="1190"/>
                    <a:pt x="7394" y="1311"/>
                  </a:cubicBezTo>
                  <a:cubicBezTo>
                    <a:pt x="7190" y="1484"/>
                    <a:pt x="6992" y="1479"/>
                    <a:pt x="6745" y="1502"/>
                  </a:cubicBezTo>
                  <a:cubicBezTo>
                    <a:pt x="6489" y="1496"/>
                    <a:pt x="35" y="1493"/>
                    <a:pt x="44" y="1493"/>
                  </a:cubicBezTo>
                  <a:cubicBezTo>
                    <a:pt x="51" y="1466"/>
                    <a:pt x="33" y="482"/>
                    <a:pt x="33" y="446"/>
                  </a:cubicBezTo>
                  <a:cubicBezTo>
                    <a:pt x="35" y="408"/>
                    <a:pt x="0" y="285"/>
                    <a:pt x="201" y="131"/>
                  </a:cubicBezTo>
                  <a:cubicBezTo>
                    <a:pt x="401" y="0"/>
                    <a:pt x="549" y="0"/>
                    <a:pt x="746" y="2"/>
                  </a:cubicBezTo>
                </a:path>
              </a:pathLst>
            </a:custGeom>
            <a:solidFill>
              <a:srgbClr val="6DC400"/>
            </a:solidFill>
            <a:ln w="9525">
              <a:noFill/>
              <a:miter lim="800000"/>
              <a:headEnd/>
              <a:tailEnd/>
            </a:ln>
          </p:spPr>
          <p:txBody>
            <a:bodyPr wrap="none" anchor="ctr"/>
            <a:lstStyle/>
            <a:p>
              <a:endParaRPr lang="zh-CN" altLang="en-US"/>
            </a:p>
          </p:txBody>
        </p:sp>
        <p:sp>
          <p:nvSpPr>
            <p:cNvPr id="104478" name="Text Box 8"/>
            <p:cNvSpPr txBox="1">
              <a:spLocks noChangeArrowheads="1"/>
            </p:cNvSpPr>
            <p:nvPr/>
          </p:nvSpPr>
          <p:spPr bwMode="auto">
            <a:xfrm>
              <a:off x="1920" y="1474"/>
              <a:ext cx="1708" cy="341"/>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Lst>
              </a:pPr>
              <a:r>
                <a:rPr lang="zh-CN" altLang="en-US">
                  <a:solidFill>
                    <a:srgbClr val="FFFFFF"/>
                  </a:solidFill>
                </a:rPr>
                <a:t>先是</a:t>
              </a:r>
              <a:r>
                <a:rPr lang="en-US" altLang="zh-CN">
                  <a:solidFill>
                    <a:srgbClr val="FFFFFF"/>
                  </a:solidFill>
                </a:rPr>
                <a:t>Q_OBJECT </a:t>
              </a:r>
              <a:r>
                <a:rPr lang="zh-CN" altLang="en-US">
                  <a:solidFill>
                    <a:srgbClr val="FFFFFF"/>
                  </a:solidFill>
                </a:rPr>
                <a:t>宏</a:t>
              </a:r>
              <a:endParaRPr lang="en-US">
                <a:solidFill>
                  <a:srgbClr val="FFFFFF"/>
                </a:solidFill>
              </a:endParaRPr>
            </a:p>
          </p:txBody>
        </p:sp>
      </p:grpSp>
      <p:sp>
        <p:nvSpPr>
          <p:cNvPr id="104456" name="Freeform 9"/>
          <p:cNvSpPr>
            <a:spLocks noChangeArrowheads="1"/>
          </p:cNvSpPr>
          <p:nvPr/>
        </p:nvSpPr>
        <p:spPr bwMode="auto">
          <a:xfrm>
            <a:off x="4670425" y="1360488"/>
            <a:ext cx="1371600" cy="165100"/>
          </a:xfrm>
          <a:custGeom>
            <a:avLst/>
            <a:gdLst>
              <a:gd name="T0" fmla="*/ 2147483647 w 4201"/>
              <a:gd name="T1" fmla="*/ 0 h 501"/>
              <a:gd name="T2" fmla="*/ 0 w 4201"/>
              <a:gd name="T3" fmla="*/ 2147483647 h 501"/>
              <a:gd name="T4" fmla="*/ 2147483647 w 4201"/>
              <a:gd name="T5" fmla="*/ 2147483647 h 501"/>
              <a:gd name="T6" fmla="*/ 2147483647 w 4201"/>
              <a:gd name="T7" fmla="*/ 0 h 501"/>
              <a:gd name="T8" fmla="*/ 0 60000 65536"/>
              <a:gd name="T9" fmla="*/ 0 60000 65536"/>
              <a:gd name="T10" fmla="*/ 0 60000 65536"/>
              <a:gd name="T11" fmla="*/ 0 60000 65536"/>
              <a:gd name="T12" fmla="*/ 0 w 4201"/>
              <a:gd name="T13" fmla="*/ 0 h 501"/>
              <a:gd name="T14" fmla="*/ 4201 w 4201"/>
              <a:gd name="T15" fmla="*/ 501 h 501"/>
            </a:gdLst>
            <a:ahLst/>
            <a:cxnLst>
              <a:cxn ang="T8">
                <a:pos x="T0" y="T1"/>
              </a:cxn>
              <a:cxn ang="T9">
                <a:pos x="T2" y="T3"/>
              </a:cxn>
              <a:cxn ang="T10">
                <a:pos x="T4" y="T5"/>
              </a:cxn>
              <a:cxn ang="T11">
                <a:pos x="T6" y="T7"/>
              </a:cxn>
            </a:cxnLst>
            <a:rect l="T12" t="T13" r="T14" b="T15"/>
            <a:pathLst>
              <a:path w="4201" h="501">
                <a:moveTo>
                  <a:pt x="3700" y="0"/>
                </a:moveTo>
                <a:lnTo>
                  <a:pt x="0" y="200"/>
                </a:lnTo>
                <a:lnTo>
                  <a:pt x="4200" y="500"/>
                </a:lnTo>
                <a:lnTo>
                  <a:pt x="3700" y="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104457" name="Group 10"/>
          <p:cNvGrpSpPr>
            <a:grpSpLocks/>
          </p:cNvGrpSpPr>
          <p:nvPr/>
        </p:nvGrpSpPr>
        <p:grpSpPr bwMode="auto">
          <a:xfrm>
            <a:off x="5849938" y="1196975"/>
            <a:ext cx="1985962" cy="488950"/>
            <a:chOff x="4063" y="1020"/>
            <a:chExt cx="1379" cy="340"/>
          </a:xfrm>
        </p:grpSpPr>
        <p:sp>
          <p:nvSpPr>
            <p:cNvPr id="104475" name="Freeform 11"/>
            <p:cNvSpPr>
              <a:spLocks noChangeArrowheads="1"/>
            </p:cNvSpPr>
            <p:nvPr/>
          </p:nvSpPr>
          <p:spPr bwMode="auto">
            <a:xfrm>
              <a:off x="4063" y="1020"/>
              <a:ext cx="1380" cy="341"/>
            </a:xfrm>
            <a:custGeom>
              <a:avLst/>
              <a:gdLst>
                <a:gd name="T0" fmla="*/ 0 w 6084"/>
                <a:gd name="T1" fmla="*/ 0 h 1503"/>
                <a:gd name="T2" fmla="*/ 0 w 6084"/>
                <a:gd name="T3" fmla="*/ 0 h 1503"/>
                <a:gd name="T4" fmla="*/ 0 w 6084"/>
                <a:gd name="T5" fmla="*/ 0 h 1503"/>
                <a:gd name="T6" fmla="*/ 0 w 6084"/>
                <a:gd name="T7" fmla="*/ 0 h 1503"/>
                <a:gd name="T8" fmla="*/ 0 w 6084"/>
                <a:gd name="T9" fmla="*/ 0 h 1503"/>
                <a:gd name="T10" fmla="*/ 0 w 6084"/>
                <a:gd name="T11" fmla="*/ 0 h 1503"/>
                <a:gd name="T12" fmla="*/ 0 w 6084"/>
                <a:gd name="T13" fmla="*/ 0 h 1503"/>
                <a:gd name="T14" fmla="*/ 0 w 6084"/>
                <a:gd name="T15" fmla="*/ 0 h 1503"/>
                <a:gd name="T16" fmla="*/ 0 w 6084"/>
                <a:gd name="T17" fmla="*/ 0 h 15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84"/>
                <a:gd name="T28" fmla="*/ 0 h 1503"/>
                <a:gd name="T29" fmla="*/ 6084 w 6084"/>
                <a:gd name="T30" fmla="*/ 1503 h 15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84" h="1503">
                  <a:moveTo>
                    <a:pt x="603" y="2"/>
                  </a:moveTo>
                  <a:cubicBezTo>
                    <a:pt x="603" y="2"/>
                    <a:pt x="3919" y="3"/>
                    <a:pt x="6072" y="4"/>
                  </a:cubicBezTo>
                  <a:cubicBezTo>
                    <a:pt x="6072" y="177"/>
                    <a:pt x="6082" y="782"/>
                    <a:pt x="6082" y="956"/>
                  </a:cubicBezTo>
                  <a:cubicBezTo>
                    <a:pt x="6069" y="1115"/>
                    <a:pt x="6083" y="1190"/>
                    <a:pt x="5971" y="1311"/>
                  </a:cubicBezTo>
                  <a:cubicBezTo>
                    <a:pt x="5806" y="1484"/>
                    <a:pt x="5646" y="1479"/>
                    <a:pt x="5447" y="1502"/>
                  </a:cubicBezTo>
                  <a:cubicBezTo>
                    <a:pt x="5240" y="1496"/>
                    <a:pt x="29" y="1493"/>
                    <a:pt x="36" y="1493"/>
                  </a:cubicBezTo>
                  <a:cubicBezTo>
                    <a:pt x="41" y="1466"/>
                    <a:pt x="27" y="482"/>
                    <a:pt x="27" y="446"/>
                  </a:cubicBezTo>
                  <a:cubicBezTo>
                    <a:pt x="29" y="408"/>
                    <a:pt x="0" y="285"/>
                    <a:pt x="162" y="131"/>
                  </a:cubicBezTo>
                  <a:cubicBezTo>
                    <a:pt x="324" y="0"/>
                    <a:pt x="443" y="0"/>
                    <a:pt x="603" y="2"/>
                  </a:cubicBezTo>
                </a:path>
              </a:pathLst>
            </a:custGeom>
            <a:solidFill>
              <a:srgbClr val="6DC400"/>
            </a:solidFill>
            <a:ln w="9525">
              <a:noFill/>
              <a:miter lim="800000"/>
              <a:headEnd/>
              <a:tailEnd/>
            </a:ln>
          </p:spPr>
          <p:txBody>
            <a:bodyPr wrap="none" anchor="ctr"/>
            <a:lstStyle/>
            <a:p>
              <a:endParaRPr lang="zh-CN" altLang="en-US"/>
            </a:p>
          </p:txBody>
        </p:sp>
        <p:sp>
          <p:nvSpPr>
            <p:cNvPr id="104476" name="Text Box 12"/>
            <p:cNvSpPr txBox="1">
              <a:spLocks noChangeArrowheads="1"/>
            </p:cNvSpPr>
            <p:nvPr/>
          </p:nvSpPr>
          <p:spPr bwMode="auto">
            <a:xfrm>
              <a:off x="4063" y="1020"/>
              <a:ext cx="1380" cy="341"/>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Lst>
              </a:pPr>
              <a:r>
                <a:rPr lang="en-US" altLang="zh-CN">
                  <a:solidFill>
                    <a:srgbClr val="FFFFFF"/>
                  </a:solidFill>
                </a:rPr>
                <a:t>QObject  </a:t>
              </a:r>
              <a:r>
                <a:rPr lang="zh-CN" altLang="en-US">
                  <a:solidFill>
                    <a:srgbClr val="FFFFFF"/>
                  </a:solidFill>
                </a:rPr>
                <a:t>作为父对象</a:t>
              </a:r>
              <a:endParaRPr lang="en-US">
                <a:solidFill>
                  <a:srgbClr val="FFFFFF"/>
                </a:solidFill>
              </a:endParaRPr>
            </a:p>
          </p:txBody>
        </p:sp>
      </p:grpSp>
      <p:sp>
        <p:nvSpPr>
          <p:cNvPr id="104458" name="Freeform 13"/>
          <p:cNvSpPr>
            <a:spLocks noChangeArrowheads="1"/>
          </p:cNvSpPr>
          <p:nvPr/>
        </p:nvSpPr>
        <p:spPr bwMode="auto">
          <a:xfrm>
            <a:off x="5715000" y="2178050"/>
            <a:ext cx="817563" cy="228600"/>
          </a:xfrm>
          <a:custGeom>
            <a:avLst/>
            <a:gdLst>
              <a:gd name="T0" fmla="*/ 2147483647 w 2501"/>
              <a:gd name="T1" fmla="*/ 0 h 701"/>
              <a:gd name="T2" fmla="*/ 0 w 2501"/>
              <a:gd name="T3" fmla="*/ 2147483647 h 701"/>
              <a:gd name="T4" fmla="*/ 2147483647 w 2501"/>
              <a:gd name="T5" fmla="*/ 2147483647 h 701"/>
              <a:gd name="T6" fmla="*/ 2147483647 w 2501"/>
              <a:gd name="T7" fmla="*/ 0 h 701"/>
              <a:gd name="T8" fmla="*/ 0 60000 65536"/>
              <a:gd name="T9" fmla="*/ 0 60000 65536"/>
              <a:gd name="T10" fmla="*/ 0 60000 65536"/>
              <a:gd name="T11" fmla="*/ 0 60000 65536"/>
              <a:gd name="T12" fmla="*/ 0 w 2501"/>
              <a:gd name="T13" fmla="*/ 0 h 701"/>
              <a:gd name="T14" fmla="*/ 2501 w 2501"/>
              <a:gd name="T15" fmla="*/ 701 h 701"/>
            </a:gdLst>
            <a:ahLst/>
            <a:cxnLst>
              <a:cxn ang="T8">
                <a:pos x="T0" y="T1"/>
              </a:cxn>
              <a:cxn ang="T9">
                <a:pos x="T2" y="T3"/>
              </a:cxn>
              <a:cxn ang="T10">
                <a:pos x="T4" y="T5"/>
              </a:cxn>
              <a:cxn ang="T11">
                <a:pos x="T6" y="T7"/>
              </a:cxn>
            </a:cxnLst>
            <a:rect l="T12" t="T13" r="T14" b="T15"/>
            <a:pathLst>
              <a:path w="2501" h="701">
                <a:moveTo>
                  <a:pt x="2000" y="0"/>
                </a:moveTo>
                <a:lnTo>
                  <a:pt x="0" y="700"/>
                </a:lnTo>
                <a:lnTo>
                  <a:pt x="2500" y="500"/>
                </a:lnTo>
                <a:lnTo>
                  <a:pt x="2000" y="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104459" name="Group 14"/>
          <p:cNvGrpSpPr>
            <a:grpSpLocks/>
          </p:cNvGrpSpPr>
          <p:nvPr/>
        </p:nvGrpSpPr>
        <p:grpSpPr bwMode="auto">
          <a:xfrm>
            <a:off x="6276975" y="1851025"/>
            <a:ext cx="1558925" cy="488950"/>
            <a:chOff x="4359" y="1474"/>
            <a:chExt cx="1083" cy="340"/>
          </a:xfrm>
        </p:grpSpPr>
        <p:sp>
          <p:nvSpPr>
            <p:cNvPr id="104473" name="Freeform 15"/>
            <p:cNvSpPr>
              <a:spLocks noChangeArrowheads="1"/>
            </p:cNvSpPr>
            <p:nvPr/>
          </p:nvSpPr>
          <p:spPr bwMode="auto">
            <a:xfrm>
              <a:off x="4359" y="1474"/>
              <a:ext cx="1084" cy="341"/>
            </a:xfrm>
            <a:custGeom>
              <a:avLst/>
              <a:gdLst>
                <a:gd name="T0" fmla="*/ 0 w 4779"/>
                <a:gd name="T1" fmla="*/ 0 h 1503"/>
                <a:gd name="T2" fmla="*/ 0 w 4779"/>
                <a:gd name="T3" fmla="*/ 0 h 1503"/>
                <a:gd name="T4" fmla="*/ 0 w 4779"/>
                <a:gd name="T5" fmla="*/ 0 h 1503"/>
                <a:gd name="T6" fmla="*/ 0 w 4779"/>
                <a:gd name="T7" fmla="*/ 0 h 1503"/>
                <a:gd name="T8" fmla="*/ 0 w 4779"/>
                <a:gd name="T9" fmla="*/ 0 h 1503"/>
                <a:gd name="T10" fmla="*/ 0 w 4779"/>
                <a:gd name="T11" fmla="*/ 0 h 1503"/>
                <a:gd name="T12" fmla="*/ 0 w 4779"/>
                <a:gd name="T13" fmla="*/ 0 h 1503"/>
                <a:gd name="T14" fmla="*/ 0 w 4779"/>
                <a:gd name="T15" fmla="*/ 0 h 1503"/>
                <a:gd name="T16" fmla="*/ 0 w 4779"/>
                <a:gd name="T17" fmla="*/ 0 h 15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79"/>
                <a:gd name="T28" fmla="*/ 0 h 1503"/>
                <a:gd name="T29" fmla="*/ 4779 w 4779"/>
                <a:gd name="T30" fmla="*/ 1503 h 15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79" h="1503">
                  <a:moveTo>
                    <a:pt x="474" y="2"/>
                  </a:moveTo>
                  <a:cubicBezTo>
                    <a:pt x="474" y="2"/>
                    <a:pt x="3079" y="3"/>
                    <a:pt x="4769" y="4"/>
                  </a:cubicBezTo>
                  <a:cubicBezTo>
                    <a:pt x="4769" y="177"/>
                    <a:pt x="4777" y="782"/>
                    <a:pt x="4777" y="956"/>
                  </a:cubicBezTo>
                  <a:cubicBezTo>
                    <a:pt x="4767" y="1115"/>
                    <a:pt x="4778" y="1190"/>
                    <a:pt x="4690" y="1311"/>
                  </a:cubicBezTo>
                  <a:cubicBezTo>
                    <a:pt x="4560" y="1484"/>
                    <a:pt x="4435" y="1479"/>
                    <a:pt x="4278" y="1502"/>
                  </a:cubicBezTo>
                  <a:cubicBezTo>
                    <a:pt x="4116" y="1496"/>
                    <a:pt x="23" y="1493"/>
                    <a:pt x="29" y="1493"/>
                  </a:cubicBezTo>
                  <a:cubicBezTo>
                    <a:pt x="33" y="1466"/>
                    <a:pt x="22" y="482"/>
                    <a:pt x="22" y="446"/>
                  </a:cubicBezTo>
                  <a:cubicBezTo>
                    <a:pt x="23" y="408"/>
                    <a:pt x="0" y="285"/>
                    <a:pt x="128" y="131"/>
                  </a:cubicBezTo>
                  <a:cubicBezTo>
                    <a:pt x="255" y="0"/>
                    <a:pt x="349" y="0"/>
                    <a:pt x="474" y="2"/>
                  </a:cubicBezTo>
                </a:path>
              </a:pathLst>
            </a:custGeom>
            <a:solidFill>
              <a:srgbClr val="6DC400"/>
            </a:solidFill>
            <a:ln w="9525">
              <a:noFill/>
              <a:miter lim="800000"/>
              <a:headEnd/>
              <a:tailEnd/>
            </a:ln>
          </p:spPr>
          <p:txBody>
            <a:bodyPr wrap="none" anchor="ctr"/>
            <a:lstStyle/>
            <a:p>
              <a:endParaRPr lang="zh-CN" altLang="en-US"/>
            </a:p>
          </p:txBody>
        </p:sp>
        <p:sp>
          <p:nvSpPr>
            <p:cNvPr id="104474" name="Text Box 16"/>
            <p:cNvSpPr txBox="1">
              <a:spLocks noChangeArrowheads="1"/>
            </p:cNvSpPr>
            <p:nvPr/>
          </p:nvSpPr>
          <p:spPr bwMode="auto">
            <a:xfrm>
              <a:off x="4359" y="1474"/>
              <a:ext cx="1084" cy="341"/>
            </a:xfrm>
            <a:prstGeom prst="rect">
              <a:avLst/>
            </a:prstGeom>
            <a:noFill/>
            <a:ln w="9525">
              <a:noFill/>
              <a:miter lim="800000"/>
              <a:headEnd/>
              <a:tailEnd/>
            </a:ln>
          </p:spPr>
          <p:txBody>
            <a:bodyPr lIns="99000" tIns="69876" rIns="99000" bIns="54000" anchor="ctr" anchorCtr="1"/>
            <a:lstStyle/>
            <a:p>
              <a:pPr algn="ctr">
                <a:tabLst>
                  <a:tab pos="655638" algn="l"/>
                  <a:tab pos="1312863" algn="l"/>
                </a:tabLst>
              </a:pPr>
              <a:r>
                <a:rPr lang="zh-CN" altLang="en-US">
                  <a:solidFill>
                    <a:srgbClr val="FFFFFF"/>
                  </a:solidFill>
                </a:rPr>
                <a:t>父对象指针</a:t>
              </a:r>
              <a:endParaRPr lang="en-US">
                <a:solidFill>
                  <a:srgbClr val="FFFFFF"/>
                </a:solidFill>
              </a:endParaRPr>
            </a:p>
          </p:txBody>
        </p:sp>
      </p:grpSp>
      <p:sp>
        <p:nvSpPr>
          <p:cNvPr id="104460" name="Freeform 17"/>
          <p:cNvSpPr>
            <a:spLocks noChangeArrowheads="1"/>
          </p:cNvSpPr>
          <p:nvPr/>
        </p:nvSpPr>
        <p:spPr bwMode="auto">
          <a:xfrm>
            <a:off x="4572000" y="3482975"/>
            <a:ext cx="1143000" cy="165100"/>
          </a:xfrm>
          <a:custGeom>
            <a:avLst/>
            <a:gdLst>
              <a:gd name="T0" fmla="*/ 2147483647 w 3501"/>
              <a:gd name="T1" fmla="*/ 0 h 501"/>
              <a:gd name="T2" fmla="*/ 0 w 3501"/>
              <a:gd name="T3" fmla="*/ 2147483647 h 501"/>
              <a:gd name="T4" fmla="*/ 2147483647 w 3501"/>
              <a:gd name="T5" fmla="*/ 2147483647 h 501"/>
              <a:gd name="T6" fmla="*/ 2147483647 w 3501"/>
              <a:gd name="T7" fmla="*/ 0 h 501"/>
              <a:gd name="T8" fmla="*/ 0 60000 65536"/>
              <a:gd name="T9" fmla="*/ 0 60000 65536"/>
              <a:gd name="T10" fmla="*/ 0 60000 65536"/>
              <a:gd name="T11" fmla="*/ 0 60000 65536"/>
              <a:gd name="T12" fmla="*/ 0 w 3501"/>
              <a:gd name="T13" fmla="*/ 0 h 501"/>
              <a:gd name="T14" fmla="*/ 3501 w 3501"/>
              <a:gd name="T15" fmla="*/ 501 h 501"/>
            </a:gdLst>
            <a:ahLst/>
            <a:cxnLst>
              <a:cxn ang="T8">
                <a:pos x="T0" y="T1"/>
              </a:cxn>
              <a:cxn ang="T9">
                <a:pos x="T2" y="T3"/>
              </a:cxn>
              <a:cxn ang="T10">
                <a:pos x="T4" y="T5"/>
              </a:cxn>
              <a:cxn ang="T11">
                <a:pos x="T6" y="T7"/>
              </a:cxn>
            </a:cxnLst>
            <a:rect l="T12" t="T13" r="T14" b="T15"/>
            <a:pathLst>
              <a:path w="3501" h="501">
                <a:moveTo>
                  <a:pt x="3500" y="0"/>
                </a:moveTo>
                <a:lnTo>
                  <a:pt x="0" y="200"/>
                </a:lnTo>
                <a:lnTo>
                  <a:pt x="3500" y="500"/>
                </a:lnTo>
                <a:lnTo>
                  <a:pt x="3500" y="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104461" name="Group 18"/>
          <p:cNvGrpSpPr>
            <a:grpSpLocks/>
          </p:cNvGrpSpPr>
          <p:nvPr/>
        </p:nvGrpSpPr>
        <p:grpSpPr bwMode="auto">
          <a:xfrm>
            <a:off x="5540375" y="3319463"/>
            <a:ext cx="2459038" cy="488950"/>
            <a:chOff x="3848" y="2494"/>
            <a:chExt cx="1707" cy="340"/>
          </a:xfrm>
        </p:grpSpPr>
        <p:sp>
          <p:nvSpPr>
            <p:cNvPr id="104471" name="Freeform 19"/>
            <p:cNvSpPr>
              <a:spLocks noChangeArrowheads="1"/>
            </p:cNvSpPr>
            <p:nvPr/>
          </p:nvSpPr>
          <p:spPr bwMode="auto">
            <a:xfrm>
              <a:off x="3848" y="2494"/>
              <a:ext cx="1708" cy="341"/>
            </a:xfrm>
            <a:custGeom>
              <a:avLst/>
              <a:gdLst>
                <a:gd name="T0" fmla="*/ 0 w 7534"/>
                <a:gd name="T1" fmla="*/ 0 h 1503"/>
                <a:gd name="T2" fmla="*/ 0 w 7534"/>
                <a:gd name="T3" fmla="*/ 0 h 1503"/>
                <a:gd name="T4" fmla="*/ 0 w 7534"/>
                <a:gd name="T5" fmla="*/ 0 h 1503"/>
                <a:gd name="T6" fmla="*/ 0 w 7534"/>
                <a:gd name="T7" fmla="*/ 0 h 1503"/>
                <a:gd name="T8" fmla="*/ 0 w 7534"/>
                <a:gd name="T9" fmla="*/ 0 h 1503"/>
                <a:gd name="T10" fmla="*/ 0 w 7534"/>
                <a:gd name="T11" fmla="*/ 0 h 1503"/>
                <a:gd name="T12" fmla="*/ 0 w 7534"/>
                <a:gd name="T13" fmla="*/ 0 h 1503"/>
                <a:gd name="T14" fmla="*/ 0 w 7534"/>
                <a:gd name="T15" fmla="*/ 0 h 1503"/>
                <a:gd name="T16" fmla="*/ 0 w 7534"/>
                <a:gd name="T17" fmla="*/ 0 h 15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34"/>
                <a:gd name="T28" fmla="*/ 0 h 1503"/>
                <a:gd name="T29" fmla="*/ 7534 w 7534"/>
                <a:gd name="T30" fmla="*/ 1503 h 15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34" h="1503">
                  <a:moveTo>
                    <a:pt x="746" y="2"/>
                  </a:moveTo>
                  <a:cubicBezTo>
                    <a:pt x="746" y="2"/>
                    <a:pt x="4854" y="3"/>
                    <a:pt x="7520" y="4"/>
                  </a:cubicBezTo>
                  <a:cubicBezTo>
                    <a:pt x="7520" y="177"/>
                    <a:pt x="7532" y="782"/>
                    <a:pt x="7532" y="956"/>
                  </a:cubicBezTo>
                  <a:cubicBezTo>
                    <a:pt x="7516" y="1115"/>
                    <a:pt x="7533" y="1190"/>
                    <a:pt x="7394" y="1311"/>
                  </a:cubicBezTo>
                  <a:cubicBezTo>
                    <a:pt x="7190" y="1484"/>
                    <a:pt x="6992" y="1479"/>
                    <a:pt x="6745" y="1502"/>
                  </a:cubicBezTo>
                  <a:cubicBezTo>
                    <a:pt x="6489" y="1496"/>
                    <a:pt x="35" y="1493"/>
                    <a:pt x="44" y="1493"/>
                  </a:cubicBezTo>
                  <a:cubicBezTo>
                    <a:pt x="51" y="1466"/>
                    <a:pt x="33" y="482"/>
                    <a:pt x="33" y="446"/>
                  </a:cubicBezTo>
                  <a:cubicBezTo>
                    <a:pt x="35" y="408"/>
                    <a:pt x="0" y="285"/>
                    <a:pt x="201" y="131"/>
                  </a:cubicBezTo>
                  <a:cubicBezTo>
                    <a:pt x="401" y="0"/>
                    <a:pt x="549" y="0"/>
                    <a:pt x="746" y="2"/>
                  </a:cubicBezTo>
                </a:path>
              </a:pathLst>
            </a:custGeom>
            <a:solidFill>
              <a:srgbClr val="6DC400"/>
            </a:solidFill>
            <a:ln w="9525">
              <a:noFill/>
              <a:miter lim="800000"/>
              <a:headEnd/>
              <a:tailEnd/>
            </a:ln>
          </p:spPr>
          <p:txBody>
            <a:bodyPr wrap="none" anchor="ctr"/>
            <a:lstStyle/>
            <a:p>
              <a:endParaRPr lang="zh-CN" altLang="en-US"/>
            </a:p>
          </p:txBody>
        </p:sp>
        <p:sp>
          <p:nvSpPr>
            <p:cNvPr id="104472" name="Text Box 20"/>
            <p:cNvSpPr txBox="1">
              <a:spLocks noChangeArrowheads="1"/>
            </p:cNvSpPr>
            <p:nvPr/>
          </p:nvSpPr>
          <p:spPr bwMode="auto">
            <a:xfrm>
              <a:off x="3848" y="2494"/>
              <a:ext cx="1708" cy="341"/>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Lst>
              </a:pPr>
              <a:r>
                <a:rPr lang="zh-CN" altLang="en-US">
                  <a:solidFill>
                    <a:srgbClr val="FFFFFF"/>
                  </a:solidFill>
                </a:rPr>
                <a:t>读和写函数</a:t>
              </a:r>
              <a:endParaRPr lang="en-US">
                <a:solidFill>
                  <a:srgbClr val="FFFFFF"/>
                </a:solidFill>
              </a:endParaRPr>
            </a:p>
          </p:txBody>
        </p:sp>
      </p:grpSp>
      <p:sp>
        <p:nvSpPr>
          <p:cNvPr id="104462" name="Freeform 21"/>
          <p:cNvSpPr>
            <a:spLocks noChangeArrowheads="1"/>
          </p:cNvSpPr>
          <p:nvPr/>
        </p:nvSpPr>
        <p:spPr bwMode="auto">
          <a:xfrm>
            <a:off x="4800600" y="4789488"/>
            <a:ext cx="914400" cy="165100"/>
          </a:xfrm>
          <a:custGeom>
            <a:avLst/>
            <a:gdLst>
              <a:gd name="T0" fmla="*/ 0 w 2801"/>
              <a:gd name="T1" fmla="*/ 0 h 501"/>
              <a:gd name="T2" fmla="*/ 2147483647 w 2801"/>
              <a:gd name="T3" fmla="*/ 0 h 501"/>
              <a:gd name="T4" fmla="*/ 2147483647 w 2801"/>
              <a:gd name="T5" fmla="*/ 2147483647 h 501"/>
              <a:gd name="T6" fmla="*/ 0 w 2801"/>
              <a:gd name="T7" fmla="*/ 0 h 501"/>
              <a:gd name="T8" fmla="*/ 0 60000 65536"/>
              <a:gd name="T9" fmla="*/ 0 60000 65536"/>
              <a:gd name="T10" fmla="*/ 0 60000 65536"/>
              <a:gd name="T11" fmla="*/ 0 60000 65536"/>
              <a:gd name="T12" fmla="*/ 0 w 2801"/>
              <a:gd name="T13" fmla="*/ 0 h 501"/>
              <a:gd name="T14" fmla="*/ 2801 w 2801"/>
              <a:gd name="T15" fmla="*/ 501 h 501"/>
            </a:gdLst>
            <a:ahLst/>
            <a:cxnLst>
              <a:cxn ang="T8">
                <a:pos x="T0" y="T1"/>
              </a:cxn>
              <a:cxn ang="T9">
                <a:pos x="T2" y="T3"/>
              </a:cxn>
              <a:cxn ang="T10">
                <a:pos x="T4" y="T5"/>
              </a:cxn>
              <a:cxn ang="T11">
                <a:pos x="T6" y="T7"/>
              </a:cxn>
            </a:cxnLst>
            <a:rect l="T12" t="T13" r="T14" b="T15"/>
            <a:pathLst>
              <a:path w="2801" h="501">
                <a:moveTo>
                  <a:pt x="0" y="0"/>
                </a:moveTo>
                <a:lnTo>
                  <a:pt x="2300" y="0"/>
                </a:lnTo>
                <a:lnTo>
                  <a:pt x="2800" y="500"/>
                </a:lnTo>
                <a:lnTo>
                  <a:pt x="0" y="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104463" name="Group 22"/>
          <p:cNvGrpSpPr>
            <a:grpSpLocks/>
          </p:cNvGrpSpPr>
          <p:nvPr/>
        </p:nvGrpSpPr>
        <p:grpSpPr bwMode="auto">
          <a:xfrm>
            <a:off x="5541963" y="4462463"/>
            <a:ext cx="2052637" cy="654050"/>
            <a:chOff x="3849" y="3288"/>
            <a:chExt cx="1425" cy="454"/>
          </a:xfrm>
        </p:grpSpPr>
        <p:sp>
          <p:nvSpPr>
            <p:cNvPr id="104469" name="Freeform 23"/>
            <p:cNvSpPr>
              <a:spLocks noChangeArrowheads="1"/>
            </p:cNvSpPr>
            <p:nvPr/>
          </p:nvSpPr>
          <p:spPr bwMode="auto">
            <a:xfrm>
              <a:off x="3849" y="3288"/>
              <a:ext cx="1425" cy="454"/>
            </a:xfrm>
            <a:custGeom>
              <a:avLst/>
              <a:gdLst>
                <a:gd name="T0" fmla="*/ 0 w 6285"/>
                <a:gd name="T1" fmla="*/ 0 h 2003"/>
                <a:gd name="T2" fmla="*/ 0 w 6285"/>
                <a:gd name="T3" fmla="*/ 0 h 2003"/>
                <a:gd name="T4" fmla="*/ 0 w 6285"/>
                <a:gd name="T5" fmla="*/ 0 h 2003"/>
                <a:gd name="T6" fmla="*/ 0 w 6285"/>
                <a:gd name="T7" fmla="*/ 0 h 2003"/>
                <a:gd name="T8" fmla="*/ 0 w 6285"/>
                <a:gd name="T9" fmla="*/ 0 h 2003"/>
                <a:gd name="T10" fmla="*/ 0 w 6285"/>
                <a:gd name="T11" fmla="*/ 0 h 2003"/>
                <a:gd name="T12" fmla="*/ 0 w 6285"/>
                <a:gd name="T13" fmla="*/ 0 h 2003"/>
                <a:gd name="T14" fmla="*/ 0 w 6285"/>
                <a:gd name="T15" fmla="*/ 0 h 2003"/>
                <a:gd name="T16" fmla="*/ 0 w 6285"/>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85"/>
                <a:gd name="T28" fmla="*/ 0 h 2003"/>
                <a:gd name="T29" fmla="*/ 6285 w 6285"/>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85" h="2003">
                  <a:moveTo>
                    <a:pt x="623" y="3"/>
                  </a:moveTo>
                  <a:cubicBezTo>
                    <a:pt x="623" y="3"/>
                    <a:pt x="4049" y="4"/>
                    <a:pt x="6273" y="5"/>
                  </a:cubicBezTo>
                  <a:cubicBezTo>
                    <a:pt x="6273" y="236"/>
                    <a:pt x="6283" y="1043"/>
                    <a:pt x="6283" y="1275"/>
                  </a:cubicBezTo>
                  <a:cubicBezTo>
                    <a:pt x="6270" y="1487"/>
                    <a:pt x="6284" y="1587"/>
                    <a:pt x="6168" y="1748"/>
                  </a:cubicBezTo>
                  <a:cubicBezTo>
                    <a:pt x="5998" y="1979"/>
                    <a:pt x="5833" y="1972"/>
                    <a:pt x="5627" y="2002"/>
                  </a:cubicBezTo>
                  <a:cubicBezTo>
                    <a:pt x="5413" y="1995"/>
                    <a:pt x="30" y="1991"/>
                    <a:pt x="37" y="1991"/>
                  </a:cubicBezTo>
                  <a:cubicBezTo>
                    <a:pt x="43" y="1955"/>
                    <a:pt x="28" y="643"/>
                    <a:pt x="28" y="594"/>
                  </a:cubicBezTo>
                  <a:cubicBezTo>
                    <a:pt x="30" y="544"/>
                    <a:pt x="0" y="380"/>
                    <a:pt x="168" y="174"/>
                  </a:cubicBezTo>
                  <a:cubicBezTo>
                    <a:pt x="335" y="0"/>
                    <a:pt x="458" y="0"/>
                    <a:pt x="623" y="3"/>
                  </a:cubicBezTo>
                </a:path>
              </a:pathLst>
            </a:custGeom>
            <a:solidFill>
              <a:srgbClr val="6DC400"/>
            </a:solidFill>
            <a:ln w="9525">
              <a:noFill/>
              <a:miter lim="800000"/>
              <a:headEnd/>
              <a:tailEnd/>
            </a:ln>
          </p:spPr>
          <p:txBody>
            <a:bodyPr wrap="none" anchor="ctr"/>
            <a:lstStyle/>
            <a:p>
              <a:endParaRPr lang="zh-CN" altLang="en-US"/>
            </a:p>
          </p:txBody>
        </p:sp>
        <p:sp>
          <p:nvSpPr>
            <p:cNvPr id="104470" name="Text Box 24"/>
            <p:cNvSpPr txBox="1">
              <a:spLocks noChangeArrowheads="1"/>
            </p:cNvSpPr>
            <p:nvPr/>
          </p:nvSpPr>
          <p:spPr bwMode="auto">
            <a:xfrm>
              <a:off x="3849" y="3288"/>
              <a:ext cx="1425" cy="454"/>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Lst>
              </a:pPr>
              <a:r>
                <a:rPr lang="zh-CN" altLang="en-US">
                  <a:solidFill>
                    <a:srgbClr val="FFFFFF"/>
                  </a:solidFill>
                </a:rPr>
                <a:t>当温度变化时发射信号。</a:t>
              </a:r>
              <a:endParaRPr lang="en-US">
                <a:solidFill>
                  <a:srgbClr val="FFFFFF"/>
                </a:solidFill>
              </a:endParaRPr>
            </a:p>
          </p:txBody>
        </p:sp>
      </p:grpSp>
      <p:sp>
        <p:nvSpPr>
          <p:cNvPr id="104464" name="Freeform 25"/>
          <p:cNvSpPr>
            <a:spLocks noChangeArrowheads="1"/>
          </p:cNvSpPr>
          <p:nvPr/>
        </p:nvSpPr>
        <p:spPr bwMode="auto">
          <a:xfrm>
            <a:off x="3101975" y="5607050"/>
            <a:ext cx="2611438" cy="327025"/>
          </a:xfrm>
          <a:custGeom>
            <a:avLst/>
            <a:gdLst>
              <a:gd name="T0" fmla="*/ 0 w 8001"/>
              <a:gd name="T1" fmla="*/ 0 h 1001"/>
              <a:gd name="T2" fmla="*/ 2147483647 w 8001"/>
              <a:gd name="T3" fmla="*/ 2147483647 h 1001"/>
              <a:gd name="T4" fmla="*/ 2147483647 w 8001"/>
              <a:gd name="T5" fmla="*/ 2147483647 h 1001"/>
              <a:gd name="T6" fmla="*/ 0 w 8001"/>
              <a:gd name="T7" fmla="*/ 0 h 1001"/>
              <a:gd name="T8" fmla="*/ 0 60000 65536"/>
              <a:gd name="T9" fmla="*/ 0 60000 65536"/>
              <a:gd name="T10" fmla="*/ 0 60000 65536"/>
              <a:gd name="T11" fmla="*/ 0 60000 65536"/>
              <a:gd name="T12" fmla="*/ 0 w 8001"/>
              <a:gd name="T13" fmla="*/ 0 h 1001"/>
              <a:gd name="T14" fmla="*/ 8001 w 8001"/>
              <a:gd name="T15" fmla="*/ 1001 h 1001"/>
            </a:gdLst>
            <a:ahLst/>
            <a:cxnLst>
              <a:cxn ang="T8">
                <a:pos x="T0" y="T1"/>
              </a:cxn>
              <a:cxn ang="T9">
                <a:pos x="T2" y="T3"/>
              </a:cxn>
              <a:cxn ang="T10">
                <a:pos x="T4" y="T5"/>
              </a:cxn>
              <a:cxn ang="T11">
                <a:pos x="T6" y="T7"/>
              </a:cxn>
            </a:cxnLst>
            <a:rect l="T12" t="T13" r="T14" b="T15"/>
            <a:pathLst>
              <a:path w="8001" h="1001">
                <a:moveTo>
                  <a:pt x="0" y="0"/>
                </a:moveTo>
                <a:lnTo>
                  <a:pt x="7500" y="500"/>
                </a:lnTo>
                <a:lnTo>
                  <a:pt x="8000" y="1000"/>
                </a:lnTo>
                <a:lnTo>
                  <a:pt x="0" y="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104465" name="Group 26"/>
          <p:cNvGrpSpPr>
            <a:grpSpLocks/>
          </p:cNvGrpSpPr>
          <p:nvPr/>
        </p:nvGrpSpPr>
        <p:grpSpPr bwMode="auto">
          <a:xfrm>
            <a:off x="5540375" y="5441950"/>
            <a:ext cx="2295525" cy="652463"/>
            <a:chOff x="3848" y="3968"/>
            <a:chExt cx="1594" cy="453"/>
          </a:xfrm>
        </p:grpSpPr>
        <p:sp>
          <p:nvSpPr>
            <p:cNvPr id="104467" name="Freeform 27"/>
            <p:cNvSpPr>
              <a:spLocks noChangeArrowheads="1"/>
            </p:cNvSpPr>
            <p:nvPr/>
          </p:nvSpPr>
          <p:spPr bwMode="auto">
            <a:xfrm>
              <a:off x="3848" y="3968"/>
              <a:ext cx="1595" cy="454"/>
            </a:xfrm>
            <a:custGeom>
              <a:avLst/>
              <a:gdLst>
                <a:gd name="T0" fmla="*/ 0 w 7032"/>
                <a:gd name="T1" fmla="*/ 0 h 2003"/>
                <a:gd name="T2" fmla="*/ 0 w 7032"/>
                <a:gd name="T3" fmla="*/ 0 h 2003"/>
                <a:gd name="T4" fmla="*/ 0 w 7032"/>
                <a:gd name="T5" fmla="*/ 0 h 2003"/>
                <a:gd name="T6" fmla="*/ 0 w 7032"/>
                <a:gd name="T7" fmla="*/ 0 h 2003"/>
                <a:gd name="T8" fmla="*/ 0 w 7032"/>
                <a:gd name="T9" fmla="*/ 0 h 2003"/>
                <a:gd name="T10" fmla="*/ 0 w 7032"/>
                <a:gd name="T11" fmla="*/ 0 h 2003"/>
                <a:gd name="T12" fmla="*/ 0 w 7032"/>
                <a:gd name="T13" fmla="*/ 0 h 2003"/>
                <a:gd name="T14" fmla="*/ 0 w 7032"/>
                <a:gd name="T15" fmla="*/ 0 h 2003"/>
                <a:gd name="T16" fmla="*/ 0 w 7032"/>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32"/>
                <a:gd name="T28" fmla="*/ 0 h 2003"/>
                <a:gd name="T29" fmla="*/ 7032 w 7032"/>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32" h="2003">
                  <a:moveTo>
                    <a:pt x="697" y="3"/>
                  </a:moveTo>
                  <a:cubicBezTo>
                    <a:pt x="697" y="3"/>
                    <a:pt x="4530" y="4"/>
                    <a:pt x="7019" y="5"/>
                  </a:cubicBezTo>
                  <a:cubicBezTo>
                    <a:pt x="7019" y="236"/>
                    <a:pt x="7030" y="1043"/>
                    <a:pt x="7030" y="1275"/>
                  </a:cubicBezTo>
                  <a:cubicBezTo>
                    <a:pt x="7015" y="1487"/>
                    <a:pt x="7031" y="1587"/>
                    <a:pt x="6901" y="1748"/>
                  </a:cubicBezTo>
                  <a:cubicBezTo>
                    <a:pt x="6711" y="1979"/>
                    <a:pt x="6526" y="1972"/>
                    <a:pt x="6296" y="2002"/>
                  </a:cubicBezTo>
                  <a:cubicBezTo>
                    <a:pt x="6056" y="1995"/>
                    <a:pt x="33" y="1991"/>
                    <a:pt x="41" y="1991"/>
                  </a:cubicBezTo>
                  <a:cubicBezTo>
                    <a:pt x="48" y="1955"/>
                    <a:pt x="31" y="643"/>
                    <a:pt x="31" y="594"/>
                  </a:cubicBezTo>
                  <a:cubicBezTo>
                    <a:pt x="33" y="544"/>
                    <a:pt x="0" y="380"/>
                    <a:pt x="188" y="174"/>
                  </a:cubicBezTo>
                  <a:cubicBezTo>
                    <a:pt x="375" y="0"/>
                    <a:pt x="512" y="0"/>
                    <a:pt x="697" y="3"/>
                  </a:cubicBezTo>
                </a:path>
              </a:pathLst>
            </a:custGeom>
            <a:solidFill>
              <a:srgbClr val="6DC400"/>
            </a:solidFill>
            <a:ln w="9525">
              <a:noFill/>
              <a:miter lim="800000"/>
              <a:headEnd/>
              <a:tailEnd/>
            </a:ln>
          </p:spPr>
          <p:txBody>
            <a:bodyPr wrap="none" anchor="ctr"/>
            <a:lstStyle/>
            <a:p>
              <a:endParaRPr lang="zh-CN" altLang="en-US"/>
            </a:p>
          </p:txBody>
        </p:sp>
        <p:sp>
          <p:nvSpPr>
            <p:cNvPr id="104468" name="Text Box 28"/>
            <p:cNvSpPr txBox="1">
              <a:spLocks noChangeArrowheads="1"/>
            </p:cNvSpPr>
            <p:nvPr/>
          </p:nvSpPr>
          <p:spPr bwMode="auto">
            <a:xfrm>
              <a:off x="3848" y="3968"/>
              <a:ext cx="1595" cy="454"/>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Lst>
              </a:pPr>
              <a:r>
                <a:rPr lang="zh-CN" altLang="en-US">
                  <a:solidFill>
                    <a:srgbClr val="FFFFFF"/>
                  </a:solidFill>
                </a:rPr>
                <a:t>在内部表示整数摄氏度。</a:t>
              </a:r>
              <a:endParaRPr lang="en-US">
                <a:solidFill>
                  <a:srgbClr val="FFFFFF"/>
                </a:solidFill>
              </a:endParaRPr>
            </a:p>
          </p:txBody>
        </p:sp>
      </p:grpSp>
      <p:sp>
        <p:nvSpPr>
          <p:cNvPr id="104466" name="灯片编号占位符 30"/>
          <p:cNvSpPr>
            <a:spLocks noGrp="1"/>
          </p:cNvSpPr>
          <p:nvPr>
            <p:ph type="sldNum" sz="quarter" idx="12"/>
          </p:nvPr>
        </p:nvSpPr>
        <p:spPr>
          <a:noFill/>
        </p:spPr>
        <p:txBody>
          <a:bodyPr/>
          <a:lstStyle/>
          <a:p>
            <a:fld id="{0BB88D02-C3C4-4E33-B790-20E71FB067FA}" type="slidenum">
              <a:rPr lang="en-US" altLang="zh-CN" smtClean="0">
                <a:latin typeface="Arial" charset="0"/>
              </a:rPr>
              <a:pPr/>
              <a:t>97</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body" idx="1"/>
          </p:nvPr>
        </p:nvSpPr>
        <p:spPr>
          <a:xfrm>
            <a:off x="468313" y="1196975"/>
            <a:ext cx="8228012" cy="3297238"/>
          </a:xfrm>
        </p:spPr>
        <p:txBody>
          <a:bodyPr/>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200" smtClean="0">
                <a:latin typeface="DejaVu Sans Mono" pitchFamily="49" charset="0"/>
              </a:rPr>
              <a:t>setTempCelsius</a:t>
            </a:r>
            <a:r>
              <a:rPr lang="zh-CN" altLang="en-US" smtClean="0"/>
              <a:t>槽</a:t>
            </a:r>
            <a:r>
              <a:rPr lang="en-US" altLang="zh-CN" smtClean="0"/>
              <a:t>:</a:t>
            </a:r>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mtClean="0"/>
          </a:p>
          <a:p>
            <a:pPr marL="390525" indent="-293688" eaLnBrk="1">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mtClean="0"/>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2200" smtClean="0">
                <a:latin typeface="DejaVu Sans Mono" pitchFamily="49" charset="0"/>
              </a:rPr>
              <a:t>setTempFahrenheit</a:t>
            </a:r>
            <a:r>
              <a:rPr lang="zh-CN" altLang="en-US" smtClean="0"/>
              <a:t>槽</a:t>
            </a:r>
            <a:r>
              <a:rPr lang="en-US" altLang="zh-CN" smtClean="0"/>
              <a:t>:</a:t>
            </a:r>
          </a:p>
        </p:txBody>
      </p:sp>
      <p:sp>
        <p:nvSpPr>
          <p:cNvPr id="105475" name="Rectangle 1"/>
          <p:cNvSpPr>
            <a:spLocks noGrp="1" noChangeArrowheads="1"/>
          </p:cNvSpPr>
          <p:nvPr>
            <p:ph type="title"/>
          </p:nvPr>
        </p:nvSpPr>
        <p:spPr>
          <a:xfrm>
            <a:off x="1116013" y="44450"/>
            <a:ext cx="5942012" cy="1144588"/>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温度转换器</a:t>
            </a:r>
            <a:endParaRPr lang="en-US" smtClean="0"/>
          </a:p>
        </p:txBody>
      </p:sp>
      <p:sp>
        <p:nvSpPr>
          <p:cNvPr id="105476" name="Text Box 2"/>
          <p:cNvSpPr txBox="1">
            <a:spLocks noChangeArrowheads="1"/>
          </p:cNvSpPr>
          <p:nvPr/>
        </p:nvSpPr>
        <p:spPr bwMode="auto">
          <a:xfrm>
            <a:off x="506413" y="1965325"/>
            <a:ext cx="7983537" cy="4127500"/>
          </a:xfrm>
          <a:prstGeom prst="rect">
            <a:avLst/>
          </a:prstGeom>
          <a:noFill/>
          <a:ln w="9525">
            <a:noFill/>
            <a:round/>
            <a:headEnd/>
            <a:tailEnd/>
          </a:ln>
        </p:spPr>
        <p:txBody>
          <a:bodyPr lIns="81639" tIns="44476" rIns="81639" bIns="40820"/>
          <a:lstStyle/>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void TempConverter::setTempCelsius(int tempCelsius)</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    if(m_tempCelsius == tempCelsius)</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        return;</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150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    m_tempCelsius = tempCelsius;</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150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    emit tempCelsiusChanged(m_tempCelsius);</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    emit tempFahrenheitChanged(tempFahrenheit());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150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150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150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zh-CN" sz="150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void TempConverter::setTempFahrenheit(int tempFahrenheit)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    int tempCelsius = (5.0/9.0)*(tempFahrenheit-32);</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    setTempCelsius(tempCelsius);</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500">
                <a:solidFill>
                  <a:srgbClr val="000000"/>
                </a:solidFill>
                <a:latin typeface="DejaVu Sans Mono" pitchFamily="49" charset="0"/>
              </a:rPr>
              <a:t>}</a:t>
            </a:r>
          </a:p>
        </p:txBody>
      </p:sp>
      <p:sp>
        <p:nvSpPr>
          <p:cNvPr id="105477" name="AutoShape 4"/>
          <p:cNvSpPr>
            <a:spLocks/>
          </p:cNvSpPr>
          <p:nvPr/>
        </p:nvSpPr>
        <p:spPr bwMode="auto">
          <a:xfrm>
            <a:off x="6040438" y="3592513"/>
            <a:ext cx="163512" cy="488950"/>
          </a:xfrm>
          <a:prstGeom prst="rightBrace">
            <a:avLst>
              <a:gd name="adj1" fmla="val 24919"/>
              <a:gd name="adj2" fmla="val 50000"/>
            </a:avLst>
          </a:prstGeom>
          <a:noFill/>
          <a:ln w="9525">
            <a:solidFill>
              <a:srgbClr val="000000"/>
            </a:solidFill>
            <a:round/>
            <a:headEnd/>
            <a:tailEnd/>
          </a:ln>
        </p:spPr>
        <p:txBody>
          <a:bodyPr wrap="none" lIns="82945" tIns="41473" rIns="82945" bIns="41473" anchor="ctr"/>
          <a:lstStyle/>
          <a:p>
            <a:endParaRPr lang="zh-CN" altLang="en-US"/>
          </a:p>
        </p:txBody>
      </p:sp>
      <p:sp>
        <p:nvSpPr>
          <p:cNvPr id="105478" name="Freeform 5"/>
          <p:cNvSpPr>
            <a:spLocks noChangeArrowheads="1"/>
          </p:cNvSpPr>
          <p:nvPr/>
        </p:nvSpPr>
        <p:spPr bwMode="auto">
          <a:xfrm>
            <a:off x="4670425" y="2613025"/>
            <a:ext cx="2024063" cy="163513"/>
          </a:xfrm>
          <a:custGeom>
            <a:avLst/>
            <a:gdLst>
              <a:gd name="T0" fmla="*/ 2147483647 w 6201"/>
              <a:gd name="T1" fmla="*/ 0 h 501"/>
              <a:gd name="T2" fmla="*/ 0 w 6201"/>
              <a:gd name="T3" fmla="*/ 2147483647 h 501"/>
              <a:gd name="T4" fmla="*/ 2147483647 w 6201"/>
              <a:gd name="T5" fmla="*/ 2147483647 h 501"/>
              <a:gd name="T6" fmla="*/ 2147483647 w 6201"/>
              <a:gd name="T7" fmla="*/ 0 h 501"/>
              <a:gd name="T8" fmla="*/ 0 60000 65536"/>
              <a:gd name="T9" fmla="*/ 0 60000 65536"/>
              <a:gd name="T10" fmla="*/ 0 60000 65536"/>
              <a:gd name="T11" fmla="*/ 0 60000 65536"/>
              <a:gd name="T12" fmla="*/ 0 w 6201"/>
              <a:gd name="T13" fmla="*/ 0 h 501"/>
              <a:gd name="T14" fmla="*/ 6201 w 6201"/>
              <a:gd name="T15" fmla="*/ 501 h 501"/>
            </a:gdLst>
            <a:ahLst/>
            <a:cxnLst>
              <a:cxn ang="T8">
                <a:pos x="T0" y="T1"/>
              </a:cxn>
              <a:cxn ang="T9">
                <a:pos x="T2" y="T3"/>
              </a:cxn>
              <a:cxn ang="T10">
                <a:pos x="T4" y="T5"/>
              </a:cxn>
              <a:cxn ang="T11">
                <a:pos x="T6" y="T7"/>
              </a:cxn>
            </a:cxnLst>
            <a:rect l="T12" t="T13" r="T14" b="T15"/>
            <a:pathLst>
              <a:path w="6201" h="501">
                <a:moveTo>
                  <a:pt x="5700" y="0"/>
                </a:moveTo>
                <a:lnTo>
                  <a:pt x="0" y="200"/>
                </a:lnTo>
                <a:lnTo>
                  <a:pt x="6200" y="500"/>
                </a:lnTo>
                <a:lnTo>
                  <a:pt x="5700" y="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105479" name="Group 6"/>
          <p:cNvGrpSpPr>
            <a:grpSpLocks/>
          </p:cNvGrpSpPr>
          <p:nvPr/>
        </p:nvGrpSpPr>
        <p:grpSpPr bwMode="auto">
          <a:xfrm>
            <a:off x="6523038" y="2122488"/>
            <a:ext cx="1966912" cy="652462"/>
            <a:chOff x="4530" y="1474"/>
            <a:chExt cx="1366" cy="453"/>
          </a:xfrm>
        </p:grpSpPr>
        <p:sp>
          <p:nvSpPr>
            <p:cNvPr id="105492" name="Freeform 7"/>
            <p:cNvSpPr>
              <a:spLocks noChangeArrowheads="1"/>
            </p:cNvSpPr>
            <p:nvPr/>
          </p:nvSpPr>
          <p:spPr bwMode="auto">
            <a:xfrm>
              <a:off x="4530" y="1474"/>
              <a:ext cx="1367" cy="454"/>
            </a:xfrm>
            <a:custGeom>
              <a:avLst/>
              <a:gdLst>
                <a:gd name="T0" fmla="*/ 0 w 6028"/>
                <a:gd name="T1" fmla="*/ 0 h 2003"/>
                <a:gd name="T2" fmla="*/ 0 w 6028"/>
                <a:gd name="T3" fmla="*/ 0 h 2003"/>
                <a:gd name="T4" fmla="*/ 0 w 6028"/>
                <a:gd name="T5" fmla="*/ 0 h 2003"/>
                <a:gd name="T6" fmla="*/ 0 w 6028"/>
                <a:gd name="T7" fmla="*/ 0 h 2003"/>
                <a:gd name="T8" fmla="*/ 0 w 6028"/>
                <a:gd name="T9" fmla="*/ 0 h 2003"/>
                <a:gd name="T10" fmla="*/ 0 w 6028"/>
                <a:gd name="T11" fmla="*/ 0 h 2003"/>
                <a:gd name="T12" fmla="*/ 0 w 6028"/>
                <a:gd name="T13" fmla="*/ 0 h 2003"/>
                <a:gd name="T14" fmla="*/ 0 w 6028"/>
                <a:gd name="T15" fmla="*/ 0 h 2003"/>
                <a:gd name="T16" fmla="*/ 0 w 6028"/>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28"/>
                <a:gd name="T28" fmla="*/ 0 h 2003"/>
                <a:gd name="T29" fmla="*/ 6028 w 6028"/>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28" h="2003">
                  <a:moveTo>
                    <a:pt x="597" y="3"/>
                  </a:moveTo>
                  <a:cubicBezTo>
                    <a:pt x="597" y="3"/>
                    <a:pt x="3883" y="4"/>
                    <a:pt x="6016" y="5"/>
                  </a:cubicBezTo>
                  <a:cubicBezTo>
                    <a:pt x="6016" y="236"/>
                    <a:pt x="6026" y="1043"/>
                    <a:pt x="6026" y="1275"/>
                  </a:cubicBezTo>
                  <a:cubicBezTo>
                    <a:pt x="6013" y="1487"/>
                    <a:pt x="6027" y="1587"/>
                    <a:pt x="5916" y="1748"/>
                  </a:cubicBezTo>
                  <a:cubicBezTo>
                    <a:pt x="5752" y="1979"/>
                    <a:pt x="5594" y="1972"/>
                    <a:pt x="5396" y="2002"/>
                  </a:cubicBezTo>
                  <a:cubicBezTo>
                    <a:pt x="5191" y="1995"/>
                    <a:pt x="29" y="1991"/>
                    <a:pt x="36" y="1991"/>
                  </a:cubicBezTo>
                  <a:cubicBezTo>
                    <a:pt x="41" y="1955"/>
                    <a:pt x="27" y="643"/>
                    <a:pt x="27" y="594"/>
                  </a:cubicBezTo>
                  <a:cubicBezTo>
                    <a:pt x="29" y="544"/>
                    <a:pt x="0" y="380"/>
                    <a:pt x="161" y="174"/>
                  </a:cubicBezTo>
                  <a:cubicBezTo>
                    <a:pt x="321" y="0"/>
                    <a:pt x="439" y="0"/>
                    <a:pt x="597" y="3"/>
                  </a:cubicBezTo>
                </a:path>
              </a:pathLst>
            </a:custGeom>
            <a:solidFill>
              <a:srgbClr val="6DC400"/>
            </a:solidFill>
            <a:ln w="9525">
              <a:noFill/>
              <a:miter lim="800000"/>
              <a:headEnd/>
              <a:tailEnd/>
            </a:ln>
          </p:spPr>
          <p:txBody>
            <a:bodyPr wrap="none" anchor="ctr"/>
            <a:lstStyle/>
            <a:p>
              <a:endParaRPr lang="zh-CN" altLang="en-US"/>
            </a:p>
          </p:txBody>
        </p:sp>
        <p:sp>
          <p:nvSpPr>
            <p:cNvPr id="105493" name="Text Box 8"/>
            <p:cNvSpPr txBox="1">
              <a:spLocks noChangeArrowheads="1"/>
            </p:cNvSpPr>
            <p:nvPr/>
          </p:nvSpPr>
          <p:spPr bwMode="auto">
            <a:xfrm>
              <a:off x="4530" y="1474"/>
              <a:ext cx="1367" cy="454"/>
            </a:xfrm>
            <a:prstGeom prst="rect">
              <a:avLst/>
            </a:prstGeom>
            <a:noFill/>
            <a:ln w="9525">
              <a:noFill/>
              <a:miter lim="800000"/>
              <a:headEnd/>
              <a:tailEnd/>
            </a:ln>
          </p:spPr>
          <p:txBody>
            <a:bodyPr lIns="99000" tIns="69876" rIns="99000" bIns="54000" anchor="ctr" anchorCtr="1"/>
            <a:lstStyle/>
            <a:p>
              <a:pPr algn="ctr">
                <a:tabLst>
                  <a:tab pos="655638" algn="l"/>
                  <a:tab pos="1312863" algn="l"/>
                </a:tabLst>
              </a:pPr>
              <a:r>
                <a:rPr lang="zh-CN" altLang="en-US">
                  <a:solidFill>
                    <a:srgbClr val="FFFFFF"/>
                  </a:solidFill>
                </a:rPr>
                <a:t>测试改变以中断递归</a:t>
              </a:r>
              <a:endParaRPr lang="en-US">
                <a:solidFill>
                  <a:srgbClr val="FFFFFF"/>
                </a:solidFill>
              </a:endParaRPr>
            </a:p>
          </p:txBody>
        </p:sp>
      </p:grpSp>
      <p:sp>
        <p:nvSpPr>
          <p:cNvPr id="105480" name="Freeform 9"/>
          <p:cNvSpPr>
            <a:spLocks noChangeArrowheads="1"/>
          </p:cNvSpPr>
          <p:nvPr/>
        </p:nvSpPr>
        <p:spPr bwMode="auto">
          <a:xfrm>
            <a:off x="4244975" y="3265488"/>
            <a:ext cx="1306513" cy="165100"/>
          </a:xfrm>
          <a:custGeom>
            <a:avLst/>
            <a:gdLst>
              <a:gd name="T0" fmla="*/ 2147483647 w 4001"/>
              <a:gd name="T1" fmla="*/ 0 h 501"/>
              <a:gd name="T2" fmla="*/ 0 w 4001"/>
              <a:gd name="T3" fmla="*/ 2147483647 h 501"/>
              <a:gd name="T4" fmla="*/ 2147483647 w 4001"/>
              <a:gd name="T5" fmla="*/ 2147483647 h 501"/>
              <a:gd name="T6" fmla="*/ 2147483647 w 4001"/>
              <a:gd name="T7" fmla="*/ 0 h 501"/>
              <a:gd name="T8" fmla="*/ 0 60000 65536"/>
              <a:gd name="T9" fmla="*/ 0 60000 65536"/>
              <a:gd name="T10" fmla="*/ 0 60000 65536"/>
              <a:gd name="T11" fmla="*/ 0 60000 65536"/>
              <a:gd name="T12" fmla="*/ 0 w 4001"/>
              <a:gd name="T13" fmla="*/ 0 h 501"/>
              <a:gd name="T14" fmla="*/ 4001 w 4001"/>
              <a:gd name="T15" fmla="*/ 501 h 501"/>
            </a:gdLst>
            <a:ahLst/>
            <a:cxnLst>
              <a:cxn ang="T8">
                <a:pos x="T0" y="T1"/>
              </a:cxn>
              <a:cxn ang="T9">
                <a:pos x="T2" y="T3"/>
              </a:cxn>
              <a:cxn ang="T10">
                <a:pos x="T4" y="T5"/>
              </a:cxn>
              <a:cxn ang="T11">
                <a:pos x="T6" y="T7"/>
              </a:cxn>
            </a:cxnLst>
            <a:rect l="T12" t="T13" r="T14" b="T15"/>
            <a:pathLst>
              <a:path w="4001" h="501">
                <a:moveTo>
                  <a:pt x="3500" y="0"/>
                </a:moveTo>
                <a:lnTo>
                  <a:pt x="0" y="200"/>
                </a:lnTo>
                <a:lnTo>
                  <a:pt x="4000" y="500"/>
                </a:lnTo>
                <a:lnTo>
                  <a:pt x="3500" y="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105481" name="Group 10"/>
          <p:cNvGrpSpPr>
            <a:grpSpLocks/>
          </p:cNvGrpSpPr>
          <p:nvPr/>
        </p:nvGrpSpPr>
        <p:grpSpPr bwMode="auto">
          <a:xfrm>
            <a:off x="5380038" y="3101975"/>
            <a:ext cx="2051050" cy="392113"/>
            <a:chOff x="3736" y="2154"/>
            <a:chExt cx="1424" cy="272"/>
          </a:xfrm>
        </p:grpSpPr>
        <p:sp>
          <p:nvSpPr>
            <p:cNvPr id="105490" name="Freeform 11"/>
            <p:cNvSpPr>
              <a:spLocks noChangeArrowheads="1"/>
            </p:cNvSpPr>
            <p:nvPr/>
          </p:nvSpPr>
          <p:spPr bwMode="auto">
            <a:xfrm>
              <a:off x="3736" y="2154"/>
              <a:ext cx="1425" cy="273"/>
            </a:xfrm>
            <a:custGeom>
              <a:avLst/>
              <a:gdLst>
                <a:gd name="T0" fmla="*/ 0 w 6285"/>
                <a:gd name="T1" fmla="*/ 0 h 1202"/>
                <a:gd name="T2" fmla="*/ 0 w 6285"/>
                <a:gd name="T3" fmla="*/ 0 h 1202"/>
                <a:gd name="T4" fmla="*/ 0 w 6285"/>
                <a:gd name="T5" fmla="*/ 0 h 1202"/>
                <a:gd name="T6" fmla="*/ 0 w 6285"/>
                <a:gd name="T7" fmla="*/ 0 h 1202"/>
                <a:gd name="T8" fmla="*/ 0 w 6285"/>
                <a:gd name="T9" fmla="*/ 0 h 1202"/>
                <a:gd name="T10" fmla="*/ 0 w 6285"/>
                <a:gd name="T11" fmla="*/ 0 h 1202"/>
                <a:gd name="T12" fmla="*/ 0 w 6285"/>
                <a:gd name="T13" fmla="*/ 0 h 1202"/>
                <a:gd name="T14" fmla="*/ 0 w 6285"/>
                <a:gd name="T15" fmla="*/ 0 h 1202"/>
                <a:gd name="T16" fmla="*/ 0 w 6285"/>
                <a:gd name="T17" fmla="*/ 0 h 12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85"/>
                <a:gd name="T28" fmla="*/ 0 h 1202"/>
                <a:gd name="T29" fmla="*/ 6285 w 6285"/>
                <a:gd name="T30" fmla="*/ 1202 h 12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85" h="1202">
                  <a:moveTo>
                    <a:pt x="623" y="1"/>
                  </a:moveTo>
                  <a:cubicBezTo>
                    <a:pt x="623" y="1"/>
                    <a:pt x="4049" y="2"/>
                    <a:pt x="6273" y="3"/>
                  </a:cubicBezTo>
                  <a:cubicBezTo>
                    <a:pt x="6273" y="142"/>
                    <a:pt x="6283" y="626"/>
                    <a:pt x="6283" y="765"/>
                  </a:cubicBezTo>
                  <a:cubicBezTo>
                    <a:pt x="6270" y="892"/>
                    <a:pt x="6284" y="952"/>
                    <a:pt x="6168" y="1048"/>
                  </a:cubicBezTo>
                  <a:cubicBezTo>
                    <a:pt x="5998" y="1187"/>
                    <a:pt x="5833" y="1183"/>
                    <a:pt x="5627" y="1201"/>
                  </a:cubicBezTo>
                  <a:cubicBezTo>
                    <a:pt x="5413" y="1197"/>
                    <a:pt x="30" y="1194"/>
                    <a:pt x="37" y="1194"/>
                  </a:cubicBezTo>
                  <a:cubicBezTo>
                    <a:pt x="43" y="1173"/>
                    <a:pt x="28" y="385"/>
                    <a:pt x="28" y="356"/>
                  </a:cubicBezTo>
                  <a:cubicBezTo>
                    <a:pt x="30" y="326"/>
                    <a:pt x="0" y="228"/>
                    <a:pt x="168" y="104"/>
                  </a:cubicBezTo>
                  <a:cubicBezTo>
                    <a:pt x="335" y="0"/>
                    <a:pt x="458" y="0"/>
                    <a:pt x="623" y="1"/>
                  </a:cubicBezTo>
                </a:path>
              </a:pathLst>
            </a:custGeom>
            <a:solidFill>
              <a:srgbClr val="6DC400"/>
            </a:solidFill>
            <a:ln w="9525">
              <a:noFill/>
              <a:miter lim="800000"/>
              <a:headEnd/>
              <a:tailEnd/>
            </a:ln>
          </p:spPr>
          <p:txBody>
            <a:bodyPr wrap="none" anchor="ctr"/>
            <a:lstStyle/>
            <a:p>
              <a:endParaRPr lang="zh-CN" altLang="en-US"/>
            </a:p>
          </p:txBody>
        </p:sp>
        <p:sp>
          <p:nvSpPr>
            <p:cNvPr id="105491" name="Text Box 12"/>
            <p:cNvSpPr txBox="1">
              <a:spLocks noChangeArrowheads="1"/>
            </p:cNvSpPr>
            <p:nvPr/>
          </p:nvSpPr>
          <p:spPr bwMode="auto">
            <a:xfrm>
              <a:off x="3736" y="2154"/>
              <a:ext cx="1425" cy="273"/>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Lst>
              </a:pPr>
              <a:r>
                <a:rPr lang="zh-CN" altLang="en-US">
                  <a:solidFill>
                    <a:srgbClr val="FFFFFF"/>
                  </a:solidFill>
                </a:rPr>
                <a:t>更新对象的状态</a:t>
              </a:r>
              <a:endParaRPr lang="en-US">
                <a:solidFill>
                  <a:srgbClr val="FFFFFF"/>
                </a:solidFill>
              </a:endParaRPr>
            </a:p>
          </p:txBody>
        </p:sp>
      </p:grpSp>
      <p:sp>
        <p:nvSpPr>
          <p:cNvPr id="105482" name="Freeform 13"/>
          <p:cNvSpPr>
            <a:spLocks noChangeArrowheads="1"/>
          </p:cNvSpPr>
          <p:nvPr/>
        </p:nvSpPr>
        <p:spPr bwMode="auto">
          <a:xfrm>
            <a:off x="6367463" y="3821113"/>
            <a:ext cx="815975" cy="423862"/>
          </a:xfrm>
          <a:custGeom>
            <a:avLst/>
            <a:gdLst>
              <a:gd name="T0" fmla="*/ 2147483647 w 2501"/>
              <a:gd name="T1" fmla="*/ 2147483647 h 1301"/>
              <a:gd name="T2" fmla="*/ 0 w 2501"/>
              <a:gd name="T3" fmla="*/ 0 h 1301"/>
              <a:gd name="T4" fmla="*/ 2147483647 w 2501"/>
              <a:gd name="T5" fmla="*/ 2147483647 h 1301"/>
              <a:gd name="T6" fmla="*/ 2147483647 w 2501"/>
              <a:gd name="T7" fmla="*/ 2147483647 h 1301"/>
              <a:gd name="T8" fmla="*/ 0 60000 65536"/>
              <a:gd name="T9" fmla="*/ 0 60000 65536"/>
              <a:gd name="T10" fmla="*/ 0 60000 65536"/>
              <a:gd name="T11" fmla="*/ 0 60000 65536"/>
              <a:gd name="T12" fmla="*/ 0 w 2501"/>
              <a:gd name="T13" fmla="*/ 0 h 1301"/>
              <a:gd name="T14" fmla="*/ 2501 w 2501"/>
              <a:gd name="T15" fmla="*/ 1301 h 1301"/>
            </a:gdLst>
            <a:ahLst/>
            <a:cxnLst>
              <a:cxn ang="T8">
                <a:pos x="T0" y="T1"/>
              </a:cxn>
              <a:cxn ang="T9">
                <a:pos x="T2" y="T3"/>
              </a:cxn>
              <a:cxn ang="T10">
                <a:pos x="T4" y="T5"/>
              </a:cxn>
              <a:cxn ang="T11">
                <a:pos x="T6" y="T7"/>
              </a:cxn>
            </a:cxnLst>
            <a:rect l="T12" t="T13" r="T14" b="T15"/>
            <a:pathLst>
              <a:path w="2501" h="1301">
                <a:moveTo>
                  <a:pt x="2500" y="300"/>
                </a:moveTo>
                <a:lnTo>
                  <a:pt x="0" y="0"/>
                </a:lnTo>
                <a:lnTo>
                  <a:pt x="2000" y="1300"/>
                </a:lnTo>
                <a:lnTo>
                  <a:pt x="2500" y="300"/>
                </a:lnTo>
              </a:path>
            </a:pathLst>
          </a:custGeom>
          <a:solidFill>
            <a:srgbClr val="6DC400"/>
          </a:solidFill>
          <a:ln w="9525">
            <a:noFill/>
            <a:round/>
            <a:headEnd/>
            <a:tailEnd/>
          </a:ln>
        </p:spPr>
        <p:txBody>
          <a:bodyPr wrap="none" lIns="82945" tIns="41473" rIns="82945" bIns="41473" anchor="ctr"/>
          <a:lstStyle/>
          <a:p>
            <a:endParaRPr lang="zh-CN" altLang="en-US"/>
          </a:p>
        </p:txBody>
      </p:sp>
      <p:grpSp>
        <p:nvGrpSpPr>
          <p:cNvPr id="105483" name="Group 14"/>
          <p:cNvGrpSpPr>
            <a:grpSpLocks/>
          </p:cNvGrpSpPr>
          <p:nvPr/>
        </p:nvGrpSpPr>
        <p:grpSpPr bwMode="auto">
          <a:xfrm>
            <a:off x="6994525" y="3917950"/>
            <a:ext cx="1985963" cy="652463"/>
            <a:chOff x="4857" y="2721"/>
            <a:chExt cx="1379" cy="453"/>
          </a:xfrm>
        </p:grpSpPr>
        <p:sp>
          <p:nvSpPr>
            <p:cNvPr id="105488" name="Freeform 15"/>
            <p:cNvSpPr>
              <a:spLocks noChangeArrowheads="1"/>
            </p:cNvSpPr>
            <p:nvPr/>
          </p:nvSpPr>
          <p:spPr bwMode="auto">
            <a:xfrm>
              <a:off x="4857" y="2721"/>
              <a:ext cx="1380" cy="454"/>
            </a:xfrm>
            <a:custGeom>
              <a:avLst/>
              <a:gdLst>
                <a:gd name="T0" fmla="*/ 0 w 6084"/>
                <a:gd name="T1" fmla="*/ 0 h 2003"/>
                <a:gd name="T2" fmla="*/ 0 w 6084"/>
                <a:gd name="T3" fmla="*/ 0 h 2003"/>
                <a:gd name="T4" fmla="*/ 0 w 6084"/>
                <a:gd name="T5" fmla="*/ 0 h 2003"/>
                <a:gd name="T6" fmla="*/ 0 w 6084"/>
                <a:gd name="T7" fmla="*/ 0 h 2003"/>
                <a:gd name="T8" fmla="*/ 0 w 6084"/>
                <a:gd name="T9" fmla="*/ 0 h 2003"/>
                <a:gd name="T10" fmla="*/ 0 w 6084"/>
                <a:gd name="T11" fmla="*/ 0 h 2003"/>
                <a:gd name="T12" fmla="*/ 0 w 6084"/>
                <a:gd name="T13" fmla="*/ 0 h 2003"/>
                <a:gd name="T14" fmla="*/ 0 w 6084"/>
                <a:gd name="T15" fmla="*/ 0 h 2003"/>
                <a:gd name="T16" fmla="*/ 0 w 6084"/>
                <a:gd name="T17" fmla="*/ 0 h 20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84"/>
                <a:gd name="T28" fmla="*/ 0 h 2003"/>
                <a:gd name="T29" fmla="*/ 6084 w 6084"/>
                <a:gd name="T30" fmla="*/ 2003 h 20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84" h="2003">
                  <a:moveTo>
                    <a:pt x="603" y="3"/>
                  </a:moveTo>
                  <a:cubicBezTo>
                    <a:pt x="603" y="3"/>
                    <a:pt x="3919" y="4"/>
                    <a:pt x="6072" y="5"/>
                  </a:cubicBezTo>
                  <a:cubicBezTo>
                    <a:pt x="6072" y="236"/>
                    <a:pt x="6082" y="1043"/>
                    <a:pt x="6082" y="1275"/>
                  </a:cubicBezTo>
                  <a:cubicBezTo>
                    <a:pt x="6069" y="1487"/>
                    <a:pt x="6083" y="1587"/>
                    <a:pt x="5971" y="1748"/>
                  </a:cubicBezTo>
                  <a:cubicBezTo>
                    <a:pt x="5806" y="1979"/>
                    <a:pt x="5646" y="1972"/>
                    <a:pt x="5447" y="2002"/>
                  </a:cubicBezTo>
                  <a:cubicBezTo>
                    <a:pt x="5240" y="1995"/>
                    <a:pt x="29" y="1991"/>
                    <a:pt x="36" y="1991"/>
                  </a:cubicBezTo>
                  <a:cubicBezTo>
                    <a:pt x="41" y="1955"/>
                    <a:pt x="27" y="643"/>
                    <a:pt x="27" y="594"/>
                  </a:cubicBezTo>
                  <a:cubicBezTo>
                    <a:pt x="29" y="544"/>
                    <a:pt x="0" y="380"/>
                    <a:pt x="162" y="174"/>
                  </a:cubicBezTo>
                  <a:cubicBezTo>
                    <a:pt x="324" y="0"/>
                    <a:pt x="443" y="0"/>
                    <a:pt x="603" y="3"/>
                  </a:cubicBezTo>
                </a:path>
              </a:pathLst>
            </a:custGeom>
            <a:solidFill>
              <a:srgbClr val="6DC400"/>
            </a:solidFill>
            <a:ln w="9525">
              <a:noFill/>
              <a:miter lim="800000"/>
              <a:headEnd/>
              <a:tailEnd/>
            </a:ln>
          </p:spPr>
          <p:txBody>
            <a:bodyPr wrap="none" anchor="ctr"/>
            <a:lstStyle/>
            <a:p>
              <a:endParaRPr lang="zh-CN" altLang="en-US"/>
            </a:p>
          </p:txBody>
        </p:sp>
        <p:sp>
          <p:nvSpPr>
            <p:cNvPr id="105489" name="Text Box 16"/>
            <p:cNvSpPr txBox="1">
              <a:spLocks noChangeArrowheads="1"/>
            </p:cNvSpPr>
            <p:nvPr/>
          </p:nvSpPr>
          <p:spPr bwMode="auto">
            <a:xfrm>
              <a:off x="4857" y="2721"/>
              <a:ext cx="1380" cy="454"/>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Lst>
              </a:pPr>
              <a:r>
                <a:rPr lang="zh-CN" altLang="en-US">
                  <a:solidFill>
                    <a:srgbClr val="FFFFFF"/>
                  </a:solidFill>
                </a:rPr>
                <a:t>发射信号反映改变</a:t>
              </a:r>
              <a:endParaRPr lang="en-US">
                <a:solidFill>
                  <a:srgbClr val="FFFFFF"/>
                </a:solidFill>
              </a:endParaRPr>
            </a:p>
          </p:txBody>
        </p:sp>
      </p:grpSp>
      <p:grpSp>
        <p:nvGrpSpPr>
          <p:cNvPr id="105484" name="Group 17"/>
          <p:cNvGrpSpPr>
            <a:grpSpLocks/>
          </p:cNvGrpSpPr>
          <p:nvPr/>
        </p:nvGrpSpPr>
        <p:grpSpPr bwMode="auto">
          <a:xfrm>
            <a:off x="6577013" y="5373688"/>
            <a:ext cx="2459037" cy="817562"/>
            <a:chOff x="4415" y="3854"/>
            <a:chExt cx="1708" cy="568"/>
          </a:xfrm>
        </p:grpSpPr>
        <p:sp>
          <p:nvSpPr>
            <p:cNvPr id="105486" name="Freeform 18"/>
            <p:cNvSpPr>
              <a:spLocks noChangeArrowheads="1"/>
            </p:cNvSpPr>
            <p:nvPr/>
          </p:nvSpPr>
          <p:spPr bwMode="auto">
            <a:xfrm>
              <a:off x="4415" y="3854"/>
              <a:ext cx="1708" cy="568"/>
            </a:xfrm>
            <a:custGeom>
              <a:avLst/>
              <a:gdLst>
                <a:gd name="T0" fmla="*/ 0 w 7534"/>
                <a:gd name="T1" fmla="*/ 0 h 2504"/>
                <a:gd name="T2" fmla="*/ 0 w 7534"/>
                <a:gd name="T3" fmla="*/ 0 h 2504"/>
                <a:gd name="T4" fmla="*/ 0 w 7534"/>
                <a:gd name="T5" fmla="*/ 0 h 2504"/>
                <a:gd name="T6" fmla="*/ 0 w 7534"/>
                <a:gd name="T7" fmla="*/ 0 h 2504"/>
                <a:gd name="T8" fmla="*/ 0 w 7534"/>
                <a:gd name="T9" fmla="*/ 0 h 2504"/>
                <a:gd name="T10" fmla="*/ 0 w 7534"/>
                <a:gd name="T11" fmla="*/ 0 h 2504"/>
                <a:gd name="T12" fmla="*/ 0 w 7534"/>
                <a:gd name="T13" fmla="*/ 0 h 2504"/>
                <a:gd name="T14" fmla="*/ 0 w 7534"/>
                <a:gd name="T15" fmla="*/ 0 h 2504"/>
                <a:gd name="T16" fmla="*/ 0 w 7534"/>
                <a:gd name="T17" fmla="*/ 0 h 2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34"/>
                <a:gd name="T28" fmla="*/ 0 h 2504"/>
                <a:gd name="T29" fmla="*/ 7534 w 7534"/>
                <a:gd name="T30" fmla="*/ 2504 h 2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34" h="2504">
                  <a:moveTo>
                    <a:pt x="746" y="4"/>
                  </a:moveTo>
                  <a:cubicBezTo>
                    <a:pt x="746" y="4"/>
                    <a:pt x="4854" y="5"/>
                    <a:pt x="7520" y="6"/>
                  </a:cubicBezTo>
                  <a:cubicBezTo>
                    <a:pt x="7520" y="295"/>
                    <a:pt x="7532" y="1304"/>
                    <a:pt x="7532" y="1594"/>
                  </a:cubicBezTo>
                  <a:cubicBezTo>
                    <a:pt x="7516" y="1859"/>
                    <a:pt x="7533" y="1984"/>
                    <a:pt x="7394" y="2185"/>
                  </a:cubicBezTo>
                  <a:cubicBezTo>
                    <a:pt x="7190" y="2474"/>
                    <a:pt x="6992" y="2465"/>
                    <a:pt x="6745" y="2503"/>
                  </a:cubicBezTo>
                  <a:cubicBezTo>
                    <a:pt x="6489" y="2494"/>
                    <a:pt x="35" y="2489"/>
                    <a:pt x="44" y="2489"/>
                  </a:cubicBezTo>
                  <a:cubicBezTo>
                    <a:pt x="51" y="2444"/>
                    <a:pt x="33" y="804"/>
                    <a:pt x="33" y="743"/>
                  </a:cubicBezTo>
                  <a:cubicBezTo>
                    <a:pt x="35" y="680"/>
                    <a:pt x="0" y="475"/>
                    <a:pt x="201" y="218"/>
                  </a:cubicBezTo>
                  <a:cubicBezTo>
                    <a:pt x="401" y="0"/>
                    <a:pt x="549" y="0"/>
                    <a:pt x="746" y="4"/>
                  </a:cubicBezTo>
                </a:path>
              </a:pathLst>
            </a:custGeom>
            <a:solidFill>
              <a:srgbClr val="6DC400"/>
            </a:solidFill>
            <a:ln w="9525">
              <a:noFill/>
              <a:miter lim="800000"/>
              <a:headEnd/>
              <a:tailEnd/>
            </a:ln>
          </p:spPr>
          <p:txBody>
            <a:bodyPr wrap="none" anchor="ctr"/>
            <a:lstStyle/>
            <a:p>
              <a:endParaRPr lang="zh-CN" altLang="en-US"/>
            </a:p>
          </p:txBody>
        </p:sp>
        <p:sp>
          <p:nvSpPr>
            <p:cNvPr id="105487" name="Text Box 19"/>
            <p:cNvSpPr txBox="1">
              <a:spLocks noChangeArrowheads="1"/>
            </p:cNvSpPr>
            <p:nvPr/>
          </p:nvSpPr>
          <p:spPr bwMode="auto">
            <a:xfrm>
              <a:off x="4415" y="3854"/>
              <a:ext cx="1708" cy="568"/>
            </a:xfrm>
            <a:prstGeom prst="rect">
              <a:avLst/>
            </a:prstGeom>
            <a:noFill/>
            <a:ln w="9525">
              <a:noFill/>
              <a:miter lim="800000"/>
              <a:headEnd/>
              <a:tailEnd/>
            </a:ln>
          </p:spPr>
          <p:txBody>
            <a:bodyPr lIns="99000" tIns="69876" rIns="99000" bIns="54000" anchor="ctr" anchorCtr="1"/>
            <a:lstStyle/>
            <a:p>
              <a:pPr algn="ctr">
                <a:tabLst>
                  <a:tab pos="655638" algn="l"/>
                  <a:tab pos="1312863" algn="l"/>
                  <a:tab pos="1968500" algn="l"/>
                </a:tabLst>
              </a:pPr>
              <a:r>
                <a:rPr lang="zh-CN" altLang="en-US">
                  <a:solidFill>
                    <a:srgbClr val="FFFFFF"/>
                  </a:solidFill>
                </a:rPr>
                <a:t>转换，传递摄氏度是内部表现形式。</a:t>
              </a:r>
              <a:endParaRPr lang="en-US">
                <a:solidFill>
                  <a:srgbClr val="FFFFFF"/>
                </a:solidFill>
              </a:endParaRPr>
            </a:p>
          </p:txBody>
        </p:sp>
      </p:grpSp>
      <p:sp>
        <p:nvSpPr>
          <p:cNvPr id="105485" name="灯片编号占位符 21"/>
          <p:cNvSpPr>
            <a:spLocks noGrp="1"/>
          </p:cNvSpPr>
          <p:nvPr>
            <p:ph type="sldNum" sz="quarter" idx="12"/>
          </p:nvPr>
        </p:nvSpPr>
        <p:spPr>
          <a:noFill/>
        </p:spPr>
        <p:txBody>
          <a:bodyPr/>
          <a:lstStyle/>
          <a:p>
            <a:fld id="{4FDCD4F9-641B-4851-B125-58E11D04EBE6}" type="slidenum">
              <a:rPr lang="en-US" altLang="zh-CN" smtClean="0">
                <a:latin typeface="Arial" charset="0"/>
              </a:rPr>
              <a:pPr/>
              <a:t>98</a:t>
            </a:fld>
            <a:endParaRPr lang="en-US" altLang="zh-CN" smtClean="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
          <p:cNvSpPr>
            <a:spLocks noGrp="1" noChangeArrowheads="1"/>
          </p:cNvSpPr>
          <p:nvPr>
            <p:ph type="title"/>
          </p:nvPr>
        </p:nvSpPr>
        <p:spPr>
          <a:xfrm>
            <a:off x="1423988" y="-100013"/>
            <a:ext cx="5943600" cy="1146176"/>
          </a:xfrm>
        </p:spPr>
        <p:txBody>
          <a:bodyPr tIns="35203"/>
          <a:lstStyle/>
          <a:p>
            <a:pPr eaLnBrk="1">
              <a:tabLst>
                <a:tab pos="655638" algn="l"/>
                <a:tab pos="1312863" algn="l"/>
                <a:tab pos="1968500" algn="l"/>
                <a:tab pos="2625725" algn="l"/>
                <a:tab pos="3282950" algn="l"/>
                <a:tab pos="3938588" algn="l"/>
                <a:tab pos="4595813" algn="l"/>
                <a:tab pos="5253038" algn="l"/>
                <a:tab pos="5908675" algn="l"/>
              </a:tabLst>
            </a:pPr>
            <a:r>
              <a:rPr lang="zh-CN" altLang="en-US" smtClean="0"/>
              <a:t>温度转换器</a:t>
            </a:r>
            <a:endParaRPr lang="en-US" smtClean="0"/>
          </a:p>
        </p:txBody>
      </p:sp>
      <p:sp>
        <p:nvSpPr>
          <p:cNvPr id="106499" name="Rectangle 2"/>
          <p:cNvSpPr>
            <a:spLocks noGrp="1" noChangeArrowheads="1"/>
          </p:cNvSpPr>
          <p:nvPr>
            <p:ph type="body" idx="1"/>
          </p:nvPr>
        </p:nvSpPr>
        <p:spPr>
          <a:xfrm>
            <a:off x="457200" y="1035050"/>
            <a:ext cx="8228013" cy="1008063"/>
          </a:xfrm>
        </p:spPr>
        <p:txBody>
          <a:bodyPr tIns="16001"/>
          <a:lstStyle/>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zh-CN" altLang="en-US" sz="1800" smtClean="0"/>
              <a:t>表盘通过</a:t>
            </a:r>
            <a:r>
              <a:rPr lang="en-US" altLang="ja-JP" sz="1800" smtClean="0"/>
              <a:t> </a:t>
            </a:r>
            <a:r>
              <a:rPr lang="en-US" altLang="zh-CN" sz="1400" smtClean="0">
                <a:latin typeface="DejaVu Sans Mono" pitchFamily="49" charset="0"/>
              </a:rPr>
              <a:t>TempConverter</a:t>
            </a:r>
            <a:r>
              <a:rPr lang="en-US" altLang="zh-CN" sz="1800" smtClean="0"/>
              <a:t> </a:t>
            </a:r>
            <a:r>
              <a:rPr lang="zh-CN" altLang="en-US" sz="1800" smtClean="0"/>
              <a:t>联系起来</a:t>
            </a:r>
            <a:endParaRPr lang="en-US" altLang="ja-JP" sz="1800" smtClean="0"/>
          </a:p>
          <a:p>
            <a:pPr marL="390525" indent="-293688" eaLnBrk="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zh-CN" sz="1800" smtClean="0"/>
              <a:t>LCD </a:t>
            </a:r>
            <a:r>
              <a:rPr lang="zh-CN" altLang="en-US" sz="1800" smtClean="0"/>
              <a:t>显示直接受表盘来驱动。</a:t>
            </a:r>
            <a:endParaRPr lang="en-US" sz="1800" smtClean="0"/>
          </a:p>
        </p:txBody>
      </p:sp>
      <p:grpSp>
        <p:nvGrpSpPr>
          <p:cNvPr id="106500" name="Group 3"/>
          <p:cNvGrpSpPr>
            <a:grpSpLocks/>
          </p:cNvGrpSpPr>
          <p:nvPr/>
        </p:nvGrpSpPr>
        <p:grpSpPr bwMode="auto">
          <a:xfrm>
            <a:off x="2449513" y="1814513"/>
            <a:ext cx="3948112" cy="3070225"/>
            <a:chOff x="1701" y="1519"/>
            <a:chExt cx="2742" cy="2132"/>
          </a:xfrm>
        </p:grpSpPr>
        <p:pic>
          <p:nvPicPr>
            <p:cNvPr id="106503" name="Picture 4"/>
            <p:cNvPicPr>
              <a:picLocks noChangeAspect="1" noChangeArrowheads="1"/>
            </p:cNvPicPr>
            <p:nvPr/>
          </p:nvPicPr>
          <p:blipFill>
            <a:blip r:embed="rId3" cstate="print"/>
            <a:srcRect/>
            <a:stretch>
              <a:fillRect/>
            </a:stretch>
          </p:blipFill>
          <p:spPr bwMode="auto">
            <a:xfrm>
              <a:off x="2284" y="2490"/>
              <a:ext cx="1499" cy="1162"/>
            </a:xfrm>
            <a:prstGeom prst="rect">
              <a:avLst/>
            </a:prstGeom>
            <a:noFill/>
            <a:ln w="9525">
              <a:noFill/>
              <a:round/>
              <a:headEnd/>
              <a:tailEnd/>
            </a:ln>
          </p:spPr>
        </p:pic>
        <p:grpSp>
          <p:nvGrpSpPr>
            <p:cNvPr id="106504" name="Group 5"/>
            <p:cNvGrpSpPr>
              <a:grpSpLocks/>
            </p:cNvGrpSpPr>
            <p:nvPr/>
          </p:nvGrpSpPr>
          <p:grpSpPr bwMode="auto">
            <a:xfrm>
              <a:off x="2354" y="1519"/>
              <a:ext cx="1323" cy="793"/>
              <a:chOff x="2354" y="1519"/>
              <a:chExt cx="1323" cy="793"/>
            </a:xfrm>
          </p:grpSpPr>
          <p:sp>
            <p:nvSpPr>
              <p:cNvPr id="106524" name="AutoShape 6"/>
              <p:cNvSpPr>
                <a:spLocks noChangeArrowheads="1"/>
              </p:cNvSpPr>
              <p:nvPr/>
            </p:nvSpPr>
            <p:spPr bwMode="auto">
              <a:xfrm>
                <a:off x="2354" y="1519"/>
                <a:ext cx="1324" cy="794"/>
              </a:xfrm>
              <a:prstGeom prst="roundRect">
                <a:avLst>
                  <a:gd name="adj" fmla="val 14231"/>
                </a:avLst>
              </a:prstGeom>
              <a:solidFill>
                <a:srgbClr val="E0DBCA"/>
              </a:solidFill>
              <a:ln w="9525">
                <a:solidFill>
                  <a:srgbClr val="000000"/>
                </a:solidFill>
                <a:round/>
                <a:headEnd/>
                <a:tailEnd/>
              </a:ln>
            </p:spPr>
            <p:txBody>
              <a:bodyPr lIns="90000" tIns="47268" rIns="90000" bIns="45000" anchor="ctr" anchorCtr="1"/>
              <a:lstStyle/>
              <a:p>
                <a:pPr algn="ctr">
                  <a:lnSpc>
                    <a:spcPct val="98000"/>
                  </a:lnSpc>
                  <a:tabLst>
                    <a:tab pos="655638" algn="l"/>
                    <a:tab pos="1312863" algn="l"/>
                  </a:tabLst>
                </a:pPr>
                <a:r>
                  <a:rPr lang="en-US" altLang="zh-CN" sz="800" b="1">
                    <a:solidFill>
                      <a:srgbClr val="000000"/>
                    </a:solidFill>
                    <a:latin typeface="DejaVu Sans Mono" pitchFamily="49" charset="0"/>
                  </a:rPr>
                  <a:t>TempConverter</a:t>
                </a:r>
              </a:p>
              <a:p>
                <a:pPr algn="ctr">
                  <a:lnSpc>
                    <a:spcPct val="98000"/>
                  </a:lnSpc>
                  <a:tabLst>
                    <a:tab pos="655638" algn="l"/>
                    <a:tab pos="1312863" algn="l"/>
                  </a:tabLst>
                </a:pPr>
                <a:endParaRPr lang="en-US" altLang="zh-CN">
                  <a:solidFill>
                    <a:srgbClr val="000000"/>
                  </a:solidFill>
                  <a:latin typeface="DejaVu Sans Mono" pitchFamily="49" charset="0"/>
                </a:endParaRPr>
              </a:p>
              <a:p>
                <a:pPr algn="ctr">
                  <a:lnSpc>
                    <a:spcPct val="98000"/>
                  </a:lnSpc>
                  <a:tabLst>
                    <a:tab pos="655638" algn="l"/>
                    <a:tab pos="1312863" algn="l"/>
                  </a:tabLst>
                </a:pPr>
                <a:r>
                  <a:rPr lang="en-US" altLang="zh-CN" sz="800">
                    <a:solidFill>
                      <a:srgbClr val="000000"/>
                    </a:solidFill>
                    <a:latin typeface="DejaVu Sans Mono" pitchFamily="49" charset="0"/>
                  </a:rPr>
                  <a:t>setTempCelsius</a:t>
                </a:r>
              </a:p>
              <a:p>
                <a:pPr algn="ctr">
                  <a:lnSpc>
                    <a:spcPct val="98000"/>
                  </a:lnSpc>
                  <a:tabLst>
                    <a:tab pos="655638" algn="l"/>
                    <a:tab pos="1312863" algn="l"/>
                  </a:tabLst>
                </a:pPr>
                <a:r>
                  <a:rPr lang="en-US" altLang="zh-CN" sz="800">
                    <a:solidFill>
                      <a:srgbClr val="000000"/>
                    </a:solidFill>
                    <a:latin typeface="DejaVu Sans Mono" pitchFamily="49" charset="0"/>
                  </a:rPr>
                  <a:t>setTempFahrenheit</a:t>
                </a:r>
              </a:p>
              <a:p>
                <a:pPr algn="ctr">
                  <a:lnSpc>
                    <a:spcPct val="98000"/>
                  </a:lnSpc>
                  <a:tabLst>
                    <a:tab pos="655638" algn="l"/>
                    <a:tab pos="1312863" algn="l"/>
                  </a:tabLst>
                </a:pPr>
                <a:endParaRPr lang="en-US" altLang="zh-CN">
                  <a:solidFill>
                    <a:srgbClr val="000000"/>
                  </a:solidFill>
                  <a:latin typeface="DejaVu Sans Mono" pitchFamily="49" charset="0"/>
                </a:endParaRPr>
              </a:p>
              <a:p>
                <a:pPr algn="ctr">
                  <a:lnSpc>
                    <a:spcPct val="98000"/>
                  </a:lnSpc>
                  <a:tabLst>
                    <a:tab pos="655638" algn="l"/>
                    <a:tab pos="1312863" algn="l"/>
                  </a:tabLst>
                </a:pPr>
                <a:r>
                  <a:rPr lang="en-US" altLang="zh-CN" sz="800">
                    <a:solidFill>
                      <a:srgbClr val="000000"/>
                    </a:solidFill>
                    <a:latin typeface="DejaVu Sans Mono" pitchFamily="49" charset="0"/>
                  </a:rPr>
                  <a:t>tempCelsiusChanged</a:t>
                </a:r>
              </a:p>
              <a:p>
                <a:pPr algn="ctr">
                  <a:lnSpc>
                    <a:spcPct val="98000"/>
                  </a:lnSpc>
                  <a:tabLst>
                    <a:tab pos="655638" algn="l"/>
                    <a:tab pos="1312863" algn="l"/>
                  </a:tabLst>
                </a:pPr>
                <a:r>
                  <a:rPr lang="en-US" altLang="zh-CN" sz="800">
                    <a:solidFill>
                      <a:srgbClr val="000000"/>
                    </a:solidFill>
                    <a:latin typeface="DejaVu Sans Mono" pitchFamily="49" charset="0"/>
                  </a:rPr>
                  <a:t>tempFahrenheitChanged</a:t>
                </a:r>
              </a:p>
            </p:txBody>
          </p:sp>
          <p:sp>
            <p:nvSpPr>
              <p:cNvPr id="106525" name="Line 7"/>
              <p:cNvSpPr>
                <a:spLocks noChangeShapeType="1"/>
              </p:cNvSpPr>
              <p:nvPr/>
            </p:nvSpPr>
            <p:spPr bwMode="auto">
              <a:xfrm>
                <a:off x="2354" y="1696"/>
                <a:ext cx="1324" cy="1"/>
              </a:xfrm>
              <a:prstGeom prst="line">
                <a:avLst/>
              </a:prstGeom>
              <a:noFill/>
              <a:ln w="9525">
                <a:solidFill>
                  <a:srgbClr val="000000"/>
                </a:solidFill>
                <a:round/>
                <a:headEnd/>
                <a:tailEnd/>
              </a:ln>
            </p:spPr>
            <p:txBody>
              <a:bodyPr/>
              <a:lstStyle/>
              <a:p>
                <a:endParaRPr lang="zh-CN" altLang="en-US"/>
              </a:p>
            </p:txBody>
          </p:sp>
          <p:sp>
            <p:nvSpPr>
              <p:cNvPr id="106526" name="Line 8"/>
              <p:cNvSpPr>
                <a:spLocks noChangeShapeType="1"/>
              </p:cNvSpPr>
              <p:nvPr/>
            </p:nvSpPr>
            <p:spPr bwMode="auto">
              <a:xfrm>
                <a:off x="2354" y="2049"/>
                <a:ext cx="1324" cy="1"/>
              </a:xfrm>
              <a:prstGeom prst="line">
                <a:avLst/>
              </a:prstGeom>
              <a:noFill/>
              <a:ln w="9525">
                <a:solidFill>
                  <a:srgbClr val="000000"/>
                </a:solidFill>
                <a:round/>
                <a:headEnd/>
                <a:tailEnd/>
              </a:ln>
            </p:spPr>
            <p:txBody>
              <a:bodyPr/>
              <a:lstStyle/>
              <a:p>
                <a:endParaRPr lang="zh-CN" altLang="en-US"/>
              </a:p>
            </p:txBody>
          </p:sp>
        </p:grpSp>
        <p:sp>
          <p:nvSpPr>
            <p:cNvPr id="106505" name="Line 9"/>
            <p:cNvSpPr>
              <a:spLocks noChangeShapeType="1"/>
            </p:cNvSpPr>
            <p:nvPr/>
          </p:nvSpPr>
          <p:spPr bwMode="auto">
            <a:xfrm flipH="1">
              <a:off x="1841" y="3108"/>
              <a:ext cx="796" cy="1"/>
            </a:xfrm>
            <a:prstGeom prst="line">
              <a:avLst/>
            </a:prstGeom>
            <a:noFill/>
            <a:ln w="21600">
              <a:solidFill>
                <a:srgbClr val="024C1C"/>
              </a:solidFill>
              <a:round/>
              <a:headEnd/>
              <a:tailEnd/>
            </a:ln>
          </p:spPr>
          <p:txBody>
            <a:bodyPr/>
            <a:lstStyle/>
            <a:p>
              <a:endParaRPr lang="zh-CN" altLang="en-US"/>
            </a:p>
          </p:txBody>
        </p:sp>
        <p:sp>
          <p:nvSpPr>
            <p:cNvPr id="106506" name="Line 10"/>
            <p:cNvSpPr>
              <a:spLocks noChangeShapeType="1"/>
            </p:cNvSpPr>
            <p:nvPr/>
          </p:nvSpPr>
          <p:spPr bwMode="auto">
            <a:xfrm>
              <a:off x="1842" y="1819"/>
              <a:ext cx="1" cy="1288"/>
            </a:xfrm>
            <a:prstGeom prst="line">
              <a:avLst/>
            </a:prstGeom>
            <a:noFill/>
            <a:ln w="21600">
              <a:solidFill>
                <a:srgbClr val="024C1C"/>
              </a:solidFill>
              <a:round/>
              <a:headEnd/>
              <a:tailEnd/>
            </a:ln>
          </p:spPr>
          <p:txBody>
            <a:bodyPr/>
            <a:lstStyle/>
            <a:p>
              <a:endParaRPr lang="zh-CN" altLang="en-US"/>
            </a:p>
          </p:txBody>
        </p:sp>
        <p:sp>
          <p:nvSpPr>
            <p:cNvPr id="106507" name="Line 11"/>
            <p:cNvSpPr>
              <a:spLocks noChangeShapeType="1"/>
            </p:cNvSpPr>
            <p:nvPr/>
          </p:nvSpPr>
          <p:spPr bwMode="auto">
            <a:xfrm flipH="1">
              <a:off x="1841" y="1819"/>
              <a:ext cx="708" cy="1"/>
            </a:xfrm>
            <a:prstGeom prst="line">
              <a:avLst/>
            </a:prstGeom>
            <a:noFill/>
            <a:ln w="21600">
              <a:solidFill>
                <a:srgbClr val="024C1C"/>
              </a:solidFill>
              <a:round/>
              <a:headEnd type="triangle" w="med" len="med"/>
              <a:tailEnd/>
            </a:ln>
          </p:spPr>
          <p:txBody>
            <a:bodyPr/>
            <a:lstStyle/>
            <a:p>
              <a:endParaRPr lang="zh-CN" altLang="en-US"/>
            </a:p>
          </p:txBody>
        </p:sp>
        <p:sp>
          <p:nvSpPr>
            <p:cNvPr id="106508" name="Line 12"/>
            <p:cNvSpPr>
              <a:spLocks noChangeShapeType="1"/>
            </p:cNvSpPr>
            <p:nvPr/>
          </p:nvSpPr>
          <p:spPr bwMode="auto">
            <a:xfrm>
              <a:off x="3519" y="1925"/>
              <a:ext cx="794" cy="1"/>
            </a:xfrm>
            <a:prstGeom prst="line">
              <a:avLst/>
            </a:prstGeom>
            <a:noFill/>
            <a:ln w="21600">
              <a:solidFill>
                <a:srgbClr val="024C1C"/>
              </a:solidFill>
              <a:round/>
              <a:headEnd type="triangle" w="med" len="med"/>
              <a:tailEnd/>
            </a:ln>
          </p:spPr>
          <p:txBody>
            <a:bodyPr/>
            <a:lstStyle/>
            <a:p>
              <a:endParaRPr lang="zh-CN" altLang="en-US"/>
            </a:p>
          </p:txBody>
        </p:sp>
        <p:sp>
          <p:nvSpPr>
            <p:cNvPr id="106509" name="Line 13"/>
            <p:cNvSpPr>
              <a:spLocks noChangeShapeType="1"/>
            </p:cNvSpPr>
            <p:nvPr/>
          </p:nvSpPr>
          <p:spPr bwMode="auto">
            <a:xfrm>
              <a:off x="3342" y="3108"/>
              <a:ext cx="971" cy="1"/>
            </a:xfrm>
            <a:prstGeom prst="line">
              <a:avLst/>
            </a:prstGeom>
            <a:noFill/>
            <a:ln w="21600">
              <a:solidFill>
                <a:srgbClr val="024C1C"/>
              </a:solidFill>
              <a:round/>
              <a:headEnd/>
              <a:tailEnd/>
            </a:ln>
          </p:spPr>
          <p:txBody>
            <a:bodyPr/>
            <a:lstStyle/>
            <a:p>
              <a:endParaRPr lang="zh-CN" altLang="en-US"/>
            </a:p>
          </p:txBody>
        </p:sp>
        <p:sp>
          <p:nvSpPr>
            <p:cNvPr id="106510" name="Line 14"/>
            <p:cNvSpPr>
              <a:spLocks noChangeShapeType="1"/>
            </p:cNvSpPr>
            <p:nvPr/>
          </p:nvSpPr>
          <p:spPr bwMode="auto">
            <a:xfrm>
              <a:off x="4313" y="1925"/>
              <a:ext cx="1" cy="1182"/>
            </a:xfrm>
            <a:prstGeom prst="line">
              <a:avLst/>
            </a:prstGeom>
            <a:noFill/>
            <a:ln w="21600">
              <a:solidFill>
                <a:srgbClr val="024C1C"/>
              </a:solidFill>
              <a:round/>
              <a:headEnd/>
              <a:tailEnd/>
            </a:ln>
          </p:spPr>
          <p:txBody>
            <a:bodyPr/>
            <a:lstStyle/>
            <a:p>
              <a:endParaRPr lang="zh-CN" altLang="en-US"/>
            </a:p>
          </p:txBody>
        </p:sp>
        <p:sp>
          <p:nvSpPr>
            <p:cNvPr id="106511" name="Line 15"/>
            <p:cNvSpPr>
              <a:spLocks noChangeShapeType="1"/>
            </p:cNvSpPr>
            <p:nvPr/>
          </p:nvSpPr>
          <p:spPr bwMode="auto">
            <a:xfrm flipH="1">
              <a:off x="2018" y="2137"/>
              <a:ext cx="443" cy="1"/>
            </a:xfrm>
            <a:prstGeom prst="line">
              <a:avLst/>
            </a:prstGeom>
            <a:noFill/>
            <a:ln w="21600">
              <a:solidFill>
                <a:srgbClr val="040477"/>
              </a:solidFill>
              <a:round/>
              <a:headEnd/>
              <a:tailEnd/>
            </a:ln>
          </p:spPr>
          <p:txBody>
            <a:bodyPr/>
            <a:lstStyle/>
            <a:p>
              <a:endParaRPr lang="zh-CN" altLang="en-US"/>
            </a:p>
          </p:txBody>
        </p:sp>
        <p:sp>
          <p:nvSpPr>
            <p:cNvPr id="106512" name="Line 16"/>
            <p:cNvSpPr>
              <a:spLocks noChangeShapeType="1"/>
            </p:cNvSpPr>
            <p:nvPr/>
          </p:nvSpPr>
          <p:spPr bwMode="auto">
            <a:xfrm>
              <a:off x="2018" y="2137"/>
              <a:ext cx="1" cy="882"/>
            </a:xfrm>
            <a:prstGeom prst="line">
              <a:avLst/>
            </a:prstGeom>
            <a:noFill/>
            <a:ln w="21600">
              <a:solidFill>
                <a:srgbClr val="040477"/>
              </a:solidFill>
              <a:round/>
              <a:headEnd/>
              <a:tailEnd/>
            </a:ln>
          </p:spPr>
          <p:txBody>
            <a:bodyPr/>
            <a:lstStyle/>
            <a:p>
              <a:endParaRPr lang="zh-CN" altLang="en-US"/>
            </a:p>
          </p:txBody>
        </p:sp>
        <p:sp>
          <p:nvSpPr>
            <p:cNvPr id="106513" name="Line 17"/>
            <p:cNvSpPr>
              <a:spLocks noChangeShapeType="1"/>
            </p:cNvSpPr>
            <p:nvPr/>
          </p:nvSpPr>
          <p:spPr bwMode="auto">
            <a:xfrm>
              <a:off x="2018" y="3019"/>
              <a:ext cx="618" cy="1"/>
            </a:xfrm>
            <a:prstGeom prst="line">
              <a:avLst/>
            </a:prstGeom>
            <a:noFill/>
            <a:ln w="21600">
              <a:solidFill>
                <a:srgbClr val="040477"/>
              </a:solidFill>
              <a:round/>
              <a:headEnd/>
              <a:tailEnd type="triangle" w="med" len="med"/>
            </a:ln>
          </p:spPr>
          <p:txBody>
            <a:bodyPr/>
            <a:lstStyle/>
            <a:p>
              <a:endParaRPr lang="zh-CN" altLang="en-US"/>
            </a:p>
          </p:txBody>
        </p:sp>
        <p:sp>
          <p:nvSpPr>
            <p:cNvPr id="106514" name="Line 18"/>
            <p:cNvSpPr>
              <a:spLocks noChangeShapeType="1"/>
            </p:cNvSpPr>
            <p:nvPr/>
          </p:nvSpPr>
          <p:spPr bwMode="auto">
            <a:xfrm>
              <a:off x="3607" y="2243"/>
              <a:ext cx="530" cy="1"/>
            </a:xfrm>
            <a:prstGeom prst="line">
              <a:avLst/>
            </a:prstGeom>
            <a:noFill/>
            <a:ln w="21600">
              <a:solidFill>
                <a:srgbClr val="040477"/>
              </a:solidFill>
              <a:round/>
              <a:headEnd/>
              <a:tailEnd/>
            </a:ln>
          </p:spPr>
          <p:txBody>
            <a:bodyPr/>
            <a:lstStyle/>
            <a:p>
              <a:endParaRPr lang="zh-CN" altLang="en-US"/>
            </a:p>
          </p:txBody>
        </p:sp>
        <p:sp>
          <p:nvSpPr>
            <p:cNvPr id="106515" name="Line 19"/>
            <p:cNvSpPr>
              <a:spLocks noChangeShapeType="1"/>
            </p:cNvSpPr>
            <p:nvPr/>
          </p:nvSpPr>
          <p:spPr bwMode="auto">
            <a:xfrm>
              <a:off x="4136" y="2243"/>
              <a:ext cx="1" cy="776"/>
            </a:xfrm>
            <a:prstGeom prst="line">
              <a:avLst/>
            </a:prstGeom>
            <a:noFill/>
            <a:ln w="21600">
              <a:solidFill>
                <a:srgbClr val="040477"/>
              </a:solidFill>
              <a:round/>
              <a:headEnd/>
              <a:tailEnd/>
            </a:ln>
          </p:spPr>
          <p:txBody>
            <a:bodyPr/>
            <a:lstStyle/>
            <a:p>
              <a:endParaRPr lang="zh-CN" altLang="en-US"/>
            </a:p>
          </p:txBody>
        </p:sp>
        <p:sp>
          <p:nvSpPr>
            <p:cNvPr id="106516" name="Line 20"/>
            <p:cNvSpPr>
              <a:spLocks noChangeShapeType="1"/>
            </p:cNvSpPr>
            <p:nvPr/>
          </p:nvSpPr>
          <p:spPr bwMode="auto">
            <a:xfrm flipH="1">
              <a:off x="3341" y="3019"/>
              <a:ext cx="796" cy="1"/>
            </a:xfrm>
            <a:prstGeom prst="line">
              <a:avLst/>
            </a:prstGeom>
            <a:noFill/>
            <a:ln w="21600">
              <a:solidFill>
                <a:srgbClr val="040477"/>
              </a:solidFill>
              <a:round/>
              <a:headEnd/>
              <a:tailEnd type="triangle" w="med" len="med"/>
            </a:ln>
          </p:spPr>
          <p:txBody>
            <a:bodyPr/>
            <a:lstStyle/>
            <a:p>
              <a:endParaRPr lang="zh-CN" altLang="en-US"/>
            </a:p>
          </p:txBody>
        </p:sp>
        <p:sp>
          <p:nvSpPr>
            <p:cNvPr id="106517" name="Line 21"/>
            <p:cNvSpPr>
              <a:spLocks noChangeShapeType="1"/>
            </p:cNvSpPr>
            <p:nvPr/>
          </p:nvSpPr>
          <p:spPr bwMode="auto">
            <a:xfrm>
              <a:off x="3236" y="3108"/>
              <a:ext cx="1" cy="265"/>
            </a:xfrm>
            <a:prstGeom prst="line">
              <a:avLst/>
            </a:prstGeom>
            <a:noFill/>
            <a:ln w="21600">
              <a:solidFill>
                <a:srgbClr val="000000"/>
              </a:solidFill>
              <a:round/>
              <a:headEnd/>
              <a:tailEnd type="triangle" w="med" len="med"/>
            </a:ln>
          </p:spPr>
          <p:txBody>
            <a:bodyPr/>
            <a:lstStyle/>
            <a:p>
              <a:endParaRPr lang="zh-CN" altLang="en-US"/>
            </a:p>
          </p:txBody>
        </p:sp>
        <p:sp>
          <p:nvSpPr>
            <p:cNvPr id="106518" name="Line 22"/>
            <p:cNvSpPr>
              <a:spLocks noChangeShapeType="1"/>
            </p:cNvSpPr>
            <p:nvPr/>
          </p:nvSpPr>
          <p:spPr bwMode="auto">
            <a:xfrm>
              <a:off x="2813" y="3108"/>
              <a:ext cx="1" cy="265"/>
            </a:xfrm>
            <a:prstGeom prst="line">
              <a:avLst/>
            </a:prstGeom>
            <a:noFill/>
            <a:ln w="21600">
              <a:solidFill>
                <a:srgbClr val="000000"/>
              </a:solidFill>
              <a:round/>
              <a:headEnd/>
              <a:tailEnd type="triangle" w="med" len="med"/>
            </a:ln>
          </p:spPr>
          <p:txBody>
            <a:bodyPr/>
            <a:lstStyle/>
            <a:p>
              <a:endParaRPr lang="zh-CN" altLang="en-US"/>
            </a:p>
          </p:txBody>
        </p:sp>
        <p:sp>
          <p:nvSpPr>
            <p:cNvPr id="106519" name="Text Box 23"/>
            <p:cNvSpPr txBox="1">
              <a:spLocks noChangeArrowheads="1"/>
            </p:cNvSpPr>
            <p:nvPr/>
          </p:nvSpPr>
          <p:spPr bwMode="auto">
            <a:xfrm rot="-5400000">
              <a:off x="959" y="2400"/>
              <a:ext cx="1645" cy="160"/>
            </a:xfrm>
            <a:prstGeom prst="rect">
              <a:avLst/>
            </a:prstGeom>
            <a:noFill/>
            <a:ln w="9525">
              <a:noFill/>
              <a:round/>
              <a:headEnd/>
              <a:tailEnd/>
            </a:ln>
          </p:spPr>
          <p:txBody>
            <a:bodyPr wrap="none" lIns="90000" tIns="47772" rIns="90000" bIns="45000"/>
            <a:lstStyle/>
            <a:p>
              <a:pPr>
                <a:lnSpc>
                  <a:spcPct val="98000"/>
                </a:lnSpc>
                <a:tabLst>
                  <a:tab pos="655638" algn="l"/>
                  <a:tab pos="1312863" algn="l"/>
                  <a:tab pos="1968500" algn="l"/>
                </a:tabLst>
              </a:pPr>
              <a:r>
                <a:rPr lang="en-US" altLang="zh-CN" sz="1000">
                  <a:solidFill>
                    <a:srgbClr val="000000"/>
                  </a:solidFill>
                  <a:latin typeface="DejaVu Sans Mono" pitchFamily="49" charset="0"/>
                </a:rPr>
                <a:t>valueChanged → setTempCelsius</a:t>
              </a:r>
            </a:p>
          </p:txBody>
        </p:sp>
        <p:sp>
          <p:nvSpPr>
            <p:cNvPr id="106520" name="Text Box 24"/>
            <p:cNvSpPr txBox="1">
              <a:spLocks noChangeArrowheads="1"/>
            </p:cNvSpPr>
            <p:nvPr/>
          </p:nvSpPr>
          <p:spPr bwMode="auto">
            <a:xfrm rot="5400000">
              <a:off x="3460" y="2431"/>
              <a:ext cx="1804" cy="160"/>
            </a:xfrm>
            <a:prstGeom prst="rect">
              <a:avLst/>
            </a:prstGeom>
            <a:noFill/>
            <a:ln w="9525">
              <a:noFill/>
              <a:round/>
              <a:headEnd/>
              <a:tailEnd/>
            </a:ln>
          </p:spPr>
          <p:txBody>
            <a:bodyPr wrap="none" lIns="90000" tIns="47772" rIns="90000" bIns="45000"/>
            <a:lstStyle/>
            <a:p>
              <a:pPr>
                <a:lnSpc>
                  <a:spcPct val="98000"/>
                </a:lnSpc>
                <a:tabLst>
                  <a:tab pos="655638" algn="l"/>
                  <a:tab pos="1312863" algn="l"/>
                  <a:tab pos="1968500" algn="l"/>
                </a:tabLst>
              </a:pPr>
              <a:r>
                <a:rPr lang="en-US" altLang="zh-CN" sz="1000">
                  <a:solidFill>
                    <a:srgbClr val="000000"/>
                  </a:solidFill>
                  <a:latin typeface="DejaVu Sans Mono" pitchFamily="49" charset="0"/>
                </a:rPr>
                <a:t>valueChanged → setTempFahrenheit</a:t>
              </a:r>
            </a:p>
          </p:txBody>
        </p:sp>
        <p:sp>
          <p:nvSpPr>
            <p:cNvPr id="106521" name="Text Box 25"/>
            <p:cNvSpPr txBox="1">
              <a:spLocks noChangeArrowheads="1"/>
            </p:cNvSpPr>
            <p:nvPr/>
          </p:nvSpPr>
          <p:spPr bwMode="auto">
            <a:xfrm rot="-5400000">
              <a:off x="1301" y="2355"/>
              <a:ext cx="1367" cy="142"/>
            </a:xfrm>
            <a:prstGeom prst="rect">
              <a:avLst/>
            </a:prstGeom>
            <a:noFill/>
            <a:ln w="9525">
              <a:noFill/>
              <a:round/>
              <a:headEnd/>
              <a:tailEnd/>
            </a:ln>
          </p:spPr>
          <p:txBody>
            <a:bodyPr wrap="none" lIns="90000" tIns="47268" rIns="90000" bIns="45000"/>
            <a:lstStyle/>
            <a:p>
              <a:pPr>
                <a:lnSpc>
                  <a:spcPct val="98000"/>
                </a:lnSpc>
                <a:tabLst>
                  <a:tab pos="655638" algn="l"/>
                  <a:tab pos="1312863" algn="l"/>
                </a:tabLst>
              </a:pPr>
              <a:r>
                <a:rPr lang="en-US" altLang="zh-CN" sz="1000">
                  <a:solidFill>
                    <a:srgbClr val="000000"/>
                  </a:solidFill>
                  <a:latin typeface="DejaVu Sans Mono" pitchFamily="49" charset="0"/>
                </a:rPr>
                <a:t>tempCelsiusChanged → setValue</a:t>
              </a:r>
            </a:p>
          </p:txBody>
        </p:sp>
        <p:sp>
          <p:nvSpPr>
            <p:cNvPr id="106522" name="Text Box 26"/>
            <p:cNvSpPr txBox="1">
              <a:spLocks noChangeArrowheads="1"/>
            </p:cNvSpPr>
            <p:nvPr/>
          </p:nvSpPr>
          <p:spPr bwMode="auto">
            <a:xfrm rot="5400000">
              <a:off x="3582" y="2477"/>
              <a:ext cx="1189" cy="122"/>
            </a:xfrm>
            <a:prstGeom prst="rect">
              <a:avLst/>
            </a:prstGeom>
            <a:noFill/>
            <a:ln w="9525">
              <a:noFill/>
              <a:round/>
              <a:headEnd/>
              <a:tailEnd/>
            </a:ln>
          </p:spPr>
          <p:txBody>
            <a:bodyPr wrap="none" lIns="90000" tIns="46764" rIns="90000" bIns="45000"/>
            <a:lstStyle/>
            <a:p>
              <a:pPr>
                <a:lnSpc>
                  <a:spcPct val="98000"/>
                </a:lnSpc>
                <a:tabLst>
                  <a:tab pos="655638" algn="l"/>
                  <a:tab pos="1312863" algn="l"/>
                </a:tabLst>
              </a:pPr>
              <a:r>
                <a:rPr lang="en-US" altLang="zh-CN" sz="800">
                  <a:solidFill>
                    <a:srgbClr val="000000"/>
                  </a:solidFill>
                  <a:latin typeface="DejaVu Sans Mono" pitchFamily="49" charset="0"/>
                </a:rPr>
                <a:t>tempFahrenheitChanged → setValue</a:t>
              </a:r>
            </a:p>
          </p:txBody>
        </p:sp>
        <p:sp>
          <p:nvSpPr>
            <p:cNvPr id="106523" name="Text Box 27"/>
            <p:cNvSpPr txBox="1">
              <a:spLocks noChangeArrowheads="1"/>
            </p:cNvSpPr>
            <p:nvPr/>
          </p:nvSpPr>
          <p:spPr bwMode="auto">
            <a:xfrm>
              <a:off x="2460" y="3372"/>
              <a:ext cx="1120" cy="142"/>
            </a:xfrm>
            <a:prstGeom prst="rect">
              <a:avLst/>
            </a:prstGeom>
            <a:noFill/>
            <a:ln w="9525">
              <a:noFill/>
              <a:round/>
              <a:headEnd/>
              <a:tailEnd/>
            </a:ln>
          </p:spPr>
          <p:txBody>
            <a:bodyPr wrap="none" lIns="90000" tIns="47268" rIns="90000" bIns="45000"/>
            <a:lstStyle/>
            <a:p>
              <a:pPr>
                <a:lnSpc>
                  <a:spcPct val="98000"/>
                </a:lnSpc>
                <a:tabLst>
                  <a:tab pos="655638" algn="l"/>
                  <a:tab pos="1312863" algn="l"/>
                </a:tabLst>
              </a:pPr>
              <a:r>
                <a:rPr lang="en-US" altLang="zh-CN" sz="800">
                  <a:solidFill>
                    <a:srgbClr val="000000"/>
                  </a:solidFill>
                  <a:latin typeface="DejaVu Sans Mono" pitchFamily="49" charset="0"/>
                </a:rPr>
                <a:t>valueChanged → display</a:t>
              </a:r>
            </a:p>
          </p:txBody>
        </p:sp>
      </p:grpSp>
      <p:sp>
        <p:nvSpPr>
          <p:cNvPr id="106501" name="Text Box 28"/>
          <p:cNvSpPr txBox="1">
            <a:spLocks noChangeArrowheads="1"/>
          </p:cNvSpPr>
          <p:nvPr/>
        </p:nvSpPr>
        <p:spPr bwMode="auto">
          <a:xfrm>
            <a:off x="190500" y="4918075"/>
            <a:ext cx="8789988" cy="1358900"/>
          </a:xfrm>
          <a:prstGeom prst="rect">
            <a:avLst/>
          </a:prstGeom>
          <a:noFill/>
          <a:ln w="9525">
            <a:noFill/>
            <a:round/>
            <a:headEnd/>
            <a:tailEnd/>
          </a:ln>
        </p:spPr>
        <p:txBody>
          <a:bodyPr wrap="none" lIns="81639" tIns="43791" rIns="81639" bIns="40820"/>
          <a:lstStyle/>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400" b="1" dirty="0">
                <a:solidFill>
                  <a:srgbClr val="000000"/>
                </a:solidFill>
                <a:latin typeface="DejaVu Sans Mono" pitchFamily="49" charset="0"/>
              </a:rPr>
              <a:t>connect(</a:t>
            </a:r>
            <a:r>
              <a:rPr lang="en-US" altLang="zh-CN" sz="1400" b="1" dirty="0" err="1">
                <a:solidFill>
                  <a:srgbClr val="000000"/>
                </a:solidFill>
                <a:latin typeface="DejaVu Sans Mono" pitchFamily="49" charset="0"/>
              </a:rPr>
              <a:t>celsiusDial</a:t>
            </a:r>
            <a:r>
              <a:rPr lang="en-US" altLang="zh-CN" sz="1400" b="1" dirty="0">
                <a:solidFill>
                  <a:srgbClr val="000000"/>
                </a:solidFill>
                <a:latin typeface="DejaVu Sans Mono" pitchFamily="49" charset="0"/>
              </a:rPr>
              <a:t>, SIGNAL(</a:t>
            </a:r>
            <a:r>
              <a:rPr lang="en-US" altLang="zh-CN" sz="1400" b="1" dirty="0" err="1">
                <a:solidFill>
                  <a:srgbClr val="000000"/>
                </a:solidFill>
                <a:latin typeface="DejaVu Sans Mono" pitchFamily="49" charset="0"/>
              </a:rPr>
              <a:t>valueChanged</a:t>
            </a:r>
            <a:r>
              <a:rPr lang="en-US" altLang="zh-CN" sz="1400" b="1" dirty="0">
                <a:solidFill>
                  <a:srgbClr val="000000"/>
                </a:solidFill>
                <a:latin typeface="DejaVu Sans Mono" pitchFamily="49" charset="0"/>
              </a:rPr>
              <a:t>(</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 </a:t>
            </a:r>
            <a:r>
              <a:rPr lang="en-US" altLang="zh-CN" sz="1400" b="1" dirty="0" err="1">
                <a:solidFill>
                  <a:srgbClr val="000000"/>
                </a:solidFill>
                <a:latin typeface="DejaVu Sans Mono" pitchFamily="49" charset="0"/>
              </a:rPr>
              <a:t>tempConverter</a:t>
            </a:r>
            <a:r>
              <a:rPr lang="en-US" altLang="zh-CN" sz="1400" b="1" dirty="0">
                <a:solidFill>
                  <a:srgbClr val="000000"/>
                </a:solidFill>
                <a:latin typeface="DejaVu Sans Mono" pitchFamily="49" charset="0"/>
              </a:rPr>
              <a:t>, SLOT(</a:t>
            </a:r>
            <a:r>
              <a:rPr lang="en-US" altLang="zh-CN" sz="1400" b="1" dirty="0" err="1">
                <a:solidFill>
                  <a:srgbClr val="000000"/>
                </a:solidFill>
                <a:latin typeface="DejaVu Sans Mono" pitchFamily="49" charset="0"/>
              </a:rPr>
              <a:t>setTempCelsius</a:t>
            </a:r>
            <a:r>
              <a:rPr lang="en-US" altLang="zh-CN" sz="1400" b="1" dirty="0">
                <a:solidFill>
                  <a:srgbClr val="000000"/>
                </a:solidFill>
                <a:latin typeface="DejaVu Sans Mono" pitchFamily="49" charset="0"/>
              </a:rPr>
              <a:t>(</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400" b="1" dirty="0">
                <a:solidFill>
                  <a:srgbClr val="000000"/>
                </a:solidFill>
                <a:latin typeface="DejaVu Sans Mono" pitchFamily="49" charset="0"/>
              </a:rPr>
              <a:t>connect(</a:t>
            </a:r>
            <a:r>
              <a:rPr lang="en-US" altLang="zh-CN" sz="1400" b="1" dirty="0" err="1">
                <a:solidFill>
                  <a:srgbClr val="000000"/>
                </a:solidFill>
                <a:latin typeface="DejaVu Sans Mono" pitchFamily="49" charset="0"/>
              </a:rPr>
              <a:t>celsiusDial</a:t>
            </a:r>
            <a:r>
              <a:rPr lang="en-US" altLang="zh-CN" sz="1400" b="1" dirty="0">
                <a:solidFill>
                  <a:srgbClr val="000000"/>
                </a:solidFill>
                <a:latin typeface="DejaVu Sans Mono" pitchFamily="49" charset="0"/>
              </a:rPr>
              <a:t>, SIGNAL(</a:t>
            </a:r>
            <a:r>
              <a:rPr lang="en-US" altLang="zh-CN" sz="1400" b="1" dirty="0" err="1">
                <a:solidFill>
                  <a:srgbClr val="000000"/>
                </a:solidFill>
                <a:latin typeface="DejaVu Sans Mono" pitchFamily="49" charset="0"/>
              </a:rPr>
              <a:t>valueChanged</a:t>
            </a:r>
            <a:r>
              <a:rPr lang="en-US" altLang="zh-CN" sz="1400" b="1" dirty="0">
                <a:solidFill>
                  <a:srgbClr val="000000"/>
                </a:solidFill>
                <a:latin typeface="DejaVu Sans Mono" pitchFamily="49" charset="0"/>
              </a:rPr>
              <a:t>(</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 </a:t>
            </a:r>
            <a:r>
              <a:rPr lang="en-US" altLang="zh-CN" sz="1400" b="1" dirty="0" err="1">
                <a:solidFill>
                  <a:srgbClr val="000000"/>
                </a:solidFill>
                <a:latin typeface="DejaVu Sans Mono" pitchFamily="49" charset="0"/>
              </a:rPr>
              <a:t>celsiusLcd</a:t>
            </a:r>
            <a:r>
              <a:rPr lang="en-US" altLang="zh-CN" sz="1400" b="1" dirty="0">
                <a:solidFill>
                  <a:srgbClr val="000000"/>
                </a:solidFill>
                <a:latin typeface="DejaVu Sans Mono" pitchFamily="49" charset="0"/>
              </a:rPr>
              <a:t>, SLOT(display(</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400" b="1" dirty="0">
                <a:solidFill>
                  <a:srgbClr val="000000"/>
                </a:solidFill>
                <a:latin typeface="DejaVu Sans Mono" pitchFamily="49" charset="0"/>
              </a:rPr>
              <a:t>connect(</a:t>
            </a:r>
            <a:r>
              <a:rPr lang="en-US" altLang="zh-CN" sz="1400" b="1" dirty="0" err="1">
                <a:solidFill>
                  <a:srgbClr val="000000"/>
                </a:solidFill>
                <a:latin typeface="DejaVu Sans Mono" pitchFamily="49" charset="0"/>
              </a:rPr>
              <a:t>tempConverter</a:t>
            </a:r>
            <a:r>
              <a:rPr lang="en-US" altLang="zh-CN" sz="1400" b="1" dirty="0">
                <a:solidFill>
                  <a:srgbClr val="000000"/>
                </a:solidFill>
                <a:latin typeface="DejaVu Sans Mono" pitchFamily="49" charset="0"/>
              </a:rPr>
              <a:t>, SIGNAL(</a:t>
            </a:r>
            <a:r>
              <a:rPr lang="en-US" altLang="zh-CN" sz="1400" b="1" dirty="0" err="1">
                <a:solidFill>
                  <a:srgbClr val="000000"/>
                </a:solidFill>
                <a:latin typeface="DejaVu Sans Mono" pitchFamily="49" charset="0"/>
              </a:rPr>
              <a:t>tempCelsiusChanged</a:t>
            </a:r>
            <a:r>
              <a:rPr lang="en-US" altLang="zh-CN" sz="1400" b="1" dirty="0">
                <a:solidFill>
                  <a:srgbClr val="000000"/>
                </a:solidFill>
                <a:latin typeface="DejaVu Sans Mono" pitchFamily="49" charset="0"/>
              </a:rPr>
              <a:t>(</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 </a:t>
            </a:r>
            <a:r>
              <a:rPr lang="en-US" altLang="zh-CN" sz="1400" b="1" dirty="0" err="1">
                <a:solidFill>
                  <a:srgbClr val="000000"/>
                </a:solidFill>
                <a:latin typeface="DejaVu Sans Mono" pitchFamily="49" charset="0"/>
              </a:rPr>
              <a:t>celsiusDial</a:t>
            </a:r>
            <a:r>
              <a:rPr lang="en-US" altLang="zh-CN" sz="1400" b="1" dirty="0">
                <a:solidFill>
                  <a:srgbClr val="000000"/>
                </a:solidFill>
                <a:latin typeface="DejaVu Sans Mono" pitchFamily="49" charset="0"/>
              </a:rPr>
              <a:t>, SLOT(</a:t>
            </a:r>
            <a:r>
              <a:rPr lang="en-US" altLang="zh-CN" sz="1400" b="1" dirty="0" err="1">
                <a:solidFill>
                  <a:srgbClr val="000000"/>
                </a:solidFill>
                <a:latin typeface="DejaVu Sans Mono" pitchFamily="49" charset="0"/>
              </a:rPr>
              <a:t>setValue</a:t>
            </a:r>
            <a:r>
              <a:rPr lang="en-US" altLang="zh-CN" sz="1400" b="1" dirty="0">
                <a:solidFill>
                  <a:srgbClr val="000000"/>
                </a:solidFill>
                <a:latin typeface="DejaVu Sans Mono" pitchFamily="49" charset="0"/>
              </a:rPr>
              <a:t>(</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endParaRPr lang="en-US" altLang="zh-CN" sz="1400" b="1" dirty="0">
              <a:solidFill>
                <a:srgbClr val="000000"/>
              </a:solidFill>
              <a:latin typeface="DejaVu Sans Mono" pitchFamily="49" charset="0"/>
            </a:endParaRP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400" b="1" dirty="0">
                <a:solidFill>
                  <a:srgbClr val="000000"/>
                </a:solidFill>
                <a:latin typeface="DejaVu Sans Mono" pitchFamily="49" charset="0"/>
              </a:rPr>
              <a:t>connect(</a:t>
            </a:r>
            <a:r>
              <a:rPr lang="en-US" altLang="zh-CN" sz="1400" b="1" dirty="0" err="1">
                <a:solidFill>
                  <a:srgbClr val="000000"/>
                </a:solidFill>
                <a:latin typeface="DejaVu Sans Mono" pitchFamily="49" charset="0"/>
              </a:rPr>
              <a:t>fahrenheitDial</a:t>
            </a:r>
            <a:r>
              <a:rPr lang="en-US" altLang="zh-CN" sz="1400" b="1" dirty="0">
                <a:solidFill>
                  <a:srgbClr val="000000"/>
                </a:solidFill>
                <a:latin typeface="DejaVu Sans Mono" pitchFamily="49" charset="0"/>
              </a:rPr>
              <a:t>, SIGNAL(</a:t>
            </a:r>
            <a:r>
              <a:rPr lang="en-US" altLang="zh-CN" sz="1400" b="1" dirty="0" err="1">
                <a:solidFill>
                  <a:srgbClr val="000000"/>
                </a:solidFill>
                <a:latin typeface="DejaVu Sans Mono" pitchFamily="49" charset="0"/>
              </a:rPr>
              <a:t>valueChanged</a:t>
            </a:r>
            <a:r>
              <a:rPr lang="en-US" altLang="zh-CN" sz="1400" b="1" dirty="0">
                <a:solidFill>
                  <a:srgbClr val="000000"/>
                </a:solidFill>
                <a:latin typeface="DejaVu Sans Mono" pitchFamily="49" charset="0"/>
              </a:rPr>
              <a:t>(</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 </a:t>
            </a:r>
            <a:r>
              <a:rPr lang="en-US" altLang="zh-CN" sz="1400" b="1" dirty="0" err="1">
                <a:solidFill>
                  <a:srgbClr val="000000"/>
                </a:solidFill>
                <a:latin typeface="DejaVu Sans Mono" pitchFamily="49" charset="0"/>
              </a:rPr>
              <a:t>tempConverter</a:t>
            </a:r>
            <a:r>
              <a:rPr lang="en-US" altLang="zh-CN" sz="1400" b="1" dirty="0">
                <a:solidFill>
                  <a:srgbClr val="000000"/>
                </a:solidFill>
                <a:latin typeface="DejaVu Sans Mono" pitchFamily="49" charset="0"/>
              </a:rPr>
              <a:t>, SLOT(</a:t>
            </a:r>
            <a:r>
              <a:rPr lang="en-US" altLang="zh-CN" sz="1400" b="1" dirty="0" err="1">
                <a:solidFill>
                  <a:srgbClr val="000000"/>
                </a:solidFill>
                <a:latin typeface="DejaVu Sans Mono" pitchFamily="49" charset="0"/>
              </a:rPr>
              <a:t>setTempFahrenheit</a:t>
            </a:r>
            <a:r>
              <a:rPr lang="en-US" altLang="zh-CN" sz="1400" b="1" dirty="0">
                <a:solidFill>
                  <a:srgbClr val="000000"/>
                </a:solidFill>
                <a:latin typeface="DejaVu Sans Mono" pitchFamily="49" charset="0"/>
              </a:rPr>
              <a:t>(</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400" b="1" dirty="0">
                <a:solidFill>
                  <a:srgbClr val="000000"/>
                </a:solidFill>
                <a:latin typeface="DejaVu Sans Mono" pitchFamily="49" charset="0"/>
              </a:rPr>
              <a:t>connect(</a:t>
            </a:r>
            <a:r>
              <a:rPr lang="en-US" altLang="zh-CN" sz="1400" b="1" dirty="0" err="1">
                <a:solidFill>
                  <a:srgbClr val="000000"/>
                </a:solidFill>
                <a:latin typeface="DejaVu Sans Mono" pitchFamily="49" charset="0"/>
              </a:rPr>
              <a:t>fahrenheitDial</a:t>
            </a:r>
            <a:r>
              <a:rPr lang="en-US" altLang="zh-CN" sz="1400" b="1" dirty="0">
                <a:solidFill>
                  <a:srgbClr val="000000"/>
                </a:solidFill>
                <a:latin typeface="DejaVu Sans Mono" pitchFamily="49" charset="0"/>
              </a:rPr>
              <a:t>, SIGNAL(</a:t>
            </a:r>
            <a:r>
              <a:rPr lang="en-US" altLang="zh-CN" sz="1400" b="1" dirty="0" err="1">
                <a:solidFill>
                  <a:srgbClr val="000000"/>
                </a:solidFill>
                <a:latin typeface="DejaVu Sans Mono" pitchFamily="49" charset="0"/>
              </a:rPr>
              <a:t>valueChanged</a:t>
            </a:r>
            <a:r>
              <a:rPr lang="en-US" altLang="zh-CN" sz="1400" b="1" dirty="0">
                <a:solidFill>
                  <a:srgbClr val="000000"/>
                </a:solidFill>
                <a:latin typeface="DejaVu Sans Mono" pitchFamily="49" charset="0"/>
              </a:rPr>
              <a:t>(</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 </a:t>
            </a:r>
            <a:r>
              <a:rPr lang="en-US" altLang="zh-CN" sz="1400" b="1" dirty="0" err="1">
                <a:solidFill>
                  <a:srgbClr val="000000"/>
                </a:solidFill>
                <a:latin typeface="DejaVu Sans Mono" pitchFamily="49" charset="0"/>
              </a:rPr>
              <a:t>fahrenheitLcd</a:t>
            </a:r>
            <a:r>
              <a:rPr lang="en-US" altLang="zh-CN" sz="1400" b="1" dirty="0">
                <a:solidFill>
                  <a:srgbClr val="000000"/>
                </a:solidFill>
                <a:latin typeface="DejaVu Sans Mono" pitchFamily="49" charset="0"/>
              </a:rPr>
              <a:t>, SLOT(display(</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a:t>
            </a:r>
          </a:p>
          <a:p>
            <a:pPr>
              <a:lnSpc>
                <a:spcPct val="98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altLang="zh-CN" sz="1400" b="1" dirty="0">
                <a:solidFill>
                  <a:srgbClr val="000000"/>
                </a:solidFill>
                <a:latin typeface="DejaVu Sans Mono" pitchFamily="49" charset="0"/>
              </a:rPr>
              <a:t>connect(</a:t>
            </a:r>
            <a:r>
              <a:rPr lang="en-US" altLang="zh-CN" sz="1400" b="1" dirty="0" err="1">
                <a:solidFill>
                  <a:srgbClr val="000000"/>
                </a:solidFill>
                <a:latin typeface="DejaVu Sans Mono" pitchFamily="49" charset="0"/>
              </a:rPr>
              <a:t>tempConverter</a:t>
            </a:r>
            <a:r>
              <a:rPr lang="en-US" altLang="zh-CN" sz="1400" b="1" dirty="0">
                <a:solidFill>
                  <a:srgbClr val="000000"/>
                </a:solidFill>
                <a:latin typeface="DejaVu Sans Mono" pitchFamily="49" charset="0"/>
              </a:rPr>
              <a:t>, SIGNAL(</a:t>
            </a:r>
            <a:r>
              <a:rPr lang="en-US" altLang="zh-CN" sz="1400" b="1" dirty="0" err="1">
                <a:solidFill>
                  <a:srgbClr val="000000"/>
                </a:solidFill>
                <a:latin typeface="DejaVu Sans Mono" pitchFamily="49" charset="0"/>
              </a:rPr>
              <a:t>tempFahrenheitChanged</a:t>
            </a:r>
            <a:r>
              <a:rPr lang="en-US" altLang="zh-CN" sz="1400" b="1" dirty="0">
                <a:solidFill>
                  <a:srgbClr val="000000"/>
                </a:solidFill>
                <a:latin typeface="DejaVu Sans Mono" pitchFamily="49" charset="0"/>
              </a:rPr>
              <a:t>(</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 </a:t>
            </a:r>
            <a:r>
              <a:rPr lang="en-US" altLang="zh-CN" sz="1400" b="1" dirty="0" err="1">
                <a:solidFill>
                  <a:srgbClr val="000000"/>
                </a:solidFill>
                <a:latin typeface="DejaVu Sans Mono" pitchFamily="49" charset="0"/>
              </a:rPr>
              <a:t>fahrenheitDial</a:t>
            </a:r>
            <a:r>
              <a:rPr lang="en-US" altLang="zh-CN" sz="1400" b="1" dirty="0">
                <a:solidFill>
                  <a:srgbClr val="000000"/>
                </a:solidFill>
                <a:latin typeface="DejaVu Sans Mono" pitchFamily="49" charset="0"/>
              </a:rPr>
              <a:t>, SLOT(</a:t>
            </a:r>
            <a:r>
              <a:rPr lang="en-US" altLang="zh-CN" sz="1400" b="1" dirty="0" err="1">
                <a:solidFill>
                  <a:srgbClr val="000000"/>
                </a:solidFill>
                <a:latin typeface="DejaVu Sans Mono" pitchFamily="49" charset="0"/>
              </a:rPr>
              <a:t>setValue</a:t>
            </a:r>
            <a:r>
              <a:rPr lang="en-US" altLang="zh-CN" sz="1400" b="1" dirty="0">
                <a:solidFill>
                  <a:srgbClr val="000000"/>
                </a:solidFill>
                <a:latin typeface="DejaVu Sans Mono" pitchFamily="49" charset="0"/>
              </a:rPr>
              <a:t>(</a:t>
            </a:r>
            <a:r>
              <a:rPr lang="en-US" altLang="zh-CN" sz="1400" b="1" dirty="0" err="1">
                <a:solidFill>
                  <a:srgbClr val="000000"/>
                </a:solidFill>
                <a:latin typeface="DejaVu Sans Mono" pitchFamily="49" charset="0"/>
              </a:rPr>
              <a:t>int</a:t>
            </a:r>
            <a:r>
              <a:rPr lang="en-US" altLang="zh-CN" sz="1400" b="1" dirty="0">
                <a:solidFill>
                  <a:srgbClr val="000000"/>
                </a:solidFill>
                <a:latin typeface="DejaVu Sans Mono" pitchFamily="49" charset="0"/>
              </a:rPr>
              <a:t>)));</a:t>
            </a:r>
          </a:p>
        </p:txBody>
      </p:sp>
      <p:sp>
        <p:nvSpPr>
          <p:cNvPr id="106502" name="灯片编号占位符 30"/>
          <p:cNvSpPr>
            <a:spLocks noGrp="1"/>
          </p:cNvSpPr>
          <p:nvPr>
            <p:ph type="sldNum" sz="quarter" idx="12"/>
          </p:nvPr>
        </p:nvSpPr>
        <p:spPr>
          <a:noFill/>
        </p:spPr>
        <p:txBody>
          <a:bodyPr/>
          <a:lstStyle/>
          <a:p>
            <a:fld id="{7B646E30-A9EA-4840-958E-F18A6EFB4EDA}" type="slidenum">
              <a:rPr lang="en-US" altLang="zh-CN" smtClean="0">
                <a:latin typeface="Arial" charset="0"/>
              </a:rPr>
              <a:pPr/>
              <a:t>99</a:t>
            </a:fld>
            <a:endParaRPr lang="en-US" altLang="zh-CN" smtClean="0">
              <a:latin typeface="Arial" charset="0"/>
            </a:endParaRPr>
          </a:p>
        </p:txBody>
      </p:sp>
      <p:cxnSp>
        <p:nvCxnSpPr>
          <p:cNvPr id="32" name="直接连接符 31"/>
          <p:cNvCxnSpPr/>
          <p:nvPr/>
        </p:nvCxnSpPr>
        <p:spPr>
          <a:xfrm>
            <a:off x="4355976" y="1484784"/>
            <a:ext cx="0" cy="3528392"/>
          </a:xfrm>
          <a:prstGeom prst="line">
            <a:avLst/>
          </a:prstGeom>
          <a:ln>
            <a:solidFill>
              <a:srgbClr val="FF0000"/>
            </a:solidFill>
            <a:prstDash val="dash"/>
          </a:ln>
        </p:spPr>
        <p:style>
          <a:lnRef idx="3">
            <a:schemeClr val="dk1"/>
          </a:lnRef>
          <a:fillRef idx="0">
            <a:schemeClr val="dk1"/>
          </a:fillRef>
          <a:effectRef idx="2">
            <a:schemeClr val="dk1"/>
          </a:effectRef>
          <a:fontRef idx="minor">
            <a:schemeClr val="tx1"/>
          </a:fontRef>
        </p:style>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singhua-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tsinghua-template</Template>
  <TotalTime>11229</TotalTime>
  <Words>11079</Words>
  <Application>Microsoft Office PowerPoint</Application>
  <PresentationFormat>全屏显示(4:3)</PresentationFormat>
  <Paragraphs>1839</Paragraphs>
  <Slides>110</Slides>
  <Notes>53</Notes>
  <HiddenSlides>0</HiddenSlides>
  <MMClips>0</MMClips>
  <ScaleCrop>false</ScaleCrop>
  <HeadingPairs>
    <vt:vector size="4" baseType="variant">
      <vt:variant>
        <vt:lpstr>主题</vt:lpstr>
      </vt:variant>
      <vt:variant>
        <vt:i4>1</vt:i4>
      </vt:variant>
      <vt:variant>
        <vt:lpstr>幻灯片标题</vt:lpstr>
      </vt:variant>
      <vt:variant>
        <vt:i4>110</vt:i4>
      </vt:variant>
    </vt:vector>
  </HeadingPairs>
  <TitlesOfParts>
    <vt:vector size="111" baseType="lpstr">
      <vt:lpstr>tsinghua-template</vt:lpstr>
      <vt:lpstr>Qt简介与信号/槽机制</vt:lpstr>
      <vt:lpstr>课程主要内容</vt:lpstr>
      <vt:lpstr>幻灯片 3</vt:lpstr>
      <vt:lpstr>Qt是什么</vt:lpstr>
      <vt:lpstr>幻灯片 5</vt:lpstr>
      <vt:lpstr>幻灯片 6</vt:lpstr>
      <vt:lpstr>QT的历史</vt:lpstr>
      <vt:lpstr>QT的历史（续）</vt:lpstr>
      <vt:lpstr>幻灯片 9</vt:lpstr>
      <vt:lpstr>Qt开发的Linux桌面环境KDE</vt:lpstr>
      <vt:lpstr>Qt开发的Google地球</vt:lpstr>
      <vt:lpstr>Qt开发的三维动画软件MAYA</vt:lpstr>
      <vt:lpstr>Qt开发的其他软件</vt:lpstr>
      <vt:lpstr>幻灯片 14</vt:lpstr>
      <vt:lpstr>HELLO QT (1)</vt:lpstr>
      <vt:lpstr>HELLO QT (2): 用HTML格式化</vt:lpstr>
      <vt:lpstr>幻灯片 17</vt:lpstr>
      <vt:lpstr>Qt编译过程</vt:lpstr>
      <vt:lpstr>Qt编译工具：moc, uic 和 rcc</vt:lpstr>
      <vt:lpstr>幻灯片 20</vt:lpstr>
      <vt:lpstr>Qt应用程序执行过程—事件驱动</vt:lpstr>
      <vt:lpstr>Qt事件处理</vt:lpstr>
      <vt:lpstr>Qt事件处理（续）</vt:lpstr>
      <vt:lpstr>幻灯片 24</vt:lpstr>
      <vt:lpstr>主要基类：QObject类</vt:lpstr>
      <vt:lpstr>QApplication类</vt:lpstr>
      <vt:lpstr>QApplication类</vt:lpstr>
      <vt:lpstr>幻灯片 28</vt:lpstr>
      <vt:lpstr>程序退出</vt:lpstr>
      <vt:lpstr> QApplication类负责程序退出</vt:lpstr>
      <vt:lpstr>QApplication类负责关闭窗口</vt:lpstr>
      <vt:lpstr>QWidget类负责窗口部件</vt:lpstr>
      <vt:lpstr>QWidget类（续）</vt:lpstr>
      <vt:lpstr>幻灯片 34</vt:lpstr>
      <vt:lpstr>QMainWindow类负责窗口创建</vt:lpstr>
      <vt:lpstr>幻灯片 36</vt:lpstr>
      <vt:lpstr>元数据（Meta data）</vt:lpstr>
      <vt:lpstr>元数据</vt:lpstr>
      <vt:lpstr>元数据Meta data</vt:lpstr>
      <vt:lpstr>元数据</vt:lpstr>
      <vt:lpstr>内省(Introspection)</vt:lpstr>
      <vt:lpstr>属性(Properties)</vt:lpstr>
      <vt:lpstr>属性</vt:lpstr>
      <vt:lpstr>属性</vt:lpstr>
      <vt:lpstr>属性</vt:lpstr>
      <vt:lpstr>使用属性</vt:lpstr>
      <vt:lpstr>动态属性</vt:lpstr>
      <vt:lpstr>创建自定义属性</vt:lpstr>
      <vt:lpstr>创建自定义属性</vt:lpstr>
      <vt:lpstr>自定义属性 - 枚举</vt:lpstr>
      <vt:lpstr>幻灯片 51</vt:lpstr>
      <vt:lpstr>QObject类（续）--父子关系</vt:lpstr>
      <vt:lpstr>改变所有者</vt:lpstr>
      <vt:lpstr>QObject类（续）--内存管理</vt:lpstr>
      <vt:lpstr>内存管理</vt:lpstr>
      <vt:lpstr>内存管理</vt:lpstr>
      <vt:lpstr>使用模式</vt:lpstr>
      <vt:lpstr>构造规范</vt:lpstr>
      <vt:lpstr>构造规范</vt:lpstr>
      <vt:lpstr>QObject类对象</vt:lpstr>
      <vt:lpstr>QObject类（实例）</vt:lpstr>
      <vt:lpstr>QObject类（实例）</vt:lpstr>
      <vt:lpstr>幻灯片 63</vt:lpstr>
      <vt:lpstr>回调函数</vt:lpstr>
      <vt:lpstr>Signal/Slot机制</vt:lpstr>
      <vt:lpstr>Signal/Slot机制（续）</vt:lpstr>
      <vt:lpstr>Signal/Slot实例</vt:lpstr>
      <vt:lpstr>Signal和Slot的声明</vt:lpstr>
      <vt:lpstr>Signal和Slot的声明（续）</vt:lpstr>
      <vt:lpstr>Signal和Slot的声明（续）</vt:lpstr>
      <vt:lpstr>什么是槽?</vt:lpstr>
      <vt:lpstr>什么是信号?</vt:lpstr>
      <vt:lpstr>Signal和Slot的连接</vt:lpstr>
      <vt:lpstr>Signal和Slot的连接（续）</vt:lpstr>
      <vt:lpstr>Signal和Slot的连接（续）</vt:lpstr>
      <vt:lpstr>Signal和Slot的连接（续）</vt:lpstr>
      <vt:lpstr>Signal和Slot的连接（续）</vt:lpstr>
      <vt:lpstr>Signal和Slot的连接（续）</vt:lpstr>
      <vt:lpstr>信号与槽机制深入</vt:lpstr>
      <vt:lpstr>信号与槽机制深入（续）</vt:lpstr>
      <vt:lpstr>建立关联</vt:lpstr>
      <vt:lpstr>建立关联</vt:lpstr>
      <vt:lpstr>自动关联</vt:lpstr>
      <vt:lpstr>Signal/Slot链接举例</vt:lpstr>
      <vt:lpstr>值同步</vt:lpstr>
      <vt:lpstr>自定义信号和槽</vt:lpstr>
      <vt:lpstr>setter实现细节</vt:lpstr>
      <vt:lpstr>与值关联?</vt:lpstr>
      <vt:lpstr>与值关联?</vt:lpstr>
      <vt:lpstr>与值关联?</vt:lpstr>
      <vt:lpstr>解决方案评价</vt:lpstr>
      <vt:lpstr>信号映射器</vt:lpstr>
      <vt:lpstr>信号映射器</vt:lpstr>
      <vt:lpstr>幻灯片 94</vt:lpstr>
      <vt:lpstr>温度转换器</vt:lpstr>
      <vt:lpstr>温度转换器</vt:lpstr>
      <vt:lpstr>温度转换器</vt:lpstr>
      <vt:lpstr>温度转换器</vt:lpstr>
      <vt:lpstr>温度转换器</vt:lpstr>
      <vt:lpstr>温度转换器</vt:lpstr>
      <vt:lpstr>温度转换器</vt:lpstr>
      <vt:lpstr>温度转换器</vt:lpstr>
      <vt:lpstr>温度转换器</vt:lpstr>
      <vt:lpstr>温度转换器</vt:lpstr>
      <vt:lpstr>温度转换器</vt:lpstr>
      <vt:lpstr>温度转换器</vt:lpstr>
      <vt:lpstr>幻灯片 107</vt:lpstr>
      <vt:lpstr>获取Qt</vt:lpstr>
      <vt:lpstr>Qt学习资源</vt:lpstr>
      <vt:lpstr>幻灯片 110</vt:lpstr>
    </vt:vector>
  </TitlesOfParts>
  <Company>MSPRC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带外存储虚拟化系统演示</dc:title>
  <dc:creator>Administrator</dc:creator>
  <cp:lastModifiedBy>Stevens</cp:lastModifiedBy>
  <cp:revision>387</cp:revision>
  <dcterms:created xsi:type="dcterms:W3CDTF">2010-07-18T08:18:18Z</dcterms:created>
  <dcterms:modified xsi:type="dcterms:W3CDTF">2012-08-19T14:40:42Z</dcterms:modified>
</cp:coreProperties>
</file>