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717" r:id="rId2"/>
    <p:sldId id="718" r:id="rId3"/>
    <p:sldId id="708" r:id="rId4"/>
    <p:sldId id="656" r:id="rId5"/>
    <p:sldId id="666" r:id="rId6"/>
    <p:sldId id="657" r:id="rId7"/>
    <p:sldId id="583" r:id="rId8"/>
    <p:sldId id="584" r:id="rId9"/>
    <p:sldId id="585" r:id="rId10"/>
    <p:sldId id="586" r:id="rId11"/>
    <p:sldId id="610" r:id="rId12"/>
    <p:sldId id="711" r:id="rId13"/>
    <p:sldId id="611" r:id="rId14"/>
    <p:sldId id="690" r:id="rId15"/>
    <p:sldId id="624" r:id="rId16"/>
    <p:sldId id="691" r:id="rId17"/>
    <p:sldId id="667" r:id="rId18"/>
    <p:sldId id="712" r:id="rId19"/>
    <p:sldId id="612" r:id="rId20"/>
    <p:sldId id="669" r:id="rId21"/>
    <p:sldId id="688" r:id="rId22"/>
    <p:sldId id="689" r:id="rId23"/>
    <p:sldId id="692" r:id="rId24"/>
    <p:sldId id="693" r:id="rId25"/>
    <p:sldId id="694" r:id="rId26"/>
    <p:sldId id="714" r:id="rId27"/>
    <p:sldId id="671" r:id="rId28"/>
    <p:sldId id="673" r:id="rId29"/>
    <p:sldId id="715" r:id="rId30"/>
    <p:sldId id="613" r:id="rId31"/>
    <p:sldId id="695" r:id="rId32"/>
    <p:sldId id="614" r:id="rId33"/>
    <p:sldId id="696" r:id="rId34"/>
    <p:sldId id="615" r:id="rId35"/>
    <p:sldId id="616" r:id="rId36"/>
    <p:sldId id="709" r:id="rId37"/>
    <p:sldId id="697" r:id="rId38"/>
    <p:sldId id="619" r:id="rId39"/>
    <p:sldId id="698" r:id="rId40"/>
    <p:sldId id="699" r:id="rId41"/>
    <p:sldId id="700" r:id="rId42"/>
    <p:sldId id="701" r:id="rId43"/>
    <p:sldId id="710" r:id="rId44"/>
    <p:sldId id="716" r:id="rId45"/>
    <p:sldId id="634" r:id="rId46"/>
    <p:sldId id="703" r:id="rId47"/>
    <p:sldId id="704" r:id="rId48"/>
    <p:sldId id="705" r:id="rId49"/>
    <p:sldId id="706" r:id="rId50"/>
    <p:sldId id="599" r:id="rId51"/>
    <p:sldId id="602" r:id="rId52"/>
    <p:sldId id="670" r:id="rId53"/>
    <p:sldId id="606" r:id="rId54"/>
    <p:sldId id="674" r:id="rId55"/>
    <p:sldId id="675" r:id="rId56"/>
    <p:sldId id="676" r:id="rId57"/>
    <p:sldId id="607" r:id="rId58"/>
    <p:sldId id="719" r:id="rId59"/>
    <p:sldId id="677" r:id="rId60"/>
    <p:sldId id="678" r:id="rId61"/>
    <p:sldId id="679" r:id="rId62"/>
    <p:sldId id="680" r:id="rId63"/>
    <p:sldId id="681" r:id="rId64"/>
    <p:sldId id="682" r:id="rId65"/>
    <p:sldId id="683" r:id="rId66"/>
    <p:sldId id="684" r:id="rId67"/>
    <p:sldId id="686" r:id="rId68"/>
    <p:sldId id="687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72586" autoAdjust="0"/>
  </p:normalViewPr>
  <p:slideViewPr>
    <p:cSldViewPr>
      <p:cViewPr varScale="1">
        <p:scale>
          <a:sx n="89" d="100"/>
          <a:sy n="89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FBB8F5C-2ACB-4CA5-9DAD-B17DF07FB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6E803-1CF9-456B-A49E-50DCFC5E2CE6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3731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zh-CN" sz="1600" smtClean="0">
              <a:solidFill>
                <a:srgbClr val="333333"/>
              </a:solidFill>
              <a:latin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65EB-4D72-4871-97B2-DCF75F78A0A2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2539A-422A-4787-AC3F-A4A325527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7558-BD5E-4333-9F51-91D84D27E2F2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DC8C7-C711-4BF6-8C8C-5A3723E60C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555C1-E5BE-49C9-BDCA-98AEE9EFB8E5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AB42A-6274-478D-861F-A64270B16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ECF0D-B5B5-4012-94E3-6EC11DB7F7CD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4F5CA-6C10-460F-8B6C-0158705A2F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698CC-E5D6-4327-B91E-A42FDA2AD59C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6E988-EAC9-4831-A3C0-7F5E22C43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51983-2E2F-49AB-B707-50627A64B89C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3DDFE-3072-47C3-B1E4-31E332741C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734FC-C18D-4CB2-87F8-4DE741E0CBD3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7352E-2963-4E59-A44C-0A1BDA1007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80713-370E-47F5-B2DF-C579263FC74C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C7398-CA2A-4F84-858E-0E65BB3D3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036E5-4B3F-46E9-B665-EEC3859B2D93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00771-73D3-4AD9-A58C-106EC75DBF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C11A6-8DAE-43E0-B978-FEF02EC90A12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D1B88-B036-402F-99A7-5D193481E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图片2(1)副本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C7FA4EA-4119-48E8-8862-81125CE1E060}" type="datetime1">
              <a:rPr lang="en-US" altLang="zh-CN"/>
              <a:pPr>
                <a:defRPr/>
              </a:pPr>
              <a:t>8/22/2012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91CD9EB-78D3-4572-8CCE-2055FB09A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SimSun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SimSun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SimSun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SimSun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SimSun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b="1">
          <a:solidFill>
            <a:schemeClr val="tx1"/>
          </a:solidFill>
          <a:latin typeface="+mn-lt"/>
          <a:ea typeface="SimSun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 b="1">
          <a:solidFill>
            <a:schemeClr val="tx1"/>
          </a:solidFill>
          <a:latin typeface="+mn-lt"/>
          <a:ea typeface="SimSun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 b="1">
          <a:solidFill>
            <a:schemeClr val="tx1"/>
          </a:solidFill>
          <a:latin typeface="+mn-lt"/>
          <a:ea typeface="SimSun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 b="1">
          <a:solidFill>
            <a:schemeClr val="tx1"/>
          </a:solidFill>
          <a:latin typeface="+mn-lt"/>
          <a:ea typeface="SimSun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55875" y="2636838"/>
            <a:ext cx="5761038" cy="881062"/>
          </a:xfrm>
        </p:spPr>
        <p:txBody>
          <a:bodyPr lIns="0" tIns="0" rIns="0" bIns="0" anchor="t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4300" smtClean="0">
                <a:solidFill>
                  <a:srgbClr val="FF0000"/>
                </a:solidFill>
                <a:latin typeface="Verdana" pitchFamily="34" charset="0"/>
              </a:rPr>
              <a:t>QT </a:t>
            </a:r>
            <a:r>
              <a:rPr lang="zh-CN" altLang="en-US" sz="4300" smtClean="0">
                <a:solidFill>
                  <a:srgbClr val="FF0000"/>
                </a:solidFill>
                <a:latin typeface="Verdana" pitchFamily="34" charset="0"/>
              </a:rPr>
              <a:t>绘图</a:t>
            </a:r>
            <a:endParaRPr lang="en-US" sz="4300" smtClean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2875" y="2593975"/>
            <a:ext cx="21431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4400" b="1" kern="0" dirty="0" smtClean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  <a:cs typeface="+mj-cs"/>
              </a:rPr>
              <a:t>第</a:t>
            </a:r>
            <a:r>
              <a:rPr lang="zh-CN" altLang="en-US" sz="4400" b="1" kern="0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  <a:cs typeface="+mj-cs"/>
              </a:rPr>
              <a:t>三</a:t>
            </a:r>
            <a:r>
              <a:rPr lang="zh-CN" altLang="en-US" sz="4400" b="1" kern="0" dirty="0" smtClean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  <a:cs typeface="+mj-cs"/>
              </a:rPr>
              <a:t>讲</a:t>
            </a:r>
            <a:endParaRPr lang="zh-CN" altLang="en-US" sz="4400" b="1" kern="0" dirty="0">
              <a:solidFill>
                <a:srgbClr val="0033CC"/>
              </a:solidFill>
              <a:latin typeface="Times New Roman" pitchFamily="18" charset="0"/>
              <a:ea typeface="黑体" pitchFamily="49" charset="-122"/>
              <a:cs typeface="+mj-cs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770188" y="3857625"/>
            <a:ext cx="38909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atin typeface="+mn-ea"/>
                <a:ea typeface="+mn-ea"/>
                <a:cs typeface="+mj-cs"/>
              </a:rPr>
              <a:t>清华大学计算机系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QPainter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84213" y="1125538"/>
            <a:ext cx="8064500" cy="5256212"/>
          </a:xfrm>
        </p:spPr>
        <p:txBody>
          <a:bodyPr/>
          <a:lstStyle/>
          <a:p>
            <a:r>
              <a:rPr lang="zh-CN" altLang="en-US" sz="2400" dirty="0" smtClean="0"/>
              <a:t>当绘制时，可以使用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QPainter</a:t>
            </a:r>
            <a:r>
              <a:rPr lang="en-US" altLang="zh-CN" sz="2400" dirty="0" smtClean="0">
                <a:solidFill>
                  <a:srgbClr val="FF0000"/>
                </a:solidFill>
              </a:rPr>
              <a:t>::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RenderHint</a:t>
            </a:r>
            <a:r>
              <a:rPr lang="zh-CN" altLang="en-US" sz="2400" dirty="0" smtClean="0"/>
              <a:t>来告诉绘图引擎是否</a:t>
            </a:r>
            <a:r>
              <a:rPr lang="zh-CN" altLang="en-US" sz="2400" dirty="0" smtClean="0">
                <a:solidFill>
                  <a:srgbClr val="0000CC"/>
                </a:solidFill>
              </a:rPr>
              <a:t>启用反锯齿功能</a:t>
            </a:r>
            <a:r>
              <a:rPr lang="zh-CN" altLang="en-US" sz="2400" dirty="0" smtClean="0"/>
              <a:t>使图变得平滑</a:t>
            </a:r>
          </a:p>
          <a:p>
            <a:r>
              <a:rPr lang="en-US" altLang="zh-CN" sz="2400" dirty="0" err="1" smtClean="0"/>
              <a:t>QPainter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RenderHint</a:t>
            </a:r>
            <a:r>
              <a:rPr lang="zh-CN" altLang="en-US" sz="2400" dirty="0" smtClean="0"/>
              <a:t>的可取值</a:t>
            </a:r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QPainter</a:t>
            </a:r>
            <a:r>
              <a:rPr lang="en-US" altLang="zh-CN" sz="2000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Antialiasing</a:t>
            </a:r>
            <a:r>
              <a:rPr lang="zh-CN" altLang="en-US" sz="2000" dirty="0" smtClean="0"/>
              <a:t>：告诉绘图引擎应该在可能的情况下进行边的反锯齿绘制</a:t>
            </a:r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QPainter</a:t>
            </a:r>
            <a:r>
              <a:rPr lang="en-US" altLang="zh-CN" sz="2000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TextAntialiasing</a:t>
            </a:r>
            <a:r>
              <a:rPr lang="zh-CN" altLang="en-US" sz="2000" dirty="0" smtClean="0"/>
              <a:t>：尽可能的情况下文字的反锯齿绘制</a:t>
            </a:r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QPainter</a:t>
            </a:r>
            <a:r>
              <a:rPr lang="en-US" altLang="zh-CN" sz="2000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SmoothPixmapTransform</a:t>
            </a:r>
            <a:r>
              <a:rPr lang="zh-CN" altLang="en-US" sz="2000" dirty="0" smtClean="0"/>
              <a:t>：使用平滑的</a:t>
            </a:r>
            <a:r>
              <a:rPr lang="en-US" altLang="zh-CN" sz="2000" dirty="0" err="1" smtClean="0"/>
              <a:t>pixmap</a:t>
            </a:r>
            <a:r>
              <a:rPr lang="zh-CN" altLang="en-US" sz="2000" dirty="0" smtClean="0"/>
              <a:t>变换算法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双线性插值算法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，而不是近邻插值算法</a:t>
            </a:r>
            <a:endParaRPr lang="en-US" sz="2000" dirty="0" smtClean="0"/>
          </a:p>
        </p:txBody>
      </p:sp>
      <p:sp>
        <p:nvSpPr>
          <p:cNvPr id="1229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CB5C7D-A429-447B-933E-D3542A9D4147}" type="slidenum">
              <a:rPr lang="en-US" altLang="zh-CN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QPainter</a:t>
            </a:r>
            <a:r>
              <a:rPr lang="zh-CN" altLang="en-US" smtClean="0"/>
              <a:t>的绘图函数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125538"/>
            <a:ext cx="4171950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drawArc()           </a:t>
            </a:r>
            <a:r>
              <a:rPr lang="zh-CN" altLang="en-US" sz="2000" smtClean="0">
                <a:latin typeface="SimSun" pitchFamily="2" charset="-122"/>
              </a:rPr>
              <a:t>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drawChord()         </a:t>
            </a:r>
            <a:r>
              <a:rPr lang="zh-CN" altLang="en-US" sz="2000" smtClean="0">
                <a:latin typeface="SimSun" pitchFamily="2" charset="-122"/>
              </a:rPr>
              <a:t>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drawConvexPolygon() </a:t>
            </a:r>
            <a:r>
              <a:rPr lang="zh-CN" altLang="en-US" sz="2000" smtClean="0">
                <a:latin typeface="SimSun" pitchFamily="2" charset="-122"/>
              </a:rPr>
              <a:t>凸多边形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drawEllipse()       </a:t>
            </a:r>
            <a:r>
              <a:rPr lang="zh-CN" altLang="en-US" sz="2000" smtClean="0">
                <a:latin typeface="SimSun" pitchFamily="2" charset="-122"/>
              </a:rPr>
              <a:t>椭圆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drawImage()         QImage</a:t>
            </a:r>
            <a:r>
              <a:rPr lang="zh-CN" altLang="en-US" sz="2000" smtClean="0">
                <a:latin typeface="SimSun" pitchFamily="2" charset="-122"/>
              </a:rPr>
              <a:t>表示的图像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drawLine()          </a:t>
            </a:r>
            <a:r>
              <a:rPr lang="zh-CN" altLang="en-US" sz="2000" smtClean="0">
                <a:latin typeface="SimSun" pitchFamily="2" charset="-122"/>
              </a:rPr>
              <a:t>线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drawLines()         </a:t>
            </a:r>
            <a:r>
              <a:rPr lang="zh-CN" altLang="en-US" sz="2000" smtClean="0">
                <a:latin typeface="SimSun" pitchFamily="2" charset="-122"/>
              </a:rPr>
              <a:t>多条线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drawPath()          </a:t>
            </a:r>
            <a:r>
              <a:rPr lang="zh-CN" altLang="en-US" sz="2000" smtClean="0">
                <a:latin typeface="SimSun" pitchFamily="2" charset="-122"/>
              </a:rPr>
              <a:t>路径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drawPicture()       </a:t>
            </a:r>
            <a:r>
              <a:rPr lang="zh-CN" altLang="en-US" sz="2000" smtClean="0">
                <a:latin typeface="SimSun" pitchFamily="2" charset="-122"/>
              </a:rPr>
              <a:t>按</a:t>
            </a:r>
            <a:r>
              <a:rPr lang="en-US" altLang="zh-CN" sz="2000" smtClean="0">
                <a:latin typeface="SimSun" pitchFamily="2" charset="-122"/>
              </a:rPr>
              <a:t>QPainter</a:t>
            </a:r>
            <a:r>
              <a:rPr lang="zh-CN" altLang="en-US" sz="2000" smtClean="0">
                <a:latin typeface="SimSun" pitchFamily="2" charset="-122"/>
              </a:rPr>
              <a:t>指令绘制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drawPie()           </a:t>
            </a:r>
            <a:r>
              <a:rPr lang="zh-CN" altLang="en-US" sz="2000" smtClean="0">
                <a:latin typeface="SimSun" pitchFamily="2" charset="-122"/>
              </a:rPr>
              <a:t>扇形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smtClean="0">
              <a:latin typeface="SimSun" pitchFamily="2" charset="-122"/>
            </a:endParaRPr>
          </a:p>
        </p:txBody>
      </p:sp>
      <p:sp>
        <p:nvSpPr>
          <p:cNvPr id="13316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500563" y="1125538"/>
            <a:ext cx="42481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drawPixmap()        QPixmap</a:t>
            </a:r>
            <a:r>
              <a:rPr lang="zh-CN" altLang="en-US" sz="2000" smtClean="0">
                <a:latin typeface="SimSun" pitchFamily="2" charset="-122"/>
              </a:rPr>
              <a:t>表示的图像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drawPoint()         </a:t>
            </a:r>
            <a:r>
              <a:rPr lang="zh-CN" altLang="en-US" sz="2000" smtClean="0">
                <a:latin typeface="SimSun" pitchFamily="2" charset="-122"/>
              </a:rPr>
              <a:t>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drawPoints()        </a:t>
            </a:r>
            <a:r>
              <a:rPr lang="zh-CN" altLang="en-US" sz="2000" smtClean="0">
                <a:latin typeface="SimSun" pitchFamily="2" charset="-122"/>
              </a:rPr>
              <a:t>多个点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drawPolygon()       </a:t>
            </a:r>
            <a:r>
              <a:rPr lang="zh-CN" altLang="en-US" sz="2000" smtClean="0">
                <a:latin typeface="SimSun" pitchFamily="2" charset="-122"/>
              </a:rPr>
              <a:t>多边形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drawPolyline()      </a:t>
            </a:r>
            <a:r>
              <a:rPr lang="zh-CN" altLang="en-US" sz="2000" smtClean="0">
                <a:latin typeface="SimSun" pitchFamily="2" charset="-122"/>
              </a:rPr>
              <a:t>多折线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drawRect()          </a:t>
            </a:r>
            <a:r>
              <a:rPr lang="zh-CN" altLang="en-US" sz="2000" smtClean="0">
                <a:latin typeface="SimSun" pitchFamily="2" charset="-122"/>
              </a:rPr>
              <a:t>矩形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drawRects()         </a:t>
            </a:r>
            <a:r>
              <a:rPr lang="zh-CN" altLang="en-US" sz="2000" smtClean="0">
                <a:latin typeface="SimSun" pitchFamily="2" charset="-122"/>
              </a:rPr>
              <a:t>多个矩形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drawRoundRect()     </a:t>
            </a:r>
            <a:r>
              <a:rPr lang="zh-CN" altLang="en-US" sz="2000" smtClean="0">
                <a:latin typeface="SimSun" pitchFamily="2" charset="-122"/>
              </a:rPr>
              <a:t>圆角矩形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drawText()          </a:t>
            </a:r>
            <a:r>
              <a:rPr lang="zh-CN" altLang="en-US" sz="2000" smtClean="0">
                <a:latin typeface="SimSun" pitchFamily="2" charset="-122"/>
              </a:rPr>
              <a:t>文字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drawTiledPixmap()   </a:t>
            </a:r>
            <a:r>
              <a:rPr lang="zh-CN" altLang="en-US" sz="2000" smtClean="0">
                <a:latin typeface="SimSun" pitchFamily="2" charset="-122"/>
              </a:rPr>
              <a:t>平铺图像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SimSun" pitchFamily="2" charset="-122"/>
              </a:rPr>
              <a:t>drawLineSegments()  </a:t>
            </a:r>
            <a:r>
              <a:rPr lang="zh-CN" altLang="en-US" sz="2000" smtClean="0">
                <a:latin typeface="SimSun" pitchFamily="2" charset="-122"/>
              </a:rPr>
              <a:t>绘制折线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smtClean="0"/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FCE101-434C-4CEB-B275-E992C306E788}" type="slidenum">
              <a:rPr lang="en-US" altLang="zh-CN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C89AB-60DD-4656-9BB7-F9758A2AA1B4}" type="slidenum">
              <a:rPr lang="en-US" altLang="zh-CN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dirty="0">
                <a:latin typeface="Arial" pitchFamily="34" charset="0"/>
              </a:rPr>
              <a:t>画笔</a:t>
            </a:r>
            <a:endParaRPr lang="en-US" sz="40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画笔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0768"/>
            <a:ext cx="8540750" cy="482508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画笔的属性包括</a:t>
            </a:r>
            <a:r>
              <a:rPr lang="zh-CN" altLang="en-US" sz="2400" dirty="0" smtClean="0">
                <a:solidFill>
                  <a:srgbClr val="FF0000"/>
                </a:solidFill>
              </a:rPr>
              <a:t>线型、线宽、颜色</a:t>
            </a:r>
            <a:r>
              <a:rPr lang="zh-CN" altLang="en-US" sz="2400" dirty="0" smtClean="0"/>
              <a:t>等。画笔属性可以</a:t>
            </a:r>
            <a:r>
              <a:rPr lang="zh-CN" altLang="en-US" sz="2400" dirty="0" smtClean="0">
                <a:solidFill>
                  <a:srgbClr val="0000CC"/>
                </a:solidFill>
              </a:rPr>
              <a:t>在构造函数中</a:t>
            </a:r>
            <a:r>
              <a:rPr lang="zh-CN" altLang="en-US" sz="2400" dirty="0" smtClean="0"/>
              <a:t>指定，也可以使用</a:t>
            </a:r>
            <a:r>
              <a:rPr lang="en-US" altLang="zh-CN" sz="2400" dirty="0" err="1" smtClean="0"/>
              <a:t>setStyle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setWidth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setBrush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setCapStyle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setJoinStyle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等函数设定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/>
              <a:t>Qt</a:t>
            </a:r>
            <a:r>
              <a:rPr lang="zh-CN" altLang="en-US" sz="2400" dirty="0" smtClean="0"/>
              <a:t>中，使用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Qt::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PenStyle</a:t>
            </a:r>
            <a:r>
              <a:rPr lang="zh-CN" altLang="en-US" sz="2400" dirty="0" smtClean="0"/>
              <a:t>定义了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种画笔风格，分别是</a:t>
            </a: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smtClean="0"/>
              <a:t>Qt::</a:t>
            </a:r>
            <a:r>
              <a:rPr lang="en-US" altLang="zh-CN" sz="2000" dirty="0" err="1" smtClean="0"/>
              <a:t>SolidLine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Qt::</a:t>
            </a:r>
            <a:r>
              <a:rPr lang="en-US" altLang="zh-CN" sz="2000" dirty="0" err="1" smtClean="0"/>
              <a:t>DashLine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Qt::</a:t>
            </a:r>
            <a:r>
              <a:rPr lang="en-US" altLang="zh-CN" sz="2000" dirty="0" err="1" smtClean="0"/>
              <a:t>DotLine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Qt::</a:t>
            </a:r>
            <a:r>
              <a:rPr lang="en-US" altLang="zh-CN" sz="2000" dirty="0" err="1" smtClean="0"/>
              <a:t>DashDotLine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Qt::</a:t>
            </a:r>
            <a:r>
              <a:rPr lang="en-US" altLang="zh-CN" sz="2000" dirty="0" err="1" smtClean="0"/>
              <a:t>DashDotDotLine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Qt::</a:t>
            </a:r>
            <a:r>
              <a:rPr lang="en-US" altLang="zh-CN" sz="2000" dirty="0" err="1" smtClean="0"/>
              <a:t>CustomDashLine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自定义线风格</a:t>
            </a:r>
            <a:r>
              <a:rPr lang="en-US" altLang="zh-CN" sz="2000" dirty="0" smtClean="0"/>
              <a:t>(Qt::</a:t>
            </a:r>
            <a:r>
              <a:rPr lang="en-US" altLang="zh-CN" sz="2000" dirty="0" err="1" smtClean="0"/>
              <a:t>CustomDashLine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，需要使用</a:t>
            </a:r>
            <a:r>
              <a:rPr lang="en-US" altLang="zh-CN" sz="2000" dirty="0" err="1" smtClean="0"/>
              <a:t>QPen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setDashPattern</a:t>
            </a:r>
            <a:r>
              <a:rPr lang="en-US" altLang="zh-CN" sz="2000" dirty="0" smtClean="0">
                <a:solidFill>
                  <a:srgbClr val="0000CC"/>
                </a:solidFill>
              </a:rPr>
              <a:t>()</a:t>
            </a:r>
            <a:r>
              <a:rPr lang="zh-CN" altLang="en-US" sz="2000" dirty="0" smtClean="0"/>
              <a:t>函数来设定自定义风格。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F5A00B-ADB9-4599-830A-AD571BD45173}" type="slidenum">
              <a:rPr lang="en-US" altLang="zh-CN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线型</a:t>
            </a:r>
            <a:endParaRPr 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Qt::SolidLine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Qt::DashLine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Qt::DotLine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Qt::DashDotLine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Qt::DashDotDotLine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Qt::CustomDashLine – </a:t>
            </a:r>
            <a:r>
              <a:rPr lang="zh-CN" altLang="en-US" sz="2400" smtClean="0"/>
              <a:t>由</a:t>
            </a:r>
            <a:r>
              <a:rPr lang="en-US" altLang="zh-CN" sz="2400" smtClean="0"/>
              <a:t>dashPattern</a:t>
            </a:r>
            <a:r>
              <a:rPr lang="zh-CN" altLang="en-US" sz="2400" smtClean="0"/>
              <a:t>控制</a:t>
            </a:r>
            <a:endParaRPr lang="en-US" sz="2400" smtClean="0"/>
          </a:p>
          <a:p>
            <a:endParaRPr lang="en-US" sz="2400" smtClean="0"/>
          </a:p>
        </p:txBody>
      </p:sp>
      <p:sp>
        <p:nvSpPr>
          <p:cNvPr id="163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FCA55-DF49-47E5-A9F5-DCE775E91AD0}" type="slidenum">
              <a:rPr lang="en-US" altLang="zh-CN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4292600"/>
            <a:ext cx="1866900" cy="112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9425" y="3276600"/>
            <a:ext cx="1857375" cy="112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7550" y="1836738"/>
            <a:ext cx="1857375" cy="112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9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4663" y="1125538"/>
            <a:ext cx="1847850" cy="112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9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7325" y="2600325"/>
            <a:ext cx="1847850" cy="112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画笔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25538"/>
            <a:ext cx="8540750" cy="525621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端点风格</a:t>
            </a:r>
            <a:r>
              <a:rPr lang="en-US" altLang="zh-CN" sz="2800" dirty="0" smtClean="0">
                <a:solidFill>
                  <a:srgbClr val="FF0000"/>
                </a:solidFill>
              </a:rPr>
              <a:t>(cap style)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 smtClean="0"/>
              <a:t>端点风格决定了线的端点样式，只对线宽大于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的线有效。</a:t>
            </a:r>
            <a:endParaRPr lang="en-US" altLang="zh-CN" sz="24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Qt</a:t>
            </a:r>
            <a:r>
              <a:rPr lang="zh-CN" altLang="en-US" sz="2400" dirty="0" smtClean="0"/>
              <a:t>定义</a:t>
            </a:r>
            <a:r>
              <a:rPr lang="zh-CN" altLang="en-US" sz="2400" dirty="0" smtClean="0"/>
              <a:t>了三种端点风格用枚举类型</a:t>
            </a:r>
            <a:r>
              <a:rPr lang="en-US" altLang="zh-CN" sz="2400" dirty="0" smtClean="0"/>
              <a:t>Qt::</a:t>
            </a:r>
            <a:r>
              <a:rPr lang="en-US" altLang="zh-CN" sz="2400" dirty="0" err="1" smtClean="0"/>
              <a:t>PenCapStyle</a:t>
            </a:r>
            <a:r>
              <a:rPr lang="zh-CN" altLang="en-US" sz="2400" dirty="0" smtClean="0"/>
              <a:t>表示，分别为</a:t>
            </a:r>
            <a:r>
              <a:rPr lang="en-US" altLang="zh-CN" sz="2200" dirty="0" smtClean="0">
                <a:solidFill>
                  <a:srgbClr val="0000CC"/>
                </a:solidFill>
              </a:rPr>
              <a:t>Qt::</a:t>
            </a:r>
            <a:r>
              <a:rPr lang="en-US" altLang="zh-CN" sz="2200" dirty="0" err="1" smtClean="0">
                <a:solidFill>
                  <a:srgbClr val="0000CC"/>
                </a:solidFill>
              </a:rPr>
              <a:t>SqureCap</a:t>
            </a:r>
            <a:r>
              <a:rPr lang="zh-CN" altLang="en-US" sz="2200" dirty="0" smtClean="0">
                <a:solidFill>
                  <a:srgbClr val="0000CC"/>
                </a:solidFill>
              </a:rPr>
              <a:t>，</a:t>
            </a:r>
            <a:r>
              <a:rPr lang="en-US" altLang="zh-CN" sz="2200" dirty="0" smtClean="0">
                <a:solidFill>
                  <a:srgbClr val="0000CC"/>
                </a:solidFill>
              </a:rPr>
              <a:t>QT::</a:t>
            </a:r>
            <a:r>
              <a:rPr lang="en-US" altLang="zh-CN" sz="2200" dirty="0" err="1" smtClean="0">
                <a:solidFill>
                  <a:srgbClr val="0000CC"/>
                </a:solidFill>
              </a:rPr>
              <a:t>FlatCap</a:t>
            </a:r>
            <a:r>
              <a:rPr lang="zh-CN" altLang="en-US" sz="2200" dirty="0" smtClean="0">
                <a:solidFill>
                  <a:srgbClr val="0000CC"/>
                </a:solidFill>
              </a:rPr>
              <a:t>，</a:t>
            </a:r>
            <a:r>
              <a:rPr lang="en-US" altLang="zh-CN" sz="2200" dirty="0" smtClean="0">
                <a:solidFill>
                  <a:srgbClr val="0000CC"/>
                </a:solidFill>
              </a:rPr>
              <a:t>Qt::</a:t>
            </a:r>
            <a:r>
              <a:rPr lang="en-US" altLang="zh-CN" sz="2200" dirty="0" err="1" smtClean="0">
                <a:solidFill>
                  <a:srgbClr val="0000CC"/>
                </a:solidFill>
              </a:rPr>
              <a:t>RoundCap</a:t>
            </a:r>
            <a:r>
              <a:rPr lang="zh-CN" altLang="en-US" sz="2200" dirty="0" smtClean="0"/>
              <a:t>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连接风格</a:t>
            </a:r>
            <a:r>
              <a:rPr lang="en-US" altLang="zh-CN" sz="2800" dirty="0" smtClean="0">
                <a:solidFill>
                  <a:srgbClr val="FF0000"/>
                </a:solidFill>
              </a:rPr>
              <a:t>(Join style)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 smtClean="0"/>
              <a:t>连接风格是两条线如何连接，连接风格对线宽大于等于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的线有效。</a:t>
            </a:r>
            <a:endParaRPr lang="en-US" altLang="zh-CN" sz="24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Qt</a:t>
            </a:r>
            <a:r>
              <a:rPr lang="zh-CN" altLang="en-US" sz="2400" dirty="0" smtClean="0"/>
              <a:t>定义了四种连接方式，用枚举类型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Qt::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PenStyle</a:t>
            </a:r>
            <a:r>
              <a:rPr lang="zh-CN" altLang="en-US" sz="2400" dirty="0" smtClean="0"/>
              <a:t>表示。分别是</a:t>
            </a:r>
            <a:r>
              <a:rPr lang="en-US" altLang="zh-CN" sz="2400" dirty="0" smtClean="0">
                <a:solidFill>
                  <a:srgbClr val="0000CC"/>
                </a:solidFill>
              </a:rPr>
              <a:t>Qt::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MiterJoin</a:t>
            </a:r>
            <a:r>
              <a:rPr lang="zh-CN" altLang="en-US" sz="2400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</a:rPr>
              <a:t>Qt::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BevelJoin</a:t>
            </a:r>
            <a:r>
              <a:rPr lang="zh-CN" altLang="en-US" sz="2400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</a:rPr>
              <a:t>Qt::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RoundJoin</a:t>
            </a:r>
            <a:r>
              <a:rPr lang="zh-CN" altLang="en-US" sz="2400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</a:rPr>
              <a:t>Qt::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SvgMiterJoin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219E9-1AC0-4DF1-8328-4ECAFD5FBBAA}" type="slidenum">
              <a:rPr lang="en-US" altLang="zh-CN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6113" y="3629025"/>
            <a:ext cx="1438275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5141913"/>
            <a:ext cx="140970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2060575"/>
            <a:ext cx="1439863" cy="1169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1989138"/>
            <a:ext cx="2809875" cy="149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988" y="3484563"/>
            <a:ext cx="2819400" cy="147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5068888"/>
            <a:ext cx="2809875" cy="147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4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端点风格和连接风格</a:t>
            </a:r>
            <a:endParaRPr lang="en-US" smtClean="0"/>
          </a:p>
        </p:txBody>
      </p:sp>
      <p:sp>
        <p:nvSpPr>
          <p:cNvPr id="18441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3457575" cy="5256212"/>
          </a:xfrm>
        </p:spPr>
        <p:txBody>
          <a:bodyPr/>
          <a:lstStyle/>
          <a:p>
            <a:r>
              <a:rPr lang="zh-CN" altLang="en-US" sz="2400" dirty="0" smtClean="0"/>
              <a:t>连接风格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Qt::</a:t>
            </a:r>
            <a:r>
              <a:rPr lang="en-US" altLang="zh-CN" sz="2000" dirty="0" err="1" smtClean="0"/>
              <a:t>BevelJoin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，斜边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default)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altLang="zh-CN" sz="2000" dirty="0" smtClean="0"/>
              <a:t>Qt::</a:t>
            </a:r>
            <a:r>
              <a:rPr lang="en-US" altLang="zh-CN" sz="2000" dirty="0" err="1" smtClean="0"/>
              <a:t>MiterJoin</a:t>
            </a:r>
            <a:endParaRPr lang="en-US" altLang="zh-CN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FontTx/>
              <a:buNone/>
            </a:pPr>
            <a:endParaRPr lang="en-US" sz="2000" dirty="0" smtClean="0"/>
          </a:p>
          <a:p>
            <a:pPr lvl="1"/>
            <a:r>
              <a:rPr lang="en-US" altLang="zh-CN" sz="2000" dirty="0" smtClean="0"/>
              <a:t>Qt::</a:t>
            </a:r>
            <a:r>
              <a:rPr lang="en-US" altLang="zh-CN" sz="2000" dirty="0" err="1" smtClean="0"/>
              <a:t>RoundJoin</a:t>
            </a:r>
            <a:endParaRPr lang="en-US" altLang="zh-CN" sz="2000" dirty="0" smtClean="0"/>
          </a:p>
        </p:txBody>
      </p:sp>
      <p:sp>
        <p:nvSpPr>
          <p:cNvPr id="1844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4AA011-145F-42B9-A191-5735CF6BDC6E}" type="slidenum">
              <a:rPr lang="en-US" altLang="zh-CN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00563" y="1125538"/>
            <a:ext cx="4103687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8"/>
              </a:buBlip>
              <a:defRPr/>
            </a:pPr>
            <a:r>
              <a:rPr lang="zh-CN" altLang="en-US" sz="2400" b="1" kern="0" dirty="0">
                <a:latin typeface="+mn-lt"/>
              </a:rPr>
              <a:t>端点风格</a:t>
            </a:r>
            <a:endParaRPr lang="en-US" altLang="zh-CN" sz="2400" b="1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9"/>
              </a:buBlip>
              <a:defRPr/>
            </a:pPr>
            <a:r>
              <a:rPr lang="en-US" sz="2000" b="1" kern="0" dirty="0">
                <a:latin typeface="+mn-lt"/>
              </a:rPr>
              <a:t>Qt::</a:t>
            </a:r>
            <a:r>
              <a:rPr lang="en-US" sz="2000" b="1" kern="0" dirty="0" err="1">
                <a:latin typeface="+mn-lt"/>
              </a:rPr>
              <a:t>SquareCap</a:t>
            </a:r>
            <a:r>
              <a:rPr lang="en-US" sz="2000" b="1" kern="0" dirty="0">
                <a:latin typeface="+mn-lt"/>
              </a:rPr>
              <a:t> (default)</a:t>
            </a:r>
            <a:r>
              <a:rPr lang="zh-CN" altLang="en-US" sz="2000" b="1" kern="0" dirty="0">
                <a:latin typeface="+mn-lt"/>
              </a:rPr>
              <a:t>：矩形封线尾</a:t>
            </a:r>
            <a:endParaRPr lang="en-US" sz="2000" b="1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9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9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endParaRPr lang="en-US" sz="2000" b="1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9"/>
              </a:buBlip>
              <a:defRPr/>
            </a:pPr>
            <a:r>
              <a:rPr lang="en-US" sz="2000" b="1" kern="0" dirty="0">
                <a:latin typeface="+mn-lt"/>
              </a:rPr>
              <a:t>Qt::</a:t>
            </a:r>
            <a:r>
              <a:rPr lang="en-US" sz="2000" b="1" kern="0" dirty="0" err="1">
                <a:latin typeface="+mn-lt"/>
              </a:rPr>
              <a:t>FlatCap</a:t>
            </a:r>
            <a:r>
              <a:rPr lang="zh-CN" altLang="en-US" sz="2000" b="1" kern="0" dirty="0">
                <a:latin typeface="+mn-lt"/>
              </a:rPr>
              <a:t>：不封线尾</a:t>
            </a:r>
            <a:endParaRPr lang="en-US" sz="2000" b="1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9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9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9"/>
              </a:buBlip>
              <a:defRPr/>
            </a:pPr>
            <a:endParaRPr lang="en-US" sz="2000" b="1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9"/>
              </a:buBlip>
              <a:defRPr/>
            </a:pPr>
            <a:r>
              <a:rPr lang="en-US" sz="2000" b="1" kern="0" dirty="0">
                <a:latin typeface="+mn-lt"/>
              </a:rPr>
              <a:t>Qt::</a:t>
            </a:r>
            <a:r>
              <a:rPr lang="en-US" sz="2000" b="1" kern="0" dirty="0" err="1">
                <a:latin typeface="+mn-lt"/>
              </a:rPr>
              <a:t>RoundCap</a:t>
            </a:r>
            <a:endParaRPr lang="en-US" sz="2000" b="1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画笔示例</a:t>
            </a:r>
            <a:endParaRPr 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CFBCA1-E0EF-4C4E-BC11-3D4A7C12CB7D}" type="slidenum">
              <a:rPr lang="en-US" altLang="zh-CN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1773238"/>
            <a:ext cx="1993900" cy="198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597025" y="2314575"/>
            <a:ext cx="3335338" cy="115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QPainter p(this);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QPen pen(Qt::black, 5);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p.setPen(pen);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p.drawPolygon(polygon);</a:t>
            </a:r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1292225" y="2276475"/>
            <a:ext cx="3608388" cy="1260475"/>
          </a:xfrm>
          <a:custGeom>
            <a:avLst/>
            <a:gdLst>
              <a:gd name="T0" fmla="*/ 2147483647 w 10022"/>
              <a:gd name="T1" fmla="*/ 2147483647 h 3503"/>
              <a:gd name="T2" fmla="*/ 2147483647 w 10022"/>
              <a:gd name="T3" fmla="*/ 2147483647 h 3503"/>
              <a:gd name="T4" fmla="*/ 2147483647 w 10022"/>
              <a:gd name="T5" fmla="*/ 2147483647 h 3503"/>
              <a:gd name="T6" fmla="*/ 2147483647 w 10022"/>
              <a:gd name="T7" fmla="*/ 2147483647 h 3503"/>
              <a:gd name="T8" fmla="*/ 2147483647 w 10022"/>
              <a:gd name="T9" fmla="*/ 2147483647 h 3503"/>
              <a:gd name="T10" fmla="*/ 2147483647 w 10022"/>
              <a:gd name="T11" fmla="*/ 2147483647 h 3503"/>
              <a:gd name="T12" fmla="*/ 2147483647 w 10022"/>
              <a:gd name="T13" fmla="*/ 2147483647 h 3503"/>
              <a:gd name="T14" fmla="*/ 2147483647 w 10022"/>
              <a:gd name="T15" fmla="*/ 2147483647 h 3503"/>
              <a:gd name="T16" fmla="*/ 2147483647 w 10022"/>
              <a:gd name="T17" fmla="*/ 2147483647 h 3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22"/>
              <a:gd name="T28" fmla="*/ 0 h 3503"/>
              <a:gd name="T29" fmla="*/ 10022 w 10022"/>
              <a:gd name="T30" fmla="*/ 3503 h 3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22" h="3503">
                <a:moveTo>
                  <a:pt x="511" y="4"/>
                </a:moveTo>
                <a:cubicBezTo>
                  <a:pt x="511" y="4"/>
                  <a:pt x="8193" y="5"/>
                  <a:pt x="10020" y="7"/>
                </a:cubicBezTo>
                <a:cubicBezTo>
                  <a:pt x="10020" y="263"/>
                  <a:pt x="10020" y="2443"/>
                  <a:pt x="10020" y="2700"/>
                </a:cubicBezTo>
                <a:cubicBezTo>
                  <a:pt x="10009" y="2933"/>
                  <a:pt x="10021" y="3044"/>
                  <a:pt x="9925" y="3221"/>
                </a:cubicBezTo>
                <a:cubicBezTo>
                  <a:pt x="9785" y="3477"/>
                  <a:pt x="9650" y="3468"/>
                  <a:pt x="9481" y="3502"/>
                </a:cubicBezTo>
                <a:cubicBezTo>
                  <a:pt x="9305" y="3494"/>
                  <a:pt x="3174" y="3493"/>
                  <a:pt x="21" y="3489"/>
                </a:cubicBezTo>
                <a:cubicBezTo>
                  <a:pt x="18" y="2975"/>
                  <a:pt x="22" y="711"/>
                  <a:pt x="22" y="657"/>
                </a:cubicBezTo>
                <a:cubicBezTo>
                  <a:pt x="24" y="601"/>
                  <a:pt x="0" y="420"/>
                  <a:pt x="137" y="192"/>
                </a:cubicBezTo>
                <a:cubicBezTo>
                  <a:pt x="274" y="0"/>
                  <a:pt x="375" y="0"/>
                  <a:pt x="511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048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A6FF3-C924-4060-94FE-BA2B2D61F8F0}" type="slidenum">
              <a:rPr lang="en-US" altLang="zh-CN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dirty="0">
                <a:latin typeface="Arial" pitchFamily="34" charset="0"/>
              </a:rPr>
              <a:t>画刷</a:t>
            </a:r>
            <a:endParaRPr lang="en-US" sz="4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188913"/>
            <a:ext cx="5256213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画刷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96975"/>
            <a:ext cx="8540750" cy="4902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中图形使用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QBrush</a:t>
            </a:r>
            <a:r>
              <a:rPr lang="zh-CN" altLang="en-US" sz="2400" dirty="0" smtClean="0"/>
              <a:t>进行填充，画刷包括</a:t>
            </a:r>
            <a:r>
              <a:rPr lang="zh-CN" altLang="en-US" sz="2400" dirty="0" smtClean="0">
                <a:solidFill>
                  <a:srgbClr val="FF0000"/>
                </a:solidFill>
              </a:rPr>
              <a:t>填充颜色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风格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填充模式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中，颜色使用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QColor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/>
              <a:t>表示，</a:t>
            </a:r>
            <a:r>
              <a:rPr lang="en-US" altLang="zh-CN" sz="2400" dirty="0" err="1" smtClean="0"/>
              <a:t>QColor</a:t>
            </a:r>
            <a:r>
              <a:rPr lang="zh-CN" altLang="en-US" sz="2400" dirty="0" smtClean="0"/>
              <a:t>支持</a:t>
            </a:r>
            <a:r>
              <a:rPr lang="en-US" altLang="zh-CN" sz="2400" dirty="0" smtClean="0"/>
              <a:t>RGB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HSV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CMYK</a:t>
            </a:r>
            <a:r>
              <a:rPr lang="zh-CN" altLang="en-US" sz="2400" dirty="0" smtClean="0"/>
              <a:t>颜色模型。</a:t>
            </a:r>
            <a:r>
              <a:rPr lang="en-US" altLang="zh-CN" sz="2400" dirty="0" err="1" smtClean="0"/>
              <a:t>QColor</a:t>
            </a:r>
            <a:r>
              <a:rPr lang="zh-CN" altLang="en-US" sz="2400" dirty="0" smtClean="0"/>
              <a:t>还支持</a:t>
            </a:r>
            <a:r>
              <a:rPr lang="en-US" altLang="zh-CN" sz="2400" dirty="0" smtClean="0"/>
              <a:t>alpha</a:t>
            </a:r>
            <a:r>
              <a:rPr lang="zh-CN" altLang="en-US" sz="2400" dirty="0" smtClean="0"/>
              <a:t>混合的轮廓和填充。</a:t>
            </a:r>
            <a:endParaRPr lang="en-US" altLang="zh-CN" sz="2400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RGB</a:t>
            </a:r>
            <a:r>
              <a:rPr lang="zh-CN" altLang="en-US" sz="2000" dirty="0" smtClean="0"/>
              <a:t>是面向硬件的模型。颜色由</a:t>
            </a:r>
            <a:r>
              <a:rPr lang="zh-CN" altLang="en-US" sz="2000" dirty="0" smtClean="0">
                <a:solidFill>
                  <a:srgbClr val="0000CC"/>
                </a:solidFill>
              </a:rPr>
              <a:t>红绿蓝</a:t>
            </a:r>
            <a:r>
              <a:rPr lang="zh-CN" altLang="en-US" sz="2000" dirty="0" smtClean="0"/>
              <a:t>三种基色混合而成。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/>
              <a:t>HSV/HSL</a:t>
            </a:r>
            <a:r>
              <a:rPr lang="zh-CN" altLang="en-US" sz="2000" dirty="0" smtClean="0"/>
              <a:t>模型比较符合人对颜色的感觉，由色调</a:t>
            </a:r>
            <a:r>
              <a:rPr lang="en-US" altLang="zh-CN" sz="2000" dirty="0" smtClean="0"/>
              <a:t>(0-359)</a:t>
            </a:r>
            <a:r>
              <a:rPr lang="zh-CN" altLang="en-US" sz="2000" dirty="0" smtClean="0"/>
              <a:t>，饱和度</a:t>
            </a:r>
            <a:r>
              <a:rPr lang="en-US" altLang="zh-CN" sz="2000" dirty="0" smtClean="0"/>
              <a:t>(0-255)</a:t>
            </a:r>
            <a:r>
              <a:rPr lang="zh-CN" altLang="en-US" sz="2000" dirty="0" smtClean="0"/>
              <a:t>，亮度</a:t>
            </a:r>
            <a:r>
              <a:rPr lang="en-US" altLang="zh-CN" sz="2000" dirty="0" smtClean="0"/>
              <a:t>(0-255)</a:t>
            </a:r>
            <a:r>
              <a:rPr lang="zh-CN" altLang="en-US" sz="2000" dirty="0" smtClean="0"/>
              <a:t>组成，主要用于颜色选择器。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/>
              <a:t>CMYK</a:t>
            </a:r>
            <a:r>
              <a:rPr lang="zh-CN" altLang="en-US" sz="2000" dirty="0" smtClean="0"/>
              <a:t>由青，洋红，黄，黑四种基色组成。主要用于打印机等硬件拷贝设备上。每个颜色分量的取值是</a:t>
            </a:r>
            <a:r>
              <a:rPr lang="en-US" altLang="zh-CN" sz="2000" dirty="0" smtClean="0"/>
              <a:t>0-255</a:t>
            </a:r>
            <a:r>
              <a:rPr lang="zh-CN" altLang="en-US" sz="2000" dirty="0" smtClean="0"/>
              <a:t>。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dirty="0" smtClean="0"/>
              <a:t>另外</a:t>
            </a:r>
            <a:r>
              <a:rPr lang="en-US" altLang="zh-CN" sz="2000" dirty="0" err="1" smtClean="0"/>
              <a:t>QColor</a:t>
            </a:r>
            <a:r>
              <a:rPr lang="zh-CN" altLang="en-US" sz="2000" dirty="0" smtClean="0"/>
              <a:t>还可以用</a:t>
            </a:r>
            <a:r>
              <a:rPr lang="en-US" altLang="zh-CN" sz="2000" dirty="0" smtClean="0"/>
              <a:t>SVG1.0</a:t>
            </a:r>
            <a:r>
              <a:rPr lang="zh-CN" altLang="en-US" sz="2000" dirty="0" smtClean="0"/>
              <a:t>中定义的任何颜色名为参数初始化。</a:t>
            </a:r>
            <a:endParaRPr lang="en-US" altLang="zh-CN" sz="20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基本模式填充包括有各种点、线组合的模式。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5662C-F875-4B11-A078-55358083E9A5}" type="slidenum">
              <a:rPr lang="en-US" altLang="zh-CN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课程主要内容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55650" y="1125538"/>
            <a:ext cx="7632700" cy="5184775"/>
          </a:xfrm>
        </p:spPr>
        <p:txBody>
          <a:bodyPr/>
          <a:lstStyle/>
          <a:p>
            <a:r>
              <a:rPr lang="en-US" altLang="zh-CN" sz="2800" smtClean="0"/>
              <a:t>Qt</a:t>
            </a:r>
            <a:r>
              <a:rPr lang="zh-CN" altLang="en-US" sz="2800" smtClean="0"/>
              <a:t>绘制事件</a:t>
            </a:r>
            <a:endParaRPr lang="en-US" altLang="zh-CN" sz="2800" smtClean="0"/>
          </a:p>
          <a:p>
            <a:r>
              <a:rPr lang="en-US" altLang="zh-CN" sz="2800" smtClean="0"/>
              <a:t>Qt 2D</a:t>
            </a:r>
            <a:r>
              <a:rPr lang="zh-CN" altLang="en-US" sz="2800" smtClean="0"/>
              <a:t>绘图</a:t>
            </a:r>
            <a:endParaRPr lang="en-US" altLang="zh-CN" sz="2800" smtClean="0"/>
          </a:p>
          <a:p>
            <a:r>
              <a:rPr lang="zh-CN" altLang="en-US" sz="2800" smtClean="0"/>
              <a:t>画笔</a:t>
            </a:r>
            <a:endParaRPr lang="en-US" altLang="zh-CN" sz="2800" smtClean="0"/>
          </a:p>
          <a:p>
            <a:r>
              <a:rPr lang="zh-CN" altLang="en-US" sz="2800" smtClean="0"/>
              <a:t>画刷</a:t>
            </a:r>
            <a:endParaRPr lang="en-US" altLang="zh-CN" sz="2800" smtClean="0"/>
          </a:p>
          <a:p>
            <a:r>
              <a:rPr lang="zh-CN" altLang="en-US" sz="2800" smtClean="0"/>
              <a:t>基本图形和文本绘制</a:t>
            </a:r>
            <a:endParaRPr lang="en-US" altLang="zh-CN" sz="2800" smtClean="0"/>
          </a:p>
          <a:p>
            <a:r>
              <a:rPr lang="zh-CN" altLang="en-US" sz="2800" smtClean="0"/>
              <a:t>渐变填充</a:t>
            </a:r>
            <a:endParaRPr lang="en-US" altLang="zh-CN" sz="2800" smtClean="0"/>
          </a:p>
          <a:p>
            <a:r>
              <a:rPr lang="zh-CN" altLang="en-US" sz="2800" smtClean="0"/>
              <a:t>绘制文本</a:t>
            </a:r>
            <a:endParaRPr lang="en-US" altLang="zh-CN" sz="2800" smtClean="0"/>
          </a:p>
          <a:p>
            <a:r>
              <a:rPr lang="zh-CN" altLang="en-US" sz="2800" smtClean="0"/>
              <a:t>图像处理</a:t>
            </a:r>
            <a:endParaRPr lang="en-US" altLang="zh-CN" sz="2800" smtClean="0"/>
          </a:p>
          <a:p>
            <a:r>
              <a:rPr lang="zh-CN" altLang="en-US" sz="2800" smtClean="0"/>
              <a:t>坐标系统与坐标变换</a:t>
            </a:r>
            <a:endParaRPr lang="en-US" altLang="zh-CN" sz="2800" smtClean="0"/>
          </a:p>
          <a:p>
            <a:r>
              <a:rPr lang="zh-CN" altLang="en-US" sz="2800" smtClean="0"/>
              <a:t>绘图举例：表盘</a:t>
            </a:r>
            <a:endParaRPr lang="en-US" sz="280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E90E7-7B45-4504-9B31-C87B459DCF18}" type="slidenum">
              <a:rPr lang="en-US" altLang="zh-CN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QColor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353425" cy="4392612"/>
          </a:xfrm>
        </p:spPr>
        <p:txBody>
          <a:bodyPr/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Qcolor</a:t>
            </a:r>
            <a:r>
              <a:rPr lang="zh-CN" altLang="en-US" sz="2400" dirty="0" smtClean="0">
                <a:solidFill>
                  <a:srgbClr val="FF0000"/>
                </a:solidFill>
              </a:rPr>
              <a:t>的构造函数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red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 g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green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 b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blue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 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alpha</a:t>
            </a:r>
            <a:r>
              <a:rPr lang="zh-CN" altLang="en-US" sz="2400" dirty="0" smtClean="0"/>
              <a:t>）的取值范围为</a:t>
            </a:r>
            <a:r>
              <a:rPr lang="en-US" altLang="zh-CN" sz="2400" dirty="0" smtClean="0"/>
              <a:t>0-255</a:t>
            </a:r>
          </a:p>
          <a:p>
            <a:r>
              <a:rPr lang="en-US" altLang="zh-CN" sz="2400" dirty="0" smtClean="0">
                <a:solidFill>
                  <a:srgbClr val="0000CC"/>
                </a:solidFill>
              </a:rPr>
              <a:t>Alpha</a:t>
            </a:r>
            <a:r>
              <a:rPr lang="zh-CN" altLang="en-US" sz="2400" dirty="0" smtClean="0">
                <a:solidFill>
                  <a:srgbClr val="0000CC"/>
                </a:solidFill>
              </a:rPr>
              <a:t>控制透明度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sz="2000" dirty="0" smtClean="0"/>
              <a:t>255</a:t>
            </a:r>
            <a:r>
              <a:rPr lang="zh-CN" altLang="en-US" sz="2000" dirty="0" smtClean="0"/>
              <a:t>：不透明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0</a:t>
            </a:r>
            <a:r>
              <a:rPr lang="zh-CN" altLang="en-US" sz="2000" dirty="0" smtClean="0"/>
              <a:t>：完全透明</a:t>
            </a:r>
            <a:endParaRPr lang="en-US" altLang="zh-CN" sz="2000" dirty="0" smtClean="0"/>
          </a:p>
          <a:p>
            <a:r>
              <a:rPr lang="en-US" altLang="zh-CN" sz="2400" dirty="0" smtClean="0"/>
              <a:t>Qt</a:t>
            </a:r>
            <a:r>
              <a:rPr lang="zh-CN" altLang="en-US" sz="2400" dirty="0" smtClean="0"/>
              <a:t>预定义颜色</a:t>
            </a:r>
            <a:endParaRPr lang="en-US" sz="2400" dirty="0" smtClean="0"/>
          </a:p>
        </p:txBody>
      </p:sp>
      <p:sp>
        <p:nvSpPr>
          <p:cNvPr id="2253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F9B53-8EAC-4332-9151-7749CB1B6117}" type="slidenum">
              <a:rPr lang="en-US" altLang="zh-CN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1508125" y="1863725"/>
            <a:ext cx="6215063" cy="41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3316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DejaVu Sans Mono" pitchFamily="49" charset="0"/>
              </a:rPr>
              <a:t>QColor( int r, int g, int b, int a )</a:t>
            </a:r>
          </a:p>
        </p:txBody>
      </p:sp>
      <p:sp>
        <p:nvSpPr>
          <p:cNvPr id="22534" name="Freeform 5"/>
          <p:cNvSpPr>
            <a:spLocks noChangeArrowheads="1"/>
          </p:cNvSpPr>
          <p:nvPr/>
        </p:nvSpPr>
        <p:spPr bwMode="auto">
          <a:xfrm>
            <a:off x="1331913" y="1700213"/>
            <a:ext cx="6494462" cy="720725"/>
          </a:xfrm>
          <a:custGeom>
            <a:avLst/>
            <a:gdLst>
              <a:gd name="T0" fmla="*/ 2147483647 w 18040"/>
              <a:gd name="T1" fmla="*/ 2147483647 h 2003"/>
              <a:gd name="T2" fmla="*/ 2147483647 w 18040"/>
              <a:gd name="T3" fmla="*/ 2147483647 h 2003"/>
              <a:gd name="T4" fmla="*/ 2147483647 w 18040"/>
              <a:gd name="T5" fmla="*/ 2147483647 h 2003"/>
              <a:gd name="T6" fmla="*/ 2147483647 w 18040"/>
              <a:gd name="T7" fmla="*/ 2147483647 h 2003"/>
              <a:gd name="T8" fmla="*/ 2147483647 w 18040"/>
              <a:gd name="T9" fmla="*/ 2147483647 h 2003"/>
              <a:gd name="T10" fmla="*/ 2147483647 w 18040"/>
              <a:gd name="T11" fmla="*/ 2147483647 h 2003"/>
              <a:gd name="T12" fmla="*/ 2147483647 w 18040"/>
              <a:gd name="T13" fmla="*/ 2147483647 h 2003"/>
              <a:gd name="T14" fmla="*/ 2147483647 w 18040"/>
              <a:gd name="T15" fmla="*/ 2147483647 h 2003"/>
              <a:gd name="T16" fmla="*/ 2147483647 w 18040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40"/>
              <a:gd name="T28" fmla="*/ 0 h 2003"/>
              <a:gd name="T29" fmla="*/ 18040 w 18040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40" h="2003">
                <a:moveTo>
                  <a:pt x="921" y="2"/>
                </a:moveTo>
                <a:cubicBezTo>
                  <a:pt x="921" y="2"/>
                  <a:pt x="14748" y="3"/>
                  <a:pt x="18037" y="4"/>
                </a:cubicBezTo>
                <a:cubicBezTo>
                  <a:pt x="18037" y="150"/>
                  <a:pt x="18037" y="1397"/>
                  <a:pt x="18037" y="1543"/>
                </a:cubicBezTo>
                <a:cubicBezTo>
                  <a:pt x="18017" y="1677"/>
                  <a:pt x="18039" y="1740"/>
                  <a:pt x="17866" y="1841"/>
                </a:cubicBezTo>
                <a:cubicBezTo>
                  <a:pt x="17615" y="1988"/>
                  <a:pt x="17371" y="1983"/>
                  <a:pt x="17067" y="2002"/>
                </a:cubicBezTo>
                <a:cubicBezTo>
                  <a:pt x="16750" y="1998"/>
                  <a:pt x="5714" y="1997"/>
                  <a:pt x="39" y="1995"/>
                </a:cubicBezTo>
                <a:cubicBezTo>
                  <a:pt x="34" y="1701"/>
                  <a:pt x="41" y="407"/>
                  <a:pt x="41" y="376"/>
                </a:cubicBezTo>
                <a:cubicBezTo>
                  <a:pt x="44" y="344"/>
                  <a:pt x="0" y="240"/>
                  <a:pt x="248" y="110"/>
                </a:cubicBezTo>
                <a:cubicBezTo>
                  <a:pt x="494" y="0"/>
                  <a:pt x="677" y="0"/>
                  <a:pt x="921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4351338"/>
            <a:ext cx="5616575" cy="1885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颜色微调</a:t>
            </a:r>
            <a:endParaRPr 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颜色可以通过如下函数进行微调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QColor</a:t>
            </a:r>
            <a:r>
              <a:rPr lang="en-US" altLang="zh-CN" dirty="0" smtClean="0"/>
              <a:t>::</a:t>
            </a:r>
            <a:r>
              <a:rPr lang="en-US" altLang="zh-CN" dirty="0" smtClean="0">
                <a:solidFill>
                  <a:srgbClr val="0000CC"/>
                </a:solidFill>
              </a:rPr>
              <a:t>lighter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factor )</a:t>
            </a:r>
          </a:p>
          <a:p>
            <a:pPr lvl="1"/>
            <a:r>
              <a:rPr lang="en-US" altLang="zh-CN" dirty="0" err="1" smtClean="0"/>
              <a:t>QColor</a:t>
            </a:r>
            <a:r>
              <a:rPr lang="en-US" altLang="zh-CN" dirty="0" smtClean="0"/>
              <a:t>::</a:t>
            </a:r>
            <a:r>
              <a:rPr lang="en-US" altLang="zh-CN" dirty="0" smtClean="0">
                <a:solidFill>
                  <a:srgbClr val="0000CC"/>
                </a:solidFill>
              </a:rPr>
              <a:t>darker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factor )</a:t>
            </a:r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5149E-C822-4FE4-8E30-7E3CCE18E768}" type="slidenum">
              <a:rPr lang="en-US" altLang="zh-CN" smtClean="0">
                <a:latin typeface="Arial" charset="0"/>
              </a:rPr>
              <a:pPr/>
              <a:t>21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924175"/>
            <a:ext cx="6665912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804988" y="4903788"/>
            <a:ext cx="827087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altLang="zh-CN" b="1">
                <a:solidFill>
                  <a:srgbClr val="000000"/>
                </a:solidFill>
              </a:rPr>
              <a:t>darker</a:t>
            </a:r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6592888" y="4903788"/>
            <a:ext cx="801687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altLang="zh-CN" b="1">
                <a:solidFill>
                  <a:srgbClr val="000000"/>
                </a:solidFill>
              </a:rPr>
              <a:t>lighter</a:t>
            </a:r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4200525" y="4903788"/>
            <a:ext cx="8794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altLang="zh-CN" b="1">
                <a:solidFill>
                  <a:srgbClr val="000000"/>
                </a:solidFill>
              </a:rPr>
              <a:t>Qt::red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QRgb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8208963" cy="5256212"/>
          </a:xfrm>
        </p:spPr>
        <p:txBody>
          <a:bodyPr/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QRgb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/>
              <a:t>可以用于</a:t>
            </a:r>
            <a:r>
              <a:rPr lang="zh-CN" altLang="en-US" sz="2400" dirty="0" smtClean="0">
                <a:solidFill>
                  <a:srgbClr val="0000CC"/>
                </a:solidFill>
              </a:rPr>
              <a:t>保存颜色值</a:t>
            </a:r>
            <a:r>
              <a:rPr lang="zh-CN" altLang="en-US" sz="2400" dirty="0" smtClean="0"/>
              <a:t>，可</a:t>
            </a:r>
            <a:r>
              <a:rPr lang="zh-CN" altLang="en-US" sz="2400" dirty="0" smtClean="0">
                <a:solidFill>
                  <a:srgbClr val="0000CC"/>
                </a:solidFill>
              </a:rPr>
              <a:t>与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QColor</a:t>
            </a:r>
            <a:r>
              <a:rPr lang="zh-CN" altLang="en-US" sz="2400" dirty="0" smtClean="0">
                <a:solidFill>
                  <a:srgbClr val="0000CC"/>
                </a:solidFill>
              </a:rPr>
              <a:t>相互转换</a:t>
            </a:r>
            <a:r>
              <a:rPr lang="zh-CN" altLang="en-US" sz="2400" dirty="0" smtClean="0"/>
              <a:t>获取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32-bit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RGB</a:t>
            </a:r>
            <a:r>
              <a:rPr lang="zh-CN" altLang="en-US" sz="2000" dirty="0" smtClean="0"/>
              <a:t>颜色值</a:t>
            </a:r>
            <a:r>
              <a:rPr lang="en-US" altLang="zh-CN" sz="2000" dirty="0" smtClean="0"/>
              <a:t>+alpha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r>
              <a:rPr lang="zh-CN" altLang="en-US" sz="2400" dirty="0" smtClean="0"/>
              <a:t>创建新颜色</a:t>
            </a:r>
            <a:endParaRPr lang="en-US" altLang="zh-C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获取单独某个颜色值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qRed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qGreen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qBlue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qAlpha</a:t>
            </a:r>
            <a:endParaRPr lang="en-US" altLang="zh-C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获取灰度值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0696C7-D7B3-4495-9EA6-5F918FC6A1B0}" type="slidenum">
              <a:rPr lang="en-US" altLang="zh-CN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1522413" y="2565400"/>
            <a:ext cx="5118100" cy="620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QRgb orange = qRgb(255, 127, 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QRgb overlay = qRgba(255, 0, 0, 100);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809750" y="4364038"/>
            <a:ext cx="3335338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>
                <a:solidFill>
                  <a:srgbClr val="000000"/>
                </a:solidFill>
                <a:latin typeface="DejaVu Sans Mono" pitchFamily="49" charset="0"/>
              </a:rPr>
              <a:t>int red = qRed(orange);</a:t>
            </a: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789113" y="5734050"/>
            <a:ext cx="3609975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>
                <a:solidFill>
                  <a:srgbClr val="000000"/>
                </a:solidFill>
                <a:latin typeface="DejaVu Sans Mono" pitchFamily="49" charset="0"/>
              </a:rPr>
              <a:t>int gray = qGray(orange);</a:t>
            </a:r>
          </a:p>
        </p:txBody>
      </p:sp>
      <p:sp>
        <p:nvSpPr>
          <p:cNvPr id="24584" name="Freeform 6"/>
          <p:cNvSpPr>
            <a:spLocks noChangeArrowheads="1"/>
          </p:cNvSpPr>
          <p:nvPr/>
        </p:nvSpPr>
        <p:spPr bwMode="auto">
          <a:xfrm>
            <a:off x="1331913" y="2420938"/>
            <a:ext cx="5411787" cy="901700"/>
          </a:xfrm>
          <a:custGeom>
            <a:avLst/>
            <a:gdLst>
              <a:gd name="T0" fmla="*/ 2147483647 w 15033"/>
              <a:gd name="T1" fmla="*/ 2147483647 h 2503"/>
              <a:gd name="T2" fmla="*/ 2147483647 w 15033"/>
              <a:gd name="T3" fmla="*/ 2147483647 h 2503"/>
              <a:gd name="T4" fmla="*/ 2147483647 w 15033"/>
              <a:gd name="T5" fmla="*/ 2147483647 h 2503"/>
              <a:gd name="T6" fmla="*/ 2147483647 w 15033"/>
              <a:gd name="T7" fmla="*/ 2147483647 h 2503"/>
              <a:gd name="T8" fmla="*/ 2147483647 w 15033"/>
              <a:gd name="T9" fmla="*/ 2147483647 h 2503"/>
              <a:gd name="T10" fmla="*/ 2147483647 w 15033"/>
              <a:gd name="T11" fmla="*/ 2147483647 h 2503"/>
              <a:gd name="T12" fmla="*/ 2147483647 w 15033"/>
              <a:gd name="T13" fmla="*/ 2147483647 h 2503"/>
              <a:gd name="T14" fmla="*/ 2147483647 w 15033"/>
              <a:gd name="T15" fmla="*/ 2147483647 h 2503"/>
              <a:gd name="T16" fmla="*/ 2147483647 w 15033"/>
              <a:gd name="T17" fmla="*/ 2147483647 h 2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33"/>
              <a:gd name="T28" fmla="*/ 0 h 2503"/>
              <a:gd name="T29" fmla="*/ 15033 w 15033"/>
              <a:gd name="T30" fmla="*/ 2503 h 2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33" h="2503">
                <a:moveTo>
                  <a:pt x="767" y="3"/>
                </a:moveTo>
                <a:cubicBezTo>
                  <a:pt x="767" y="3"/>
                  <a:pt x="12290" y="3"/>
                  <a:pt x="15031" y="5"/>
                </a:cubicBezTo>
                <a:cubicBezTo>
                  <a:pt x="15031" y="188"/>
                  <a:pt x="15031" y="1745"/>
                  <a:pt x="15031" y="1928"/>
                </a:cubicBezTo>
                <a:cubicBezTo>
                  <a:pt x="15014" y="2095"/>
                  <a:pt x="15032" y="2174"/>
                  <a:pt x="14889" y="2301"/>
                </a:cubicBezTo>
                <a:cubicBezTo>
                  <a:pt x="14679" y="2483"/>
                  <a:pt x="14476" y="2478"/>
                  <a:pt x="14222" y="2502"/>
                </a:cubicBezTo>
                <a:cubicBezTo>
                  <a:pt x="13959" y="2496"/>
                  <a:pt x="4762" y="2495"/>
                  <a:pt x="32" y="2493"/>
                </a:cubicBezTo>
                <a:cubicBezTo>
                  <a:pt x="28" y="2125"/>
                  <a:pt x="34" y="508"/>
                  <a:pt x="34" y="469"/>
                </a:cubicBezTo>
                <a:cubicBezTo>
                  <a:pt x="37" y="429"/>
                  <a:pt x="0" y="300"/>
                  <a:pt x="207" y="137"/>
                </a:cubicBezTo>
                <a:cubicBezTo>
                  <a:pt x="412" y="0"/>
                  <a:pt x="564" y="0"/>
                  <a:pt x="767" y="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Freeform 7"/>
          <p:cNvSpPr>
            <a:spLocks noChangeArrowheads="1"/>
          </p:cNvSpPr>
          <p:nvPr/>
        </p:nvSpPr>
        <p:spPr bwMode="auto">
          <a:xfrm>
            <a:off x="1619250" y="4256088"/>
            <a:ext cx="5411788" cy="541337"/>
          </a:xfrm>
          <a:custGeom>
            <a:avLst/>
            <a:gdLst>
              <a:gd name="T0" fmla="*/ 2147483647 w 15033"/>
              <a:gd name="T1" fmla="*/ 2147483647 h 1502"/>
              <a:gd name="T2" fmla="*/ 2147483647 w 15033"/>
              <a:gd name="T3" fmla="*/ 2147483647 h 1502"/>
              <a:gd name="T4" fmla="*/ 2147483647 w 15033"/>
              <a:gd name="T5" fmla="*/ 2147483647 h 1502"/>
              <a:gd name="T6" fmla="*/ 2147483647 w 15033"/>
              <a:gd name="T7" fmla="*/ 2147483647 h 1502"/>
              <a:gd name="T8" fmla="*/ 2147483647 w 15033"/>
              <a:gd name="T9" fmla="*/ 2147483647 h 1502"/>
              <a:gd name="T10" fmla="*/ 2147483647 w 15033"/>
              <a:gd name="T11" fmla="*/ 2147483647 h 1502"/>
              <a:gd name="T12" fmla="*/ 2147483647 w 15033"/>
              <a:gd name="T13" fmla="*/ 2147483647 h 1502"/>
              <a:gd name="T14" fmla="*/ 2147483647 w 15033"/>
              <a:gd name="T15" fmla="*/ 2147483647 h 1502"/>
              <a:gd name="T16" fmla="*/ 2147483647 w 15033"/>
              <a:gd name="T17" fmla="*/ 2147483647 h 15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33"/>
              <a:gd name="T28" fmla="*/ 0 h 1502"/>
              <a:gd name="T29" fmla="*/ 15033 w 15033"/>
              <a:gd name="T30" fmla="*/ 1502 h 15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33" h="1502">
                <a:moveTo>
                  <a:pt x="767" y="1"/>
                </a:moveTo>
                <a:cubicBezTo>
                  <a:pt x="767" y="1"/>
                  <a:pt x="12290" y="2"/>
                  <a:pt x="15031" y="3"/>
                </a:cubicBezTo>
                <a:cubicBezTo>
                  <a:pt x="15031" y="112"/>
                  <a:pt x="15031" y="1047"/>
                  <a:pt x="15031" y="1157"/>
                </a:cubicBezTo>
                <a:cubicBezTo>
                  <a:pt x="15014" y="1257"/>
                  <a:pt x="15032" y="1304"/>
                  <a:pt x="14889" y="1380"/>
                </a:cubicBezTo>
                <a:cubicBezTo>
                  <a:pt x="14679" y="1490"/>
                  <a:pt x="14476" y="1486"/>
                  <a:pt x="14222" y="1501"/>
                </a:cubicBezTo>
                <a:cubicBezTo>
                  <a:pt x="13959" y="1497"/>
                  <a:pt x="4762" y="1497"/>
                  <a:pt x="32" y="1495"/>
                </a:cubicBezTo>
                <a:cubicBezTo>
                  <a:pt x="28" y="1275"/>
                  <a:pt x="34" y="304"/>
                  <a:pt x="34" y="281"/>
                </a:cubicBezTo>
                <a:cubicBezTo>
                  <a:pt x="37" y="257"/>
                  <a:pt x="0" y="180"/>
                  <a:pt x="207" y="82"/>
                </a:cubicBezTo>
                <a:cubicBezTo>
                  <a:pt x="412" y="0"/>
                  <a:pt x="564" y="0"/>
                  <a:pt x="767" y="1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Freeform 8"/>
          <p:cNvSpPr>
            <a:spLocks noChangeArrowheads="1"/>
          </p:cNvSpPr>
          <p:nvPr/>
        </p:nvSpPr>
        <p:spPr bwMode="auto">
          <a:xfrm>
            <a:off x="1608138" y="5661025"/>
            <a:ext cx="5411787" cy="541338"/>
          </a:xfrm>
          <a:custGeom>
            <a:avLst/>
            <a:gdLst>
              <a:gd name="T0" fmla="*/ 2147483647 w 15033"/>
              <a:gd name="T1" fmla="*/ 2147483647 h 1502"/>
              <a:gd name="T2" fmla="*/ 2147483647 w 15033"/>
              <a:gd name="T3" fmla="*/ 2147483647 h 1502"/>
              <a:gd name="T4" fmla="*/ 2147483647 w 15033"/>
              <a:gd name="T5" fmla="*/ 2147483647 h 1502"/>
              <a:gd name="T6" fmla="*/ 2147483647 w 15033"/>
              <a:gd name="T7" fmla="*/ 2147483647 h 1502"/>
              <a:gd name="T8" fmla="*/ 2147483647 w 15033"/>
              <a:gd name="T9" fmla="*/ 2147483647 h 1502"/>
              <a:gd name="T10" fmla="*/ 2147483647 w 15033"/>
              <a:gd name="T11" fmla="*/ 2147483647 h 1502"/>
              <a:gd name="T12" fmla="*/ 2147483647 w 15033"/>
              <a:gd name="T13" fmla="*/ 2147483647 h 1502"/>
              <a:gd name="T14" fmla="*/ 2147483647 w 15033"/>
              <a:gd name="T15" fmla="*/ 2147483647 h 1502"/>
              <a:gd name="T16" fmla="*/ 2147483647 w 15033"/>
              <a:gd name="T17" fmla="*/ 2147483647 h 15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33"/>
              <a:gd name="T28" fmla="*/ 0 h 1502"/>
              <a:gd name="T29" fmla="*/ 15033 w 15033"/>
              <a:gd name="T30" fmla="*/ 1502 h 15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33" h="1502">
                <a:moveTo>
                  <a:pt x="767" y="1"/>
                </a:moveTo>
                <a:cubicBezTo>
                  <a:pt x="767" y="1"/>
                  <a:pt x="12290" y="2"/>
                  <a:pt x="15031" y="3"/>
                </a:cubicBezTo>
                <a:cubicBezTo>
                  <a:pt x="15031" y="112"/>
                  <a:pt x="15031" y="1047"/>
                  <a:pt x="15031" y="1157"/>
                </a:cubicBezTo>
                <a:cubicBezTo>
                  <a:pt x="15014" y="1257"/>
                  <a:pt x="15032" y="1304"/>
                  <a:pt x="14889" y="1380"/>
                </a:cubicBezTo>
                <a:cubicBezTo>
                  <a:pt x="14679" y="1490"/>
                  <a:pt x="14476" y="1486"/>
                  <a:pt x="14222" y="1501"/>
                </a:cubicBezTo>
                <a:cubicBezTo>
                  <a:pt x="13959" y="1497"/>
                  <a:pt x="4762" y="1497"/>
                  <a:pt x="32" y="1495"/>
                </a:cubicBezTo>
                <a:cubicBezTo>
                  <a:pt x="28" y="1275"/>
                  <a:pt x="34" y="304"/>
                  <a:pt x="34" y="281"/>
                </a:cubicBezTo>
                <a:cubicBezTo>
                  <a:pt x="37" y="257"/>
                  <a:pt x="0" y="180"/>
                  <a:pt x="207" y="82"/>
                </a:cubicBezTo>
                <a:cubicBezTo>
                  <a:pt x="412" y="0"/>
                  <a:pt x="564" y="0"/>
                  <a:pt x="767" y="1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实色画刷</a:t>
            </a:r>
            <a:endParaRPr 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调用画刷构造函数</a:t>
            </a:r>
            <a:endParaRPr lang="en-US" smtClean="0"/>
          </a:p>
        </p:txBody>
      </p:sp>
      <p:sp>
        <p:nvSpPr>
          <p:cNvPr id="2560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CEAF93-CDE3-4D29-882C-00C526134BAB}" type="slidenum">
              <a:rPr lang="en-US" altLang="zh-CN" smtClean="0">
                <a:latin typeface="Arial" charset="0"/>
              </a:rPr>
              <a:pPr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803275" y="1954213"/>
            <a:ext cx="4570413" cy="88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QBrush red(Qt::red);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QBrush odd(QColor(55, 128, 97));</a:t>
            </a:r>
          </a:p>
        </p:txBody>
      </p:sp>
      <p:sp>
        <p:nvSpPr>
          <p:cNvPr id="25606" name="Freeform 4"/>
          <p:cNvSpPr>
            <a:spLocks noChangeArrowheads="1"/>
          </p:cNvSpPr>
          <p:nvPr/>
        </p:nvSpPr>
        <p:spPr bwMode="auto">
          <a:xfrm>
            <a:off x="611188" y="1773238"/>
            <a:ext cx="4870450" cy="1260475"/>
          </a:xfrm>
          <a:custGeom>
            <a:avLst/>
            <a:gdLst>
              <a:gd name="T0" fmla="*/ 2147483647 w 13530"/>
              <a:gd name="T1" fmla="*/ 2147483647 h 3503"/>
              <a:gd name="T2" fmla="*/ 2147483647 w 13530"/>
              <a:gd name="T3" fmla="*/ 2147483647 h 3503"/>
              <a:gd name="T4" fmla="*/ 2147483647 w 13530"/>
              <a:gd name="T5" fmla="*/ 2147483647 h 3503"/>
              <a:gd name="T6" fmla="*/ 2147483647 w 13530"/>
              <a:gd name="T7" fmla="*/ 2147483647 h 3503"/>
              <a:gd name="T8" fmla="*/ 2147483647 w 13530"/>
              <a:gd name="T9" fmla="*/ 2147483647 h 3503"/>
              <a:gd name="T10" fmla="*/ 2147483647 w 13530"/>
              <a:gd name="T11" fmla="*/ 2147483647 h 3503"/>
              <a:gd name="T12" fmla="*/ 2147483647 w 13530"/>
              <a:gd name="T13" fmla="*/ 2147483647 h 3503"/>
              <a:gd name="T14" fmla="*/ 2147483647 w 13530"/>
              <a:gd name="T15" fmla="*/ 2147483647 h 3503"/>
              <a:gd name="T16" fmla="*/ 2147483647 w 13530"/>
              <a:gd name="T17" fmla="*/ 2147483647 h 3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530"/>
              <a:gd name="T28" fmla="*/ 0 h 3503"/>
              <a:gd name="T29" fmla="*/ 13530 w 13530"/>
              <a:gd name="T30" fmla="*/ 3503 h 3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530" h="3503">
                <a:moveTo>
                  <a:pt x="691" y="4"/>
                </a:moveTo>
                <a:cubicBezTo>
                  <a:pt x="691" y="4"/>
                  <a:pt x="11061" y="5"/>
                  <a:pt x="13528" y="7"/>
                </a:cubicBezTo>
                <a:cubicBezTo>
                  <a:pt x="13528" y="263"/>
                  <a:pt x="13528" y="2443"/>
                  <a:pt x="13528" y="2700"/>
                </a:cubicBezTo>
                <a:cubicBezTo>
                  <a:pt x="13513" y="2933"/>
                  <a:pt x="13529" y="3044"/>
                  <a:pt x="13400" y="3221"/>
                </a:cubicBezTo>
                <a:cubicBezTo>
                  <a:pt x="13211" y="3476"/>
                  <a:pt x="13029" y="3468"/>
                  <a:pt x="12800" y="3502"/>
                </a:cubicBezTo>
                <a:cubicBezTo>
                  <a:pt x="12563" y="3494"/>
                  <a:pt x="4286" y="3493"/>
                  <a:pt x="29" y="3489"/>
                </a:cubicBezTo>
                <a:cubicBezTo>
                  <a:pt x="26" y="2975"/>
                  <a:pt x="31" y="711"/>
                  <a:pt x="31" y="657"/>
                </a:cubicBezTo>
                <a:cubicBezTo>
                  <a:pt x="34" y="601"/>
                  <a:pt x="0" y="420"/>
                  <a:pt x="186" y="192"/>
                </a:cubicBezTo>
                <a:cubicBezTo>
                  <a:pt x="371" y="0"/>
                  <a:pt x="508" y="0"/>
                  <a:pt x="691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3860800"/>
            <a:ext cx="1971675" cy="197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979488" y="4187825"/>
            <a:ext cx="3335337" cy="115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QPainter p(this);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p.setPen(Qt::NoPen);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p.setBrush(Qt::red);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p.drawPolygon(polygon);</a:t>
            </a:r>
          </a:p>
        </p:txBody>
      </p:sp>
      <p:sp>
        <p:nvSpPr>
          <p:cNvPr id="25609" name="Freeform 8"/>
          <p:cNvSpPr>
            <a:spLocks noChangeArrowheads="1"/>
          </p:cNvSpPr>
          <p:nvPr/>
        </p:nvSpPr>
        <p:spPr bwMode="auto">
          <a:xfrm>
            <a:off x="827088" y="4149725"/>
            <a:ext cx="3608387" cy="1260475"/>
          </a:xfrm>
          <a:custGeom>
            <a:avLst/>
            <a:gdLst>
              <a:gd name="T0" fmla="*/ 2147483647 w 10022"/>
              <a:gd name="T1" fmla="*/ 2147483647 h 3503"/>
              <a:gd name="T2" fmla="*/ 2147483647 w 10022"/>
              <a:gd name="T3" fmla="*/ 2147483647 h 3503"/>
              <a:gd name="T4" fmla="*/ 2147483647 w 10022"/>
              <a:gd name="T5" fmla="*/ 2147483647 h 3503"/>
              <a:gd name="T6" fmla="*/ 2147483647 w 10022"/>
              <a:gd name="T7" fmla="*/ 2147483647 h 3503"/>
              <a:gd name="T8" fmla="*/ 2147483647 w 10022"/>
              <a:gd name="T9" fmla="*/ 2147483647 h 3503"/>
              <a:gd name="T10" fmla="*/ 2147483647 w 10022"/>
              <a:gd name="T11" fmla="*/ 2147483647 h 3503"/>
              <a:gd name="T12" fmla="*/ 2147483647 w 10022"/>
              <a:gd name="T13" fmla="*/ 2147483647 h 3503"/>
              <a:gd name="T14" fmla="*/ 2147483647 w 10022"/>
              <a:gd name="T15" fmla="*/ 2147483647 h 3503"/>
              <a:gd name="T16" fmla="*/ 2147483647 w 10022"/>
              <a:gd name="T17" fmla="*/ 2147483647 h 3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22"/>
              <a:gd name="T28" fmla="*/ 0 h 3503"/>
              <a:gd name="T29" fmla="*/ 10022 w 10022"/>
              <a:gd name="T30" fmla="*/ 3503 h 3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22" h="3503">
                <a:moveTo>
                  <a:pt x="511" y="4"/>
                </a:moveTo>
                <a:cubicBezTo>
                  <a:pt x="511" y="4"/>
                  <a:pt x="8193" y="5"/>
                  <a:pt x="10020" y="7"/>
                </a:cubicBezTo>
                <a:cubicBezTo>
                  <a:pt x="10020" y="263"/>
                  <a:pt x="10020" y="2443"/>
                  <a:pt x="10020" y="2700"/>
                </a:cubicBezTo>
                <a:cubicBezTo>
                  <a:pt x="10009" y="2933"/>
                  <a:pt x="10021" y="3044"/>
                  <a:pt x="9925" y="3221"/>
                </a:cubicBezTo>
                <a:cubicBezTo>
                  <a:pt x="9785" y="3477"/>
                  <a:pt x="9650" y="3468"/>
                  <a:pt x="9481" y="3502"/>
                </a:cubicBezTo>
                <a:cubicBezTo>
                  <a:pt x="9305" y="3494"/>
                  <a:pt x="3174" y="3493"/>
                  <a:pt x="21" y="3489"/>
                </a:cubicBezTo>
                <a:cubicBezTo>
                  <a:pt x="18" y="2975"/>
                  <a:pt x="22" y="711"/>
                  <a:pt x="22" y="657"/>
                </a:cubicBezTo>
                <a:cubicBezTo>
                  <a:pt x="24" y="601"/>
                  <a:pt x="0" y="420"/>
                  <a:pt x="137" y="192"/>
                </a:cubicBezTo>
                <a:cubicBezTo>
                  <a:pt x="274" y="0"/>
                  <a:pt x="375" y="0"/>
                  <a:pt x="511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模式画刷</a:t>
            </a:r>
            <a:endParaRPr 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模式化画刷</a:t>
            </a:r>
            <a:r>
              <a:rPr lang="zh-CN" altLang="en-US" sz="2800" dirty="0" smtClean="0"/>
              <a:t>构造函数</a:t>
            </a:r>
            <a:endParaRPr lang="en-US" sz="2800" dirty="0" smtClean="0"/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4A0AC-5D49-464D-87B3-3ED3FD05C219}" type="slidenum">
              <a:rPr lang="en-US" altLang="zh-CN" b="1" smtClean="0">
                <a:latin typeface="Arial" charset="0"/>
              </a:rPr>
              <a:pPr/>
              <a:t>24</a:t>
            </a:fld>
            <a:endParaRPr lang="en-US" altLang="zh-CN" b="1" smtClean="0">
              <a:latin typeface="Arial" charset="0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2400300"/>
            <a:ext cx="4032250" cy="416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331913" y="1881188"/>
            <a:ext cx="71755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QBrush( const QColor &amp;color, Qt::BrushStyle style )</a:t>
            </a:r>
          </a:p>
        </p:txBody>
      </p:sp>
      <p:sp>
        <p:nvSpPr>
          <p:cNvPr id="26631" name="Freeform 5"/>
          <p:cNvSpPr>
            <a:spLocks noChangeArrowheads="1"/>
          </p:cNvSpPr>
          <p:nvPr/>
        </p:nvSpPr>
        <p:spPr bwMode="auto">
          <a:xfrm>
            <a:off x="1111250" y="1700213"/>
            <a:ext cx="7577138" cy="720725"/>
          </a:xfrm>
          <a:custGeom>
            <a:avLst/>
            <a:gdLst>
              <a:gd name="T0" fmla="*/ 2147483647 w 21046"/>
              <a:gd name="T1" fmla="*/ 2147483647 h 2002"/>
              <a:gd name="T2" fmla="*/ 2147483647 w 21046"/>
              <a:gd name="T3" fmla="*/ 2147483647 h 2002"/>
              <a:gd name="T4" fmla="*/ 2147483647 w 21046"/>
              <a:gd name="T5" fmla="*/ 2147483647 h 2002"/>
              <a:gd name="T6" fmla="*/ 2147483647 w 21046"/>
              <a:gd name="T7" fmla="*/ 2147483647 h 2002"/>
              <a:gd name="T8" fmla="*/ 2147483647 w 21046"/>
              <a:gd name="T9" fmla="*/ 2147483647 h 2002"/>
              <a:gd name="T10" fmla="*/ 2147483647 w 21046"/>
              <a:gd name="T11" fmla="*/ 2147483647 h 2002"/>
              <a:gd name="T12" fmla="*/ 2147483647 w 21046"/>
              <a:gd name="T13" fmla="*/ 2147483647 h 2002"/>
              <a:gd name="T14" fmla="*/ 2147483647 w 21046"/>
              <a:gd name="T15" fmla="*/ 2147483647 h 2002"/>
              <a:gd name="T16" fmla="*/ 2147483647 w 21046"/>
              <a:gd name="T17" fmla="*/ 2147483647 h 20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46"/>
              <a:gd name="T28" fmla="*/ 0 h 2002"/>
              <a:gd name="T29" fmla="*/ 21046 w 21046"/>
              <a:gd name="T30" fmla="*/ 2002 h 20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46" h="2002">
                <a:moveTo>
                  <a:pt x="1074" y="2"/>
                </a:moveTo>
                <a:cubicBezTo>
                  <a:pt x="1074" y="2"/>
                  <a:pt x="17206" y="3"/>
                  <a:pt x="21043" y="4"/>
                </a:cubicBezTo>
                <a:cubicBezTo>
                  <a:pt x="21043" y="150"/>
                  <a:pt x="21043" y="1396"/>
                  <a:pt x="21043" y="1542"/>
                </a:cubicBezTo>
                <a:cubicBezTo>
                  <a:pt x="21019" y="1676"/>
                  <a:pt x="21045" y="1739"/>
                  <a:pt x="20844" y="1840"/>
                </a:cubicBezTo>
                <a:cubicBezTo>
                  <a:pt x="20551" y="1986"/>
                  <a:pt x="20266" y="1982"/>
                  <a:pt x="19911" y="2001"/>
                </a:cubicBezTo>
                <a:cubicBezTo>
                  <a:pt x="19542" y="1996"/>
                  <a:pt x="6666" y="1996"/>
                  <a:pt x="45" y="1994"/>
                </a:cubicBezTo>
                <a:cubicBezTo>
                  <a:pt x="39" y="1700"/>
                  <a:pt x="48" y="406"/>
                  <a:pt x="48" y="376"/>
                </a:cubicBezTo>
                <a:cubicBezTo>
                  <a:pt x="52" y="344"/>
                  <a:pt x="0" y="240"/>
                  <a:pt x="289" y="110"/>
                </a:cubicBezTo>
                <a:cubicBezTo>
                  <a:pt x="577" y="0"/>
                  <a:pt x="789" y="0"/>
                  <a:pt x="1074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带纹理的画刷</a:t>
            </a:r>
            <a:endParaRPr 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以</a:t>
            </a:r>
            <a:r>
              <a:rPr lang="en-US" altLang="zh-CN" sz="2800" smtClean="0"/>
              <a:t>QPixmap</a:t>
            </a:r>
            <a:r>
              <a:rPr lang="zh-CN" altLang="en-US" sz="2800" smtClean="0"/>
              <a:t>为参数的构造函数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如果使用黑白的</a:t>
            </a:r>
            <a:r>
              <a:rPr lang="en-US" altLang="zh-CN" sz="2400" smtClean="0"/>
              <a:t>pixmap</a:t>
            </a:r>
            <a:r>
              <a:rPr lang="zh-CN" altLang="en-US" sz="2400" smtClean="0"/>
              <a:t>，则用画刷颜色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如果使用彩色</a:t>
            </a:r>
            <a:r>
              <a:rPr lang="en-US" altLang="zh-CN" sz="2400" smtClean="0"/>
              <a:t>pixmap</a:t>
            </a:r>
            <a:r>
              <a:rPr lang="zh-CN" altLang="en-US" sz="2400" smtClean="0"/>
              <a:t>，则用</a:t>
            </a:r>
            <a:r>
              <a:rPr lang="en-US" altLang="zh-CN" sz="2400" smtClean="0"/>
              <a:t>pixmap</a:t>
            </a:r>
            <a:r>
              <a:rPr lang="zh-CN" altLang="en-US" sz="2400" smtClean="0"/>
              <a:t>的颜色</a:t>
            </a:r>
            <a:endParaRPr lang="en-US" sz="2400" smtClean="0"/>
          </a:p>
        </p:txBody>
      </p:sp>
      <p:sp>
        <p:nvSpPr>
          <p:cNvPr id="2765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6FCAF8-F9E4-41DA-A616-FE26BA3215BF}" type="slidenum">
              <a:rPr lang="en-US" altLang="zh-CN" smtClean="0">
                <a:latin typeface="Arial" charset="0"/>
              </a:rPr>
              <a:pPr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2166938" y="2889250"/>
            <a:ext cx="44323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QBrush( const QPixmap &amp;pixmap )</a:t>
            </a:r>
          </a:p>
        </p:txBody>
      </p:sp>
      <p:sp>
        <p:nvSpPr>
          <p:cNvPr id="27654" name="Freeform 6"/>
          <p:cNvSpPr>
            <a:spLocks noChangeArrowheads="1"/>
          </p:cNvSpPr>
          <p:nvPr/>
        </p:nvSpPr>
        <p:spPr bwMode="auto">
          <a:xfrm>
            <a:off x="1908175" y="2708275"/>
            <a:ext cx="4870450" cy="720725"/>
          </a:xfrm>
          <a:custGeom>
            <a:avLst/>
            <a:gdLst>
              <a:gd name="T0" fmla="*/ 2147483647 w 13530"/>
              <a:gd name="T1" fmla="*/ 2147483647 h 2003"/>
              <a:gd name="T2" fmla="*/ 2147483647 w 13530"/>
              <a:gd name="T3" fmla="*/ 2147483647 h 2003"/>
              <a:gd name="T4" fmla="*/ 2147483647 w 13530"/>
              <a:gd name="T5" fmla="*/ 2147483647 h 2003"/>
              <a:gd name="T6" fmla="*/ 2147483647 w 13530"/>
              <a:gd name="T7" fmla="*/ 2147483647 h 2003"/>
              <a:gd name="T8" fmla="*/ 2147483647 w 13530"/>
              <a:gd name="T9" fmla="*/ 2147483647 h 2003"/>
              <a:gd name="T10" fmla="*/ 2147483647 w 13530"/>
              <a:gd name="T11" fmla="*/ 2147483647 h 2003"/>
              <a:gd name="T12" fmla="*/ 2147483647 w 13530"/>
              <a:gd name="T13" fmla="*/ 2147483647 h 2003"/>
              <a:gd name="T14" fmla="*/ 2147483647 w 13530"/>
              <a:gd name="T15" fmla="*/ 2147483647 h 2003"/>
              <a:gd name="T16" fmla="*/ 2147483647 w 13530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530"/>
              <a:gd name="T28" fmla="*/ 0 h 2003"/>
              <a:gd name="T29" fmla="*/ 13530 w 13530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530" h="2003">
                <a:moveTo>
                  <a:pt x="691" y="2"/>
                </a:moveTo>
                <a:cubicBezTo>
                  <a:pt x="691" y="2"/>
                  <a:pt x="11061" y="3"/>
                  <a:pt x="13528" y="4"/>
                </a:cubicBezTo>
                <a:cubicBezTo>
                  <a:pt x="13528" y="150"/>
                  <a:pt x="13528" y="1396"/>
                  <a:pt x="13528" y="1543"/>
                </a:cubicBezTo>
                <a:cubicBezTo>
                  <a:pt x="13513" y="1676"/>
                  <a:pt x="13529" y="1740"/>
                  <a:pt x="13400" y="1841"/>
                </a:cubicBezTo>
                <a:cubicBezTo>
                  <a:pt x="13211" y="1987"/>
                  <a:pt x="13029" y="1982"/>
                  <a:pt x="12800" y="2002"/>
                </a:cubicBezTo>
                <a:cubicBezTo>
                  <a:pt x="12563" y="1997"/>
                  <a:pt x="4286" y="1996"/>
                  <a:pt x="29" y="1994"/>
                </a:cubicBezTo>
                <a:cubicBezTo>
                  <a:pt x="26" y="1700"/>
                  <a:pt x="31" y="406"/>
                  <a:pt x="31" y="376"/>
                </a:cubicBezTo>
                <a:cubicBezTo>
                  <a:pt x="34" y="344"/>
                  <a:pt x="0" y="240"/>
                  <a:pt x="186" y="110"/>
                </a:cubicBezTo>
                <a:cubicBezTo>
                  <a:pt x="371" y="0"/>
                  <a:pt x="508" y="0"/>
                  <a:pt x="691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7450" y="3681413"/>
            <a:ext cx="19050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971550" y="3860800"/>
            <a:ext cx="4981575" cy="1417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QPixmap pacPixmap("pacman.png");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painter.setPen(QPen(Qt::black, 3));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painter.setBrush(pacPixmap);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painter.drawEllipse(rect());</a:t>
            </a:r>
          </a:p>
        </p:txBody>
      </p:sp>
      <p:sp>
        <p:nvSpPr>
          <p:cNvPr id="27657" name="Freeform 7"/>
          <p:cNvSpPr>
            <a:spLocks noChangeArrowheads="1"/>
          </p:cNvSpPr>
          <p:nvPr/>
        </p:nvSpPr>
        <p:spPr bwMode="auto">
          <a:xfrm>
            <a:off x="781050" y="3784600"/>
            <a:ext cx="5230813" cy="1620838"/>
          </a:xfrm>
          <a:custGeom>
            <a:avLst/>
            <a:gdLst>
              <a:gd name="T0" fmla="*/ 2147483647 w 14532"/>
              <a:gd name="T1" fmla="*/ 2147483647 h 4504"/>
              <a:gd name="T2" fmla="*/ 2147483647 w 14532"/>
              <a:gd name="T3" fmla="*/ 2147483647 h 4504"/>
              <a:gd name="T4" fmla="*/ 2147483647 w 14532"/>
              <a:gd name="T5" fmla="*/ 2147483647 h 4504"/>
              <a:gd name="T6" fmla="*/ 2147483647 w 14532"/>
              <a:gd name="T7" fmla="*/ 2147483647 h 4504"/>
              <a:gd name="T8" fmla="*/ 2147483647 w 14532"/>
              <a:gd name="T9" fmla="*/ 2147483647 h 4504"/>
              <a:gd name="T10" fmla="*/ 2147483647 w 14532"/>
              <a:gd name="T11" fmla="*/ 2147483647 h 4504"/>
              <a:gd name="T12" fmla="*/ 2147483647 w 14532"/>
              <a:gd name="T13" fmla="*/ 2147483647 h 4504"/>
              <a:gd name="T14" fmla="*/ 2147483647 w 14532"/>
              <a:gd name="T15" fmla="*/ 2147483647 h 4504"/>
              <a:gd name="T16" fmla="*/ 2147483647 w 14532"/>
              <a:gd name="T17" fmla="*/ 2147483647 h 4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532"/>
              <a:gd name="T28" fmla="*/ 0 h 4504"/>
              <a:gd name="T29" fmla="*/ 14532 w 14532"/>
              <a:gd name="T30" fmla="*/ 4504 h 4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532" h="4504">
                <a:moveTo>
                  <a:pt x="742" y="4"/>
                </a:moveTo>
                <a:cubicBezTo>
                  <a:pt x="742" y="4"/>
                  <a:pt x="11881" y="6"/>
                  <a:pt x="14530" y="9"/>
                </a:cubicBezTo>
                <a:cubicBezTo>
                  <a:pt x="14530" y="337"/>
                  <a:pt x="14530" y="3141"/>
                  <a:pt x="14530" y="3471"/>
                </a:cubicBezTo>
                <a:cubicBezTo>
                  <a:pt x="14514" y="3771"/>
                  <a:pt x="14531" y="3913"/>
                  <a:pt x="14392" y="4141"/>
                </a:cubicBezTo>
                <a:cubicBezTo>
                  <a:pt x="14190" y="4470"/>
                  <a:pt x="13994" y="4459"/>
                  <a:pt x="13748" y="4503"/>
                </a:cubicBezTo>
                <a:cubicBezTo>
                  <a:pt x="13493" y="4492"/>
                  <a:pt x="4603" y="4491"/>
                  <a:pt x="31" y="4486"/>
                </a:cubicBezTo>
                <a:cubicBezTo>
                  <a:pt x="27" y="3825"/>
                  <a:pt x="33" y="913"/>
                  <a:pt x="33" y="844"/>
                </a:cubicBezTo>
                <a:cubicBezTo>
                  <a:pt x="36" y="772"/>
                  <a:pt x="0" y="540"/>
                  <a:pt x="200" y="246"/>
                </a:cubicBezTo>
                <a:cubicBezTo>
                  <a:pt x="398" y="0"/>
                  <a:pt x="545" y="0"/>
                  <a:pt x="742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867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14EBED-3073-4649-A2DD-ECB1C5959824}" type="slidenum">
              <a:rPr lang="en-US" altLang="zh-CN" smtClean="0">
                <a:latin typeface="Arial" charset="0"/>
              </a:rPr>
              <a:pPr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2924944"/>
            <a:ext cx="5112568" cy="7078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dirty="0">
                <a:latin typeface="Arial" pitchFamily="34" charset="0"/>
              </a:rPr>
              <a:t>基本图形和文本绘制</a:t>
            </a:r>
            <a:endParaRPr lang="en-US" sz="4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基本图形绘制</a:t>
            </a:r>
            <a:endParaRPr 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  <a:r>
              <a:rPr lang="en-US" altLang="zh-CN" smtClean="0"/>
              <a:t>paintEvent</a:t>
            </a:r>
            <a:r>
              <a:rPr lang="zh-CN" altLang="en-US" smtClean="0"/>
              <a:t>函数</a:t>
            </a:r>
            <a:endParaRPr lang="en-US" smtClean="0"/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CC19B-07CF-4E20-B4D8-149697A83AD4}" type="slidenum">
              <a:rPr lang="en-US" altLang="zh-CN" smtClean="0">
                <a:latin typeface="Arial" charset="0"/>
              </a:rPr>
              <a:pPr/>
              <a:t>27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0988" y="2060575"/>
            <a:ext cx="2513012" cy="2433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44463" y="2133600"/>
            <a:ext cx="6399212" cy="2233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048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void RectWithCircle::paintEvent(QPaintEvent *ev)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QPainter p(this);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p.setBrush(Qt::green);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p.drawRect(10, 10, width()-20, height()-20);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p.setBrush(Qt::yellow);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p.drawEllipse(20, 20, width()-40, height()-40);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}</a:t>
            </a:r>
          </a:p>
        </p:txBody>
      </p:sp>
      <p:sp>
        <p:nvSpPr>
          <p:cNvPr id="29703" name="Freeform 5"/>
          <p:cNvSpPr>
            <a:spLocks noChangeArrowheads="1"/>
          </p:cNvSpPr>
          <p:nvPr/>
        </p:nvSpPr>
        <p:spPr bwMode="auto">
          <a:xfrm>
            <a:off x="58738" y="1989138"/>
            <a:ext cx="6494462" cy="2522537"/>
          </a:xfrm>
          <a:custGeom>
            <a:avLst/>
            <a:gdLst>
              <a:gd name="T0" fmla="*/ 2147483647 w 18041"/>
              <a:gd name="T1" fmla="*/ 2147483647 h 7005"/>
              <a:gd name="T2" fmla="*/ 2147483647 w 18041"/>
              <a:gd name="T3" fmla="*/ 2147483647 h 7005"/>
              <a:gd name="T4" fmla="*/ 2147483647 w 18041"/>
              <a:gd name="T5" fmla="*/ 2147483647 h 7005"/>
              <a:gd name="T6" fmla="*/ 2147483647 w 18041"/>
              <a:gd name="T7" fmla="*/ 2147483647 h 7005"/>
              <a:gd name="T8" fmla="*/ 2147483647 w 18041"/>
              <a:gd name="T9" fmla="*/ 2147483647 h 7005"/>
              <a:gd name="T10" fmla="*/ 2147483647 w 18041"/>
              <a:gd name="T11" fmla="*/ 2147483647 h 7005"/>
              <a:gd name="T12" fmla="*/ 2147483647 w 18041"/>
              <a:gd name="T13" fmla="*/ 2147483647 h 7005"/>
              <a:gd name="T14" fmla="*/ 2147483647 w 18041"/>
              <a:gd name="T15" fmla="*/ 2147483647 h 7005"/>
              <a:gd name="T16" fmla="*/ 2147483647 w 18041"/>
              <a:gd name="T17" fmla="*/ 2147483647 h 7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41"/>
              <a:gd name="T28" fmla="*/ 0 h 7005"/>
              <a:gd name="T29" fmla="*/ 18041 w 18041"/>
              <a:gd name="T30" fmla="*/ 7005 h 70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41" h="7005">
                <a:moveTo>
                  <a:pt x="921" y="7"/>
                </a:moveTo>
                <a:cubicBezTo>
                  <a:pt x="921" y="7"/>
                  <a:pt x="14749" y="9"/>
                  <a:pt x="18038" y="14"/>
                </a:cubicBezTo>
                <a:cubicBezTo>
                  <a:pt x="18038" y="525"/>
                  <a:pt x="18038" y="4886"/>
                  <a:pt x="18038" y="5399"/>
                </a:cubicBezTo>
                <a:cubicBezTo>
                  <a:pt x="18018" y="5866"/>
                  <a:pt x="18040" y="6087"/>
                  <a:pt x="17867" y="6442"/>
                </a:cubicBezTo>
                <a:cubicBezTo>
                  <a:pt x="17616" y="6953"/>
                  <a:pt x="17372" y="6937"/>
                  <a:pt x="17068" y="7004"/>
                </a:cubicBezTo>
                <a:cubicBezTo>
                  <a:pt x="16751" y="6988"/>
                  <a:pt x="5714" y="6986"/>
                  <a:pt x="39" y="6979"/>
                </a:cubicBezTo>
                <a:cubicBezTo>
                  <a:pt x="34" y="5950"/>
                  <a:pt x="41" y="1421"/>
                  <a:pt x="41" y="1313"/>
                </a:cubicBezTo>
                <a:cubicBezTo>
                  <a:pt x="44" y="1201"/>
                  <a:pt x="0" y="840"/>
                  <a:pt x="248" y="382"/>
                </a:cubicBezTo>
                <a:cubicBezTo>
                  <a:pt x="494" y="0"/>
                  <a:pt x="677" y="0"/>
                  <a:pt x="921" y="7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基本文本绘制</a:t>
            </a:r>
            <a:endParaRPr 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8208963" cy="5256212"/>
          </a:xfrm>
        </p:spPr>
        <p:txBody>
          <a:bodyPr/>
          <a:lstStyle/>
          <a:p>
            <a:r>
              <a:rPr lang="en-US" altLang="zh-CN" smtClean="0"/>
              <a:t>QPainter::drawText</a:t>
            </a:r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11259F-46E4-4B18-A708-0785AFFC8AFE}" type="slidenum">
              <a:rPr lang="en-US" altLang="zh-CN" smtClean="0">
                <a:latin typeface="Arial" charset="0"/>
              </a:rPr>
              <a:pPr/>
              <a:t>28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700" y="2636838"/>
            <a:ext cx="2019300" cy="144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939800" y="2027238"/>
            <a:ext cx="609282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0670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QPainter p(this);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QFont font("Helvetica");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p.setFont(font);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p.drawText(20, 20, 120, 20, 0, "Hello World!");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font.setPixelSize(10);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p.setFont(font);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p.drawText(20, 40, 120, 20, 0, "Hello World!");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font.setPixelSize(20);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p.setFont(font);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p.drawText(20, 60, 120, 20, 0, "Hello World!");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QRect r;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p.setPen(Qt::red);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p.drawText(20, 80, 120, 20, 0, "Hello World!", &amp;r);</a:t>
            </a:r>
          </a:p>
        </p:txBody>
      </p:sp>
      <p:sp>
        <p:nvSpPr>
          <p:cNvPr id="30727" name="AutoShape 5"/>
          <p:cNvSpPr>
            <a:spLocks noChangeArrowheads="1"/>
          </p:cNvSpPr>
          <p:nvPr/>
        </p:nvSpPr>
        <p:spPr bwMode="auto">
          <a:xfrm>
            <a:off x="6983413" y="4581525"/>
            <a:ext cx="2160587" cy="900113"/>
          </a:xfrm>
          <a:prstGeom prst="wedgeRoundRectCallout">
            <a:avLst>
              <a:gd name="adj1" fmla="val -63431"/>
              <a:gd name="adj2" fmla="val 77426"/>
              <a:gd name="adj3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返回文本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外边框的矩形区域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28" name="Freeform 6"/>
          <p:cNvSpPr>
            <a:spLocks noChangeArrowheads="1"/>
          </p:cNvSpPr>
          <p:nvPr/>
        </p:nvSpPr>
        <p:spPr bwMode="auto">
          <a:xfrm>
            <a:off x="611188" y="1844675"/>
            <a:ext cx="6494462" cy="4503738"/>
          </a:xfrm>
          <a:custGeom>
            <a:avLst/>
            <a:gdLst>
              <a:gd name="T0" fmla="*/ 2147483647 w 18040"/>
              <a:gd name="T1" fmla="*/ 2147483647 h 12510"/>
              <a:gd name="T2" fmla="*/ 2147483647 w 18040"/>
              <a:gd name="T3" fmla="*/ 2147483647 h 12510"/>
              <a:gd name="T4" fmla="*/ 2147483647 w 18040"/>
              <a:gd name="T5" fmla="*/ 2147483647 h 12510"/>
              <a:gd name="T6" fmla="*/ 2147483647 w 18040"/>
              <a:gd name="T7" fmla="*/ 2147483647 h 12510"/>
              <a:gd name="T8" fmla="*/ 2147483647 w 18040"/>
              <a:gd name="T9" fmla="*/ 2147483647 h 12510"/>
              <a:gd name="T10" fmla="*/ 2147483647 w 18040"/>
              <a:gd name="T11" fmla="*/ 2147483647 h 12510"/>
              <a:gd name="T12" fmla="*/ 2147483647 w 18040"/>
              <a:gd name="T13" fmla="*/ 2147483647 h 12510"/>
              <a:gd name="T14" fmla="*/ 2147483647 w 18040"/>
              <a:gd name="T15" fmla="*/ 2147483647 h 12510"/>
              <a:gd name="T16" fmla="*/ 2147483647 w 18040"/>
              <a:gd name="T17" fmla="*/ 2147483647 h 125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40"/>
              <a:gd name="T28" fmla="*/ 0 h 12510"/>
              <a:gd name="T29" fmla="*/ 18040 w 18040"/>
              <a:gd name="T30" fmla="*/ 12510 h 125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40" h="12510">
                <a:moveTo>
                  <a:pt x="921" y="13"/>
                </a:moveTo>
                <a:cubicBezTo>
                  <a:pt x="921" y="13"/>
                  <a:pt x="14748" y="17"/>
                  <a:pt x="18037" y="25"/>
                </a:cubicBezTo>
                <a:cubicBezTo>
                  <a:pt x="18037" y="938"/>
                  <a:pt x="18037" y="8725"/>
                  <a:pt x="18037" y="9642"/>
                </a:cubicBezTo>
                <a:cubicBezTo>
                  <a:pt x="18017" y="10475"/>
                  <a:pt x="18039" y="10871"/>
                  <a:pt x="17866" y="11504"/>
                </a:cubicBezTo>
                <a:cubicBezTo>
                  <a:pt x="17615" y="12417"/>
                  <a:pt x="17371" y="12388"/>
                  <a:pt x="17067" y="12509"/>
                </a:cubicBezTo>
                <a:cubicBezTo>
                  <a:pt x="16750" y="12479"/>
                  <a:pt x="5714" y="12475"/>
                  <a:pt x="39" y="12463"/>
                </a:cubicBezTo>
                <a:cubicBezTo>
                  <a:pt x="34" y="10625"/>
                  <a:pt x="41" y="2538"/>
                  <a:pt x="41" y="2346"/>
                </a:cubicBezTo>
                <a:cubicBezTo>
                  <a:pt x="44" y="2146"/>
                  <a:pt x="0" y="1500"/>
                  <a:pt x="248" y="684"/>
                </a:cubicBezTo>
                <a:cubicBezTo>
                  <a:pt x="494" y="0"/>
                  <a:pt x="677" y="0"/>
                  <a:pt x="921" y="1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9517B3-CDEF-4074-ADE8-B723D096F05A}" type="slidenum">
              <a:rPr lang="en-US" altLang="zh-CN" smtClean="0">
                <a:latin typeface="Arial" charset="0"/>
              </a:rPr>
              <a:pPr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2924944"/>
            <a:ext cx="5112568" cy="7078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dirty="0">
                <a:latin typeface="Arial" pitchFamily="34" charset="0"/>
              </a:rPr>
              <a:t>渐变填充</a:t>
            </a:r>
            <a:endParaRPr lang="en-US" sz="4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512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52527-7583-4319-85C9-85DD3FA32DB5}" type="slidenum">
              <a:rPr lang="en-US" altLang="zh-CN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00" dirty="0">
                <a:latin typeface="Arial" pitchFamily="34" charset="0"/>
              </a:rPr>
              <a:t>Qt</a:t>
            </a:r>
            <a:r>
              <a:rPr lang="zh-CN" altLang="en-US" sz="4000" dirty="0">
                <a:latin typeface="Arial" pitchFamily="34" charset="0"/>
              </a:rPr>
              <a:t>绘制事件</a:t>
            </a:r>
            <a:endParaRPr lang="en-US" sz="40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渐变填充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125538"/>
            <a:ext cx="80645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Qt4</a:t>
            </a:r>
            <a:r>
              <a:rPr lang="zh-CN" altLang="en-US" sz="2400" dirty="0" smtClean="0"/>
              <a:t>提供了</a:t>
            </a:r>
            <a:r>
              <a:rPr lang="zh-CN" altLang="en-US" sz="2400" dirty="0" smtClean="0">
                <a:solidFill>
                  <a:srgbClr val="FF0000"/>
                </a:solidFill>
              </a:rPr>
              <a:t>渐变填充</a:t>
            </a:r>
            <a:r>
              <a:rPr lang="zh-CN" altLang="en-US" sz="2400" dirty="0" smtClean="0"/>
              <a:t>的画刷，渐变填充包括两个要素：</a:t>
            </a:r>
            <a:r>
              <a:rPr lang="zh-CN" altLang="en-US" sz="2400" dirty="0" smtClean="0">
                <a:solidFill>
                  <a:srgbClr val="0000CC"/>
                </a:solidFill>
              </a:rPr>
              <a:t>颜色的变化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0000CC"/>
                </a:solidFill>
              </a:rPr>
              <a:t>路径的变化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颜色变化可以指定从一种颜色渐变到另外一种颜色。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路径变化指在路径上</a:t>
            </a:r>
            <a:r>
              <a:rPr lang="zh-CN" altLang="en-US" sz="2000" dirty="0" smtClean="0">
                <a:solidFill>
                  <a:srgbClr val="0000CC"/>
                </a:solidFill>
              </a:rPr>
              <a:t>指定一些点的颜色</a:t>
            </a:r>
            <a:r>
              <a:rPr lang="zh-CN" altLang="en-US" sz="2000" dirty="0" smtClean="0"/>
              <a:t>进行分段渐变。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Qt4</a:t>
            </a:r>
            <a:r>
              <a:rPr lang="zh-CN" altLang="en-US" sz="2400" dirty="0" smtClean="0"/>
              <a:t>中，提供了三种渐变填充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线性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QLinearGradient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圆形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QRadialGradient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圆锥渐变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QConicalGradient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所有的类都从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QGradient</a:t>
            </a:r>
            <a:r>
              <a:rPr lang="zh-CN" altLang="en-US" sz="2000" dirty="0" smtClean="0">
                <a:solidFill>
                  <a:srgbClr val="0000CC"/>
                </a:solidFill>
              </a:rPr>
              <a:t>类</a:t>
            </a:r>
            <a:r>
              <a:rPr lang="zh-CN" altLang="en-US" sz="2000" dirty="0" smtClean="0"/>
              <a:t>继承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构造渐变填充的画刷</a:t>
            </a:r>
          </a:p>
        </p:txBody>
      </p:sp>
      <p:sp>
        <p:nvSpPr>
          <p:cNvPr id="32772" name="Text Box 30"/>
          <p:cNvSpPr txBox="1">
            <a:spLocks noChangeArrowheads="1"/>
          </p:cNvSpPr>
          <p:nvPr/>
        </p:nvSpPr>
        <p:spPr bwMode="auto">
          <a:xfrm>
            <a:off x="1438275" y="5040313"/>
            <a:ext cx="6215063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QBrush b = QBrush( QRadialGradient( ... ) );</a:t>
            </a:r>
          </a:p>
        </p:txBody>
      </p:sp>
      <p:sp>
        <p:nvSpPr>
          <p:cNvPr id="32773" name="Freeform 31"/>
          <p:cNvSpPr>
            <a:spLocks noChangeArrowheads="1"/>
          </p:cNvSpPr>
          <p:nvPr/>
        </p:nvSpPr>
        <p:spPr bwMode="auto">
          <a:xfrm>
            <a:off x="1258888" y="4868863"/>
            <a:ext cx="6494462" cy="720725"/>
          </a:xfrm>
          <a:custGeom>
            <a:avLst/>
            <a:gdLst>
              <a:gd name="T0" fmla="*/ 2147483647 w 18040"/>
              <a:gd name="T1" fmla="*/ 2147483647 h 2003"/>
              <a:gd name="T2" fmla="*/ 2147483647 w 18040"/>
              <a:gd name="T3" fmla="*/ 2147483647 h 2003"/>
              <a:gd name="T4" fmla="*/ 2147483647 w 18040"/>
              <a:gd name="T5" fmla="*/ 2147483647 h 2003"/>
              <a:gd name="T6" fmla="*/ 2147483647 w 18040"/>
              <a:gd name="T7" fmla="*/ 2147483647 h 2003"/>
              <a:gd name="T8" fmla="*/ 2147483647 w 18040"/>
              <a:gd name="T9" fmla="*/ 2147483647 h 2003"/>
              <a:gd name="T10" fmla="*/ 2147483647 w 18040"/>
              <a:gd name="T11" fmla="*/ 2147483647 h 2003"/>
              <a:gd name="T12" fmla="*/ 2147483647 w 18040"/>
              <a:gd name="T13" fmla="*/ 2147483647 h 2003"/>
              <a:gd name="T14" fmla="*/ 2147483647 w 18040"/>
              <a:gd name="T15" fmla="*/ 2147483647 h 2003"/>
              <a:gd name="T16" fmla="*/ 2147483647 w 18040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40"/>
              <a:gd name="T28" fmla="*/ 0 h 2003"/>
              <a:gd name="T29" fmla="*/ 18040 w 18040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40" h="2003">
                <a:moveTo>
                  <a:pt x="921" y="2"/>
                </a:moveTo>
                <a:cubicBezTo>
                  <a:pt x="921" y="2"/>
                  <a:pt x="14748" y="3"/>
                  <a:pt x="18037" y="4"/>
                </a:cubicBezTo>
                <a:cubicBezTo>
                  <a:pt x="18037" y="150"/>
                  <a:pt x="18037" y="1397"/>
                  <a:pt x="18037" y="1543"/>
                </a:cubicBezTo>
                <a:cubicBezTo>
                  <a:pt x="18017" y="1677"/>
                  <a:pt x="18039" y="1740"/>
                  <a:pt x="17866" y="1841"/>
                </a:cubicBezTo>
                <a:cubicBezTo>
                  <a:pt x="17615" y="1987"/>
                  <a:pt x="17371" y="1983"/>
                  <a:pt x="17067" y="2002"/>
                </a:cubicBezTo>
                <a:cubicBezTo>
                  <a:pt x="16750" y="1997"/>
                  <a:pt x="5714" y="1997"/>
                  <a:pt x="39" y="1995"/>
                </a:cubicBezTo>
                <a:cubicBezTo>
                  <a:pt x="34" y="1701"/>
                  <a:pt x="41" y="407"/>
                  <a:pt x="41" y="376"/>
                </a:cubicBezTo>
                <a:cubicBezTo>
                  <a:pt x="44" y="344"/>
                  <a:pt x="0" y="240"/>
                  <a:pt x="248" y="110"/>
                </a:cubicBezTo>
                <a:cubicBezTo>
                  <a:pt x="494" y="0"/>
                  <a:pt x="677" y="0"/>
                  <a:pt x="921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3E7847-633A-420A-A9EF-EFEAF050F515}" type="slidenum">
              <a:rPr lang="en-US" altLang="zh-CN" smtClean="0">
                <a:latin typeface="Arial" charset="0"/>
              </a:rPr>
              <a:pPr/>
              <a:t>30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填充设置</a:t>
            </a:r>
            <a:endParaRPr 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从图形的起点到终点，以从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至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的比例渐变填充</a:t>
            </a:r>
            <a:endParaRPr lang="en-US" altLang="zh-CN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zh-CN" altLang="en-US" sz="2000" dirty="0" smtClean="0"/>
              <a:t>完成</a:t>
            </a:r>
            <a:r>
              <a:rPr lang="en-US" altLang="zh-CN" sz="2000" dirty="0" smtClean="0"/>
              <a:t>0-1</a:t>
            </a:r>
            <a:r>
              <a:rPr lang="zh-CN" altLang="en-US" sz="2000" dirty="0" smtClean="0"/>
              <a:t>范围的填充后，</a:t>
            </a:r>
            <a:r>
              <a:rPr lang="zh-CN" altLang="en-US" sz="2000" dirty="0" smtClean="0">
                <a:solidFill>
                  <a:srgbClr val="0000CC"/>
                </a:solidFill>
              </a:rPr>
              <a:t>后续颜色铺开的方式</a:t>
            </a:r>
            <a:r>
              <a:rPr lang="zh-CN" altLang="en-US" sz="2000" dirty="0" smtClean="0"/>
              <a:t>可以不同，通过</a:t>
            </a:r>
            <a:r>
              <a:rPr lang="en-US" altLang="zh-CN" sz="2000" dirty="0" err="1" smtClean="0"/>
              <a:t>setSpread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函数来设置</a:t>
            </a:r>
            <a:endParaRPr lang="en-US" sz="2000" dirty="0" smtClean="0"/>
          </a:p>
        </p:txBody>
      </p:sp>
      <p:sp>
        <p:nvSpPr>
          <p:cNvPr id="3379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D435C-0AC3-4E35-B3CE-26CAE7DF6BE3}" type="slidenum">
              <a:rPr lang="en-US" altLang="zh-CN" smtClean="0">
                <a:latin typeface="Arial" charset="0"/>
              </a:rPr>
              <a:pPr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1566863" y="1958975"/>
            <a:ext cx="6078537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QGradient::setColorAt( qreal pos, QColor );</a:t>
            </a:r>
          </a:p>
        </p:txBody>
      </p:sp>
      <p:sp>
        <p:nvSpPr>
          <p:cNvPr id="33798" name="Freeform 31"/>
          <p:cNvSpPr>
            <a:spLocks noChangeArrowheads="1"/>
          </p:cNvSpPr>
          <p:nvPr/>
        </p:nvSpPr>
        <p:spPr bwMode="auto">
          <a:xfrm>
            <a:off x="1331913" y="1773238"/>
            <a:ext cx="6494462" cy="720725"/>
          </a:xfrm>
          <a:custGeom>
            <a:avLst/>
            <a:gdLst>
              <a:gd name="T0" fmla="*/ 2147483647 w 18042"/>
              <a:gd name="T1" fmla="*/ 2147483647 h 2003"/>
              <a:gd name="T2" fmla="*/ 2147483647 w 18042"/>
              <a:gd name="T3" fmla="*/ 2147483647 h 2003"/>
              <a:gd name="T4" fmla="*/ 2147483647 w 18042"/>
              <a:gd name="T5" fmla="*/ 2147483647 h 2003"/>
              <a:gd name="T6" fmla="*/ 2147483647 w 18042"/>
              <a:gd name="T7" fmla="*/ 2147483647 h 2003"/>
              <a:gd name="T8" fmla="*/ 2147483647 w 18042"/>
              <a:gd name="T9" fmla="*/ 2147483647 h 2003"/>
              <a:gd name="T10" fmla="*/ 2147483647 w 18042"/>
              <a:gd name="T11" fmla="*/ 2147483647 h 2003"/>
              <a:gd name="T12" fmla="*/ 2147483647 w 18042"/>
              <a:gd name="T13" fmla="*/ 2147483647 h 2003"/>
              <a:gd name="T14" fmla="*/ 2147483647 w 18042"/>
              <a:gd name="T15" fmla="*/ 2147483647 h 2003"/>
              <a:gd name="T16" fmla="*/ 2147483647 w 18042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42"/>
              <a:gd name="T28" fmla="*/ 0 h 2003"/>
              <a:gd name="T29" fmla="*/ 18042 w 18042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42" h="2003">
                <a:moveTo>
                  <a:pt x="921" y="2"/>
                </a:moveTo>
                <a:cubicBezTo>
                  <a:pt x="921" y="2"/>
                  <a:pt x="14750" y="3"/>
                  <a:pt x="18039" y="4"/>
                </a:cubicBezTo>
                <a:cubicBezTo>
                  <a:pt x="18039" y="150"/>
                  <a:pt x="18039" y="1396"/>
                  <a:pt x="18039" y="1543"/>
                </a:cubicBezTo>
                <a:cubicBezTo>
                  <a:pt x="18019" y="1676"/>
                  <a:pt x="18041" y="1740"/>
                  <a:pt x="17868" y="1841"/>
                </a:cubicBezTo>
                <a:cubicBezTo>
                  <a:pt x="17617" y="1987"/>
                  <a:pt x="17373" y="1982"/>
                  <a:pt x="17069" y="2002"/>
                </a:cubicBezTo>
                <a:cubicBezTo>
                  <a:pt x="16752" y="1997"/>
                  <a:pt x="5715" y="1996"/>
                  <a:pt x="39" y="1994"/>
                </a:cubicBezTo>
                <a:cubicBezTo>
                  <a:pt x="34" y="1700"/>
                  <a:pt x="41" y="406"/>
                  <a:pt x="41" y="376"/>
                </a:cubicBezTo>
                <a:cubicBezTo>
                  <a:pt x="44" y="344"/>
                  <a:pt x="0" y="240"/>
                  <a:pt x="248" y="110"/>
                </a:cubicBezTo>
                <a:cubicBezTo>
                  <a:pt x="494" y="0"/>
                  <a:pt x="677" y="0"/>
                  <a:pt x="921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755650" y="3421063"/>
          <a:ext cx="7561263" cy="2974976"/>
        </p:xfrm>
        <a:graphic>
          <a:graphicData uri="http://schemas.openxmlformats.org/drawingml/2006/table">
            <a:tbl>
              <a:tblPr/>
              <a:tblGrid>
                <a:gridCol w="2519363"/>
                <a:gridCol w="2520950"/>
                <a:gridCol w="2520950"/>
              </a:tblGrid>
              <a:tr h="6699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QGradient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::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PadSpread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DBCA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(default)</a:t>
                      </a:r>
                    </a:p>
                  </a:txBody>
                  <a:tcPr marL="90000" marR="90000" marT="62675" marB="46799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QGradient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::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RepeatSpread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DBCA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62675" marB="46799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QGradient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::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ReflectSpread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DBCA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62675" marB="46799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00"/>
                    </a:solidFill>
                  </a:tcPr>
                </a:tc>
              </a:tr>
              <a:tr h="230498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62675" marB="4679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62675" marB="4679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62675" marB="4679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CA"/>
                    </a:solidFill>
                  </a:tcPr>
                </a:tc>
              </a:tr>
            </a:tbl>
          </a:graphicData>
        </a:graphic>
      </p:graphicFrame>
      <p:pic>
        <p:nvPicPr>
          <p:cNvPr id="33813" name="Picture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4284663"/>
            <a:ext cx="19050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3814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284663"/>
            <a:ext cx="19050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3815" name="Picture 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0763" y="4284663"/>
            <a:ext cx="19050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188913"/>
            <a:ext cx="5184775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线性渐变填充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125538"/>
            <a:ext cx="8064500" cy="52562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线性渐变填充指定两个控制点，画刷在两个控制点之间进行颜色插值。</a:t>
            </a:r>
            <a:endParaRPr lang="en-US" altLang="zh-CN" sz="24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通过创建</a:t>
            </a:r>
            <a:r>
              <a:rPr lang="en-US" altLang="zh-CN" sz="2400" dirty="0" err="1" smtClean="0"/>
              <a:t>QLinearGradient</a:t>
            </a:r>
            <a:r>
              <a:rPr lang="zh-CN" altLang="en-US" sz="2400" dirty="0" smtClean="0"/>
              <a:t>对象来设置画刷。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QPainter</a:t>
            </a:r>
            <a:r>
              <a:rPr lang="en-US" altLang="zh-CN" sz="2000" dirty="0" smtClean="0">
                <a:solidFill>
                  <a:srgbClr val="FF0000"/>
                </a:solidFill>
              </a:rPr>
              <a:t> p(this);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QLinearGradient</a:t>
            </a:r>
            <a:r>
              <a:rPr lang="en-US" altLang="zh-CN" sz="2000" dirty="0" smtClean="0">
                <a:solidFill>
                  <a:srgbClr val="FF0000"/>
                </a:solidFill>
              </a:rPr>
              <a:t> g(0, 0, 100, 100);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g.setColorAt</a:t>
            </a:r>
            <a:r>
              <a:rPr lang="en-US" altLang="zh-CN" sz="2000" dirty="0" smtClean="0">
                <a:solidFill>
                  <a:srgbClr val="FF0000"/>
                </a:solidFill>
              </a:rPr>
              <a:t>(0.0, Qt::white);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g.setColorAt</a:t>
            </a:r>
            <a:r>
              <a:rPr lang="en-US" altLang="zh-CN" sz="2000" dirty="0" smtClean="0">
                <a:solidFill>
                  <a:srgbClr val="FF0000"/>
                </a:solidFill>
              </a:rPr>
              <a:t>(1.0, Qt::blue);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p.setBrush</a:t>
            </a:r>
            <a:r>
              <a:rPr lang="en-US" altLang="zh-CN" sz="2000" dirty="0" smtClean="0">
                <a:solidFill>
                  <a:srgbClr val="FF0000"/>
                </a:solidFill>
              </a:rPr>
              <a:t>(g);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p.drawRect</a:t>
            </a:r>
            <a:r>
              <a:rPr lang="en-US" altLang="zh-CN" sz="2000" dirty="0" smtClean="0">
                <a:solidFill>
                  <a:srgbClr val="FF0000"/>
                </a:solidFill>
              </a:rPr>
              <a:t>(0, 0, 100, 100);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QGradient</a:t>
            </a:r>
            <a:r>
              <a:rPr lang="zh-CN" altLang="en-US" sz="2400" dirty="0" smtClean="0"/>
              <a:t>构造函数中指定线性填充的两点分别为</a:t>
            </a:r>
            <a:r>
              <a:rPr lang="en-US" altLang="zh-CN" sz="2400" dirty="0" smtClean="0"/>
              <a:t>(0,0)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(100,100)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setColorAt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函数在</a:t>
            </a:r>
            <a:r>
              <a:rPr lang="en-US" altLang="zh-CN" sz="2400" dirty="0" smtClean="0">
                <a:solidFill>
                  <a:srgbClr val="FF0000"/>
                </a:solidFill>
              </a:rPr>
              <a:t>0-1</a:t>
            </a:r>
            <a:r>
              <a:rPr lang="zh-CN" altLang="en-US" sz="2400" dirty="0" smtClean="0">
                <a:solidFill>
                  <a:srgbClr val="FF0000"/>
                </a:solidFill>
              </a:rPr>
              <a:t>之间</a:t>
            </a:r>
            <a:r>
              <a:rPr lang="zh-CN" altLang="en-US" sz="2400" dirty="0" smtClean="0"/>
              <a:t>设置指定位置的颜色。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141663"/>
            <a:ext cx="1704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0270AD-257A-411D-8925-DD02FBA38F32}" type="slidenum">
              <a:rPr lang="en-US" altLang="zh-CN" smtClean="0">
                <a:latin typeface="Arial" charset="0"/>
              </a:rPr>
              <a:pPr/>
              <a:t>32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线型填充示例</a:t>
            </a:r>
            <a:endParaRPr 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1DB06-FA1C-47C3-AF2B-EED65146B8C2}" type="slidenum">
              <a:rPr lang="en-US" altLang="zh-CN" smtClean="0">
                <a:latin typeface="Arial" charset="0"/>
              </a:rPr>
              <a:pPr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5845" name="Freeform 2"/>
          <p:cNvSpPr>
            <a:spLocks noChangeArrowheads="1"/>
          </p:cNvSpPr>
          <p:nvPr/>
        </p:nvSpPr>
        <p:spPr bwMode="auto">
          <a:xfrm>
            <a:off x="5761038" y="3336925"/>
            <a:ext cx="180975" cy="468313"/>
          </a:xfrm>
          <a:custGeom>
            <a:avLst/>
            <a:gdLst>
              <a:gd name="T0" fmla="*/ 0 w 501"/>
              <a:gd name="T1" fmla="*/ 2147483647 h 1301"/>
              <a:gd name="T2" fmla="*/ 0 w 501"/>
              <a:gd name="T3" fmla="*/ 0 h 1301"/>
              <a:gd name="T4" fmla="*/ 2147483647 w 501"/>
              <a:gd name="T5" fmla="*/ 2147483647 h 1301"/>
              <a:gd name="T6" fmla="*/ 0 w 501"/>
              <a:gd name="T7" fmla="*/ 2147483647 h 1301"/>
              <a:gd name="T8" fmla="*/ 0 60000 65536"/>
              <a:gd name="T9" fmla="*/ 0 60000 65536"/>
              <a:gd name="T10" fmla="*/ 0 60000 65536"/>
              <a:gd name="T11" fmla="*/ 0 60000 65536"/>
              <a:gd name="T12" fmla="*/ 0 w 501"/>
              <a:gd name="T13" fmla="*/ 0 h 1301"/>
              <a:gd name="T14" fmla="*/ 501 w 501"/>
              <a:gd name="T15" fmla="*/ 1301 h 13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1" h="1301">
                <a:moveTo>
                  <a:pt x="0" y="1300"/>
                </a:moveTo>
                <a:lnTo>
                  <a:pt x="0" y="0"/>
                </a:lnTo>
                <a:lnTo>
                  <a:pt x="500" y="1300"/>
                </a:lnTo>
                <a:lnTo>
                  <a:pt x="0" y="1300"/>
                </a:lnTo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6" name="Freeform 3"/>
          <p:cNvSpPr>
            <a:spLocks noChangeArrowheads="1"/>
          </p:cNvSpPr>
          <p:nvPr/>
        </p:nvSpPr>
        <p:spPr bwMode="auto">
          <a:xfrm>
            <a:off x="360363" y="3336925"/>
            <a:ext cx="360362" cy="1368425"/>
          </a:xfrm>
          <a:custGeom>
            <a:avLst/>
            <a:gdLst>
              <a:gd name="T0" fmla="*/ 2147483647 w 1001"/>
              <a:gd name="T1" fmla="*/ 2147483647 h 3801"/>
              <a:gd name="T2" fmla="*/ 0 w 1001"/>
              <a:gd name="T3" fmla="*/ 0 h 3801"/>
              <a:gd name="T4" fmla="*/ 2147483647 w 1001"/>
              <a:gd name="T5" fmla="*/ 2147483647 h 3801"/>
              <a:gd name="T6" fmla="*/ 2147483647 w 1001"/>
              <a:gd name="T7" fmla="*/ 2147483647 h 3801"/>
              <a:gd name="T8" fmla="*/ 0 60000 65536"/>
              <a:gd name="T9" fmla="*/ 0 60000 65536"/>
              <a:gd name="T10" fmla="*/ 0 60000 65536"/>
              <a:gd name="T11" fmla="*/ 0 60000 65536"/>
              <a:gd name="T12" fmla="*/ 0 w 1001"/>
              <a:gd name="T13" fmla="*/ 0 h 3801"/>
              <a:gd name="T14" fmla="*/ 1001 w 1001"/>
              <a:gd name="T15" fmla="*/ 3801 h 3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" h="3801">
                <a:moveTo>
                  <a:pt x="500" y="3300"/>
                </a:moveTo>
                <a:lnTo>
                  <a:pt x="0" y="0"/>
                </a:lnTo>
                <a:lnTo>
                  <a:pt x="1000" y="3800"/>
                </a:lnTo>
                <a:lnTo>
                  <a:pt x="500" y="3300"/>
                </a:lnTo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847" name="Group 4"/>
          <p:cNvGrpSpPr>
            <a:grpSpLocks/>
          </p:cNvGrpSpPr>
          <p:nvPr/>
        </p:nvGrpSpPr>
        <p:grpSpPr bwMode="auto">
          <a:xfrm>
            <a:off x="2865438" y="3624263"/>
            <a:ext cx="3614737" cy="719137"/>
            <a:chOff x="2258" y="2698"/>
            <a:chExt cx="2277" cy="453"/>
          </a:xfrm>
          <a:solidFill>
            <a:srgbClr val="FFFF00"/>
          </a:solidFill>
        </p:grpSpPr>
        <p:sp>
          <p:nvSpPr>
            <p:cNvPr id="35856" name="Freeform 5"/>
            <p:cNvSpPr>
              <a:spLocks noChangeArrowheads="1"/>
            </p:cNvSpPr>
            <p:nvPr/>
          </p:nvSpPr>
          <p:spPr bwMode="auto">
            <a:xfrm>
              <a:off x="2258" y="2698"/>
              <a:ext cx="2278" cy="454"/>
            </a:xfrm>
            <a:custGeom>
              <a:avLst/>
              <a:gdLst>
                <a:gd name="T0" fmla="*/ 0 w 10045"/>
                <a:gd name="T1" fmla="*/ 0 h 2003"/>
                <a:gd name="T2" fmla="*/ 0 w 10045"/>
                <a:gd name="T3" fmla="*/ 0 h 2003"/>
                <a:gd name="T4" fmla="*/ 0 w 10045"/>
                <a:gd name="T5" fmla="*/ 0 h 2003"/>
                <a:gd name="T6" fmla="*/ 0 w 10045"/>
                <a:gd name="T7" fmla="*/ 0 h 2003"/>
                <a:gd name="T8" fmla="*/ 0 w 10045"/>
                <a:gd name="T9" fmla="*/ 0 h 2003"/>
                <a:gd name="T10" fmla="*/ 0 w 10045"/>
                <a:gd name="T11" fmla="*/ 0 h 2003"/>
                <a:gd name="T12" fmla="*/ 0 w 10045"/>
                <a:gd name="T13" fmla="*/ 0 h 2003"/>
                <a:gd name="T14" fmla="*/ 0 w 10045"/>
                <a:gd name="T15" fmla="*/ 0 h 2003"/>
                <a:gd name="T16" fmla="*/ 0 w 10045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45"/>
                <a:gd name="T28" fmla="*/ 0 h 2003"/>
                <a:gd name="T29" fmla="*/ 10045 w 10045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45" h="2003">
                  <a:moveTo>
                    <a:pt x="996" y="3"/>
                  </a:moveTo>
                  <a:cubicBezTo>
                    <a:pt x="996" y="3"/>
                    <a:pt x="6472" y="4"/>
                    <a:pt x="10027" y="5"/>
                  </a:cubicBezTo>
                  <a:cubicBezTo>
                    <a:pt x="10027" y="236"/>
                    <a:pt x="10043" y="1043"/>
                    <a:pt x="10043" y="1275"/>
                  </a:cubicBezTo>
                  <a:cubicBezTo>
                    <a:pt x="10022" y="1487"/>
                    <a:pt x="10044" y="1587"/>
                    <a:pt x="9859" y="1748"/>
                  </a:cubicBezTo>
                  <a:cubicBezTo>
                    <a:pt x="9587" y="1979"/>
                    <a:pt x="9324" y="1972"/>
                    <a:pt x="8994" y="2002"/>
                  </a:cubicBezTo>
                  <a:cubicBezTo>
                    <a:pt x="8652" y="1995"/>
                    <a:pt x="48" y="1991"/>
                    <a:pt x="59" y="1991"/>
                  </a:cubicBezTo>
                  <a:cubicBezTo>
                    <a:pt x="68" y="1955"/>
                    <a:pt x="44" y="643"/>
                    <a:pt x="44" y="594"/>
                  </a:cubicBezTo>
                  <a:cubicBezTo>
                    <a:pt x="48" y="544"/>
                    <a:pt x="0" y="380"/>
                    <a:pt x="268" y="174"/>
                  </a:cubicBezTo>
                  <a:cubicBezTo>
                    <a:pt x="535" y="0"/>
                    <a:pt x="732" y="0"/>
                    <a:pt x="996" y="3"/>
                  </a:cubicBezTo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57" name="Text Box 6"/>
            <p:cNvSpPr txBox="1">
              <a:spLocks noChangeArrowheads="1"/>
            </p:cNvSpPr>
            <p:nvPr/>
          </p:nvSpPr>
          <p:spPr bwMode="auto">
            <a:xfrm>
              <a:off x="2258" y="2698"/>
              <a:ext cx="2278" cy="4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9000" tIns="60803" rIns="99000" bIns="54000" anchor="ctr" anchorCtr="1"/>
            <a:lstStyle/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setColorAt(0.7, </a:t>
              </a:r>
            </a:p>
            <a:p>
              <a:pPr>
                <a:lnSpc>
                  <a:spcPct val="97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QColor(255, 0, 0))</a:t>
              </a:r>
            </a:p>
          </p:txBody>
        </p:sp>
      </p:grpSp>
      <p:sp>
        <p:nvSpPr>
          <p:cNvPr id="35848" name="Freeform 7"/>
          <p:cNvSpPr>
            <a:spLocks noChangeArrowheads="1"/>
          </p:cNvSpPr>
          <p:nvPr/>
        </p:nvSpPr>
        <p:spPr bwMode="auto">
          <a:xfrm>
            <a:off x="8280400" y="3336925"/>
            <a:ext cx="180975" cy="1547813"/>
          </a:xfrm>
          <a:custGeom>
            <a:avLst/>
            <a:gdLst>
              <a:gd name="T0" fmla="*/ 0 w 501"/>
              <a:gd name="T1" fmla="*/ 2147483647 h 4301"/>
              <a:gd name="T2" fmla="*/ 0 w 501"/>
              <a:gd name="T3" fmla="*/ 0 h 4301"/>
              <a:gd name="T4" fmla="*/ 2147483647 w 501"/>
              <a:gd name="T5" fmla="*/ 2147483647 h 4301"/>
              <a:gd name="T6" fmla="*/ 0 w 501"/>
              <a:gd name="T7" fmla="*/ 2147483647 h 4301"/>
              <a:gd name="T8" fmla="*/ 0 60000 65536"/>
              <a:gd name="T9" fmla="*/ 0 60000 65536"/>
              <a:gd name="T10" fmla="*/ 0 60000 65536"/>
              <a:gd name="T11" fmla="*/ 0 60000 65536"/>
              <a:gd name="T12" fmla="*/ 0 w 501"/>
              <a:gd name="T13" fmla="*/ 0 h 4301"/>
              <a:gd name="T14" fmla="*/ 501 w 501"/>
              <a:gd name="T15" fmla="*/ 4301 h 43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1" h="4301">
                <a:moveTo>
                  <a:pt x="0" y="4300"/>
                </a:moveTo>
                <a:lnTo>
                  <a:pt x="0" y="0"/>
                </a:lnTo>
                <a:lnTo>
                  <a:pt x="500" y="3800"/>
                </a:lnTo>
                <a:lnTo>
                  <a:pt x="0" y="4300"/>
                </a:lnTo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849" name="Group 8"/>
          <p:cNvGrpSpPr>
            <a:grpSpLocks/>
          </p:cNvGrpSpPr>
          <p:nvPr/>
        </p:nvGrpSpPr>
        <p:grpSpPr bwMode="auto">
          <a:xfrm>
            <a:off x="5003800" y="4652963"/>
            <a:ext cx="3795713" cy="719137"/>
            <a:chOff x="3845" y="3378"/>
            <a:chExt cx="2391" cy="453"/>
          </a:xfrm>
          <a:solidFill>
            <a:srgbClr val="FFFF00"/>
          </a:solidFill>
        </p:grpSpPr>
        <p:sp>
          <p:nvSpPr>
            <p:cNvPr id="35854" name="Freeform 9"/>
            <p:cNvSpPr>
              <a:spLocks noChangeArrowheads="1"/>
            </p:cNvSpPr>
            <p:nvPr/>
          </p:nvSpPr>
          <p:spPr bwMode="auto">
            <a:xfrm>
              <a:off x="3845" y="3378"/>
              <a:ext cx="2392" cy="454"/>
            </a:xfrm>
            <a:custGeom>
              <a:avLst/>
              <a:gdLst>
                <a:gd name="T0" fmla="*/ 0 w 10548"/>
                <a:gd name="T1" fmla="*/ 0 h 2003"/>
                <a:gd name="T2" fmla="*/ 0 w 10548"/>
                <a:gd name="T3" fmla="*/ 0 h 2003"/>
                <a:gd name="T4" fmla="*/ 0 w 10548"/>
                <a:gd name="T5" fmla="*/ 0 h 2003"/>
                <a:gd name="T6" fmla="*/ 0 w 10548"/>
                <a:gd name="T7" fmla="*/ 0 h 2003"/>
                <a:gd name="T8" fmla="*/ 0 w 10548"/>
                <a:gd name="T9" fmla="*/ 0 h 2003"/>
                <a:gd name="T10" fmla="*/ 0 w 10548"/>
                <a:gd name="T11" fmla="*/ 0 h 2003"/>
                <a:gd name="T12" fmla="*/ 0 w 10548"/>
                <a:gd name="T13" fmla="*/ 0 h 2003"/>
                <a:gd name="T14" fmla="*/ 0 w 10548"/>
                <a:gd name="T15" fmla="*/ 0 h 2003"/>
                <a:gd name="T16" fmla="*/ 0 w 10548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48"/>
                <a:gd name="T28" fmla="*/ 0 h 2003"/>
                <a:gd name="T29" fmla="*/ 10548 w 10548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48" h="2003">
                  <a:moveTo>
                    <a:pt x="1045" y="3"/>
                  </a:moveTo>
                  <a:cubicBezTo>
                    <a:pt x="1045" y="3"/>
                    <a:pt x="6795" y="4"/>
                    <a:pt x="10528" y="5"/>
                  </a:cubicBezTo>
                  <a:cubicBezTo>
                    <a:pt x="10528" y="236"/>
                    <a:pt x="10545" y="1043"/>
                    <a:pt x="10545" y="1275"/>
                  </a:cubicBezTo>
                  <a:cubicBezTo>
                    <a:pt x="10523" y="1487"/>
                    <a:pt x="10547" y="1587"/>
                    <a:pt x="10352" y="1748"/>
                  </a:cubicBezTo>
                  <a:cubicBezTo>
                    <a:pt x="10067" y="1979"/>
                    <a:pt x="9790" y="1972"/>
                    <a:pt x="9444" y="2002"/>
                  </a:cubicBezTo>
                  <a:cubicBezTo>
                    <a:pt x="9085" y="1995"/>
                    <a:pt x="50" y="1991"/>
                    <a:pt x="62" y="1991"/>
                  </a:cubicBezTo>
                  <a:cubicBezTo>
                    <a:pt x="72" y="1955"/>
                    <a:pt x="47" y="643"/>
                    <a:pt x="47" y="594"/>
                  </a:cubicBezTo>
                  <a:cubicBezTo>
                    <a:pt x="50" y="544"/>
                    <a:pt x="0" y="380"/>
                    <a:pt x="282" y="174"/>
                  </a:cubicBezTo>
                  <a:cubicBezTo>
                    <a:pt x="562" y="0"/>
                    <a:pt x="768" y="0"/>
                    <a:pt x="1045" y="3"/>
                  </a:cubicBezTo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3845" y="3378"/>
              <a:ext cx="2392" cy="4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9000" tIns="60803" rIns="99000" bIns="54000" anchor="ctr" anchorCtr="1"/>
            <a:lstStyle/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setColorAt(1.0, </a:t>
              </a:r>
            </a:p>
            <a:p>
              <a:pPr>
                <a:lnSpc>
                  <a:spcPct val="97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QColor(255, 255, 0))</a:t>
              </a:r>
            </a:p>
          </p:txBody>
        </p:sp>
      </p:grpSp>
      <p:grpSp>
        <p:nvGrpSpPr>
          <p:cNvPr id="35850" name="Group 11"/>
          <p:cNvGrpSpPr>
            <a:grpSpLocks/>
          </p:cNvGrpSpPr>
          <p:nvPr/>
        </p:nvGrpSpPr>
        <p:grpSpPr bwMode="auto">
          <a:xfrm>
            <a:off x="-12700" y="4524375"/>
            <a:ext cx="3252788" cy="719138"/>
            <a:chOff x="445" y="3265"/>
            <a:chExt cx="2049" cy="453"/>
          </a:xfrm>
          <a:solidFill>
            <a:srgbClr val="FFFF00"/>
          </a:solidFill>
        </p:grpSpPr>
        <p:sp>
          <p:nvSpPr>
            <p:cNvPr id="35852" name="Freeform 12"/>
            <p:cNvSpPr>
              <a:spLocks noChangeArrowheads="1"/>
            </p:cNvSpPr>
            <p:nvPr/>
          </p:nvSpPr>
          <p:spPr bwMode="auto">
            <a:xfrm>
              <a:off x="445" y="3265"/>
              <a:ext cx="2050" cy="454"/>
            </a:xfrm>
            <a:custGeom>
              <a:avLst/>
              <a:gdLst>
                <a:gd name="T0" fmla="*/ 0 w 9041"/>
                <a:gd name="T1" fmla="*/ 0 h 2003"/>
                <a:gd name="T2" fmla="*/ 0 w 9041"/>
                <a:gd name="T3" fmla="*/ 0 h 2003"/>
                <a:gd name="T4" fmla="*/ 0 w 9041"/>
                <a:gd name="T5" fmla="*/ 0 h 2003"/>
                <a:gd name="T6" fmla="*/ 0 w 9041"/>
                <a:gd name="T7" fmla="*/ 0 h 2003"/>
                <a:gd name="T8" fmla="*/ 0 w 9041"/>
                <a:gd name="T9" fmla="*/ 0 h 2003"/>
                <a:gd name="T10" fmla="*/ 0 w 9041"/>
                <a:gd name="T11" fmla="*/ 0 h 2003"/>
                <a:gd name="T12" fmla="*/ 0 w 9041"/>
                <a:gd name="T13" fmla="*/ 0 h 2003"/>
                <a:gd name="T14" fmla="*/ 0 w 9041"/>
                <a:gd name="T15" fmla="*/ 0 h 2003"/>
                <a:gd name="T16" fmla="*/ 0 w 9041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41"/>
                <a:gd name="T28" fmla="*/ 0 h 2003"/>
                <a:gd name="T29" fmla="*/ 9041 w 9041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41" h="2003">
                  <a:moveTo>
                    <a:pt x="896" y="3"/>
                  </a:moveTo>
                  <a:cubicBezTo>
                    <a:pt x="896" y="3"/>
                    <a:pt x="5825" y="4"/>
                    <a:pt x="9024" y="5"/>
                  </a:cubicBezTo>
                  <a:cubicBezTo>
                    <a:pt x="9024" y="236"/>
                    <a:pt x="9039" y="1043"/>
                    <a:pt x="9039" y="1275"/>
                  </a:cubicBezTo>
                  <a:cubicBezTo>
                    <a:pt x="9020" y="1487"/>
                    <a:pt x="9040" y="1587"/>
                    <a:pt x="8873" y="1748"/>
                  </a:cubicBezTo>
                  <a:cubicBezTo>
                    <a:pt x="8629" y="1979"/>
                    <a:pt x="8391" y="1972"/>
                    <a:pt x="8095" y="2002"/>
                  </a:cubicBezTo>
                  <a:cubicBezTo>
                    <a:pt x="7787" y="1995"/>
                    <a:pt x="43" y="1991"/>
                    <a:pt x="53" y="1991"/>
                  </a:cubicBezTo>
                  <a:cubicBezTo>
                    <a:pt x="62" y="1955"/>
                    <a:pt x="40" y="643"/>
                    <a:pt x="40" y="594"/>
                  </a:cubicBezTo>
                  <a:cubicBezTo>
                    <a:pt x="43" y="544"/>
                    <a:pt x="0" y="380"/>
                    <a:pt x="242" y="174"/>
                  </a:cubicBezTo>
                  <a:cubicBezTo>
                    <a:pt x="482" y="0"/>
                    <a:pt x="659" y="0"/>
                    <a:pt x="896" y="3"/>
                  </a:cubicBezTo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445" y="3265"/>
              <a:ext cx="2050" cy="4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9000" tIns="60803" rIns="99000" bIns="54000" anchor="ctr" anchorCtr="1"/>
            <a:lstStyle/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setColorAt(0.0, </a:t>
              </a:r>
            </a:p>
            <a:p>
              <a:pPr>
                <a:lnSpc>
                  <a:spcPct val="97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QColor(0, 0, 0))</a:t>
              </a:r>
            </a:p>
          </p:txBody>
        </p:sp>
      </p:grpSp>
      <p:pic>
        <p:nvPicPr>
          <p:cNvPr id="35851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363" y="1412875"/>
            <a:ext cx="7920037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圆形渐变填充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125538"/>
            <a:ext cx="8137525" cy="52562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圆形渐变填充需要指定</a:t>
            </a:r>
            <a:r>
              <a:rPr lang="zh-CN" altLang="en-US" sz="2400" dirty="0" smtClean="0">
                <a:solidFill>
                  <a:srgbClr val="FF0000"/>
                </a:solidFill>
              </a:rPr>
              <a:t>圆心，半径和焦点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QRadialGradient</a:t>
            </a:r>
            <a:r>
              <a:rPr lang="en-US" altLang="zh-CN" sz="2400" dirty="0" smtClean="0"/>
              <a:t> ( </a:t>
            </a:r>
            <a:r>
              <a:rPr lang="en-US" altLang="zh-CN" sz="2400" dirty="0" err="1" smtClean="0"/>
              <a:t>qreal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qreal</a:t>
            </a:r>
            <a:r>
              <a:rPr lang="en-US" altLang="zh-CN" sz="2400" dirty="0" smtClean="0"/>
              <a:t> cy, </a:t>
            </a:r>
            <a:r>
              <a:rPr lang="en-US" altLang="zh-CN" sz="2400" dirty="0" err="1" smtClean="0"/>
              <a:t>qreal</a:t>
            </a:r>
            <a:r>
              <a:rPr lang="en-US" altLang="zh-CN" sz="2400" dirty="0" smtClean="0"/>
              <a:t> radius, </a:t>
            </a:r>
            <a:r>
              <a:rPr lang="en-US" altLang="zh-CN" sz="2400" dirty="0" err="1" smtClean="0"/>
              <a:t>qreal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qreal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fy</a:t>
            </a:r>
            <a:r>
              <a:rPr lang="en-US" altLang="zh-CN" sz="2400" dirty="0" smtClean="0"/>
              <a:t> )</a:t>
            </a:r>
            <a:r>
              <a:rPr lang="zh-CN" altLang="en-US" sz="2400" dirty="0" smtClean="0"/>
              <a:t>。画刷在焦点和圆上的所有点之间进行颜色插值。创建</a:t>
            </a:r>
            <a:r>
              <a:rPr lang="en-US" altLang="zh-CN" sz="2400" dirty="0" err="1" smtClean="0"/>
              <a:t>QRadialGradient</a:t>
            </a:r>
            <a:r>
              <a:rPr lang="zh-CN" altLang="en-US" sz="2400" dirty="0" smtClean="0"/>
              <a:t>对象设置画刷</a:t>
            </a:r>
            <a:endParaRPr lang="en-US" altLang="zh-CN" sz="2400" dirty="0" smtClean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QPainter</a:t>
            </a:r>
            <a:r>
              <a:rPr lang="en-US" altLang="zh-CN" sz="2400" dirty="0" smtClean="0">
                <a:solidFill>
                  <a:srgbClr val="FF0000"/>
                </a:solidFill>
              </a:rPr>
              <a:t> painter(this);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QRadialGradient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radialGradient</a:t>
            </a:r>
            <a:r>
              <a:rPr lang="en-US" altLang="zh-CN" sz="2400" dirty="0" smtClean="0">
                <a:solidFill>
                  <a:srgbClr val="FF0000"/>
                </a:solidFill>
              </a:rPr>
              <a:t>(50, 50, 50, 30, 30);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radialGradient.setColorAt</a:t>
            </a:r>
            <a:r>
              <a:rPr lang="en-US" altLang="zh-CN" sz="2400" dirty="0" smtClean="0">
                <a:solidFill>
                  <a:srgbClr val="FF0000"/>
                </a:solidFill>
              </a:rPr>
              <a:t>(0.0, Qt::white);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radialGradient.setColorAt</a:t>
            </a:r>
            <a:r>
              <a:rPr lang="en-US" altLang="zh-CN" sz="2400" dirty="0" smtClean="0">
                <a:solidFill>
                  <a:srgbClr val="FF0000"/>
                </a:solidFill>
              </a:rPr>
              <a:t>(1.0, Qt::blue);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painter.setBrush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radialGradient</a:t>
            </a:r>
            <a:r>
              <a:rPr lang="en-US" altLang="zh-CN" sz="2400" dirty="0" smtClean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painter.drawRect</a:t>
            </a:r>
            <a:r>
              <a:rPr lang="en-US" altLang="zh-CN" sz="2400" dirty="0" smtClean="0">
                <a:solidFill>
                  <a:srgbClr val="FF0000"/>
                </a:solidFill>
              </a:rPr>
              <a:t>(0, 0, 100, 100);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5" y="3716338"/>
            <a:ext cx="1655763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89A53F-E9B6-4F0A-98E9-239BDA0802FF}" type="slidenum">
              <a:rPr lang="en-US" altLang="zh-CN" smtClean="0">
                <a:latin typeface="Arial" charset="0"/>
              </a:rPr>
              <a:pPr/>
              <a:t>34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圆锥渐变填充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125538"/>
            <a:ext cx="8137525" cy="52562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圆锥渐变填充指定</a:t>
            </a:r>
            <a:r>
              <a:rPr lang="zh-CN" altLang="en-US" sz="2400" dirty="0" smtClean="0">
                <a:solidFill>
                  <a:srgbClr val="FF0000"/>
                </a:solidFill>
              </a:rPr>
              <a:t>圆心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开始角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QConicalGradient</a:t>
            </a:r>
            <a:r>
              <a:rPr lang="en-US" altLang="zh-CN" sz="2400" dirty="0" smtClean="0"/>
              <a:t> ( </a:t>
            </a:r>
            <a:r>
              <a:rPr lang="en-US" altLang="zh-CN" sz="2400" dirty="0" err="1" smtClean="0"/>
              <a:t>qreal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qreal</a:t>
            </a:r>
            <a:r>
              <a:rPr lang="en-US" altLang="zh-CN" sz="2400" dirty="0" smtClean="0"/>
              <a:t> cy, </a:t>
            </a:r>
            <a:r>
              <a:rPr lang="en-US" altLang="zh-CN" sz="2400" dirty="0" err="1" smtClean="0"/>
              <a:t>qreal</a:t>
            </a:r>
            <a:r>
              <a:rPr lang="en-US" altLang="zh-CN" sz="2400" dirty="0" smtClean="0"/>
              <a:t> angle )</a:t>
            </a:r>
            <a:r>
              <a:rPr lang="zh-CN" altLang="en-US" sz="2400" dirty="0" smtClean="0"/>
              <a:t>。画刷</a:t>
            </a:r>
            <a:r>
              <a:rPr lang="zh-CN" altLang="en-US" sz="2400" dirty="0" smtClean="0">
                <a:solidFill>
                  <a:srgbClr val="0000CC"/>
                </a:solidFill>
              </a:rPr>
              <a:t>沿圆心逆时针对颜色进行插值</a:t>
            </a:r>
            <a:r>
              <a:rPr lang="zh-CN" altLang="en-US" sz="2400" dirty="0" smtClean="0"/>
              <a:t>，创建</a:t>
            </a:r>
            <a:r>
              <a:rPr lang="en-US" altLang="zh-CN" sz="2400" dirty="0" err="1" smtClean="0"/>
              <a:t>QConicalGradient</a:t>
            </a:r>
            <a:r>
              <a:rPr lang="zh-CN" altLang="en-US" sz="2400" dirty="0" smtClean="0"/>
              <a:t>对象并设置画刷。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QPainter</a:t>
            </a:r>
            <a:r>
              <a:rPr lang="en-US" altLang="zh-CN" sz="2000" dirty="0" smtClean="0">
                <a:solidFill>
                  <a:srgbClr val="0000CC"/>
                </a:solidFill>
              </a:rPr>
              <a:t> painter(this);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QConicalGradient</a:t>
            </a:r>
            <a:r>
              <a:rPr lang="en-US" altLang="zh-CN" sz="2000" dirty="0" smtClean="0">
                <a:solidFill>
                  <a:srgbClr val="0000CC"/>
                </a:solidFill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conicalGradient</a:t>
            </a:r>
            <a:r>
              <a:rPr lang="en-US" altLang="zh-CN" sz="2000" dirty="0" smtClean="0">
                <a:solidFill>
                  <a:srgbClr val="0000CC"/>
                </a:solidFill>
              </a:rPr>
              <a:t>(50</a:t>
            </a:r>
            <a:r>
              <a:rPr lang="en-US" altLang="zh-CN" sz="2000" dirty="0" smtClean="0">
                <a:solidFill>
                  <a:srgbClr val="0000CC"/>
                </a:solidFill>
              </a:rPr>
              <a:t>, 50, 90);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conicalGradient.setColorAt</a:t>
            </a:r>
            <a:r>
              <a:rPr lang="en-US" altLang="zh-CN" sz="2000" dirty="0" smtClean="0">
                <a:solidFill>
                  <a:srgbClr val="0000CC"/>
                </a:solidFill>
              </a:rPr>
              <a:t>(0, Qt::white);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conicalGradient.setColorAt</a:t>
            </a:r>
            <a:r>
              <a:rPr lang="en-US" altLang="zh-CN" sz="2000" dirty="0" smtClean="0">
                <a:solidFill>
                  <a:srgbClr val="0000CC"/>
                </a:solidFill>
              </a:rPr>
              <a:t>(1, Qt::blue);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painter.setBrush</a:t>
            </a:r>
            <a:r>
              <a:rPr lang="en-US" altLang="zh-CN" sz="2000" dirty="0" smtClean="0">
                <a:solidFill>
                  <a:srgbClr val="0000CC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conicalGradient</a:t>
            </a:r>
            <a:r>
              <a:rPr lang="en-US" altLang="zh-CN" sz="2000" dirty="0" smtClean="0">
                <a:solidFill>
                  <a:srgbClr val="0000CC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painter.drawRect</a:t>
            </a:r>
            <a:r>
              <a:rPr lang="en-US" altLang="zh-CN" sz="2000" dirty="0" smtClean="0">
                <a:solidFill>
                  <a:srgbClr val="0000CC"/>
                </a:solidFill>
              </a:rPr>
              <a:t>(0, 0, 100, 100);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为了实现自定义填充，还可以使用</a:t>
            </a:r>
            <a:r>
              <a:rPr lang="en-US" altLang="zh-CN" sz="2400" dirty="0" err="1" smtClean="0"/>
              <a:t>QPixmap</a:t>
            </a:r>
            <a:r>
              <a:rPr lang="zh-CN" altLang="en-US" sz="2400" dirty="0" smtClean="0"/>
              <a:t>或者</a:t>
            </a:r>
            <a:r>
              <a:rPr lang="en-US" altLang="zh-CN" sz="2400" dirty="0" err="1" smtClean="0"/>
              <a:t>QImage</a:t>
            </a:r>
            <a:r>
              <a:rPr lang="zh-CN" altLang="en-US" sz="2400" dirty="0" smtClean="0"/>
              <a:t>对象进行纹理填充。两种图像分别使用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setTexture</a:t>
            </a:r>
            <a:r>
              <a:rPr lang="en-US" altLang="zh-CN" sz="2400" dirty="0" smtClean="0">
                <a:solidFill>
                  <a:srgbClr val="0000CC"/>
                </a:solidFill>
              </a:rPr>
              <a:t>()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setTextureImage</a:t>
            </a:r>
            <a:r>
              <a:rPr lang="en-US" altLang="zh-CN" sz="2400" dirty="0" smtClean="0">
                <a:solidFill>
                  <a:srgbClr val="0000CC"/>
                </a:solidFill>
              </a:rPr>
              <a:t>()</a:t>
            </a:r>
            <a:r>
              <a:rPr lang="zh-CN" altLang="en-US" sz="2400" dirty="0" smtClean="0"/>
              <a:t>函数加载纹理。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3284538"/>
            <a:ext cx="12573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3D4A7-0415-4C20-9C5C-5656CF84AD70}" type="slidenum">
              <a:rPr lang="en-US" altLang="zh-CN" smtClean="0">
                <a:latin typeface="Arial" charset="0"/>
              </a:rPr>
              <a:pPr/>
              <a:t>35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DF6234-7162-4506-9E44-54342E33051B}" type="slidenum">
              <a:rPr lang="en-US" altLang="zh-CN" smtClean="0">
                <a:latin typeface="Arial" charset="0"/>
              </a:rPr>
              <a:pPr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dirty="0">
                <a:latin typeface="Arial" pitchFamily="34" charset="0"/>
              </a:rPr>
              <a:t>绘制文本</a:t>
            </a:r>
            <a:endParaRPr lang="en-US" sz="40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文本绘制</a:t>
            </a:r>
            <a:endParaRPr 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QPainter</a:t>
            </a:r>
            <a:r>
              <a:rPr lang="zh-CN" altLang="en-US" sz="2800" smtClean="0"/>
              <a:t>进行文本绘制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基本文本绘制</a:t>
            </a:r>
            <a:endParaRPr lang="en-US" altLang="zh-CN" sz="24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 lvl="1"/>
            <a:r>
              <a:rPr lang="zh-CN" altLang="en-US" sz="2400" smtClean="0"/>
              <a:t>带选项的文本绘制</a:t>
            </a:r>
            <a:endParaRPr lang="en-US" altLang="zh-CN" sz="24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 lvl="1"/>
            <a:r>
              <a:rPr lang="zh-CN" altLang="en-US" sz="2400" smtClean="0"/>
              <a:t>带返回信息的文本绘制</a:t>
            </a:r>
            <a:endParaRPr lang="en-US" sz="2400" smtClean="0"/>
          </a:p>
        </p:txBody>
      </p:sp>
      <p:sp>
        <p:nvSpPr>
          <p:cNvPr id="3994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36480-C4F8-447B-A566-D15D2753480A}" type="slidenum">
              <a:rPr lang="en-US" altLang="zh-CN" smtClean="0">
                <a:latin typeface="Arial" charset="0"/>
              </a:rPr>
              <a:pPr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1754188" y="2312988"/>
            <a:ext cx="3884612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drawText( QPoint, QString )</a:t>
            </a:r>
          </a:p>
        </p:txBody>
      </p:sp>
      <p:sp>
        <p:nvSpPr>
          <p:cNvPr id="39942" name="Freeform 6"/>
          <p:cNvSpPr>
            <a:spLocks noChangeArrowheads="1"/>
          </p:cNvSpPr>
          <p:nvPr/>
        </p:nvSpPr>
        <p:spPr bwMode="auto">
          <a:xfrm>
            <a:off x="1476375" y="2132013"/>
            <a:ext cx="6134100" cy="720725"/>
          </a:xfrm>
          <a:custGeom>
            <a:avLst/>
            <a:gdLst>
              <a:gd name="T0" fmla="*/ 2147483647 w 17038"/>
              <a:gd name="T1" fmla="*/ 2147483647 h 2003"/>
              <a:gd name="T2" fmla="*/ 2147483647 w 17038"/>
              <a:gd name="T3" fmla="*/ 2147483647 h 2003"/>
              <a:gd name="T4" fmla="*/ 2147483647 w 17038"/>
              <a:gd name="T5" fmla="*/ 2147483647 h 2003"/>
              <a:gd name="T6" fmla="*/ 2147483647 w 17038"/>
              <a:gd name="T7" fmla="*/ 2147483647 h 2003"/>
              <a:gd name="T8" fmla="*/ 2147483647 w 17038"/>
              <a:gd name="T9" fmla="*/ 2147483647 h 2003"/>
              <a:gd name="T10" fmla="*/ 2147483647 w 17038"/>
              <a:gd name="T11" fmla="*/ 2147483647 h 2003"/>
              <a:gd name="T12" fmla="*/ 2147483647 w 17038"/>
              <a:gd name="T13" fmla="*/ 2147483647 h 2003"/>
              <a:gd name="T14" fmla="*/ 2147483647 w 17038"/>
              <a:gd name="T15" fmla="*/ 2147483647 h 2003"/>
              <a:gd name="T16" fmla="*/ 2147483647 w 17038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038"/>
              <a:gd name="T28" fmla="*/ 0 h 2003"/>
              <a:gd name="T29" fmla="*/ 17038 w 17038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038" h="2003">
                <a:moveTo>
                  <a:pt x="870" y="2"/>
                </a:moveTo>
                <a:cubicBezTo>
                  <a:pt x="870" y="2"/>
                  <a:pt x="13929" y="3"/>
                  <a:pt x="17035" y="4"/>
                </a:cubicBezTo>
                <a:cubicBezTo>
                  <a:pt x="17035" y="150"/>
                  <a:pt x="17035" y="1396"/>
                  <a:pt x="17035" y="1543"/>
                </a:cubicBezTo>
                <a:cubicBezTo>
                  <a:pt x="17016" y="1676"/>
                  <a:pt x="17037" y="1740"/>
                  <a:pt x="16874" y="1841"/>
                </a:cubicBezTo>
                <a:cubicBezTo>
                  <a:pt x="16636" y="1987"/>
                  <a:pt x="16406" y="1982"/>
                  <a:pt x="16119" y="2002"/>
                </a:cubicBezTo>
                <a:cubicBezTo>
                  <a:pt x="15820" y="1997"/>
                  <a:pt x="5397" y="1996"/>
                  <a:pt x="37" y="1994"/>
                </a:cubicBezTo>
                <a:cubicBezTo>
                  <a:pt x="32" y="1700"/>
                  <a:pt x="39" y="406"/>
                  <a:pt x="39" y="376"/>
                </a:cubicBezTo>
                <a:cubicBezTo>
                  <a:pt x="42" y="344"/>
                  <a:pt x="0" y="240"/>
                  <a:pt x="234" y="110"/>
                </a:cubicBezTo>
                <a:cubicBezTo>
                  <a:pt x="467" y="0"/>
                  <a:pt x="639" y="0"/>
                  <a:pt x="870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1725613" y="3825875"/>
            <a:ext cx="5667375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drawText( QRect, QString, QTextOptions )</a:t>
            </a:r>
          </a:p>
        </p:txBody>
      </p:sp>
      <p:sp>
        <p:nvSpPr>
          <p:cNvPr id="39944" name="Freeform 7"/>
          <p:cNvSpPr>
            <a:spLocks noChangeArrowheads="1"/>
          </p:cNvSpPr>
          <p:nvPr/>
        </p:nvSpPr>
        <p:spPr bwMode="auto">
          <a:xfrm>
            <a:off x="1533525" y="3644900"/>
            <a:ext cx="6134100" cy="720725"/>
          </a:xfrm>
          <a:custGeom>
            <a:avLst/>
            <a:gdLst>
              <a:gd name="T0" fmla="*/ 2147483647 w 17038"/>
              <a:gd name="T1" fmla="*/ 2147483647 h 2003"/>
              <a:gd name="T2" fmla="*/ 2147483647 w 17038"/>
              <a:gd name="T3" fmla="*/ 2147483647 h 2003"/>
              <a:gd name="T4" fmla="*/ 2147483647 w 17038"/>
              <a:gd name="T5" fmla="*/ 2147483647 h 2003"/>
              <a:gd name="T6" fmla="*/ 2147483647 w 17038"/>
              <a:gd name="T7" fmla="*/ 2147483647 h 2003"/>
              <a:gd name="T8" fmla="*/ 2147483647 w 17038"/>
              <a:gd name="T9" fmla="*/ 2147483647 h 2003"/>
              <a:gd name="T10" fmla="*/ 2147483647 w 17038"/>
              <a:gd name="T11" fmla="*/ 2147483647 h 2003"/>
              <a:gd name="T12" fmla="*/ 2147483647 w 17038"/>
              <a:gd name="T13" fmla="*/ 2147483647 h 2003"/>
              <a:gd name="T14" fmla="*/ 2147483647 w 17038"/>
              <a:gd name="T15" fmla="*/ 2147483647 h 2003"/>
              <a:gd name="T16" fmla="*/ 2147483647 w 17038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038"/>
              <a:gd name="T28" fmla="*/ 0 h 2003"/>
              <a:gd name="T29" fmla="*/ 17038 w 17038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038" h="2003">
                <a:moveTo>
                  <a:pt x="870" y="2"/>
                </a:moveTo>
                <a:cubicBezTo>
                  <a:pt x="870" y="2"/>
                  <a:pt x="13929" y="3"/>
                  <a:pt x="17035" y="4"/>
                </a:cubicBezTo>
                <a:cubicBezTo>
                  <a:pt x="17035" y="150"/>
                  <a:pt x="17035" y="1396"/>
                  <a:pt x="17035" y="1543"/>
                </a:cubicBezTo>
                <a:cubicBezTo>
                  <a:pt x="17016" y="1676"/>
                  <a:pt x="17037" y="1740"/>
                  <a:pt x="16874" y="1841"/>
                </a:cubicBezTo>
                <a:cubicBezTo>
                  <a:pt x="16636" y="1987"/>
                  <a:pt x="16406" y="1982"/>
                  <a:pt x="16119" y="2002"/>
                </a:cubicBezTo>
                <a:cubicBezTo>
                  <a:pt x="15820" y="1997"/>
                  <a:pt x="5397" y="1996"/>
                  <a:pt x="37" y="1994"/>
                </a:cubicBezTo>
                <a:cubicBezTo>
                  <a:pt x="32" y="1700"/>
                  <a:pt x="39" y="406"/>
                  <a:pt x="39" y="376"/>
                </a:cubicBezTo>
                <a:cubicBezTo>
                  <a:pt x="42" y="344"/>
                  <a:pt x="0" y="240"/>
                  <a:pt x="234" y="110"/>
                </a:cubicBezTo>
                <a:cubicBezTo>
                  <a:pt x="467" y="0"/>
                  <a:pt x="639" y="0"/>
                  <a:pt x="870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Text Box 4"/>
          <p:cNvSpPr txBox="1">
            <a:spLocks noChangeArrowheads="1"/>
          </p:cNvSpPr>
          <p:nvPr/>
        </p:nvSpPr>
        <p:spPr bwMode="auto">
          <a:xfrm>
            <a:off x="1725613" y="5340350"/>
            <a:ext cx="58039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drawText( QRect, flags, QString, QRect* )</a:t>
            </a:r>
          </a:p>
        </p:txBody>
      </p:sp>
      <p:sp>
        <p:nvSpPr>
          <p:cNvPr id="39946" name="Freeform 8"/>
          <p:cNvSpPr>
            <a:spLocks noChangeArrowheads="1"/>
          </p:cNvSpPr>
          <p:nvPr/>
        </p:nvSpPr>
        <p:spPr bwMode="auto">
          <a:xfrm>
            <a:off x="1533525" y="5156200"/>
            <a:ext cx="6134100" cy="720725"/>
          </a:xfrm>
          <a:custGeom>
            <a:avLst/>
            <a:gdLst>
              <a:gd name="T0" fmla="*/ 2147483647 w 17038"/>
              <a:gd name="T1" fmla="*/ 2147483647 h 2003"/>
              <a:gd name="T2" fmla="*/ 2147483647 w 17038"/>
              <a:gd name="T3" fmla="*/ 2147483647 h 2003"/>
              <a:gd name="T4" fmla="*/ 2147483647 w 17038"/>
              <a:gd name="T5" fmla="*/ 2147483647 h 2003"/>
              <a:gd name="T6" fmla="*/ 2147483647 w 17038"/>
              <a:gd name="T7" fmla="*/ 2147483647 h 2003"/>
              <a:gd name="T8" fmla="*/ 2147483647 w 17038"/>
              <a:gd name="T9" fmla="*/ 2147483647 h 2003"/>
              <a:gd name="T10" fmla="*/ 2147483647 w 17038"/>
              <a:gd name="T11" fmla="*/ 2147483647 h 2003"/>
              <a:gd name="T12" fmla="*/ 2147483647 w 17038"/>
              <a:gd name="T13" fmla="*/ 2147483647 h 2003"/>
              <a:gd name="T14" fmla="*/ 2147483647 w 17038"/>
              <a:gd name="T15" fmla="*/ 2147483647 h 2003"/>
              <a:gd name="T16" fmla="*/ 2147483647 w 17038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038"/>
              <a:gd name="T28" fmla="*/ 0 h 2003"/>
              <a:gd name="T29" fmla="*/ 17038 w 17038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038" h="2003">
                <a:moveTo>
                  <a:pt x="870" y="2"/>
                </a:moveTo>
                <a:cubicBezTo>
                  <a:pt x="870" y="2"/>
                  <a:pt x="13929" y="3"/>
                  <a:pt x="17035" y="4"/>
                </a:cubicBezTo>
                <a:cubicBezTo>
                  <a:pt x="17035" y="150"/>
                  <a:pt x="17035" y="1396"/>
                  <a:pt x="17035" y="1543"/>
                </a:cubicBezTo>
                <a:cubicBezTo>
                  <a:pt x="17016" y="1676"/>
                  <a:pt x="17037" y="1740"/>
                  <a:pt x="16874" y="1841"/>
                </a:cubicBezTo>
                <a:cubicBezTo>
                  <a:pt x="16636" y="1987"/>
                  <a:pt x="16406" y="1982"/>
                  <a:pt x="16119" y="2002"/>
                </a:cubicBezTo>
                <a:cubicBezTo>
                  <a:pt x="15820" y="1997"/>
                  <a:pt x="5397" y="1996"/>
                  <a:pt x="37" y="1994"/>
                </a:cubicBezTo>
                <a:cubicBezTo>
                  <a:pt x="32" y="1700"/>
                  <a:pt x="39" y="406"/>
                  <a:pt x="39" y="376"/>
                </a:cubicBezTo>
                <a:cubicBezTo>
                  <a:pt x="42" y="344"/>
                  <a:pt x="0" y="240"/>
                  <a:pt x="234" y="110"/>
                </a:cubicBezTo>
                <a:cubicBezTo>
                  <a:pt x="467" y="0"/>
                  <a:pt x="639" y="0"/>
                  <a:pt x="870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使用字体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125538"/>
            <a:ext cx="8137525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/>
              <a:t>Qt</a:t>
            </a:r>
            <a:r>
              <a:rPr lang="zh-CN" altLang="en-US" sz="2400" dirty="0" smtClean="0"/>
              <a:t>提供了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QFont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/>
              <a:t>来表示字体，当创建</a:t>
            </a:r>
            <a:r>
              <a:rPr lang="en-US" altLang="zh-CN" sz="2400" dirty="0" err="1" smtClean="0"/>
              <a:t>QFont</a:t>
            </a:r>
            <a:r>
              <a:rPr lang="zh-CN" altLang="en-US" sz="2400" dirty="0" smtClean="0"/>
              <a:t>对象时，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会使用指定的字体，如果没有对应的字体，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将寻找一种最接近的已安装字体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/>
              <a:t>Font family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/>
              <a:t>Size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/>
              <a:t>Bold / Italic / Underline / Strikeout / …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字体信息可以通过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QFontInfo</a:t>
            </a:r>
            <a:r>
              <a:rPr lang="zh-CN" altLang="en-US" sz="2400" dirty="0" smtClean="0"/>
              <a:t>取出，并可用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QFontMetrics</a:t>
            </a:r>
            <a:r>
              <a:rPr lang="zh-CN" altLang="en-US" sz="2400" dirty="0" smtClean="0"/>
              <a:t>取得字体的相关数据。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QApplication</a:t>
            </a:r>
            <a:r>
              <a:rPr lang="en-US" altLang="zh-CN" sz="2400" dirty="0" smtClean="0">
                <a:solidFill>
                  <a:srgbClr val="FF0000"/>
                </a:solidFill>
              </a:rPr>
              <a:t>::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setFont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/>
              <a:t>可以设置应用程序默认的字体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QPainter</a:t>
            </a:r>
            <a:r>
              <a:rPr lang="zh-CN" altLang="en-US" sz="2400" dirty="0" smtClean="0"/>
              <a:t>绘制指定的字体中不存在的字符时将绘制一个空心的正方行。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738CE9-0ACC-4A4E-9744-291DCCCE89E5}" type="slidenum">
              <a:rPr lang="en-US" altLang="zh-CN" smtClean="0">
                <a:latin typeface="Arial" charset="0"/>
              </a:rPr>
              <a:pPr/>
              <a:t>38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Font Family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在构造函数中指定字体</a:t>
            </a:r>
            <a:endParaRPr lang="en-US" altLang="zh-CN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zh-CN" altLang="en-US" sz="2800" smtClean="0"/>
              <a:t>得到可用字体列表</a:t>
            </a:r>
            <a:endParaRPr lang="en-US" sz="2800" smtClean="0"/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D4A289-AF20-4777-8773-8E1F2386D95A}" type="slidenum">
              <a:rPr lang="en-US" altLang="zh-CN" smtClean="0">
                <a:latin typeface="Arial" charset="0"/>
              </a:rPr>
              <a:pPr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2311400" y="1895475"/>
            <a:ext cx="3471863" cy="88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QFont font("Helvetica");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font.setFamily("Times");</a:t>
            </a:r>
          </a:p>
        </p:txBody>
      </p:sp>
      <p:sp>
        <p:nvSpPr>
          <p:cNvPr id="41990" name="Freeform 5"/>
          <p:cNvSpPr>
            <a:spLocks noChangeArrowheads="1"/>
          </p:cNvSpPr>
          <p:nvPr/>
        </p:nvSpPr>
        <p:spPr bwMode="auto">
          <a:xfrm>
            <a:off x="2124075" y="1700213"/>
            <a:ext cx="3787775" cy="1260475"/>
          </a:xfrm>
          <a:custGeom>
            <a:avLst/>
            <a:gdLst>
              <a:gd name="T0" fmla="*/ 2147483647 w 10523"/>
              <a:gd name="T1" fmla="*/ 2147483647 h 3503"/>
              <a:gd name="T2" fmla="*/ 2147483647 w 10523"/>
              <a:gd name="T3" fmla="*/ 2147483647 h 3503"/>
              <a:gd name="T4" fmla="*/ 2147483647 w 10523"/>
              <a:gd name="T5" fmla="*/ 2147483647 h 3503"/>
              <a:gd name="T6" fmla="*/ 2147483647 w 10523"/>
              <a:gd name="T7" fmla="*/ 2147483647 h 3503"/>
              <a:gd name="T8" fmla="*/ 2147483647 w 10523"/>
              <a:gd name="T9" fmla="*/ 2147483647 h 3503"/>
              <a:gd name="T10" fmla="*/ 2147483647 w 10523"/>
              <a:gd name="T11" fmla="*/ 2147483647 h 3503"/>
              <a:gd name="T12" fmla="*/ 2147483647 w 10523"/>
              <a:gd name="T13" fmla="*/ 2147483647 h 3503"/>
              <a:gd name="T14" fmla="*/ 2147483647 w 10523"/>
              <a:gd name="T15" fmla="*/ 2147483647 h 3503"/>
              <a:gd name="T16" fmla="*/ 2147483647 w 10523"/>
              <a:gd name="T17" fmla="*/ 2147483647 h 3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523"/>
              <a:gd name="T28" fmla="*/ 0 h 3503"/>
              <a:gd name="T29" fmla="*/ 10523 w 10523"/>
              <a:gd name="T30" fmla="*/ 3503 h 3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523" h="3503">
                <a:moveTo>
                  <a:pt x="536" y="4"/>
                </a:moveTo>
                <a:cubicBezTo>
                  <a:pt x="536" y="4"/>
                  <a:pt x="8602" y="5"/>
                  <a:pt x="10521" y="7"/>
                </a:cubicBezTo>
                <a:cubicBezTo>
                  <a:pt x="10521" y="263"/>
                  <a:pt x="10521" y="2443"/>
                  <a:pt x="10521" y="2700"/>
                </a:cubicBezTo>
                <a:cubicBezTo>
                  <a:pt x="10509" y="2933"/>
                  <a:pt x="10522" y="3044"/>
                  <a:pt x="10421" y="3221"/>
                </a:cubicBezTo>
                <a:cubicBezTo>
                  <a:pt x="10275" y="3477"/>
                  <a:pt x="10133" y="3468"/>
                  <a:pt x="9955" y="3502"/>
                </a:cubicBezTo>
                <a:cubicBezTo>
                  <a:pt x="9770" y="3494"/>
                  <a:pt x="3333" y="3493"/>
                  <a:pt x="22" y="3489"/>
                </a:cubicBezTo>
                <a:cubicBezTo>
                  <a:pt x="19" y="2975"/>
                  <a:pt x="23" y="711"/>
                  <a:pt x="23" y="657"/>
                </a:cubicBezTo>
                <a:cubicBezTo>
                  <a:pt x="25" y="601"/>
                  <a:pt x="0" y="420"/>
                  <a:pt x="144" y="192"/>
                </a:cubicBezTo>
                <a:cubicBezTo>
                  <a:pt x="288" y="0"/>
                  <a:pt x="394" y="0"/>
                  <a:pt x="536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1670050" y="3933825"/>
            <a:ext cx="6078538" cy="620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QFontDatabase database;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QStringList families = database.families();</a:t>
            </a:r>
          </a:p>
        </p:txBody>
      </p:sp>
      <p:sp>
        <p:nvSpPr>
          <p:cNvPr id="41992" name="Freeform 6"/>
          <p:cNvSpPr>
            <a:spLocks noChangeArrowheads="1"/>
          </p:cNvSpPr>
          <p:nvPr/>
        </p:nvSpPr>
        <p:spPr bwMode="auto">
          <a:xfrm>
            <a:off x="1476375" y="3789363"/>
            <a:ext cx="6313488" cy="901700"/>
          </a:xfrm>
          <a:custGeom>
            <a:avLst/>
            <a:gdLst>
              <a:gd name="T0" fmla="*/ 2147483647 w 17539"/>
              <a:gd name="T1" fmla="*/ 2147483647 h 2503"/>
              <a:gd name="T2" fmla="*/ 2147483647 w 17539"/>
              <a:gd name="T3" fmla="*/ 2147483647 h 2503"/>
              <a:gd name="T4" fmla="*/ 2147483647 w 17539"/>
              <a:gd name="T5" fmla="*/ 2147483647 h 2503"/>
              <a:gd name="T6" fmla="*/ 2147483647 w 17539"/>
              <a:gd name="T7" fmla="*/ 2147483647 h 2503"/>
              <a:gd name="T8" fmla="*/ 2147483647 w 17539"/>
              <a:gd name="T9" fmla="*/ 2147483647 h 2503"/>
              <a:gd name="T10" fmla="*/ 2147483647 w 17539"/>
              <a:gd name="T11" fmla="*/ 2147483647 h 2503"/>
              <a:gd name="T12" fmla="*/ 2147483647 w 17539"/>
              <a:gd name="T13" fmla="*/ 2147483647 h 2503"/>
              <a:gd name="T14" fmla="*/ 2147483647 w 17539"/>
              <a:gd name="T15" fmla="*/ 2147483647 h 2503"/>
              <a:gd name="T16" fmla="*/ 2147483647 w 17539"/>
              <a:gd name="T17" fmla="*/ 2147483647 h 2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39"/>
              <a:gd name="T28" fmla="*/ 0 h 2503"/>
              <a:gd name="T29" fmla="*/ 17539 w 17539"/>
              <a:gd name="T30" fmla="*/ 2503 h 2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39" h="2503">
                <a:moveTo>
                  <a:pt x="895" y="3"/>
                </a:moveTo>
                <a:cubicBezTo>
                  <a:pt x="895" y="3"/>
                  <a:pt x="14338" y="3"/>
                  <a:pt x="17536" y="5"/>
                </a:cubicBezTo>
                <a:cubicBezTo>
                  <a:pt x="17536" y="188"/>
                  <a:pt x="17536" y="1745"/>
                  <a:pt x="17536" y="1928"/>
                </a:cubicBezTo>
                <a:cubicBezTo>
                  <a:pt x="17516" y="2095"/>
                  <a:pt x="17538" y="2174"/>
                  <a:pt x="17370" y="2301"/>
                </a:cubicBezTo>
                <a:cubicBezTo>
                  <a:pt x="17126" y="2483"/>
                  <a:pt x="16889" y="2478"/>
                  <a:pt x="16593" y="2502"/>
                </a:cubicBezTo>
                <a:cubicBezTo>
                  <a:pt x="16285" y="2496"/>
                  <a:pt x="5555" y="2495"/>
                  <a:pt x="38" y="2493"/>
                </a:cubicBezTo>
                <a:cubicBezTo>
                  <a:pt x="33" y="2125"/>
                  <a:pt x="40" y="508"/>
                  <a:pt x="40" y="469"/>
                </a:cubicBezTo>
                <a:cubicBezTo>
                  <a:pt x="43" y="429"/>
                  <a:pt x="0" y="300"/>
                  <a:pt x="241" y="137"/>
                </a:cubicBezTo>
                <a:cubicBezTo>
                  <a:pt x="481" y="0"/>
                  <a:pt x="658" y="0"/>
                  <a:pt x="895" y="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6551612" cy="792162"/>
          </a:xfrm>
        </p:spPr>
        <p:txBody>
          <a:bodyPr/>
          <a:lstStyle/>
          <a:p>
            <a:r>
              <a:rPr lang="zh-CN" altLang="en-US" sz="3200" smtClean="0"/>
              <a:t>事件处理和绘制（</a:t>
            </a:r>
            <a:r>
              <a:rPr lang="en-US" altLang="zh-CN" sz="3200" smtClean="0"/>
              <a:t>Painting</a:t>
            </a:r>
            <a:r>
              <a:rPr lang="zh-CN" altLang="en-US" sz="3200" smtClean="0"/>
              <a:t>）</a:t>
            </a:r>
            <a:endParaRPr lang="en-US" sz="320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8208963" cy="5256212"/>
          </a:xfrm>
        </p:spPr>
        <p:txBody>
          <a:bodyPr/>
          <a:lstStyle/>
          <a:p>
            <a:r>
              <a:rPr lang="zh-CN" altLang="en-US" sz="2800" dirty="0" smtClean="0"/>
              <a:t>当应用程序收到绘制事件时，就会调用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QWidget</a:t>
            </a:r>
            <a:r>
              <a:rPr lang="en-US" altLang="zh-CN" sz="2800" dirty="0" smtClean="0">
                <a:solidFill>
                  <a:srgbClr val="FF0000"/>
                </a:solidFill>
              </a:rPr>
              <a:t>::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paintEvent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  <a:r>
              <a:rPr lang="zh-CN" altLang="en-US" sz="2800" dirty="0" smtClean="0"/>
              <a:t>，该函数就是绘制控件的地方</a:t>
            </a:r>
          </a:p>
          <a:p>
            <a:r>
              <a:rPr lang="zh-CN" altLang="en-US" sz="2800" dirty="0" smtClean="0"/>
              <a:t>有两种方法要求重绘一个控件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update() </a:t>
            </a:r>
            <a:r>
              <a:rPr lang="en-US" altLang="zh-CN" sz="2400" dirty="0" smtClean="0"/>
              <a:t>– </a:t>
            </a:r>
            <a:r>
              <a:rPr lang="zh-CN" altLang="en-US" sz="2400" dirty="0" smtClean="0">
                <a:solidFill>
                  <a:srgbClr val="0000CC"/>
                </a:solidFill>
              </a:rPr>
              <a:t>把重绘事件添加到事件队列中</a:t>
            </a:r>
          </a:p>
          <a:p>
            <a:pPr lvl="2"/>
            <a:r>
              <a:rPr lang="zh-CN" altLang="en-US" sz="2000" dirty="0" smtClean="0"/>
              <a:t>重复调用</a:t>
            </a:r>
            <a:r>
              <a:rPr lang="en-US" altLang="zh-CN" sz="2000" dirty="0" smtClean="0"/>
              <a:t>update() </a:t>
            </a:r>
            <a:r>
              <a:rPr lang="zh-CN" altLang="en-US" sz="2000" dirty="0" smtClean="0"/>
              <a:t>会被</a:t>
            </a:r>
            <a:r>
              <a:rPr lang="en-US" altLang="zh-CN" sz="2000" dirty="0" smtClean="0"/>
              <a:t>Qt</a:t>
            </a:r>
            <a:r>
              <a:rPr lang="zh-CN" altLang="en-US" sz="2000" dirty="0" smtClean="0"/>
              <a:t>合并为一次</a:t>
            </a:r>
          </a:p>
          <a:p>
            <a:pPr lvl="2"/>
            <a:r>
              <a:rPr lang="zh-CN" altLang="en-US" sz="2000" dirty="0" smtClean="0"/>
              <a:t>不会产生图像的闪烁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可带参数指定重绘某个区域</a:t>
            </a:r>
            <a:endParaRPr lang="en-US" altLang="zh-CN" sz="2000" dirty="0" smtClean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repaint() </a:t>
            </a:r>
            <a:r>
              <a:rPr lang="en-US" altLang="zh-CN" sz="2400" dirty="0" smtClean="0"/>
              <a:t>– </a:t>
            </a:r>
            <a:r>
              <a:rPr lang="zh-CN" altLang="en-US" sz="2400" dirty="0" smtClean="0">
                <a:solidFill>
                  <a:srgbClr val="0000CC"/>
                </a:solidFill>
              </a:rPr>
              <a:t>立即产生绘制事件</a:t>
            </a:r>
          </a:p>
          <a:p>
            <a:pPr lvl="2"/>
            <a:r>
              <a:rPr lang="zh-CN" altLang="en-US" sz="2000" dirty="0" smtClean="0"/>
              <a:t>一般情况下不推荐使用此方法</a:t>
            </a:r>
          </a:p>
          <a:p>
            <a:pPr lvl="2"/>
            <a:r>
              <a:rPr lang="zh-CN" altLang="en-US" sz="2000" dirty="0" smtClean="0"/>
              <a:t>只使用在需要立即重绘的特效情况下</a:t>
            </a:r>
          </a:p>
          <a:p>
            <a:pPr lvl="2"/>
            <a:r>
              <a:rPr lang="zh-CN" altLang="en-US" sz="2000" dirty="0" smtClean="0"/>
              <a:t>可带参数指定重绘某个区域</a:t>
            </a:r>
          </a:p>
        </p:txBody>
      </p:sp>
      <p:sp>
        <p:nvSpPr>
          <p:cNvPr id="614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1B941A-998D-42E1-BA0F-6D26C57DC36F}" type="slidenum">
              <a:rPr lang="en-US" altLang="zh-CN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Font Size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字体尺寸可以用像素尺寸（</a:t>
            </a:r>
            <a:r>
              <a:rPr lang="en-US" altLang="zh-CN" sz="2400" smtClean="0"/>
              <a:t>pixel size</a:t>
            </a:r>
            <a:r>
              <a:rPr lang="zh-CN" altLang="en-US" sz="2400" smtClean="0"/>
              <a:t>）或点阵尺寸（</a:t>
            </a:r>
            <a:r>
              <a:rPr lang="en-US" altLang="zh-CN" sz="2400" smtClean="0"/>
              <a:t>point size</a:t>
            </a:r>
            <a:r>
              <a:rPr lang="zh-CN" altLang="en-US" sz="2400" smtClean="0"/>
              <a:t>）</a:t>
            </a:r>
            <a:endParaRPr lang="en-US" sz="2400" smtClean="0"/>
          </a:p>
        </p:txBody>
      </p:sp>
      <p:sp>
        <p:nvSpPr>
          <p:cNvPr id="4301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81305-14C9-4BC5-AFBB-23443D37A116}" type="slidenum">
              <a:rPr lang="en-US" altLang="zh-CN" smtClean="0">
                <a:latin typeface="Arial" charset="0"/>
              </a:rPr>
              <a:pPr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881063" y="2457450"/>
            <a:ext cx="7616825" cy="156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048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QFont font("Helvetica");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font.setPointSize(14); // 14 points high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                   // depending on the paint device's dpi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font.setPixelSize(10); // 10 pixels high</a:t>
            </a:r>
          </a:p>
        </p:txBody>
      </p:sp>
      <p:sp>
        <p:nvSpPr>
          <p:cNvPr id="43014" name="Freeform 4"/>
          <p:cNvSpPr>
            <a:spLocks noChangeArrowheads="1"/>
          </p:cNvSpPr>
          <p:nvPr/>
        </p:nvSpPr>
        <p:spPr bwMode="auto">
          <a:xfrm>
            <a:off x="684213" y="2276475"/>
            <a:ext cx="7937500" cy="1981200"/>
          </a:xfrm>
          <a:custGeom>
            <a:avLst/>
            <a:gdLst>
              <a:gd name="T0" fmla="*/ 2147483647 w 22048"/>
              <a:gd name="T1" fmla="*/ 2147483647 h 5504"/>
              <a:gd name="T2" fmla="*/ 2147483647 w 22048"/>
              <a:gd name="T3" fmla="*/ 2147483647 h 5504"/>
              <a:gd name="T4" fmla="*/ 2147483647 w 22048"/>
              <a:gd name="T5" fmla="*/ 2147483647 h 5504"/>
              <a:gd name="T6" fmla="*/ 2147483647 w 22048"/>
              <a:gd name="T7" fmla="*/ 2147483647 h 5504"/>
              <a:gd name="T8" fmla="*/ 2147483647 w 22048"/>
              <a:gd name="T9" fmla="*/ 2147483647 h 5504"/>
              <a:gd name="T10" fmla="*/ 2147483647 w 22048"/>
              <a:gd name="T11" fmla="*/ 2147483647 h 5504"/>
              <a:gd name="T12" fmla="*/ 2147483647 w 22048"/>
              <a:gd name="T13" fmla="*/ 2147483647 h 5504"/>
              <a:gd name="T14" fmla="*/ 2147483647 w 22048"/>
              <a:gd name="T15" fmla="*/ 2147483647 h 5504"/>
              <a:gd name="T16" fmla="*/ 2147483647 w 22048"/>
              <a:gd name="T17" fmla="*/ 2147483647 h 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48"/>
              <a:gd name="T28" fmla="*/ 0 h 5504"/>
              <a:gd name="T29" fmla="*/ 22048 w 22048"/>
              <a:gd name="T30" fmla="*/ 5504 h 5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48" h="5504">
                <a:moveTo>
                  <a:pt x="1125" y="5"/>
                </a:moveTo>
                <a:cubicBezTo>
                  <a:pt x="1125" y="5"/>
                  <a:pt x="18025" y="7"/>
                  <a:pt x="22045" y="11"/>
                </a:cubicBezTo>
                <a:cubicBezTo>
                  <a:pt x="22045" y="412"/>
                  <a:pt x="22045" y="3839"/>
                  <a:pt x="22045" y="4242"/>
                </a:cubicBezTo>
                <a:cubicBezTo>
                  <a:pt x="22020" y="4609"/>
                  <a:pt x="22047" y="4783"/>
                  <a:pt x="21836" y="5061"/>
                </a:cubicBezTo>
                <a:cubicBezTo>
                  <a:pt x="21529" y="5463"/>
                  <a:pt x="21231" y="5450"/>
                  <a:pt x="20859" y="5503"/>
                </a:cubicBezTo>
                <a:cubicBezTo>
                  <a:pt x="20472" y="5490"/>
                  <a:pt x="6984" y="5489"/>
                  <a:pt x="47" y="5483"/>
                </a:cubicBezTo>
                <a:cubicBezTo>
                  <a:pt x="41" y="4675"/>
                  <a:pt x="50" y="1116"/>
                  <a:pt x="50" y="1032"/>
                </a:cubicBezTo>
                <a:cubicBezTo>
                  <a:pt x="54" y="944"/>
                  <a:pt x="0" y="660"/>
                  <a:pt x="303" y="300"/>
                </a:cubicBezTo>
                <a:cubicBezTo>
                  <a:pt x="604" y="0"/>
                  <a:pt x="827" y="0"/>
                  <a:pt x="1125" y="5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字体效果</a:t>
            </a:r>
            <a:endParaRPr 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可以激活字体效果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fr-FR" altLang="zh-CN" sz="2400" dirty="0" smtClean="0"/>
              <a:t>QWidget::font</a:t>
            </a:r>
            <a:r>
              <a:rPr lang="zh-CN" altLang="en-US" sz="2400" dirty="0" smtClean="0"/>
              <a:t>函数和</a:t>
            </a:r>
            <a:r>
              <a:rPr lang="fr-FR" altLang="zh-CN" sz="2400" dirty="0" smtClean="0"/>
              <a:t>QPainter::font</a:t>
            </a:r>
            <a:r>
              <a:rPr lang="zh-CN" altLang="en-US" sz="2400" dirty="0" smtClean="0"/>
              <a:t>函数</a:t>
            </a:r>
            <a:r>
              <a:rPr lang="zh-CN" altLang="en-US" sz="2400" dirty="0" smtClean="0">
                <a:solidFill>
                  <a:srgbClr val="FF0000"/>
                </a:solidFill>
              </a:rPr>
              <a:t>返回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现有字体的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</a:t>
            </a:r>
            <a:r>
              <a:rPr lang="zh-CN" altLang="en-US" sz="2400" dirty="0" smtClean="0">
                <a:solidFill>
                  <a:srgbClr val="FF0000"/>
                </a:solidFill>
              </a:rPr>
              <a:t>引用，因而需要先拷贝现有</a:t>
            </a:r>
            <a:r>
              <a:rPr lang="en-US" altLang="zh-CN" sz="2400" dirty="0" smtClean="0">
                <a:solidFill>
                  <a:srgbClr val="FF0000"/>
                </a:solidFill>
              </a:rPr>
              <a:t>font</a:t>
            </a:r>
            <a:r>
              <a:rPr lang="zh-CN" altLang="en-US" sz="2400" dirty="0" smtClean="0">
                <a:solidFill>
                  <a:srgbClr val="FF0000"/>
                </a:solidFill>
              </a:rPr>
              <a:t>，再做修改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403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421EE-7B8D-440F-8ADD-8474CFAB3593}" type="slidenum">
              <a:rPr lang="en-US" altLang="zh-CN" smtClean="0">
                <a:latin typeface="Arial" charset="0"/>
              </a:rPr>
              <a:pPr/>
              <a:t>41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1628775"/>
            <a:ext cx="1252537" cy="187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3763963" y="1868488"/>
            <a:ext cx="2174875" cy="1358900"/>
            <a:chOff x="2489" y="1813"/>
            <a:chExt cx="1252" cy="794"/>
          </a:xfrm>
        </p:grpSpPr>
        <p:sp>
          <p:nvSpPr>
            <p:cNvPr id="44041" name="Freeform 7"/>
            <p:cNvSpPr>
              <a:spLocks noChangeArrowheads="1"/>
            </p:cNvSpPr>
            <p:nvPr/>
          </p:nvSpPr>
          <p:spPr bwMode="auto">
            <a:xfrm>
              <a:off x="2489" y="1813"/>
              <a:ext cx="1253" cy="795"/>
            </a:xfrm>
            <a:custGeom>
              <a:avLst/>
              <a:gdLst>
                <a:gd name="T0" fmla="*/ 0 w 5525"/>
                <a:gd name="T1" fmla="*/ 0 h 3504"/>
                <a:gd name="T2" fmla="*/ 0 w 5525"/>
                <a:gd name="T3" fmla="*/ 0 h 3504"/>
                <a:gd name="T4" fmla="*/ 0 w 5525"/>
                <a:gd name="T5" fmla="*/ 0 h 3504"/>
                <a:gd name="T6" fmla="*/ 0 w 5525"/>
                <a:gd name="T7" fmla="*/ 0 h 3504"/>
                <a:gd name="T8" fmla="*/ 0 w 5525"/>
                <a:gd name="T9" fmla="*/ 0 h 3504"/>
                <a:gd name="T10" fmla="*/ 0 w 5525"/>
                <a:gd name="T11" fmla="*/ 0 h 3504"/>
                <a:gd name="T12" fmla="*/ 0 w 5525"/>
                <a:gd name="T13" fmla="*/ 0 h 3504"/>
                <a:gd name="T14" fmla="*/ 0 w 5525"/>
                <a:gd name="T15" fmla="*/ 0 h 3504"/>
                <a:gd name="T16" fmla="*/ 0 w 5525"/>
                <a:gd name="T17" fmla="*/ 0 h 3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25"/>
                <a:gd name="T28" fmla="*/ 0 h 3504"/>
                <a:gd name="T29" fmla="*/ 5525 w 5525"/>
                <a:gd name="T30" fmla="*/ 3504 h 35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25" h="3504">
                  <a:moveTo>
                    <a:pt x="547" y="5"/>
                  </a:moveTo>
                  <a:cubicBezTo>
                    <a:pt x="547" y="5"/>
                    <a:pt x="3559" y="7"/>
                    <a:pt x="5514" y="9"/>
                  </a:cubicBezTo>
                  <a:cubicBezTo>
                    <a:pt x="5514" y="413"/>
                    <a:pt x="5523" y="1825"/>
                    <a:pt x="5523" y="2231"/>
                  </a:cubicBezTo>
                  <a:cubicBezTo>
                    <a:pt x="5511" y="2602"/>
                    <a:pt x="5524" y="2777"/>
                    <a:pt x="5422" y="3059"/>
                  </a:cubicBezTo>
                  <a:cubicBezTo>
                    <a:pt x="5272" y="3463"/>
                    <a:pt x="5127" y="3451"/>
                    <a:pt x="4946" y="3503"/>
                  </a:cubicBezTo>
                  <a:cubicBezTo>
                    <a:pt x="4758" y="3491"/>
                    <a:pt x="26" y="3484"/>
                    <a:pt x="31" y="3484"/>
                  </a:cubicBezTo>
                  <a:cubicBezTo>
                    <a:pt x="37" y="3421"/>
                    <a:pt x="24" y="1125"/>
                    <a:pt x="24" y="1039"/>
                  </a:cubicBezTo>
                  <a:cubicBezTo>
                    <a:pt x="26" y="952"/>
                    <a:pt x="0" y="665"/>
                    <a:pt x="147" y="304"/>
                  </a:cubicBezTo>
                  <a:cubicBezTo>
                    <a:pt x="293" y="0"/>
                    <a:pt x="402" y="0"/>
                    <a:pt x="547" y="5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Text Box 8"/>
            <p:cNvSpPr txBox="1">
              <a:spLocks noChangeArrowheads="1"/>
            </p:cNvSpPr>
            <p:nvPr/>
          </p:nvSpPr>
          <p:spPr bwMode="auto">
            <a:xfrm>
              <a:off x="2489" y="1813"/>
              <a:ext cx="1253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zh-CN" b="1">
                  <a:solidFill>
                    <a:srgbClr val="FFFFFF"/>
                  </a:solidFill>
                </a:rPr>
                <a:t>Normal, bold, </a:t>
              </a:r>
            </a:p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zh-CN" b="1">
                  <a:solidFill>
                    <a:srgbClr val="FFFFFF"/>
                  </a:solidFill>
                </a:rPr>
                <a:t>italic, strike out, </a:t>
              </a:r>
            </a:p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zh-CN" b="1">
                  <a:solidFill>
                    <a:srgbClr val="FFFFFF"/>
                  </a:solidFill>
                </a:rPr>
                <a:t>underline, </a:t>
              </a:r>
            </a:p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zh-CN" b="1">
                  <a:solidFill>
                    <a:srgbClr val="FFFFFF"/>
                  </a:solidFill>
                </a:rPr>
                <a:t>overline</a:t>
              </a:r>
            </a:p>
          </p:txBody>
        </p:sp>
      </p:grpSp>
      <p:sp>
        <p:nvSpPr>
          <p:cNvPr id="44039" name="Text Box 3"/>
          <p:cNvSpPr txBox="1">
            <a:spLocks noChangeArrowheads="1"/>
          </p:cNvSpPr>
          <p:nvPr/>
        </p:nvSpPr>
        <p:spPr bwMode="auto">
          <a:xfrm>
            <a:off x="2460625" y="4797425"/>
            <a:ext cx="3884613" cy="88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QFont tempFont = w-&gt;font();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tempFont.setBold( true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w-&gt;setFont( tempFont );</a:t>
            </a:r>
          </a:p>
        </p:txBody>
      </p:sp>
      <p:sp>
        <p:nvSpPr>
          <p:cNvPr id="44040" name="Freeform 5"/>
          <p:cNvSpPr>
            <a:spLocks noChangeArrowheads="1"/>
          </p:cNvSpPr>
          <p:nvPr/>
        </p:nvSpPr>
        <p:spPr bwMode="auto">
          <a:xfrm>
            <a:off x="2195513" y="4724400"/>
            <a:ext cx="4329112" cy="1081088"/>
          </a:xfrm>
          <a:custGeom>
            <a:avLst/>
            <a:gdLst>
              <a:gd name="T0" fmla="*/ 2147483647 w 12027"/>
              <a:gd name="T1" fmla="*/ 2147483647 h 3002"/>
              <a:gd name="T2" fmla="*/ 2147483647 w 12027"/>
              <a:gd name="T3" fmla="*/ 2147483647 h 3002"/>
              <a:gd name="T4" fmla="*/ 2147483647 w 12027"/>
              <a:gd name="T5" fmla="*/ 2147483647 h 3002"/>
              <a:gd name="T6" fmla="*/ 2147483647 w 12027"/>
              <a:gd name="T7" fmla="*/ 2147483647 h 3002"/>
              <a:gd name="T8" fmla="*/ 2147483647 w 12027"/>
              <a:gd name="T9" fmla="*/ 2147483647 h 3002"/>
              <a:gd name="T10" fmla="*/ 2147483647 w 12027"/>
              <a:gd name="T11" fmla="*/ 2147483647 h 3002"/>
              <a:gd name="T12" fmla="*/ 2147483647 w 12027"/>
              <a:gd name="T13" fmla="*/ 2147483647 h 3002"/>
              <a:gd name="T14" fmla="*/ 2147483647 w 12027"/>
              <a:gd name="T15" fmla="*/ 2147483647 h 3002"/>
              <a:gd name="T16" fmla="*/ 2147483647 w 12027"/>
              <a:gd name="T17" fmla="*/ 2147483647 h 30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27"/>
              <a:gd name="T28" fmla="*/ 0 h 3002"/>
              <a:gd name="T29" fmla="*/ 12027 w 12027"/>
              <a:gd name="T30" fmla="*/ 3002 h 30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27" h="3002">
                <a:moveTo>
                  <a:pt x="614" y="3"/>
                </a:moveTo>
                <a:cubicBezTo>
                  <a:pt x="614" y="3"/>
                  <a:pt x="9832" y="4"/>
                  <a:pt x="12025" y="6"/>
                </a:cubicBezTo>
                <a:cubicBezTo>
                  <a:pt x="12025" y="225"/>
                  <a:pt x="12025" y="2093"/>
                  <a:pt x="12025" y="2313"/>
                </a:cubicBezTo>
                <a:cubicBezTo>
                  <a:pt x="12011" y="2513"/>
                  <a:pt x="12026" y="2608"/>
                  <a:pt x="11911" y="2760"/>
                </a:cubicBezTo>
                <a:cubicBezTo>
                  <a:pt x="11744" y="2979"/>
                  <a:pt x="11581" y="2972"/>
                  <a:pt x="11378" y="3001"/>
                </a:cubicBezTo>
                <a:cubicBezTo>
                  <a:pt x="11167" y="2994"/>
                  <a:pt x="3810" y="2993"/>
                  <a:pt x="26" y="2990"/>
                </a:cubicBezTo>
                <a:cubicBezTo>
                  <a:pt x="23" y="2549"/>
                  <a:pt x="28" y="609"/>
                  <a:pt x="28" y="563"/>
                </a:cubicBezTo>
                <a:cubicBezTo>
                  <a:pt x="30" y="515"/>
                  <a:pt x="0" y="360"/>
                  <a:pt x="166" y="164"/>
                </a:cubicBezTo>
                <a:cubicBezTo>
                  <a:pt x="330" y="0"/>
                  <a:pt x="452" y="0"/>
                  <a:pt x="614" y="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测量文本大小</a:t>
            </a:r>
            <a:endParaRPr 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QFontMetrics</a:t>
            </a:r>
            <a:r>
              <a:rPr lang="zh-CN" altLang="en-US" sz="2800" dirty="0" smtClean="0"/>
              <a:t>可用于测量</a:t>
            </a:r>
            <a:r>
              <a:rPr lang="zh-CN" altLang="en-US" sz="2800" dirty="0" smtClean="0">
                <a:solidFill>
                  <a:srgbClr val="0000CC"/>
                </a:solidFill>
              </a:rPr>
              <a:t>文本和</a:t>
            </a:r>
            <a:r>
              <a:rPr lang="en-US" altLang="zh-CN" sz="2800" dirty="0" smtClean="0">
                <a:solidFill>
                  <a:srgbClr val="0000CC"/>
                </a:solidFill>
              </a:rPr>
              <a:t>font</a:t>
            </a:r>
            <a:r>
              <a:rPr lang="zh-CN" altLang="en-US" sz="2800" dirty="0" smtClean="0">
                <a:solidFill>
                  <a:srgbClr val="0000CC"/>
                </a:solidFill>
              </a:rPr>
              <a:t>的大小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boundingRect</a:t>
            </a:r>
            <a:r>
              <a:rPr lang="zh-CN" altLang="en-US" sz="2800" dirty="0" smtClean="0"/>
              <a:t>函数可用于测量</a:t>
            </a:r>
            <a:r>
              <a:rPr lang="zh-CN" altLang="en-US" sz="2800" dirty="0" smtClean="0">
                <a:solidFill>
                  <a:srgbClr val="0000CC"/>
                </a:solidFill>
              </a:rPr>
              <a:t>文本块的大小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endParaRPr lang="en-US" sz="2800" dirty="0" smtClean="0"/>
          </a:p>
        </p:txBody>
      </p:sp>
      <p:sp>
        <p:nvSpPr>
          <p:cNvPr id="4506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1DA4D4-2640-410D-9EA6-01C8D7D57FA9}" type="slidenum">
              <a:rPr lang="en-US" altLang="zh-CN" smtClean="0">
                <a:latin typeface="Arial" charset="0"/>
              </a:rPr>
              <a:pPr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354013" y="2781300"/>
            <a:ext cx="8789987" cy="221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QImage image(200, 200, QImage::Format_ARGB32);</a:t>
            </a:r>
            <a:b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</a:b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QPainter painter(&amp;image);</a:t>
            </a:r>
            <a:b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</a:b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QFontMetrics fm(painter.font(), &amp;image);</a:t>
            </a:r>
            <a:b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</a:b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/>
            </a:r>
            <a:b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</a:b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qDebug("width: %d", fm.width("Hello Qt!"));</a:t>
            </a:r>
            <a:b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</a:b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qDebug("height: %d", fm.boundingRect(0, 0, 200, 0, 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    Qt::AlignLeft | Qt::TextWordWrap, loremIpsum).height());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</p:txBody>
      </p:sp>
      <p:sp>
        <p:nvSpPr>
          <p:cNvPr id="45062" name="Freeform 5"/>
          <p:cNvSpPr>
            <a:spLocks noChangeArrowheads="1"/>
          </p:cNvSpPr>
          <p:nvPr/>
        </p:nvSpPr>
        <p:spPr bwMode="auto">
          <a:xfrm>
            <a:off x="161925" y="2689225"/>
            <a:ext cx="8658225" cy="2162175"/>
          </a:xfrm>
          <a:custGeom>
            <a:avLst/>
            <a:gdLst>
              <a:gd name="T0" fmla="*/ 2147483647 w 24052"/>
              <a:gd name="T1" fmla="*/ 2147483647 h 6005"/>
              <a:gd name="T2" fmla="*/ 2147483647 w 24052"/>
              <a:gd name="T3" fmla="*/ 2147483647 h 6005"/>
              <a:gd name="T4" fmla="*/ 2147483647 w 24052"/>
              <a:gd name="T5" fmla="*/ 2147483647 h 6005"/>
              <a:gd name="T6" fmla="*/ 2147483647 w 24052"/>
              <a:gd name="T7" fmla="*/ 2147483647 h 6005"/>
              <a:gd name="T8" fmla="*/ 2147483647 w 24052"/>
              <a:gd name="T9" fmla="*/ 2147483647 h 6005"/>
              <a:gd name="T10" fmla="*/ 2147483647 w 24052"/>
              <a:gd name="T11" fmla="*/ 2147483647 h 6005"/>
              <a:gd name="T12" fmla="*/ 2147483647 w 24052"/>
              <a:gd name="T13" fmla="*/ 2147483647 h 6005"/>
              <a:gd name="T14" fmla="*/ 2147483647 w 24052"/>
              <a:gd name="T15" fmla="*/ 2147483647 h 6005"/>
              <a:gd name="T16" fmla="*/ 2147483647 w 24052"/>
              <a:gd name="T17" fmla="*/ 2147483647 h 6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052"/>
              <a:gd name="T28" fmla="*/ 0 h 6005"/>
              <a:gd name="T29" fmla="*/ 24052 w 24052"/>
              <a:gd name="T30" fmla="*/ 6005 h 60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052" h="6005">
                <a:moveTo>
                  <a:pt x="1227" y="6"/>
                </a:moveTo>
                <a:cubicBezTo>
                  <a:pt x="1227" y="6"/>
                  <a:pt x="19664" y="8"/>
                  <a:pt x="24049" y="12"/>
                </a:cubicBezTo>
                <a:cubicBezTo>
                  <a:pt x="24049" y="450"/>
                  <a:pt x="24049" y="4188"/>
                  <a:pt x="24049" y="4628"/>
                </a:cubicBezTo>
                <a:cubicBezTo>
                  <a:pt x="24022" y="5028"/>
                  <a:pt x="24051" y="5218"/>
                  <a:pt x="23821" y="5522"/>
                </a:cubicBezTo>
                <a:cubicBezTo>
                  <a:pt x="23486" y="5960"/>
                  <a:pt x="23161" y="5946"/>
                  <a:pt x="22755" y="6004"/>
                </a:cubicBezTo>
                <a:cubicBezTo>
                  <a:pt x="22333" y="5990"/>
                  <a:pt x="7619" y="5988"/>
                  <a:pt x="51" y="5982"/>
                </a:cubicBezTo>
                <a:cubicBezTo>
                  <a:pt x="45" y="5100"/>
                  <a:pt x="55" y="1218"/>
                  <a:pt x="55" y="1126"/>
                </a:cubicBezTo>
                <a:cubicBezTo>
                  <a:pt x="59" y="1030"/>
                  <a:pt x="0" y="720"/>
                  <a:pt x="331" y="328"/>
                </a:cubicBezTo>
                <a:cubicBezTo>
                  <a:pt x="659" y="0"/>
                  <a:pt x="902" y="0"/>
                  <a:pt x="1227" y="6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中文显示问题</a:t>
            </a:r>
            <a:endParaRPr lang="en-US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>
                <a:solidFill>
                  <a:srgbClr val="FF0000"/>
                </a:solidFill>
              </a:rPr>
              <a:t>QTextCodec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>
              <a:buFontTx/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qtextcodec.h</a:t>
            </a:r>
            <a:r>
              <a:rPr lang="en-US" altLang="zh-CN" sz="2000" dirty="0" smtClean="0"/>
              <a:t>&gt;</a:t>
            </a:r>
          </a:p>
          <a:p>
            <a:pPr>
              <a:buFontTx/>
              <a:buNone/>
            </a:pPr>
            <a:r>
              <a:rPr lang="en-US" altLang="zh-CN" sz="2000" dirty="0" smtClean="0"/>
              <a:t>…</a:t>
            </a:r>
          </a:p>
          <a:p>
            <a:pPr>
              <a:buFontTx/>
              <a:buNone/>
            </a:pP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err="1" smtClean="0"/>
              <a:t>QTextCodec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setCodecForTr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QTextCodec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codecForName</a:t>
            </a:r>
            <a:r>
              <a:rPr lang="en-US" altLang="zh-CN" sz="2000" dirty="0" smtClean="0"/>
              <a:t>("GB2312")) ;</a:t>
            </a:r>
          </a:p>
          <a:p>
            <a:pPr>
              <a:buFontTx/>
              <a:buNone/>
            </a:pPr>
            <a:r>
              <a:rPr lang="en-US" altLang="zh-CN" sz="2000" dirty="0" smtClean="0"/>
              <a:t>…</a:t>
            </a:r>
          </a:p>
          <a:p>
            <a:pPr>
              <a:buFontTx/>
              <a:buNone/>
            </a:pPr>
            <a:r>
              <a:rPr lang="en-US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ret = </a:t>
            </a:r>
            <a:r>
              <a:rPr lang="en-US" altLang="zh-CN" sz="2000" dirty="0" err="1" smtClean="0"/>
              <a:t>QMessageBox</a:t>
            </a:r>
            <a:r>
              <a:rPr lang="en-US" altLang="zh-CN" sz="2000" dirty="0" smtClean="0"/>
              <a:t>::warning(0, 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PathFinder</a:t>
            </a:r>
            <a:r>
              <a:rPr lang="en-US" altLang="zh-CN" sz="2000" dirty="0" smtClean="0"/>
              <a:t>"), 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您真的想要退出？</a:t>
            </a:r>
            <a:r>
              <a:rPr lang="en-US" altLang="zh-CN" sz="2000" dirty="0" smtClean="0"/>
              <a:t>"), </a:t>
            </a:r>
            <a:r>
              <a:rPr lang="en-US" altLang="zh-CN" sz="2000" dirty="0" err="1" smtClean="0"/>
              <a:t>QMessageBox</a:t>
            </a:r>
            <a:r>
              <a:rPr lang="en-US" altLang="zh-CN" sz="2000" dirty="0" smtClean="0"/>
              <a:t>::Yes | </a:t>
            </a:r>
            <a:r>
              <a:rPr lang="en-US" altLang="zh-CN" sz="2000" dirty="0" err="1" smtClean="0"/>
              <a:t>QMessageBox</a:t>
            </a:r>
            <a:r>
              <a:rPr lang="en-US" altLang="zh-CN" sz="2000" dirty="0" smtClean="0"/>
              <a:t>::No);</a:t>
            </a:r>
          </a:p>
          <a:p>
            <a:pPr>
              <a:buFontTx/>
              <a:buNone/>
            </a:pPr>
            <a:endParaRPr lang="en-US" altLang="zh-CN" sz="2000" dirty="0" smtClean="0"/>
          </a:p>
        </p:txBody>
      </p:sp>
      <p:sp>
        <p:nvSpPr>
          <p:cNvPr id="4608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06831A-1333-4DAD-8077-95A6428E2632}" type="slidenum">
              <a:rPr lang="en-US" altLang="zh-CN" smtClean="0">
                <a:latin typeface="Arial" charset="0"/>
              </a:rPr>
              <a:pPr/>
              <a:t>43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710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94B95-48CE-46D2-AC6A-8A4D418FA21C}" type="slidenum">
              <a:rPr lang="en-US" altLang="zh-CN" smtClean="0">
                <a:latin typeface="Arial" charset="0"/>
              </a:rPr>
              <a:pPr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dirty="0">
                <a:latin typeface="Arial" pitchFamily="34" charset="0"/>
              </a:rPr>
              <a:t>图像处理</a:t>
            </a:r>
            <a:endParaRPr lang="en-US" sz="40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图像处理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Qt</a:t>
            </a:r>
            <a:r>
              <a:rPr lang="zh-CN" altLang="en-US" sz="2800" dirty="0" smtClean="0"/>
              <a:t>提供了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个处理图像的类。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QImage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QPixmap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QBitmap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QPicure</a:t>
            </a:r>
            <a:r>
              <a:rPr lang="zh-CN" altLang="en-US" sz="2800" dirty="0" smtClean="0"/>
              <a:t>。它们有着各自的特点。</a:t>
            </a:r>
          </a:p>
          <a:p>
            <a:pPr eaLnBrk="1" hangingPunct="1"/>
            <a:r>
              <a:rPr lang="en-US" altLang="zh-CN" sz="2800" dirty="0" err="1" smtClean="0"/>
              <a:t>QImage</a:t>
            </a:r>
            <a:r>
              <a:rPr lang="zh-CN" altLang="en-US" sz="2800" dirty="0" smtClean="0"/>
              <a:t>优化了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操作，可以直接存取操作像素数据。</a:t>
            </a:r>
          </a:p>
          <a:p>
            <a:pPr eaLnBrk="1" hangingPunct="1"/>
            <a:r>
              <a:rPr lang="en-US" altLang="zh-CN" sz="2800" dirty="0" err="1" smtClean="0"/>
              <a:t>QPixmap</a:t>
            </a:r>
            <a:r>
              <a:rPr lang="zh-CN" altLang="en-US" sz="2800" dirty="0" smtClean="0"/>
              <a:t>优化了在屏幕上显示图像的性能。</a:t>
            </a:r>
          </a:p>
          <a:p>
            <a:pPr eaLnBrk="1" hangingPunct="1"/>
            <a:r>
              <a:rPr lang="en-US" altLang="zh-CN" sz="2800" dirty="0" err="1" smtClean="0"/>
              <a:t>QBitmap</a:t>
            </a:r>
            <a:r>
              <a:rPr lang="zh-CN" altLang="en-US" sz="2800" dirty="0" smtClean="0"/>
              <a:t>从</a:t>
            </a:r>
            <a:r>
              <a:rPr lang="en-US" altLang="zh-CN" sz="2800" dirty="0" err="1" smtClean="0"/>
              <a:t>QPixmap</a:t>
            </a:r>
            <a:r>
              <a:rPr lang="zh-CN" altLang="en-US" sz="2800" dirty="0" smtClean="0"/>
              <a:t>继承，只能表示两种颜色。</a:t>
            </a:r>
          </a:p>
          <a:p>
            <a:pPr eaLnBrk="1" hangingPunct="1"/>
            <a:r>
              <a:rPr lang="en-US" altLang="zh-CN" sz="2800" dirty="0" err="1" smtClean="0"/>
              <a:t>QPicture</a:t>
            </a:r>
            <a:r>
              <a:rPr lang="zh-CN" altLang="en-US" sz="2800" dirty="0" smtClean="0"/>
              <a:t>是可以记录和重启</a:t>
            </a:r>
            <a:r>
              <a:rPr lang="en-US" altLang="zh-CN" sz="2800" dirty="0" err="1" smtClean="0"/>
              <a:t>QPrinter</a:t>
            </a:r>
            <a:r>
              <a:rPr lang="zh-CN" altLang="en-US" sz="2800" dirty="0" smtClean="0"/>
              <a:t>命令的类。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6E2C74-0668-4D20-AA34-1D435E3CECEC}" type="slidenum">
              <a:rPr lang="en-US" altLang="zh-CN" smtClean="0">
                <a:latin typeface="Arial" charset="0"/>
              </a:rPr>
              <a:pPr/>
              <a:t>45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转换</a:t>
            </a:r>
            <a:endParaRPr lang="en-US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QImage</a:t>
            </a:r>
            <a:r>
              <a:rPr lang="zh-CN" altLang="en-US" smtClean="0"/>
              <a:t>和</a:t>
            </a:r>
            <a:r>
              <a:rPr lang="en-US" altLang="zh-CN" smtClean="0"/>
              <a:t>QPixmap</a:t>
            </a:r>
            <a:r>
              <a:rPr lang="zh-CN" altLang="en-US" smtClean="0"/>
              <a:t>之间转换</a:t>
            </a:r>
            <a:endParaRPr lang="en-US" smtClean="0"/>
          </a:p>
        </p:txBody>
      </p:sp>
      <p:sp>
        <p:nvSpPr>
          <p:cNvPr id="4915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D75EE0-0134-42D2-A6F1-CA7C5B70A1EB}" type="slidenum">
              <a:rPr lang="en-US" altLang="zh-CN" smtClean="0">
                <a:latin typeface="Arial" charset="0"/>
              </a:rPr>
              <a:pPr/>
              <a:t>46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1668463" y="2328863"/>
            <a:ext cx="6215062" cy="88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QImage QPixmap::toImage();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QPixmap QPixmap::fromImage( const QImage&amp; );</a:t>
            </a:r>
          </a:p>
        </p:txBody>
      </p:sp>
      <p:sp>
        <p:nvSpPr>
          <p:cNvPr id="49158" name="Freeform 4"/>
          <p:cNvSpPr>
            <a:spLocks noChangeArrowheads="1"/>
          </p:cNvSpPr>
          <p:nvPr/>
        </p:nvSpPr>
        <p:spPr bwMode="auto">
          <a:xfrm>
            <a:off x="1476375" y="2133600"/>
            <a:ext cx="6494463" cy="1260475"/>
          </a:xfrm>
          <a:custGeom>
            <a:avLst/>
            <a:gdLst>
              <a:gd name="T0" fmla="*/ 2147483647 w 18040"/>
              <a:gd name="T1" fmla="*/ 2147483647 h 3503"/>
              <a:gd name="T2" fmla="*/ 2147483647 w 18040"/>
              <a:gd name="T3" fmla="*/ 2147483647 h 3503"/>
              <a:gd name="T4" fmla="*/ 2147483647 w 18040"/>
              <a:gd name="T5" fmla="*/ 2147483647 h 3503"/>
              <a:gd name="T6" fmla="*/ 2147483647 w 18040"/>
              <a:gd name="T7" fmla="*/ 2147483647 h 3503"/>
              <a:gd name="T8" fmla="*/ 2147483647 w 18040"/>
              <a:gd name="T9" fmla="*/ 2147483647 h 3503"/>
              <a:gd name="T10" fmla="*/ 2147483647 w 18040"/>
              <a:gd name="T11" fmla="*/ 2147483647 h 3503"/>
              <a:gd name="T12" fmla="*/ 2147483647 w 18040"/>
              <a:gd name="T13" fmla="*/ 2147483647 h 3503"/>
              <a:gd name="T14" fmla="*/ 2147483647 w 18040"/>
              <a:gd name="T15" fmla="*/ 2147483647 h 3503"/>
              <a:gd name="T16" fmla="*/ 2147483647 w 18040"/>
              <a:gd name="T17" fmla="*/ 2147483647 h 3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40"/>
              <a:gd name="T28" fmla="*/ 0 h 3503"/>
              <a:gd name="T29" fmla="*/ 18040 w 18040"/>
              <a:gd name="T30" fmla="*/ 3503 h 3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40" h="3503">
                <a:moveTo>
                  <a:pt x="921" y="4"/>
                </a:moveTo>
                <a:cubicBezTo>
                  <a:pt x="921" y="4"/>
                  <a:pt x="14748" y="5"/>
                  <a:pt x="18037" y="7"/>
                </a:cubicBezTo>
                <a:cubicBezTo>
                  <a:pt x="18037" y="263"/>
                  <a:pt x="18037" y="2443"/>
                  <a:pt x="18037" y="2700"/>
                </a:cubicBezTo>
                <a:cubicBezTo>
                  <a:pt x="18017" y="2933"/>
                  <a:pt x="18039" y="3044"/>
                  <a:pt x="17866" y="3221"/>
                </a:cubicBezTo>
                <a:cubicBezTo>
                  <a:pt x="17615" y="3477"/>
                  <a:pt x="17371" y="3468"/>
                  <a:pt x="17067" y="3502"/>
                </a:cubicBezTo>
                <a:cubicBezTo>
                  <a:pt x="16750" y="3494"/>
                  <a:pt x="5714" y="3493"/>
                  <a:pt x="39" y="3489"/>
                </a:cubicBezTo>
                <a:cubicBezTo>
                  <a:pt x="34" y="2975"/>
                  <a:pt x="41" y="711"/>
                  <a:pt x="41" y="657"/>
                </a:cubicBezTo>
                <a:cubicBezTo>
                  <a:pt x="44" y="601"/>
                  <a:pt x="0" y="420"/>
                  <a:pt x="248" y="192"/>
                </a:cubicBezTo>
                <a:cubicBezTo>
                  <a:pt x="494" y="0"/>
                  <a:pt x="677" y="0"/>
                  <a:pt x="921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读入和保存</a:t>
            </a:r>
            <a:endParaRPr 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如下代码使用</a:t>
            </a:r>
            <a:r>
              <a:rPr lang="en-US" altLang="zh-CN" sz="2800" dirty="0" err="1" smtClean="0"/>
              <a:t>QImageReader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QImageWriter</a:t>
            </a:r>
            <a:r>
              <a:rPr lang="zh-CN" altLang="en-US" sz="2800" dirty="0" smtClean="0"/>
              <a:t>类进行，这些类在保存时通过文件的扩展名确定文件格式</a:t>
            </a:r>
            <a:endParaRPr lang="en-US" sz="2800" dirty="0" smtClean="0"/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3D724-8A3D-465B-AD93-DCA21AD75103}" type="slidenum">
              <a:rPr lang="en-US" altLang="zh-CN" smtClean="0">
                <a:latin typeface="Arial" charset="0"/>
              </a:rPr>
              <a:pPr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0181" name="Text Box 2"/>
          <p:cNvSpPr txBox="1">
            <a:spLocks noChangeArrowheads="1"/>
          </p:cNvSpPr>
          <p:nvPr/>
        </p:nvSpPr>
        <p:spPr bwMode="auto">
          <a:xfrm>
            <a:off x="1943100" y="2817813"/>
            <a:ext cx="4295775" cy="620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QPixmap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pixmap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( "image.png"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pixmap.</a:t>
            </a:r>
            <a:r>
              <a:rPr lang="en-US" altLang="zh-CN" b="1" dirty="0" err="1">
                <a:solidFill>
                  <a:srgbClr val="FF0000"/>
                </a:solidFill>
                <a:latin typeface="DejaVu Sans Mono" pitchFamily="49" charset="0"/>
              </a:rPr>
              <a:t>save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( "image.jpeg" );</a:t>
            </a:r>
          </a:p>
        </p:txBody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1943100" y="4176713"/>
            <a:ext cx="4021138" cy="620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QImage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 image( "image.png"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image.</a:t>
            </a:r>
            <a:r>
              <a:rPr lang="en-US" altLang="zh-CN" b="1" dirty="0" err="1">
                <a:solidFill>
                  <a:srgbClr val="FF0000"/>
                </a:solidFill>
                <a:latin typeface="DejaVu Sans Mono" pitchFamily="49" charset="0"/>
              </a:rPr>
              <a:t>save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( "image.jpeg" );</a:t>
            </a:r>
          </a:p>
        </p:txBody>
      </p:sp>
      <p:sp>
        <p:nvSpPr>
          <p:cNvPr id="50183" name="Freeform 4"/>
          <p:cNvSpPr>
            <a:spLocks noChangeArrowheads="1"/>
          </p:cNvSpPr>
          <p:nvPr/>
        </p:nvSpPr>
        <p:spPr bwMode="auto">
          <a:xfrm>
            <a:off x="1752600" y="2673350"/>
            <a:ext cx="4691063" cy="901700"/>
          </a:xfrm>
          <a:custGeom>
            <a:avLst/>
            <a:gdLst>
              <a:gd name="T0" fmla="*/ 2147483647 w 13029"/>
              <a:gd name="T1" fmla="*/ 2147483647 h 2503"/>
              <a:gd name="T2" fmla="*/ 2147483647 w 13029"/>
              <a:gd name="T3" fmla="*/ 2147483647 h 2503"/>
              <a:gd name="T4" fmla="*/ 2147483647 w 13029"/>
              <a:gd name="T5" fmla="*/ 2147483647 h 2503"/>
              <a:gd name="T6" fmla="*/ 2147483647 w 13029"/>
              <a:gd name="T7" fmla="*/ 2147483647 h 2503"/>
              <a:gd name="T8" fmla="*/ 2147483647 w 13029"/>
              <a:gd name="T9" fmla="*/ 2147483647 h 2503"/>
              <a:gd name="T10" fmla="*/ 2147483647 w 13029"/>
              <a:gd name="T11" fmla="*/ 2147483647 h 2503"/>
              <a:gd name="T12" fmla="*/ 2147483647 w 13029"/>
              <a:gd name="T13" fmla="*/ 2147483647 h 2503"/>
              <a:gd name="T14" fmla="*/ 2147483647 w 13029"/>
              <a:gd name="T15" fmla="*/ 2147483647 h 2503"/>
              <a:gd name="T16" fmla="*/ 2147483647 w 13029"/>
              <a:gd name="T17" fmla="*/ 2147483647 h 2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029"/>
              <a:gd name="T28" fmla="*/ 0 h 2503"/>
              <a:gd name="T29" fmla="*/ 13029 w 13029"/>
              <a:gd name="T30" fmla="*/ 2503 h 2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029" h="2503">
                <a:moveTo>
                  <a:pt x="665" y="3"/>
                </a:moveTo>
                <a:cubicBezTo>
                  <a:pt x="665" y="3"/>
                  <a:pt x="10652" y="3"/>
                  <a:pt x="13027" y="5"/>
                </a:cubicBezTo>
                <a:cubicBezTo>
                  <a:pt x="13027" y="188"/>
                  <a:pt x="13027" y="1745"/>
                  <a:pt x="13027" y="1928"/>
                </a:cubicBezTo>
                <a:cubicBezTo>
                  <a:pt x="13012" y="2095"/>
                  <a:pt x="13028" y="2174"/>
                  <a:pt x="12904" y="2301"/>
                </a:cubicBezTo>
                <a:cubicBezTo>
                  <a:pt x="12722" y="2483"/>
                  <a:pt x="12546" y="2478"/>
                  <a:pt x="12326" y="2502"/>
                </a:cubicBezTo>
                <a:cubicBezTo>
                  <a:pt x="12098" y="2496"/>
                  <a:pt x="4127" y="2495"/>
                  <a:pt x="28" y="2493"/>
                </a:cubicBezTo>
                <a:cubicBezTo>
                  <a:pt x="25" y="2125"/>
                  <a:pt x="30" y="508"/>
                  <a:pt x="30" y="469"/>
                </a:cubicBezTo>
                <a:cubicBezTo>
                  <a:pt x="32" y="429"/>
                  <a:pt x="0" y="300"/>
                  <a:pt x="179" y="137"/>
                </a:cubicBezTo>
                <a:cubicBezTo>
                  <a:pt x="357" y="0"/>
                  <a:pt x="489" y="0"/>
                  <a:pt x="665" y="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Freeform 5"/>
          <p:cNvSpPr>
            <a:spLocks noChangeArrowheads="1"/>
          </p:cNvSpPr>
          <p:nvPr/>
        </p:nvSpPr>
        <p:spPr bwMode="auto">
          <a:xfrm>
            <a:off x="1752600" y="4076700"/>
            <a:ext cx="4691063" cy="865188"/>
          </a:xfrm>
          <a:custGeom>
            <a:avLst/>
            <a:gdLst>
              <a:gd name="T0" fmla="*/ 2147483647 w 13029"/>
              <a:gd name="T1" fmla="*/ 2147483647 h 2403"/>
              <a:gd name="T2" fmla="*/ 2147483647 w 13029"/>
              <a:gd name="T3" fmla="*/ 2147483647 h 2403"/>
              <a:gd name="T4" fmla="*/ 2147483647 w 13029"/>
              <a:gd name="T5" fmla="*/ 2147483647 h 2403"/>
              <a:gd name="T6" fmla="*/ 2147483647 w 13029"/>
              <a:gd name="T7" fmla="*/ 2147483647 h 2403"/>
              <a:gd name="T8" fmla="*/ 2147483647 w 13029"/>
              <a:gd name="T9" fmla="*/ 2147483647 h 2403"/>
              <a:gd name="T10" fmla="*/ 2147483647 w 13029"/>
              <a:gd name="T11" fmla="*/ 2147483647 h 2403"/>
              <a:gd name="T12" fmla="*/ 2147483647 w 13029"/>
              <a:gd name="T13" fmla="*/ 2147483647 h 2403"/>
              <a:gd name="T14" fmla="*/ 2147483647 w 13029"/>
              <a:gd name="T15" fmla="*/ 2147483647 h 2403"/>
              <a:gd name="T16" fmla="*/ 2147483647 w 13029"/>
              <a:gd name="T17" fmla="*/ 2147483647 h 2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029"/>
              <a:gd name="T28" fmla="*/ 0 h 2403"/>
              <a:gd name="T29" fmla="*/ 13029 w 13029"/>
              <a:gd name="T30" fmla="*/ 2403 h 2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029" h="2403">
                <a:moveTo>
                  <a:pt x="665" y="3"/>
                </a:moveTo>
                <a:cubicBezTo>
                  <a:pt x="665" y="3"/>
                  <a:pt x="10652" y="3"/>
                  <a:pt x="13027" y="5"/>
                </a:cubicBezTo>
                <a:cubicBezTo>
                  <a:pt x="13027" y="180"/>
                  <a:pt x="13027" y="1675"/>
                  <a:pt x="13027" y="1851"/>
                </a:cubicBezTo>
                <a:cubicBezTo>
                  <a:pt x="13012" y="2011"/>
                  <a:pt x="13028" y="2087"/>
                  <a:pt x="12904" y="2209"/>
                </a:cubicBezTo>
                <a:cubicBezTo>
                  <a:pt x="12722" y="2384"/>
                  <a:pt x="12546" y="2379"/>
                  <a:pt x="12326" y="2402"/>
                </a:cubicBezTo>
                <a:cubicBezTo>
                  <a:pt x="12098" y="2396"/>
                  <a:pt x="4127" y="2395"/>
                  <a:pt x="28" y="2393"/>
                </a:cubicBezTo>
                <a:cubicBezTo>
                  <a:pt x="25" y="2040"/>
                  <a:pt x="30" y="487"/>
                  <a:pt x="30" y="451"/>
                </a:cubicBezTo>
                <a:cubicBezTo>
                  <a:pt x="32" y="412"/>
                  <a:pt x="0" y="288"/>
                  <a:pt x="179" y="131"/>
                </a:cubicBezTo>
                <a:cubicBezTo>
                  <a:pt x="357" y="0"/>
                  <a:pt x="489" y="0"/>
                  <a:pt x="665" y="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QImage</a:t>
            </a:r>
            <a:r>
              <a:rPr lang="zh-CN" altLang="en-US" smtClean="0"/>
              <a:t>上绘制</a:t>
            </a:r>
            <a:endParaRPr 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QImage</a:t>
            </a:r>
            <a:r>
              <a:rPr lang="zh-CN" altLang="en-US" sz="2800" smtClean="0"/>
              <a:t>是</a:t>
            </a:r>
            <a:r>
              <a:rPr lang="en-US" altLang="zh-CN" sz="2800" smtClean="0"/>
              <a:t>QPaintDevice</a:t>
            </a:r>
            <a:r>
              <a:rPr lang="zh-CN" altLang="en-US" sz="2800" smtClean="0"/>
              <a:t>的子类，因而</a:t>
            </a:r>
            <a:r>
              <a:rPr lang="en-US" altLang="zh-CN" sz="2800" smtClean="0"/>
              <a:t>QPainter</a:t>
            </a:r>
            <a:r>
              <a:rPr lang="zh-CN" altLang="en-US" sz="2800" smtClean="0"/>
              <a:t>可以在其上绘制</a:t>
            </a:r>
            <a:endParaRPr lang="en-US" sz="2800" smtClean="0"/>
          </a:p>
        </p:txBody>
      </p:sp>
      <p:sp>
        <p:nvSpPr>
          <p:cNvPr id="5120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3449F-7383-489B-BAF8-8376D81207EF}" type="slidenum">
              <a:rPr lang="en-US" altLang="zh-CN" smtClean="0">
                <a:latin typeface="Arial" charset="0"/>
              </a:rPr>
              <a:pPr/>
              <a:t>48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538163" y="2270125"/>
            <a:ext cx="6276975" cy="281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QImage image( 100, 100, QImage::Format_ARGB32 );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QPainter painter(&amp;image);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painter.setBrush(Qt::red);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painter.fillRect( image.rect(), Qt::white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painter.drawRect( 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image.rect().adjusted( 20, 20, -20, -20 )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image.save( "image.jpeg"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</a:endParaRPr>
          </a:p>
        </p:txBody>
      </p:sp>
      <p:sp>
        <p:nvSpPr>
          <p:cNvPr id="51206" name="Freeform 4"/>
          <p:cNvSpPr>
            <a:spLocks noChangeArrowheads="1"/>
          </p:cNvSpPr>
          <p:nvPr/>
        </p:nvSpPr>
        <p:spPr bwMode="auto">
          <a:xfrm>
            <a:off x="344488" y="2201863"/>
            <a:ext cx="6470650" cy="2955925"/>
          </a:xfrm>
          <a:custGeom>
            <a:avLst/>
            <a:gdLst>
              <a:gd name="T0" fmla="*/ 2147483647 w 19543"/>
              <a:gd name="T1" fmla="*/ 2147483647 h 7005"/>
              <a:gd name="T2" fmla="*/ 2147483647 w 19543"/>
              <a:gd name="T3" fmla="*/ 2147483647 h 7005"/>
              <a:gd name="T4" fmla="*/ 2147483647 w 19543"/>
              <a:gd name="T5" fmla="*/ 2147483647 h 7005"/>
              <a:gd name="T6" fmla="*/ 2147483647 w 19543"/>
              <a:gd name="T7" fmla="*/ 2147483647 h 7005"/>
              <a:gd name="T8" fmla="*/ 2147483647 w 19543"/>
              <a:gd name="T9" fmla="*/ 2147483647 h 7005"/>
              <a:gd name="T10" fmla="*/ 2147483647 w 19543"/>
              <a:gd name="T11" fmla="*/ 2147483647 h 7005"/>
              <a:gd name="T12" fmla="*/ 2147483647 w 19543"/>
              <a:gd name="T13" fmla="*/ 2147483647 h 7005"/>
              <a:gd name="T14" fmla="*/ 2147483647 w 19543"/>
              <a:gd name="T15" fmla="*/ 2147483647 h 7005"/>
              <a:gd name="T16" fmla="*/ 2147483647 w 19543"/>
              <a:gd name="T17" fmla="*/ 2147483647 h 7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543"/>
              <a:gd name="T28" fmla="*/ 0 h 7005"/>
              <a:gd name="T29" fmla="*/ 19543 w 19543"/>
              <a:gd name="T30" fmla="*/ 7005 h 70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543" h="7005">
                <a:moveTo>
                  <a:pt x="997" y="7"/>
                </a:moveTo>
                <a:cubicBezTo>
                  <a:pt x="997" y="7"/>
                  <a:pt x="15977" y="9"/>
                  <a:pt x="19540" y="14"/>
                </a:cubicBezTo>
                <a:cubicBezTo>
                  <a:pt x="19540" y="525"/>
                  <a:pt x="19540" y="4885"/>
                  <a:pt x="19540" y="5399"/>
                </a:cubicBezTo>
                <a:cubicBezTo>
                  <a:pt x="19518" y="5865"/>
                  <a:pt x="19542" y="6087"/>
                  <a:pt x="19355" y="6442"/>
                </a:cubicBezTo>
                <a:cubicBezTo>
                  <a:pt x="19083" y="6953"/>
                  <a:pt x="18819" y="6936"/>
                  <a:pt x="18489" y="7004"/>
                </a:cubicBezTo>
                <a:cubicBezTo>
                  <a:pt x="18146" y="6988"/>
                  <a:pt x="6190" y="6985"/>
                  <a:pt x="42" y="6978"/>
                </a:cubicBezTo>
                <a:cubicBezTo>
                  <a:pt x="37" y="5949"/>
                  <a:pt x="44" y="1421"/>
                  <a:pt x="44" y="1313"/>
                </a:cubicBezTo>
                <a:cubicBezTo>
                  <a:pt x="48" y="1201"/>
                  <a:pt x="0" y="840"/>
                  <a:pt x="269" y="382"/>
                </a:cubicBezTo>
                <a:cubicBezTo>
                  <a:pt x="536" y="0"/>
                  <a:pt x="733" y="0"/>
                  <a:pt x="997" y="7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2" cstate="print"/>
          <a:srcRect l="32976" t="20190" r="31966" b="26096"/>
          <a:stretch>
            <a:fillRect/>
          </a:stretch>
        </p:blipFill>
        <p:spPr bwMode="auto">
          <a:xfrm>
            <a:off x="6875463" y="2492375"/>
            <a:ext cx="2189162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QPixmap</a:t>
            </a:r>
            <a:r>
              <a:rPr lang="zh-CN" altLang="en-US" smtClean="0"/>
              <a:t>上绘制</a:t>
            </a:r>
            <a:endParaRPr 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QPixmap</a:t>
            </a:r>
            <a:r>
              <a:rPr lang="zh-CN" altLang="en-US" sz="2800" smtClean="0"/>
              <a:t>是</a:t>
            </a:r>
            <a:r>
              <a:rPr lang="en-US" altLang="zh-CN" sz="2800" smtClean="0"/>
              <a:t>QPaintDevice</a:t>
            </a:r>
            <a:r>
              <a:rPr lang="zh-CN" altLang="en-US" sz="2800" smtClean="0"/>
              <a:t>的子类，因而</a:t>
            </a:r>
            <a:r>
              <a:rPr lang="en-US" altLang="zh-CN" sz="2800" smtClean="0"/>
              <a:t>QPainter</a:t>
            </a:r>
            <a:r>
              <a:rPr lang="zh-CN" altLang="en-US" sz="2800" smtClean="0"/>
              <a:t>可以在其上绘制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主要用于屏幕绘制</a:t>
            </a:r>
            <a:endParaRPr lang="en-US" sz="2400" smtClean="0"/>
          </a:p>
        </p:txBody>
      </p:sp>
      <p:sp>
        <p:nvSpPr>
          <p:cNvPr id="522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E2C0-4097-456D-AF3B-75A1C1B92269}" type="slidenum">
              <a:rPr lang="en-US" altLang="zh-CN" smtClean="0">
                <a:latin typeface="Arial" charset="0"/>
              </a:rPr>
              <a:pPr/>
              <a:t>49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539750" y="2708275"/>
            <a:ext cx="6480175" cy="300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void MyWidget::imageChanged( const QImage &amp;image 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pixmap = QPixmap::fromImage( image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update();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}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void MyWidget::paintEvent( QPaintEvent* 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QPainter painter( this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painter.drawPixmap( 10, 20, pixmap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}</a:t>
            </a:r>
          </a:p>
        </p:txBody>
      </p:sp>
      <p:sp>
        <p:nvSpPr>
          <p:cNvPr id="52230" name="Freeform 4"/>
          <p:cNvSpPr>
            <a:spLocks noChangeArrowheads="1"/>
          </p:cNvSpPr>
          <p:nvPr/>
        </p:nvSpPr>
        <p:spPr bwMode="auto">
          <a:xfrm>
            <a:off x="395288" y="2586038"/>
            <a:ext cx="6408737" cy="3003550"/>
          </a:xfrm>
          <a:custGeom>
            <a:avLst/>
            <a:gdLst>
              <a:gd name="T0" fmla="*/ 2147483647 w 20545"/>
              <a:gd name="T1" fmla="*/ 2147483647 h 9507"/>
              <a:gd name="T2" fmla="*/ 2147483647 w 20545"/>
              <a:gd name="T3" fmla="*/ 2147483647 h 9507"/>
              <a:gd name="T4" fmla="*/ 2147483647 w 20545"/>
              <a:gd name="T5" fmla="*/ 2147483647 h 9507"/>
              <a:gd name="T6" fmla="*/ 2147483647 w 20545"/>
              <a:gd name="T7" fmla="*/ 2147483647 h 9507"/>
              <a:gd name="T8" fmla="*/ 2147483647 w 20545"/>
              <a:gd name="T9" fmla="*/ 2147483647 h 9507"/>
              <a:gd name="T10" fmla="*/ 2147483647 w 20545"/>
              <a:gd name="T11" fmla="*/ 2147483647 h 9507"/>
              <a:gd name="T12" fmla="*/ 2147483647 w 20545"/>
              <a:gd name="T13" fmla="*/ 2147483647 h 9507"/>
              <a:gd name="T14" fmla="*/ 2147483647 w 20545"/>
              <a:gd name="T15" fmla="*/ 2147483647 h 9507"/>
              <a:gd name="T16" fmla="*/ 2147483647 w 20545"/>
              <a:gd name="T17" fmla="*/ 2147483647 h 9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545"/>
              <a:gd name="T28" fmla="*/ 0 h 9507"/>
              <a:gd name="T29" fmla="*/ 20545 w 20545"/>
              <a:gd name="T30" fmla="*/ 9507 h 95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545" h="9507">
                <a:moveTo>
                  <a:pt x="1048" y="9"/>
                </a:moveTo>
                <a:cubicBezTo>
                  <a:pt x="1048" y="9"/>
                  <a:pt x="16796" y="12"/>
                  <a:pt x="20542" y="19"/>
                </a:cubicBezTo>
                <a:cubicBezTo>
                  <a:pt x="20542" y="712"/>
                  <a:pt x="20542" y="6631"/>
                  <a:pt x="20542" y="7327"/>
                </a:cubicBezTo>
                <a:cubicBezTo>
                  <a:pt x="20519" y="7961"/>
                  <a:pt x="20544" y="8261"/>
                  <a:pt x="20347" y="8743"/>
                </a:cubicBezTo>
                <a:cubicBezTo>
                  <a:pt x="20061" y="9436"/>
                  <a:pt x="19784" y="9414"/>
                  <a:pt x="19437" y="9506"/>
                </a:cubicBezTo>
                <a:cubicBezTo>
                  <a:pt x="19076" y="9484"/>
                  <a:pt x="6508" y="9480"/>
                  <a:pt x="44" y="9471"/>
                </a:cubicBezTo>
                <a:cubicBezTo>
                  <a:pt x="38" y="8075"/>
                  <a:pt x="47" y="1928"/>
                  <a:pt x="47" y="1782"/>
                </a:cubicBezTo>
                <a:cubicBezTo>
                  <a:pt x="50" y="1630"/>
                  <a:pt x="0" y="1140"/>
                  <a:pt x="282" y="519"/>
                </a:cubicBezTo>
                <a:cubicBezTo>
                  <a:pt x="563" y="0"/>
                  <a:pt x="771" y="0"/>
                  <a:pt x="1048" y="9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2" cstate="print"/>
          <a:srcRect l="33572" t="28381" r="51071" b="49333"/>
          <a:stretch>
            <a:fillRect/>
          </a:stretch>
        </p:blipFill>
        <p:spPr bwMode="auto">
          <a:xfrm>
            <a:off x="6892925" y="2708275"/>
            <a:ext cx="214312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6048375" cy="792162"/>
          </a:xfrm>
        </p:spPr>
        <p:txBody>
          <a:bodyPr/>
          <a:lstStyle/>
          <a:p>
            <a:r>
              <a:rPr lang="zh-CN" altLang="en-US" sz="3200" smtClean="0"/>
              <a:t>事件处理和绘制（</a:t>
            </a:r>
            <a:r>
              <a:rPr lang="en-US" altLang="zh-CN" sz="3200" smtClean="0"/>
              <a:t>Painting</a:t>
            </a:r>
            <a:r>
              <a:rPr lang="zh-CN" altLang="en-US" sz="3200" smtClean="0"/>
              <a:t>）</a:t>
            </a:r>
            <a:endParaRPr lang="en-US" sz="320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为处理绘制事件，只需要</a:t>
            </a:r>
            <a:r>
              <a:rPr lang="zh-CN" altLang="en-US" sz="2400" dirty="0" smtClean="0">
                <a:solidFill>
                  <a:srgbClr val="FF0000"/>
                </a:solidFill>
              </a:rPr>
              <a:t>重写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paintEvent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400" dirty="0" smtClean="0"/>
              <a:t>，并在该函数中</a:t>
            </a:r>
            <a:r>
              <a:rPr lang="zh-CN" altLang="en-US" sz="2400" dirty="0" smtClean="0">
                <a:solidFill>
                  <a:srgbClr val="FF0000"/>
                </a:solidFill>
              </a:rPr>
              <a:t>实例化一个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QPainter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dirty="0" smtClean="0"/>
              <a:t>进行绘制</a:t>
            </a:r>
            <a:endParaRPr lang="en-US" sz="2400" dirty="0" smtClean="0"/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98630-D69A-4A8A-9BF4-A577CD2D3046}" type="slidenum">
              <a:rPr lang="en-US" altLang="zh-CN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677863" y="2190750"/>
            <a:ext cx="4843462" cy="1947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class </a:t>
            </a: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MyWidget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 : public </a:t>
            </a: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QWidget</a:t>
            </a:r>
            <a:endParaRPr lang="en-US" altLang="zh-CN" b="1" dirty="0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    ...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 dirty="0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protected: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    void </a:t>
            </a:r>
            <a:r>
              <a:rPr lang="en-US" altLang="zh-CN" b="1" dirty="0" err="1">
                <a:solidFill>
                  <a:srgbClr val="FF0000"/>
                </a:solidFill>
                <a:latin typeface="DejaVu Sans Mono" pitchFamily="49" charset="0"/>
              </a:rPr>
              <a:t>paintEvent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QPaintEvent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*);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 dirty="0">
              <a:solidFill>
                <a:srgbClr val="000000"/>
              </a:solidFill>
              <a:latin typeface="DejaVu Sans Mono" pitchFamily="49" charset="0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3128963" y="4546600"/>
            <a:ext cx="5942012" cy="1417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void </a:t>
            </a: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MyWidget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paintEvent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QPaintEvent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 *</a:t>
            </a: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</a:rPr>
              <a:t>ev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DejaVu Sans Mono" pitchFamily="49" charset="0"/>
              </a:rPr>
              <a:t>QPainter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 p(this);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 dirty="0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</a:rPr>
              <a:t>    ...</a:t>
            </a:r>
          </a:p>
        </p:txBody>
      </p:sp>
      <p:sp>
        <p:nvSpPr>
          <p:cNvPr id="7175" name="Freeform 5"/>
          <p:cNvSpPr>
            <a:spLocks noChangeArrowheads="1"/>
          </p:cNvSpPr>
          <p:nvPr/>
        </p:nvSpPr>
        <p:spPr bwMode="auto">
          <a:xfrm>
            <a:off x="600075" y="2060575"/>
            <a:ext cx="5051425" cy="1981200"/>
          </a:xfrm>
          <a:custGeom>
            <a:avLst/>
            <a:gdLst>
              <a:gd name="T0" fmla="*/ 2147483647 w 14032"/>
              <a:gd name="T1" fmla="*/ 2147483647 h 5504"/>
              <a:gd name="T2" fmla="*/ 2147483647 w 14032"/>
              <a:gd name="T3" fmla="*/ 2147483647 h 5504"/>
              <a:gd name="T4" fmla="*/ 2147483647 w 14032"/>
              <a:gd name="T5" fmla="*/ 2147483647 h 5504"/>
              <a:gd name="T6" fmla="*/ 2147483647 w 14032"/>
              <a:gd name="T7" fmla="*/ 2147483647 h 5504"/>
              <a:gd name="T8" fmla="*/ 2147483647 w 14032"/>
              <a:gd name="T9" fmla="*/ 2147483647 h 5504"/>
              <a:gd name="T10" fmla="*/ 2147483647 w 14032"/>
              <a:gd name="T11" fmla="*/ 2147483647 h 5504"/>
              <a:gd name="T12" fmla="*/ 2147483647 w 14032"/>
              <a:gd name="T13" fmla="*/ 2147483647 h 5504"/>
              <a:gd name="T14" fmla="*/ 2147483647 w 14032"/>
              <a:gd name="T15" fmla="*/ 2147483647 h 5504"/>
              <a:gd name="T16" fmla="*/ 2147483647 w 14032"/>
              <a:gd name="T17" fmla="*/ 2147483647 h 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032"/>
              <a:gd name="T28" fmla="*/ 0 h 5504"/>
              <a:gd name="T29" fmla="*/ 14032 w 14032"/>
              <a:gd name="T30" fmla="*/ 5504 h 5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032" h="5504">
                <a:moveTo>
                  <a:pt x="716" y="5"/>
                </a:moveTo>
                <a:cubicBezTo>
                  <a:pt x="716" y="5"/>
                  <a:pt x="11472" y="7"/>
                  <a:pt x="14030" y="11"/>
                </a:cubicBezTo>
                <a:cubicBezTo>
                  <a:pt x="14030" y="412"/>
                  <a:pt x="14030" y="3839"/>
                  <a:pt x="14030" y="4242"/>
                </a:cubicBezTo>
                <a:cubicBezTo>
                  <a:pt x="14014" y="4609"/>
                  <a:pt x="14031" y="4783"/>
                  <a:pt x="13897" y="5062"/>
                </a:cubicBezTo>
                <a:cubicBezTo>
                  <a:pt x="13702" y="5463"/>
                  <a:pt x="13512" y="5450"/>
                  <a:pt x="13275" y="5503"/>
                </a:cubicBezTo>
                <a:cubicBezTo>
                  <a:pt x="13029" y="5491"/>
                  <a:pt x="4445" y="5489"/>
                  <a:pt x="30" y="5483"/>
                </a:cubicBezTo>
                <a:cubicBezTo>
                  <a:pt x="26" y="4675"/>
                  <a:pt x="32" y="1116"/>
                  <a:pt x="32" y="1032"/>
                </a:cubicBezTo>
                <a:cubicBezTo>
                  <a:pt x="35" y="944"/>
                  <a:pt x="0" y="660"/>
                  <a:pt x="193" y="300"/>
                </a:cubicBezTo>
                <a:cubicBezTo>
                  <a:pt x="385" y="0"/>
                  <a:pt x="527" y="0"/>
                  <a:pt x="716" y="5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Freeform 6"/>
          <p:cNvSpPr>
            <a:spLocks noChangeArrowheads="1"/>
          </p:cNvSpPr>
          <p:nvPr/>
        </p:nvSpPr>
        <p:spPr bwMode="auto">
          <a:xfrm>
            <a:off x="3009900" y="4437063"/>
            <a:ext cx="6134100" cy="1620837"/>
          </a:xfrm>
          <a:custGeom>
            <a:avLst/>
            <a:gdLst>
              <a:gd name="T0" fmla="*/ 2147483647 w 17038"/>
              <a:gd name="T1" fmla="*/ 2147483647 h 4504"/>
              <a:gd name="T2" fmla="*/ 2147483647 w 17038"/>
              <a:gd name="T3" fmla="*/ 2147483647 h 4504"/>
              <a:gd name="T4" fmla="*/ 2147483647 w 17038"/>
              <a:gd name="T5" fmla="*/ 2147483647 h 4504"/>
              <a:gd name="T6" fmla="*/ 2147483647 w 17038"/>
              <a:gd name="T7" fmla="*/ 2147483647 h 4504"/>
              <a:gd name="T8" fmla="*/ 2147483647 w 17038"/>
              <a:gd name="T9" fmla="*/ 2147483647 h 4504"/>
              <a:gd name="T10" fmla="*/ 2147483647 w 17038"/>
              <a:gd name="T11" fmla="*/ 2147483647 h 4504"/>
              <a:gd name="T12" fmla="*/ 2147483647 w 17038"/>
              <a:gd name="T13" fmla="*/ 2147483647 h 4504"/>
              <a:gd name="T14" fmla="*/ 2147483647 w 17038"/>
              <a:gd name="T15" fmla="*/ 2147483647 h 4504"/>
              <a:gd name="T16" fmla="*/ 2147483647 w 17038"/>
              <a:gd name="T17" fmla="*/ 2147483647 h 4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038"/>
              <a:gd name="T28" fmla="*/ 0 h 4504"/>
              <a:gd name="T29" fmla="*/ 17038 w 17038"/>
              <a:gd name="T30" fmla="*/ 4504 h 4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038" h="4504">
                <a:moveTo>
                  <a:pt x="870" y="4"/>
                </a:moveTo>
                <a:cubicBezTo>
                  <a:pt x="870" y="4"/>
                  <a:pt x="13929" y="6"/>
                  <a:pt x="17035" y="9"/>
                </a:cubicBezTo>
                <a:cubicBezTo>
                  <a:pt x="17035" y="337"/>
                  <a:pt x="17035" y="3141"/>
                  <a:pt x="17035" y="3471"/>
                </a:cubicBezTo>
                <a:cubicBezTo>
                  <a:pt x="17016" y="3771"/>
                  <a:pt x="17037" y="3913"/>
                  <a:pt x="16874" y="4141"/>
                </a:cubicBezTo>
                <a:cubicBezTo>
                  <a:pt x="16636" y="4470"/>
                  <a:pt x="16406" y="4459"/>
                  <a:pt x="16119" y="4503"/>
                </a:cubicBezTo>
                <a:cubicBezTo>
                  <a:pt x="15820" y="4492"/>
                  <a:pt x="5397" y="4491"/>
                  <a:pt x="37" y="4486"/>
                </a:cubicBezTo>
                <a:cubicBezTo>
                  <a:pt x="32" y="3825"/>
                  <a:pt x="39" y="913"/>
                  <a:pt x="39" y="844"/>
                </a:cubicBezTo>
                <a:cubicBezTo>
                  <a:pt x="42" y="772"/>
                  <a:pt x="0" y="540"/>
                  <a:pt x="234" y="246"/>
                </a:cubicBezTo>
                <a:cubicBezTo>
                  <a:pt x="467" y="0"/>
                  <a:pt x="639" y="0"/>
                  <a:pt x="870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5325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6CF613-2E04-4231-9B69-3E97C8820E4A}" type="slidenum">
              <a:rPr lang="en-US" altLang="zh-CN" smtClean="0">
                <a:latin typeface="Arial" charset="0"/>
              </a:rPr>
              <a:pPr/>
              <a:t>50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068960"/>
            <a:ext cx="4536504" cy="64633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>
                <a:latin typeface="Arial" pitchFamily="34" charset="0"/>
              </a:rPr>
              <a:t>坐标系统与坐标变换</a:t>
            </a:r>
            <a:endParaRPr lang="en-US" sz="36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坐标系统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4967288"/>
          </a:xfrm>
        </p:spPr>
        <p:txBody>
          <a:bodyPr/>
          <a:lstStyle/>
          <a:p>
            <a:pPr marL="323850" eaLnBrk="1" hangingPunct="1">
              <a:spcBef>
                <a:spcPts val="1200"/>
              </a:spcBef>
            </a:pPr>
            <a:r>
              <a:rPr lang="en-US" altLang="zh-CN" sz="2400" dirty="0" smtClean="0"/>
              <a:t>Qt</a:t>
            </a:r>
            <a:r>
              <a:rPr lang="zh-CN" altLang="en-US" sz="2400" dirty="0" smtClean="0"/>
              <a:t>坐标系统由</a:t>
            </a:r>
            <a:r>
              <a:rPr lang="en-US" altLang="zh-CN" sz="2400" dirty="0" err="1" smtClean="0"/>
              <a:t>QPainter</a:t>
            </a:r>
            <a:r>
              <a:rPr lang="zh-CN" altLang="en-US" sz="2400" dirty="0" smtClean="0"/>
              <a:t>控制，同时也由</a:t>
            </a:r>
            <a:r>
              <a:rPr lang="en-US" altLang="zh-CN" sz="2400" dirty="0" err="1" smtClean="0"/>
              <a:t>QPaintDevice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QPaintEngine</a:t>
            </a:r>
            <a:r>
              <a:rPr lang="zh-CN" altLang="en-US" sz="2400" dirty="0" smtClean="0"/>
              <a:t>类控制。</a:t>
            </a:r>
            <a:endParaRPr lang="en-US" altLang="zh-CN" sz="2400" dirty="0" smtClean="0"/>
          </a:p>
          <a:p>
            <a:pPr marL="323850" eaLnBrk="1" hangingPunct="1">
              <a:spcBef>
                <a:spcPts val="1200"/>
              </a:spcBef>
            </a:pPr>
            <a:r>
              <a:rPr lang="en-US" altLang="zh-CN" sz="2400" dirty="0" smtClean="0"/>
              <a:t>Qt</a:t>
            </a:r>
            <a:r>
              <a:rPr lang="zh-CN" altLang="en-US" sz="2400" dirty="0" smtClean="0"/>
              <a:t>绘图设备默认坐标</a:t>
            </a:r>
            <a:r>
              <a:rPr lang="zh-CN" altLang="en-US" sz="2400" dirty="0" smtClean="0">
                <a:solidFill>
                  <a:srgbClr val="FF0000"/>
                </a:solidFill>
              </a:rPr>
              <a:t>原点是左上角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zh-CN" altLang="en-US" sz="2400" dirty="0" smtClean="0">
                <a:solidFill>
                  <a:srgbClr val="FF0000"/>
                </a:solidFill>
              </a:rPr>
              <a:t>轴向右增长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Y</a:t>
            </a:r>
            <a:r>
              <a:rPr lang="zh-CN" altLang="en-US" sz="2400" dirty="0" smtClean="0">
                <a:solidFill>
                  <a:srgbClr val="FF0000"/>
                </a:solidFill>
              </a:rPr>
              <a:t>轴向下增长</a:t>
            </a:r>
            <a:r>
              <a:rPr lang="zh-CN" altLang="en-US" sz="2400" dirty="0" smtClean="0"/>
              <a:t>，默认的单位在基于像素的设备上是像素，在打印机设备上是</a:t>
            </a:r>
            <a:r>
              <a:rPr lang="en-US" altLang="zh-CN" sz="2400" dirty="0" smtClean="0"/>
              <a:t>1/72</a:t>
            </a:r>
            <a:r>
              <a:rPr lang="zh-CN" altLang="en-US" sz="2400" dirty="0" smtClean="0"/>
              <a:t>英寸</a:t>
            </a:r>
            <a:r>
              <a:rPr lang="en-US" altLang="zh-CN" sz="2400" dirty="0" smtClean="0"/>
              <a:t>(0.35</a:t>
            </a:r>
            <a:r>
              <a:rPr lang="zh-CN" altLang="en-US" sz="2400" dirty="0" smtClean="0"/>
              <a:t>毫米</a:t>
            </a:r>
            <a:r>
              <a:rPr lang="en-US" altLang="zh-CN" sz="2400" dirty="0" smtClean="0"/>
              <a:t>)</a:t>
            </a:r>
          </a:p>
          <a:p>
            <a:pPr marL="323850" eaLnBrk="1" hangingPunct="1">
              <a:spcBef>
                <a:spcPts val="1200"/>
              </a:spcBef>
            </a:pPr>
            <a:r>
              <a:rPr lang="en-US" altLang="zh-CN" sz="2400" dirty="0" err="1" smtClean="0"/>
              <a:t>QPainter</a:t>
            </a:r>
            <a:r>
              <a:rPr lang="zh-CN" altLang="en-US" sz="2400" dirty="0" smtClean="0"/>
              <a:t>的逻辑坐标与</a:t>
            </a:r>
            <a:r>
              <a:rPr lang="en-US" altLang="zh-CN" sz="2400" dirty="0" err="1" smtClean="0"/>
              <a:t>QPainterDevice</a:t>
            </a:r>
            <a:r>
              <a:rPr lang="zh-CN" altLang="en-US" sz="2400" dirty="0" smtClean="0"/>
              <a:t>的物理坐标之间的映射由</a:t>
            </a:r>
            <a:r>
              <a:rPr lang="en-US" altLang="zh-CN" sz="2400" dirty="0" err="1" smtClean="0"/>
              <a:t>QPainter</a:t>
            </a:r>
            <a:r>
              <a:rPr lang="zh-CN" altLang="en-US" sz="2400" dirty="0" smtClean="0"/>
              <a:t>的变换矩阵</a:t>
            </a:r>
            <a:r>
              <a:rPr lang="en-US" altLang="zh-CN" sz="2400" dirty="0" err="1" smtClean="0"/>
              <a:t>worldMatrix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、视口</a:t>
            </a:r>
            <a:r>
              <a:rPr lang="en-US" altLang="zh-CN" sz="2400" dirty="0" smtClean="0"/>
              <a:t>viewport() </a:t>
            </a:r>
            <a:r>
              <a:rPr lang="zh-CN" altLang="en-US" sz="2400" dirty="0" smtClean="0"/>
              <a:t>和窗口</a:t>
            </a:r>
            <a:r>
              <a:rPr lang="en-US" altLang="zh-CN" sz="2400" dirty="0" smtClean="0"/>
              <a:t>window()</a:t>
            </a:r>
            <a:r>
              <a:rPr lang="zh-CN" altLang="en-US" sz="2400" dirty="0" smtClean="0"/>
              <a:t>处理。</a:t>
            </a:r>
            <a:endParaRPr lang="en-US" altLang="zh-CN" sz="2400" dirty="0" smtClean="0"/>
          </a:p>
          <a:p>
            <a:pPr marL="723900" lvl="1" eaLnBrk="1" hangingPunct="1">
              <a:spcBef>
                <a:spcPts val="1200"/>
              </a:spcBef>
            </a:pPr>
            <a:r>
              <a:rPr lang="zh-CN" altLang="en-US" sz="2000" dirty="0" smtClean="0">
                <a:solidFill>
                  <a:srgbClr val="0000CC"/>
                </a:solidFill>
              </a:rPr>
              <a:t>未进行坐标变换的情况下，逻辑坐标和物理坐标是一致的</a:t>
            </a:r>
            <a:endParaRPr lang="en-US" altLang="zh-CN" sz="2000" dirty="0" smtClean="0">
              <a:solidFill>
                <a:srgbClr val="0000CC"/>
              </a:solidFill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6BD88C-B271-40BE-A7AB-30DB5DA4FDFC}" type="slidenum">
              <a:rPr lang="en-US" altLang="zh-CN" smtClean="0">
                <a:latin typeface="Arial" charset="0"/>
              </a:rPr>
              <a:pPr/>
              <a:t>51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坐标值的表示方法</a:t>
            </a:r>
            <a:endParaRPr lang="en-US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如果不进行坐标变换，直接进行绘图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可用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QPainter</a:t>
            </a:r>
            <a:r>
              <a:rPr lang="zh-CN" altLang="en-US" sz="2000" dirty="0" smtClean="0">
                <a:solidFill>
                  <a:srgbClr val="0000CC"/>
                </a:solidFill>
              </a:rPr>
              <a:t>的</a:t>
            </a:r>
            <a:r>
              <a:rPr lang="en-US" altLang="zh-CN" sz="2000" dirty="0" smtClean="0">
                <a:solidFill>
                  <a:srgbClr val="0000CC"/>
                </a:solidFill>
              </a:rPr>
              <a:t>window()</a:t>
            </a:r>
            <a:r>
              <a:rPr lang="zh-CN" altLang="en-US" sz="2000" dirty="0" smtClean="0"/>
              <a:t>函数取得绘图窗口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然后在此绘图窗口内进行绘制</a:t>
            </a:r>
            <a:endParaRPr lang="en-US" altLang="zh-CN" sz="20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QPoint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QSize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QRect</a:t>
            </a:r>
            <a:r>
              <a:rPr lang="zh-CN" altLang="en-US" sz="2400" dirty="0" smtClean="0"/>
              <a:t>表示</a:t>
            </a:r>
            <a:r>
              <a:rPr lang="zh-CN" altLang="en-US" sz="2400" dirty="0" smtClean="0">
                <a:solidFill>
                  <a:srgbClr val="0000CC"/>
                </a:solidFill>
              </a:rPr>
              <a:t>坐标值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0000CC"/>
                </a:solidFill>
              </a:rPr>
              <a:t>区域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sz="2000" dirty="0" err="1" smtClean="0"/>
              <a:t>QPoint</a:t>
            </a:r>
            <a:r>
              <a:rPr lang="en-US" altLang="zh-CN" sz="2000" dirty="0" smtClean="0"/>
              <a:t>: point(x, y)</a:t>
            </a:r>
          </a:p>
          <a:p>
            <a:pPr lvl="1"/>
            <a:r>
              <a:rPr lang="en-US" altLang="zh-CN" sz="2000" dirty="0" err="1" smtClean="0"/>
              <a:t>QSize</a:t>
            </a:r>
            <a:r>
              <a:rPr lang="en-US" altLang="zh-CN" sz="2000" dirty="0" smtClean="0"/>
              <a:t>: size(width, height)</a:t>
            </a:r>
          </a:p>
          <a:p>
            <a:pPr lvl="1"/>
            <a:r>
              <a:rPr lang="en-US" altLang="zh-CN" sz="2000" dirty="0" err="1" smtClean="0"/>
              <a:t>QRect</a:t>
            </a:r>
            <a:r>
              <a:rPr lang="en-US" altLang="zh-CN" sz="2000" dirty="0" smtClean="0"/>
              <a:t>: point 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 </a:t>
            </a:r>
            <a:r>
              <a:rPr lang="en-US" altLang="zh-CN" sz="2000" dirty="0" smtClean="0"/>
              <a:t>size   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(x, y, width, height)</a:t>
            </a:r>
          </a:p>
          <a:p>
            <a:r>
              <a:rPr lang="en-US" altLang="zh-CN" sz="2400" dirty="0" err="1" smtClean="0"/>
              <a:t>QPointF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QSizeF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QRectF</a:t>
            </a:r>
            <a:r>
              <a:rPr lang="zh-CN" altLang="en-US" sz="2400" dirty="0" smtClean="0"/>
              <a:t>用于表示</a:t>
            </a:r>
            <a:r>
              <a:rPr lang="zh-CN" altLang="en-US" sz="2400" dirty="0" smtClean="0">
                <a:solidFill>
                  <a:srgbClr val="0000CC"/>
                </a:solidFill>
              </a:rPr>
              <a:t>浮点数坐标</a:t>
            </a:r>
            <a:endParaRPr 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A18500-D03F-47A3-9E6F-6AC917A98F0E}" type="slidenum">
              <a:rPr lang="en-US" altLang="zh-CN" smtClean="0">
                <a:latin typeface="Arial" charset="0"/>
              </a:rPr>
              <a:pPr/>
              <a:t>52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坐标变换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52513"/>
            <a:ext cx="8540750" cy="496728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dirty="0" smtClean="0"/>
              <a:t>通常</a:t>
            </a:r>
            <a:r>
              <a:rPr lang="en-US" altLang="zh-CN" sz="2400" dirty="0" err="1" smtClean="0"/>
              <a:t>QPainer</a:t>
            </a:r>
            <a:r>
              <a:rPr lang="zh-CN" altLang="en-US" sz="2400" dirty="0" smtClean="0"/>
              <a:t>在设备的坐标系统上绘制图形，但</a:t>
            </a:r>
            <a:r>
              <a:rPr lang="en-US" altLang="zh-CN" sz="2400" dirty="0" err="1" smtClean="0"/>
              <a:t>QPainter</a:t>
            </a:r>
            <a:r>
              <a:rPr lang="zh-CN" altLang="en-US" sz="2400" dirty="0" smtClean="0"/>
              <a:t>也支持坐标变换。</a:t>
            </a:r>
            <a:endParaRPr lang="en-US" altLang="zh-CN" sz="24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err="1" smtClean="0">
                <a:solidFill>
                  <a:srgbClr val="0000CC"/>
                </a:solidFill>
              </a:rPr>
              <a:t>QPainter</a:t>
            </a:r>
            <a:r>
              <a:rPr lang="en-US" altLang="zh-CN" sz="2000" dirty="0" smtClean="0">
                <a:solidFill>
                  <a:srgbClr val="0000CC"/>
                </a:solidFill>
              </a:rPr>
              <a:t>::scale()</a:t>
            </a:r>
            <a:r>
              <a:rPr lang="zh-CN" altLang="en-US" sz="2000" dirty="0" smtClean="0"/>
              <a:t>函数：比例变换</a:t>
            </a:r>
            <a:endParaRPr lang="en-US" altLang="zh-CN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err="1" smtClean="0">
                <a:solidFill>
                  <a:srgbClr val="0000CC"/>
                </a:solidFill>
              </a:rPr>
              <a:t>QPainter</a:t>
            </a:r>
            <a:r>
              <a:rPr lang="en-US" altLang="zh-CN" sz="2000" dirty="0" smtClean="0">
                <a:solidFill>
                  <a:srgbClr val="0000CC"/>
                </a:solidFill>
              </a:rPr>
              <a:t>::rotate()</a:t>
            </a:r>
            <a:r>
              <a:rPr lang="zh-CN" altLang="en-US" sz="2000" dirty="0" smtClean="0"/>
              <a:t>函数：旋转变换</a:t>
            </a:r>
            <a:endParaRPr lang="en-US" altLang="zh-CN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err="1" smtClean="0">
                <a:solidFill>
                  <a:srgbClr val="0000CC"/>
                </a:solidFill>
              </a:rPr>
              <a:t>QPainter</a:t>
            </a:r>
            <a:r>
              <a:rPr lang="en-US" altLang="zh-CN" sz="2000" dirty="0" smtClean="0">
                <a:solidFill>
                  <a:srgbClr val="0000CC"/>
                </a:solidFill>
              </a:rPr>
              <a:t>::translate()</a:t>
            </a:r>
            <a:r>
              <a:rPr lang="zh-CN" altLang="en-US" sz="2000" dirty="0" smtClean="0"/>
              <a:t>函数：平移变换</a:t>
            </a:r>
            <a:endParaRPr lang="en-US" altLang="zh-CN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err="1" smtClean="0">
                <a:solidFill>
                  <a:srgbClr val="0000CC"/>
                </a:solidFill>
              </a:rPr>
              <a:t>QPainter</a:t>
            </a:r>
            <a:r>
              <a:rPr lang="en-US" altLang="zh-CN" sz="2000" dirty="0" smtClean="0">
                <a:solidFill>
                  <a:srgbClr val="0000CC"/>
                </a:solidFill>
              </a:rPr>
              <a:t>::shear()</a:t>
            </a:r>
            <a:r>
              <a:rPr lang="zh-CN" altLang="en-US" sz="2000" dirty="0" smtClean="0"/>
              <a:t>函数：图形进行扭曲变换</a:t>
            </a:r>
            <a:endParaRPr lang="en-US" altLang="zh-CN" sz="2000" dirty="0" smtClean="0"/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 smtClean="0"/>
              <a:t>所有变换操作的变换矩阵都可以通过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QPainter</a:t>
            </a:r>
            <a:r>
              <a:rPr lang="en-US" altLang="zh-CN" sz="2400" dirty="0" smtClean="0">
                <a:solidFill>
                  <a:srgbClr val="0000CC"/>
                </a:solidFill>
              </a:rPr>
              <a:t>::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wordMatrix</a:t>
            </a:r>
            <a:r>
              <a:rPr lang="en-US" altLang="zh-CN" sz="2400" dirty="0" smtClean="0">
                <a:solidFill>
                  <a:srgbClr val="0000CC"/>
                </a:solidFill>
              </a:rPr>
              <a:t>()</a:t>
            </a:r>
            <a:r>
              <a:rPr lang="zh-CN" altLang="en-US" sz="2400" dirty="0" smtClean="0"/>
              <a:t>函数取出。不同的变换矩阵可以使用堆栈保存。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QPainter</a:t>
            </a:r>
            <a:r>
              <a:rPr lang="en-US" altLang="zh-CN" sz="2000" dirty="0" smtClean="0"/>
              <a:t>::save()</a:t>
            </a:r>
            <a:r>
              <a:rPr lang="zh-CN" altLang="en-US" sz="2000" dirty="0" smtClean="0">
                <a:solidFill>
                  <a:srgbClr val="0000CC"/>
                </a:solidFill>
              </a:rPr>
              <a:t>保存变换矩阵到堆栈</a:t>
            </a:r>
            <a:r>
              <a:rPr lang="zh-CN" altLang="en-US" sz="2000" dirty="0" smtClean="0"/>
              <a:t>，用</a:t>
            </a:r>
            <a:r>
              <a:rPr lang="en-US" altLang="zh-CN" sz="2000" dirty="0" err="1" smtClean="0"/>
              <a:t>QPainter</a:t>
            </a:r>
            <a:r>
              <a:rPr lang="en-US" altLang="zh-CN" sz="2000" dirty="0" smtClean="0"/>
              <a:t>::restore()</a:t>
            </a:r>
            <a:r>
              <a:rPr lang="zh-CN" altLang="en-US" sz="2000" dirty="0" smtClean="0"/>
              <a:t>函数</a:t>
            </a:r>
            <a:r>
              <a:rPr lang="zh-CN" altLang="en-US" sz="2000" dirty="0" smtClean="0">
                <a:solidFill>
                  <a:srgbClr val="0000CC"/>
                </a:solidFill>
              </a:rPr>
              <a:t>将其弹出堆栈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1FF3B-FE9F-4C41-AA03-F4842C60F7C2}" type="slidenum">
              <a:rPr lang="en-US" altLang="zh-CN" smtClean="0">
                <a:latin typeface="Arial" charset="0"/>
              </a:rPr>
              <a:pPr/>
              <a:t>53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坐标变换</a:t>
            </a:r>
            <a:endParaRPr lang="en-US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坐标变换的顺序很重要</a:t>
            </a:r>
            <a:endParaRPr lang="en-US" altLang="zh-CN" sz="2400" smtClean="0"/>
          </a:p>
          <a:p>
            <a:r>
              <a:rPr lang="zh-CN" altLang="en-US" sz="2400" smtClean="0"/>
              <a:t>在做平移变换、旋转变换和扭曲变换时，原点也很重要</a:t>
            </a:r>
            <a:endParaRPr lang="en-US" sz="2400" smtClean="0"/>
          </a:p>
        </p:txBody>
      </p:sp>
      <p:sp>
        <p:nvSpPr>
          <p:cNvPr id="5734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C420F-F12A-42C3-B33C-431DA4B63E29}" type="slidenum">
              <a:rPr lang="en-US" altLang="zh-CN" smtClean="0">
                <a:latin typeface="Arial" charset="0"/>
              </a:rPr>
              <a:pPr/>
              <a:t>54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-36513" y="4816475"/>
            <a:ext cx="39608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048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p.setBrush(Qt::red);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p.drawRect(200, 20, 120, 120);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p.translate(0, 100);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p.drawRect(200, 20, 120, 120);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p.rotate(35);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p.drawRect(200, 20, 120, 120);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643438" y="4745038"/>
            <a:ext cx="3960812" cy="1563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048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p.setBrush(Qt::red);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p.drawRect(200, 20, 120, 120);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p.rotate(35);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p.drawRect(200, 20, 120, 120);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p.translate(0, 100);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    p.drawRect(200, 20, 120, 120);</a:t>
            </a:r>
          </a:p>
        </p:txBody>
      </p:sp>
      <p:sp>
        <p:nvSpPr>
          <p:cNvPr id="57351" name="Freeform 7"/>
          <p:cNvSpPr>
            <a:spLocks noChangeArrowheads="1"/>
          </p:cNvSpPr>
          <p:nvPr/>
        </p:nvSpPr>
        <p:spPr bwMode="auto">
          <a:xfrm>
            <a:off x="25400" y="2133600"/>
            <a:ext cx="4329113" cy="4248150"/>
          </a:xfrm>
          <a:custGeom>
            <a:avLst/>
            <a:gdLst>
              <a:gd name="T0" fmla="*/ 2147483647 w 12027"/>
              <a:gd name="T1" fmla="*/ 2147483647 h 11009"/>
              <a:gd name="T2" fmla="*/ 2147483647 w 12027"/>
              <a:gd name="T3" fmla="*/ 2147483647 h 11009"/>
              <a:gd name="T4" fmla="*/ 2147483647 w 12027"/>
              <a:gd name="T5" fmla="*/ 2147483647 h 11009"/>
              <a:gd name="T6" fmla="*/ 2147483647 w 12027"/>
              <a:gd name="T7" fmla="*/ 2147483647 h 11009"/>
              <a:gd name="T8" fmla="*/ 2147483647 w 12027"/>
              <a:gd name="T9" fmla="*/ 2147483647 h 11009"/>
              <a:gd name="T10" fmla="*/ 2147483647 w 12027"/>
              <a:gd name="T11" fmla="*/ 2147483647 h 11009"/>
              <a:gd name="T12" fmla="*/ 2147483647 w 12027"/>
              <a:gd name="T13" fmla="*/ 2147483647 h 11009"/>
              <a:gd name="T14" fmla="*/ 2147483647 w 12027"/>
              <a:gd name="T15" fmla="*/ 2147483647 h 11009"/>
              <a:gd name="T16" fmla="*/ 2147483647 w 12027"/>
              <a:gd name="T17" fmla="*/ 2147483647 h 110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27"/>
              <a:gd name="T28" fmla="*/ 0 h 11009"/>
              <a:gd name="T29" fmla="*/ 12027 w 12027"/>
              <a:gd name="T30" fmla="*/ 11009 h 110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27" h="11009">
                <a:moveTo>
                  <a:pt x="614" y="11"/>
                </a:moveTo>
                <a:cubicBezTo>
                  <a:pt x="614" y="11"/>
                  <a:pt x="9832" y="15"/>
                  <a:pt x="12025" y="22"/>
                </a:cubicBezTo>
                <a:cubicBezTo>
                  <a:pt x="12025" y="825"/>
                  <a:pt x="12025" y="7678"/>
                  <a:pt x="12025" y="8485"/>
                </a:cubicBezTo>
                <a:cubicBezTo>
                  <a:pt x="12011" y="9218"/>
                  <a:pt x="12026" y="9567"/>
                  <a:pt x="11911" y="10124"/>
                </a:cubicBezTo>
                <a:cubicBezTo>
                  <a:pt x="11744" y="10927"/>
                  <a:pt x="11581" y="10901"/>
                  <a:pt x="11378" y="11008"/>
                </a:cubicBezTo>
                <a:cubicBezTo>
                  <a:pt x="11167" y="10982"/>
                  <a:pt x="3810" y="10978"/>
                  <a:pt x="26" y="10967"/>
                </a:cubicBezTo>
                <a:cubicBezTo>
                  <a:pt x="23" y="9350"/>
                  <a:pt x="28" y="2233"/>
                  <a:pt x="28" y="2065"/>
                </a:cubicBezTo>
                <a:cubicBezTo>
                  <a:pt x="30" y="1889"/>
                  <a:pt x="0" y="1320"/>
                  <a:pt x="166" y="602"/>
                </a:cubicBezTo>
                <a:cubicBezTo>
                  <a:pt x="330" y="0"/>
                  <a:pt x="452" y="0"/>
                  <a:pt x="614" y="11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Freeform 8"/>
          <p:cNvSpPr>
            <a:spLocks noChangeArrowheads="1"/>
          </p:cNvSpPr>
          <p:nvPr/>
        </p:nvSpPr>
        <p:spPr bwMode="auto">
          <a:xfrm>
            <a:off x="4705350" y="2133600"/>
            <a:ext cx="4330700" cy="4175125"/>
          </a:xfrm>
          <a:custGeom>
            <a:avLst/>
            <a:gdLst>
              <a:gd name="T0" fmla="*/ 2147483647 w 12029"/>
              <a:gd name="T1" fmla="*/ 2147483647 h 11009"/>
              <a:gd name="T2" fmla="*/ 2147483647 w 12029"/>
              <a:gd name="T3" fmla="*/ 2147483647 h 11009"/>
              <a:gd name="T4" fmla="*/ 2147483647 w 12029"/>
              <a:gd name="T5" fmla="*/ 2147483647 h 11009"/>
              <a:gd name="T6" fmla="*/ 2147483647 w 12029"/>
              <a:gd name="T7" fmla="*/ 2147483647 h 11009"/>
              <a:gd name="T8" fmla="*/ 2147483647 w 12029"/>
              <a:gd name="T9" fmla="*/ 2147483647 h 11009"/>
              <a:gd name="T10" fmla="*/ 2147483647 w 12029"/>
              <a:gd name="T11" fmla="*/ 2147483647 h 11009"/>
              <a:gd name="T12" fmla="*/ 2147483647 w 12029"/>
              <a:gd name="T13" fmla="*/ 2147483647 h 11009"/>
              <a:gd name="T14" fmla="*/ 2147483647 w 12029"/>
              <a:gd name="T15" fmla="*/ 2147483647 h 11009"/>
              <a:gd name="T16" fmla="*/ 2147483647 w 12029"/>
              <a:gd name="T17" fmla="*/ 2147483647 h 110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29"/>
              <a:gd name="T28" fmla="*/ 0 h 11009"/>
              <a:gd name="T29" fmla="*/ 12029 w 12029"/>
              <a:gd name="T30" fmla="*/ 11009 h 110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29" h="11009">
                <a:moveTo>
                  <a:pt x="614" y="11"/>
                </a:moveTo>
                <a:cubicBezTo>
                  <a:pt x="614" y="11"/>
                  <a:pt x="9834" y="15"/>
                  <a:pt x="12027" y="22"/>
                </a:cubicBezTo>
                <a:cubicBezTo>
                  <a:pt x="12027" y="825"/>
                  <a:pt x="12027" y="7678"/>
                  <a:pt x="12027" y="8485"/>
                </a:cubicBezTo>
                <a:cubicBezTo>
                  <a:pt x="12013" y="9218"/>
                  <a:pt x="12028" y="9567"/>
                  <a:pt x="11913" y="10124"/>
                </a:cubicBezTo>
                <a:cubicBezTo>
                  <a:pt x="11746" y="10927"/>
                  <a:pt x="11583" y="10901"/>
                  <a:pt x="11380" y="11008"/>
                </a:cubicBezTo>
                <a:cubicBezTo>
                  <a:pt x="11169" y="10982"/>
                  <a:pt x="3810" y="10978"/>
                  <a:pt x="26" y="10967"/>
                </a:cubicBezTo>
                <a:cubicBezTo>
                  <a:pt x="23" y="9350"/>
                  <a:pt x="28" y="2233"/>
                  <a:pt x="28" y="2065"/>
                </a:cubicBezTo>
                <a:cubicBezTo>
                  <a:pt x="30" y="1889"/>
                  <a:pt x="0" y="1320"/>
                  <a:pt x="166" y="602"/>
                </a:cubicBezTo>
                <a:cubicBezTo>
                  <a:pt x="330" y="0"/>
                  <a:pt x="452" y="0"/>
                  <a:pt x="614" y="11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7353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5" y="2133600"/>
            <a:ext cx="2592388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4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133600"/>
            <a:ext cx="2951162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坐标变换的保存和恢复</a:t>
            </a:r>
            <a:endParaRPr lang="en-US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通过</a:t>
            </a:r>
            <a:r>
              <a:rPr lang="en-US" altLang="zh-CN" sz="2400" smtClean="0"/>
              <a:t>save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restore</a:t>
            </a:r>
            <a:r>
              <a:rPr lang="zh-CN" altLang="en-US" sz="2400" smtClean="0"/>
              <a:t>函数，可以将坐标变换的状态保存和恢复</a:t>
            </a:r>
            <a:endParaRPr lang="en-US" sz="2400" smtClean="0"/>
          </a:p>
        </p:txBody>
      </p:sp>
      <p:sp>
        <p:nvSpPr>
          <p:cNvPr id="5837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ACC32-AE6E-4C93-B9C5-840231ECB7B6}" type="slidenum">
              <a:rPr lang="en-US" altLang="zh-CN" smtClean="0">
                <a:latin typeface="Arial" charset="0"/>
              </a:rPr>
              <a:pPr/>
              <a:t>55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3" name="Freeform 1"/>
          <p:cNvSpPr>
            <a:spLocks noChangeArrowheads="1"/>
          </p:cNvSpPr>
          <p:nvPr/>
        </p:nvSpPr>
        <p:spPr bwMode="auto">
          <a:xfrm>
            <a:off x="1214438" y="2201863"/>
            <a:ext cx="4329112" cy="3963987"/>
          </a:xfrm>
          <a:custGeom>
            <a:avLst/>
            <a:gdLst>
              <a:gd name="T0" fmla="*/ 2147483647 w 12027"/>
              <a:gd name="T1" fmla="*/ 2147483647 h 11009"/>
              <a:gd name="T2" fmla="*/ 2147483647 w 12027"/>
              <a:gd name="T3" fmla="*/ 2147483647 h 11009"/>
              <a:gd name="T4" fmla="*/ 2147483647 w 12027"/>
              <a:gd name="T5" fmla="*/ 2147483647 h 11009"/>
              <a:gd name="T6" fmla="*/ 2147483647 w 12027"/>
              <a:gd name="T7" fmla="*/ 2147483647 h 11009"/>
              <a:gd name="T8" fmla="*/ 2147483647 w 12027"/>
              <a:gd name="T9" fmla="*/ 2147483647 h 11009"/>
              <a:gd name="T10" fmla="*/ 2147483647 w 12027"/>
              <a:gd name="T11" fmla="*/ 2147483647 h 11009"/>
              <a:gd name="T12" fmla="*/ 2147483647 w 12027"/>
              <a:gd name="T13" fmla="*/ 2147483647 h 11009"/>
              <a:gd name="T14" fmla="*/ 2147483647 w 12027"/>
              <a:gd name="T15" fmla="*/ 2147483647 h 11009"/>
              <a:gd name="T16" fmla="*/ 2147483647 w 12027"/>
              <a:gd name="T17" fmla="*/ 2147483647 h 110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27"/>
              <a:gd name="T28" fmla="*/ 0 h 11009"/>
              <a:gd name="T29" fmla="*/ 12027 w 12027"/>
              <a:gd name="T30" fmla="*/ 11009 h 110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27" h="11009">
                <a:moveTo>
                  <a:pt x="614" y="11"/>
                </a:moveTo>
                <a:cubicBezTo>
                  <a:pt x="614" y="11"/>
                  <a:pt x="9832" y="15"/>
                  <a:pt x="12025" y="22"/>
                </a:cubicBezTo>
                <a:cubicBezTo>
                  <a:pt x="12025" y="825"/>
                  <a:pt x="12025" y="7678"/>
                  <a:pt x="12025" y="8485"/>
                </a:cubicBezTo>
                <a:cubicBezTo>
                  <a:pt x="12011" y="9218"/>
                  <a:pt x="12026" y="9567"/>
                  <a:pt x="11911" y="10124"/>
                </a:cubicBezTo>
                <a:cubicBezTo>
                  <a:pt x="11744" y="10927"/>
                  <a:pt x="11581" y="10901"/>
                  <a:pt x="11378" y="11008"/>
                </a:cubicBezTo>
                <a:cubicBezTo>
                  <a:pt x="11167" y="10982"/>
                  <a:pt x="3810" y="10978"/>
                  <a:pt x="26" y="10967"/>
                </a:cubicBezTo>
                <a:cubicBezTo>
                  <a:pt x="23" y="9350"/>
                  <a:pt x="28" y="2233"/>
                  <a:pt x="28" y="2065"/>
                </a:cubicBezTo>
                <a:cubicBezTo>
                  <a:pt x="30" y="1889"/>
                  <a:pt x="0" y="1320"/>
                  <a:pt x="166" y="602"/>
                </a:cubicBezTo>
                <a:cubicBezTo>
                  <a:pt x="330" y="0"/>
                  <a:pt x="452" y="0"/>
                  <a:pt x="614" y="11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465513"/>
            <a:ext cx="1284288" cy="1284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1042988" y="2265363"/>
            <a:ext cx="4448175" cy="3865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0291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QPoint rotCenter(50, 50);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qreal angle = 42;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</a:t>
            </a:r>
            <a:r>
              <a:rPr lang="en-US" altLang="zh-CN" sz="1400" b="1">
                <a:solidFill>
                  <a:srgbClr val="66B036"/>
                </a:solidFill>
                <a:latin typeface="DejaVu Sans Mono" pitchFamily="49" charset="0"/>
              </a:rPr>
              <a:t>save</a:t>
            </a: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();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p.translate(rotCenter);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p.rotate(angle);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p.translate(-rotCenter);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p.setBrush(Qt::red);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p.setPen(Qt::black);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p.drawRect(25,25, 50, 50);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</a:t>
            </a:r>
            <a:r>
              <a:rPr lang="en-US" altLang="zh-CN" sz="1400" b="1">
                <a:solidFill>
                  <a:srgbClr val="66B036"/>
                </a:solidFill>
                <a:latin typeface="DejaVu Sans Mono" pitchFamily="49" charset="0"/>
              </a:rPr>
              <a:t>restore</a:t>
            </a: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();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p.setPen(Qt::NoPen);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p.setBrush(QColor(80, 80, 80, 150));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p.drawRect(25,25, 50, 50);</a:t>
            </a:r>
          </a:p>
        </p:txBody>
      </p:sp>
      <p:sp>
        <p:nvSpPr>
          <p:cNvPr id="58376" name="AutoShape 6"/>
          <p:cNvSpPr>
            <a:spLocks/>
          </p:cNvSpPr>
          <p:nvPr/>
        </p:nvSpPr>
        <p:spPr bwMode="auto">
          <a:xfrm>
            <a:off x="4462463" y="3178175"/>
            <a:ext cx="179387" cy="647700"/>
          </a:xfrm>
          <a:prstGeom prst="rightBrace">
            <a:avLst>
              <a:gd name="adj1" fmla="val 30089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377" name="AutoShape 7"/>
          <p:cNvSpPr>
            <a:spLocks/>
          </p:cNvSpPr>
          <p:nvPr/>
        </p:nvSpPr>
        <p:spPr bwMode="auto">
          <a:xfrm>
            <a:off x="4462463" y="4078288"/>
            <a:ext cx="179387" cy="647700"/>
          </a:xfrm>
          <a:prstGeom prst="rightBrace">
            <a:avLst>
              <a:gd name="adj1" fmla="val 30089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378" name="AutoShape 8"/>
          <p:cNvSpPr>
            <a:spLocks/>
          </p:cNvSpPr>
          <p:nvPr/>
        </p:nvSpPr>
        <p:spPr bwMode="auto">
          <a:xfrm>
            <a:off x="5362575" y="5410200"/>
            <a:ext cx="179388" cy="647700"/>
          </a:xfrm>
          <a:prstGeom prst="rightBrace">
            <a:avLst>
              <a:gd name="adj1" fmla="val 30088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379" name="AutoShape 9"/>
          <p:cNvSpPr>
            <a:spLocks noChangeArrowheads="1"/>
          </p:cNvSpPr>
          <p:nvPr/>
        </p:nvSpPr>
        <p:spPr bwMode="auto">
          <a:xfrm>
            <a:off x="5003800" y="2744788"/>
            <a:ext cx="2339975" cy="539750"/>
          </a:xfrm>
          <a:prstGeom prst="wedgeRoundRectCallout">
            <a:avLst>
              <a:gd name="adj1" fmla="val -61519"/>
              <a:gd name="adj2" fmla="val 87907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zh-CN" altLang="en-US">
                <a:solidFill>
                  <a:srgbClr val="000000"/>
                </a:solidFill>
              </a:rPr>
              <a:t>应用变换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8380" name="AutoShape 10"/>
          <p:cNvSpPr>
            <a:spLocks noChangeArrowheads="1"/>
          </p:cNvSpPr>
          <p:nvPr/>
        </p:nvSpPr>
        <p:spPr bwMode="auto">
          <a:xfrm>
            <a:off x="5362575" y="3644900"/>
            <a:ext cx="1619250" cy="539750"/>
          </a:xfrm>
          <a:prstGeom prst="wedgeRoundRectCallout">
            <a:avLst>
              <a:gd name="adj1" fmla="val -88880"/>
              <a:gd name="adj2" fmla="val 87907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zh-CN" altLang="en-US">
                <a:solidFill>
                  <a:srgbClr val="000000"/>
                </a:solidFill>
              </a:rPr>
              <a:t>画红色矩形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8381" name="AutoShape 11"/>
          <p:cNvSpPr>
            <a:spLocks noChangeArrowheads="1"/>
          </p:cNvSpPr>
          <p:nvPr/>
        </p:nvSpPr>
        <p:spPr bwMode="auto">
          <a:xfrm>
            <a:off x="6262688" y="5626100"/>
            <a:ext cx="1619250" cy="539750"/>
          </a:xfrm>
          <a:prstGeom prst="wedgeRoundRectCallout">
            <a:avLst>
              <a:gd name="adj1" fmla="val -89898"/>
              <a:gd name="adj2" fmla="val -28884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zh-CN" altLang="en-US">
                <a:solidFill>
                  <a:srgbClr val="000000"/>
                </a:solidFill>
              </a:rPr>
              <a:t>画灰色矩形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2.5D</a:t>
            </a:r>
            <a:r>
              <a:rPr lang="zh-CN" altLang="en-US" smtClean="0"/>
              <a:t>坐标变换</a:t>
            </a:r>
            <a:endParaRPr 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可以以任何坐标轴做旋转操作，以产生</a:t>
            </a:r>
            <a:r>
              <a:rPr lang="en-US" altLang="zh-CN" sz="2800" smtClean="0"/>
              <a:t>3D</a:t>
            </a:r>
            <a:r>
              <a:rPr lang="zh-CN" altLang="en-US" sz="2800" smtClean="0"/>
              <a:t>效果</a:t>
            </a:r>
            <a:endParaRPr lang="en-US" sz="2800" smtClean="0"/>
          </a:p>
        </p:txBody>
      </p:sp>
      <p:sp>
        <p:nvSpPr>
          <p:cNvPr id="5939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E4DBB7-0C57-4497-83BB-800E1AF2ADFD}" type="slidenum">
              <a:rPr lang="en-US" altLang="zh-CN" smtClean="0">
                <a:latin typeface="Arial" charset="0"/>
              </a:rPr>
              <a:pPr/>
              <a:t>56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52463" y="2347913"/>
            <a:ext cx="5178425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p.setBrush(Qt::gray); p.setRenderHint(QPainter::Antialiasing);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p.drawRect(100,100, 100, 100);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QTransform t;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t.translate(150,0);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t.rotate(60, Qt::YAxis);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p.setTransform(t, true);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p.setBrush(Qt::red);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</a:rPr>
              <a:t>p.drawRect(-50,100, 100, 100);</a:t>
            </a:r>
          </a:p>
        </p:txBody>
      </p:sp>
      <p:sp>
        <p:nvSpPr>
          <p:cNvPr id="59398" name="Freeform 6"/>
          <p:cNvSpPr>
            <a:spLocks noChangeArrowheads="1"/>
          </p:cNvSpPr>
          <p:nvPr/>
        </p:nvSpPr>
        <p:spPr bwMode="auto">
          <a:xfrm>
            <a:off x="179388" y="2133600"/>
            <a:ext cx="5795962" cy="2808288"/>
          </a:xfrm>
          <a:custGeom>
            <a:avLst/>
            <a:gdLst>
              <a:gd name="T0" fmla="*/ 2147483647 w 13029"/>
              <a:gd name="T1" fmla="*/ 2147483647 h 4004"/>
              <a:gd name="T2" fmla="*/ 2147483647 w 13029"/>
              <a:gd name="T3" fmla="*/ 2147483647 h 4004"/>
              <a:gd name="T4" fmla="*/ 2147483647 w 13029"/>
              <a:gd name="T5" fmla="*/ 2147483647 h 4004"/>
              <a:gd name="T6" fmla="*/ 2147483647 w 13029"/>
              <a:gd name="T7" fmla="*/ 2147483647 h 4004"/>
              <a:gd name="T8" fmla="*/ 2147483647 w 13029"/>
              <a:gd name="T9" fmla="*/ 2147483647 h 4004"/>
              <a:gd name="T10" fmla="*/ 2147483647 w 13029"/>
              <a:gd name="T11" fmla="*/ 2147483647 h 4004"/>
              <a:gd name="T12" fmla="*/ 2147483647 w 13029"/>
              <a:gd name="T13" fmla="*/ 2147483647 h 4004"/>
              <a:gd name="T14" fmla="*/ 2147483647 w 13029"/>
              <a:gd name="T15" fmla="*/ 2147483647 h 4004"/>
              <a:gd name="T16" fmla="*/ 2147483647 w 13029"/>
              <a:gd name="T17" fmla="*/ 2147483647 h 40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029"/>
              <a:gd name="T28" fmla="*/ 0 h 4004"/>
              <a:gd name="T29" fmla="*/ 13029 w 13029"/>
              <a:gd name="T30" fmla="*/ 4004 h 40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029" h="4004">
                <a:moveTo>
                  <a:pt x="665" y="4"/>
                </a:moveTo>
                <a:cubicBezTo>
                  <a:pt x="665" y="4"/>
                  <a:pt x="10652" y="5"/>
                  <a:pt x="13027" y="8"/>
                </a:cubicBezTo>
                <a:cubicBezTo>
                  <a:pt x="13027" y="300"/>
                  <a:pt x="13027" y="2792"/>
                  <a:pt x="13027" y="3086"/>
                </a:cubicBezTo>
                <a:cubicBezTo>
                  <a:pt x="13012" y="3352"/>
                  <a:pt x="13028" y="3479"/>
                  <a:pt x="12904" y="3682"/>
                </a:cubicBezTo>
                <a:cubicBezTo>
                  <a:pt x="12722" y="3974"/>
                  <a:pt x="12546" y="3964"/>
                  <a:pt x="12326" y="4003"/>
                </a:cubicBezTo>
                <a:cubicBezTo>
                  <a:pt x="12098" y="3994"/>
                  <a:pt x="4127" y="3992"/>
                  <a:pt x="28" y="3988"/>
                </a:cubicBezTo>
                <a:cubicBezTo>
                  <a:pt x="25" y="3400"/>
                  <a:pt x="30" y="812"/>
                  <a:pt x="30" y="751"/>
                </a:cubicBezTo>
                <a:cubicBezTo>
                  <a:pt x="32" y="687"/>
                  <a:pt x="0" y="480"/>
                  <a:pt x="179" y="219"/>
                </a:cubicBezTo>
                <a:cubicBezTo>
                  <a:pt x="357" y="0"/>
                  <a:pt x="489" y="0"/>
                  <a:pt x="665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939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2133600"/>
            <a:ext cx="2760662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视口和窗口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视口</a:t>
            </a:r>
            <a:r>
              <a:rPr lang="zh-CN" altLang="en-US" sz="2400" dirty="0" smtClean="0"/>
              <a:t>表示</a:t>
            </a:r>
            <a:r>
              <a:rPr lang="zh-CN" altLang="en-US" sz="2400" dirty="0" smtClean="0">
                <a:solidFill>
                  <a:srgbClr val="0000CC"/>
                </a:solidFill>
              </a:rPr>
              <a:t>物理坐标</a:t>
            </a:r>
            <a:r>
              <a:rPr lang="zh-CN" altLang="en-US" sz="2400" dirty="0" smtClean="0"/>
              <a:t>下的任意矩形。而</a:t>
            </a:r>
            <a:r>
              <a:rPr lang="zh-CN" altLang="en-US" sz="2400" dirty="0" smtClean="0">
                <a:solidFill>
                  <a:srgbClr val="FF0000"/>
                </a:solidFill>
              </a:rPr>
              <a:t>窗口</a:t>
            </a:r>
            <a:r>
              <a:rPr lang="zh-CN" altLang="en-US" sz="2400" dirty="0" smtClean="0"/>
              <a:t>表示在</a:t>
            </a:r>
            <a:r>
              <a:rPr lang="zh-CN" altLang="en-US" sz="2400" dirty="0" smtClean="0">
                <a:solidFill>
                  <a:srgbClr val="0000CC"/>
                </a:solidFill>
              </a:rPr>
              <a:t>逻辑坐标</a:t>
            </a:r>
            <a:r>
              <a:rPr lang="zh-CN" altLang="en-US" sz="2400" dirty="0" smtClean="0"/>
              <a:t>下的相同矩形。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视口由</a:t>
            </a:r>
            <a:r>
              <a:rPr lang="en-US" altLang="zh-CN" sz="2000" dirty="0" err="1" smtClean="0"/>
              <a:t>QPainter</a:t>
            </a:r>
            <a:r>
              <a:rPr lang="zh-CN" altLang="en-US" sz="2000" dirty="0" smtClean="0"/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viewport ()</a:t>
            </a:r>
            <a:r>
              <a:rPr lang="zh-CN" altLang="en-US" sz="2000" dirty="0" smtClean="0"/>
              <a:t>函数获取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窗口由</a:t>
            </a:r>
            <a:r>
              <a:rPr lang="en-US" altLang="zh-CN" sz="2000" dirty="0" err="1" smtClean="0"/>
              <a:t>QPainter</a:t>
            </a:r>
            <a:r>
              <a:rPr lang="zh-CN" altLang="en-US" sz="2000" dirty="0" smtClean="0"/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window ()</a:t>
            </a:r>
            <a:r>
              <a:rPr lang="zh-CN" altLang="en-US" sz="2000" dirty="0" smtClean="0"/>
              <a:t>函数获取</a:t>
            </a:r>
            <a:endParaRPr lang="en-US" altLang="zh-CN" sz="2000" dirty="0" smtClean="0"/>
          </a:p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默认情况下</a:t>
            </a:r>
            <a:r>
              <a:rPr lang="zh-CN" altLang="en-US" sz="2400" dirty="0" smtClean="0"/>
              <a:t>逻辑坐标与物理坐标</a:t>
            </a:r>
            <a:r>
              <a:rPr lang="zh-CN" altLang="en-US" sz="2400" dirty="0" smtClean="0">
                <a:solidFill>
                  <a:srgbClr val="FF0000"/>
                </a:solidFill>
              </a:rPr>
              <a:t>是相同的</a:t>
            </a:r>
            <a:r>
              <a:rPr lang="zh-CN" altLang="en-US" sz="2400" dirty="0" smtClean="0"/>
              <a:t>，与绘图设备上的矩形也是一致的。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窗口－视口变换</a:t>
            </a:r>
            <a:r>
              <a:rPr lang="zh-CN" altLang="en-US" sz="2400" dirty="0" smtClean="0"/>
              <a:t>可以使逻辑坐标符合自定义要求，这个机制通常用来完成</a:t>
            </a:r>
            <a:r>
              <a:rPr lang="zh-CN" altLang="en-US" sz="2400" dirty="0" smtClean="0">
                <a:solidFill>
                  <a:srgbClr val="0000CC"/>
                </a:solidFill>
              </a:rPr>
              <a:t>设备无关的绘图代码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通过调用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QPainter</a:t>
            </a:r>
            <a:r>
              <a:rPr lang="en-US" altLang="zh-CN" sz="2000" dirty="0" smtClean="0">
                <a:solidFill>
                  <a:srgbClr val="0000CC"/>
                </a:solidFill>
              </a:rPr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setWindow</a:t>
            </a:r>
            <a:r>
              <a:rPr lang="en-US" altLang="zh-CN" sz="2000" dirty="0" smtClean="0">
                <a:solidFill>
                  <a:srgbClr val="0000CC"/>
                </a:solidFill>
              </a:rPr>
              <a:t>()</a:t>
            </a:r>
            <a:r>
              <a:rPr lang="zh-CN" altLang="en-US" sz="2000" dirty="0" smtClean="0"/>
              <a:t>函数可以完成坐标变换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设置窗口或视口矩形实际上是执行线性变换。本质上是窗口四个角映射到对应的视口四个角，反之亦然。因此，应注意保持视口和窗口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轴和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轴之间的比例变换一致，从而保证变换不会导致绘制变形。</a:t>
            </a: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62F657-7AA1-4FC5-8CB2-85E152B0CDAE}" type="slidenum">
              <a:rPr lang="en-US" altLang="zh-CN" smtClean="0">
                <a:latin typeface="Arial" charset="0"/>
              </a:rPr>
              <a:pPr/>
              <a:t>57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6144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BD49D0-8AF6-4790-9BCD-F31E66AB0E27}" type="slidenum">
              <a:rPr lang="en-US" altLang="zh-CN" smtClean="0">
                <a:latin typeface="Arial" charset="0"/>
              </a:rPr>
              <a:pPr/>
              <a:t>58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068960"/>
            <a:ext cx="4536504" cy="64633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dirty="0"/>
              <a:t>绘图举例：表盘</a:t>
            </a:r>
            <a:endParaRPr lang="en-US" sz="36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表盘</a:t>
            </a:r>
            <a:endParaRPr lang="en-US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5256212"/>
          </a:xfrm>
        </p:spPr>
        <p:txBody>
          <a:bodyPr/>
          <a:lstStyle/>
          <a:p>
            <a:r>
              <a:rPr lang="zh-CN" altLang="en-US" smtClean="0"/>
              <a:t>自定义绘制</a:t>
            </a:r>
            <a:endParaRPr lang="en-US" altLang="zh-CN" smtClean="0"/>
          </a:p>
          <a:p>
            <a:r>
              <a:rPr lang="zh-CN" altLang="en-US" smtClean="0"/>
              <a:t>可以与键盘和鼠标交互</a:t>
            </a:r>
            <a:endParaRPr lang="en-US" smtClean="0"/>
          </a:p>
        </p:txBody>
      </p:sp>
      <p:sp>
        <p:nvSpPr>
          <p:cNvPr id="6246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33E3D-2B0D-4247-AF75-B859DA47C713}" type="slidenum">
              <a:rPr lang="en-US" altLang="zh-CN" smtClean="0">
                <a:latin typeface="Arial" charset="0"/>
              </a:rPr>
              <a:pPr/>
              <a:t>59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624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1268413"/>
            <a:ext cx="2484438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基本绘制</a:t>
            </a:r>
            <a:r>
              <a:rPr lang="en-US" altLang="zh-CN" smtClean="0"/>
              <a:t>Pipeline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5256212"/>
          </a:xfrm>
        </p:spPr>
        <p:txBody>
          <a:bodyPr/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QPainter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/>
              <a:t>提供</a:t>
            </a:r>
            <a:r>
              <a:rPr lang="zh-CN" altLang="en-US" sz="2400" dirty="0" smtClean="0">
                <a:solidFill>
                  <a:srgbClr val="0000CC"/>
                </a:solidFill>
              </a:rPr>
              <a:t>绘制操作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QPaintEngine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/>
              <a:t>提供</a:t>
            </a:r>
            <a:r>
              <a:rPr lang="zh-CN" altLang="en-US" sz="2400" dirty="0" smtClean="0">
                <a:solidFill>
                  <a:srgbClr val="0000CC"/>
                </a:solidFill>
              </a:rPr>
              <a:t>平台相关的</a:t>
            </a:r>
            <a:r>
              <a:rPr lang="en-US" altLang="zh-CN" sz="2400" dirty="0" smtClean="0">
                <a:solidFill>
                  <a:srgbClr val="0000CC"/>
                </a:solidFill>
              </a:rPr>
              <a:t>API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QPaintDevice</a:t>
            </a:r>
            <a:r>
              <a:rPr lang="zh-CN" altLang="en-US" sz="2400" dirty="0" smtClean="0"/>
              <a:t>代表绘制</a:t>
            </a:r>
            <a:r>
              <a:rPr lang="en-US" altLang="zh-CN" sz="2400" dirty="0" smtClean="0"/>
              <a:t>2D</a:t>
            </a:r>
            <a:r>
              <a:rPr lang="zh-CN" altLang="en-US" sz="2400" dirty="0" smtClean="0"/>
              <a:t>图像的</a:t>
            </a:r>
            <a:r>
              <a:rPr lang="zh-CN" altLang="en-US" sz="2400" dirty="0" smtClean="0">
                <a:solidFill>
                  <a:srgbClr val="0000CC"/>
                </a:solidFill>
              </a:rPr>
              <a:t>画布</a:t>
            </a:r>
          </a:p>
          <a:p>
            <a:r>
              <a:rPr lang="zh-CN" altLang="en-US" sz="2400" dirty="0" smtClean="0"/>
              <a:t>如下继承</a:t>
            </a:r>
            <a:r>
              <a:rPr lang="en-US" altLang="zh-CN" sz="2400" dirty="0" err="1" smtClean="0"/>
              <a:t>QPaintDevice</a:t>
            </a:r>
            <a:r>
              <a:rPr lang="zh-CN" altLang="en-US" sz="2400" dirty="0" smtClean="0"/>
              <a:t>的类对象都可用于</a:t>
            </a:r>
            <a:r>
              <a:rPr lang="en-US" altLang="zh-CN" sz="2400" dirty="0" err="1" smtClean="0"/>
              <a:t>QPainter</a:t>
            </a:r>
            <a:r>
              <a:rPr lang="zh-CN" altLang="en-US" sz="2400" dirty="0" smtClean="0"/>
              <a:t>绘制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QWidget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QImage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QPixmap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QPicture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QPrinter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QSvgGenerator</a:t>
            </a:r>
            <a:r>
              <a:rPr lang="en-US" altLang="zh-CN" sz="2000" dirty="0" smtClean="0"/>
              <a:t> , </a:t>
            </a:r>
            <a:r>
              <a:rPr lang="en-US" altLang="zh-CN" sz="2000" dirty="0" err="1" smtClean="0"/>
              <a:t>QGLPixelBuffer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QGLFrameBufferObject</a:t>
            </a:r>
            <a:r>
              <a:rPr lang="en-US" altLang="zh-CN" sz="2000" dirty="0" smtClean="0"/>
              <a:t>, ...</a:t>
            </a:r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183207-0667-4AFD-A541-2DA82F9D01C2}" type="slidenum">
              <a:rPr lang="en-US" altLang="zh-CN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176713"/>
            <a:ext cx="856932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表盘</a:t>
            </a:r>
            <a:endParaRPr lang="en-US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画表盘的背景</a:t>
            </a:r>
            <a:endParaRPr lang="en-US" smtClean="0"/>
          </a:p>
        </p:txBody>
      </p:sp>
      <p:sp>
        <p:nvSpPr>
          <p:cNvPr id="6349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874C9B-316C-4EDD-91B4-C56EC0407C4A}" type="slidenum">
              <a:rPr lang="en-US" altLang="zh-CN" smtClean="0">
                <a:latin typeface="Arial" charset="0"/>
              </a:rPr>
              <a:pPr/>
              <a:t>60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3493" name="Freeform 1"/>
          <p:cNvSpPr>
            <a:spLocks noChangeArrowheads="1"/>
          </p:cNvSpPr>
          <p:nvPr/>
        </p:nvSpPr>
        <p:spPr bwMode="auto">
          <a:xfrm>
            <a:off x="130175" y="1989138"/>
            <a:ext cx="7215188" cy="4503737"/>
          </a:xfrm>
          <a:custGeom>
            <a:avLst/>
            <a:gdLst>
              <a:gd name="T0" fmla="*/ 2147483647 w 20044"/>
              <a:gd name="T1" fmla="*/ 2147483647 h 12510"/>
              <a:gd name="T2" fmla="*/ 2147483647 w 20044"/>
              <a:gd name="T3" fmla="*/ 2147483647 h 12510"/>
              <a:gd name="T4" fmla="*/ 2147483647 w 20044"/>
              <a:gd name="T5" fmla="*/ 2147483647 h 12510"/>
              <a:gd name="T6" fmla="*/ 2147483647 w 20044"/>
              <a:gd name="T7" fmla="*/ 2147483647 h 12510"/>
              <a:gd name="T8" fmla="*/ 2147483647 w 20044"/>
              <a:gd name="T9" fmla="*/ 2147483647 h 12510"/>
              <a:gd name="T10" fmla="*/ 2147483647 w 20044"/>
              <a:gd name="T11" fmla="*/ 2147483647 h 12510"/>
              <a:gd name="T12" fmla="*/ 2147483647 w 20044"/>
              <a:gd name="T13" fmla="*/ 2147483647 h 12510"/>
              <a:gd name="T14" fmla="*/ 2147483647 w 20044"/>
              <a:gd name="T15" fmla="*/ 2147483647 h 12510"/>
              <a:gd name="T16" fmla="*/ 2147483647 w 20044"/>
              <a:gd name="T17" fmla="*/ 2147483647 h 125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4"/>
              <a:gd name="T28" fmla="*/ 0 h 12510"/>
              <a:gd name="T29" fmla="*/ 20044 w 20044"/>
              <a:gd name="T30" fmla="*/ 12510 h 125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4" h="12510">
                <a:moveTo>
                  <a:pt x="1023" y="13"/>
                </a:moveTo>
                <a:cubicBezTo>
                  <a:pt x="1023" y="13"/>
                  <a:pt x="16387" y="17"/>
                  <a:pt x="20041" y="25"/>
                </a:cubicBezTo>
                <a:cubicBezTo>
                  <a:pt x="20041" y="938"/>
                  <a:pt x="20041" y="8726"/>
                  <a:pt x="20041" y="9642"/>
                </a:cubicBezTo>
                <a:cubicBezTo>
                  <a:pt x="20018" y="10476"/>
                  <a:pt x="20043" y="10871"/>
                  <a:pt x="19851" y="11505"/>
                </a:cubicBezTo>
                <a:cubicBezTo>
                  <a:pt x="19572" y="12417"/>
                  <a:pt x="19301" y="12388"/>
                  <a:pt x="18963" y="12509"/>
                </a:cubicBezTo>
                <a:cubicBezTo>
                  <a:pt x="18611" y="12480"/>
                  <a:pt x="6349" y="12476"/>
                  <a:pt x="43" y="12463"/>
                </a:cubicBezTo>
                <a:cubicBezTo>
                  <a:pt x="37" y="10626"/>
                  <a:pt x="46" y="2538"/>
                  <a:pt x="46" y="2346"/>
                </a:cubicBezTo>
                <a:cubicBezTo>
                  <a:pt x="49" y="2146"/>
                  <a:pt x="0" y="1500"/>
                  <a:pt x="276" y="684"/>
                </a:cubicBezTo>
                <a:cubicBezTo>
                  <a:pt x="549" y="0"/>
                  <a:pt x="752" y="0"/>
                  <a:pt x="1023" y="1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468313" y="2063750"/>
            <a:ext cx="6696075" cy="424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0670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void CircularGauge::paintEvent(QPaintEvent *ev)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QPainter p(this);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int extent;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if (width()&gt;height())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extent = height()-20;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else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extent = width()-20;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p.translate((width()-extent)/2, (height()-extent)/2);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p.setPen(Qt::white);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p.setBrush(Qt::black);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p.drawEllipse(0, 0, extent, extent);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...</a:t>
            </a:r>
          </a:p>
        </p:txBody>
      </p:sp>
      <p:sp>
        <p:nvSpPr>
          <p:cNvPr id="63495" name="AutoShape 6"/>
          <p:cNvSpPr>
            <a:spLocks/>
          </p:cNvSpPr>
          <p:nvPr/>
        </p:nvSpPr>
        <p:spPr bwMode="auto">
          <a:xfrm flipH="1">
            <a:off x="757238" y="3036888"/>
            <a:ext cx="179387" cy="1619250"/>
          </a:xfrm>
          <a:prstGeom prst="rightBrace">
            <a:avLst>
              <a:gd name="adj1" fmla="val 75221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3496" name="AutoShape 7"/>
          <p:cNvSpPr>
            <a:spLocks/>
          </p:cNvSpPr>
          <p:nvPr/>
        </p:nvSpPr>
        <p:spPr bwMode="auto">
          <a:xfrm>
            <a:off x="5184775" y="4800600"/>
            <a:ext cx="179388" cy="1079500"/>
          </a:xfrm>
          <a:prstGeom prst="rightBrace">
            <a:avLst>
              <a:gd name="adj1" fmla="val 50147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3497" name="AutoShape 8"/>
          <p:cNvSpPr>
            <a:spLocks noChangeArrowheads="1"/>
          </p:cNvSpPr>
          <p:nvPr/>
        </p:nvSpPr>
        <p:spPr bwMode="auto">
          <a:xfrm>
            <a:off x="6264275" y="5232400"/>
            <a:ext cx="1979613" cy="720725"/>
          </a:xfrm>
          <a:prstGeom prst="wedgeRoundRectCallout">
            <a:avLst>
              <a:gd name="adj1" fmla="val -89593"/>
              <a:gd name="adj2" fmla="val -33958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zh-CN" altLang="en-US">
                <a:solidFill>
                  <a:srgbClr val="000000"/>
                </a:solidFill>
              </a:rPr>
              <a:t>画背景圆形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8" name="AutoShape 9"/>
          <p:cNvSpPr>
            <a:spLocks noChangeArrowheads="1"/>
          </p:cNvSpPr>
          <p:nvPr/>
        </p:nvSpPr>
        <p:spPr bwMode="auto">
          <a:xfrm>
            <a:off x="4067175" y="3284538"/>
            <a:ext cx="1800225" cy="900112"/>
          </a:xfrm>
          <a:prstGeom prst="roundRect">
            <a:avLst>
              <a:gd name="adj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zh-CN" altLang="en-US">
                <a:solidFill>
                  <a:srgbClr val="000000"/>
                </a:solidFill>
              </a:rPr>
              <a:t>将油表放在</a:t>
            </a:r>
            <a:endParaRPr lang="en-US" altLang="zh-CN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zh-CN" altLang="en-US">
                <a:solidFill>
                  <a:srgbClr val="000000"/>
                </a:solidFill>
              </a:rPr>
              <a:t>中心位置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6349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0" y="1268413"/>
            <a:ext cx="247650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表盘</a:t>
            </a:r>
            <a:endParaRPr lang="en-US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画表盘的刻度</a:t>
            </a:r>
            <a:endParaRPr lang="en-US" smtClean="0"/>
          </a:p>
        </p:txBody>
      </p:sp>
      <p:sp>
        <p:nvSpPr>
          <p:cNvPr id="6451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162617-9C15-4000-904F-FA921BE6F489}" type="slidenum">
              <a:rPr lang="en-US" altLang="zh-CN" smtClean="0">
                <a:latin typeface="Arial" charset="0"/>
              </a:rPr>
              <a:pPr/>
              <a:t>61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4517" name="Freeform 1"/>
          <p:cNvSpPr>
            <a:spLocks noChangeArrowheads="1"/>
          </p:cNvSpPr>
          <p:nvPr/>
        </p:nvSpPr>
        <p:spPr bwMode="auto">
          <a:xfrm>
            <a:off x="174625" y="1916113"/>
            <a:ext cx="6313488" cy="3422650"/>
          </a:xfrm>
          <a:custGeom>
            <a:avLst/>
            <a:gdLst>
              <a:gd name="T0" fmla="*/ 2147483647 w 17539"/>
              <a:gd name="T1" fmla="*/ 2147483647 h 9507"/>
              <a:gd name="T2" fmla="*/ 2147483647 w 17539"/>
              <a:gd name="T3" fmla="*/ 2147483647 h 9507"/>
              <a:gd name="T4" fmla="*/ 2147483647 w 17539"/>
              <a:gd name="T5" fmla="*/ 2147483647 h 9507"/>
              <a:gd name="T6" fmla="*/ 2147483647 w 17539"/>
              <a:gd name="T7" fmla="*/ 2147483647 h 9507"/>
              <a:gd name="T8" fmla="*/ 2147483647 w 17539"/>
              <a:gd name="T9" fmla="*/ 2147483647 h 9507"/>
              <a:gd name="T10" fmla="*/ 2147483647 w 17539"/>
              <a:gd name="T11" fmla="*/ 2147483647 h 9507"/>
              <a:gd name="T12" fmla="*/ 2147483647 w 17539"/>
              <a:gd name="T13" fmla="*/ 2147483647 h 9507"/>
              <a:gd name="T14" fmla="*/ 2147483647 w 17539"/>
              <a:gd name="T15" fmla="*/ 2147483647 h 9507"/>
              <a:gd name="T16" fmla="*/ 2147483647 w 17539"/>
              <a:gd name="T17" fmla="*/ 2147483647 h 9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39"/>
              <a:gd name="T28" fmla="*/ 0 h 9507"/>
              <a:gd name="T29" fmla="*/ 17539 w 17539"/>
              <a:gd name="T30" fmla="*/ 9507 h 95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39" h="9507">
                <a:moveTo>
                  <a:pt x="895" y="9"/>
                </a:moveTo>
                <a:cubicBezTo>
                  <a:pt x="895" y="9"/>
                  <a:pt x="14338" y="12"/>
                  <a:pt x="17536" y="19"/>
                </a:cubicBezTo>
                <a:cubicBezTo>
                  <a:pt x="17536" y="712"/>
                  <a:pt x="17536" y="6631"/>
                  <a:pt x="17536" y="7327"/>
                </a:cubicBezTo>
                <a:cubicBezTo>
                  <a:pt x="17516" y="7961"/>
                  <a:pt x="17538" y="8261"/>
                  <a:pt x="17370" y="8743"/>
                </a:cubicBezTo>
                <a:cubicBezTo>
                  <a:pt x="17126" y="9436"/>
                  <a:pt x="16889" y="9414"/>
                  <a:pt x="16593" y="9506"/>
                </a:cubicBezTo>
                <a:cubicBezTo>
                  <a:pt x="16285" y="9484"/>
                  <a:pt x="5555" y="9481"/>
                  <a:pt x="38" y="9471"/>
                </a:cubicBezTo>
                <a:cubicBezTo>
                  <a:pt x="33" y="8075"/>
                  <a:pt x="40" y="1928"/>
                  <a:pt x="40" y="1782"/>
                </a:cubicBezTo>
                <a:cubicBezTo>
                  <a:pt x="43" y="1630"/>
                  <a:pt x="0" y="1140"/>
                  <a:pt x="241" y="519"/>
                </a:cubicBezTo>
                <a:cubicBezTo>
                  <a:pt x="481" y="0"/>
                  <a:pt x="658" y="0"/>
                  <a:pt x="895" y="9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45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0" y="2278063"/>
            <a:ext cx="247650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411163" y="2098675"/>
            <a:ext cx="5895975" cy="318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0670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void CircularGauge::paintEvent(QPaintEvent *ev)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...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p.translate(extent/2, extent/2);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for(int angle=0; angle&lt;=270; angle+=45)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p.save();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p.rotate(angle+135);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p.drawLine(extent*0.4, 0, extent*0.48, 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p.restore();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}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...</a:t>
            </a:r>
          </a:p>
        </p:txBody>
      </p:sp>
      <p:sp>
        <p:nvSpPr>
          <p:cNvPr id="64520" name="AutoShape 6"/>
          <p:cNvSpPr>
            <a:spLocks noChangeArrowheads="1"/>
          </p:cNvSpPr>
          <p:nvPr/>
        </p:nvSpPr>
        <p:spPr bwMode="auto">
          <a:xfrm>
            <a:off x="1808163" y="4799013"/>
            <a:ext cx="4319587" cy="1439862"/>
          </a:xfrm>
          <a:prstGeom prst="roundRect">
            <a:avLst>
              <a:gd name="adj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zh-CN" altLang="en-US" sz="1500">
                <a:solidFill>
                  <a:srgbClr val="000000"/>
                </a:solidFill>
                <a:latin typeface="DejaVu Sans Mono" pitchFamily="49" charset="0"/>
              </a:rPr>
              <a:t>注意</a:t>
            </a:r>
            <a:r>
              <a:rPr lang="en-US" altLang="zh-CN" sz="1500">
                <a:solidFill>
                  <a:srgbClr val="000000"/>
                </a:solidFill>
                <a:latin typeface="DejaVu Sans Mono" pitchFamily="49" charset="0"/>
              </a:rPr>
              <a:t>save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 sz="1500">
                <a:solidFill>
                  <a:srgbClr val="000000"/>
                </a:solidFill>
                <a:latin typeface="DejaVu Sans Mono" pitchFamily="49" charset="0"/>
              </a:rPr>
              <a:t>restore</a:t>
            </a:r>
            <a:r>
              <a:rPr lang="zh-CN" altLang="en-US" sz="1500">
                <a:solidFill>
                  <a:srgbClr val="000000"/>
                </a:solidFill>
                <a:latin typeface="DejaVu Sans Mono" pitchFamily="49" charset="0"/>
              </a:rPr>
              <a:t>函数</a:t>
            </a:r>
            <a:endParaRPr lang="en-US" sz="1500">
              <a:solidFill>
                <a:srgbClr val="000000"/>
              </a:solidFill>
              <a:latin typeface="DejaVu Sans Mono" pitchFamily="49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sz="80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zh-CN" altLang="en-US" sz="1500">
                <a:solidFill>
                  <a:srgbClr val="000000"/>
                </a:solidFill>
                <a:latin typeface="DejaVu Sans Mono" pitchFamily="49" charset="0"/>
              </a:rPr>
              <a:t>简单调用</a:t>
            </a:r>
            <a:r>
              <a:rPr lang="en-US" altLang="zh-CN" sz="1500">
                <a:solidFill>
                  <a:srgbClr val="000000"/>
                </a:solidFill>
                <a:latin typeface="DejaVu Sans Mono" pitchFamily="49" charset="0"/>
              </a:rPr>
              <a:t>rotate(45)</a:t>
            </a:r>
            <a:r>
              <a:rPr lang="zh-CN" altLang="en-US" sz="1500">
                <a:solidFill>
                  <a:srgbClr val="000000"/>
                </a:solidFill>
                <a:latin typeface="DejaVu Sans Mono" pitchFamily="49" charset="0"/>
              </a:rPr>
              <a:t>会增大舍入误差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表盘</a:t>
            </a:r>
            <a:endParaRPr lang="en-US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画表盘的指针</a:t>
            </a:r>
            <a:endParaRPr lang="en-US" smtClean="0"/>
          </a:p>
        </p:txBody>
      </p:sp>
      <p:sp>
        <p:nvSpPr>
          <p:cNvPr id="6554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215492-1EE9-4775-B622-264A4BC83706}" type="slidenum">
              <a:rPr lang="en-US" altLang="zh-CN" smtClean="0">
                <a:latin typeface="Arial" charset="0"/>
              </a:rPr>
              <a:pPr/>
              <a:t>62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5541" name="Freeform 1"/>
          <p:cNvSpPr>
            <a:spLocks noChangeArrowheads="1"/>
          </p:cNvSpPr>
          <p:nvPr/>
        </p:nvSpPr>
        <p:spPr bwMode="auto">
          <a:xfrm>
            <a:off x="58738" y="1952625"/>
            <a:ext cx="6313487" cy="3422650"/>
          </a:xfrm>
          <a:custGeom>
            <a:avLst/>
            <a:gdLst>
              <a:gd name="T0" fmla="*/ 2147483647 w 17539"/>
              <a:gd name="T1" fmla="*/ 2147483647 h 9507"/>
              <a:gd name="T2" fmla="*/ 2147483647 w 17539"/>
              <a:gd name="T3" fmla="*/ 2147483647 h 9507"/>
              <a:gd name="T4" fmla="*/ 2147483647 w 17539"/>
              <a:gd name="T5" fmla="*/ 2147483647 h 9507"/>
              <a:gd name="T6" fmla="*/ 2147483647 w 17539"/>
              <a:gd name="T7" fmla="*/ 2147483647 h 9507"/>
              <a:gd name="T8" fmla="*/ 2147483647 w 17539"/>
              <a:gd name="T9" fmla="*/ 2147483647 h 9507"/>
              <a:gd name="T10" fmla="*/ 2147483647 w 17539"/>
              <a:gd name="T11" fmla="*/ 2147483647 h 9507"/>
              <a:gd name="T12" fmla="*/ 2147483647 w 17539"/>
              <a:gd name="T13" fmla="*/ 2147483647 h 9507"/>
              <a:gd name="T14" fmla="*/ 2147483647 w 17539"/>
              <a:gd name="T15" fmla="*/ 2147483647 h 9507"/>
              <a:gd name="T16" fmla="*/ 2147483647 w 17539"/>
              <a:gd name="T17" fmla="*/ 2147483647 h 9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39"/>
              <a:gd name="T28" fmla="*/ 0 h 9507"/>
              <a:gd name="T29" fmla="*/ 17539 w 17539"/>
              <a:gd name="T30" fmla="*/ 9507 h 95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39" h="9507">
                <a:moveTo>
                  <a:pt x="895" y="9"/>
                </a:moveTo>
                <a:cubicBezTo>
                  <a:pt x="895" y="9"/>
                  <a:pt x="14338" y="12"/>
                  <a:pt x="17536" y="19"/>
                </a:cubicBezTo>
                <a:cubicBezTo>
                  <a:pt x="17536" y="712"/>
                  <a:pt x="17536" y="6631"/>
                  <a:pt x="17536" y="7327"/>
                </a:cubicBezTo>
                <a:cubicBezTo>
                  <a:pt x="17516" y="7961"/>
                  <a:pt x="17538" y="8261"/>
                  <a:pt x="17370" y="8743"/>
                </a:cubicBezTo>
                <a:cubicBezTo>
                  <a:pt x="17126" y="9436"/>
                  <a:pt x="16889" y="9414"/>
                  <a:pt x="16593" y="9506"/>
                </a:cubicBezTo>
                <a:cubicBezTo>
                  <a:pt x="16285" y="9484"/>
                  <a:pt x="5555" y="9481"/>
                  <a:pt x="38" y="9471"/>
                </a:cubicBezTo>
                <a:cubicBezTo>
                  <a:pt x="33" y="8075"/>
                  <a:pt x="40" y="1928"/>
                  <a:pt x="40" y="1782"/>
                </a:cubicBezTo>
                <a:cubicBezTo>
                  <a:pt x="43" y="1630"/>
                  <a:pt x="0" y="1140"/>
                  <a:pt x="241" y="519"/>
                </a:cubicBezTo>
                <a:cubicBezTo>
                  <a:pt x="481" y="0"/>
                  <a:pt x="658" y="0"/>
                  <a:pt x="895" y="9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1613" y="2314575"/>
            <a:ext cx="2484437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252413" y="2135188"/>
            <a:ext cx="5940425" cy="327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0670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void CircularGauge::paintEvent(QPaintEvent *ev)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...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p.rotate(m_value+135);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QPolygon polygon;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polygon &lt;&lt; QPoint(-extent*0.05, extent*0.05) 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    &lt;&lt; QPoint(-extent*0.05, -extent*0.05) 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    &lt;&lt; QPoint(extent*0.46, 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p.setPen(Qt::NoPen);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p.setBrush(QColor(255,0,0,120));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p.drawPolygon(polygon);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}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响应事件</a:t>
            </a:r>
            <a:endParaRPr 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除了</a:t>
            </a:r>
            <a:r>
              <a:rPr lang="en-US" altLang="zh-CN" sz="2800" smtClean="0"/>
              <a:t>paintEvent</a:t>
            </a:r>
            <a:r>
              <a:rPr lang="zh-CN" altLang="en-US" sz="2800" smtClean="0"/>
              <a:t>，还有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键盘事件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鼠标事件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窗口事件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定时器事件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。。。</a:t>
            </a:r>
            <a:endParaRPr lang="en-US" sz="2400" smtClean="0"/>
          </a:p>
        </p:txBody>
      </p:sp>
      <p:sp>
        <p:nvSpPr>
          <p:cNvPr id="665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69CEC2-2922-4A78-B626-74B7C34984C9}" type="slidenum">
              <a:rPr lang="en-US" altLang="zh-CN" smtClean="0">
                <a:latin typeface="Arial" charset="0"/>
              </a:rPr>
              <a:pPr/>
              <a:t>63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响应键盘事件</a:t>
            </a:r>
            <a:endParaRPr 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2735263" cy="5256212"/>
          </a:xfrm>
        </p:spPr>
        <p:txBody>
          <a:bodyPr/>
          <a:lstStyle/>
          <a:p>
            <a:r>
              <a:rPr lang="zh-CN" altLang="en-US" sz="2000" smtClean="0"/>
              <a:t>重写</a:t>
            </a:r>
            <a:r>
              <a:rPr lang="en-US" altLang="zh-CN" sz="2000" smtClean="0"/>
              <a:t>keyPressEvent</a:t>
            </a:r>
          </a:p>
          <a:p>
            <a:r>
              <a:rPr lang="zh-CN" altLang="en-US" sz="2000" smtClean="0"/>
              <a:t>键按下时响应</a:t>
            </a:r>
            <a:endParaRPr lang="en-US" altLang="zh-CN" sz="2000" smtClean="0"/>
          </a:p>
          <a:p>
            <a:r>
              <a:rPr lang="zh-CN" altLang="en-US" sz="2000" smtClean="0"/>
              <a:t>将未处理的按键传给基类处理</a:t>
            </a:r>
            <a:endParaRPr lang="en-US" sz="2000" smtClean="0"/>
          </a:p>
        </p:txBody>
      </p:sp>
      <p:sp>
        <p:nvSpPr>
          <p:cNvPr id="675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3D7AE-E5DD-4A73-8001-1886E1BBED5D}" type="slidenum">
              <a:rPr lang="en-US" altLang="zh-CN" smtClean="0">
                <a:latin typeface="Arial" charset="0"/>
              </a:rPr>
              <a:pPr/>
              <a:t>64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3143250" y="1339850"/>
            <a:ext cx="5837238" cy="5010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0670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void CircularGauge::keyPressEvent(QKeyEvent *ev)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switch(ev-&gt;key())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case Qt::Key_Up: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case Qt::Key_Right: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setValue(value()+1);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break;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case Qt::Key_Down: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case Qt::Key_Left: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setValue(value()-1);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break;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case Qt::Key_PageUp: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setValue(value()+10);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break;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case Qt::Key_PageDown: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setValue(value()-10);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break;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default: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QWidget::keyPressEvent(ev);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}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}</a:t>
            </a:r>
          </a:p>
        </p:txBody>
      </p:sp>
      <p:sp>
        <p:nvSpPr>
          <p:cNvPr id="67590" name="Freeform 5"/>
          <p:cNvSpPr>
            <a:spLocks noChangeArrowheads="1"/>
          </p:cNvSpPr>
          <p:nvPr/>
        </p:nvSpPr>
        <p:spPr bwMode="auto">
          <a:xfrm>
            <a:off x="3059113" y="1125538"/>
            <a:ext cx="5772150" cy="5403850"/>
          </a:xfrm>
          <a:custGeom>
            <a:avLst/>
            <a:gdLst>
              <a:gd name="T0" fmla="*/ 2147483647 w 16035"/>
              <a:gd name="T1" fmla="*/ 2147483647 h 15011"/>
              <a:gd name="T2" fmla="*/ 2147483647 w 16035"/>
              <a:gd name="T3" fmla="*/ 2147483647 h 15011"/>
              <a:gd name="T4" fmla="*/ 2147483647 w 16035"/>
              <a:gd name="T5" fmla="*/ 2147483647 h 15011"/>
              <a:gd name="T6" fmla="*/ 2147483647 w 16035"/>
              <a:gd name="T7" fmla="*/ 2147483647 h 15011"/>
              <a:gd name="T8" fmla="*/ 2147483647 w 16035"/>
              <a:gd name="T9" fmla="*/ 2147483647 h 15011"/>
              <a:gd name="T10" fmla="*/ 2147483647 w 16035"/>
              <a:gd name="T11" fmla="*/ 2147483647 h 15011"/>
              <a:gd name="T12" fmla="*/ 2147483647 w 16035"/>
              <a:gd name="T13" fmla="*/ 2147483647 h 15011"/>
              <a:gd name="T14" fmla="*/ 2147483647 w 16035"/>
              <a:gd name="T15" fmla="*/ 2147483647 h 15011"/>
              <a:gd name="T16" fmla="*/ 2147483647 w 16035"/>
              <a:gd name="T17" fmla="*/ 2147483647 h 150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035"/>
              <a:gd name="T28" fmla="*/ 0 h 15011"/>
              <a:gd name="T29" fmla="*/ 16035 w 16035"/>
              <a:gd name="T30" fmla="*/ 15011 h 150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035" h="15011">
                <a:moveTo>
                  <a:pt x="818" y="15"/>
                </a:moveTo>
                <a:cubicBezTo>
                  <a:pt x="818" y="15"/>
                  <a:pt x="13110" y="20"/>
                  <a:pt x="16033" y="30"/>
                </a:cubicBezTo>
                <a:cubicBezTo>
                  <a:pt x="16033" y="1125"/>
                  <a:pt x="16033" y="10470"/>
                  <a:pt x="16033" y="11570"/>
                </a:cubicBezTo>
                <a:cubicBezTo>
                  <a:pt x="16015" y="12570"/>
                  <a:pt x="16034" y="13045"/>
                  <a:pt x="15881" y="13805"/>
                </a:cubicBezTo>
                <a:cubicBezTo>
                  <a:pt x="15658" y="14900"/>
                  <a:pt x="15441" y="14865"/>
                  <a:pt x="15171" y="15010"/>
                </a:cubicBezTo>
                <a:cubicBezTo>
                  <a:pt x="14889" y="14975"/>
                  <a:pt x="5079" y="14970"/>
                  <a:pt x="34" y="14955"/>
                </a:cubicBezTo>
                <a:cubicBezTo>
                  <a:pt x="30" y="12750"/>
                  <a:pt x="37" y="3045"/>
                  <a:pt x="37" y="2815"/>
                </a:cubicBezTo>
                <a:cubicBezTo>
                  <a:pt x="40" y="2575"/>
                  <a:pt x="0" y="1800"/>
                  <a:pt x="221" y="820"/>
                </a:cubicBezTo>
                <a:cubicBezTo>
                  <a:pt x="440" y="0"/>
                  <a:pt x="602" y="0"/>
                  <a:pt x="818" y="15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响应鼠标事件</a:t>
            </a:r>
            <a:endParaRPr lang="en-US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5256212"/>
          </a:xfrm>
        </p:spPr>
        <p:txBody>
          <a:bodyPr/>
          <a:lstStyle/>
          <a:p>
            <a:r>
              <a:rPr lang="zh-CN" altLang="en-US" sz="2400" smtClean="0"/>
              <a:t>鼠标事件通过重写如下函数来处理</a:t>
            </a:r>
            <a:endParaRPr lang="en-US" altLang="zh-CN" sz="2400" smtClean="0"/>
          </a:p>
          <a:p>
            <a:pPr lvl="1"/>
            <a:r>
              <a:rPr lang="en-US" altLang="zh-CN" sz="2000" smtClean="0"/>
              <a:t>mousePressEvent</a:t>
            </a:r>
            <a:r>
              <a:rPr lang="zh-CN" altLang="en-US" sz="2000" smtClean="0"/>
              <a:t>和</a:t>
            </a:r>
            <a:r>
              <a:rPr lang="en-US" altLang="zh-CN" sz="2000" smtClean="0"/>
              <a:t>mouseReleaseEvent</a:t>
            </a:r>
          </a:p>
          <a:p>
            <a:pPr lvl="1"/>
            <a:r>
              <a:rPr lang="en-US" altLang="zh-CN" sz="2000" smtClean="0"/>
              <a:t>mouseMoveEvent</a:t>
            </a:r>
            <a:r>
              <a:rPr lang="zh-CN" altLang="en-US" sz="2000" smtClean="0"/>
              <a:t>：除非</a:t>
            </a:r>
            <a:r>
              <a:rPr lang="en-US" altLang="zh-CN" sz="2000" smtClean="0"/>
              <a:t>mouseTracking</a:t>
            </a:r>
            <a:r>
              <a:rPr lang="zh-CN" altLang="en-US" sz="2000" smtClean="0"/>
              <a:t>为真，否则只有一个鼠标按键按下时才被调用</a:t>
            </a:r>
            <a:endParaRPr lang="en-US" altLang="zh-CN" sz="2000" smtClean="0"/>
          </a:p>
          <a:p>
            <a:r>
              <a:rPr lang="en-US" altLang="zh-CN" sz="2400" smtClean="0"/>
              <a:t>setValueFromPos</a:t>
            </a:r>
            <a:r>
              <a:rPr lang="zh-CN" altLang="en-US" sz="2400" smtClean="0"/>
              <a:t>是一个私有函数，用于将点转换为角度</a:t>
            </a:r>
            <a:endParaRPr lang="en-US" sz="2400" smtClean="0"/>
          </a:p>
        </p:txBody>
      </p:sp>
      <p:sp>
        <p:nvSpPr>
          <p:cNvPr id="6861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46FF0-07DF-4C18-881E-64B9B28B4BE2}" type="slidenum">
              <a:rPr lang="en-US" altLang="zh-CN" smtClean="0">
                <a:latin typeface="Arial" charset="0"/>
              </a:rPr>
              <a:pPr/>
              <a:t>65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1943100" y="3148013"/>
            <a:ext cx="5942013" cy="312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0291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void CircularGauge::mousePressEvent(QMouseEvent *ev)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setValueFromPos(ev-&gt;pos());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}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void CircularGauge::mouseReleaseEvent(QMouseEvent *ev)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setValueFromPos(ev-&gt;pos());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}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void CircularGauge::mouseMoveEvent(QMouseEvent *ev)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    setValueFromPos(ev-&gt;pos());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</a:rPr>
              <a:t>}</a:t>
            </a:r>
          </a:p>
        </p:txBody>
      </p:sp>
      <p:sp>
        <p:nvSpPr>
          <p:cNvPr id="68614" name="Freeform 5"/>
          <p:cNvSpPr>
            <a:spLocks noChangeArrowheads="1"/>
          </p:cNvSpPr>
          <p:nvPr/>
        </p:nvSpPr>
        <p:spPr bwMode="auto">
          <a:xfrm>
            <a:off x="1824038" y="2997200"/>
            <a:ext cx="6026150" cy="3314700"/>
          </a:xfrm>
          <a:custGeom>
            <a:avLst/>
            <a:gdLst>
              <a:gd name="T0" fmla="*/ 2147483647 w 16738"/>
              <a:gd name="T1" fmla="*/ 2147483647 h 9207"/>
              <a:gd name="T2" fmla="*/ 2147483647 w 16738"/>
              <a:gd name="T3" fmla="*/ 2147483647 h 9207"/>
              <a:gd name="T4" fmla="*/ 2147483647 w 16738"/>
              <a:gd name="T5" fmla="*/ 2147483647 h 9207"/>
              <a:gd name="T6" fmla="*/ 2147483647 w 16738"/>
              <a:gd name="T7" fmla="*/ 2147483647 h 9207"/>
              <a:gd name="T8" fmla="*/ 2147483647 w 16738"/>
              <a:gd name="T9" fmla="*/ 2147483647 h 9207"/>
              <a:gd name="T10" fmla="*/ 2147483647 w 16738"/>
              <a:gd name="T11" fmla="*/ 2147483647 h 9207"/>
              <a:gd name="T12" fmla="*/ 2147483647 w 16738"/>
              <a:gd name="T13" fmla="*/ 2147483647 h 9207"/>
              <a:gd name="T14" fmla="*/ 2147483647 w 16738"/>
              <a:gd name="T15" fmla="*/ 2147483647 h 9207"/>
              <a:gd name="T16" fmla="*/ 2147483647 w 16738"/>
              <a:gd name="T17" fmla="*/ 2147483647 h 92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38"/>
              <a:gd name="T28" fmla="*/ 0 h 9207"/>
              <a:gd name="T29" fmla="*/ 16738 w 16738"/>
              <a:gd name="T30" fmla="*/ 9207 h 92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38" h="9207">
                <a:moveTo>
                  <a:pt x="854" y="9"/>
                </a:moveTo>
                <a:cubicBezTo>
                  <a:pt x="854" y="9"/>
                  <a:pt x="13683" y="12"/>
                  <a:pt x="16735" y="18"/>
                </a:cubicBezTo>
                <a:cubicBezTo>
                  <a:pt x="16735" y="690"/>
                  <a:pt x="16735" y="6421"/>
                  <a:pt x="16735" y="7096"/>
                </a:cubicBezTo>
                <a:cubicBezTo>
                  <a:pt x="16716" y="7709"/>
                  <a:pt x="16737" y="8001"/>
                  <a:pt x="16576" y="8467"/>
                </a:cubicBezTo>
                <a:cubicBezTo>
                  <a:pt x="16343" y="9139"/>
                  <a:pt x="16117" y="9117"/>
                  <a:pt x="15835" y="9206"/>
                </a:cubicBezTo>
                <a:cubicBezTo>
                  <a:pt x="15541" y="9185"/>
                  <a:pt x="5301" y="9181"/>
                  <a:pt x="36" y="9172"/>
                </a:cubicBezTo>
                <a:cubicBezTo>
                  <a:pt x="31" y="7820"/>
                  <a:pt x="38" y="1867"/>
                  <a:pt x="38" y="1726"/>
                </a:cubicBezTo>
                <a:cubicBezTo>
                  <a:pt x="41" y="1579"/>
                  <a:pt x="0" y="1104"/>
                  <a:pt x="230" y="503"/>
                </a:cubicBezTo>
                <a:cubicBezTo>
                  <a:pt x="458" y="0"/>
                  <a:pt x="628" y="0"/>
                  <a:pt x="854" y="9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加速绘制</a:t>
            </a:r>
            <a:endParaRPr lang="en-US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8208963" cy="5256212"/>
          </a:xfrm>
        </p:spPr>
        <p:txBody>
          <a:bodyPr/>
          <a:lstStyle/>
          <a:p>
            <a:r>
              <a:rPr lang="en-US" altLang="zh-CN" sz="2400" smtClean="0"/>
              <a:t>paintEvent</a:t>
            </a:r>
            <a:r>
              <a:rPr lang="zh-CN" altLang="en-US" sz="2400" smtClean="0"/>
              <a:t>函数有一个</a:t>
            </a:r>
            <a:r>
              <a:rPr lang="en-US" altLang="zh-CN" sz="2400" smtClean="0"/>
              <a:t>QPaintEvent</a:t>
            </a:r>
            <a:r>
              <a:rPr lang="zh-CN" altLang="en-US" sz="2400" smtClean="0"/>
              <a:t>参数</a:t>
            </a:r>
            <a:endParaRPr lang="en-US" altLang="zh-CN" sz="2400" smtClean="0"/>
          </a:p>
          <a:p>
            <a:r>
              <a:rPr lang="en-US" altLang="zh-CN" sz="2400" smtClean="0"/>
              <a:t>QPaintEvent</a:t>
            </a:r>
            <a:r>
              <a:rPr lang="zh-CN" altLang="en-US" sz="2400" smtClean="0"/>
              <a:t>有两个方法</a:t>
            </a:r>
            <a:endParaRPr lang="en-US" altLang="zh-CN" sz="2400" smtClean="0"/>
          </a:p>
          <a:p>
            <a:pPr lvl="1"/>
            <a:r>
              <a:rPr lang="en-US" altLang="zh-CN" sz="2000" smtClean="0"/>
              <a:t>QRect rect()</a:t>
            </a:r>
            <a:r>
              <a:rPr lang="zh-CN" altLang="en-US" sz="2000" smtClean="0"/>
              <a:t>：返回需要重绘的矩形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QRegion region()</a:t>
            </a:r>
            <a:r>
              <a:rPr lang="zh-CN" altLang="en-US" sz="2000" smtClean="0"/>
              <a:t>：返回需要重绘的区域</a:t>
            </a:r>
            <a:endParaRPr lang="en-US" altLang="zh-CN" sz="2000" smtClean="0"/>
          </a:p>
          <a:p>
            <a:r>
              <a:rPr lang="zh-CN" altLang="en-US" sz="2400" smtClean="0"/>
              <a:t>重绘时，尽量避免在</a:t>
            </a:r>
            <a:r>
              <a:rPr lang="en-US" altLang="zh-CN" sz="2400" smtClean="0"/>
              <a:t>QPaintEvent</a:t>
            </a:r>
            <a:r>
              <a:rPr lang="zh-CN" altLang="en-US" sz="2400" smtClean="0"/>
              <a:t>返回的矩形</a:t>
            </a:r>
            <a:r>
              <a:rPr lang="en-US" altLang="zh-CN" sz="2400" smtClean="0"/>
              <a:t>/</a:t>
            </a:r>
            <a:r>
              <a:rPr lang="zh-CN" altLang="en-US" sz="2400" smtClean="0"/>
              <a:t>区域外绘制复杂图形</a:t>
            </a:r>
            <a:endParaRPr lang="en-US" altLang="zh-CN" sz="2400" smtClean="0"/>
          </a:p>
        </p:txBody>
      </p:sp>
      <p:sp>
        <p:nvSpPr>
          <p:cNvPr id="6963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81278C-37BC-44BA-810C-55ED89A61713}" type="slidenum">
              <a:rPr lang="en-US" altLang="zh-CN" smtClean="0">
                <a:latin typeface="Arial" charset="0"/>
              </a:rPr>
              <a:pPr/>
              <a:t>66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为表盘添加事件过滤器</a:t>
            </a:r>
            <a:endParaRPr lang="en-US" smtClean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按键</a:t>
            </a:r>
            <a:r>
              <a:rPr lang="en-US" altLang="zh-CN" sz="2800" smtClean="0"/>
              <a:t>0</a:t>
            </a:r>
            <a:r>
              <a:rPr lang="zh-CN" altLang="en-US" sz="2800" smtClean="0"/>
              <a:t>时，时油表指向</a:t>
            </a:r>
            <a:r>
              <a:rPr lang="en-US" altLang="zh-CN" sz="2800" smtClean="0"/>
              <a:t>0</a:t>
            </a:r>
          </a:p>
        </p:txBody>
      </p:sp>
      <p:sp>
        <p:nvSpPr>
          <p:cNvPr id="7066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208D6F-3494-4C17-BAD3-A9C89C0EF53D}" type="slidenum">
              <a:rPr lang="en-US" altLang="zh-CN" smtClean="0">
                <a:latin typeface="Arial" charset="0"/>
              </a:rPr>
              <a:pPr/>
              <a:t>67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0661" name="Freeform 1"/>
          <p:cNvSpPr>
            <a:spLocks noChangeArrowheads="1"/>
          </p:cNvSpPr>
          <p:nvPr/>
        </p:nvSpPr>
        <p:spPr bwMode="auto">
          <a:xfrm>
            <a:off x="179388" y="1841500"/>
            <a:ext cx="8839200" cy="3783013"/>
          </a:xfrm>
          <a:custGeom>
            <a:avLst/>
            <a:gdLst>
              <a:gd name="T0" fmla="*/ 2147483647 w 24552"/>
              <a:gd name="T1" fmla="*/ 2147483647 h 10508"/>
              <a:gd name="T2" fmla="*/ 2147483647 w 24552"/>
              <a:gd name="T3" fmla="*/ 2147483647 h 10508"/>
              <a:gd name="T4" fmla="*/ 2147483647 w 24552"/>
              <a:gd name="T5" fmla="*/ 2147483647 h 10508"/>
              <a:gd name="T6" fmla="*/ 2147483647 w 24552"/>
              <a:gd name="T7" fmla="*/ 2147483647 h 10508"/>
              <a:gd name="T8" fmla="*/ 2147483647 w 24552"/>
              <a:gd name="T9" fmla="*/ 2147483647 h 10508"/>
              <a:gd name="T10" fmla="*/ 2147483647 w 24552"/>
              <a:gd name="T11" fmla="*/ 2147483647 h 10508"/>
              <a:gd name="T12" fmla="*/ 2147483647 w 24552"/>
              <a:gd name="T13" fmla="*/ 2147483647 h 10508"/>
              <a:gd name="T14" fmla="*/ 2147483647 w 24552"/>
              <a:gd name="T15" fmla="*/ 2147483647 h 10508"/>
              <a:gd name="T16" fmla="*/ 2147483647 w 24552"/>
              <a:gd name="T17" fmla="*/ 2147483647 h 10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552"/>
              <a:gd name="T28" fmla="*/ 0 h 10508"/>
              <a:gd name="T29" fmla="*/ 24552 w 24552"/>
              <a:gd name="T30" fmla="*/ 10508 h 105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552" h="10508">
                <a:moveTo>
                  <a:pt x="1253" y="10"/>
                </a:moveTo>
                <a:cubicBezTo>
                  <a:pt x="1253" y="10"/>
                  <a:pt x="20073" y="14"/>
                  <a:pt x="24549" y="21"/>
                </a:cubicBezTo>
                <a:cubicBezTo>
                  <a:pt x="24549" y="787"/>
                  <a:pt x="24549" y="7329"/>
                  <a:pt x="24549" y="8099"/>
                </a:cubicBezTo>
                <a:cubicBezTo>
                  <a:pt x="24521" y="8799"/>
                  <a:pt x="24551" y="9131"/>
                  <a:pt x="24316" y="9663"/>
                </a:cubicBezTo>
                <a:cubicBezTo>
                  <a:pt x="23974" y="10430"/>
                  <a:pt x="23643" y="10405"/>
                  <a:pt x="23228" y="10507"/>
                </a:cubicBezTo>
                <a:cubicBezTo>
                  <a:pt x="22797" y="10482"/>
                  <a:pt x="7777" y="10479"/>
                  <a:pt x="52" y="10468"/>
                </a:cubicBezTo>
                <a:cubicBezTo>
                  <a:pt x="46" y="8925"/>
                  <a:pt x="56" y="2131"/>
                  <a:pt x="56" y="1970"/>
                </a:cubicBezTo>
                <a:cubicBezTo>
                  <a:pt x="60" y="1802"/>
                  <a:pt x="0" y="1260"/>
                  <a:pt x="337" y="574"/>
                </a:cubicBezTo>
                <a:cubicBezTo>
                  <a:pt x="673" y="0"/>
                  <a:pt x="921" y="0"/>
                  <a:pt x="1253" y="10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541338" y="1990725"/>
            <a:ext cx="8067675" cy="3449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0670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class KeyboardFilter : public QObject ...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{bool KeyboardFilter::eventFilter(QObject *o, QEvent *ev)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if (ev-&gt;type() == QEvent::KeyPress)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if (QKeyEvent *ke = static_cast&lt;QKeyEvent*&gt;(ev))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    if (ke-&gt;key() == Qt::Key_0)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        if (o-&gt;metaObject()-&gt;indexOfProperty("value") != -1 )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        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            o-&gt;setProperty("value", 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            return true;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            }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    return false;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</a:rPr>
              <a:t>}</a:t>
            </a:r>
          </a:p>
        </p:txBody>
      </p:sp>
      <p:sp>
        <p:nvSpPr>
          <p:cNvPr id="70663" name="Line 5"/>
          <p:cNvSpPr>
            <a:spLocks noChangeShapeType="1"/>
          </p:cNvSpPr>
          <p:nvPr/>
        </p:nvSpPr>
        <p:spPr bwMode="auto">
          <a:xfrm>
            <a:off x="377825" y="2384425"/>
            <a:ext cx="8459788" cy="1588"/>
          </a:xfrm>
          <a:prstGeom prst="line">
            <a:avLst/>
          </a:prstGeom>
          <a:noFill/>
          <a:ln w="216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4" name="AutoShape 6"/>
          <p:cNvSpPr>
            <a:spLocks noChangeArrowheads="1"/>
          </p:cNvSpPr>
          <p:nvPr/>
        </p:nvSpPr>
        <p:spPr bwMode="auto">
          <a:xfrm>
            <a:off x="4518025" y="4905375"/>
            <a:ext cx="2339975" cy="900113"/>
          </a:xfrm>
          <a:prstGeom prst="wedgeRoundRectCallout">
            <a:avLst>
              <a:gd name="adj1" fmla="val -59398"/>
              <a:gd name="adj2" fmla="val -108134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51048" rIns="90000" bIns="4500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zh-CN" altLang="en-US" sz="1600">
                <a:solidFill>
                  <a:srgbClr val="66B036"/>
                </a:solidFill>
                <a:latin typeface="DejaVu Sans Mono" pitchFamily="49" charset="0"/>
              </a:rPr>
              <a:t>返回</a:t>
            </a:r>
            <a:r>
              <a:rPr lang="en-US" altLang="zh-CN" sz="1600">
                <a:solidFill>
                  <a:srgbClr val="66B036"/>
                </a:solidFill>
                <a:latin typeface="DejaVu Sans Mono" pitchFamily="49" charset="0"/>
              </a:rPr>
              <a:t>true</a:t>
            </a:r>
            <a:r>
              <a:rPr lang="zh-CN" altLang="en-US" sz="1600">
                <a:solidFill>
                  <a:srgbClr val="66B036"/>
                </a:solidFill>
                <a:latin typeface="DejaVu Sans Mono" pitchFamily="49" charset="0"/>
              </a:rPr>
              <a:t>，停止</a:t>
            </a:r>
            <a:endParaRPr lang="en-US" altLang="zh-CN" sz="1600">
              <a:solidFill>
                <a:srgbClr val="66B036"/>
              </a:solidFill>
              <a:latin typeface="DejaVu Sans Mono" pitchFamily="49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zh-CN" altLang="en-US" sz="1600">
                <a:solidFill>
                  <a:srgbClr val="66B036"/>
                </a:solidFill>
                <a:latin typeface="DejaVu Sans Mono" pitchFamily="49" charset="0"/>
              </a:rPr>
              <a:t>对该事件的响应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安装事件过滤器</a:t>
            </a:r>
            <a:endParaRPr lang="en-US" smtClean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调用</a:t>
            </a:r>
            <a:r>
              <a:rPr lang="en-US" altLang="en-US" sz="2400" smtClean="0"/>
              <a:t>installEventFilter</a:t>
            </a:r>
            <a:r>
              <a:rPr lang="zh-CN" altLang="en-US" sz="2400" smtClean="0"/>
              <a:t>函数</a:t>
            </a:r>
            <a:endParaRPr lang="en-US" altLang="zh-CN" sz="2400" smtClean="0"/>
          </a:p>
          <a:p>
            <a:r>
              <a:rPr lang="zh-CN" altLang="en-US" sz="2400" smtClean="0"/>
              <a:t>由于该</a:t>
            </a:r>
            <a:r>
              <a:rPr lang="en-US" altLang="zh-CN" sz="2400" smtClean="0"/>
              <a:t>filter</a:t>
            </a:r>
            <a:r>
              <a:rPr lang="zh-CN" altLang="en-US" sz="2400" smtClean="0"/>
              <a:t>对象是应用于属性（</a:t>
            </a:r>
            <a:r>
              <a:rPr lang="en-US" altLang="zh-CN" sz="2400" smtClean="0"/>
              <a:t>property</a:t>
            </a:r>
            <a:r>
              <a:rPr lang="zh-CN" altLang="en-US" sz="2400" smtClean="0"/>
              <a:t>）的，它可以用于任何具有该属性的对象，如</a:t>
            </a:r>
            <a:r>
              <a:rPr lang="en-US" altLang="zh-CN" sz="2400" smtClean="0"/>
              <a:t>QSlider, QDial, QSpinBox</a:t>
            </a:r>
            <a:r>
              <a:rPr lang="zh-CN" altLang="en-US" sz="2400" smtClean="0"/>
              <a:t>等</a:t>
            </a:r>
          </a:p>
          <a:p>
            <a:pPr lvl="1"/>
            <a:r>
              <a:rPr lang="zh-CN" altLang="en-US" sz="2000" smtClean="0"/>
              <a:t>如果勇于尝试，可以为</a:t>
            </a:r>
            <a:r>
              <a:rPr lang="en-US" altLang="zh-CN" sz="2000" smtClean="0"/>
              <a:t>QApplication</a:t>
            </a:r>
            <a:r>
              <a:rPr lang="zh-CN" altLang="en-US" sz="2000" smtClean="0"/>
              <a:t>添加事件过滤器</a:t>
            </a:r>
            <a:endParaRPr lang="en-US" sz="2000" smtClean="0"/>
          </a:p>
        </p:txBody>
      </p:sp>
      <p:sp>
        <p:nvSpPr>
          <p:cNvPr id="7168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A94B0B-5D45-42E1-BE54-A48779C40616}" type="slidenum">
              <a:rPr lang="en-US" altLang="zh-CN" smtClean="0">
                <a:latin typeface="Arial" charset="0"/>
              </a:rPr>
              <a:pPr/>
              <a:t>68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2278063" y="3352800"/>
            <a:ext cx="4843462" cy="1947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ComposedGauge compg;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CircularGauge circg;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KeyboardFilter filter;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altLang="zh-CN" b="1">
              <a:solidFill>
                <a:srgbClr val="000000"/>
              </a:solidFill>
              <a:latin typeface="DejaVu Sans Mono" pitchFamily="49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compg.installEventFilter(&amp;filter);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zh-CN" b="1">
                <a:solidFill>
                  <a:srgbClr val="000000"/>
                </a:solidFill>
                <a:latin typeface="DejaVu Sans Mono" pitchFamily="49" charset="0"/>
              </a:rPr>
              <a:t>circg.installEventFilter(&amp;filter);</a:t>
            </a:r>
          </a:p>
        </p:txBody>
      </p:sp>
      <p:sp>
        <p:nvSpPr>
          <p:cNvPr id="71686" name="Freeform 4"/>
          <p:cNvSpPr>
            <a:spLocks noChangeArrowheads="1"/>
          </p:cNvSpPr>
          <p:nvPr/>
        </p:nvSpPr>
        <p:spPr bwMode="auto">
          <a:xfrm>
            <a:off x="1908175" y="3282950"/>
            <a:ext cx="5411788" cy="2162175"/>
          </a:xfrm>
          <a:custGeom>
            <a:avLst/>
            <a:gdLst>
              <a:gd name="T0" fmla="*/ 2147483647 w 15033"/>
              <a:gd name="T1" fmla="*/ 2147483647 h 6005"/>
              <a:gd name="T2" fmla="*/ 2147483647 w 15033"/>
              <a:gd name="T3" fmla="*/ 2147483647 h 6005"/>
              <a:gd name="T4" fmla="*/ 2147483647 w 15033"/>
              <a:gd name="T5" fmla="*/ 2147483647 h 6005"/>
              <a:gd name="T6" fmla="*/ 2147483647 w 15033"/>
              <a:gd name="T7" fmla="*/ 2147483647 h 6005"/>
              <a:gd name="T8" fmla="*/ 2147483647 w 15033"/>
              <a:gd name="T9" fmla="*/ 2147483647 h 6005"/>
              <a:gd name="T10" fmla="*/ 2147483647 w 15033"/>
              <a:gd name="T11" fmla="*/ 2147483647 h 6005"/>
              <a:gd name="T12" fmla="*/ 2147483647 w 15033"/>
              <a:gd name="T13" fmla="*/ 2147483647 h 6005"/>
              <a:gd name="T14" fmla="*/ 2147483647 w 15033"/>
              <a:gd name="T15" fmla="*/ 2147483647 h 6005"/>
              <a:gd name="T16" fmla="*/ 2147483647 w 15033"/>
              <a:gd name="T17" fmla="*/ 2147483647 h 6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33"/>
              <a:gd name="T28" fmla="*/ 0 h 6005"/>
              <a:gd name="T29" fmla="*/ 15033 w 15033"/>
              <a:gd name="T30" fmla="*/ 6005 h 60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33" h="6005">
                <a:moveTo>
                  <a:pt x="767" y="6"/>
                </a:moveTo>
                <a:cubicBezTo>
                  <a:pt x="767" y="6"/>
                  <a:pt x="12290" y="8"/>
                  <a:pt x="15031" y="12"/>
                </a:cubicBezTo>
                <a:cubicBezTo>
                  <a:pt x="15031" y="450"/>
                  <a:pt x="15031" y="4188"/>
                  <a:pt x="15031" y="4628"/>
                </a:cubicBezTo>
                <a:cubicBezTo>
                  <a:pt x="15014" y="5028"/>
                  <a:pt x="15032" y="5218"/>
                  <a:pt x="14889" y="5522"/>
                </a:cubicBezTo>
                <a:cubicBezTo>
                  <a:pt x="14679" y="5960"/>
                  <a:pt x="14476" y="5946"/>
                  <a:pt x="14222" y="6004"/>
                </a:cubicBezTo>
                <a:cubicBezTo>
                  <a:pt x="13959" y="5990"/>
                  <a:pt x="4762" y="5988"/>
                  <a:pt x="32" y="5982"/>
                </a:cubicBezTo>
                <a:cubicBezTo>
                  <a:pt x="28" y="5100"/>
                  <a:pt x="34" y="1218"/>
                  <a:pt x="34" y="1126"/>
                </a:cubicBezTo>
                <a:cubicBezTo>
                  <a:pt x="37" y="1030"/>
                  <a:pt x="0" y="720"/>
                  <a:pt x="207" y="328"/>
                </a:cubicBezTo>
                <a:cubicBezTo>
                  <a:pt x="412" y="0"/>
                  <a:pt x="564" y="0"/>
                  <a:pt x="767" y="6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E01A51-9209-4F8A-B356-D085A9FA5D31}" type="slidenum">
              <a:rPr lang="en-US" altLang="zh-CN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00">
                <a:latin typeface="Arial" pitchFamily="34" charset="0"/>
              </a:rPr>
              <a:t>Qt 2D</a:t>
            </a:r>
            <a:r>
              <a:rPr lang="zh-CN" altLang="en-US" sz="4000">
                <a:latin typeface="Arial" pitchFamily="34" charset="0"/>
              </a:rPr>
              <a:t>绘图</a:t>
            </a:r>
            <a:endParaRPr lang="en-US" sz="40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QT 2D</a:t>
            </a:r>
            <a:r>
              <a:rPr lang="zh-CN" altLang="en-US" smtClean="0"/>
              <a:t>绘图</a:t>
            </a:r>
            <a:endParaRPr 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5256212"/>
          </a:xfrm>
        </p:spPr>
        <p:txBody>
          <a:bodyPr/>
          <a:lstStyle/>
          <a:p>
            <a:r>
              <a:rPr lang="en-US" altLang="zh-CN" sz="2400" dirty="0" smtClean="0"/>
              <a:t>Qt4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2D</a:t>
            </a:r>
            <a:r>
              <a:rPr lang="zh-CN" altLang="en-US" sz="2400" dirty="0" smtClean="0"/>
              <a:t>绘图部分，由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个类支撑整个框架：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QPainter</a:t>
            </a:r>
            <a:r>
              <a:rPr lang="zh-CN" altLang="en-US" sz="2000" dirty="0" smtClean="0"/>
              <a:t>用来执行具体的绘图相关操作如画点，画线，填充，变换，</a:t>
            </a:r>
            <a:r>
              <a:rPr lang="en-US" altLang="zh-CN" sz="2000" dirty="0" smtClean="0"/>
              <a:t>alpha</a:t>
            </a:r>
            <a:r>
              <a:rPr lang="zh-CN" altLang="en-US" sz="2000" dirty="0" smtClean="0"/>
              <a:t>通道等。</a:t>
            </a:r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QPaintDevice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QPainter</a:t>
            </a:r>
            <a:r>
              <a:rPr lang="zh-CN" altLang="en-US" sz="2000" dirty="0" smtClean="0"/>
              <a:t>用来绘图的绘图设备，</a:t>
            </a:r>
            <a:r>
              <a:rPr lang="en-US" altLang="zh-CN" sz="2000" dirty="0" smtClean="0"/>
              <a:t>Qt</a:t>
            </a:r>
            <a:r>
              <a:rPr lang="zh-CN" altLang="en-US" sz="2000" dirty="0" smtClean="0"/>
              <a:t>中有几种预定义的绘图设备，如</a:t>
            </a:r>
            <a:r>
              <a:rPr lang="en-US" altLang="zh-CN" sz="2000" dirty="0" err="1" smtClean="0"/>
              <a:t>QWidget</a:t>
            </a:r>
            <a:r>
              <a:rPr lang="en-US" sz="2000" dirty="0" err="1" smtClean="0"/>
              <a:t>，</a:t>
            </a:r>
            <a:r>
              <a:rPr lang="en-US" altLang="zh-CN" sz="2000" dirty="0" err="1" smtClean="0"/>
              <a:t>QPixmap</a:t>
            </a:r>
            <a:r>
              <a:rPr lang="en-US" sz="2000" dirty="0" err="1" smtClean="0"/>
              <a:t>，</a:t>
            </a:r>
            <a:r>
              <a:rPr lang="en-US" altLang="zh-CN" sz="2000" dirty="0" err="1" smtClean="0"/>
              <a:t>QImage</a:t>
            </a:r>
            <a:r>
              <a:rPr lang="zh-CN" altLang="en-US" sz="2000" dirty="0" smtClean="0"/>
              <a:t>等。他们都从</a:t>
            </a:r>
            <a:r>
              <a:rPr lang="en-US" altLang="zh-CN" sz="2000" dirty="0" err="1" smtClean="0"/>
              <a:t>QPaintDevice</a:t>
            </a:r>
            <a:r>
              <a:rPr lang="zh-CN" altLang="en-US" sz="2000" dirty="0" smtClean="0"/>
              <a:t>继承。</a:t>
            </a:r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QPaintEngine</a:t>
            </a:r>
            <a:r>
              <a:rPr lang="zh-CN" altLang="en-US" sz="2000" dirty="0" smtClean="0"/>
              <a:t>提供了</a:t>
            </a:r>
            <a:r>
              <a:rPr lang="en-US" altLang="zh-CN" sz="2000" dirty="0" err="1" smtClean="0"/>
              <a:t>QPainter</a:t>
            </a:r>
            <a:r>
              <a:rPr lang="zh-CN" altLang="en-US" sz="2000" dirty="0" smtClean="0"/>
              <a:t>在不同设备上绘制的统一接口，通常</a:t>
            </a:r>
            <a:r>
              <a:rPr lang="zh-CN" altLang="en-US" sz="2000" dirty="0" smtClean="0">
                <a:solidFill>
                  <a:srgbClr val="0000CC"/>
                </a:solidFill>
              </a:rPr>
              <a:t>对开发人员是透明的</a:t>
            </a:r>
            <a:r>
              <a:rPr lang="zh-CN" altLang="en-US" sz="2000" dirty="0" smtClean="0"/>
              <a:t>。使用</a:t>
            </a:r>
            <a:r>
              <a:rPr lang="en-US" altLang="zh-CN" sz="2000" dirty="0" err="1" smtClean="0"/>
              <a:t>QPainter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QPainterDevice</a:t>
            </a:r>
            <a:r>
              <a:rPr lang="zh-CN" altLang="en-US" sz="2000" dirty="0" smtClean="0"/>
              <a:t>上进行绘制，它们之间使用</a:t>
            </a:r>
            <a:r>
              <a:rPr lang="en-US" altLang="zh-CN" sz="2000" dirty="0" err="1" smtClean="0"/>
              <a:t>QPaintEngine</a:t>
            </a:r>
            <a:r>
              <a:rPr lang="zh-CN" altLang="en-US" sz="2000" dirty="0" smtClean="0"/>
              <a:t>进行通讯。</a:t>
            </a:r>
          </a:p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从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Qt4.2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开始，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Graphics View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框架取代了</a:t>
            </a:r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QCanvas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QGraphics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View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框架使用了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模式，适合对大量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2D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图元的管理，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Graphics View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框架中，场景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(scene)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存储了图形数据，它通过视图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(view)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以多种表现形式，每个图元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(item)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可以单独进行控制。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21A9DC-93BA-421E-AAE2-1A75E5CC315E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056437" cy="792162"/>
          </a:xfrm>
        </p:spPr>
        <p:txBody>
          <a:bodyPr/>
          <a:lstStyle/>
          <a:p>
            <a:r>
              <a:rPr lang="en-US" altLang="zh-CN" smtClean="0"/>
              <a:t>QPainter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353425" cy="504098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线和轮廓</a:t>
            </a:r>
            <a:r>
              <a:rPr lang="zh-CN" altLang="en-US" sz="2400" dirty="0" smtClean="0"/>
              <a:t>都可以用</a:t>
            </a:r>
            <a:r>
              <a:rPr lang="zh-CN" altLang="en-US" sz="2400" dirty="0" smtClean="0">
                <a:solidFill>
                  <a:srgbClr val="0000CC"/>
                </a:solidFill>
              </a:rPr>
              <a:t>画笔</a:t>
            </a:r>
            <a:r>
              <a:rPr lang="en-US" altLang="zh-CN" sz="2400" dirty="0" smtClean="0">
                <a:solidFill>
                  <a:srgbClr val="0000CC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QPen</a:t>
            </a:r>
            <a:r>
              <a:rPr lang="en-US" altLang="zh-CN" sz="2400" dirty="0" smtClean="0">
                <a:solidFill>
                  <a:srgbClr val="0000CC"/>
                </a:solidFill>
              </a:rPr>
              <a:t>)</a:t>
            </a:r>
            <a:r>
              <a:rPr lang="zh-CN" altLang="en-US" sz="2400" dirty="0" smtClean="0"/>
              <a:t>进行绘制，用</a:t>
            </a:r>
            <a:r>
              <a:rPr lang="zh-CN" altLang="en-US" sz="2400" dirty="0" smtClean="0">
                <a:solidFill>
                  <a:srgbClr val="0000CC"/>
                </a:solidFill>
              </a:rPr>
              <a:t>画刷</a:t>
            </a:r>
            <a:r>
              <a:rPr lang="en-US" altLang="zh-CN" sz="2400" dirty="0" smtClean="0">
                <a:solidFill>
                  <a:srgbClr val="0000CC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QBrush</a:t>
            </a:r>
            <a:r>
              <a:rPr lang="en-US" altLang="zh-CN" sz="2400" dirty="0" smtClean="0">
                <a:solidFill>
                  <a:srgbClr val="0000CC"/>
                </a:solidFill>
              </a:rPr>
              <a:t>)</a:t>
            </a:r>
            <a:r>
              <a:rPr lang="zh-CN" altLang="en-US" sz="2400" dirty="0" smtClean="0"/>
              <a:t>进行</a:t>
            </a:r>
            <a:r>
              <a:rPr lang="zh-CN" altLang="en-US" sz="2400" dirty="0" smtClean="0">
                <a:solidFill>
                  <a:srgbClr val="FF0000"/>
                </a:solidFill>
              </a:rPr>
              <a:t>填充</a:t>
            </a:r>
            <a:r>
              <a:rPr lang="zh-CN" altLang="en-US" sz="2400" dirty="0" smtClean="0"/>
              <a:t>。</a:t>
            </a:r>
            <a:endParaRPr lang="zh-CN" altLang="en-US" sz="20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字体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QFont</a:t>
            </a:r>
            <a:r>
              <a:rPr lang="zh-CN" altLang="en-US" sz="2400" dirty="0" smtClean="0"/>
              <a:t>类定义，当绘制文字时，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使用指定字体的属性，如果没有匹配的字体，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将使用最接近的字体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通常情况下，</a:t>
            </a:r>
            <a:r>
              <a:rPr lang="en-US" altLang="zh-CN" sz="2400" dirty="0" err="1" smtClean="0"/>
              <a:t>QPainter</a:t>
            </a:r>
            <a:r>
              <a:rPr lang="zh-CN" altLang="en-US" sz="2400" dirty="0" smtClean="0"/>
              <a:t>以默认的坐标系统进行绘制，也可以用</a:t>
            </a:r>
            <a:r>
              <a:rPr lang="en-US" altLang="zh-CN" sz="2400" dirty="0" err="1" smtClean="0"/>
              <a:t>QMatrix</a:t>
            </a:r>
            <a:r>
              <a:rPr lang="zh-CN" altLang="en-US" sz="2400" dirty="0" smtClean="0"/>
              <a:t>类</a:t>
            </a:r>
            <a:r>
              <a:rPr lang="zh-CN" altLang="en-US" sz="2400" dirty="0" smtClean="0">
                <a:solidFill>
                  <a:srgbClr val="FF0000"/>
                </a:solidFill>
              </a:rPr>
              <a:t>对坐标进行变换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25C145-6FBA-4696-8514-155445793301}" type="slidenum">
              <a:rPr lang="en-US" altLang="zh-CN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9047</TotalTime>
  <Words>4061</Words>
  <Application>Microsoft Office PowerPoint</Application>
  <PresentationFormat>全屏显示(4:3)</PresentationFormat>
  <Paragraphs>697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Arial</vt:lpstr>
      <vt:lpstr>SimSun</vt:lpstr>
      <vt:lpstr>Verdana</vt:lpstr>
      <vt:lpstr>Times New Roman</vt:lpstr>
      <vt:lpstr>黑体</vt:lpstr>
      <vt:lpstr>DejaVu Sans Mono</vt:lpstr>
      <vt:lpstr>Arial Unicode MS</vt:lpstr>
      <vt:lpstr>tsinghua-template</vt:lpstr>
      <vt:lpstr>QT 绘图</vt:lpstr>
      <vt:lpstr>课程主要内容</vt:lpstr>
      <vt:lpstr>幻灯片 3</vt:lpstr>
      <vt:lpstr>事件处理和绘制（Painting）</vt:lpstr>
      <vt:lpstr>事件处理和绘制（Painting）</vt:lpstr>
      <vt:lpstr>基本绘制Pipeline</vt:lpstr>
      <vt:lpstr>幻灯片 7</vt:lpstr>
      <vt:lpstr>QT 2D绘图</vt:lpstr>
      <vt:lpstr>QPainter</vt:lpstr>
      <vt:lpstr>QPainter</vt:lpstr>
      <vt:lpstr>QPainter的绘图函数</vt:lpstr>
      <vt:lpstr>幻灯片 12</vt:lpstr>
      <vt:lpstr>画笔</vt:lpstr>
      <vt:lpstr>线型</vt:lpstr>
      <vt:lpstr>画笔</vt:lpstr>
      <vt:lpstr>端点风格和连接风格</vt:lpstr>
      <vt:lpstr>画笔示例</vt:lpstr>
      <vt:lpstr>幻灯片 18</vt:lpstr>
      <vt:lpstr>画刷</vt:lpstr>
      <vt:lpstr>QColor</vt:lpstr>
      <vt:lpstr>颜色微调</vt:lpstr>
      <vt:lpstr>QRgb</vt:lpstr>
      <vt:lpstr>实色画刷</vt:lpstr>
      <vt:lpstr>模式画刷</vt:lpstr>
      <vt:lpstr>带纹理的画刷</vt:lpstr>
      <vt:lpstr>幻灯片 26</vt:lpstr>
      <vt:lpstr>基本图形绘制</vt:lpstr>
      <vt:lpstr>基本文本绘制</vt:lpstr>
      <vt:lpstr>幻灯片 29</vt:lpstr>
      <vt:lpstr>渐变填充</vt:lpstr>
      <vt:lpstr>填充设置</vt:lpstr>
      <vt:lpstr>线性渐变填充</vt:lpstr>
      <vt:lpstr>线型填充示例</vt:lpstr>
      <vt:lpstr>圆形渐变填充</vt:lpstr>
      <vt:lpstr>圆锥渐变填充</vt:lpstr>
      <vt:lpstr>幻灯片 36</vt:lpstr>
      <vt:lpstr>文本绘制</vt:lpstr>
      <vt:lpstr>使用字体</vt:lpstr>
      <vt:lpstr>Font Family</vt:lpstr>
      <vt:lpstr>Font Size</vt:lpstr>
      <vt:lpstr>字体效果</vt:lpstr>
      <vt:lpstr>测量文本大小</vt:lpstr>
      <vt:lpstr>中文显示问题</vt:lpstr>
      <vt:lpstr>幻灯片 44</vt:lpstr>
      <vt:lpstr>图像处理</vt:lpstr>
      <vt:lpstr>转换</vt:lpstr>
      <vt:lpstr>读入和保存</vt:lpstr>
      <vt:lpstr>在QImage上绘制</vt:lpstr>
      <vt:lpstr>在QPixmap上绘制</vt:lpstr>
      <vt:lpstr>幻灯片 50</vt:lpstr>
      <vt:lpstr>坐标系统</vt:lpstr>
      <vt:lpstr>坐标值的表示方法</vt:lpstr>
      <vt:lpstr>坐标变换</vt:lpstr>
      <vt:lpstr>坐标变换</vt:lpstr>
      <vt:lpstr>坐标变换的保存和恢复</vt:lpstr>
      <vt:lpstr>2.5D坐标变换</vt:lpstr>
      <vt:lpstr>视口和窗口</vt:lpstr>
      <vt:lpstr>幻灯片 58</vt:lpstr>
      <vt:lpstr>表盘</vt:lpstr>
      <vt:lpstr>表盘</vt:lpstr>
      <vt:lpstr>表盘</vt:lpstr>
      <vt:lpstr>表盘</vt:lpstr>
      <vt:lpstr>响应事件</vt:lpstr>
      <vt:lpstr>响应键盘事件</vt:lpstr>
      <vt:lpstr>响应鼠标事件</vt:lpstr>
      <vt:lpstr>加速绘制</vt:lpstr>
      <vt:lpstr>为表盘添加事件过滤器</vt:lpstr>
      <vt:lpstr>安装事件过滤器</vt:lpstr>
    </vt:vector>
  </TitlesOfParts>
  <Company>MSPRC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Stevens</cp:lastModifiedBy>
  <cp:revision>345</cp:revision>
  <dcterms:created xsi:type="dcterms:W3CDTF">2010-07-18T08:18:18Z</dcterms:created>
  <dcterms:modified xsi:type="dcterms:W3CDTF">2012-08-23T00:05:18Z</dcterms:modified>
</cp:coreProperties>
</file>