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3"/>
  </p:notesMasterIdLst>
  <p:sldIdLst>
    <p:sldId id="344" r:id="rId2"/>
    <p:sldId id="410" r:id="rId3"/>
    <p:sldId id="528" r:id="rId4"/>
    <p:sldId id="411" r:id="rId5"/>
    <p:sldId id="553" r:id="rId6"/>
    <p:sldId id="493" r:id="rId7"/>
    <p:sldId id="464" r:id="rId8"/>
    <p:sldId id="465" r:id="rId9"/>
    <p:sldId id="466" r:id="rId10"/>
    <p:sldId id="486" r:id="rId11"/>
    <p:sldId id="487" r:id="rId12"/>
    <p:sldId id="488" r:id="rId13"/>
    <p:sldId id="489" r:id="rId14"/>
    <p:sldId id="490" r:id="rId15"/>
    <p:sldId id="491" r:id="rId16"/>
    <p:sldId id="530" r:id="rId17"/>
    <p:sldId id="467" r:id="rId18"/>
    <p:sldId id="412" r:id="rId19"/>
    <p:sldId id="529" r:id="rId20"/>
    <p:sldId id="468" r:id="rId21"/>
    <p:sldId id="527" r:id="rId22"/>
    <p:sldId id="483" r:id="rId23"/>
    <p:sldId id="494" r:id="rId24"/>
    <p:sldId id="495" r:id="rId25"/>
    <p:sldId id="496" r:id="rId26"/>
    <p:sldId id="497" r:id="rId27"/>
    <p:sldId id="498" r:id="rId28"/>
    <p:sldId id="499" r:id="rId29"/>
    <p:sldId id="492" r:id="rId30"/>
    <p:sldId id="502" r:id="rId31"/>
    <p:sldId id="503" r:id="rId32"/>
    <p:sldId id="504" r:id="rId33"/>
    <p:sldId id="537" r:id="rId34"/>
    <p:sldId id="505" r:id="rId35"/>
    <p:sldId id="506" r:id="rId36"/>
    <p:sldId id="507" r:id="rId37"/>
    <p:sldId id="534" r:id="rId38"/>
    <p:sldId id="515" r:id="rId39"/>
    <p:sldId id="533" r:id="rId40"/>
    <p:sldId id="485" r:id="rId41"/>
    <p:sldId id="557" r:id="rId42"/>
    <p:sldId id="554" r:id="rId43"/>
    <p:sldId id="555" r:id="rId44"/>
    <p:sldId id="556" r:id="rId45"/>
    <p:sldId id="516" r:id="rId46"/>
    <p:sldId id="519" r:id="rId47"/>
    <p:sldId id="520" r:id="rId48"/>
    <p:sldId id="521" r:id="rId49"/>
    <p:sldId id="522" r:id="rId50"/>
    <p:sldId id="546" r:id="rId51"/>
    <p:sldId id="545" r:id="rId52"/>
    <p:sldId id="523" r:id="rId53"/>
    <p:sldId id="524" r:id="rId54"/>
    <p:sldId id="525" r:id="rId55"/>
    <p:sldId id="549" r:id="rId56"/>
    <p:sldId id="547" r:id="rId57"/>
    <p:sldId id="548" r:id="rId58"/>
    <p:sldId id="550" r:id="rId59"/>
    <p:sldId id="526" r:id="rId60"/>
    <p:sldId id="551" r:id="rId61"/>
    <p:sldId id="543" r:id="rId62"/>
  </p:sldIdLst>
  <p:sldSz cx="9144000" cy="6858000" type="screen4x3"/>
  <p:notesSz cx="6858000" cy="9144000"/>
  <p:defaultTextStyle>
    <a:defPPr>
      <a:defRPr lang="en-US"/>
    </a:defPPr>
    <a:lvl1pPr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5pPr>
    <a:lvl6pPr marL="2286000" algn="l" defTabSz="914400" rtl="0" eaLnBrk="1" latinLnBrk="0" hangingPunct="1">
      <a:defRPr kumimoji="1" sz="2400" b="1" kern="1200">
        <a:solidFill>
          <a:srgbClr val="0033CC"/>
        </a:solidFill>
        <a:latin typeface="Times New Roman" pitchFamily="18" charset="0"/>
        <a:ea typeface="宋体" pitchFamily="2" charset="-122"/>
        <a:cs typeface="+mn-cs"/>
      </a:defRPr>
    </a:lvl6pPr>
    <a:lvl7pPr marL="2743200" algn="l" defTabSz="914400" rtl="0" eaLnBrk="1" latinLnBrk="0" hangingPunct="1">
      <a:defRPr kumimoji="1" sz="2400" b="1" kern="1200">
        <a:solidFill>
          <a:srgbClr val="0033CC"/>
        </a:solidFill>
        <a:latin typeface="Times New Roman" pitchFamily="18" charset="0"/>
        <a:ea typeface="宋体" pitchFamily="2" charset="-122"/>
        <a:cs typeface="+mn-cs"/>
      </a:defRPr>
    </a:lvl7pPr>
    <a:lvl8pPr marL="3200400" algn="l" defTabSz="914400" rtl="0" eaLnBrk="1" latinLnBrk="0" hangingPunct="1">
      <a:defRPr kumimoji="1" sz="2400" b="1" kern="1200">
        <a:solidFill>
          <a:srgbClr val="0033CC"/>
        </a:solidFill>
        <a:latin typeface="Times New Roman" pitchFamily="18" charset="0"/>
        <a:ea typeface="宋体" pitchFamily="2" charset="-122"/>
        <a:cs typeface="+mn-cs"/>
      </a:defRPr>
    </a:lvl8pPr>
    <a:lvl9pPr marL="3657600" algn="l" defTabSz="914400" rtl="0" eaLnBrk="1" latinLnBrk="0" hangingPunct="1">
      <a:defRPr kumimoji="1" sz="2400" b="1" kern="1200">
        <a:solidFill>
          <a:srgbClr val="0033CC"/>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33CC"/>
    <a:srgbClr val="003300"/>
    <a:srgbClr val="FFFF00"/>
    <a:srgbClr val="CC9900"/>
    <a:srgbClr val="006600"/>
    <a:srgbClr val="9933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autoAdjust="0"/>
    <p:restoredTop sz="94674" autoAdjust="0"/>
  </p:normalViewPr>
  <p:slideViewPr>
    <p:cSldViewPr>
      <p:cViewPr varScale="1">
        <p:scale>
          <a:sx n="89" d="100"/>
          <a:sy n="89" d="100"/>
        </p:scale>
        <p:origin x="-1362"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46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0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ahoma" pitchFamily="34" charset="0"/>
              </a:defRPr>
            </a:lvl1pPr>
          </a:lstStyle>
          <a:p>
            <a:pPr>
              <a:defRPr/>
            </a:pPr>
            <a:endParaRPr lang="zh-CN" altLang="en-US"/>
          </a:p>
        </p:txBody>
      </p:sp>
      <p:sp>
        <p:nvSpPr>
          <p:cNvPr id="3502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ahoma" pitchFamily="34" charset="0"/>
              </a:defRPr>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02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02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ahoma" pitchFamily="34" charset="0"/>
              </a:defRPr>
            </a:lvl1pPr>
          </a:lstStyle>
          <a:p>
            <a:pPr>
              <a:defRPr/>
            </a:pPr>
            <a:endParaRPr lang="en-US" altLang="zh-CN"/>
          </a:p>
        </p:txBody>
      </p:sp>
      <p:sp>
        <p:nvSpPr>
          <p:cNvPr id="3502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ahoma" pitchFamily="34" charset="0"/>
              </a:defRPr>
            </a:lvl1pPr>
          </a:lstStyle>
          <a:p>
            <a:pPr>
              <a:defRPr/>
            </a:pPr>
            <a:fld id="{4196D6AE-AA4F-4196-9AB0-1DEB13AD49F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ftr" sz="quarter" idx="4"/>
          </p:nvPr>
        </p:nvSpPr>
        <p:spPr>
          <a:noFill/>
        </p:spPr>
        <p:txBody>
          <a:bodyPr/>
          <a:lstStyle/>
          <a:p>
            <a:r>
              <a:rPr lang="en-US" altLang="zh-CN" smtClean="0"/>
              <a:t>CS252 S05</a:t>
            </a:r>
          </a:p>
        </p:txBody>
      </p:sp>
      <p:sp>
        <p:nvSpPr>
          <p:cNvPr id="59395" name="Rectangle 5"/>
          <p:cNvSpPr>
            <a:spLocks noGrp="1" noChangeArrowheads="1"/>
          </p:cNvSpPr>
          <p:nvPr>
            <p:ph type="sldNum" sz="quarter" idx="5"/>
          </p:nvPr>
        </p:nvSpPr>
        <p:spPr>
          <a:noFill/>
        </p:spPr>
        <p:txBody>
          <a:bodyPr/>
          <a:lstStyle/>
          <a:p>
            <a:fld id="{D15963C5-481B-4923-B434-89BD7557D632}" type="slidenum">
              <a:rPr lang="en-US" altLang="zh-CN" smtClean="0"/>
              <a:pPr/>
              <a:t>61</a:t>
            </a:fld>
            <a:endParaRPr lang="en-US" altLang="zh-CN" smtClean="0"/>
          </a:p>
        </p:txBody>
      </p:sp>
      <p:sp>
        <p:nvSpPr>
          <p:cNvPr id="59396" name="Rectangle 2"/>
          <p:cNvSpPr>
            <a:spLocks noGrp="1" noChangeArrowheads="1"/>
          </p:cNvSpPr>
          <p:nvPr>
            <p:ph type="body" idx="1"/>
          </p:nvPr>
        </p:nvSpPr>
        <p:spPr>
          <a:xfrm>
            <a:off x="1254438" y="4344358"/>
            <a:ext cx="4277049" cy="4114587"/>
          </a:xfrm>
          <a:noFill/>
          <a:ln/>
        </p:spPr>
        <p:txBody>
          <a:bodyPr lIns="88296" tIns="43373" rIns="88296" bIns="43373"/>
          <a:lstStyle/>
          <a:p>
            <a:endParaRPr lang="en-US" altLang="zh-CN" smtClean="0">
              <a:latin typeface="Arial" pitchFamily="34" charset="0"/>
            </a:endParaRPr>
          </a:p>
        </p:txBody>
      </p:sp>
      <p:sp>
        <p:nvSpPr>
          <p:cNvPr id="59397" name="Rectangle 3"/>
          <p:cNvSpPr>
            <a:spLocks noGrp="1" noRot="1" noChangeAspect="1" noChangeArrowheads="1" noTextEdit="1"/>
          </p:cNvSpPr>
          <p:nvPr>
            <p:ph type="sldImg"/>
          </p:nvPr>
        </p:nvSpPr>
        <p:spPr>
          <a:xfrm>
            <a:off x="1143000" y="685800"/>
            <a:ext cx="4573588" cy="3430588"/>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7" name="图片 16" descr="图片1.png"/>
          <p:cNvPicPr>
            <a:picLocks noChangeAspect="1"/>
          </p:cNvPicPr>
          <p:nvPr userDrawn="1"/>
        </p:nvPicPr>
        <p:blipFill>
          <a:blip r:embed="rId2" cstate="print"/>
          <a:stretch>
            <a:fillRect/>
          </a:stretch>
        </p:blipFill>
        <p:spPr>
          <a:xfrm>
            <a:off x="1492" y="0"/>
            <a:ext cx="9141016" cy="6858000"/>
          </a:xfrm>
          <a:prstGeom prst="rect">
            <a:avLst/>
          </a:prstGeom>
        </p:spPr>
      </p:pic>
      <p:sp>
        <p:nvSpPr>
          <p:cNvPr id="65548" name="Rectangle 12"/>
          <p:cNvSpPr>
            <a:spLocks noGrp="1" noChangeArrowheads="1"/>
          </p:cNvSpPr>
          <p:nvPr>
            <p:ph type="ctrTitle"/>
          </p:nvPr>
        </p:nvSpPr>
        <p:spPr>
          <a:xfrm>
            <a:off x="1142976" y="2214554"/>
            <a:ext cx="7772400" cy="1143000"/>
          </a:xfrm>
        </p:spPr>
        <p:txBody>
          <a:bodyPr/>
          <a:lstStyle>
            <a:lvl1pPr>
              <a:defRPr/>
            </a:lvl1pPr>
          </a:lstStyle>
          <a:p>
            <a:r>
              <a:rPr lang="zh-CN" altLang="en-US"/>
              <a:t>单击此处编辑母版标题样式</a:t>
            </a:r>
          </a:p>
        </p:txBody>
      </p:sp>
      <p:sp>
        <p:nvSpPr>
          <p:cNvPr id="65549" name="Rectangle 13"/>
          <p:cNvSpPr>
            <a:spLocks noGrp="1" noChangeArrowheads="1"/>
          </p:cNvSpPr>
          <p:nvPr>
            <p:ph type="subTitle" idx="1"/>
          </p:nvPr>
        </p:nvSpPr>
        <p:spPr>
          <a:xfrm>
            <a:off x="1371600" y="3886200"/>
            <a:ext cx="6400800" cy="1752600"/>
          </a:xfrm>
        </p:spPr>
        <p:txBody>
          <a:bodyPr/>
          <a:lstStyle>
            <a:lvl1pPr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215206" y="6357958"/>
            <a:ext cx="1905000" cy="457200"/>
          </a:xfrm>
        </p:spPr>
        <p:txBody>
          <a:bodyPr/>
          <a:lstStyle>
            <a:lvl1pPr>
              <a:defRPr>
                <a:solidFill>
                  <a:schemeClr val="bg2"/>
                </a:solidFill>
              </a:defRPr>
            </a:lvl1pPr>
          </a:lstStyle>
          <a:p>
            <a:pPr>
              <a:defRPr/>
            </a:pPr>
            <a:fld id="{4326EC8B-5819-4B56-AD64-E4753B85C63C}" type="slidenum">
              <a:rPr lang="zh-CN" altLang="en-US"/>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45E352D-7248-47E1-A107-DD615ADE4158}"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52400"/>
            <a:ext cx="1847850" cy="58277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152400"/>
            <a:ext cx="5391150" cy="58277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BB49E0B-5498-407D-8E78-0C4B8862E5C9}"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1628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295400" y="1371600"/>
            <a:ext cx="7391400" cy="4608513"/>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0997A8E-E6DC-4F12-9A02-27AD861B311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图片2(1)副本.jpg"/>
          <p:cNvPicPr>
            <a:picLocks noChangeAspect="1"/>
          </p:cNvPicPr>
          <p:nvPr userDrawn="1"/>
        </p:nvPicPr>
        <p:blipFill>
          <a:blip r:embed="rId2" cstate="print"/>
          <a:stretch>
            <a:fillRect/>
          </a:stretch>
        </p:blipFill>
        <p:spPr>
          <a:xfrm>
            <a:off x="2980" y="0"/>
            <a:ext cx="9138039" cy="6858000"/>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239032" y="6400824"/>
            <a:ext cx="1905000" cy="457200"/>
          </a:xfrm>
          <a:ln/>
        </p:spPr>
        <p:txBody>
          <a:bodyPr/>
          <a:lstStyle>
            <a:lvl1pPr>
              <a:defRPr/>
            </a:lvl1pPr>
          </a:lstStyle>
          <a:p>
            <a:pPr>
              <a:defRPr/>
            </a:pPr>
            <a:fld id="{64DAB4D5-F0C3-4C37-A130-06EE4E3AA5CA}"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B218873-C3BC-4F6F-8B3D-46717A7FF5C8}"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图片2(1)副本.jpg"/>
          <p:cNvPicPr>
            <a:picLocks noChangeAspect="1"/>
          </p:cNvPicPr>
          <p:nvPr userDrawn="1"/>
        </p:nvPicPr>
        <p:blipFill>
          <a:blip r:embed="rId2" cstate="print"/>
          <a:stretch>
            <a:fillRect/>
          </a:stretch>
        </p:blipFill>
        <p:spPr>
          <a:xfrm>
            <a:off x="2980" y="0"/>
            <a:ext cx="9138039" cy="6858000"/>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95400" y="1371600"/>
            <a:ext cx="36195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371600"/>
            <a:ext cx="36195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D28506F-6914-4FE6-B657-0CED35094F5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7E3B7AE-551D-42C2-9BD5-986472ABE8E2}"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B8E109B-F0B1-43C6-B7AA-B99C5018D3E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图片2(1)副本.jpg"/>
          <p:cNvPicPr>
            <a:picLocks noChangeAspect="1"/>
          </p:cNvPicPr>
          <p:nvPr userDrawn="1"/>
        </p:nvPicPr>
        <p:blipFill>
          <a:blip r:embed="rId2" cstate="print"/>
          <a:stretch>
            <a:fillRect/>
          </a:stretch>
        </p:blipFill>
        <p:spPr>
          <a:xfrm>
            <a:off x="2980" y="0"/>
            <a:ext cx="9138039" cy="6858000"/>
          </a:xfrm>
          <a:prstGeom prst="rect">
            <a:avLst/>
          </a:prstGeom>
        </p:spPr>
      </p:pic>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7239032" y="6400824"/>
            <a:ext cx="1905000" cy="457200"/>
          </a:xfrm>
          <a:ln/>
        </p:spPr>
        <p:txBody>
          <a:bodyPr/>
          <a:lstStyle>
            <a:lvl1pPr>
              <a:defRPr/>
            </a:lvl1pPr>
          </a:lstStyle>
          <a:p>
            <a:pPr>
              <a:defRPr/>
            </a:pPr>
            <a:fld id="{A9896FF7-39DB-4CF6-B44A-1638BCDD2DD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1691A9F-9E59-47FA-98FD-BD41AED1B08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EE4352-72E1-425C-B9FE-954DB8C1F6D7}"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0" name="Rectangle 8"/>
          <p:cNvSpPr>
            <a:spLocks noChangeArrowheads="1"/>
          </p:cNvSpPr>
          <p:nvPr userDrawn="1"/>
        </p:nvSpPr>
        <p:spPr bwMode="gray">
          <a:xfrm>
            <a:off x="544513" y="1019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b="0">
              <a:solidFill>
                <a:schemeClr val="tx1"/>
              </a:solidFill>
              <a:latin typeface="Tahoma" pitchFamily="34" charset="0"/>
            </a:endParaRPr>
          </a:p>
        </p:txBody>
      </p:sp>
      <p:sp>
        <p:nvSpPr>
          <p:cNvPr id="1027" name="Rectangle 9"/>
          <p:cNvSpPr>
            <a:spLocks noGrp="1" noChangeArrowheads="1"/>
          </p:cNvSpPr>
          <p:nvPr>
            <p:ph type="title"/>
          </p:nvPr>
        </p:nvSpPr>
        <p:spPr bwMode="auto">
          <a:xfrm>
            <a:off x="1371600" y="152400"/>
            <a:ext cx="71628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10"/>
          <p:cNvSpPr>
            <a:spLocks noGrp="1" noChangeArrowheads="1"/>
          </p:cNvSpPr>
          <p:nvPr>
            <p:ph type="body" idx="1"/>
          </p:nvPr>
        </p:nvSpPr>
        <p:spPr bwMode="auto">
          <a:xfrm>
            <a:off x="1295400" y="1371600"/>
            <a:ext cx="7391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solidFill>
                  <a:schemeClr val="tx1"/>
                </a:solidFill>
                <a:latin typeface="+mn-lt"/>
              </a:defRPr>
            </a:lvl1pPr>
          </a:lstStyle>
          <a:p>
            <a:pPr>
              <a:defRPr/>
            </a:pPr>
            <a:endParaRPr lang="en-US" altLang="zh-CN"/>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solidFill>
                  <a:schemeClr val="tx1"/>
                </a:solidFill>
                <a:latin typeface="+mn-lt"/>
              </a:defRPr>
            </a:lvl1pPr>
          </a:lstStyle>
          <a:p>
            <a:pPr>
              <a:defRPr/>
            </a:pPr>
            <a:endParaRPr lang="en-US" altLang="zh-CN"/>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solidFill>
                  <a:schemeClr val="tx1"/>
                </a:solidFill>
                <a:latin typeface="+mn-lt"/>
              </a:defRPr>
            </a:lvl1pPr>
          </a:lstStyle>
          <a:p>
            <a:pPr>
              <a:defRPr/>
            </a:pPr>
            <a:fld id="{74B6C88E-2E94-4550-B950-4FE9D9DE416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dt="0"/>
  <p:txStyles>
    <p:titleStyle>
      <a:lvl1pPr algn="l" rtl="0" eaLnBrk="0" fontAlgn="base" hangingPunct="0">
        <a:spcBef>
          <a:spcPct val="0"/>
        </a:spcBef>
        <a:spcAft>
          <a:spcPct val="0"/>
        </a:spcAft>
        <a:defRPr kumimoji="1" sz="3200" b="1">
          <a:solidFill>
            <a:srgbClr val="996600"/>
          </a:solidFill>
          <a:latin typeface="+mj-lt"/>
          <a:ea typeface="+mj-ea"/>
          <a:cs typeface="+mj-cs"/>
        </a:defRPr>
      </a:lvl1pPr>
      <a:lvl2pPr algn="l" rtl="0" eaLnBrk="0" fontAlgn="base" hangingPunct="0">
        <a:spcBef>
          <a:spcPct val="0"/>
        </a:spcBef>
        <a:spcAft>
          <a:spcPct val="0"/>
        </a:spcAft>
        <a:defRPr kumimoji="1" sz="3200" b="1">
          <a:solidFill>
            <a:srgbClr val="996600"/>
          </a:solidFill>
          <a:latin typeface="Tahoma" pitchFamily="34" charset="0"/>
          <a:ea typeface="宋体" pitchFamily="2" charset="-122"/>
        </a:defRPr>
      </a:lvl2pPr>
      <a:lvl3pPr algn="l" rtl="0" eaLnBrk="0" fontAlgn="base" hangingPunct="0">
        <a:spcBef>
          <a:spcPct val="0"/>
        </a:spcBef>
        <a:spcAft>
          <a:spcPct val="0"/>
        </a:spcAft>
        <a:defRPr kumimoji="1" sz="3200" b="1">
          <a:solidFill>
            <a:srgbClr val="996600"/>
          </a:solidFill>
          <a:latin typeface="Tahoma" pitchFamily="34" charset="0"/>
          <a:ea typeface="宋体" pitchFamily="2" charset="-122"/>
        </a:defRPr>
      </a:lvl3pPr>
      <a:lvl4pPr algn="l" rtl="0" eaLnBrk="0" fontAlgn="base" hangingPunct="0">
        <a:spcBef>
          <a:spcPct val="0"/>
        </a:spcBef>
        <a:spcAft>
          <a:spcPct val="0"/>
        </a:spcAft>
        <a:defRPr kumimoji="1" sz="3200" b="1">
          <a:solidFill>
            <a:srgbClr val="996600"/>
          </a:solidFill>
          <a:latin typeface="Tahoma" pitchFamily="34" charset="0"/>
          <a:ea typeface="宋体" pitchFamily="2" charset="-122"/>
        </a:defRPr>
      </a:lvl4pPr>
      <a:lvl5pPr algn="l" rtl="0" eaLnBrk="0" fontAlgn="base" hangingPunct="0">
        <a:spcBef>
          <a:spcPct val="0"/>
        </a:spcBef>
        <a:spcAft>
          <a:spcPct val="0"/>
        </a:spcAft>
        <a:defRPr kumimoji="1" sz="3200" b="1">
          <a:solidFill>
            <a:srgbClr val="996600"/>
          </a:solidFill>
          <a:latin typeface="Tahoma" pitchFamily="34" charset="0"/>
          <a:ea typeface="宋体" pitchFamily="2" charset="-122"/>
        </a:defRPr>
      </a:lvl5pPr>
      <a:lvl6pPr marL="457200" algn="l" rtl="0" fontAlgn="base">
        <a:spcBef>
          <a:spcPct val="0"/>
        </a:spcBef>
        <a:spcAft>
          <a:spcPct val="0"/>
        </a:spcAft>
        <a:defRPr kumimoji="1" sz="3200" b="1">
          <a:solidFill>
            <a:srgbClr val="996600"/>
          </a:solidFill>
          <a:latin typeface="Tahoma" pitchFamily="34" charset="0"/>
          <a:ea typeface="宋体" pitchFamily="2" charset="-122"/>
        </a:defRPr>
      </a:lvl6pPr>
      <a:lvl7pPr marL="914400" algn="l" rtl="0" fontAlgn="base">
        <a:spcBef>
          <a:spcPct val="0"/>
        </a:spcBef>
        <a:spcAft>
          <a:spcPct val="0"/>
        </a:spcAft>
        <a:defRPr kumimoji="1" sz="3200" b="1">
          <a:solidFill>
            <a:srgbClr val="996600"/>
          </a:solidFill>
          <a:latin typeface="Tahoma" pitchFamily="34" charset="0"/>
          <a:ea typeface="宋体" pitchFamily="2" charset="-122"/>
        </a:defRPr>
      </a:lvl7pPr>
      <a:lvl8pPr marL="1371600" algn="l" rtl="0" fontAlgn="base">
        <a:spcBef>
          <a:spcPct val="0"/>
        </a:spcBef>
        <a:spcAft>
          <a:spcPct val="0"/>
        </a:spcAft>
        <a:defRPr kumimoji="1" sz="3200" b="1">
          <a:solidFill>
            <a:srgbClr val="996600"/>
          </a:solidFill>
          <a:latin typeface="Tahoma" pitchFamily="34" charset="0"/>
          <a:ea typeface="宋体" pitchFamily="2" charset="-122"/>
        </a:defRPr>
      </a:lvl8pPr>
      <a:lvl9pPr marL="1828800" algn="l" rtl="0" fontAlgn="base">
        <a:spcBef>
          <a:spcPct val="0"/>
        </a:spcBef>
        <a:spcAft>
          <a:spcPct val="0"/>
        </a:spcAft>
        <a:defRPr kumimoji="1" sz="3200" b="1">
          <a:solidFill>
            <a:srgbClr val="9966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b="1">
          <a:solidFill>
            <a:schemeClr val="tx1"/>
          </a:solidFill>
          <a:latin typeface="+mn-lt"/>
          <a:ea typeface="+mn-ea"/>
          <a:cs typeface="+mn-cs"/>
        </a:defRPr>
      </a:lvl1pPr>
      <a:lvl2pPr marL="765175"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84275" indent="-228600" algn="l" rtl="0" eaLnBrk="0" fontAlgn="base" hangingPunct="0">
        <a:spcBef>
          <a:spcPct val="20000"/>
        </a:spcBef>
        <a:spcAft>
          <a:spcPct val="0"/>
        </a:spcAft>
        <a:buClr>
          <a:schemeClr val="folHlink"/>
        </a:buClr>
        <a:buSzPct val="50000"/>
        <a:buFont typeface="Wingdings" pitchFamily="2" charset="2"/>
        <a:buChar char="n"/>
        <a:defRPr kumimoji="1" sz="2800" b="1">
          <a:solidFill>
            <a:schemeClr val="tx1"/>
          </a:solidFill>
          <a:latin typeface="+mn-lt"/>
          <a:ea typeface="+mn-ea"/>
        </a:defRPr>
      </a:lvl3pPr>
      <a:lvl4pPr marL="1603375" indent="-228600" algn="l" rtl="0" eaLnBrk="0" fontAlgn="base" hangingPunct="0">
        <a:spcBef>
          <a:spcPct val="20000"/>
        </a:spcBef>
        <a:spcAft>
          <a:spcPct val="0"/>
        </a:spcAft>
        <a:buClr>
          <a:schemeClr val="accent2"/>
        </a:buClr>
        <a:buSzPct val="55000"/>
        <a:buFont typeface="Wingdings" pitchFamily="2" charset="2"/>
        <a:buChar char="n"/>
        <a:defRPr kumimoji="1" sz="28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image" Target="../media/image11.jpeg"/><Relationship Id="rId4" Type="http://schemas.openxmlformats.org/officeDocument/2006/relationships/oleObject" Target="../embeddings/oleObject2.bin"/><Relationship Id="rId9" Type="http://schemas.openxmlformats.org/officeDocument/2006/relationships/image" Target="../media/image1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2875" y="2594464"/>
            <a:ext cx="2285985" cy="769441"/>
          </a:xfrm>
          <a:noFill/>
        </p:spPr>
        <p:txBody>
          <a:bodyPr wrap="square">
            <a:spAutoFit/>
          </a:bodyPr>
          <a:lstStyle/>
          <a:p>
            <a:pPr algn="ctr" eaLnBrk="1" hangingPunct="1"/>
            <a:r>
              <a:rPr lang="zh-CN" altLang="en-US" sz="4400" dirty="0" smtClean="0">
                <a:solidFill>
                  <a:srgbClr val="0000CC"/>
                </a:solidFill>
                <a:latin typeface="黑体" pitchFamily="49" charset="-122"/>
                <a:ea typeface="黑体" pitchFamily="49" charset="-122"/>
              </a:rPr>
              <a:t>第五讲：</a:t>
            </a:r>
          </a:p>
        </p:txBody>
      </p:sp>
      <p:sp>
        <p:nvSpPr>
          <p:cNvPr id="3075" name="Rectangle 9"/>
          <p:cNvSpPr>
            <a:spLocks noChangeArrowheads="1"/>
          </p:cNvSpPr>
          <p:nvPr/>
        </p:nvSpPr>
        <p:spPr bwMode="auto">
          <a:xfrm>
            <a:off x="2994754" y="2588121"/>
            <a:ext cx="4145687" cy="769441"/>
          </a:xfrm>
          <a:prstGeom prst="rect">
            <a:avLst/>
          </a:prstGeom>
          <a:noFill/>
          <a:ln w="9525">
            <a:noFill/>
            <a:miter lim="800000"/>
            <a:headEnd/>
            <a:tailEnd/>
          </a:ln>
        </p:spPr>
        <p:txBody>
          <a:bodyPr wrap="none">
            <a:spAutoFit/>
          </a:bodyPr>
          <a:lstStyle/>
          <a:p>
            <a:pPr algn="ctr"/>
            <a:r>
              <a:rPr lang="zh-CN" altLang="en-US" sz="4400" dirty="0" smtClean="0">
                <a:solidFill>
                  <a:srgbClr val="FF0000"/>
                </a:solidFill>
                <a:latin typeface="黑体" pitchFamily="49" charset="-122"/>
                <a:ea typeface="黑体" pitchFamily="49" charset="-122"/>
              </a:rPr>
              <a:t>多线程编程技术</a:t>
            </a:r>
            <a:endParaRPr lang="zh-CN" altLang="en-US" sz="4400" dirty="0">
              <a:solidFill>
                <a:srgbClr val="FF0000"/>
              </a:solidFill>
              <a:latin typeface="黑体" pitchFamily="49" charset="-122"/>
              <a:ea typeface="黑体" pitchFamily="49" charset="-122"/>
            </a:endParaRPr>
          </a:p>
        </p:txBody>
      </p:sp>
      <p:sp>
        <p:nvSpPr>
          <p:cNvPr id="4" name="Rectangle 9"/>
          <p:cNvSpPr>
            <a:spLocks noChangeArrowheads="1"/>
          </p:cNvSpPr>
          <p:nvPr/>
        </p:nvSpPr>
        <p:spPr bwMode="auto">
          <a:xfrm>
            <a:off x="3181521" y="3857628"/>
            <a:ext cx="3890809" cy="646331"/>
          </a:xfrm>
          <a:prstGeom prst="rect">
            <a:avLst/>
          </a:prstGeom>
          <a:noFill/>
          <a:ln w="9525">
            <a:noFill/>
            <a:miter lim="800000"/>
            <a:headEnd/>
            <a:tailEnd/>
          </a:ln>
        </p:spPr>
        <p:txBody>
          <a:bodyPr wrap="none">
            <a:spAutoFit/>
          </a:bodyPr>
          <a:lstStyle/>
          <a:p>
            <a:pPr algn="ctr">
              <a:defRPr/>
            </a:pPr>
            <a:r>
              <a:rPr lang="zh-CN" altLang="en-US" sz="3600" dirty="0" smtClean="0">
                <a:solidFill>
                  <a:schemeClr val="tx1"/>
                </a:solidFill>
                <a:latin typeface="+mn-ea"/>
                <a:ea typeface="+mn-ea"/>
                <a:cs typeface="+mj-cs"/>
              </a:rPr>
              <a:t>清华大学计算机系</a:t>
            </a:r>
            <a:endParaRPr lang="zh-CN" altLang="en-US" sz="3600" dirty="0">
              <a:solidFill>
                <a:schemeClr val="tx1"/>
              </a:solidFill>
              <a:latin typeface="+mn-ea"/>
              <a:ea typeface="+mn-ea"/>
              <a:cs typeface="+mj-cs"/>
            </a:endParaRPr>
          </a:p>
        </p:txBody>
      </p:sp>
      <p:sp>
        <p:nvSpPr>
          <p:cNvPr id="5" name="灯片编号占位符 4"/>
          <p:cNvSpPr>
            <a:spLocks noGrp="1"/>
          </p:cNvSpPr>
          <p:nvPr>
            <p:ph type="sldNum" sz="quarter" idx="12"/>
          </p:nvPr>
        </p:nvSpPr>
        <p:spPr/>
        <p:txBody>
          <a:bodyPr/>
          <a:lstStyle/>
          <a:p>
            <a:pPr>
              <a:defRPr/>
            </a:pPr>
            <a:fld id="{4326EC8B-5819-4B56-AD64-E4753B85C63C}" type="slidenum">
              <a:rPr lang="zh-CN" altLang="en-US"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进程的并发性</a:t>
            </a:r>
          </a:p>
        </p:txBody>
      </p:sp>
      <p:sp>
        <p:nvSpPr>
          <p:cNvPr id="45059" name="Rectangle 3"/>
          <p:cNvSpPr>
            <a:spLocks noGrp="1" noChangeArrowheads="1"/>
          </p:cNvSpPr>
          <p:nvPr>
            <p:ph type="body" idx="1"/>
          </p:nvPr>
        </p:nvSpPr>
        <p:spPr>
          <a:xfrm>
            <a:off x="857224" y="1428736"/>
            <a:ext cx="7772400" cy="4554535"/>
          </a:xfrm>
        </p:spPr>
        <p:txBody>
          <a:bodyPr/>
          <a:lstStyle/>
          <a:p>
            <a:pPr>
              <a:lnSpc>
                <a:spcPct val="120000"/>
              </a:lnSpc>
              <a:spcBef>
                <a:spcPts val="600"/>
              </a:spcBef>
            </a:pPr>
            <a:r>
              <a:rPr lang="zh-CN" altLang="en-US" sz="2400" dirty="0">
                <a:latin typeface="Arial" pitchFamily="34" charset="0"/>
                <a:ea typeface="仿宋_GB2312" pitchFamily="49" charset="-122"/>
              </a:rPr>
              <a:t>宏观上，</a:t>
            </a:r>
            <a:r>
              <a:rPr lang="zh-CN" altLang="en-US" sz="2400" dirty="0">
                <a:solidFill>
                  <a:srgbClr val="0000CC"/>
                </a:solidFill>
                <a:latin typeface="Arial" pitchFamily="34" charset="0"/>
                <a:ea typeface="仿宋_GB2312" pitchFamily="49" charset="-122"/>
              </a:rPr>
              <a:t>所有进程都是并发运行的</a:t>
            </a:r>
            <a:r>
              <a:rPr lang="zh-CN" altLang="en-US" sz="2400" dirty="0">
                <a:latin typeface="Arial" pitchFamily="34" charset="0"/>
                <a:ea typeface="仿宋_GB2312" pitchFamily="49" charset="-122"/>
              </a:rPr>
              <a:t>。</a:t>
            </a:r>
          </a:p>
          <a:p>
            <a:pPr>
              <a:lnSpc>
                <a:spcPct val="120000"/>
              </a:lnSpc>
              <a:spcBef>
                <a:spcPts val="600"/>
              </a:spcBef>
            </a:pPr>
            <a:r>
              <a:rPr lang="zh-CN" altLang="en-US" sz="2400" dirty="0">
                <a:latin typeface="Arial" pitchFamily="34" charset="0"/>
                <a:ea typeface="仿宋_GB2312" pitchFamily="49" charset="-122"/>
              </a:rPr>
              <a:t>微观上，</a:t>
            </a:r>
            <a:r>
              <a:rPr lang="zh-CN" altLang="en-US" sz="2400" dirty="0">
                <a:solidFill>
                  <a:srgbClr val="FF0000"/>
                </a:solidFill>
                <a:latin typeface="Arial" pitchFamily="34" charset="0"/>
                <a:ea typeface="仿宋_GB2312" pitchFamily="49" charset="-122"/>
              </a:rPr>
              <a:t>除非是多处理器，否则不可能有两个进程在同时运行</a:t>
            </a:r>
            <a:r>
              <a:rPr lang="zh-CN" altLang="en-US" sz="2400" dirty="0">
                <a:latin typeface="Arial" pitchFamily="34" charset="0"/>
                <a:ea typeface="仿宋_GB2312" pitchFamily="49" charset="-122"/>
              </a:rPr>
              <a:t>。具体方法是</a:t>
            </a:r>
            <a:r>
              <a:rPr lang="zh-CN" altLang="en-US" sz="2400" dirty="0">
                <a:solidFill>
                  <a:srgbClr val="0000CC"/>
                </a:solidFill>
                <a:latin typeface="Arial" pitchFamily="34" charset="0"/>
                <a:ea typeface="仿宋_GB2312" pitchFamily="49" charset="-122"/>
              </a:rPr>
              <a:t>时间片轮转</a:t>
            </a:r>
            <a:r>
              <a:rPr lang="zh-CN" altLang="en-US" sz="2400" dirty="0">
                <a:latin typeface="Arial" pitchFamily="34" charset="0"/>
                <a:ea typeface="仿宋_GB2312" pitchFamily="49" charset="-122"/>
              </a:rPr>
              <a:t>：一个进程运行一个时间片，就把</a:t>
            </a:r>
            <a:r>
              <a:rPr lang="en-US" altLang="zh-CN" sz="2400" dirty="0">
                <a:latin typeface="Arial" pitchFamily="34" charset="0"/>
                <a:ea typeface="仿宋_GB2312" pitchFamily="49" charset="-122"/>
              </a:rPr>
              <a:t>CPU</a:t>
            </a:r>
            <a:r>
              <a:rPr lang="zh-CN" altLang="en-US" sz="2400" dirty="0">
                <a:latin typeface="Arial" pitchFamily="34" charset="0"/>
                <a:ea typeface="仿宋_GB2312" pitchFamily="49" charset="-122"/>
              </a:rPr>
              <a:t>让出来让另一个进程运行。因为时间片很小，所以用户看起来所有进程都在运行。</a:t>
            </a:r>
          </a:p>
          <a:p>
            <a:pPr>
              <a:lnSpc>
                <a:spcPct val="120000"/>
              </a:lnSpc>
              <a:spcBef>
                <a:spcPts val="600"/>
              </a:spcBef>
            </a:pPr>
            <a:r>
              <a:rPr lang="zh-CN" altLang="en-US" sz="2400" dirty="0">
                <a:latin typeface="Arial" pitchFamily="34" charset="0"/>
                <a:ea typeface="仿宋_GB2312" pitchFamily="49" charset="-122"/>
              </a:rPr>
              <a:t>任何</a:t>
            </a:r>
            <a:r>
              <a:rPr lang="zh-CN" altLang="en-US" sz="2400" dirty="0">
                <a:solidFill>
                  <a:srgbClr val="0000CC"/>
                </a:solidFill>
                <a:latin typeface="Arial" pitchFamily="34" charset="0"/>
                <a:ea typeface="仿宋_GB2312" pitchFamily="49" charset="-122"/>
              </a:rPr>
              <a:t>两个不相关的进程</a:t>
            </a:r>
            <a:r>
              <a:rPr lang="zh-CN" altLang="en-US" sz="2400" dirty="0">
                <a:latin typeface="Arial" pitchFamily="34" charset="0"/>
                <a:ea typeface="仿宋_GB2312" pitchFamily="49" charset="-122"/>
              </a:rPr>
              <a:t>其推进速度可能是任意的。</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71538"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并发带来的</a:t>
            </a:r>
            <a:r>
              <a:rPr lang="zh-CN" altLang="en-US" dirty="0" smtClean="0">
                <a:solidFill>
                  <a:schemeClr val="tx1"/>
                </a:solidFill>
                <a:latin typeface="华文中宋" pitchFamily="2" charset="-122"/>
                <a:ea typeface="华文中宋" pitchFamily="2" charset="-122"/>
              </a:rPr>
              <a:t>好处</a:t>
            </a:r>
            <a:endParaRPr lang="zh-CN" altLang="en-US" dirty="0">
              <a:solidFill>
                <a:schemeClr val="tx1"/>
              </a:solidFill>
              <a:latin typeface="华文中宋" pitchFamily="2" charset="-122"/>
              <a:ea typeface="华文中宋" pitchFamily="2" charset="-122"/>
            </a:endParaRPr>
          </a:p>
        </p:txBody>
      </p:sp>
      <p:sp>
        <p:nvSpPr>
          <p:cNvPr id="46083" name="Rectangle 3"/>
          <p:cNvSpPr>
            <a:spLocks noGrp="1" noChangeArrowheads="1"/>
          </p:cNvSpPr>
          <p:nvPr>
            <p:ph type="body" idx="1"/>
          </p:nvPr>
        </p:nvSpPr>
        <p:spPr>
          <a:xfrm>
            <a:off x="642910" y="1285860"/>
            <a:ext cx="7929618" cy="4579937"/>
          </a:xfrm>
        </p:spPr>
        <p:txBody>
          <a:bodyPr/>
          <a:lstStyle/>
          <a:p>
            <a:pPr>
              <a:lnSpc>
                <a:spcPct val="120000"/>
              </a:lnSpc>
              <a:spcBef>
                <a:spcPts val="600"/>
              </a:spcBef>
            </a:pPr>
            <a:r>
              <a:rPr lang="zh-CN" altLang="en-US" sz="2400" dirty="0">
                <a:solidFill>
                  <a:srgbClr val="0000CC"/>
                </a:solidFill>
                <a:latin typeface="Arial" pitchFamily="34" charset="0"/>
                <a:ea typeface="仿宋_GB2312" pitchFamily="49" charset="-122"/>
              </a:rPr>
              <a:t>很</a:t>
            </a:r>
            <a:r>
              <a:rPr lang="zh-CN" altLang="en-US" sz="2400" dirty="0" smtClean="0">
                <a:solidFill>
                  <a:srgbClr val="0000CC"/>
                </a:solidFill>
                <a:latin typeface="Arial" pitchFamily="34" charset="0"/>
                <a:ea typeface="仿宋_GB2312" pitchFamily="49" charset="-122"/>
              </a:rPr>
              <a:t>明显的好处</a:t>
            </a:r>
            <a:r>
              <a:rPr lang="zh-CN" altLang="en-US" sz="2400" dirty="0">
                <a:latin typeface="Arial" pitchFamily="34" charset="0"/>
                <a:ea typeface="仿宋_GB2312" pitchFamily="49" charset="-122"/>
              </a:rPr>
              <a:t>：可以让多个用户分享</a:t>
            </a:r>
            <a:r>
              <a:rPr lang="en-US" altLang="zh-CN" sz="2400" dirty="0">
                <a:latin typeface="Arial" pitchFamily="34" charset="0"/>
                <a:ea typeface="仿宋_GB2312" pitchFamily="49" charset="-122"/>
              </a:rPr>
              <a:t>CPU</a:t>
            </a:r>
            <a:r>
              <a:rPr lang="zh-CN" altLang="en-US" sz="2400" dirty="0">
                <a:latin typeface="Arial" pitchFamily="34" charset="0"/>
                <a:ea typeface="仿宋_GB2312" pitchFamily="49" charset="-122"/>
              </a:rPr>
              <a:t>。对单用户而言，也可同时运行多个程序，如一边上网一边</a:t>
            </a:r>
            <a:r>
              <a:rPr lang="en-US" altLang="zh-CN" sz="2400" dirty="0">
                <a:latin typeface="Arial" pitchFamily="34" charset="0"/>
                <a:ea typeface="仿宋_GB2312" pitchFamily="49" charset="-122"/>
              </a:rPr>
              <a:t>QQ</a:t>
            </a:r>
            <a:r>
              <a:rPr lang="zh-CN" altLang="en-US" sz="2400" dirty="0">
                <a:latin typeface="Arial" pitchFamily="34" charset="0"/>
                <a:ea typeface="仿宋_GB2312" pitchFamily="49" charset="-122"/>
              </a:rPr>
              <a:t>。</a:t>
            </a:r>
          </a:p>
          <a:p>
            <a:pPr>
              <a:lnSpc>
                <a:spcPct val="120000"/>
              </a:lnSpc>
              <a:spcBef>
                <a:spcPts val="600"/>
              </a:spcBef>
            </a:pPr>
            <a:endParaRPr lang="en-US" altLang="zh-CN" sz="2400" dirty="0" smtClean="0">
              <a:solidFill>
                <a:srgbClr val="0000CC"/>
              </a:solidFill>
              <a:latin typeface="Arial" pitchFamily="34" charset="0"/>
              <a:ea typeface="仿宋_GB2312" pitchFamily="49" charset="-122"/>
            </a:endParaRPr>
          </a:p>
          <a:p>
            <a:pPr>
              <a:lnSpc>
                <a:spcPct val="120000"/>
              </a:lnSpc>
              <a:spcBef>
                <a:spcPts val="600"/>
              </a:spcBef>
            </a:pPr>
            <a:r>
              <a:rPr lang="zh-CN" altLang="en-US" sz="2400" dirty="0" smtClean="0">
                <a:solidFill>
                  <a:srgbClr val="0000CC"/>
                </a:solidFill>
                <a:latin typeface="Arial" pitchFamily="34" charset="0"/>
                <a:ea typeface="仿宋_GB2312" pitchFamily="49" charset="-122"/>
              </a:rPr>
              <a:t>更深</a:t>
            </a:r>
            <a:r>
              <a:rPr lang="zh-CN" altLang="en-US" sz="2400" dirty="0">
                <a:solidFill>
                  <a:srgbClr val="0000CC"/>
                </a:solidFill>
                <a:latin typeface="Arial" pitchFamily="34" charset="0"/>
                <a:ea typeface="仿宋_GB2312" pitchFamily="49" charset="-122"/>
              </a:rPr>
              <a:t>层次的好处</a:t>
            </a:r>
            <a:r>
              <a:rPr lang="zh-CN" altLang="en-US" sz="2400" dirty="0">
                <a:latin typeface="Arial" pitchFamily="34" charset="0"/>
                <a:ea typeface="仿宋_GB2312" pitchFamily="49" charset="-122"/>
              </a:rPr>
              <a:t>：充分利用</a:t>
            </a:r>
            <a:r>
              <a:rPr lang="en-US" altLang="zh-CN" sz="2400" dirty="0">
                <a:latin typeface="Arial" pitchFamily="34" charset="0"/>
                <a:ea typeface="仿宋_GB2312" pitchFamily="49" charset="-122"/>
              </a:rPr>
              <a:t>CPU</a:t>
            </a:r>
            <a:r>
              <a:rPr lang="zh-CN" altLang="en-US" sz="2400" dirty="0">
                <a:latin typeface="Arial" pitchFamily="34" charset="0"/>
                <a:ea typeface="仿宋_GB2312" pitchFamily="49" charset="-122"/>
              </a:rPr>
              <a:t>资源。</a:t>
            </a:r>
          </a:p>
          <a:p>
            <a:pPr marL="762000" lvl="2" indent="-342900">
              <a:lnSpc>
                <a:spcPct val="120000"/>
              </a:lnSpc>
              <a:spcBef>
                <a:spcPts val="600"/>
              </a:spcBef>
              <a:buSzPct val="60000"/>
            </a:pPr>
            <a:r>
              <a:rPr lang="zh-CN" altLang="en-US" sz="2000" dirty="0">
                <a:latin typeface="Arial" pitchFamily="34" charset="0"/>
                <a:ea typeface="仿宋_GB2312" pitchFamily="49" charset="-122"/>
                <a:cs typeface="+mn-cs"/>
              </a:rPr>
              <a:t>当一个进程在等待数据时</a:t>
            </a:r>
            <a:r>
              <a:rPr lang="zh-CN" altLang="en-US" sz="2000" dirty="0" smtClean="0">
                <a:latin typeface="Arial" pitchFamily="34" charset="0"/>
                <a:ea typeface="仿宋_GB2312" pitchFamily="49" charset="-122"/>
                <a:cs typeface="+mn-cs"/>
              </a:rPr>
              <a:t>（来自网络</a:t>
            </a:r>
            <a:r>
              <a:rPr lang="zh-CN" altLang="en-US" sz="2000" dirty="0">
                <a:latin typeface="Arial" pitchFamily="34" charset="0"/>
                <a:ea typeface="仿宋_GB2312" pitchFamily="49" charset="-122"/>
                <a:cs typeface="+mn-cs"/>
              </a:rPr>
              <a:t>，外部设备等），其它进程可占用</a:t>
            </a:r>
            <a:r>
              <a:rPr lang="en-US" altLang="zh-CN" sz="2000" dirty="0">
                <a:latin typeface="Arial" pitchFamily="34" charset="0"/>
                <a:ea typeface="仿宋_GB2312" pitchFamily="49" charset="-122"/>
                <a:cs typeface="+mn-cs"/>
              </a:rPr>
              <a:t>CPU</a:t>
            </a:r>
            <a:r>
              <a:rPr lang="zh-CN" altLang="en-US" sz="2000" dirty="0">
                <a:latin typeface="Arial" pitchFamily="34" charset="0"/>
                <a:ea typeface="仿宋_GB2312" pitchFamily="49" charset="-122"/>
                <a:cs typeface="+mn-cs"/>
              </a:rPr>
              <a:t>。</a:t>
            </a:r>
          </a:p>
          <a:p>
            <a:pPr>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2976" y="251937"/>
            <a:ext cx="674139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并发带来</a:t>
            </a:r>
            <a:r>
              <a:rPr lang="zh-CN" altLang="en-US" dirty="0" smtClean="0">
                <a:solidFill>
                  <a:schemeClr val="tx1"/>
                </a:solidFill>
                <a:latin typeface="华文中宋" pitchFamily="2" charset="-122"/>
                <a:ea typeface="华文中宋" pitchFamily="2" charset="-122"/>
              </a:rPr>
              <a:t>的挑战</a:t>
            </a:r>
            <a:endParaRPr lang="zh-CN" altLang="en-US" dirty="0">
              <a:solidFill>
                <a:schemeClr val="tx1"/>
              </a:solidFill>
              <a:latin typeface="华文中宋" pitchFamily="2" charset="-122"/>
              <a:ea typeface="华文中宋" pitchFamily="2" charset="-122"/>
            </a:endParaRPr>
          </a:p>
        </p:txBody>
      </p:sp>
      <p:sp>
        <p:nvSpPr>
          <p:cNvPr id="47107" name="Rectangle 3"/>
          <p:cNvSpPr>
            <a:spLocks noGrp="1" noChangeArrowheads="1"/>
          </p:cNvSpPr>
          <p:nvPr>
            <p:ph type="body" idx="1"/>
          </p:nvPr>
        </p:nvSpPr>
        <p:spPr>
          <a:xfrm>
            <a:off x="571472" y="1214422"/>
            <a:ext cx="8129590" cy="4579937"/>
          </a:xfrm>
        </p:spPr>
        <p:txBody>
          <a:bodyPr/>
          <a:lstStyle/>
          <a:p>
            <a:pPr>
              <a:lnSpc>
                <a:spcPct val="120000"/>
              </a:lnSpc>
              <a:spcBef>
                <a:spcPts val="600"/>
              </a:spcBef>
            </a:pPr>
            <a:r>
              <a:rPr lang="zh-CN" altLang="en-US" sz="2400" dirty="0">
                <a:latin typeface="Arial" pitchFamily="34" charset="0"/>
                <a:ea typeface="仿宋_GB2312" pitchFamily="49" charset="-122"/>
              </a:rPr>
              <a:t>挑战：</a:t>
            </a:r>
            <a:r>
              <a:rPr lang="zh-CN" altLang="en-US" sz="2400" dirty="0">
                <a:solidFill>
                  <a:srgbClr val="0000CC"/>
                </a:solidFill>
                <a:latin typeface="Arial" pitchFamily="34" charset="0"/>
                <a:ea typeface="仿宋_GB2312" pitchFamily="49" charset="-122"/>
              </a:rPr>
              <a:t>并不是所有的事情都可以同时做</a:t>
            </a:r>
            <a:r>
              <a:rPr lang="zh-CN" altLang="en-US" sz="2400" dirty="0">
                <a:latin typeface="Arial" pitchFamily="34" charset="0"/>
                <a:ea typeface="仿宋_GB2312" pitchFamily="49" charset="-122"/>
              </a:rPr>
              <a:t>。</a:t>
            </a:r>
          </a:p>
          <a:p>
            <a:pPr marL="342900" lvl="1" indent="-342900">
              <a:lnSpc>
                <a:spcPct val="120000"/>
              </a:lnSpc>
              <a:spcBef>
                <a:spcPts val="600"/>
              </a:spcBef>
              <a:buClr>
                <a:schemeClr val="folHlink"/>
              </a:buClr>
              <a:buSzPct val="60000"/>
            </a:pPr>
            <a:endParaRPr lang="en-US" altLang="zh-CN" sz="2400" dirty="0" smtClean="0">
              <a:latin typeface="Arial" pitchFamily="34" charset="0"/>
              <a:ea typeface="仿宋_GB2312" pitchFamily="49" charset="-122"/>
              <a:cs typeface="+mn-cs"/>
            </a:endParaRPr>
          </a:p>
          <a:p>
            <a:pPr marL="342900" lvl="1" indent="-342900">
              <a:lnSpc>
                <a:spcPct val="120000"/>
              </a:lnSpc>
              <a:spcBef>
                <a:spcPts val="600"/>
              </a:spcBef>
              <a:buClr>
                <a:schemeClr val="folHlink"/>
              </a:buClr>
              <a:buSzPct val="60000"/>
            </a:pPr>
            <a:r>
              <a:rPr lang="zh-CN" altLang="en-US" sz="2400" dirty="0" smtClean="0">
                <a:latin typeface="Arial" pitchFamily="34" charset="0"/>
                <a:ea typeface="仿宋_GB2312" pitchFamily="49" charset="-122"/>
                <a:cs typeface="+mn-cs"/>
              </a:rPr>
              <a:t>两</a:t>
            </a:r>
            <a:r>
              <a:rPr lang="zh-CN" altLang="en-US" sz="2400" dirty="0">
                <a:latin typeface="Arial" pitchFamily="34" charset="0"/>
                <a:ea typeface="仿宋_GB2312" pitchFamily="49" charset="-122"/>
                <a:cs typeface="+mn-cs"/>
              </a:rPr>
              <a:t>个进程同时写一个文件，对于普通文件，文件某一个位置上的内容是最后一次写入的结果。好像还不太糟。</a:t>
            </a:r>
          </a:p>
          <a:p>
            <a:pPr marL="342900" lvl="1" indent="-342900">
              <a:lnSpc>
                <a:spcPct val="120000"/>
              </a:lnSpc>
              <a:spcBef>
                <a:spcPts val="600"/>
              </a:spcBef>
              <a:buClr>
                <a:schemeClr val="folHlink"/>
              </a:buClr>
              <a:buSzPct val="60000"/>
            </a:pPr>
            <a:endParaRPr lang="en-US" altLang="zh-CN" sz="2400" dirty="0" smtClean="0">
              <a:latin typeface="Arial" pitchFamily="34" charset="0"/>
              <a:ea typeface="仿宋_GB2312" pitchFamily="49" charset="-122"/>
              <a:cs typeface="+mn-cs"/>
            </a:endParaRPr>
          </a:p>
          <a:p>
            <a:pPr marL="342900" lvl="1" indent="-342900">
              <a:lnSpc>
                <a:spcPct val="120000"/>
              </a:lnSpc>
              <a:spcBef>
                <a:spcPts val="600"/>
              </a:spcBef>
              <a:buClr>
                <a:schemeClr val="folHlink"/>
              </a:buClr>
              <a:buSzPct val="60000"/>
            </a:pPr>
            <a:r>
              <a:rPr lang="zh-CN" altLang="en-US" sz="2400" dirty="0" smtClean="0">
                <a:latin typeface="Arial" pitchFamily="34" charset="0"/>
                <a:ea typeface="仿宋_GB2312" pitchFamily="49" charset="-122"/>
                <a:cs typeface="+mn-cs"/>
              </a:rPr>
              <a:t>但</a:t>
            </a:r>
            <a:r>
              <a:rPr lang="zh-CN" altLang="en-US" sz="2400" dirty="0">
                <a:latin typeface="Arial" pitchFamily="34" charset="0"/>
                <a:ea typeface="仿宋_GB2312" pitchFamily="49" charset="-122"/>
                <a:cs typeface="+mn-cs"/>
              </a:rPr>
              <a:t>如果这个文件是一台打印机那将会怎么样？可以想像打印出来的东西将不是任何一个进程想得到的。</a:t>
            </a:r>
          </a:p>
          <a:p>
            <a:pPr marL="342900" lvl="1" indent="-342900">
              <a:lnSpc>
                <a:spcPct val="120000"/>
              </a:lnSpc>
              <a:spcBef>
                <a:spcPts val="600"/>
              </a:spcBef>
              <a:buClr>
                <a:schemeClr val="folHlink"/>
              </a:buClr>
              <a:buSzPct val="60000"/>
            </a:pPr>
            <a:endParaRPr lang="en-US" altLang="zh-CN" sz="2400" dirty="0" smtClean="0">
              <a:latin typeface="Arial" pitchFamily="34" charset="0"/>
              <a:ea typeface="仿宋_GB2312" pitchFamily="49" charset="-122"/>
              <a:cs typeface="+mn-cs"/>
            </a:endParaRPr>
          </a:p>
          <a:p>
            <a:pPr marL="342900" lvl="1" indent="-342900">
              <a:lnSpc>
                <a:spcPct val="120000"/>
              </a:lnSpc>
              <a:spcBef>
                <a:spcPts val="600"/>
              </a:spcBef>
              <a:buClr>
                <a:schemeClr val="folHlink"/>
              </a:buClr>
              <a:buSzPct val="60000"/>
            </a:pPr>
            <a:r>
              <a:rPr lang="zh-CN" altLang="en-US" sz="2400" u="sng" dirty="0" smtClean="0">
                <a:solidFill>
                  <a:srgbClr val="0000CC"/>
                </a:solidFill>
                <a:latin typeface="Arial" pitchFamily="34" charset="0"/>
                <a:ea typeface="仿宋_GB2312" pitchFamily="49" charset="-122"/>
                <a:cs typeface="+mn-cs"/>
              </a:rPr>
              <a:t>数据</a:t>
            </a:r>
            <a:r>
              <a:rPr lang="zh-CN" altLang="en-US" sz="2400" u="sng" dirty="0">
                <a:solidFill>
                  <a:srgbClr val="0000CC"/>
                </a:solidFill>
                <a:latin typeface="Arial" pitchFamily="34" charset="0"/>
                <a:ea typeface="仿宋_GB2312" pitchFamily="49" charset="-122"/>
                <a:cs typeface="+mn-cs"/>
              </a:rPr>
              <a:t>的</a:t>
            </a:r>
            <a:r>
              <a:rPr lang="zh-CN" altLang="en-US" sz="2400" u="sng" dirty="0" smtClean="0">
                <a:solidFill>
                  <a:srgbClr val="0000CC"/>
                </a:solidFill>
                <a:latin typeface="Arial" pitchFamily="34" charset="0"/>
                <a:ea typeface="仿宋_GB2312" pitchFamily="49" charset="-122"/>
                <a:cs typeface="+mn-cs"/>
              </a:rPr>
              <a:t>不一致性</a:t>
            </a:r>
            <a:endParaRPr lang="zh-CN" altLang="en-US" sz="2400" u="sng" dirty="0">
              <a:solidFill>
                <a:srgbClr val="0000CC"/>
              </a:solidFill>
              <a:latin typeface="Arial" pitchFamily="34" charset="0"/>
              <a:ea typeface="仿宋_GB2312" pitchFamily="49" charset="-122"/>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2976" y="251937"/>
            <a:ext cx="7391424"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数据的不一致性</a:t>
            </a:r>
          </a:p>
        </p:txBody>
      </p:sp>
      <p:sp>
        <p:nvSpPr>
          <p:cNvPr id="48131" name="Rectangle 3"/>
          <p:cNvSpPr>
            <a:spLocks noGrp="1" noChangeArrowheads="1"/>
          </p:cNvSpPr>
          <p:nvPr>
            <p:ph type="body" idx="1"/>
          </p:nvPr>
        </p:nvSpPr>
        <p:spPr>
          <a:xfrm>
            <a:off x="642910" y="1371600"/>
            <a:ext cx="8043890" cy="4608513"/>
          </a:xfrm>
        </p:spPr>
        <p:txBody>
          <a:bodyPr/>
          <a:lstStyle/>
          <a:p>
            <a:pPr>
              <a:lnSpc>
                <a:spcPct val="120000"/>
              </a:lnSpc>
              <a:spcBef>
                <a:spcPts val="600"/>
              </a:spcBef>
            </a:pPr>
            <a:r>
              <a:rPr lang="zh-CN" altLang="en-US" sz="2400" dirty="0">
                <a:latin typeface="Arial" pitchFamily="34" charset="0"/>
                <a:ea typeface="仿宋_GB2312" pitchFamily="49" charset="-122"/>
              </a:rPr>
              <a:t>例：多个进程通过共享</a:t>
            </a:r>
            <a:r>
              <a:rPr lang="zh-CN" altLang="en-US" sz="2400" dirty="0" smtClean="0">
                <a:latin typeface="Arial" pitchFamily="34" charset="0"/>
                <a:ea typeface="仿宋_GB2312" pitchFamily="49" charset="-122"/>
              </a:rPr>
              <a:t>内存实现通信，</a:t>
            </a:r>
            <a:r>
              <a:rPr lang="zh-CN" altLang="en-US" sz="2400" dirty="0">
                <a:latin typeface="Arial" pitchFamily="34" charset="0"/>
                <a:ea typeface="仿宋_GB2312" pitchFamily="49" charset="-122"/>
              </a:rPr>
              <a:t>共享一块物理地址</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每个</a:t>
            </a:r>
            <a:r>
              <a:rPr lang="zh-CN" altLang="en-US" sz="2400" dirty="0">
                <a:latin typeface="Arial" pitchFamily="34" charset="0"/>
                <a:ea typeface="仿宋_GB2312" pitchFamily="49" charset="-122"/>
              </a:rPr>
              <a:t>进程都</a:t>
            </a:r>
            <a:r>
              <a:rPr lang="zh-CN" altLang="en-US" sz="2400" dirty="0" smtClean="0">
                <a:latin typeface="Arial" pitchFamily="34" charset="0"/>
                <a:ea typeface="仿宋_GB2312" pitchFamily="49" charset="-122"/>
              </a:rPr>
              <a:t>通过  </a:t>
            </a:r>
            <a:r>
              <a:rPr lang="en-US" altLang="zh-CN" sz="2400" dirty="0" err="1" smtClean="0">
                <a:latin typeface="Arial" pitchFamily="34" charset="0"/>
                <a:ea typeface="仿宋_GB2312" pitchFamily="49" charset="-122"/>
              </a:rPr>
              <a:t>int</a:t>
            </a:r>
            <a:r>
              <a:rPr lang="en-US" altLang="zh-CN" sz="2400" dirty="0" smtClean="0">
                <a:latin typeface="Arial" pitchFamily="34" charset="0"/>
                <a:ea typeface="仿宋_GB2312" pitchFamily="49" charset="-122"/>
              </a:rPr>
              <a:t>   *p </a:t>
            </a:r>
            <a:r>
              <a:rPr lang="zh-CN" altLang="en-US" sz="2400" dirty="0" smtClean="0">
                <a:latin typeface="Arial" pitchFamily="34" charset="0"/>
                <a:ea typeface="仿宋_GB2312" pitchFamily="49" charset="-122"/>
              </a:rPr>
              <a:t>映射</a:t>
            </a:r>
            <a:r>
              <a:rPr lang="zh-CN" altLang="en-US" sz="2400" dirty="0">
                <a:latin typeface="Arial" pitchFamily="34" charset="0"/>
                <a:ea typeface="仿宋_GB2312" pitchFamily="49" charset="-122"/>
              </a:rPr>
              <a:t>到这块物理地址。进程每次获取一个网页，调用*</a:t>
            </a:r>
            <a:r>
              <a:rPr lang="en-US" altLang="zh-CN" sz="2400" dirty="0">
                <a:latin typeface="Arial" pitchFamily="34" charset="0"/>
                <a:ea typeface="仿宋_GB2312" pitchFamily="49" charset="-122"/>
              </a:rPr>
              <a:t>p=*p</a:t>
            </a:r>
            <a:r>
              <a:rPr lang="zh-CN" altLang="en-US" sz="2400" dirty="0">
                <a:latin typeface="Arial" pitchFamily="34" charset="0"/>
                <a:ea typeface="仿宋_GB2312" pitchFamily="49" charset="-122"/>
              </a:rPr>
              <a:t>＋</a:t>
            </a:r>
            <a:r>
              <a:rPr lang="en-US" altLang="zh-CN" sz="2400" dirty="0">
                <a:latin typeface="Arial" pitchFamily="34" charset="0"/>
                <a:ea typeface="仿宋_GB2312" pitchFamily="49" charset="-122"/>
              </a:rPr>
              <a:t>1</a:t>
            </a:r>
            <a:r>
              <a:rPr lang="zh-CN" altLang="en-US" sz="2400" dirty="0">
                <a:latin typeface="Arial" pitchFamily="34" charset="0"/>
                <a:ea typeface="仿宋_GB2312" pitchFamily="49" charset="-122"/>
              </a:rPr>
              <a:t>。最后*</a:t>
            </a:r>
            <a:r>
              <a:rPr lang="en-US" altLang="zh-CN" sz="2400" dirty="0">
                <a:latin typeface="Arial" pitchFamily="34" charset="0"/>
                <a:ea typeface="仿宋_GB2312" pitchFamily="49" charset="-122"/>
              </a:rPr>
              <a:t>p</a:t>
            </a:r>
            <a:r>
              <a:rPr lang="zh-CN" altLang="en-US" sz="2400" dirty="0">
                <a:latin typeface="Arial" pitchFamily="34" charset="0"/>
                <a:ea typeface="仿宋_GB2312" pitchFamily="49" charset="-122"/>
              </a:rPr>
              <a:t>的值就是多个进程获取到的网页</a:t>
            </a:r>
            <a:r>
              <a:rPr lang="zh-CN" altLang="en-US" sz="2400" dirty="0" smtClean="0">
                <a:latin typeface="Arial" pitchFamily="34" charset="0"/>
                <a:ea typeface="仿宋_GB2312" pitchFamily="49" charset="-122"/>
              </a:rPr>
              <a:t>总和。</a:t>
            </a:r>
            <a:endParaRPr lang="zh-CN" altLang="en-US" sz="2400" dirty="0">
              <a:latin typeface="Arial" pitchFamily="34" charset="0"/>
              <a:ea typeface="仿宋_GB2312"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a:solidFill>
                  <a:schemeClr val="tx1"/>
                </a:solidFill>
                <a:latin typeface="华文中宋" pitchFamily="2" charset="-122"/>
                <a:ea typeface="华文中宋" pitchFamily="2" charset="-122"/>
              </a:rPr>
              <a:t>数据的不一致性</a:t>
            </a:r>
          </a:p>
        </p:txBody>
      </p:sp>
      <p:sp>
        <p:nvSpPr>
          <p:cNvPr id="49156" name="Rectangle 4"/>
          <p:cNvSpPr>
            <a:spLocks noGrp="1" noChangeArrowheads="1"/>
          </p:cNvSpPr>
          <p:nvPr>
            <p:ph type="body" sz="half" idx="1"/>
          </p:nvPr>
        </p:nvSpPr>
        <p:spPr>
          <a:xfrm>
            <a:off x="714348" y="1357298"/>
            <a:ext cx="3810000" cy="3355975"/>
          </a:xfrm>
        </p:spPr>
        <p:txBody>
          <a:bodyPr/>
          <a:lstStyle/>
          <a:p>
            <a:r>
              <a:rPr lang="zh-CN" altLang="en-US" dirty="0"/>
              <a:t>进程</a:t>
            </a:r>
            <a:r>
              <a:rPr lang="en-US" altLang="zh-CN" dirty="0"/>
              <a:t>1</a:t>
            </a:r>
          </a:p>
          <a:p>
            <a:pPr lvl="1"/>
            <a:r>
              <a:rPr lang="en-US" altLang="zh-CN" dirty="0" err="1"/>
              <a:t>mov</a:t>
            </a:r>
            <a:r>
              <a:rPr lang="en-US" altLang="zh-CN" dirty="0"/>
              <a:t> </a:t>
            </a:r>
            <a:r>
              <a:rPr lang="en-US" altLang="zh-CN" dirty="0" err="1"/>
              <a:t>eax</a:t>
            </a:r>
            <a:r>
              <a:rPr lang="en-US" altLang="zh-CN" dirty="0"/>
              <a:t>, [p]</a:t>
            </a:r>
          </a:p>
          <a:p>
            <a:pPr lvl="1"/>
            <a:endParaRPr lang="en-US" altLang="zh-CN" dirty="0"/>
          </a:p>
          <a:p>
            <a:pPr lvl="1"/>
            <a:endParaRPr lang="en-US" altLang="zh-CN" dirty="0"/>
          </a:p>
          <a:p>
            <a:pPr lvl="1"/>
            <a:endParaRPr lang="en-US" altLang="zh-CN" dirty="0"/>
          </a:p>
          <a:p>
            <a:pPr lvl="1"/>
            <a:r>
              <a:rPr lang="en-US" altLang="zh-CN" dirty="0"/>
              <a:t>inc </a:t>
            </a:r>
            <a:r>
              <a:rPr lang="en-US" altLang="zh-CN" dirty="0" err="1"/>
              <a:t>eax</a:t>
            </a:r>
            <a:endParaRPr lang="en-US" altLang="zh-CN" dirty="0"/>
          </a:p>
          <a:p>
            <a:pPr lvl="1"/>
            <a:r>
              <a:rPr lang="en-US" altLang="zh-CN" dirty="0" err="1"/>
              <a:t>mov</a:t>
            </a:r>
            <a:r>
              <a:rPr lang="en-US" altLang="zh-CN" dirty="0"/>
              <a:t> [p], </a:t>
            </a:r>
            <a:r>
              <a:rPr lang="en-US" altLang="zh-CN" dirty="0" err="1"/>
              <a:t>eax</a:t>
            </a:r>
            <a:endParaRPr lang="en-US" altLang="zh-CN" dirty="0"/>
          </a:p>
          <a:p>
            <a:pPr lvl="1"/>
            <a:endParaRPr lang="en-US" altLang="zh-CN" dirty="0"/>
          </a:p>
        </p:txBody>
      </p:sp>
      <p:sp>
        <p:nvSpPr>
          <p:cNvPr id="49157" name="Rectangle 5"/>
          <p:cNvSpPr>
            <a:spLocks noGrp="1" noChangeArrowheads="1"/>
          </p:cNvSpPr>
          <p:nvPr>
            <p:ph type="body" sz="half" idx="2"/>
          </p:nvPr>
        </p:nvSpPr>
        <p:spPr>
          <a:xfrm>
            <a:off x="4929190" y="1357298"/>
            <a:ext cx="3810000" cy="3355975"/>
          </a:xfrm>
        </p:spPr>
        <p:txBody>
          <a:bodyPr/>
          <a:lstStyle/>
          <a:p>
            <a:r>
              <a:rPr lang="zh-CN" altLang="en-US" dirty="0"/>
              <a:t>进程</a:t>
            </a:r>
            <a:r>
              <a:rPr lang="en-US" altLang="zh-CN" dirty="0"/>
              <a:t>2</a:t>
            </a:r>
          </a:p>
          <a:p>
            <a:endParaRPr lang="en-US" altLang="zh-CN" dirty="0"/>
          </a:p>
          <a:p>
            <a:pPr lvl="1"/>
            <a:r>
              <a:rPr lang="en-US" altLang="zh-CN" dirty="0" err="1"/>
              <a:t>mov</a:t>
            </a:r>
            <a:r>
              <a:rPr lang="en-US" altLang="zh-CN" dirty="0"/>
              <a:t> </a:t>
            </a:r>
            <a:r>
              <a:rPr lang="en-US" altLang="zh-CN" dirty="0" err="1"/>
              <a:t>eax</a:t>
            </a:r>
            <a:r>
              <a:rPr lang="en-US" altLang="zh-CN" dirty="0"/>
              <a:t>, [p]</a:t>
            </a:r>
          </a:p>
          <a:p>
            <a:pPr lvl="1"/>
            <a:r>
              <a:rPr lang="en-US" altLang="zh-CN" dirty="0"/>
              <a:t>inc </a:t>
            </a:r>
            <a:r>
              <a:rPr lang="en-US" altLang="zh-CN" dirty="0" err="1"/>
              <a:t>eax</a:t>
            </a:r>
            <a:endParaRPr lang="en-US" altLang="zh-CN" dirty="0"/>
          </a:p>
          <a:p>
            <a:pPr lvl="1"/>
            <a:r>
              <a:rPr lang="en-US" altLang="zh-CN" dirty="0" err="1"/>
              <a:t>mov</a:t>
            </a:r>
            <a:r>
              <a:rPr lang="en-US" altLang="zh-CN" dirty="0"/>
              <a:t> [p], </a:t>
            </a:r>
            <a:r>
              <a:rPr lang="en-US" altLang="zh-CN" dirty="0" err="1"/>
              <a:t>eax</a:t>
            </a:r>
            <a:endParaRPr lang="en-US" altLang="zh-CN" dirty="0"/>
          </a:p>
        </p:txBody>
      </p:sp>
      <p:sp>
        <p:nvSpPr>
          <p:cNvPr id="49158" name="Text Box 6"/>
          <p:cNvSpPr txBox="1">
            <a:spLocks noChangeArrowheads="1"/>
          </p:cNvSpPr>
          <p:nvPr/>
        </p:nvSpPr>
        <p:spPr bwMode="auto">
          <a:xfrm>
            <a:off x="900113" y="5143512"/>
            <a:ext cx="7488237" cy="523220"/>
          </a:xfrm>
          <a:prstGeom prst="rect">
            <a:avLst/>
          </a:prstGeom>
          <a:noFill/>
          <a:ln w="9525">
            <a:noFill/>
            <a:miter lim="800000"/>
            <a:headEnd/>
            <a:tailEnd/>
          </a:ln>
          <a:effectLst/>
        </p:spPr>
        <p:txBody>
          <a:bodyPr>
            <a:spAutoFit/>
          </a:bodyPr>
          <a:lstStyle/>
          <a:p>
            <a:pPr eaLnBrk="1" hangingPunct="1">
              <a:spcBef>
                <a:spcPct val="50000"/>
              </a:spcBef>
            </a:pPr>
            <a:r>
              <a:rPr lang="zh-CN" altLang="en-US" sz="2800" dirty="0">
                <a:latin typeface="Tahoma" pitchFamily="34" charset="0"/>
              </a:rPr>
              <a:t>结果不是我们想要的，*</a:t>
            </a:r>
            <a:r>
              <a:rPr lang="en-US" altLang="zh-CN" sz="2800" dirty="0">
                <a:latin typeface="Tahoma" pitchFamily="34" charset="0"/>
              </a:rPr>
              <a:t>p</a:t>
            </a:r>
            <a:r>
              <a:rPr lang="zh-CN" altLang="en-US" sz="2800" dirty="0">
                <a:latin typeface="Tahoma" pitchFamily="34" charset="0"/>
              </a:rPr>
              <a:t>只被加了</a:t>
            </a:r>
            <a:r>
              <a:rPr lang="en-US" altLang="zh-CN" sz="2800" dirty="0">
                <a:latin typeface="Tahoma" pitchFamily="34" charset="0"/>
              </a:rPr>
              <a:t>1</a:t>
            </a:r>
            <a:r>
              <a:rPr lang="zh-CN" altLang="en-US" sz="2800" dirty="0">
                <a:latin typeface="Tahoma" pitchFamily="34"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数据的不一致性</a:t>
            </a:r>
          </a:p>
        </p:txBody>
      </p:sp>
      <p:sp>
        <p:nvSpPr>
          <p:cNvPr id="52227" name="Rectangle 3"/>
          <p:cNvSpPr>
            <a:spLocks noGrp="1" noChangeArrowheads="1"/>
          </p:cNvSpPr>
          <p:nvPr>
            <p:ph type="body" idx="1"/>
          </p:nvPr>
        </p:nvSpPr>
        <p:spPr>
          <a:xfrm>
            <a:off x="714348" y="1371600"/>
            <a:ext cx="7972452" cy="4608513"/>
          </a:xfrm>
        </p:spPr>
        <p:txBody>
          <a:bodyPr/>
          <a:lstStyle/>
          <a:p>
            <a:pPr>
              <a:lnSpc>
                <a:spcPct val="120000"/>
              </a:lnSpc>
              <a:spcBef>
                <a:spcPts val="600"/>
              </a:spcBef>
            </a:pPr>
            <a:r>
              <a:rPr lang="zh-CN" altLang="en-US" sz="2400" dirty="0">
                <a:latin typeface="Arial" pitchFamily="34" charset="0"/>
                <a:ea typeface="仿宋_GB2312" pitchFamily="49" charset="-122"/>
              </a:rPr>
              <a:t>因为*</a:t>
            </a:r>
            <a:r>
              <a:rPr lang="en-US" altLang="zh-CN" sz="2400" dirty="0">
                <a:latin typeface="Arial" pitchFamily="34" charset="0"/>
                <a:ea typeface="仿宋_GB2312" pitchFamily="49" charset="-122"/>
              </a:rPr>
              <a:t>p</a:t>
            </a:r>
            <a:r>
              <a:rPr lang="zh-CN" altLang="en-US" sz="2400" dirty="0">
                <a:latin typeface="Arial" pitchFamily="34" charset="0"/>
                <a:ea typeface="仿宋_GB2312" pitchFamily="49" charset="-122"/>
              </a:rPr>
              <a:t>是共享资源，因此对它写操作应该是互斥的。访问文件也是类似。</a:t>
            </a:r>
          </a:p>
          <a:p>
            <a:pPr>
              <a:lnSpc>
                <a:spcPct val="120000"/>
              </a:lnSpc>
              <a:spcBef>
                <a:spcPts val="600"/>
              </a:spcBef>
            </a:pPr>
            <a:endParaRPr lang="en-US" altLang="zh-CN" sz="2400" dirty="0" smtClean="0">
              <a:solidFill>
                <a:srgbClr val="0000CC"/>
              </a:solidFill>
              <a:latin typeface="Arial" pitchFamily="34" charset="0"/>
              <a:ea typeface="仿宋_GB2312" pitchFamily="49" charset="-122"/>
            </a:endParaRPr>
          </a:p>
          <a:p>
            <a:pPr>
              <a:lnSpc>
                <a:spcPct val="120000"/>
              </a:lnSpc>
              <a:spcBef>
                <a:spcPts val="600"/>
              </a:spcBef>
            </a:pPr>
            <a:r>
              <a:rPr lang="zh-CN" altLang="en-US" sz="2400" dirty="0" smtClean="0">
                <a:solidFill>
                  <a:srgbClr val="0000CC"/>
                </a:solidFill>
                <a:latin typeface="Arial" pitchFamily="34" charset="0"/>
                <a:ea typeface="仿宋_GB2312" pitchFamily="49" charset="-122"/>
              </a:rPr>
              <a:t>不加同步控制的多进程程序，运行结果是不可预知的。</a:t>
            </a:r>
            <a:endParaRPr lang="en-US" altLang="zh-CN" sz="2400" dirty="0" smtClean="0">
              <a:solidFill>
                <a:srgbClr val="0000CC"/>
              </a:solidFill>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在</a:t>
            </a:r>
            <a:r>
              <a:rPr lang="zh-CN" altLang="en-US" sz="2400" dirty="0">
                <a:latin typeface="Arial" pitchFamily="34" charset="0"/>
                <a:ea typeface="仿宋_GB2312" pitchFamily="49" charset="-122"/>
              </a:rPr>
              <a:t>编写多进程或多线程程序时应当特别注意</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2" name="Rectangl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引入多线程技术的动机</a:t>
            </a:r>
          </a:p>
        </p:txBody>
      </p:sp>
      <p:sp>
        <p:nvSpPr>
          <p:cNvPr id="2099203" name="Rectangle 3"/>
          <p:cNvSpPr>
            <a:spLocks noGrp="1" noChangeArrowheads="1"/>
          </p:cNvSpPr>
          <p:nvPr>
            <p:ph type="body" idx="1"/>
          </p:nvPr>
        </p:nvSpPr>
        <p:spPr>
          <a:xfrm>
            <a:off x="539552" y="1332979"/>
            <a:ext cx="7992888" cy="4976341"/>
          </a:xfrm>
        </p:spPr>
        <p:txBody>
          <a:bodyPr/>
          <a:lstStyle/>
          <a:p>
            <a:pPr>
              <a:lnSpc>
                <a:spcPct val="120000"/>
              </a:lnSpc>
              <a:spcBef>
                <a:spcPts val="600"/>
              </a:spcBef>
            </a:pPr>
            <a:r>
              <a:rPr lang="zh-CN" altLang="en-US" sz="2400" dirty="0">
                <a:solidFill>
                  <a:srgbClr val="0000CC"/>
                </a:solidFill>
                <a:latin typeface="Arial" pitchFamily="34" charset="0"/>
                <a:ea typeface="仿宋_GB2312" pitchFamily="49" charset="-122"/>
              </a:rPr>
              <a:t>进程</a:t>
            </a:r>
            <a:r>
              <a:rPr lang="zh-CN" altLang="en-US" sz="2400" dirty="0" smtClean="0">
                <a:solidFill>
                  <a:srgbClr val="0000CC"/>
                </a:solidFill>
                <a:latin typeface="Arial" pitchFamily="34" charset="0"/>
                <a:ea typeface="仿宋_GB2312" pitchFamily="49" charset="-122"/>
              </a:rPr>
              <a:t>切换开销</a:t>
            </a:r>
            <a:r>
              <a:rPr lang="zh-CN" altLang="en-US" sz="2400" dirty="0">
                <a:solidFill>
                  <a:srgbClr val="0000CC"/>
                </a:solidFill>
                <a:latin typeface="Arial" pitchFamily="34" charset="0"/>
                <a:ea typeface="仿宋_GB2312" pitchFamily="49" charset="-122"/>
              </a:rPr>
              <a:t>大</a:t>
            </a:r>
            <a:r>
              <a:rPr lang="zh-CN" altLang="en-US" sz="2400" dirty="0">
                <a:latin typeface="Arial" pitchFamily="34" charset="0"/>
                <a:ea typeface="仿宋_GB2312" pitchFamily="49" charset="-122"/>
              </a:rPr>
              <a:t>，频繁的进程调度将耗费大量处理器时间</a:t>
            </a:r>
          </a:p>
          <a:p>
            <a:pPr>
              <a:lnSpc>
                <a:spcPct val="120000"/>
              </a:lnSpc>
              <a:spcBef>
                <a:spcPts val="600"/>
              </a:spcBef>
            </a:pPr>
            <a:r>
              <a:rPr lang="zh-CN" altLang="en-US" sz="2400" dirty="0" smtClean="0">
                <a:solidFill>
                  <a:srgbClr val="0000CC"/>
                </a:solidFill>
                <a:latin typeface="Arial" pitchFamily="34" charset="0"/>
                <a:ea typeface="仿宋_GB2312" pitchFamily="49" charset="-122"/>
              </a:rPr>
              <a:t>进程间通信代价</a:t>
            </a:r>
            <a:r>
              <a:rPr lang="zh-CN" altLang="en-US" sz="2400" dirty="0">
                <a:solidFill>
                  <a:srgbClr val="0000CC"/>
                </a:solidFill>
                <a:latin typeface="Arial" pitchFamily="34" charset="0"/>
                <a:ea typeface="仿宋_GB2312" pitchFamily="49" charset="-122"/>
              </a:rPr>
              <a:t>大</a:t>
            </a:r>
            <a:r>
              <a:rPr lang="zh-CN" altLang="en-US" sz="2400" dirty="0">
                <a:latin typeface="Arial" pitchFamily="34" charset="0"/>
                <a:ea typeface="仿宋_GB2312" pitchFamily="49" charset="-122"/>
              </a:rPr>
              <a:t>，每次通信均要涉及通信进程之间以及通信进程与操作系统之间的切换</a:t>
            </a:r>
            <a:r>
              <a:rPr lang="zh-CN" altLang="en-US" sz="2400" dirty="0" smtClean="0">
                <a:latin typeface="Arial" pitchFamily="34" charset="0"/>
                <a:ea typeface="仿宋_GB2312" pitchFamily="49" charset="-122"/>
              </a:rPr>
              <a:t>。</a:t>
            </a:r>
            <a:endParaRPr lang="zh-CN" altLang="en-US" sz="2400" dirty="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进程间</a:t>
            </a:r>
            <a:r>
              <a:rPr lang="zh-CN" altLang="en-US" sz="2400" dirty="0">
                <a:latin typeface="Arial" pitchFamily="34" charset="0"/>
                <a:ea typeface="仿宋_GB2312" pitchFamily="49" charset="-122"/>
              </a:rPr>
              <a:t>的</a:t>
            </a:r>
            <a:r>
              <a:rPr lang="zh-CN" altLang="en-US" sz="2400" dirty="0" smtClean="0">
                <a:solidFill>
                  <a:srgbClr val="0000CC"/>
                </a:solidFill>
                <a:latin typeface="Arial" pitchFamily="34" charset="0"/>
                <a:ea typeface="仿宋_GB2312" pitchFamily="49" charset="-122"/>
              </a:rPr>
              <a:t>并发粒度</a:t>
            </a:r>
            <a:r>
              <a:rPr lang="zh-CN" altLang="en-US" sz="2400" dirty="0">
                <a:solidFill>
                  <a:srgbClr val="0000CC"/>
                </a:solidFill>
                <a:latin typeface="Arial" pitchFamily="34" charset="0"/>
                <a:ea typeface="仿宋_GB2312" pitchFamily="49" charset="-122"/>
              </a:rPr>
              <a:t>较粗</a:t>
            </a:r>
            <a:r>
              <a:rPr lang="zh-CN" altLang="en-US" sz="2400" dirty="0" smtClean="0">
                <a:solidFill>
                  <a:srgbClr val="0000CC"/>
                </a:solidFill>
                <a:latin typeface="Arial" pitchFamily="34" charset="0"/>
                <a:ea typeface="仿宋_GB2312" pitchFamily="49" charset="-122"/>
              </a:rPr>
              <a:t>，并发度不高</a:t>
            </a:r>
            <a:r>
              <a:rPr lang="zh-CN" altLang="en-US" sz="2400" dirty="0" smtClean="0">
                <a:latin typeface="Arial" pitchFamily="34" charset="0"/>
                <a:ea typeface="仿宋_GB2312" pitchFamily="49" charset="-122"/>
              </a:rPr>
              <a:t>。过多</a:t>
            </a:r>
            <a:r>
              <a:rPr lang="zh-CN" altLang="en-US" sz="2400" dirty="0">
                <a:latin typeface="Arial" pitchFamily="34" charset="0"/>
                <a:ea typeface="仿宋_GB2312" pitchFamily="49" charset="-122"/>
              </a:rPr>
              <a:t>的进程切换和通信使得细粒度的并发得不偿失</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90000"/>
              </a:lnSpc>
              <a:buFont typeface="Monotype Sorts" pitchFamily="2" charset="2"/>
              <a:buNone/>
            </a:pPr>
            <a:r>
              <a:rPr lang="zh-CN" altLang="en-US" sz="2400" dirty="0" smtClean="0">
                <a:effectLst>
                  <a:outerShdw blurRad="38100" dist="38100" dir="2700000" algn="tl">
                    <a:srgbClr val="FFFFFF"/>
                  </a:outerShdw>
                </a:effectLst>
                <a:ea typeface="宋体" pitchFamily="2" charset="-122"/>
              </a:rPr>
              <a:t>轻量级进程（</a:t>
            </a:r>
            <a:r>
              <a:rPr lang="en-US" altLang="zh-CN" sz="2400" dirty="0" smtClean="0">
                <a:effectLst>
                  <a:outerShdw blurRad="38100" dist="38100" dir="2700000" algn="tl">
                    <a:srgbClr val="FFFFFF"/>
                  </a:outerShdw>
                </a:effectLst>
                <a:ea typeface="宋体" pitchFamily="2" charset="-122"/>
              </a:rPr>
              <a:t>Light Weight Process)</a:t>
            </a:r>
          </a:p>
          <a:p>
            <a:pPr algn="ctr">
              <a:lnSpc>
                <a:spcPct val="90000"/>
              </a:lnSpc>
              <a:buFont typeface="Monotype Sorts" pitchFamily="2" charset="2"/>
              <a:buNone/>
            </a:pPr>
            <a:r>
              <a:rPr lang="zh-CN" altLang="en-US" sz="2400" dirty="0" smtClean="0">
                <a:ea typeface="宋体" pitchFamily="2" charset="-122"/>
              </a:rPr>
              <a:t>－－</a:t>
            </a:r>
            <a:r>
              <a:rPr lang="zh-CN" altLang="en-US" sz="4000" dirty="0" smtClean="0">
                <a:solidFill>
                  <a:srgbClr val="FF0000"/>
                </a:solidFill>
                <a:effectLst>
                  <a:outerShdw blurRad="38100" dist="38100" dir="2700000" algn="tl">
                    <a:srgbClr val="000000"/>
                  </a:outerShdw>
                </a:effectLst>
                <a:ea typeface="楷体_GB2312" pitchFamily="49" charset="-122"/>
              </a:rPr>
              <a:t>线程</a:t>
            </a:r>
            <a:r>
              <a:rPr lang="zh-CN" altLang="en-US" sz="4000" dirty="0" smtClean="0">
                <a:solidFill>
                  <a:srgbClr val="FF0000"/>
                </a:solidFill>
                <a:ea typeface="宋体" pitchFamily="2" charset="-122"/>
              </a:rPr>
              <a:t>（</a:t>
            </a:r>
            <a:r>
              <a:rPr lang="en-US" altLang="zh-CN" sz="4000" dirty="0" smtClean="0">
                <a:solidFill>
                  <a:srgbClr val="FF0000"/>
                </a:solidFill>
                <a:ea typeface="宋体" pitchFamily="2" charset="-122"/>
              </a:rPr>
              <a:t>Thread</a:t>
            </a:r>
            <a:r>
              <a:rPr lang="zh-CN" altLang="en-US" sz="4000" dirty="0" smtClean="0">
                <a:solidFill>
                  <a:srgbClr val="FF0000"/>
                </a:solidFill>
                <a:ea typeface="宋体" pitchFamily="2" charset="-122"/>
              </a:rPr>
              <a:t>）</a:t>
            </a:r>
          </a:p>
          <a:p>
            <a:pPr>
              <a:lnSpc>
                <a:spcPct val="120000"/>
              </a:lnSpc>
              <a:spcBef>
                <a:spcPts val="600"/>
              </a:spcBef>
            </a:pPr>
            <a:endParaRPr lang="zh-CN" altLang="en-US" sz="2400" dirty="0">
              <a:latin typeface="Arial" pitchFamily="34" charset="0"/>
              <a:ea typeface="仿宋_GB2312" pitchFamily="49" charset="-122"/>
            </a:endParaRPr>
          </a:p>
          <a:p>
            <a:pPr lvl="1">
              <a:lnSpc>
                <a:spcPct val="90000"/>
              </a:lnSpc>
            </a:pPr>
            <a:endParaRPr lang="zh-CN" altLang="en-US" sz="2000" dirty="0">
              <a:ea typeface="宋体"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000100" y="260648"/>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、基本概念：线程</a:t>
            </a:r>
          </a:p>
        </p:txBody>
      </p:sp>
      <p:sp>
        <p:nvSpPr>
          <p:cNvPr id="105475" name="Rectangle 3"/>
          <p:cNvSpPr>
            <a:spLocks noGrp="1" noChangeArrowheads="1"/>
          </p:cNvSpPr>
          <p:nvPr>
            <p:ph type="body" idx="1"/>
          </p:nvPr>
        </p:nvSpPr>
        <p:spPr>
          <a:xfrm>
            <a:off x="571472" y="1142984"/>
            <a:ext cx="7960968" cy="4837129"/>
          </a:xfrm>
        </p:spPr>
        <p:txBody>
          <a:bodyPr/>
          <a:lstStyle/>
          <a:p>
            <a:pPr>
              <a:lnSpc>
                <a:spcPct val="120000"/>
              </a:lnSpc>
              <a:spcBef>
                <a:spcPts val="600"/>
              </a:spcBef>
            </a:pPr>
            <a:r>
              <a:rPr lang="zh-CN" altLang="en-US" sz="2400" dirty="0" smtClean="0">
                <a:latin typeface="Arial" pitchFamily="34" charset="0"/>
                <a:ea typeface="仿宋_GB2312" pitchFamily="49" charset="-122"/>
              </a:rPr>
              <a:t>线程</a:t>
            </a:r>
            <a:r>
              <a:rPr lang="zh-CN" altLang="en-US" sz="2400" dirty="0">
                <a:latin typeface="Arial" pitchFamily="34" charset="0"/>
                <a:ea typeface="仿宋_GB2312" pitchFamily="49" charset="-122"/>
              </a:rPr>
              <a:t>是进程</a:t>
            </a:r>
            <a:r>
              <a:rPr lang="zh-CN" altLang="en-US" sz="2400" dirty="0" smtClean="0">
                <a:latin typeface="Arial" pitchFamily="34" charset="0"/>
                <a:ea typeface="仿宋_GB2312" pitchFamily="49" charset="-122"/>
              </a:rPr>
              <a:t>的执行单元，一个进程内可以有多个线程</a:t>
            </a:r>
            <a:endParaRPr lang="zh-CN" altLang="en-US" sz="2400" dirty="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进程所具有的动态含义</a:t>
            </a:r>
            <a:r>
              <a:rPr lang="zh-CN" altLang="en-US" sz="2400" dirty="0">
                <a:latin typeface="Arial" pitchFamily="34" charset="0"/>
                <a:ea typeface="仿宋_GB2312" pitchFamily="49" charset="-122"/>
              </a:rPr>
              <a:t>，是通过线程来体现的。</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17</a:t>
            </a:fld>
            <a:endParaRPr lang="en-US" altLang="zh-CN"/>
          </a:p>
        </p:txBody>
      </p:sp>
      <p:pic>
        <p:nvPicPr>
          <p:cNvPr id="19" name="Picture 2"/>
          <p:cNvPicPr>
            <a:picLocks noChangeAspect="1" noChangeArrowheads="1"/>
          </p:cNvPicPr>
          <p:nvPr/>
        </p:nvPicPr>
        <p:blipFill>
          <a:blip r:embed="rId2" cstate="print"/>
          <a:srcRect l="392" t="11746" r="392" b="11746"/>
          <a:stretch>
            <a:fillRect/>
          </a:stretch>
        </p:blipFill>
        <p:spPr bwMode="auto">
          <a:xfrm>
            <a:off x="1187624" y="2420888"/>
            <a:ext cx="6480720" cy="3748807"/>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5616" y="251937"/>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kern="1200" dirty="0" smtClean="0">
                <a:solidFill>
                  <a:schemeClr val="tx1"/>
                </a:solidFill>
                <a:latin typeface="华文中宋" pitchFamily="2" charset="-122"/>
                <a:ea typeface="华文中宋" pitchFamily="2" charset="-122"/>
              </a:rPr>
              <a:t>2</a:t>
            </a:r>
            <a:r>
              <a:rPr lang="zh-CN" altLang="en-US" kern="1200" dirty="0" smtClean="0">
                <a:solidFill>
                  <a:schemeClr val="tx1"/>
                </a:solidFill>
                <a:latin typeface="华文中宋" pitchFamily="2" charset="-122"/>
                <a:ea typeface="华文中宋" pitchFamily="2" charset="-122"/>
              </a:rPr>
              <a:t>、进程 </a:t>
            </a:r>
            <a:r>
              <a:rPr lang="en-US" altLang="zh-CN" kern="1200" dirty="0" err="1" smtClean="0">
                <a:solidFill>
                  <a:schemeClr val="tx1"/>
                </a:solidFill>
                <a:latin typeface="华文中宋" pitchFamily="2" charset="-122"/>
                <a:ea typeface="华文中宋" pitchFamily="2" charset="-122"/>
              </a:rPr>
              <a:t>vs</a:t>
            </a:r>
            <a:r>
              <a:rPr lang="en-US" altLang="zh-CN" kern="1200" dirty="0" smtClean="0">
                <a:solidFill>
                  <a:schemeClr val="tx1"/>
                </a:solidFill>
                <a:latin typeface="华文中宋" pitchFamily="2" charset="-122"/>
                <a:ea typeface="华文中宋" pitchFamily="2" charset="-122"/>
              </a:rPr>
              <a:t> </a:t>
            </a:r>
            <a:r>
              <a:rPr lang="en-US" altLang="en-US" kern="1200" dirty="0" err="1" smtClean="0">
                <a:solidFill>
                  <a:schemeClr val="tx1"/>
                </a:solidFill>
                <a:latin typeface="华文中宋" pitchFamily="2" charset="-122"/>
                <a:ea typeface="华文中宋" pitchFamily="2" charset="-122"/>
              </a:rPr>
              <a:t>线程</a:t>
            </a:r>
            <a:endParaRPr lang="zh-CN" altLang="en-US" kern="1200" dirty="0" smtClean="0">
              <a:solidFill>
                <a:schemeClr val="tx1"/>
              </a:solidFill>
              <a:latin typeface="华文中宋" pitchFamily="2" charset="-122"/>
              <a:ea typeface="华文中宋" pitchFamily="2" charset="-122"/>
            </a:endParaRPr>
          </a:p>
        </p:txBody>
      </p:sp>
      <p:sp>
        <p:nvSpPr>
          <p:cNvPr id="6147" name="Rectangle 3"/>
          <p:cNvSpPr>
            <a:spLocks noGrp="1" noChangeArrowheads="1"/>
          </p:cNvSpPr>
          <p:nvPr>
            <p:ph type="body" idx="1"/>
          </p:nvPr>
        </p:nvSpPr>
        <p:spPr>
          <a:xfrm>
            <a:off x="571472" y="1268760"/>
            <a:ext cx="7929618" cy="5160636"/>
          </a:xfrm>
        </p:spPr>
        <p:txBody>
          <a:bodyPr/>
          <a:lstStyle/>
          <a:p>
            <a:pPr>
              <a:lnSpc>
                <a:spcPct val="120000"/>
              </a:lnSpc>
              <a:spcBef>
                <a:spcPts val="600"/>
              </a:spcBef>
            </a:pPr>
            <a:r>
              <a:rPr lang="zh-CN" altLang="en-US" sz="2400" dirty="0" smtClean="0">
                <a:solidFill>
                  <a:srgbClr val="FF0000"/>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是系统中程序执行和资源分配的基本单位</a:t>
            </a:r>
            <a:endParaRPr lang="en-US" altLang="zh-CN" sz="2400" dirty="0" smtClean="0">
              <a:latin typeface="Arial" pitchFamily="34" charset="0"/>
              <a:ea typeface="仿宋_GB2312" pitchFamily="49" charset="-122"/>
            </a:endParaRPr>
          </a:p>
          <a:p>
            <a:pPr lvl="1">
              <a:lnSpc>
                <a:spcPct val="120000"/>
              </a:lnSpc>
              <a:spcBef>
                <a:spcPts val="600"/>
              </a:spcBef>
            </a:pPr>
            <a:r>
              <a:rPr lang="zh-CN" altLang="en-US" sz="2000" dirty="0" smtClean="0">
                <a:latin typeface="Arial" pitchFamily="34" charset="0"/>
                <a:ea typeface="仿宋_GB2312" pitchFamily="49" charset="-122"/>
              </a:rPr>
              <a:t>每个进程有</a:t>
            </a:r>
            <a:r>
              <a:rPr lang="zh-CN" altLang="en-US" sz="2000" dirty="0" smtClean="0">
                <a:solidFill>
                  <a:srgbClr val="FF0000"/>
                </a:solidFill>
                <a:latin typeface="Arial" pitchFamily="34" charset="0"/>
                <a:ea typeface="仿宋_GB2312" pitchFamily="49" charset="-122"/>
              </a:rPr>
              <a:t>自己的数据段、代码段和堆栈段</a:t>
            </a:r>
            <a:endParaRPr lang="zh-CN" altLang="en-US" sz="2400" dirty="0" smtClean="0">
              <a:solidFill>
                <a:srgbClr val="FF0000"/>
              </a:solidFill>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“独立地址空间”是指各个进程都有自己的虚拟地址空间（在</a:t>
            </a:r>
            <a:r>
              <a:rPr lang="en-US" altLang="zh-CN" sz="2400" dirty="0" smtClean="0">
                <a:latin typeface="Arial" pitchFamily="34" charset="0"/>
                <a:ea typeface="仿宋_GB2312" pitchFamily="49" charset="-122"/>
              </a:rPr>
              <a:t>Linux</a:t>
            </a:r>
            <a:r>
              <a:rPr lang="zh-CN" altLang="en-US" sz="2400" dirty="0" smtClean="0">
                <a:latin typeface="Arial" pitchFamily="34" charset="0"/>
                <a:ea typeface="仿宋_GB2312" pitchFamily="49" charset="-122"/>
              </a:rPr>
              <a:t>下为</a:t>
            </a:r>
            <a:r>
              <a:rPr lang="en-US" altLang="zh-CN" sz="2400" dirty="0" smtClean="0">
                <a:latin typeface="Arial" pitchFamily="34" charset="0"/>
                <a:ea typeface="仿宋_GB2312" pitchFamily="49" charset="-122"/>
              </a:rPr>
              <a:t>0x0-0xbfffffff</a:t>
            </a:r>
            <a:r>
              <a:rPr lang="zh-CN" altLang="en-US" sz="2400" dirty="0" smtClean="0">
                <a:latin typeface="Arial" pitchFamily="34" charset="0"/>
                <a:ea typeface="仿宋_GB2312" pitchFamily="49" charset="-122"/>
              </a:rPr>
              <a:t>），而且任何进程都只能访问到自己的虚拟地址空间。</a:t>
            </a:r>
          </a:p>
          <a:p>
            <a:pPr>
              <a:lnSpc>
                <a:spcPct val="120000"/>
              </a:lnSpc>
              <a:spcBef>
                <a:spcPts val="600"/>
              </a:spcBef>
            </a:pPr>
            <a:r>
              <a:rPr lang="zh-CN" altLang="en-US" sz="2400" dirty="0" smtClean="0">
                <a:solidFill>
                  <a:srgbClr val="FF0000"/>
                </a:solidFill>
                <a:latin typeface="Arial" pitchFamily="34" charset="0"/>
                <a:ea typeface="仿宋_GB2312" pitchFamily="49" charset="-122"/>
              </a:rPr>
              <a:t>线程</a:t>
            </a:r>
            <a:r>
              <a:rPr lang="zh-CN" altLang="en-US" sz="2400" dirty="0" smtClean="0">
                <a:latin typeface="Arial" pitchFamily="34" charset="0"/>
                <a:ea typeface="仿宋_GB2312" pitchFamily="49" charset="-122"/>
              </a:rPr>
              <a:t>通常叫做轻量级进程。线程是在共享内存空间中并发执行的多道执行路径</a:t>
            </a:r>
            <a:endParaRPr lang="en-US" altLang="zh-CN" sz="2400" dirty="0" smtClean="0">
              <a:latin typeface="Arial" pitchFamily="34" charset="0"/>
              <a:ea typeface="仿宋_GB2312" pitchFamily="49" charset="-122"/>
            </a:endParaRPr>
          </a:p>
          <a:p>
            <a:pPr lvl="1">
              <a:lnSpc>
                <a:spcPct val="120000"/>
              </a:lnSpc>
              <a:spcBef>
                <a:spcPts val="600"/>
              </a:spcBef>
            </a:pPr>
            <a:r>
              <a:rPr lang="zh-CN" altLang="en-US" sz="2000" dirty="0" smtClean="0">
                <a:latin typeface="Arial" pitchFamily="34" charset="0"/>
                <a:ea typeface="仿宋_GB2312" pitchFamily="49" charset="-122"/>
              </a:rPr>
              <a:t>多个线程共享一个进程的资源</a:t>
            </a: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因为线程和进程比起来很小，所以相对来说，线程花费更少的</a:t>
            </a:r>
            <a:r>
              <a:rPr lang="en-US" altLang="zh-CN" sz="2400" dirty="0" smtClean="0">
                <a:latin typeface="Arial" pitchFamily="34" charset="0"/>
                <a:ea typeface="仿宋_GB2312" pitchFamily="49" charset="-122"/>
              </a:rPr>
              <a:t>CPU</a:t>
            </a:r>
            <a:r>
              <a:rPr lang="zh-CN" altLang="en-US" sz="2400" dirty="0" smtClean="0">
                <a:latin typeface="Arial" pitchFamily="34" charset="0"/>
                <a:ea typeface="仿宋_GB2312" pitchFamily="49" charset="-122"/>
              </a:rPr>
              <a:t>资源。</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线程内存映象和内容</a:t>
            </a:r>
          </a:p>
        </p:txBody>
      </p:sp>
      <p:sp>
        <p:nvSpPr>
          <p:cNvPr id="2101251" name="Rectangle 3"/>
          <p:cNvSpPr>
            <a:spLocks noGrp="1" noChangeArrowheads="1"/>
          </p:cNvSpPr>
          <p:nvPr>
            <p:ph type="body" idx="1"/>
          </p:nvPr>
        </p:nvSpPr>
        <p:spPr>
          <a:xfrm>
            <a:off x="236538" y="1234083"/>
            <a:ext cx="8694737" cy="970781"/>
          </a:xfrm>
        </p:spPr>
        <p:txBody>
          <a:bodyPr/>
          <a:lstStyle/>
          <a:p>
            <a:pPr>
              <a:lnSpc>
                <a:spcPct val="120000"/>
              </a:lnSpc>
              <a:spcBef>
                <a:spcPts val="600"/>
              </a:spcBef>
            </a:pPr>
            <a:r>
              <a:rPr lang="zh-CN" altLang="en-US" sz="2400" dirty="0" smtClean="0">
                <a:latin typeface="Arial" pitchFamily="34" charset="0"/>
                <a:ea typeface="仿宋_GB2312" pitchFamily="49" charset="-122"/>
              </a:rPr>
              <a:t>线程存在于进程之中，除了堆栈和</a:t>
            </a:r>
            <a:r>
              <a:rPr lang="en-US" altLang="zh-CN" sz="2400" dirty="0" smtClean="0">
                <a:latin typeface="Arial" pitchFamily="34" charset="0"/>
                <a:ea typeface="仿宋_GB2312" pitchFamily="49" charset="-122"/>
              </a:rPr>
              <a:t>CPU</a:t>
            </a:r>
            <a:r>
              <a:rPr lang="zh-CN" altLang="en-US" sz="2400" dirty="0" smtClean="0">
                <a:latin typeface="Arial" pitchFamily="34" charset="0"/>
                <a:ea typeface="仿宋_GB2312" pitchFamily="49" charset="-122"/>
              </a:rPr>
              <a:t>状态外，全部数据是共享的</a:t>
            </a:r>
          </a:p>
        </p:txBody>
      </p:sp>
      <p:pic>
        <p:nvPicPr>
          <p:cNvPr id="2101252" name="Picture 4"/>
          <p:cNvPicPr>
            <a:picLocks noChangeAspect="1" noChangeArrowheads="1"/>
          </p:cNvPicPr>
          <p:nvPr/>
        </p:nvPicPr>
        <p:blipFill>
          <a:blip r:embed="rId2" cstate="print"/>
          <a:srcRect/>
          <a:stretch>
            <a:fillRect/>
          </a:stretch>
        </p:blipFill>
        <p:spPr bwMode="auto">
          <a:xfrm>
            <a:off x="1115616" y="2394146"/>
            <a:ext cx="7128792" cy="3807590"/>
          </a:xfrm>
          <a:prstGeom prst="rect">
            <a:avLst/>
          </a:prstGeom>
          <a:noFill/>
          <a:ln>
            <a:solidFill>
              <a:srgbClr val="0000CC"/>
            </a:solidFill>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71538" y="265963"/>
            <a:ext cx="4889506" cy="584775"/>
          </a:xfrm>
        </p:spPr>
        <p:txBody>
          <a:bodyPr wrap="square">
            <a:spAutoFit/>
          </a:bodyPr>
          <a:lstStyle/>
          <a:p>
            <a:pPr eaLnBrk="1" hangingPunct="1"/>
            <a:r>
              <a:rPr lang="zh-CN" altLang="en-US"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仿宋_GB2312" pitchFamily="49" charset="-122"/>
              </a:rPr>
              <a:t> </a:t>
            </a:r>
            <a:r>
              <a:rPr lang="zh-CN" altLang="en-US" sz="2800" dirty="0" smtClean="0">
                <a:solidFill>
                  <a:srgbClr val="FF0000"/>
                </a:solidFill>
                <a:ea typeface="仿宋_GB2312" pitchFamily="49" charset="-122"/>
              </a:rPr>
              <a:t>多任务介绍</a:t>
            </a:r>
            <a:endParaRPr lang="en-US" altLang="zh-CN" sz="2800" dirty="0" smtClean="0">
              <a:solidFill>
                <a:srgbClr val="FF0000"/>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Windows</a:t>
            </a:r>
            <a:r>
              <a:rPr lang="zh-CN" altLang="en-US" sz="2800" dirty="0" smtClean="0">
                <a:solidFill>
                  <a:schemeClr val="tx1"/>
                </a:solidFill>
                <a:ea typeface="仿宋_GB2312" pitchFamily="49" charset="-122"/>
              </a:rPr>
              <a:t>下多进程编程</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Windows</a:t>
            </a:r>
            <a:r>
              <a:rPr lang="zh-CN" altLang="en-US" sz="2800" dirty="0" smtClean="0">
                <a:solidFill>
                  <a:schemeClr val="tx1"/>
                </a:solidFill>
                <a:ea typeface="仿宋_GB2312" pitchFamily="49" charset="-122"/>
              </a:rPr>
              <a:t>下多线程编程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多线程的同步机制</a:t>
            </a:r>
            <a:endParaRPr lang="zh-CN" altLang="en-US" sz="2800" dirty="0">
              <a:solidFill>
                <a:schemeClr val="tx1"/>
              </a:solidFill>
              <a:ea typeface="仿宋_GB2312"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5008" y="3429000"/>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1070148" y="251937"/>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en-US" altLang="zh-CN" kern="1200" dirty="0" smtClean="0">
                <a:solidFill>
                  <a:schemeClr val="tx1"/>
                </a:solidFill>
                <a:latin typeface="华文中宋" pitchFamily="2" charset="-122"/>
                <a:ea typeface="华文中宋" pitchFamily="2" charset="-122"/>
              </a:rPr>
              <a:t>2</a:t>
            </a:r>
            <a:r>
              <a:rPr lang="zh-CN" altLang="en-US" kern="1200" dirty="0" smtClean="0">
                <a:solidFill>
                  <a:schemeClr val="tx1"/>
                </a:solidFill>
                <a:latin typeface="华文中宋" pitchFamily="2" charset="-122"/>
                <a:ea typeface="华文中宋" pitchFamily="2" charset="-122"/>
              </a:rPr>
              <a:t>、用户级线程 </a:t>
            </a:r>
            <a:r>
              <a:rPr lang="en-US" altLang="zh-CN" kern="1200" dirty="0" err="1" smtClean="0">
                <a:solidFill>
                  <a:schemeClr val="tx1"/>
                </a:solidFill>
                <a:latin typeface="华文中宋" pitchFamily="2" charset="-122"/>
                <a:ea typeface="华文中宋" pitchFamily="2" charset="-122"/>
              </a:rPr>
              <a:t>vs</a:t>
            </a:r>
            <a:r>
              <a:rPr lang="en-US" altLang="zh-CN" kern="1200" dirty="0" smtClean="0">
                <a:solidFill>
                  <a:schemeClr val="tx1"/>
                </a:solidFill>
                <a:latin typeface="华文中宋" pitchFamily="2" charset="-122"/>
                <a:ea typeface="华文中宋" pitchFamily="2" charset="-122"/>
              </a:rPr>
              <a:t> </a:t>
            </a:r>
            <a:r>
              <a:rPr lang="zh-CN" altLang="en-US" kern="1200" dirty="0" smtClean="0">
                <a:solidFill>
                  <a:schemeClr val="tx1"/>
                </a:solidFill>
                <a:latin typeface="华文中宋" pitchFamily="2" charset="-122"/>
                <a:ea typeface="华文中宋" pitchFamily="2" charset="-122"/>
              </a:rPr>
              <a:t>内核级线程</a:t>
            </a:r>
          </a:p>
        </p:txBody>
      </p:sp>
      <p:sp>
        <p:nvSpPr>
          <p:cNvPr id="430083" name="Rectangle 3"/>
          <p:cNvSpPr>
            <a:spLocks noGrp="1" noChangeArrowheads="1"/>
          </p:cNvSpPr>
          <p:nvPr>
            <p:ph type="body" idx="1"/>
          </p:nvPr>
        </p:nvSpPr>
        <p:spPr>
          <a:xfrm>
            <a:off x="500035" y="1214422"/>
            <a:ext cx="8072494" cy="5238766"/>
          </a:xfrm>
        </p:spPr>
        <p:txBody>
          <a:bodyPr/>
          <a:lstStyle/>
          <a:p>
            <a:pPr>
              <a:lnSpc>
                <a:spcPct val="120000"/>
              </a:lnSpc>
              <a:spcBef>
                <a:spcPts val="600"/>
              </a:spcBef>
            </a:pPr>
            <a:r>
              <a:rPr lang="zh-CN" altLang="en-US" sz="2400" dirty="0" smtClean="0">
                <a:latin typeface="Arial" pitchFamily="34" charset="0"/>
                <a:ea typeface="仿宋_GB2312" pitchFamily="49" charset="-122"/>
              </a:rPr>
              <a:t>线程按照其调度者可分为两种：</a:t>
            </a:r>
            <a:endParaRPr lang="en-US" altLang="zh-CN" sz="2400" dirty="0" smtClean="0">
              <a:latin typeface="Arial" pitchFamily="34" charset="0"/>
              <a:ea typeface="仿宋_GB2312" pitchFamily="49" charset="-122"/>
            </a:endParaRPr>
          </a:p>
          <a:p>
            <a:pPr marL="762000" lvl="2" indent="-342900">
              <a:lnSpc>
                <a:spcPct val="120000"/>
              </a:lnSpc>
              <a:spcBef>
                <a:spcPts val="600"/>
              </a:spcBef>
              <a:buSzPct val="60000"/>
              <a:buNone/>
            </a:pPr>
            <a:r>
              <a:rPr lang="zh-CN" altLang="en-US" sz="2000" dirty="0" smtClean="0">
                <a:latin typeface="Arial" pitchFamily="34" charset="0"/>
                <a:ea typeface="仿宋_GB2312" pitchFamily="49" charset="-122"/>
                <a:cs typeface="+mn-cs"/>
              </a:rPr>
              <a:t>（</a:t>
            </a:r>
            <a:r>
              <a:rPr lang="en-US" altLang="zh-CN" sz="2000" dirty="0" smtClean="0">
                <a:latin typeface="Arial" pitchFamily="34" charset="0"/>
                <a:ea typeface="仿宋_GB2312" pitchFamily="49" charset="-122"/>
                <a:cs typeface="+mn-cs"/>
              </a:rPr>
              <a:t>1</a:t>
            </a:r>
            <a:r>
              <a:rPr lang="zh-CN" altLang="en-US" sz="2000" dirty="0" smtClean="0">
                <a:latin typeface="Arial" pitchFamily="34" charset="0"/>
                <a:ea typeface="仿宋_GB2312" pitchFamily="49" charset="-122"/>
                <a:cs typeface="+mn-cs"/>
              </a:rPr>
              <a:t>）用户级线程：主要解决的是上下文切换的问题，其调度算法和调度过程全部由用户决定。</a:t>
            </a:r>
            <a:endParaRPr lang="en-US" altLang="zh-CN" sz="2000" dirty="0" smtClean="0">
              <a:latin typeface="Arial" pitchFamily="34" charset="0"/>
              <a:ea typeface="仿宋_GB2312" pitchFamily="49" charset="-122"/>
              <a:cs typeface="+mn-cs"/>
            </a:endParaRPr>
          </a:p>
          <a:p>
            <a:pPr marL="762000" lvl="2" indent="-342900">
              <a:lnSpc>
                <a:spcPct val="120000"/>
              </a:lnSpc>
              <a:spcBef>
                <a:spcPts val="600"/>
              </a:spcBef>
              <a:buSzPct val="60000"/>
              <a:buNone/>
            </a:pPr>
            <a:r>
              <a:rPr lang="zh-CN" altLang="en-US" sz="2000" dirty="0" smtClean="0">
                <a:latin typeface="Arial" pitchFamily="34" charset="0"/>
                <a:ea typeface="仿宋_GB2312" pitchFamily="49" charset="-122"/>
                <a:cs typeface="+mn-cs"/>
              </a:rPr>
              <a:t>（</a:t>
            </a:r>
            <a:r>
              <a:rPr lang="en-US" altLang="zh-CN" sz="2000" dirty="0" smtClean="0">
                <a:latin typeface="Arial" pitchFamily="34" charset="0"/>
                <a:ea typeface="仿宋_GB2312" pitchFamily="49" charset="-122"/>
                <a:cs typeface="+mn-cs"/>
              </a:rPr>
              <a:t>2</a:t>
            </a:r>
            <a:r>
              <a:rPr lang="zh-CN" altLang="en-US" sz="2000" dirty="0" smtClean="0">
                <a:latin typeface="Arial" pitchFamily="34" charset="0"/>
                <a:ea typeface="仿宋_GB2312" pitchFamily="49" charset="-122"/>
                <a:cs typeface="+mn-cs"/>
              </a:rPr>
              <a:t>）内核级线程：由内核调度机制实现。</a:t>
            </a:r>
          </a:p>
          <a:p>
            <a:pPr>
              <a:lnSpc>
                <a:spcPct val="120000"/>
              </a:lnSpc>
              <a:spcBef>
                <a:spcPts val="600"/>
              </a:spcBef>
            </a:pPr>
            <a:r>
              <a:rPr lang="zh-CN" altLang="en-US" sz="2400" dirty="0" smtClean="0">
                <a:latin typeface="Arial" pitchFamily="34" charset="0"/>
                <a:ea typeface="仿宋_GB2312" pitchFamily="49" charset="-122"/>
              </a:rPr>
              <a:t>现在大多数操作系统都采用用户级线程和内核级线程并存的方法。</a:t>
            </a: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用户级线程可与内核级线程实现“一对一”、“一对多”的对应关系。</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endParaRPr lang="zh-CN" altLang="en-US" sz="24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298" name="Rectangl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线程的实现方法</a:t>
            </a:r>
          </a:p>
        </p:txBody>
      </p:sp>
      <p:sp>
        <p:nvSpPr>
          <p:cNvPr id="2103299" name="Rectangle 3"/>
          <p:cNvSpPr>
            <a:spLocks noGrp="1" noChangeArrowheads="1"/>
          </p:cNvSpPr>
          <p:nvPr>
            <p:ph type="body" idx="1"/>
          </p:nvPr>
        </p:nvSpPr>
        <p:spPr>
          <a:xfrm>
            <a:off x="376238" y="1268760"/>
            <a:ext cx="8323262" cy="1224136"/>
          </a:xfrm>
        </p:spPr>
        <p:txBody>
          <a:bodyPr/>
          <a:lstStyle/>
          <a:p>
            <a:pPr>
              <a:lnSpc>
                <a:spcPct val="120000"/>
              </a:lnSpc>
              <a:spcBef>
                <a:spcPts val="600"/>
              </a:spcBef>
            </a:pPr>
            <a:r>
              <a:rPr lang="zh-CN" altLang="en-US" sz="2000" dirty="0" smtClean="0">
                <a:latin typeface="Arial" pitchFamily="34" charset="0"/>
                <a:ea typeface="仿宋_GB2312" pitchFamily="49" charset="-122"/>
              </a:rPr>
              <a:t>从实现的角度看，线程可以分成用户级线程</a:t>
            </a:r>
            <a:r>
              <a:rPr lang="en-US" altLang="zh-CN" sz="2000" dirty="0" smtClean="0">
                <a:latin typeface="Arial" pitchFamily="34" charset="0"/>
                <a:ea typeface="仿宋_GB2312" pitchFamily="49" charset="-122"/>
              </a:rPr>
              <a:t>ULT(</a:t>
            </a:r>
            <a:r>
              <a:rPr lang="zh-CN" altLang="en-US" sz="2000" dirty="0" smtClean="0">
                <a:latin typeface="Arial" pitchFamily="34" charset="0"/>
                <a:ea typeface="仿宋_GB2312" pitchFamily="49" charset="-122"/>
              </a:rPr>
              <a:t>如，</a:t>
            </a:r>
            <a:r>
              <a:rPr lang="en-US" altLang="zh-CN" sz="2000" dirty="0" smtClean="0">
                <a:latin typeface="Arial" pitchFamily="34" charset="0"/>
                <a:ea typeface="仿宋_GB2312" pitchFamily="49" charset="-122"/>
              </a:rPr>
              <a:t>Java</a:t>
            </a:r>
            <a:r>
              <a:rPr lang="zh-CN" altLang="en-US" sz="2000" dirty="0" smtClean="0">
                <a:latin typeface="Arial" pitchFamily="34" charset="0"/>
                <a:ea typeface="仿宋_GB2312" pitchFamily="49" charset="-122"/>
              </a:rPr>
              <a:t>和</a:t>
            </a:r>
            <a:r>
              <a:rPr lang="en-US" altLang="zh-CN" sz="2000" dirty="0" smtClean="0">
                <a:latin typeface="Arial" pitchFamily="34" charset="0"/>
                <a:ea typeface="仿宋_GB2312" pitchFamily="49" charset="-122"/>
              </a:rPr>
              <a:t>Informix)</a:t>
            </a:r>
            <a:r>
              <a:rPr lang="zh-CN" altLang="en-US" sz="2000" dirty="0" smtClean="0">
                <a:latin typeface="Arial" pitchFamily="34" charset="0"/>
                <a:ea typeface="仿宋_GB2312" pitchFamily="49" charset="-122"/>
              </a:rPr>
              <a:t>和内核级线程</a:t>
            </a:r>
            <a:r>
              <a:rPr lang="en-US" altLang="zh-CN" sz="2000" dirty="0" smtClean="0">
                <a:latin typeface="Arial" pitchFamily="34" charset="0"/>
                <a:ea typeface="仿宋_GB2312" pitchFamily="49" charset="-122"/>
              </a:rPr>
              <a:t>KLT(</a:t>
            </a:r>
            <a:r>
              <a:rPr lang="zh-CN" altLang="en-US" sz="2000" dirty="0" smtClean="0">
                <a:latin typeface="Arial" pitchFamily="34" charset="0"/>
                <a:ea typeface="仿宋_GB2312" pitchFamily="49" charset="-122"/>
              </a:rPr>
              <a:t>如</a:t>
            </a:r>
            <a:r>
              <a:rPr lang="en-US" altLang="zh-CN" sz="2000" dirty="0" smtClean="0">
                <a:latin typeface="Arial" pitchFamily="34" charset="0"/>
                <a:ea typeface="仿宋_GB2312" pitchFamily="49" charset="-122"/>
              </a:rPr>
              <a:t>OS/2)</a:t>
            </a:r>
            <a:r>
              <a:rPr lang="zh-CN" altLang="en-US" sz="2000" dirty="0" smtClean="0">
                <a:latin typeface="Arial" pitchFamily="34" charset="0"/>
                <a:ea typeface="仿宋_GB2312" pitchFamily="49" charset="-122"/>
              </a:rPr>
              <a:t>。也有一些系统</a:t>
            </a:r>
            <a:r>
              <a:rPr lang="en-US" altLang="zh-CN" sz="2000" dirty="0" smtClean="0">
                <a:latin typeface="Arial" pitchFamily="34" charset="0"/>
                <a:ea typeface="仿宋_GB2312" pitchFamily="49" charset="-122"/>
              </a:rPr>
              <a:t>(</a:t>
            </a:r>
            <a:r>
              <a:rPr lang="zh-CN" altLang="en-US" sz="2000" dirty="0" smtClean="0">
                <a:latin typeface="Arial" pitchFamily="34" charset="0"/>
                <a:ea typeface="仿宋_GB2312" pitchFamily="49" charset="-122"/>
              </a:rPr>
              <a:t>如，</a:t>
            </a:r>
            <a:r>
              <a:rPr lang="en-US" altLang="zh-CN" sz="2000" dirty="0" smtClean="0">
                <a:latin typeface="Arial" pitchFamily="34" charset="0"/>
                <a:ea typeface="仿宋_GB2312" pitchFamily="49" charset="-122"/>
              </a:rPr>
              <a:t>Solaris)</a:t>
            </a:r>
            <a:r>
              <a:rPr lang="zh-CN" altLang="en-US" sz="2000" dirty="0" smtClean="0">
                <a:latin typeface="Arial" pitchFamily="34" charset="0"/>
                <a:ea typeface="仿宋_GB2312" pitchFamily="49" charset="-122"/>
              </a:rPr>
              <a:t>提供了混合式线程，同时支持两种线程实现</a:t>
            </a:r>
          </a:p>
        </p:txBody>
      </p:sp>
      <p:pic>
        <p:nvPicPr>
          <p:cNvPr id="2103300" name="Picture 4"/>
          <p:cNvPicPr>
            <a:picLocks noChangeAspect="1" noChangeArrowheads="1"/>
          </p:cNvPicPr>
          <p:nvPr/>
        </p:nvPicPr>
        <p:blipFill>
          <a:blip r:embed="rId2" cstate="print"/>
          <a:srcRect/>
          <a:stretch>
            <a:fillRect/>
          </a:stretch>
        </p:blipFill>
        <p:spPr bwMode="auto">
          <a:xfrm>
            <a:off x="1187624" y="2630395"/>
            <a:ext cx="7618239" cy="3833904"/>
          </a:xfrm>
          <a:prstGeom prst="rect">
            <a:avLst/>
          </a:prstGeom>
          <a:noFill/>
          <a:ln w="9525" algn="ctr">
            <a:solidFill>
              <a:srgbClr val="0000CC"/>
            </a:solid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05738" y="265963"/>
            <a:ext cx="778674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仿宋_GB2312" pitchFamily="49" charset="-122"/>
              </a:rPr>
              <a:t> </a:t>
            </a:r>
            <a:r>
              <a:rPr lang="zh-CN" altLang="en-US" sz="2800" dirty="0" smtClean="0">
                <a:solidFill>
                  <a:schemeClr val="tx1"/>
                </a:solidFill>
                <a:ea typeface="仿宋_GB2312" pitchFamily="49" charset="-122"/>
              </a:rPr>
              <a:t>多任务介绍</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a:t>
            </a:r>
            <a:r>
              <a:rPr lang="en-US" altLang="zh-CN" sz="2800" dirty="0" smtClean="0">
                <a:solidFill>
                  <a:srgbClr val="FF0000"/>
                </a:solidFill>
                <a:ea typeface="仿宋_GB2312" pitchFamily="49" charset="-122"/>
              </a:rPr>
              <a:t>Windows</a:t>
            </a:r>
            <a:r>
              <a:rPr lang="zh-CN" altLang="en-US" sz="2800" dirty="0" smtClean="0">
                <a:solidFill>
                  <a:srgbClr val="FF0000"/>
                </a:solidFill>
                <a:ea typeface="仿宋_GB2312" pitchFamily="49" charset="-122"/>
              </a:rPr>
              <a:t>下多进程编程</a:t>
            </a: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Windows</a:t>
            </a:r>
            <a:r>
              <a:rPr lang="zh-CN" altLang="en-US" sz="2800" dirty="0" smtClean="0">
                <a:solidFill>
                  <a:schemeClr val="tx1"/>
                </a:solidFill>
                <a:ea typeface="仿宋_GB2312" pitchFamily="49" charset="-122"/>
              </a:rPr>
              <a:t>下多线程编程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多线程的同步机制</a:t>
            </a:r>
            <a:endParaRPr lang="zh-CN" altLang="en-US" sz="2800" dirty="0">
              <a:solidFill>
                <a:schemeClr val="tx1"/>
              </a:solidFill>
              <a:ea typeface="仿宋_GB2312"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9794" y="3490933"/>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多进程编程</a:t>
            </a:r>
          </a:p>
        </p:txBody>
      </p:sp>
      <p:sp>
        <p:nvSpPr>
          <p:cNvPr id="168963" name="Rectangle 3"/>
          <p:cNvSpPr>
            <a:spLocks noGrp="1" noChangeArrowheads="1"/>
          </p:cNvSpPr>
          <p:nvPr>
            <p:ph type="body" idx="1"/>
          </p:nvPr>
        </p:nvSpPr>
        <p:spPr>
          <a:xfrm>
            <a:off x="611560" y="1371600"/>
            <a:ext cx="7920880" cy="4608513"/>
          </a:xfrm>
        </p:spPr>
        <p:txBody>
          <a:bodyPr/>
          <a:lstStyle/>
          <a:p>
            <a:pPr>
              <a:lnSpc>
                <a:spcPct val="120000"/>
              </a:lnSpc>
              <a:spcBef>
                <a:spcPts val="600"/>
              </a:spcBef>
            </a:pPr>
            <a:r>
              <a:rPr lang="en-US" altLang="zh-CN" sz="2400" dirty="0" smtClean="0">
                <a:latin typeface="Arial" pitchFamily="34" charset="0"/>
                <a:ea typeface="仿宋_GB2312" pitchFamily="49" charset="-122"/>
              </a:rPr>
              <a:t>MFC</a:t>
            </a:r>
            <a:r>
              <a:rPr lang="zh-CN" altLang="en-US" sz="2400" dirty="0" smtClean="0">
                <a:latin typeface="Arial" pitchFamily="34" charset="0"/>
                <a:ea typeface="仿宋_GB2312" pitchFamily="49" charset="-122"/>
              </a:rPr>
              <a:t>没有提供类处理进程，直接使用</a:t>
            </a:r>
            <a:r>
              <a:rPr lang="en-US" altLang="zh-CN" sz="2400" dirty="0" smtClean="0">
                <a:latin typeface="Arial" pitchFamily="34" charset="0"/>
                <a:ea typeface="仿宋_GB2312" pitchFamily="49" charset="-122"/>
              </a:rPr>
              <a:t>Win32 API</a:t>
            </a:r>
            <a:r>
              <a:rPr lang="zh-CN" altLang="en-US" sz="2400" dirty="0" smtClean="0">
                <a:latin typeface="Arial" pitchFamily="34" charset="0"/>
                <a:ea typeface="仿宋_GB2312" pitchFamily="49" charset="-122"/>
              </a:rPr>
              <a:t>函数。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进程的创建 </a:t>
            </a:r>
          </a:p>
        </p:txBody>
      </p:sp>
      <p:sp>
        <p:nvSpPr>
          <p:cNvPr id="166915"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调用</a:t>
            </a:r>
            <a:r>
              <a:rPr lang="en-US" altLang="zh-CN" sz="2400" dirty="0" err="1" smtClean="0">
                <a:latin typeface="Arial" pitchFamily="34" charset="0"/>
                <a:ea typeface="仿宋_GB2312" pitchFamily="49" charset="-122"/>
              </a:rPr>
              <a:t>CreateProcess</a:t>
            </a:r>
            <a:r>
              <a:rPr lang="zh-CN" altLang="en-US" sz="2400" dirty="0" smtClean="0">
                <a:latin typeface="Arial" pitchFamily="34" charset="0"/>
                <a:ea typeface="仿宋_GB2312" pitchFamily="49" charset="-122"/>
              </a:rPr>
              <a:t>函数创建新的进程，运行指定的程序。</a:t>
            </a:r>
          </a:p>
          <a:p>
            <a:pPr>
              <a:lnSpc>
                <a:spcPct val="120000"/>
              </a:lnSpc>
              <a:spcBef>
                <a:spcPts val="600"/>
              </a:spcBef>
            </a:pPr>
            <a:r>
              <a:rPr lang="en-US" altLang="zh-CN" sz="2400" dirty="0" err="1" smtClean="0">
                <a:latin typeface="Arial" pitchFamily="34" charset="0"/>
                <a:ea typeface="仿宋_GB2312" pitchFamily="49" charset="-122"/>
              </a:rPr>
              <a:t>CreateProcess</a:t>
            </a:r>
            <a:r>
              <a:rPr lang="zh-CN" altLang="en-US" sz="2400" dirty="0" smtClean="0">
                <a:latin typeface="Arial" pitchFamily="34" charset="0"/>
                <a:ea typeface="仿宋_GB2312" pitchFamily="49" charset="-122"/>
              </a:rPr>
              <a:t>的原型如下：</a:t>
            </a:r>
          </a:p>
          <a:p>
            <a:pPr>
              <a:lnSpc>
                <a:spcPct val="80000"/>
              </a:lnSpc>
              <a:buFont typeface="Wingdings" pitchFamily="2" charset="2"/>
              <a:buNone/>
            </a:pPr>
            <a:r>
              <a:rPr lang="en-US" altLang="zh-CN" sz="1800" dirty="0"/>
              <a:t>BOOL </a:t>
            </a:r>
            <a:r>
              <a:rPr lang="en-US" altLang="zh-CN" sz="1800" dirty="0" err="1">
                <a:solidFill>
                  <a:srgbClr val="0000CC"/>
                </a:solidFill>
              </a:rPr>
              <a:t>CreateProcess</a:t>
            </a:r>
            <a:r>
              <a:rPr lang="en-US" altLang="zh-CN" sz="1800" dirty="0"/>
              <a:t>(</a:t>
            </a:r>
          </a:p>
          <a:p>
            <a:pPr>
              <a:lnSpc>
                <a:spcPct val="80000"/>
              </a:lnSpc>
            </a:pPr>
            <a:r>
              <a:rPr lang="en-US" altLang="zh-CN" sz="1700" dirty="0" smtClean="0"/>
              <a:t>LPCTSTR </a:t>
            </a:r>
            <a:r>
              <a:rPr lang="en-US" altLang="zh-CN" sz="1700" dirty="0" err="1" smtClean="0"/>
              <a:t>lpApplicationName</a:t>
            </a:r>
            <a:r>
              <a:rPr lang="en-US" altLang="zh-CN" sz="1700" dirty="0" smtClean="0"/>
              <a:t>, // </a:t>
            </a:r>
            <a:r>
              <a:rPr lang="zh-CN" altLang="en-US" sz="1700" dirty="0" smtClean="0"/>
              <a:t>可执行模块名</a:t>
            </a:r>
          </a:p>
          <a:p>
            <a:pPr>
              <a:lnSpc>
                <a:spcPct val="80000"/>
              </a:lnSpc>
            </a:pPr>
            <a:r>
              <a:rPr lang="en-US" altLang="zh-CN" sz="1700" dirty="0" smtClean="0"/>
              <a:t>LPTSTR </a:t>
            </a:r>
            <a:r>
              <a:rPr lang="en-US" altLang="zh-CN" sz="1700" dirty="0" err="1" smtClean="0"/>
              <a:t>lpCommandLine</a:t>
            </a:r>
            <a:r>
              <a:rPr lang="en-US" altLang="zh-CN" sz="1700" dirty="0" smtClean="0"/>
              <a:t>, // </a:t>
            </a:r>
            <a:r>
              <a:rPr lang="zh-CN" altLang="en-US" sz="1700" dirty="0" smtClean="0"/>
              <a:t>命令行字符串</a:t>
            </a:r>
          </a:p>
          <a:p>
            <a:pPr>
              <a:lnSpc>
                <a:spcPct val="80000"/>
              </a:lnSpc>
            </a:pPr>
            <a:r>
              <a:rPr lang="en-US" altLang="zh-CN" sz="1700" dirty="0" smtClean="0"/>
              <a:t>LPSECURITY_ATTRIBUTES </a:t>
            </a:r>
            <a:r>
              <a:rPr lang="en-US" altLang="zh-CN" sz="1700" dirty="0" err="1" smtClean="0"/>
              <a:t>lpProcessAttributes</a:t>
            </a:r>
            <a:r>
              <a:rPr lang="en-US" altLang="zh-CN" sz="1700" dirty="0" smtClean="0"/>
              <a:t>, // </a:t>
            </a:r>
            <a:r>
              <a:rPr lang="zh-CN" altLang="en-US" sz="1700" dirty="0" smtClean="0"/>
              <a:t>进程的安全属性</a:t>
            </a:r>
          </a:p>
          <a:p>
            <a:pPr>
              <a:lnSpc>
                <a:spcPct val="80000"/>
              </a:lnSpc>
            </a:pPr>
            <a:r>
              <a:rPr lang="en-US" altLang="zh-CN" sz="1700" dirty="0" smtClean="0"/>
              <a:t>LPSECURITY_ATTRIBUTES </a:t>
            </a:r>
            <a:r>
              <a:rPr lang="en-US" altLang="zh-CN" sz="1700" dirty="0" err="1" smtClean="0"/>
              <a:t>lpThreadAttributes</a:t>
            </a:r>
            <a:r>
              <a:rPr lang="en-US" altLang="zh-CN" sz="1700" dirty="0" smtClean="0"/>
              <a:t>, // </a:t>
            </a:r>
            <a:r>
              <a:rPr lang="zh-CN" altLang="en-US" sz="1700" dirty="0" smtClean="0"/>
              <a:t>线程的安全属性</a:t>
            </a:r>
          </a:p>
          <a:p>
            <a:pPr>
              <a:lnSpc>
                <a:spcPct val="80000"/>
              </a:lnSpc>
            </a:pPr>
            <a:r>
              <a:rPr lang="en-US" altLang="zh-CN" sz="1700" dirty="0" smtClean="0"/>
              <a:t>BOOL </a:t>
            </a:r>
            <a:r>
              <a:rPr lang="en-US" altLang="zh-CN" sz="1700" dirty="0" err="1" smtClean="0"/>
              <a:t>bInheritHandles</a:t>
            </a:r>
            <a:r>
              <a:rPr lang="en-US" altLang="zh-CN" sz="1700" dirty="0" smtClean="0"/>
              <a:t>, // </a:t>
            </a:r>
            <a:r>
              <a:rPr lang="zh-CN" altLang="en-US" sz="1700" dirty="0" smtClean="0"/>
              <a:t>句柄继承标志</a:t>
            </a:r>
          </a:p>
          <a:p>
            <a:pPr>
              <a:lnSpc>
                <a:spcPct val="80000"/>
              </a:lnSpc>
            </a:pPr>
            <a:r>
              <a:rPr lang="en-US" altLang="zh-CN" sz="1700" dirty="0" smtClean="0"/>
              <a:t>DWORD </a:t>
            </a:r>
            <a:r>
              <a:rPr lang="en-US" altLang="zh-CN" sz="1700" dirty="0" err="1" smtClean="0"/>
              <a:t>dwCreationFlags</a:t>
            </a:r>
            <a:r>
              <a:rPr lang="en-US" altLang="zh-CN" sz="1700" dirty="0" smtClean="0"/>
              <a:t>, // </a:t>
            </a:r>
            <a:r>
              <a:rPr lang="zh-CN" altLang="en-US" sz="1700" dirty="0" smtClean="0"/>
              <a:t>创建标志</a:t>
            </a:r>
          </a:p>
          <a:p>
            <a:pPr>
              <a:lnSpc>
                <a:spcPct val="80000"/>
              </a:lnSpc>
            </a:pPr>
            <a:r>
              <a:rPr lang="en-US" altLang="zh-CN" sz="1700" dirty="0" smtClean="0"/>
              <a:t>LPVOID </a:t>
            </a:r>
            <a:r>
              <a:rPr lang="en-US" altLang="zh-CN" sz="1700" dirty="0" err="1" smtClean="0"/>
              <a:t>lpEnvironment</a:t>
            </a:r>
            <a:r>
              <a:rPr lang="en-US" altLang="zh-CN" sz="1700" dirty="0" smtClean="0"/>
              <a:t>, // </a:t>
            </a:r>
            <a:r>
              <a:rPr lang="zh-CN" altLang="en-US" sz="1700" dirty="0" smtClean="0"/>
              <a:t>指向新的环境块的指针</a:t>
            </a:r>
          </a:p>
          <a:p>
            <a:pPr>
              <a:lnSpc>
                <a:spcPct val="80000"/>
              </a:lnSpc>
            </a:pPr>
            <a:r>
              <a:rPr lang="en-US" altLang="zh-CN" sz="1700" dirty="0" smtClean="0"/>
              <a:t>LPCTSTR </a:t>
            </a:r>
            <a:r>
              <a:rPr lang="en-US" altLang="zh-CN" sz="1700" dirty="0" err="1" smtClean="0"/>
              <a:t>lpCurrentDirectory</a:t>
            </a:r>
            <a:r>
              <a:rPr lang="en-US" altLang="zh-CN" sz="1700" dirty="0" smtClean="0"/>
              <a:t>, // </a:t>
            </a:r>
            <a:r>
              <a:rPr lang="zh-CN" altLang="en-US" sz="1700" dirty="0" smtClean="0"/>
              <a:t>指向当前目录名的指针</a:t>
            </a:r>
          </a:p>
          <a:p>
            <a:pPr>
              <a:lnSpc>
                <a:spcPct val="80000"/>
              </a:lnSpc>
            </a:pPr>
            <a:r>
              <a:rPr lang="en-US" altLang="zh-CN" sz="1700" dirty="0" smtClean="0"/>
              <a:t>LPSTARTUPINFO </a:t>
            </a:r>
            <a:r>
              <a:rPr lang="en-US" altLang="zh-CN" sz="1700" dirty="0" err="1" smtClean="0"/>
              <a:t>lpStartupInfo</a:t>
            </a:r>
            <a:r>
              <a:rPr lang="en-US" altLang="zh-CN" sz="1700" dirty="0" smtClean="0"/>
              <a:t>, // </a:t>
            </a:r>
            <a:r>
              <a:rPr lang="zh-CN" altLang="en-US" sz="1700" dirty="0" smtClean="0"/>
              <a:t>指向启动信息结构的指针</a:t>
            </a:r>
          </a:p>
          <a:p>
            <a:pPr>
              <a:lnSpc>
                <a:spcPct val="80000"/>
              </a:lnSpc>
            </a:pPr>
            <a:r>
              <a:rPr lang="en-US" altLang="zh-CN" sz="1700" dirty="0" smtClean="0"/>
              <a:t>LPPROCESS_INFORMATION </a:t>
            </a:r>
            <a:r>
              <a:rPr lang="en-US" altLang="zh-CN" sz="1700" dirty="0" err="1" smtClean="0"/>
              <a:t>lpProcessInformation</a:t>
            </a:r>
            <a:r>
              <a:rPr lang="en-US" altLang="zh-CN" sz="1700" dirty="0" smtClean="0"/>
              <a:t> // </a:t>
            </a:r>
            <a:r>
              <a:rPr lang="zh-CN" altLang="en-US" sz="1700" dirty="0" smtClean="0"/>
              <a:t>指向进程信息结构的指针</a:t>
            </a:r>
          </a:p>
          <a:p>
            <a:pPr>
              <a:lnSpc>
                <a:spcPct val="80000"/>
              </a:lnSpc>
            </a:pPr>
            <a:r>
              <a:rPr lang="en-US" altLang="zh-CN" sz="1700" dirty="0" smtClean="0"/>
              <a:t>);</a:t>
            </a:r>
            <a:endParaRPr lang="en-US" altLang="zh-CN" sz="17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进程的管理和终止</a:t>
            </a:r>
          </a:p>
        </p:txBody>
      </p:sp>
      <p:sp>
        <p:nvSpPr>
          <p:cNvPr id="167939" name="Rectangle 3"/>
          <p:cNvSpPr>
            <a:spLocks noGrp="1" noChangeArrowheads="1"/>
          </p:cNvSpPr>
          <p:nvPr>
            <p:ph type="body" idx="1"/>
          </p:nvPr>
        </p:nvSpPr>
        <p:spPr>
          <a:xfrm>
            <a:off x="467544" y="1371600"/>
            <a:ext cx="8136904"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取得当前进程的句柄和</a:t>
            </a:r>
            <a:r>
              <a:rPr lang="en-US" altLang="zh-CN" sz="2400" dirty="0" smtClean="0">
                <a:latin typeface="Arial" pitchFamily="34" charset="0"/>
                <a:ea typeface="仿宋_GB2312" pitchFamily="49" charset="-122"/>
              </a:rPr>
              <a:t>ID</a:t>
            </a:r>
            <a:r>
              <a:rPr lang="zh-CN" altLang="en-US" sz="2400" dirty="0" smtClean="0">
                <a:latin typeface="Arial" pitchFamily="34" charset="0"/>
                <a:ea typeface="仿宋_GB2312" pitchFamily="49" charset="-122"/>
              </a:rPr>
              <a:t>需要以下两个函数：</a:t>
            </a:r>
          </a:p>
          <a:p>
            <a:pPr>
              <a:lnSpc>
                <a:spcPct val="80000"/>
              </a:lnSpc>
              <a:buNone/>
            </a:pPr>
            <a:endParaRPr lang="en-US" altLang="zh-CN" sz="1800" dirty="0" smtClean="0"/>
          </a:p>
          <a:p>
            <a:pPr>
              <a:lnSpc>
                <a:spcPct val="80000"/>
              </a:lnSpc>
              <a:buNone/>
            </a:pPr>
            <a:r>
              <a:rPr lang="en-US" altLang="zh-CN" sz="1800" dirty="0" smtClean="0"/>
              <a:t>HANDLE </a:t>
            </a:r>
            <a:r>
              <a:rPr lang="en-US" altLang="zh-CN" sz="1800" dirty="0" err="1">
                <a:solidFill>
                  <a:srgbClr val="0000CC"/>
                </a:solidFill>
              </a:rPr>
              <a:t>GetCurrentProcess</a:t>
            </a:r>
            <a:r>
              <a:rPr lang="zh-CN" altLang="en-US" sz="1800" dirty="0"/>
              <a:t>（</a:t>
            </a:r>
            <a:r>
              <a:rPr lang="en-US" altLang="zh-CN" sz="1800" dirty="0"/>
              <a:t>void</a:t>
            </a:r>
            <a:r>
              <a:rPr lang="zh-CN" altLang="en-US" sz="1800" dirty="0"/>
              <a:t>）</a:t>
            </a:r>
          </a:p>
          <a:p>
            <a:pPr>
              <a:lnSpc>
                <a:spcPct val="80000"/>
              </a:lnSpc>
              <a:buNone/>
            </a:pPr>
            <a:endParaRPr lang="en-US" altLang="zh-CN" sz="1800" dirty="0" smtClean="0"/>
          </a:p>
          <a:p>
            <a:pPr>
              <a:lnSpc>
                <a:spcPct val="80000"/>
              </a:lnSpc>
              <a:buNone/>
            </a:pPr>
            <a:r>
              <a:rPr lang="en-US" altLang="zh-CN" sz="1800" dirty="0" smtClean="0"/>
              <a:t>DWORD </a:t>
            </a:r>
            <a:r>
              <a:rPr lang="en-US" altLang="zh-CN" sz="1800" dirty="0" err="1">
                <a:solidFill>
                  <a:srgbClr val="0000CC"/>
                </a:solidFill>
              </a:rPr>
              <a:t>GetCurrentProcessId</a:t>
            </a:r>
            <a:r>
              <a:rPr lang="zh-CN" altLang="en-US" sz="1800" dirty="0"/>
              <a:t>（</a:t>
            </a:r>
            <a:r>
              <a:rPr lang="en-US" altLang="zh-CN" sz="1800" dirty="0"/>
              <a:t>void</a:t>
            </a:r>
            <a:r>
              <a:rPr lang="zh-CN" altLang="en-US" sz="1800"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取得和设置进程的优先级</a:t>
            </a:r>
          </a:p>
        </p:txBody>
      </p:sp>
      <p:sp>
        <p:nvSpPr>
          <p:cNvPr id="165891"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取得一个进程的优先级的函数如下：</a:t>
            </a:r>
          </a:p>
          <a:p>
            <a:pPr>
              <a:lnSpc>
                <a:spcPct val="90000"/>
              </a:lnSpc>
              <a:buFont typeface="Wingdings" pitchFamily="2" charset="2"/>
              <a:buNone/>
            </a:pPr>
            <a:endParaRPr lang="en-US" altLang="zh-CN" sz="2000" dirty="0" smtClean="0"/>
          </a:p>
          <a:p>
            <a:pPr>
              <a:lnSpc>
                <a:spcPct val="90000"/>
              </a:lnSpc>
              <a:buFont typeface="Wingdings" pitchFamily="2" charset="2"/>
              <a:buNone/>
            </a:pPr>
            <a:r>
              <a:rPr lang="en-US" altLang="zh-CN" sz="2000" dirty="0" smtClean="0"/>
              <a:t>DWORD </a:t>
            </a:r>
            <a:r>
              <a:rPr lang="en-US" altLang="zh-CN" sz="2000" dirty="0" err="1">
                <a:solidFill>
                  <a:srgbClr val="0000CC"/>
                </a:solidFill>
              </a:rPr>
              <a:t>GetPriorityClass</a:t>
            </a:r>
            <a:r>
              <a:rPr lang="zh-CN" altLang="en-US" sz="2000" dirty="0"/>
              <a:t>（</a:t>
            </a:r>
            <a:r>
              <a:rPr lang="en-US" altLang="zh-CN" sz="2000" dirty="0"/>
              <a:t>HANDLE   </a:t>
            </a:r>
            <a:r>
              <a:rPr lang="en-US" altLang="zh-CN" sz="2000" dirty="0" err="1"/>
              <a:t>hProcess</a:t>
            </a:r>
            <a:r>
              <a:rPr lang="zh-CN" altLang="en-US" sz="2000" dirty="0"/>
              <a:t>）；</a:t>
            </a:r>
          </a:p>
          <a:p>
            <a:pPr>
              <a:lnSpc>
                <a:spcPct val="90000"/>
              </a:lnSpc>
              <a:buFont typeface="Wingdings" pitchFamily="2" charset="2"/>
              <a:buNone/>
            </a:pPr>
            <a:r>
              <a:rPr lang="zh-CN" altLang="en-US" sz="2000" dirty="0"/>
              <a:t>       其中，参数</a:t>
            </a:r>
            <a:r>
              <a:rPr lang="en-US" altLang="zh-CN" sz="2000" dirty="0" err="1"/>
              <a:t>hProcess</a:t>
            </a:r>
            <a:r>
              <a:rPr lang="zh-CN" altLang="en-US" sz="2000" dirty="0"/>
              <a:t>是要取得优先级的</a:t>
            </a:r>
            <a:r>
              <a:rPr lang="zh-CN" altLang="en-US" sz="2000" dirty="0" smtClean="0"/>
              <a:t>进程</a:t>
            </a:r>
            <a:r>
              <a:rPr lang="zh-CN" altLang="en-US" sz="2000" dirty="0"/>
              <a:t>的句柄</a:t>
            </a:r>
            <a:r>
              <a:rPr lang="zh-CN" altLang="en-US" sz="2000" dirty="0" smtClean="0"/>
              <a:t>。</a:t>
            </a:r>
            <a:endParaRPr lang="en-US" altLang="zh-CN" sz="2000" dirty="0" smtClean="0"/>
          </a:p>
          <a:p>
            <a:pPr>
              <a:lnSpc>
                <a:spcPct val="90000"/>
              </a:lnSpc>
              <a:buFont typeface="Wingdings" pitchFamily="2" charset="2"/>
              <a:buNone/>
            </a:pPr>
            <a:endParaRPr lang="zh-CN" altLang="en-US" sz="2000" dirty="0"/>
          </a:p>
          <a:p>
            <a:pPr>
              <a:lnSpc>
                <a:spcPct val="120000"/>
              </a:lnSpc>
              <a:spcBef>
                <a:spcPts val="600"/>
              </a:spcBef>
            </a:pPr>
            <a:r>
              <a:rPr lang="zh-CN" altLang="en-US" sz="2400" dirty="0" smtClean="0">
                <a:latin typeface="Arial" pitchFamily="34" charset="0"/>
                <a:ea typeface="仿宋_GB2312" pitchFamily="49" charset="-122"/>
              </a:rPr>
              <a:t>设置一个进程的优先级的函数如下：</a:t>
            </a:r>
          </a:p>
          <a:p>
            <a:pPr>
              <a:lnSpc>
                <a:spcPct val="90000"/>
              </a:lnSpc>
              <a:buNone/>
            </a:pPr>
            <a:endParaRPr lang="en-US" altLang="zh-CN" sz="2000" dirty="0" smtClean="0"/>
          </a:p>
          <a:p>
            <a:pPr>
              <a:lnSpc>
                <a:spcPct val="90000"/>
              </a:lnSpc>
              <a:buNone/>
            </a:pPr>
            <a:r>
              <a:rPr lang="en-US" altLang="zh-CN" sz="2000" dirty="0" smtClean="0"/>
              <a:t>BOOL </a:t>
            </a:r>
            <a:r>
              <a:rPr lang="en-US" altLang="zh-CN" sz="2000" dirty="0" err="1">
                <a:solidFill>
                  <a:srgbClr val="0000CC"/>
                </a:solidFill>
              </a:rPr>
              <a:t>SetPriorityClass</a:t>
            </a:r>
            <a:r>
              <a:rPr lang="zh-CN" altLang="en-US" sz="2000" dirty="0"/>
              <a:t>（</a:t>
            </a:r>
            <a:r>
              <a:rPr lang="en-US" altLang="zh-CN" sz="2000" dirty="0"/>
              <a:t>HANDLE </a:t>
            </a:r>
            <a:r>
              <a:rPr lang="en-US" altLang="zh-CN" sz="2000" dirty="0" err="1"/>
              <a:t>hProcess</a:t>
            </a:r>
            <a:r>
              <a:rPr lang="en-US" altLang="zh-CN" sz="2000" dirty="0"/>
              <a:t>, </a:t>
            </a:r>
          </a:p>
          <a:p>
            <a:pPr>
              <a:lnSpc>
                <a:spcPct val="90000"/>
              </a:lnSpc>
              <a:buNone/>
            </a:pPr>
            <a:r>
              <a:rPr lang="en-US" altLang="zh-CN" sz="2000" dirty="0" smtClean="0"/>
              <a:t>				DWORD </a:t>
            </a:r>
            <a:r>
              <a:rPr lang="en-US" altLang="zh-CN" sz="2000" dirty="0" err="1"/>
              <a:t>dwPriorityClass</a:t>
            </a:r>
            <a:r>
              <a:rPr lang="zh-CN" altLang="en-US" sz="2000" dirty="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进程的终止</a:t>
            </a:r>
          </a:p>
        </p:txBody>
      </p:sp>
      <p:sp>
        <p:nvSpPr>
          <p:cNvPr id="162819" name="Rectangle 3"/>
          <p:cNvSpPr>
            <a:spLocks noGrp="1" noChangeArrowheads="1"/>
          </p:cNvSpPr>
          <p:nvPr>
            <p:ph type="body" idx="1"/>
          </p:nvPr>
        </p:nvSpPr>
        <p:spPr>
          <a:xfrm>
            <a:off x="467544" y="1371600"/>
            <a:ext cx="8136904"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终止一个进程有两种方法：</a:t>
            </a:r>
            <a:r>
              <a:rPr lang="en-US" altLang="zh-CN" sz="2400" dirty="0" err="1" smtClean="0">
                <a:latin typeface="Arial" pitchFamily="34" charset="0"/>
                <a:ea typeface="仿宋_GB2312" pitchFamily="49" charset="-122"/>
              </a:rPr>
              <a:t>ExitProcess</a:t>
            </a:r>
            <a:r>
              <a:rPr lang="zh-CN" altLang="en-US" sz="2400" dirty="0" smtClean="0">
                <a:latin typeface="Arial" pitchFamily="34" charset="0"/>
                <a:ea typeface="仿宋_GB2312" pitchFamily="49" charset="-122"/>
              </a:rPr>
              <a:t>（）和</a:t>
            </a:r>
            <a:r>
              <a:rPr lang="en-US" altLang="zh-CN" sz="2400" dirty="0" err="1" smtClean="0">
                <a:latin typeface="Arial" pitchFamily="34" charset="0"/>
                <a:ea typeface="仿宋_GB2312" pitchFamily="49" charset="-122"/>
              </a:rPr>
              <a:t>TerminateProcess</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在当前进程中的一个线程调用函数</a:t>
            </a:r>
            <a:r>
              <a:rPr lang="en-US" altLang="zh-CN" sz="2400" dirty="0" err="1" smtClean="0">
                <a:latin typeface="Arial" pitchFamily="34" charset="0"/>
                <a:ea typeface="仿宋_GB2312" pitchFamily="49" charset="-122"/>
              </a:rPr>
              <a:t>ExitProcess</a:t>
            </a:r>
            <a:r>
              <a:rPr lang="zh-CN" altLang="en-US" sz="2400" dirty="0" smtClean="0">
                <a:latin typeface="Arial" pitchFamily="34" charset="0"/>
                <a:ea typeface="仿宋_GB2312" pitchFamily="49" charset="-122"/>
              </a:rPr>
              <a:t>就会</a:t>
            </a:r>
            <a:r>
              <a:rPr lang="zh-CN" altLang="en-US" sz="2400" dirty="0" smtClean="0">
                <a:solidFill>
                  <a:srgbClr val="FF0000"/>
                </a:solidFill>
                <a:latin typeface="Arial" pitchFamily="34" charset="0"/>
                <a:ea typeface="仿宋_GB2312" pitchFamily="49" charset="-122"/>
              </a:rPr>
              <a:t>结束当前进程</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90000"/>
              </a:lnSpc>
              <a:buFont typeface="Wingdings" pitchFamily="2" charset="2"/>
              <a:buNone/>
            </a:pPr>
            <a:r>
              <a:rPr lang="zh-CN" altLang="en-US" sz="2000" dirty="0" smtClean="0"/>
              <a:t>    </a:t>
            </a:r>
            <a:r>
              <a:rPr lang="en-US" altLang="zh-CN" sz="1800" dirty="0">
                <a:latin typeface="Arial" pitchFamily="34" charset="0"/>
              </a:rPr>
              <a:t>VOID </a:t>
            </a:r>
            <a:r>
              <a:rPr lang="en-US" altLang="zh-CN" sz="1800" dirty="0" err="1">
                <a:latin typeface="Arial" pitchFamily="34" charset="0"/>
              </a:rPr>
              <a:t>ExitProcess</a:t>
            </a:r>
            <a:r>
              <a:rPr lang="en-US" altLang="zh-CN" sz="1800" dirty="0">
                <a:latin typeface="Arial" pitchFamily="34" charset="0"/>
              </a:rPr>
              <a:t> </a:t>
            </a:r>
            <a:r>
              <a:rPr lang="zh-CN" altLang="en-US" sz="1800" dirty="0">
                <a:latin typeface="Arial" pitchFamily="34" charset="0"/>
              </a:rPr>
              <a:t>（</a:t>
            </a:r>
            <a:r>
              <a:rPr lang="en-US" altLang="zh-CN" sz="1800" dirty="0">
                <a:latin typeface="Arial" pitchFamily="34" charset="0"/>
              </a:rPr>
              <a:t>UNIT </a:t>
            </a:r>
            <a:r>
              <a:rPr lang="en-US" altLang="zh-CN" sz="1800" dirty="0" err="1">
                <a:latin typeface="Arial" pitchFamily="34" charset="0"/>
              </a:rPr>
              <a:t>uExitCode</a:t>
            </a:r>
            <a:r>
              <a:rPr lang="zh-CN" altLang="en-US" sz="1800" dirty="0">
                <a:latin typeface="Arial" pitchFamily="34" charset="0"/>
              </a:rPr>
              <a:t>）；</a:t>
            </a: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在当前进程中</a:t>
            </a:r>
            <a:r>
              <a:rPr lang="zh-CN" altLang="en-US" sz="2400" dirty="0" smtClean="0">
                <a:solidFill>
                  <a:srgbClr val="FF0000"/>
                </a:solidFill>
                <a:latin typeface="Arial" pitchFamily="34" charset="0"/>
                <a:ea typeface="仿宋_GB2312" pitchFamily="49" charset="-122"/>
              </a:rPr>
              <a:t>结束其他进程</a:t>
            </a:r>
            <a:r>
              <a:rPr lang="zh-CN" altLang="en-US" sz="2400" dirty="0" smtClean="0">
                <a:latin typeface="Arial" pitchFamily="34" charset="0"/>
                <a:ea typeface="仿宋_GB2312" pitchFamily="49" charset="-122"/>
              </a:rPr>
              <a:t>时，调用函数</a:t>
            </a:r>
            <a:r>
              <a:rPr lang="en-US" altLang="zh-CN" sz="2400" dirty="0" err="1" smtClean="0">
                <a:latin typeface="Arial" pitchFamily="34" charset="0"/>
                <a:ea typeface="仿宋_GB2312" pitchFamily="49" charset="-122"/>
              </a:rPr>
              <a:t>TerminateProcess</a:t>
            </a:r>
            <a:r>
              <a:rPr lang="zh-CN" altLang="en-US" sz="2400" dirty="0" smtClean="0">
                <a:latin typeface="Arial" pitchFamily="34" charset="0"/>
                <a:ea typeface="仿宋_GB2312" pitchFamily="49" charset="-122"/>
              </a:rPr>
              <a:t>，其函数原形为：</a:t>
            </a:r>
          </a:p>
          <a:p>
            <a:pPr>
              <a:buNone/>
            </a:pPr>
            <a:r>
              <a:rPr lang="en-US" altLang="zh-CN" sz="2000" dirty="0" smtClean="0">
                <a:latin typeface="Arial" pitchFamily="34" charset="0"/>
              </a:rPr>
              <a:t>	</a:t>
            </a:r>
            <a:r>
              <a:rPr lang="en-US" altLang="zh-CN" sz="1800" dirty="0" smtClean="0">
                <a:latin typeface="Arial" pitchFamily="34" charset="0"/>
              </a:rPr>
              <a:t>BOOL </a:t>
            </a:r>
            <a:r>
              <a:rPr lang="en-US" altLang="zh-CN" sz="1800" dirty="0" err="1" smtClean="0">
                <a:latin typeface="Arial" pitchFamily="34" charset="0"/>
              </a:rPr>
              <a:t>TerminateProcess</a:t>
            </a:r>
            <a:r>
              <a:rPr lang="en-US" altLang="zh-CN" sz="1800" dirty="0" smtClean="0">
                <a:latin typeface="Arial" pitchFamily="34" charset="0"/>
              </a:rPr>
              <a:t>(HANDLE </a:t>
            </a:r>
            <a:r>
              <a:rPr lang="en-US" altLang="zh-CN" sz="1800" dirty="0" err="1" smtClean="0">
                <a:latin typeface="Arial" pitchFamily="34" charset="0"/>
              </a:rPr>
              <a:t>hProcess</a:t>
            </a:r>
            <a:r>
              <a:rPr lang="en-US" altLang="zh-CN" sz="1800" dirty="0" smtClean="0">
                <a:latin typeface="Arial" pitchFamily="34" charset="0"/>
              </a:rPr>
              <a:t>, UINT </a:t>
            </a:r>
            <a:r>
              <a:rPr lang="en-US" altLang="zh-CN" sz="1800" dirty="0" err="1" smtClean="0">
                <a:latin typeface="Arial" pitchFamily="34" charset="0"/>
              </a:rPr>
              <a:t>uExitCode</a:t>
            </a:r>
            <a:r>
              <a:rPr lang="en-US" altLang="zh-CN" sz="1800" dirty="0" smtClean="0">
                <a:latin typeface="Arial" pitchFamily="34"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判断一个进程是否终止</a:t>
            </a:r>
          </a:p>
        </p:txBody>
      </p:sp>
      <p:sp>
        <p:nvSpPr>
          <p:cNvPr id="164867"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当一个进程终止或结束时就不能利用这个进程的句柄再对其进行操作，这就需要判断一个进程是否终止；或者要看一个进程是否正常退出，也需要查看这个进程的返回码。</a:t>
            </a:r>
          </a:p>
          <a:p>
            <a:pPr>
              <a:lnSpc>
                <a:spcPct val="120000"/>
              </a:lnSpc>
              <a:spcBef>
                <a:spcPts val="600"/>
              </a:spcBef>
            </a:pPr>
            <a:r>
              <a:rPr lang="zh-CN" altLang="en-US" sz="2400" dirty="0" smtClean="0">
                <a:latin typeface="Arial" pitchFamily="34" charset="0"/>
                <a:ea typeface="仿宋_GB2312" pitchFamily="49" charset="-122"/>
              </a:rPr>
              <a:t>可以利用函数</a:t>
            </a:r>
            <a:r>
              <a:rPr lang="en-US" altLang="zh-CN" sz="2400" dirty="0" err="1" smtClean="0">
                <a:solidFill>
                  <a:srgbClr val="FF0000"/>
                </a:solidFill>
                <a:latin typeface="Arial" pitchFamily="34" charset="0"/>
                <a:ea typeface="仿宋_GB2312" pitchFamily="49" charset="-122"/>
              </a:rPr>
              <a:t>GetExitCodeProcess</a:t>
            </a:r>
            <a:r>
              <a:rPr lang="zh-CN" altLang="en-US" sz="2400" dirty="0" smtClean="0">
                <a:latin typeface="Arial" pitchFamily="34" charset="0"/>
                <a:ea typeface="仿宋_GB2312" pitchFamily="49" charset="-122"/>
              </a:rPr>
              <a:t>来判断一个进程是否终止，如果终止，则取得这个进程的返回码，否则返回标志</a:t>
            </a:r>
            <a:r>
              <a:rPr lang="en-US" altLang="zh-CN" sz="2400" dirty="0" smtClean="0">
                <a:latin typeface="Arial" pitchFamily="34" charset="0"/>
                <a:ea typeface="仿宋_GB2312" pitchFamily="49" charset="-122"/>
              </a:rPr>
              <a:t>STILL_ACTIVE</a:t>
            </a:r>
            <a:r>
              <a:rPr lang="zh-CN" altLang="en-US" sz="2400" dirty="0" smtClean="0">
                <a:latin typeface="Arial" pitchFamily="34" charset="0"/>
                <a:ea typeface="仿宋_GB2312" pitchFamily="49" charset="-122"/>
              </a:rPr>
              <a:t>。</a:t>
            </a:r>
          </a:p>
          <a:p>
            <a:pPr>
              <a:lnSpc>
                <a:spcPct val="90000"/>
              </a:lnSpc>
              <a:buFont typeface="Wingdings" pitchFamily="2" charset="2"/>
              <a:buNone/>
            </a:pPr>
            <a:endParaRPr lang="en-US" altLang="zh-CN" sz="2000" dirty="0" smtClean="0">
              <a:latin typeface="Arial" pitchFamily="34" charset="0"/>
              <a:cs typeface="Arial" pitchFamily="34" charset="0"/>
            </a:endParaRPr>
          </a:p>
          <a:p>
            <a:pPr>
              <a:lnSpc>
                <a:spcPct val="90000"/>
              </a:lnSpc>
              <a:buFont typeface="Wingdings" pitchFamily="2" charset="2"/>
              <a:buNone/>
            </a:pPr>
            <a:r>
              <a:rPr lang="en-US" altLang="zh-CN" sz="2000" dirty="0" smtClean="0">
                <a:latin typeface="Arial" pitchFamily="34" charset="0"/>
                <a:cs typeface="Arial" pitchFamily="34" charset="0"/>
              </a:rPr>
              <a:t>BOOL </a:t>
            </a:r>
            <a:r>
              <a:rPr lang="en-US" altLang="zh-CN" sz="2000" dirty="0" err="1">
                <a:latin typeface="Arial" pitchFamily="34" charset="0"/>
                <a:cs typeface="Arial" pitchFamily="34" charset="0"/>
              </a:rPr>
              <a:t>GetExitCodeProcess</a:t>
            </a:r>
            <a:r>
              <a:rPr lang="zh-CN" altLang="en-US" sz="2000" dirty="0">
                <a:latin typeface="Arial" pitchFamily="34" charset="0"/>
                <a:cs typeface="Arial" pitchFamily="34" charset="0"/>
              </a:rPr>
              <a:t>（</a:t>
            </a:r>
            <a:r>
              <a:rPr lang="en-US" altLang="zh-CN" sz="2000" dirty="0">
                <a:latin typeface="Arial" pitchFamily="34" charset="0"/>
                <a:cs typeface="Arial" pitchFamily="34" charset="0"/>
              </a:rPr>
              <a:t>HANDLE </a:t>
            </a:r>
            <a:r>
              <a:rPr lang="en-US" altLang="zh-CN" sz="2000" dirty="0" err="1">
                <a:latin typeface="Arial" pitchFamily="34" charset="0"/>
                <a:cs typeface="Arial" pitchFamily="34" charset="0"/>
              </a:rPr>
              <a:t>hProcess</a:t>
            </a:r>
            <a:r>
              <a:rPr lang="zh-CN" altLang="en-US" sz="2000" dirty="0">
                <a:latin typeface="Arial" pitchFamily="34" charset="0"/>
                <a:cs typeface="Arial" pitchFamily="34" charset="0"/>
              </a:rPr>
              <a:t>，</a:t>
            </a:r>
            <a:r>
              <a:rPr lang="en-US" altLang="zh-CN" sz="2000" dirty="0">
                <a:latin typeface="Arial" pitchFamily="34" charset="0"/>
                <a:cs typeface="Arial" pitchFamily="34" charset="0"/>
              </a:rPr>
              <a:t>LPDWORD </a:t>
            </a:r>
            <a:r>
              <a:rPr lang="en-US" altLang="zh-CN" sz="2000" dirty="0" err="1">
                <a:latin typeface="Arial" pitchFamily="34" charset="0"/>
                <a:cs typeface="Arial" pitchFamily="34" charset="0"/>
              </a:rPr>
              <a:t>lpExitCode</a:t>
            </a:r>
            <a:r>
              <a:rPr lang="zh-CN" altLang="en-US" sz="20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05738" y="251937"/>
            <a:ext cx="778674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黑体" pitchFamily="49" charset="-122"/>
              </a:rPr>
              <a:t> </a:t>
            </a:r>
            <a:r>
              <a:rPr lang="zh-CN" altLang="en-US" sz="2800" dirty="0" smtClean="0">
                <a:solidFill>
                  <a:schemeClr val="tx1"/>
                </a:solidFill>
                <a:ea typeface="仿宋_GB2312" pitchFamily="49" charset="-122"/>
              </a:rPr>
              <a:t>多任务介绍</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Windows</a:t>
            </a:r>
            <a:r>
              <a:rPr lang="zh-CN" altLang="en-US" sz="2800" dirty="0" smtClean="0">
                <a:solidFill>
                  <a:schemeClr val="tx1"/>
                </a:solidFill>
                <a:ea typeface="仿宋_GB2312" pitchFamily="49" charset="-122"/>
              </a:rPr>
              <a:t>下多进程编程</a:t>
            </a: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a:t>
            </a:r>
            <a:r>
              <a:rPr lang="en-US" altLang="zh-CN" sz="2800" dirty="0" smtClean="0">
                <a:solidFill>
                  <a:srgbClr val="FF0000"/>
                </a:solidFill>
                <a:ea typeface="仿宋_GB2312" pitchFamily="49" charset="-122"/>
              </a:rPr>
              <a:t>Windows</a:t>
            </a:r>
            <a:r>
              <a:rPr lang="zh-CN" altLang="en-US" sz="2800" dirty="0" smtClean="0">
                <a:solidFill>
                  <a:srgbClr val="FF0000"/>
                </a:solidFill>
                <a:ea typeface="仿宋_GB2312" pitchFamily="49" charset="-122"/>
              </a:rPr>
              <a:t>下多线程编程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多线程的同步机制</a:t>
            </a:r>
            <a:endParaRPr lang="zh-CN" altLang="en-US" sz="2800" dirty="0">
              <a:solidFill>
                <a:schemeClr val="tx1"/>
              </a:solidFill>
              <a:ea typeface="仿宋_GB2312"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9794" y="3490933"/>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48072" y="251937"/>
            <a:ext cx="77724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smtClean="0">
                <a:solidFill>
                  <a:schemeClr val="tx1"/>
                </a:solidFill>
                <a:latin typeface="华文中宋" pitchFamily="2" charset="-122"/>
                <a:ea typeface="华文中宋" pitchFamily="2" charset="-122"/>
              </a:rPr>
              <a:t>并行</a:t>
            </a:r>
            <a:r>
              <a:rPr lang="en-US" altLang="zh-CN" dirty="0" smtClean="0">
                <a:solidFill>
                  <a:schemeClr val="tx1"/>
                </a:solidFill>
                <a:latin typeface="华文中宋" pitchFamily="2" charset="-122"/>
                <a:ea typeface="华文中宋" pitchFamily="2" charset="-122"/>
              </a:rPr>
              <a:t>:</a:t>
            </a:r>
            <a:r>
              <a:rPr lang="zh-CN" altLang="en-US" dirty="0" smtClean="0">
                <a:solidFill>
                  <a:schemeClr val="tx1"/>
                </a:solidFill>
                <a:latin typeface="华文中宋" pitchFamily="2" charset="-122"/>
                <a:ea typeface="华文中宋" pitchFamily="2" charset="-122"/>
              </a:rPr>
              <a:t>古老的思想</a:t>
            </a:r>
            <a:r>
              <a:rPr lang="en-US" altLang="zh-CN" dirty="0" smtClean="0">
                <a:solidFill>
                  <a:schemeClr val="tx1"/>
                </a:solidFill>
                <a:latin typeface="华文中宋" pitchFamily="2" charset="-122"/>
                <a:ea typeface="华文中宋" pitchFamily="2" charset="-122"/>
              </a:rPr>
              <a:t>!</a:t>
            </a:r>
          </a:p>
        </p:txBody>
      </p:sp>
      <p:sp>
        <p:nvSpPr>
          <p:cNvPr id="27651" name="Rectangle 3"/>
          <p:cNvSpPr>
            <a:spLocks noGrp="1" noChangeArrowheads="1"/>
          </p:cNvSpPr>
          <p:nvPr>
            <p:ph type="body" idx="1"/>
          </p:nvPr>
        </p:nvSpPr>
        <p:spPr>
          <a:xfrm>
            <a:off x="228600" y="1340768"/>
            <a:ext cx="5164138" cy="4824536"/>
          </a:xfrm>
        </p:spPr>
        <p:txBody>
          <a:bodyPr/>
          <a:lstStyle/>
          <a:p>
            <a:pPr>
              <a:lnSpc>
                <a:spcPct val="120000"/>
              </a:lnSpc>
              <a:spcBef>
                <a:spcPts val="600"/>
              </a:spcBef>
              <a:buClr>
                <a:schemeClr val="accent1"/>
              </a:buClr>
              <a:buFont typeface="Wingdings" pitchFamily="2" charset="2"/>
              <a:buChar char="v"/>
            </a:pPr>
            <a:r>
              <a:rPr lang="en-US" altLang="zh-CN" sz="2000" b="1" dirty="0">
                <a:solidFill>
                  <a:srgbClr val="FF0000"/>
                </a:solidFill>
                <a:latin typeface="Arial" pitchFamily="34" charset="0"/>
                <a:ea typeface="楷体_GB2312" pitchFamily="49" charset="-122"/>
              </a:rPr>
              <a:t>“... </a:t>
            </a:r>
            <a:r>
              <a:rPr lang="zh-CN" altLang="en-US" sz="2000" b="1" dirty="0">
                <a:solidFill>
                  <a:srgbClr val="0000CC"/>
                </a:solidFill>
                <a:latin typeface="Arial" pitchFamily="34" charset="0"/>
                <a:ea typeface="楷体_GB2312" pitchFamily="49" charset="-122"/>
              </a:rPr>
              <a:t>并行计算并不是什么新的思想</a:t>
            </a:r>
            <a:r>
              <a:rPr lang="en-US" altLang="zh-CN" sz="2000" b="1" dirty="0">
                <a:solidFill>
                  <a:srgbClr val="0000CC"/>
                </a:solidFill>
                <a:latin typeface="Arial" pitchFamily="34" charset="0"/>
                <a:ea typeface="楷体_GB2312" pitchFamily="49" charset="-122"/>
              </a:rPr>
              <a:t>,</a:t>
            </a:r>
            <a:r>
              <a:rPr lang="zh-CN" altLang="en-US" sz="2000" b="1" dirty="0">
                <a:solidFill>
                  <a:srgbClr val="0000CC"/>
                </a:solidFill>
                <a:latin typeface="Arial" pitchFamily="34" charset="0"/>
                <a:ea typeface="楷体_GB2312" pitchFamily="49" charset="-122"/>
              </a:rPr>
              <a:t>只是将它扩展应用于计算机而已</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作者也不认为这种扩展应用会存在什么无法克服的困难</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但也不要期待有效的并行编程方法与技术能够在一夜之间诞生</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期间还需要有许多的工作和实验要做</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毕竟</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今天的编程技术</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串行</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是若干年来艰苦的探索才取得的</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现在编程工作似乎成了一种令人单调乏味的工作</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事实上</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并行编程的出现将会使重新恢复编程工作者们的探索精神 </a:t>
            </a:r>
            <a:r>
              <a:rPr lang="en-US" altLang="zh-CN" sz="2000" b="1" dirty="0" smtClean="0">
                <a:solidFill>
                  <a:srgbClr val="FF0000"/>
                </a:solidFill>
                <a:latin typeface="Arial" pitchFamily="34" charset="0"/>
                <a:ea typeface="楷体_GB2312" pitchFamily="49" charset="-122"/>
              </a:rPr>
              <a:t>...</a:t>
            </a:r>
            <a:r>
              <a:rPr lang="zh-CN" altLang="en-US" sz="2000" dirty="0" smtClean="0">
                <a:solidFill>
                  <a:srgbClr val="FF0000"/>
                </a:solidFill>
                <a:latin typeface="Arial" pitchFamily="34" charset="0"/>
                <a:ea typeface="楷体_GB2312" pitchFamily="49" charset="-122"/>
              </a:rPr>
              <a:t>”</a:t>
            </a:r>
            <a:endParaRPr lang="en-US" altLang="zh-CN" sz="2000" dirty="0">
              <a:solidFill>
                <a:srgbClr val="FF0000"/>
              </a:solidFill>
              <a:latin typeface="Arial" pitchFamily="34" charset="0"/>
              <a:ea typeface="楷体_GB2312" pitchFamily="49" charset="-122"/>
            </a:endParaRPr>
          </a:p>
          <a:p>
            <a:pPr>
              <a:lnSpc>
                <a:spcPct val="120000"/>
              </a:lnSpc>
              <a:spcBef>
                <a:spcPts val="600"/>
              </a:spcBef>
              <a:buFontTx/>
              <a:buNone/>
            </a:pPr>
            <a:r>
              <a:rPr lang="en-US" altLang="zh-CN" sz="2000" dirty="0"/>
              <a:t>    (</a:t>
            </a:r>
            <a:r>
              <a:rPr lang="en-US" altLang="zh-CN" sz="2000" dirty="0">
                <a:solidFill>
                  <a:srgbClr val="000000"/>
                </a:solidFill>
              </a:rPr>
              <a:t>Gill, S. (1958), </a:t>
            </a:r>
            <a:r>
              <a:rPr lang="en-US" altLang="zh-CN" sz="2000" dirty="0">
                <a:solidFill>
                  <a:srgbClr val="0000FF"/>
                </a:solidFill>
              </a:rPr>
              <a:t>“Parallel Programming,” </a:t>
            </a:r>
            <a:r>
              <a:rPr lang="en-US" altLang="zh-CN" sz="2000" dirty="0">
                <a:solidFill>
                  <a:srgbClr val="000000"/>
                </a:solidFill>
              </a:rPr>
              <a:t>The Computer Journal, vol. 1, April, pp. 2-10.)</a:t>
            </a:r>
            <a:endParaRPr lang="en-US" altLang="zh-CN" sz="2000" dirty="0"/>
          </a:p>
        </p:txBody>
      </p:sp>
      <p:pic>
        <p:nvPicPr>
          <p:cNvPr id="27652" name="Picture 4" descr="C:\WINDOWS\Desktop\mpi.jpg"/>
          <p:cNvPicPr>
            <a:picLocks noChangeAspect="1" noChangeArrowheads="1"/>
          </p:cNvPicPr>
          <p:nvPr/>
        </p:nvPicPr>
        <p:blipFill>
          <a:blip r:embed="rId2" cstate="print"/>
          <a:srcRect/>
          <a:stretch>
            <a:fillRect/>
          </a:stretch>
        </p:blipFill>
        <p:spPr bwMode="auto">
          <a:xfrm>
            <a:off x="5487988" y="1586706"/>
            <a:ext cx="3351212" cy="3352800"/>
          </a:xfrm>
          <a:prstGeom prst="rect">
            <a:avLst/>
          </a:prstGeom>
          <a:noFill/>
          <a:effectLst>
            <a:outerShdw dist="107763" dir="2700000" algn="ctr" rotWithShape="0">
              <a:srgbClr val="808080"/>
            </a:outerShdw>
          </a:effectLst>
        </p:spPr>
      </p:pic>
      <p:sp>
        <p:nvSpPr>
          <p:cNvPr id="27653" name="Text Box 5"/>
          <p:cNvSpPr txBox="1">
            <a:spLocks noChangeArrowheads="1"/>
          </p:cNvSpPr>
          <p:nvPr/>
        </p:nvSpPr>
        <p:spPr bwMode="auto">
          <a:xfrm>
            <a:off x="5486400" y="5091906"/>
            <a:ext cx="3365500" cy="641350"/>
          </a:xfrm>
          <a:prstGeom prst="rect">
            <a:avLst/>
          </a:prstGeom>
          <a:noFill/>
          <a:ln w="9525">
            <a:noFill/>
            <a:miter lim="800000"/>
            <a:headEnd/>
            <a:tailEnd/>
          </a:ln>
          <a:effectLst/>
        </p:spPr>
        <p:txBody>
          <a:bodyPr wrap="none">
            <a:spAutoFit/>
          </a:bodyPr>
          <a:lstStyle/>
          <a:p>
            <a:pPr eaLnBrk="0" hangingPunct="0"/>
            <a:r>
              <a:rPr kumimoji="0" lang="en-US" altLang="zh-CN" sz="1800" b="1">
                <a:solidFill>
                  <a:srgbClr val="0066FF"/>
                </a:solidFill>
              </a:rPr>
              <a:t>Parallel Programming with MPI</a:t>
            </a:r>
          </a:p>
          <a:p>
            <a:pPr eaLnBrk="0" hangingPunct="0"/>
            <a:r>
              <a:rPr kumimoji="0" lang="en-US" altLang="zh-CN" sz="1800" b="1"/>
              <a:t>by Peter Pacheco(2000)</a:t>
            </a:r>
            <a:endParaRPr kumimoji="0" lang="en-US" altLang="zh-CN" sz="1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AutoShape 2"/>
          <p:cNvSpPr>
            <a:spLocks noGrp="1" noChangeArrowheads="1"/>
          </p:cNvSpPr>
          <p:nvPr>
            <p:ph type="title"/>
          </p:nvPr>
        </p:nvSpPr>
        <p:spPr>
          <a:xfrm>
            <a:off x="1043608"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en-US" altLang="zh-CN" kern="1200" dirty="0" smtClean="0">
                <a:solidFill>
                  <a:schemeClr val="tx1"/>
                </a:solidFill>
                <a:latin typeface="华文中宋" pitchFamily="2" charset="-122"/>
                <a:ea typeface="华文中宋" pitchFamily="2" charset="-122"/>
              </a:rPr>
              <a:t>Win32</a:t>
            </a:r>
            <a:r>
              <a:rPr lang="zh-CN" altLang="en-US" kern="1200" dirty="0" smtClean="0">
                <a:solidFill>
                  <a:schemeClr val="tx1"/>
                </a:solidFill>
                <a:latin typeface="华文中宋" pitchFamily="2" charset="-122"/>
                <a:ea typeface="华文中宋" pitchFamily="2" charset="-122"/>
              </a:rPr>
              <a:t>中关于多线程 的几个函数</a:t>
            </a:r>
          </a:p>
        </p:txBody>
      </p:sp>
      <p:graphicFrame>
        <p:nvGraphicFramePr>
          <p:cNvPr id="4" name="表格 3"/>
          <p:cNvGraphicFramePr>
            <a:graphicFrameLocks noGrp="1"/>
          </p:cNvGraphicFramePr>
          <p:nvPr/>
        </p:nvGraphicFramePr>
        <p:xfrm>
          <a:off x="971600" y="1466432"/>
          <a:ext cx="6984776" cy="4626864"/>
        </p:xfrm>
        <a:graphic>
          <a:graphicData uri="http://schemas.openxmlformats.org/drawingml/2006/table">
            <a:tbl>
              <a:tblPr firstRow="1" bandRow="1">
                <a:tableStyleId>{5C22544A-7EE6-4342-B048-85BDC9FD1C3A}</a:tableStyleId>
              </a:tblPr>
              <a:tblGrid>
                <a:gridCol w="2880320"/>
                <a:gridCol w="4104456"/>
              </a:tblGrid>
              <a:tr h="370840">
                <a:tc>
                  <a:txBody>
                    <a:bodyPr/>
                    <a:lstStyle/>
                    <a:p>
                      <a:pPr algn="ctr">
                        <a:lnSpc>
                          <a:spcPct val="120000"/>
                        </a:lnSpc>
                      </a:pPr>
                      <a:r>
                        <a:rPr lang="zh-CN" altLang="en-US" sz="1800" b="1" baseline="0" dirty="0" smtClean="0">
                          <a:solidFill>
                            <a:schemeClr val="tx1"/>
                          </a:solidFill>
                          <a:latin typeface="Arial" pitchFamily="34" charset="0"/>
                          <a:ea typeface="仿宋_GB2312" pitchFamily="49" charset="-122"/>
                        </a:rPr>
                        <a:t>函数</a:t>
                      </a:r>
                      <a:endParaRPr lang="zh-CN" altLang="en-US" sz="1800" b="1" baseline="0" dirty="0">
                        <a:solidFill>
                          <a:schemeClr val="tx1"/>
                        </a:solidFill>
                        <a:latin typeface="Arial" pitchFamily="34" charset="0"/>
                        <a:ea typeface="仿宋_GB2312" pitchFamily="49" charset="-122"/>
                      </a:endParaRPr>
                    </a:p>
                  </a:txBody>
                  <a:tcPr/>
                </a:tc>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1800" b="1" baseline="0" dirty="0" smtClean="0">
                          <a:solidFill>
                            <a:schemeClr val="tx1"/>
                          </a:solidFill>
                          <a:latin typeface="Arial" pitchFamily="34" charset="0"/>
                          <a:ea typeface="仿宋_GB2312" pitchFamily="49" charset="-122"/>
                        </a:rPr>
                        <a:t>操作语义</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1800" b="1" baseline="0" dirty="0" err="1" smtClean="0">
                          <a:solidFill>
                            <a:schemeClr val="tx1"/>
                          </a:solidFill>
                          <a:latin typeface="Arial" pitchFamily="34" charset="0"/>
                          <a:ea typeface="仿宋_GB2312" pitchFamily="49" charset="-122"/>
                        </a:rPr>
                        <a:t>CreateThread</a:t>
                      </a:r>
                      <a:endParaRPr lang="zh-CN" altLang="en-US" sz="1800" b="1" baseline="0" dirty="0">
                        <a:solidFill>
                          <a:schemeClr val="tx1"/>
                        </a:solidFill>
                        <a:latin typeface="Arial" pitchFamily="34" charset="0"/>
                        <a:ea typeface="仿宋_GB2312" pitchFamily="49" charset="-122"/>
                      </a:endParaRP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1800" b="1" baseline="0" dirty="0" smtClean="0">
                          <a:solidFill>
                            <a:schemeClr val="tx1"/>
                          </a:solidFill>
                          <a:latin typeface="Arial" pitchFamily="34" charset="0"/>
                          <a:ea typeface="仿宋_GB2312" pitchFamily="49" charset="-122"/>
                        </a:rPr>
                        <a:t>创建一个新线程</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algn="ctr">
                        <a:lnSpc>
                          <a:spcPct val="120000"/>
                        </a:lnSpc>
                      </a:pPr>
                      <a:r>
                        <a:rPr lang="en-US" altLang="zh-CN" sz="1800" b="1" baseline="0" dirty="0" err="1" smtClean="0">
                          <a:solidFill>
                            <a:schemeClr val="tx1"/>
                          </a:solidFill>
                          <a:latin typeface="Arial" pitchFamily="34" charset="0"/>
                          <a:ea typeface="仿宋_GB2312" pitchFamily="49" charset="-122"/>
                        </a:rPr>
                        <a:t>CreatRemoteThread</a:t>
                      </a:r>
                      <a:endParaRPr lang="zh-CN" altLang="en-US" sz="1800" b="1" baseline="0" dirty="0">
                        <a:solidFill>
                          <a:schemeClr val="tx1"/>
                        </a:solidFill>
                        <a:latin typeface="Arial" pitchFamily="34" charset="0"/>
                        <a:ea typeface="仿宋_GB2312" pitchFamily="49" charset="-122"/>
                      </a:endParaRPr>
                    </a:p>
                  </a:txBody>
                  <a:tcPr/>
                </a:tc>
                <a:tc>
                  <a:txBody>
                    <a:bodyPr/>
                    <a:lstStyle/>
                    <a:p>
                      <a:pPr>
                        <a:lnSpc>
                          <a:spcPct val="120000"/>
                        </a:lnSpc>
                      </a:pPr>
                      <a:r>
                        <a:rPr lang="zh-CN" altLang="en-US" sz="1800" b="1" baseline="0" dirty="0" smtClean="0">
                          <a:solidFill>
                            <a:schemeClr val="tx1"/>
                          </a:solidFill>
                          <a:latin typeface="Arial" pitchFamily="34" charset="0"/>
                          <a:ea typeface="仿宋_GB2312" pitchFamily="49" charset="-122"/>
                        </a:rPr>
                        <a:t>在另一个进程中创建一个新线程</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algn="ctr">
                        <a:lnSpc>
                          <a:spcPct val="120000"/>
                        </a:lnSpc>
                      </a:pPr>
                      <a:r>
                        <a:rPr lang="en-US" altLang="zh-CN" sz="1800" b="1" baseline="0" dirty="0" err="1" smtClean="0">
                          <a:solidFill>
                            <a:schemeClr val="tx1"/>
                          </a:solidFill>
                          <a:latin typeface="Arial" pitchFamily="34" charset="0"/>
                          <a:ea typeface="仿宋_GB2312" pitchFamily="49" charset="-122"/>
                        </a:rPr>
                        <a:t>ExitThread</a:t>
                      </a:r>
                      <a:endParaRPr lang="zh-CN" altLang="en-US" sz="1800" b="1" baseline="0" dirty="0">
                        <a:solidFill>
                          <a:schemeClr val="tx1"/>
                        </a:solidFill>
                        <a:latin typeface="Arial" pitchFamily="34" charset="0"/>
                        <a:ea typeface="仿宋_GB2312" pitchFamily="49" charset="-122"/>
                      </a:endParaRPr>
                    </a:p>
                  </a:txBody>
                  <a:tcPr/>
                </a:tc>
                <a:tc>
                  <a:txBody>
                    <a:bodyPr/>
                    <a:lstStyle/>
                    <a:p>
                      <a:pPr>
                        <a:lnSpc>
                          <a:spcPct val="120000"/>
                        </a:lnSpc>
                      </a:pPr>
                      <a:r>
                        <a:rPr lang="zh-CN" altLang="en-US" sz="1800" b="1" baseline="0" dirty="0" smtClean="0">
                          <a:solidFill>
                            <a:schemeClr val="tx1"/>
                          </a:solidFill>
                          <a:latin typeface="Arial" pitchFamily="34" charset="0"/>
                          <a:ea typeface="仿宋_GB2312" pitchFamily="49" charset="-122"/>
                        </a:rPr>
                        <a:t>正常的结束一个线程的执行</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1800" b="1" baseline="0" dirty="0" err="1" smtClean="0">
                          <a:solidFill>
                            <a:schemeClr val="tx1"/>
                          </a:solidFill>
                          <a:latin typeface="Arial" pitchFamily="34" charset="0"/>
                          <a:ea typeface="仿宋_GB2312" pitchFamily="49" charset="-122"/>
                        </a:rPr>
                        <a:t>TerminateThread</a:t>
                      </a:r>
                      <a:endParaRPr lang="zh-CN" altLang="en-US" sz="1800" b="1" baseline="0" dirty="0">
                        <a:solidFill>
                          <a:schemeClr val="tx1"/>
                        </a:solidFill>
                        <a:latin typeface="Arial" pitchFamily="34" charset="0"/>
                        <a:ea typeface="仿宋_GB2312" pitchFamily="49" charset="-122"/>
                      </a:endParaRPr>
                    </a:p>
                  </a:txBody>
                  <a:tcPr/>
                </a:tc>
                <a:tc>
                  <a:txBody>
                    <a:bodyPr/>
                    <a:lstStyle/>
                    <a:p>
                      <a:pPr>
                        <a:lnSpc>
                          <a:spcPct val="120000"/>
                        </a:lnSpc>
                      </a:pPr>
                      <a:r>
                        <a:rPr lang="zh-CN" altLang="en-US" sz="1800" b="1" baseline="0" dirty="0" smtClean="0">
                          <a:solidFill>
                            <a:schemeClr val="tx1"/>
                          </a:solidFill>
                          <a:latin typeface="Arial" pitchFamily="34" charset="0"/>
                          <a:ea typeface="仿宋_GB2312" pitchFamily="49" charset="-122"/>
                        </a:rPr>
                        <a:t>终止一个线程的执行</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algn="ctr">
                        <a:lnSpc>
                          <a:spcPct val="120000"/>
                        </a:lnSpc>
                      </a:pPr>
                      <a:r>
                        <a:rPr lang="en-US" altLang="zh-CN" sz="1800" b="1" baseline="0" dirty="0" err="1" smtClean="0">
                          <a:solidFill>
                            <a:schemeClr val="tx1"/>
                          </a:solidFill>
                          <a:latin typeface="Arial" pitchFamily="34" charset="0"/>
                          <a:ea typeface="仿宋_GB2312" pitchFamily="49" charset="-122"/>
                        </a:rPr>
                        <a:t>GetExitCodeThread</a:t>
                      </a:r>
                      <a:endParaRPr lang="zh-CN" altLang="en-US" sz="1800" b="1" baseline="0" dirty="0">
                        <a:solidFill>
                          <a:schemeClr val="tx1"/>
                        </a:solidFill>
                        <a:latin typeface="Arial" pitchFamily="34" charset="0"/>
                        <a:ea typeface="仿宋_GB2312" pitchFamily="49" charset="-122"/>
                      </a:endParaRPr>
                    </a:p>
                  </a:txBody>
                  <a:tcPr/>
                </a:tc>
                <a:tc>
                  <a:txBody>
                    <a:bodyPr/>
                    <a:lstStyle/>
                    <a:p>
                      <a:pPr>
                        <a:lnSpc>
                          <a:spcPct val="120000"/>
                        </a:lnSpc>
                      </a:pPr>
                      <a:r>
                        <a:rPr lang="zh-CN" altLang="en-US" sz="1800" b="1" baseline="0" dirty="0" smtClean="0">
                          <a:solidFill>
                            <a:schemeClr val="tx1"/>
                          </a:solidFill>
                          <a:latin typeface="Arial" pitchFamily="34" charset="0"/>
                          <a:ea typeface="仿宋_GB2312" pitchFamily="49" charset="-122"/>
                        </a:rPr>
                        <a:t>得到另一个线程的退出码</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algn="ctr">
                        <a:lnSpc>
                          <a:spcPct val="120000"/>
                        </a:lnSpc>
                      </a:pPr>
                      <a:r>
                        <a:rPr lang="en-US" altLang="zh-CN" sz="1800" b="1" baseline="0" dirty="0" err="1" smtClean="0">
                          <a:solidFill>
                            <a:schemeClr val="tx1"/>
                          </a:solidFill>
                          <a:latin typeface="Arial" pitchFamily="34" charset="0"/>
                          <a:ea typeface="仿宋_GB2312" pitchFamily="49" charset="-122"/>
                        </a:rPr>
                        <a:t>GetThreadPriority</a:t>
                      </a:r>
                      <a:endParaRPr lang="zh-CN" altLang="en-US" sz="1800" b="1" baseline="0" dirty="0">
                        <a:solidFill>
                          <a:schemeClr val="tx1"/>
                        </a:solidFill>
                        <a:latin typeface="Arial" pitchFamily="34" charset="0"/>
                        <a:ea typeface="仿宋_GB2312" pitchFamily="49" charset="-122"/>
                      </a:endParaRPr>
                    </a:p>
                  </a:txBody>
                  <a:tcPr/>
                </a:tc>
                <a:tc>
                  <a:txBody>
                    <a:bodyPr/>
                    <a:lstStyle/>
                    <a:p>
                      <a:pPr>
                        <a:lnSpc>
                          <a:spcPct val="120000"/>
                        </a:lnSpc>
                      </a:pPr>
                      <a:r>
                        <a:rPr lang="zh-CN" altLang="en-US" sz="1800" b="1" baseline="0" dirty="0" smtClean="0">
                          <a:solidFill>
                            <a:schemeClr val="tx1"/>
                          </a:solidFill>
                          <a:latin typeface="Arial" pitchFamily="34" charset="0"/>
                          <a:ea typeface="仿宋_GB2312" pitchFamily="49" charset="-122"/>
                        </a:rPr>
                        <a:t>得到线程的优先级</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algn="ctr">
                        <a:lnSpc>
                          <a:spcPct val="120000"/>
                        </a:lnSpc>
                      </a:pPr>
                      <a:r>
                        <a:rPr lang="en-US" altLang="zh-CN" sz="1800" b="1" baseline="0" dirty="0" err="1" smtClean="0">
                          <a:solidFill>
                            <a:schemeClr val="tx1"/>
                          </a:solidFill>
                          <a:latin typeface="Arial" pitchFamily="34" charset="0"/>
                          <a:ea typeface="仿宋_GB2312" pitchFamily="49" charset="-122"/>
                        </a:rPr>
                        <a:t>SetThreadPriority</a:t>
                      </a:r>
                      <a:endParaRPr lang="zh-CN" altLang="en-US" sz="1800" b="1" baseline="0" dirty="0">
                        <a:solidFill>
                          <a:schemeClr val="tx1"/>
                        </a:solidFill>
                        <a:latin typeface="Arial" pitchFamily="34" charset="0"/>
                        <a:ea typeface="仿宋_GB2312" pitchFamily="49" charset="-122"/>
                      </a:endParaRPr>
                    </a:p>
                  </a:txBody>
                  <a:tcPr/>
                </a:tc>
                <a:tc>
                  <a:txBody>
                    <a:bodyPr/>
                    <a:lstStyle/>
                    <a:p>
                      <a:pPr>
                        <a:lnSpc>
                          <a:spcPct val="120000"/>
                        </a:lnSpc>
                      </a:pPr>
                      <a:r>
                        <a:rPr lang="zh-CN" altLang="en-US" sz="1800" b="1" baseline="0" dirty="0" smtClean="0">
                          <a:solidFill>
                            <a:schemeClr val="tx1"/>
                          </a:solidFill>
                          <a:latin typeface="Arial" pitchFamily="34" charset="0"/>
                          <a:ea typeface="仿宋_GB2312" pitchFamily="49" charset="-122"/>
                        </a:rPr>
                        <a:t>设置一个线程的优先级</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algn="ctr">
                        <a:lnSpc>
                          <a:spcPct val="120000"/>
                        </a:lnSpc>
                      </a:pPr>
                      <a:r>
                        <a:rPr lang="en-US" altLang="zh-CN" sz="1800" b="1" baseline="0" dirty="0" err="1" smtClean="0">
                          <a:solidFill>
                            <a:schemeClr val="tx1"/>
                          </a:solidFill>
                          <a:latin typeface="Arial" pitchFamily="34" charset="0"/>
                          <a:ea typeface="仿宋_GB2312" pitchFamily="49" charset="-122"/>
                        </a:rPr>
                        <a:t>SuspendThread</a:t>
                      </a:r>
                      <a:endParaRPr lang="zh-CN" altLang="en-US" sz="1800" b="1" baseline="0" dirty="0">
                        <a:solidFill>
                          <a:schemeClr val="tx1"/>
                        </a:solidFill>
                        <a:latin typeface="Arial" pitchFamily="34" charset="0"/>
                        <a:ea typeface="仿宋_GB2312" pitchFamily="49" charset="-122"/>
                      </a:endParaRP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1800" b="1" baseline="0" dirty="0" smtClean="0">
                          <a:solidFill>
                            <a:schemeClr val="tx1"/>
                          </a:solidFill>
                          <a:latin typeface="Arial" pitchFamily="34" charset="0"/>
                          <a:ea typeface="仿宋_GB2312" pitchFamily="49" charset="-122"/>
                        </a:rPr>
                        <a:t>挂起一个线程</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algn="ctr">
                        <a:lnSpc>
                          <a:spcPct val="120000"/>
                        </a:lnSpc>
                      </a:pPr>
                      <a:r>
                        <a:rPr lang="en-US" altLang="zh-CN" sz="1800" b="1" baseline="0" dirty="0" err="1" smtClean="0">
                          <a:solidFill>
                            <a:schemeClr val="tx1"/>
                          </a:solidFill>
                          <a:latin typeface="Arial" pitchFamily="34" charset="0"/>
                          <a:ea typeface="仿宋_GB2312" pitchFamily="49" charset="-122"/>
                        </a:rPr>
                        <a:t>ResumeThread</a:t>
                      </a:r>
                      <a:endParaRPr lang="zh-CN" altLang="en-US" sz="1800" b="1" baseline="0" dirty="0">
                        <a:solidFill>
                          <a:schemeClr val="tx1"/>
                        </a:solidFill>
                        <a:latin typeface="Arial" pitchFamily="34" charset="0"/>
                        <a:ea typeface="仿宋_GB2312" pitchFamily="49" charset="-122"/>
                      </a:endParaRP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1800" b="1" baseline="0" dirty="0" smtClean="0">
                          <a:solidFill>
                            <a:schemeClr val="tx1"/>
                          </a:solidFill>
                          <a:latin typeface="Arial" pitchFamily="34" charset="0"/>
                          <a:ea typeface="仿宋_GB2312" pitchFamily="49" charset="-122"/>
                        </a:rPr>
                        <a:t>重启一个线程</a:t>
                      </a:r>
                      <a:endParaRPr lang="zh-CN" altLang="en-US" sz="1800" b="1" baseline="0" dirty="0">
                        <a:solidFill>
                          <a:schemeClr val="tx1"/>
                        </a:solidFill>
                        <a:latin typeface="Arial" pitchFamily="34" charset="0"/>
                        <a:ea typeface="仿宋_GB2312" pitchFamily="49" charset="-122"/>
                      </a:endParaRPr>
                    </a:p>
                  </a:txBody>
                  <a:tcPr/>
                </a:tc>
              </a:tr>
              <a:tr h="370840">
                <a:tc>
                  <a:txBody>
                    <a:bodyPr/>
                    <a:lstStyle/>
                    <a:p>
                      <a:pPr algn="ctr">
                        <a:lnSpc>
                          <a:spcPct val="120000"/>
                        </a:lnSpc>
                      </a:pPr>
                      <a:r>
                        <a:rPr lang="en-US" altLang="zh-CN" sz="1800" b="1" baseline="0" dirty="0" err="1" smtClean="0">
                          <a:solidFill>
                            <a:schemeClr val="tx1"/>
                          </a:solidFill>
                          <a:latin typeface="Arial" pitchFamily="34" charset="0"/>
                          <a:ea typeface="仿宋_GB2312" pitchFamily="49" charset="-122"/>
                        </a:rPr>
                        <a:t>CloseHandle</a:t>
                      </a:r>
                      <a:endParaRPr lang="zh-CN" altLang="en-US" sz="1800" b="1" baseline="0" dirty="0">
                        <a:solidFill>
                          <a:schemeClr val="tx1"/>
                        </a:solidFill>
                        <a:latin typeface="Arial" pitchFamily="34" charset="0"/>
                        <a:ea typeface="仿宋_GB2312" pitchFamily="49" charset="-122"/>
                      </a:endParaRP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1800" b="1" baseline="0" dirty="0" smtClean="0">
                          <a:solidFill>
                            <a:schemeClr val="tx1"/>
                          </a:solidFill>
                          <a:latin typeface="Arial" pitchFamily="34" charset="0"/>
                          <a:ea typeface="仿宋_GB2312" pitchFamily="49" charset="-122"/>
                        </a:rPr>
                        <a:t>关闭一个线程的句柄</a:t>
                      </a:r>
                      <a:endParaRPr lang="zh-CN" altLang="en-US" sz="1800" b="1" baseline="0" dirty="0">
                        <a:solidFill>
                          <a:schemeClr val="tx1"/>
                        </a:solidFill>
                        <a:latin typeface="Arial" pitchFamily="34" charset="0"/>
                        <a:ea typeface="仿宋_GB2312"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线程的创建 </a:t>
            </a:r>
          </a:p>
        </p:txBody>
      </p:sp>
      <p:sp>
        <p:nvSpPr>
          <p:cNvPr id="161795"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使用</a:t>
            </a:r>
            <a:r>
              <a:rPr lang="en-US" altLang="zh-CN" sz="2400" dirty="0" err="1" smtClean="0">
                <a:latin typeface="Arial" pitchFamily="34" charset="0"/>
                <a:ea typeface="仿宋_GB2312" pitchFamily="49" charset="-122"/>
              </a:rPr>
              <a:t>CreateThread</a:t>
            </a:r>
            <a:r>
              <a:rPr lang="zh-CN" altLang="en-US" sz="2400" dirty="0" smtClean="0">
                <a:latin typeface="Arial" pitchFamily="34" charset="0"/>
                <a:ea typeface="仿宋_GB2312" pitchFamily="49" charset="-122"/>
              </a:rPr>
              <a:t>函数创建线程，</a:t>
            </a:r>
            <a:r>
              <a:rPr lang="en-US" altLang="zh-CN" sz="2400" dirty="0" err="1" smtClean="0">
                <a:latin typeface="Arial" pitchFamily="34" charset="0"/>
                <a:ea typeface="仿宋_GB2312" pitchFamily="49" charset="-122"/>
              </a:rPr>
              <a:t>CreateThread</a:t>
            </a:r>
            <a:r>
              <a:rPr lang="zh-CN" altLang="en-US" sz="2400" dirty="0" smtClean="0">
                <a:latin typeface="Arial" pitchFamily="34" charset="0"/>
                <a:ea typeface="仿宋_GB2312" pitchFamily="49" charset="-122"/>
              </a:rPr>
              <a:t>的原型如下：</a:t>
            </a:r>
          </a:p>
          <a:p>
            <a:pPr>
              <a:lnSpc>
                <a:spcPct val="80000"/>
              </a:lnSpc>
              <a:buFont typeface="Wingdings" pitchFamily="2" charset="2"/>
              <a:buNone/>
            </a:pPr>
            <a:endParaRPr lang="en-US" altLang="zh-CN" sz="1800" dirty="0" smtClean="0">
              <a:latin typeface="Arial" pitchFamily="34" charset="0"/>
              <a:cs typeface="Arial" pitchFamily="34" charset="0"/>
            </a:endParaRPr>
          </a:p>
          <a:p>
            <a:pPr>
              <a:lnSpc>
                <a:spcPct val="80000"/>
              </a:lnSpc>
              <a:buFont typeface="Wingdings" pitchFamily="2" charset="2"/>
              <a:buNone/>
            </a:pPr>
            <a:r>
              <a:rPr lang="en-US" altLang="zh-CN" sz="1800" dirty="0" smtClean="0">
                <a:latin typeface="Arial" pitchFamily="34" charset="0"/>
                <a:cs typeface="Arial" pitchFamily="34" charset="0"/>
              </a:rPr>
              <a:t>HANDLE </a:t>
            </a:r>
            <a:r>
              <a:rPr lang="en-US" altLang="zh-CN" sz="1800" dirty="0" err="1">
                <a:solidFill>
                  <a:srgbClr val="0000CC"/>
                </a:solidFill>
                <a:latin typeface="Arial" pitchFamily="34" charset="0"/>
                <a:cs typeface="Arial" pitchFamily="34" charset="0"/>
              </a:rPr>
              <a:t>CreateThread</a:t>
            </a:r>
            <a:r>
              <a:rPr lang="zh-CN" altLang="en-US" sz="1800" dirty="0">
                <a:latin typeface="Arial" pitchFamily="34" charset="0"/>
                <a:cs typeface="Arial" pitchFamily="34" charset="0"/>
              </a:rPr>
              <a:t>（</a:t>
            </a:r>
          </a:p>
          <a:p>
            <a:pPr lvl="2">
              <a:lnSpc>
                <a:spcPct val="80000"/>
              </a:lnSpc>
              <a:buFont typeface="Wingdings" pitchFamily="2" charset="2"/>
              <a:buNone/>
            </a:pPr>
            <a:r>
              <a:rPr lang="en-US" altLang="zh-CN" sz="1800" dirty="0">
                <a:latin typeface="Arial" pitchFamily="34" charset="0"/>
                <a:cs typeface="Arial" pitchFamily="34" charset="0"/>
              </a:rPr>
              <a:t>LPSECURITY_ATTRIBUTES </a:t>
            </a:r>
            <a:r>
              <a:rPr lang="en-US" altLang="zh-CN" sz="1800" dirty="0" err="1">
                <a:latin typeface="Arial" pitchFamily="34" charset="0"/>
                <a:cs typeface="Arial" pitchFamily="34" charset="0"/>
              </a:rPr>
              <a:t>lpThreadAttributes</a:t>
            </a:r>
            <a:r>
              <a:rPr lang="en-US" altLang="zh-CN" sz="1800" dirty="0">
                <a:latin typeface="Arial" pitchFamily="34" charset="0"/>
                <a:cs typeface="Arial" pitchFamily="34" charset="0"/>
              </a:rPr>
              <a:t>,</a:t>
            </a:r>
          </a:p>
          <a:p>
            <a:pPr lvl="2">
              <a:lnSpc>
                <a:spcPct val="80000"/>
              </a:lnSpc>
              <a:buFont typeface="Wingdings" pitchFamily="2" charset="2"/>
              <a:buNone/>
            </a:pPr>
            <a:r>
              <a:rPr lang="en-US" altLang="zh-CN" sz="1800" dirty="0">
                <a:latin typeface="Arial" pitchFamily="34" charset="0"/>
                <a:cs typeface="Arial" pitchFamily="34" charset="0"/>
              </a:rPr>
              <a:t>DWORD </a:t>
            </a:r>
            <a:r>
              <a:rPr lang="en-US" altLang="zh-CN" sz="1800" dirty="0" err="1">
                <a:latin typeface="Arial" pitchFamily="34" charset="0"/>
                <a:cs typeface="Arial" pitchFamily="34" charset="0"/>
              </a:rPr>
              <a:t>dwStackSize</a:t>
            </a:r>
            <a:r>
              <a:rPr lang="en-US" altLang="zh-CN" sz="1800" dirty="0">
                <a:latin typeface="Arial" pitchFamily="34" charset="0"/>
                <a:cs typeface="Arial" pitchFamily="34" charset="0"/>
              </a:rPr>
              <a:t>,</a:t>
            </a:r>
          </a:p>
          <a:p>
            <a:pPr lvl="2">
              <a:lnSpc>
                <a:spcPct val="80000"/>
              </a:lnSpc>
              <a:buFont typeface="Wingdings" pitchFamily="2" charset="2"/>
              <a:buNone/>
            </a:pPr>
            <a:r>
              <a:rPr lang="en-US" altLang="zh-CN" sz="1800" dirty="0">
                <a:solidFill>
                  <a:srgbClr val="FF0000"/>
                </a:solidFill>
                <a:latin typeface="Arial" pitchFamily="34" charset="0"/>
                <a:cs typeface="Arial" pitchFamily="34" charset="0"/>
              </a:rPr>
              <a:t>LPTHREAD_START_ROUTINE </a:t>
            </a:r>
            <a:r>
              <a:rPr lang="en-US" altLang="zh-CN" sz="1800" dirty="0" err="1">
                <a:solidFill>
                  <a:srgbClr val="FF0000"/>
                </a:solidFill>
                <a:latin typeface="Arial" pitchFamily="34" charset="0"/>
                <a:cs typeface="Arial" pitchFamily="34" charset="0"/>
              </a:rPr>
              <a:t>lpStartAddress</a:t>
            </a:r>
            <a:r>
              <a:rPr lang="en-US" altLang="zh-CN" sz="1800" dirty="0">
                <a:solidFill>
                  <a:srgbClr val="FF0000"/>
                </a:solidFill>
                <a:latin typeface="Arial" pitchFamily="34" charset="0"/>
                <a:cs typeface="Arial" pitchFamily="34" charset="0"/>
              </a:rPr>
              <a:t>,</a:t>
            </a:r>
          </a:p>
          <a:p>
            <a:pPr lvl="2">
              <a:lnSpc>
                <a:spcPct val="80000"/>
              </a:lnSpc>
              <a:buFont typeface="Wingdings" pitchFamily="2" charset="2"/>
              <a:buNone/>
            </a:pPr>
            <a:r>
              <a:rPr lang="en-US" altLang="zh-CN" sz="1800" dirty="0">
                <a:solidFill>
                  <a:srgbClr val="FF0000"/>
                </a:solidFill>
                <a:latin typeface="Arial" pitchFamily="34" charset="0"/>
                <a:cs typeface="Arial" pitchFamily="34" charset="0"/>
              </a:rPr>
              <a:t>LPVOID </a:t>
            </a:r>
            <a:r>
              <a:rPr lang="en-US" altLang="zh-CN" sz="1800" dirty="0" err="1">
                <a:solidFill>
                  <a:srgbClr val="FF0000"/>
                </a:solidFill>
                <a:latin typeface="Arial" pitchFamily="34" charset="0"/>
                <a:cs typeface="Arial" pitchFamily="34" charset="0"/>
              </a:rPr>
              <a:t>lpParameter</a:t>
            </a:r>
            <a:r>
              <a:rPr lang="en-US" altLang="zh-CN" sz="1800" dirty="0">
                <a:solidFill>
                  <a:srgbClr val="FF0000"/>
                </a:solidFill>
                <a:latin typeface="Arial" pitchFamily="34" charset="0"/>
                <a:cs typeface="Arial" pitchFamily="34" charset="0"/>
              </a:rPr>
              <a:t>,</a:t>
            </a:r>
          </a:p>
          <a:p>
            <a:pPr lvl="2">
              <a:lnSpc>
                <a:spcPct val="80000"/>
              </a:lnSpc>
              <a:buFont typeface="Wingdings" pitchFamily="2" charset="2"/>
              <a:buNone/>
            </a:pPr>
            <a:r>
              <a:rPr lang="en-US" altLang="zh-CN" sz="1800" dirty="0">
                <a:latin typeface="Arial" pitchFamily="34" charset="0"/>
                <a:cs typeface="Arial" pitchFamily="34" charset="0"/>
              </a:rPr>
              <a:t>DWORD </a:t>
            </a:r>
            <a:r>
              <a:rPr lang="en-US" altLang="zh-CN" sz="1800" dirty="0" err="1">
                <a:solidFill>
                  <a:srgbClr val="FF0000"/>
                </a:solidFill>
                <a:latin typeface="Arial" pitchFamily="34" charset="0"/>
                <a:cs typeface="Arial" pitchFamily="34" charset="0"/>
              </a:rPr>
              <a:t>dwCreationFlags</a:t>
            </a:r>
            <a:r>
              <a:rPr lang="en-US" altLang="zh-CN" sz="1800" dirty="0">
                <a:latin typeface="Arial" pitchFamily="34" charset="0"/>
                <a:cs typeface="Arial" pitchFamily="34" charset="0"/>
              </a:rPr>
              <a:t>, // creation flags</a:t>
            </a:r>
          </a:p>
          <a:p>
            <a:pPr lvl="2">
              <a:lnSpc>
                <a:spcPct val="80000"/>
              </a:lnSpc>
              <a:buFont typeface="Wingdings" pitchFamily="2" charset="2"/>
              <a:buNone/>
            </a:pPr>
            <a:r>
              <a:rPr lang="en-US" altLang="zh-CN" sz="1800" dirty="0">
                <a:latin typeface="Arial" pitchFamily="34" charset="0"/>
                <a:cs typeface="Arial" pitchFamily="34" charset="0"/>
              </a:rPr>
              <a:t>LPDWORD </a:t>
            </a:r>
            <a:r>
              <a:rPr lang="en-US" altLang="zh-CN" sz="1800" dirty="0" err="1">
                <a:latin typeface="Arial" pitchFamily="34" charset="0"/>
                <a:cs typeface="Arial" pitchFamily="34" charset="0"/>
              </a:rPr>
              <a:t>lpThreadId</a:t>
            </a:r>
            <a:endParaRPr lang="en-US" altLang="zh-CN" sz="1800" dirty="0">
              <a:latin typeface="Arial" pitchFamily="34" charset="0"/>
              <a:cs typeface="Arial" pitchFamily="34" charset="0"/>
            </a:endParaRPr>
          </a:p>
          <a:p>
            <a:pPr>
              <a:lnSpc>
                <a:spcPct val="80000"/>
              </a:lnSpc>
              <a:buFont typeface="Wingdings" pitchFamily="2" charset="2"/>
              <a:buNone/>
            </a:pPr>
            <a:r>
              <a:rPr lang="zh-CN" altLang="en-US" sz="18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en-US" altLang="zh-CN" kern="1200" dirty="0" err="1" smtClean="0">
                <a:solidFill>
                  <a:schemeClr val="tx1"/>
                </a:solidFill>
                <a:latin typeface="华文中宋" pitchFamily="2" charset="-122"/>
                <a:ea typeface="华文中宋" pitchFamily="2" charset="-122"/>
              </a:rPr>
              <a:t>CreatRemoteThread</a:t>
            </a:r>
            <a:r>
              <a:rPr lang="zh-CN" altLang="en-US" kern="1200" dirty="0" smtClean="0">
                <a:solidFill>
                  <a:schemeClr val="tx1"/>
                </a:solidFill>
                <a:latin typeface="华文中宋" pitchFamily="2" charset="-122"/>
                <a:ea typeface="华文中宋" pitchFamily="2" charset="-122"/>
              </a:rPr>
              <a:t>函数</a:t>
            </a:r>
          </a:p>
        </p:txBody>
      </p:sp>
      <p:sp>
        <p:nvSpPr>
          <p:cNvPr id="160771"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该函数在其他进程的虚拟地址空间创建线程。其声明如下：</a:t>
            </a:r>
          </a:p>
          <a:p>
            <a:pPr>
              <a:lnSpc>
                <a:spcPct val="80000"/>
              </a:lnSpc>
              <a:buNone/>
            </a:pPr>
            <a:endParaRPr lang="en-US" altLang="zh-CN" sz="1800" dirty="0" smtClean="0">
              <a:latin typeface="Arial" pitchFamily="34" charset="0"/>
              <a:cs typeface="Arial" pitchFamily="34" charset="0"/>
            </a:endParaRPr>
          </a:p>
          <a:p>
            <a:pPr>
              <a:lnSpc>
                <a:spcPct val="80000"/>
              </a:lnSpc>
              <a:buNone/>
            </a:pPr>
            <a:r>
              <a:rPr lang="en-US" altLang="zh-CN" sz="1800" dirty="0" smtClean="0">
                <a:latin typeface="Arial" pitchFamily="34" charset="0"/>
                <a:cs typeface="Arial" pitchFamily="34" charset="0"/>
              </a:rPr>
              <a:t>HANDLE </a:t>
            </a:r>
            <a:r>
              <a:rPr lang="en-US" altLang="zh-CN" sz="1800" dirty="0" err="1" smtClean="0">
                <a:solidFill>
                  <a:srgbClr val="0000CC"/>
                </a:solidFill>
                <a:latin typeface="Arial" pitchFamily="34" charset="0"/>
                <a:cs typeface="Arial" pitchFamily="34" charset="0"/>
              </a:rPr>
              <a:t>CreatRemoteThread</a:t>
            </a:r>
            <a:r>
              <a:rPr lang="en-US" altLang="zh-CN" sz="1800" dirty="0" smtClean="0">
                <a:latin typeface="Arial" pitchFamily="34" charset="0"/>
                <a:cs typeface="Arial" pitchFamily="34" charset="0"/>
              </a:rPr>
              <a:t> (</a:t>
            </a:r>
          </a:p>
          <a:p>
            <a:pPr lvl="2">
              <a:lnSpc>
                <a:spcPct val="80000"/>
              </a:lnSpc>
              <a:buNone/>
            </a:pPr>
            <a:r>
              <a:rPr lang="en-US" altLang="zh-CN" sz="1800" dirty="0" smtClean="0">
                <a:latin typeface="Arial" pitchFamily="34" charset="0"/>
                <a:cs typeface="Arial" pitchFamily="34" charset="0"/>
              </a:rPr>
              <a:t>HANDLE </a:t>
            </a:r>
            <a:r>
              <a:rPr lang="en-US" altLang="zh-CN" sz="1800" dirty="0" err="1" smtClean="0">
                <a:latin typeface="Arial" pitchFamily="34" charset="0"/>
                <a:cs typeface="Arial" pitchFamily="34" charset="0"/>
              </a:rPr>
              <a:t>hProcess</a:t>
            </a:r>
            <a:r>
              <a:rPr lang="zh-CN" altLang="en-US" sz="1800" dirty="0" smtClean="0">
                <a:latin typeface="Arial" pitchFamily="34" charset="0"/>
                <a:cs typeface="Arial" pitchFamily="34" charset="0"/>
              </a:rPr>
              <a:t>；</a:t>
            </a:r>
          </a:p>
          <a:p>
            <a:pPr lvl="2">
              <a:lnSpc>
                <a:spcPct val="80000"/>
              </a:lnSpc>
              <a:buNone/>
            </a:pPr>
            <a:r>
              <a:rPr lang="en-US" altLang="zh-CN" sz="1800" dirty="0" smtClean="0">
                <a:latin typeface="Arial" pitchFamily="34" charset="0"/>
                <a:cs typeface="Arial" pitchFamily="34" charset="0"/>
              </a:rPr>
              <a:t>LPSECURITY_ATTRIBUTES </a:t>
            </a:r>
            <a:r>
              <a:rPr lang="en-US" altLang="zh-CN" sz="1800" dirty="0" err="1" smtClean="0">
                <a:latin typeface="Arial" pitchFamily="34" charset="0"/>
                <a:cs typeface="Arial" pitchFamily="34" charset="0"/>
              </a:rPr>
              <a:t>lpThreadAttributes</a:t>
            </a:r>
            <a:r>
              <a:rPr lang="en-US" altLang="zh-CN" sz="1800" dirty="0" smtClean="0">
                <a:latin typeface="Arial" pitchFamily="34" charset="0"/>
                <a:cs typeface="Arial" pitchFamily="34" charset="0"/>
              </a:rPr>
              <a:t>,</a:t>
            </a:r>
          </a:p>
          <a:p>
            <a:pPr lvl="2">
              <a:lnSpc>
                <a:spcPct val="80000"/>
              </a:lnSpc>
              <a:buNone/>
            </a:pPr>
            <a:r>
              <a:rPr lang="en-US" altLang="zh-CN" sz="1800" dirty="0" smtClean="0">
                <a:latin typeface="Arial" pitchFamily="34" charset="0"/>
                <a:cs typeface="Arial" pitchFamily="34" charset="0"/>
              </a:rPr>
              <a:t>DWORD </a:t>
            </a:r>
            <a:r>
              <a:rPr lang="en-US" altLang="zh-CN" sz="1800" dirty="0" err="1" smtClean="0">
                <a:latin typeface="Arial" pitchFamily="34" charset="0"/>
                <a:cs typeface="Arial" pitchFamily="34" charset="0"/>
              </a:rPr>
              <a:t>dwStackSize</a:t>
            </a:r>
            <a:r>
              <a:rPr lang="en-US" altLang="zh-CN" sz="1800" dirty="0" smtClean="0">
                <a:latin typeface="Arial" pitchFamily="34" charset="0"/>
                <a:cs typeface="Arial" pitchFamily="34" charset="0"/>
              </a:rPr>
              <a:t>,</a:t>
            </a:r>
          </a:p>
          <a:p>
            <a:pPr lvl="2">
              <a:lnSpc>
                <a:spcPct val="80000"/>
              </a:lnSpc>
              <a:buNone/>
            </a:pPr>
            <a:r>
              <a:rPr lang="en-US" altLang="zh-CN" sz="1800" dirty="0" smtClean="0">
                <a:latin typeface="Arial" pitchFamily="34" charset="0"/>
                <a:cs typeface="Arial" pitchFamily="34" charset="0"/>
              </a:rPr>
              <a:t>LPTHREAD_START_ROUTINE </a:t>
            </a:r>
            <a:r>
              <a:rPr lang="en-US" altLang="zh-CN" sz="1800" dirty="0" err="1" smtClean="0">
                <a:latin typeface="Arial" pitchFamily="34" charset="0"/>
                <a:cs typeface="Arial" pitchFamily="34" charset="0"/>
              </a:rPr>
              <a:t>lpStartAddress</a:t>
            </a:r>
            <a:r>
              <a:rPr lang="en-US" altLang="zh-CN" sz="1800" dirty="0" smtClean="0">
                <a:latin typeface="Arial" pitchFamily="34" charset="0"/>
                <a:cs typeface="Arial" pitchFamily="34" charset="0"/>
              </a:rPr>
              <a:t>,</a:t>
            </a:r>
          </a:p>
          <a:p>
            <a:pPr lvl="2">
              <a:lnSpc>
                <a:spcPct val="80000"/>
              </a:lnSpc>
              <a:buNone/>
            </a:pPr>
            <a:r>
              <a:rPr lang="en-US" altLang="zh-CN" sz="1800" dirty="0" smtClean="0">
                <a:latin typeface="Arial" pitchFamily="34" charset="0"/>
                <a:cs typeface="Arial" pitchFamily="34" charset="0"/>
              </a:rPr>
              <a:t>LPVOID </a:t>
            </a:r>
            <a:r>
              <a:rPr lang="en-US" altLang="zh-CN" sz="1800" dirty="0" err="1" smtClean="0">
                <a:latin typeface="Arial" pitchFamily="34" charset="0"/>
                <a:cs typeface="Arial" pitchFamily="34" charset="0"/>
              </a:rPr>
              <a:t>lpParameter</a:t>
            </a:r>
            <a:r>
              <a:rPr lang="en-US" altLang="zh-CN" sz="1800" dirty="0" smtClean="0">
                <a:latin typeface="Arial" pitchFamily="34" charset="0"/>
                <a:cs typeface="Arial" pitchFamily="34" charset="0"/>
              </a:rPr>
              <a:t>,</a:t>
            </a:r>
          </a:p>
          <a:p>
            <a:pPr lvl="2">
              <a:lnSpc>
                <a:spcPct val="80000"/>
              </a:lnSpc>
              <a:buNone/>
            </a:pPr>
            <a:r>
              <a:rPr lang="en-US" altLang="zh-CN" sz="1800" dirty="0" smtClean="0">
                <a:latin typeface="Arial" pitchFamily="34" charset="0"/>
                <a:cs typeface="Arial" pitchFamily="34" charset="0"/>
              </a:rPr>
              <a:t>DWORD </a:t>
            </a:r>
            <a:r>
              <a:rPr lang="en-US" altLang="zh-CN" sz="1800" dirty="0" err="1" smtClean="0">
                <a:solidFill>
                  <a:srgbClr val="FF0000"/>
                </a:solidFill>
                <a:latin typeface="Arial" pitchFamily="34" charset="0"/>
                <a:cs typeface="Arial" pitchFamily="34" charset="0"/>
              </a:rPr>
              <a:t>dwCreationFlags</a:t>
            </a:r>
            <a:r>
              <a:rPr lang="en-US" altLang="zh-CN" sz="1800" dirty="0" smtClean="0">
                <a:latin typeface="Arial" pitchFamily="34" charset="0"/>
                <a:cs typeface="Arial" pitchFamily="34" charset="0"/>
              </a:rPr>
              <a:t>, // creation flags</a:t>
            </a:r>
          </a:p>
          <a:p>
            <a:pPr lvl="2">
              <a:lnSpc>
                <a:spcPct val="80000"/>
              </a:lnSpc>
              <a:buNone/>
            </a:pPr>
            <a:r>
              <a:rPr lang="en-US" altLang="zh-CN" sz="1800" dirty="0" smtClean="0">
                <a:latin typeface="Arial" pitchFamily="34" charset="0"/>
                <a:cs typeface="Arial" pitchFamily="34" charset="0"/>
              </a:rPr>
              <a:t>LPDWORD </a:t>
            </a:r>
            <a:r>
              <a:rPr lang="en-US" altLang="zh-CN" sz="1800" dirty="0" err="1" smtClean="0">
                <a:latin typeface="Arial" pitchFamily="34" charset="0"/>
                <a:cs typeface="Arial" pitchFamily="34" charset="0"/>
              </a:rPr>
              <a:t>lpThreadId</a:t>
            </a:r>
            <a:endParaRPr lang="en-US" altLang="zh-CN" sz="1800" dirty="0" smtClean="0">
              <a:latin typeface="Arial" pitchFamily="34" charset="0"/>
              <a:cs typeface="Arial" pitchFamily="34" charset="0"/>
            </a:endParaRPr>
          </a:p>
          <a:p>
            <a:pPr>
              <a:lnSpc>
                <a:spcPct val="80000"/>
              </a:lnSpc>
              <a:buNone/>
            </a:pPr>
            <a:r>
              <a:rPr lang="en-US" altLang="zh-CN" sz="18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571471" y="1142984"/>
            <a:ext cx="8072495" cy="3653308"/>
          </a:xfrm>
          <a:prstGeom prst="rect">
            <a:avLst/>
          </a:prstGeom>
          <a:noFill/>
          <a:ln w="9525">
            <a:noFill/>
            <a:miter lim="800000"/>
            <a:headEnd/>
            <a:tailEnd/>
          </a:ln>
        </p:spPr>
        <p:txBody>
          <a:bodyPr wrap="square">
            <a:spAutoFit/>
          </a:bodyPr>
          <a:lstStyle/>
          <a:p>
            <a:pPr marL="342900" indent="-342900" eaLnBrk="0" hangingPunct="0">
              <a:lnSpc>
                <a:spcPct val="120000"/>
              </a:lnSpc>
              <a:spcBef>
                <a:spcPts val="600"/>
              </a:spcBef>
              <a:buClr>
                <a:schemeClr val="folHlink"/>
              </a:buClr>
              <a:buSzPct val="60000"/>
              <a:buFont typeface="Wingdings" pitchFamily="2" charset="2"/>
              <a:buChar char="n"/>
            </a:pPr>
            <a:r>
              <a:rPr lang="zh-CN" altLang="en-US" dirty="0" smtClean="0">
                <a:solidFill>
                  <a:schemeClr val="tx1"/>
                </a:solidFill>
                <a:latin typeface="Arial" pitchFamily="34" charset="0"/>
                <a:ea typeface="仿宋_GB2312" pitchFamily="49" charset="-122"/>
              </a:rPr>
              <a:t>在线程创建函数里，参数</a:t>
            </a:r>
            <a:r>
              <a:rPr lang="en-US" altLang="zh-CN" dirty="0" err="1">
                <a:solidFill>
                  <a:schemeClr val="tx1"/>
                </a:solidFill>
                <a:latin typeface="Arial" pitchFamily="34" charset="0"/>
                <a:ea typeface="仿宋_GB2312" pitchFamily="49" charset="-122"/>
              </a:rPr>
              <a:t>dwCreatFlags</a:t>
            </a:r>
            <a:r>
              <a:rPr lang="zh-CN" altLang="en-US" dirty="0">
                <a:solidFill>
                  <a:schemeClr val="tx1"/>
                </a:solidFill>
                <a:latin typeface="Arial" pitchFamily="34" charset="0"/>
                <a:ea typeface="仿宋_GB2312" pitchFamily="49" charset="-122"/>
              </a:rPr>
              <a:t>指示线程的运行</a:t>
            </a:r>
            <a:r>
              <a:rPr lang="zh-CN" altLang="en-US" dirty="0" smtClean="0">
                <a:solidFill>
                  <a:schemeClr val="tx1"/>
                </a:solidFill>
                <a:latin typeface="Arial" pitchFamily="34" charset="0"/>
                <a:ea typeface="仿宋_GB2312" pitchFamily="49" charset="-122"/>
              </a:rPr>
              <a:t>状态</a:t>
            </a:r>
            <a:endParaRPr lang="en-US" altLang="zh-CN" dirty="0">
              <a:solidFill>
                <a:schemeClr val="tx1"/>
              </a:solidFill>
              <a:latin typeface="Arial" pitchFamily="34" charset="0"/>
              <a:ea typeface="仿宋_GB2312" pitchFamily="49" charset="-122"/>
            </a:endParaRPr>
          </a:p>
          <a:p>
            <a:pPr marL="800100" lvl="3" indent="-342900" eaLnBrk="0" hangingPunct="0">
              <a:lnSpc>
                <a:spcPct val="120000"/>
              </a:lnSpc>
              <a:spcBef>
                <a:spcPts val="600"/>
              </a:spcBef>
              <a:buClr>
                <a:schemeClr val="folHlink"/>
              </a:buClr>
              <a:buSzPct val="60000"/>
              <a:buFont typeface="Wingdings" pitchFamily="2" charset="2"/>
              <a:buChar char="n"/>
            </a:pPr>
            <a:r>
              <a:rPr lang="zh-CN" altLang="en-US" sz="2000" dirty="0">
                <a:solidFill>
                  <a:schemeClr val="tx1"/>
                </a:solidFill>
                <a:latin typeface="Arial" pitchFamily="34" charset="0"/>
                <a:ea typeface="仿宋_GB2312" pitchFamily="49" charset="-122"/>
              </a:rPr>
              <a:t>若为</a:t>
            </a:r>
            <a:r>
              <a:rPr lang="en-US" altLang="zh-CN" sz="2000" dirty="0">
                <a:solidFill>
                  <a:schemeClr val="tx1"/>
                </a:solidFill>
                <a:latin typeface="Arial" pitchFamily="34" charset="0"/>
                <a:ea typeface="仿宋_GB2312" pitchFamily="49" charset="-122"/>
              </a:rPr>
              <a:t>0</a:t>
            </a:r>
            <a:r>
              <a:rPr lang="zh-CN" altLang="en-US" sz="2000" dirty="0">
                <a:solidFill>
                  <a:schemeClr val="tx1"/>
                </a:solidFill>
                <a:latin typeface="Arial" pitchFamily="34" charset="0"/>
                <a:ea typeface="仿宋_GB2312" pitchFamily="49" charset="-122"/>
              </a:rPr>
              <a:t>线程启动时立即</a:t>
            </a:r>
            <a:r>
              <a:rPr lang="zh-CN" altLang="en-US" sz="2000" dirty="0" smtClean="0">
                <a:solidFill>
                  <a:schemeClr val="tx1"/>
                </a:solidFill>
                <a:latin typeface="Arial" pitchFamily="34" charset="0"/>
                <a:ea typeface="仿宋_GB2312" pitchFamily="49" charset="-122"/>
              </a:rPr>
              <a:t>执行</a:t>
            </a:r>
            <a:endParaRPr lang="en-US" altLang="zh-CN" sz="2000" dirty="0">
              <a:solidFill>
                <a:schemeClr val="tx1"/>
              </a:solidFill>
              <a:latin typeface="Arial" pitchFamily="34" charset="0"/>
              <a:ea typeface="仿宋_GB2312" pitchFamily="49" charset="-122"/>
            </a:endParaRPr>
          </a:p>
          <a:p>
            <a:pPr marL="800100" lvl="3" indent="-342900" eaLnBrk="0" hangingPunct="0">
              <a:lnSpc>
                <a:spcPct val="120000"/>
              </a:lnSpc>
              <a:spcBef>
                <a:spcPts val="600"/>
              </a:spcBef>
              <a:buClr>
                <a:schemeClr val="folHlink"/>
              </a:buClr>
              <a:buSzPct val="60000"/>
              <a:buFont typeface="Wingdings" pitchFamily="2" charset="2"/>
              <a:buChar char="n"/>
            </a:pPr>
            <a:r>
              <a:rPr lang="zh-CN" altLang="en-US" sz="2000" dirty="0">
                <a:solidFill>
                  <a:schemeClr val="tx1"/>
                </a:solidFill>
                <a:latin typeface="Arial" pitchFamily="34" charset="0"/>
                <a:ea typeface="仿宋_GB2312" pitchFamily="49" charset="-122"/>
              </a:rPr>
              <a:t>若为</a:t>
            </a:r>
            <a:r>
              <a:rPr lang="en-US" altLang="zh-CN" sz="2000" dirty="0">
                <a:solidFill>
                  <a:schemeClr val="tx1"/>
                </a:solidFill>
                <a:latin typeface="Arial" pitchFamily="34" charset="0"/>
                <a:ea typeface="仿宋_GB2312" pitchFamily="49" charset="-122"/>
              </a:rPr>
              <a:t>CREAT_SUSPENDED</a:t>
            </a:r>
            <a:r>
              <a:rPr lang="zh-CN" altLang="en-US" sz="2000" dirty="0">
                <a:solidFill>
                  <a:schemeClr val="tx1"/>
                </a:solidFill>
                <a:latin typeface="Arial" pitchFamily="34" charset="0"/>
                <a:ea typeface="仿宋_GB2312" pitchFamily="49" charset="-122"/>
              </a:rPr>
              <a:t>则线程被</a:t>
            </a:r>
            <a:r>
              <a:rPr lang="zh-CN" altLang="en-US" sz="2000" dirty="0" smtClean="0">
                <a:solidFill>
                  <a:schemeClr val="tx1"/>
                </a:solidFill>
                <a:latin typeface="Arial" pitchFamily="34" charset="0"/>
                <a:ea typeface="仿宋_GB2312" pitchFamily="49" charset="-122"/>
              </a:rPr>
              <a:t>挂起</a:t>
            </a:r>
            <a:endParaRPr lang="en-US" altLang="zh-CN" sz="2000" dirty="0" smtClean="0">
              <a:solidFill>
                <a:schemeClr val="tx1"/>
              </a:solidFill>
              <a:latin typeface="Arial" pitchFamily="34" charset="0"/>
              <a:ea typeface="仿宋_GB2312" pitchFamily="49" charset="-122"/>
            </a:endParaRPr>
          </a:p>
          <a:p>
            <a:pPr marL="800100" lvl="3" indent="-342900" eaLnBrk="0" hangingPunct="0">
              <a:lnSpc>
                <a:spcPct val="120000"/>
              </a:lnSpc>
              <a:spcBef>
                <a:spcPts val="600"/>
              </a:spcBef>
              <a:buClr>
                <a:schemeClr val="folHlink"/>
              </a:buClr>
              <a:buSzPct val="60000"/>
              <a:buFont typeface="Wingdings" pitchFamily="2" charset="2"/>
              <a:buChar char="n"/>
            </a:pPr>
            <a:r>
              <a:rPr lang="zh-CN" altLang="en-US" sz="2000" dirty="0" smtClean="0">
                <a:solidFill>
                  <a:schemeClr val="tx1"/>
                </a:solidFill>
              </a:rPr>
              <a:t>被挂起的线程直到其它线程调用</a:t>
            </a:r>
            <a:r>
              <a:rPr lang="en-US" altLang="zh-CN" sz="2000" dirty="0" err="1" smtClean="0">
                <a:solidFill>
                  <a:schemeClr val="tx1"/>
                </a:solidFill>
              </a:rPr>
              <a:t>ResumeThread</a:t>
            </a:r>
            <a:r>
              <a:rPr lang="en-US" altLang="zh-CN" sz="2000" dirty="0" smtClean="0">
                <a:solidFill>
                  <a:schemeClr val="tx1"/>
                </a:solidFill>
              </a:rPr>
              <a:t>()</a:t>
            </a:r>
            <a:r>
              <a:rPr lang="zh-CN" altLang="en-US" sz="2000" dirty="0" smtClean="0">
                <a:solidFill>
                  <a:schemeClr val="tx1"/>
                </a:solidFill>
              </a:rPr>
              <a:t>函数时，此线程才能继续执行</a:t>
            </a:r>
            <a:endParaRPr lang="en-US" altLang="zh-CN" sz="2000" dirty="0" smtClean="0">
              <a:solidFill>
                <a:schemeClr val="tx1"/>
              </a:solidFill>
            </a:endParaRPr>
          </a:p>
          <a:p>
            <a:pPr marL="800100" lvl="3" indent="-342900" eaLnBrk="0" hangingPunct="0">
              <a:lnSpc>
                <a:spcPct val="120000"/>
              </a:lnSpc>
              <a:spcBef>
                <a:spcPts val="600"/>
              </a:spcBef>
              <a:buClr>
                <a:schemeClr val="folHlink"/>
              </a:buClr>
              <a:buSzPct val="60000"/>
              <a:buFont typeface="Wingdings" pitchFamily="2" charset="2"/>
              <a:buChar char="n"/>
            </a:pPr>
            <a:endParaRPr lang="en-US" altLang="zh-CN" sz="2000" dirty="0">
              <a:solidFill>
                <a:schemeClr val="tx1"/>
              </a:solidFill>
              <a:latin typeface="Arial" pitchFamily="34" charset="0"/>
              <a:ea typeface="仿宋_GB2312" pitchFamily="49" charset="-122"/>
            </a:endParaRPr>
          </a:p>
          <a:p>
            <a:pPr marL="342900" lvl="1" indent="-342900" eaLnBrk="0" hangingPunct="0">
              <a:lnSpc>
                <a:spcPct val="120000"/>
              </a:lnSpc>
              <a:spcBef>
                <a:spcPts val="600"/>
              </a:spcBef>
              <a:buClr>
                <a:schemeClr val="folHlink"/>
              </a:buClr>
              <a:buSzPct val="60000"/>
              <a:buFont typeface="Wingdings" pitchFamily="2" charset="2"/>
              <a:buChar char="n"/>
            </a:pPr>
            <a:endParaRPr lang="en-US" altLang="zh-CN" dirty="0" smtClean="0">
              <a:solidFill>
                <a:schemeClr val="tx1"/>
              </a:solidFill>
              <a:latin typeface="Arial" pitchFamily="34" charset="0"/>
              <a:ea typeface="仿宋_GB2312" pitchFamily="49" charset="-122"/>
            </a:endParaRPr>
          </a:p>
        </p:txBody>
      </p:sp>
      <p:sp>
        <p:nvSpPr>
          <p:cNvPr id="3" name="矩形 2"/>
          <p:cNvSpPr/>
          <p:nvPr/>
        </p:nvSpPr>
        <p:spPr>
          <a:xfrm>
            <a:off x="1030880" y="251937"/>
            <a:ext cx="7429552" cy="5847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0" hangingPunct="0"/>
            <a:r>
              <a:rPr lang="zh-CN" altLang="en-US" sz="3200" dirty="0" smtClean="0">
                <a:solidFill>
                  <a:schemeClr val="tx1"/>
                </a:solidFill>
                <a:latin typeface="华文中宋" pitchFamily="2" charset="-122"/>
                <a:ea typeface="华文中宋" pitchFamily="2" charset="-122"/>
                <a:cs typeface="+mj-cs"/>
              </a:rPr>
              <a:t>线程的运行</a:t>
            </a:r>
            <a:r>
              <a:rPr lang="zh-CN" altLang="en-US" sz="3200" dirty="0">
                <a:solidFill>
                  <a:schemeClr val="tx1"/>
                </a:solidFill>
                <a:latin typeface="华文中宋" pitchFamily="2" charset="-122"/>
                <a:ea typeface="华文中宋" pitchFamily="2" charset="-122"/>
                <a:cs typeface="+mj-cs"/>
              </a:rPr>
              <a:t>状态</a:t>
            </a:r>
          </a:p>
        </p:txBody>
      </p:sp>
      <p:sp>
        <p:nvSpPr>
          <p:cNvPr id="4" name="灯片编号占位符 3"/>
          <p:cNvSpPr>
            <a:spLocks noGrp="1"/>
          </p:cNvSpPr>
          <p:nvPr>
            <p:ph type="sldNum" sz="quarter" idx="12"/>
          </p:nvPr>
        </p:nvSpPr>
        <p:spPr/>
        <p:txBody>
          <a:bodyPr/>
          <a:lstStyle/>
          <a:p>
            <a:pPr>
              <a:defRPr/>
            </a:pPr>
            <a:fld id="{A9896FF7-39DB-4CF6-B44A-1638BCDD2DD5}" type="slidenum">
              <a:rPr lang="zh-CN" altLang="en-US"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线程的挂起与重启</a:t>
            </a:r>
          </a:p>
        </p:txBody>
      </p:sp>
      <p:sp>
        <p:nvSpPr>
          <p:cNvPr id="159747" name="Rectangle 3"/>
          <p:cNvSpPr>
            <a:spLocks noGrp="1" noChangeArrowheads="1"/>
          </p:cNvSpPr>
          <p:nvPr>
            <p:ph type="body" idx="1"/>
          </p:nvPr>
        </p:nvSpPr>
        <p:spPr>
          <a:xfrm>
            <a:off x="539552" y="1196752"/>
            <a:ext cx="7992888" cy="4783361"/>
          </a:xfrm>
        </p:spPr>
        <p:txBody>
          <a:bodyPr/>
          <a:lstStyle/>
          <a:p>
            <a:pPr>
              <a:lnSpc>
                <a:spcPct val="120000"/>
              </a:lnSpc>
              <a:spcBef>
                <a:spcPts val="600"/>
              </a:spcBef>
            </a:pPr>
            <a:r>
              <a:rPr lang="en-US" altLang="zh-CN" sz="2400" dirty="0" err="1" smtClean="0">
                <a:latin typeface="Arial" pitchFamily="34" charset="0"/>
                <a:ea typeface="仿宋_GB2312" pitchFamily="49" charset="-122"/>
              </a:rPr>
              <a:t>SuspendThread</a:t>
            </a:r>
            <a:r>
              <a:rPr lang="zh-CN" altLang="en-US" sz="2400" dirty="0" smtClean="0">
                <a:latin typeface="Arial" pitchFamily="34" charset="0"/>
                <a:ea typeface="仿宋_GB2312" pitchFamily="49" charset="-122"/>
              </a:rPr>
              <a:t>（）的作用为暂停一个线程，</a:t>
            </a:r>
            <a:endParaRPr lang="en-US" altLang="zh-CN" sz="2400" dirty="0" smtClean="0">
              <a:latin typeface="Arial" pitchFamily="34" charset="0"/>
              <a:ea typeface="仿宋_GB2312" pitchFamily="49" charset="-122"/>
            </a:endParaRPr>
          </a:p>
          <a:p>
            <a:pPr>
              <a:lnSpc>
                <a:spcPct val="80000"/>
              </a:lnSpc>
              <a:buNone/>
            </a:pPr>
            <a:r>
              <a:rPr lang="en-US" altLang="zh-CN" sz="1800" dirty="0" smtClean="0">
                <a:solidFill>
                  <a:srgbClr val="0000CC"/>
                </a:solidFill>
                <a:latin typeface="Arial" pitchFamily="34" charset="0"/>
                <a:cs typeface="Arial" pitchFamily="34" charset="0"/>
              </a:rPr>
              <a:t>		</a:t>
            </a:r>
            <a:r>
              <a:rPr lang="en-US" altLang="zh-CN" sz="1800" dirty="0" err="1" smtClean="0">
                <a:solidFill>
                  <a:srgbClr val="0000CC"/>
                </a:solidFill>
                <a:latin typeface="Arial" pitchFamily="34" charset="0"/>
                <a:cs typeface="Arial" pitchFamily="34" charset="0"/>
              </a:rPr>
              <a:t>SuspendThread</a:t>
            </a:r>
            <a:r>
              <a:rPr lang="zh-CN" altLang="en-US" sz="1800" dirty="0" smtClean="0">
                <a:latin typeface="Arial" pitchFamily="34" charset="0"/>
                <a:cs typeface="Arial" pitchFamily="34" charset="0"/>
              </a:rPr>
              <a:t>（</a:t>
            </a:r>
            <a:r>
              <a:rPr lang="en-US" altLang="zh-CN" sz="1800" dirty="0" smtClean="0">
                <a:latin typeface="Arial" pitchFamily="34" charset="0"/>
                <a:cs typeface="Arial" pitchFamily="34" charset="0"/>
              </a:rPr>
              <a:t>HANDLE </a:t>
            </a:r>
            <a:r>
              <a:rPr lang="en-US" altLang="zh-CN" sz="1800" dirty="0" err="1" smtClean="0">
                <a:latin typeface="Arial" pitchFamily="34" charset="0"/>
                <a:cs typeface="Arial" pitchFamily="34" charset="0"/>
              </a:rPr>
              <a:t>hThread</a:t>
            </a:r>
            <a:r>
              <a:rPr lang="zh-CN" altLang="en-US" sz="1800" dirty="0" smtClean="0">
                <a:latin typeface="Arial" pitchFamily="34" charset="0"/>
                <a:cs typeface="Arial" pitchFamily="34" charset="0"/>
              </a:rPr>
              <a:t>）；</a:t>
            </a:r>
          </a:p>
          <a:p>
            <a:pPr>
              <a:lnSpc>
                <a:spcPct val="120000"/>
              </a:lnSpc>
              <a:spcBef>
                <a:spcPts val="600"/>
              </a:spcBef>
            </a:pPr>
            <a:r>
              <a:rPr lang="en-US" altLang="zh-CN" sz="2400" dirty="0" err="1" smtClean="0">
                <a:latin typeface="Arial" pitchFamily="34" charset="0"/>
                <a:ea typeface="仿宋_GB2312" pitchFamily="49" charset="-122"/>
              </a:rPr>
              <a:t>ResumeThread</a:t>
            </a:r>
            <a:r>
              <a:rPr lang="zh-CN" altLang="en-US" sz="2400" dirty="0" smtClean="0">
                <a:latin typeface="Arial" pitchFamily="34" charset="0"/>
                <a:ea typeface="仿宋_GB2312" pitchFamily="49" charset="-122"/>
              </a:rPr>
              <a:t>（）的作用为重启一个线程。</a:t>
            </a:r>
          </a:p>
          <a:p>
            <a:pPr>
              <a:lnSpc>
                <a:spcPct val="80000"/>
              </a:lnSpc>
              <a:buNone/>
            </a:pPr>
            <a:r>
              <a:rPr lang="en-US" altLang="zh-CN" sz="1800" dirty="0" smtClean="0">
                <a:solidFill>
                  <a:srgbClr val="0000CC"/>
                </a:solidFill>
                <a:latin typeface="Arial" pitchFamily="34" charset="0"/>
                <a:cs typeface="Arial" pitchFamily="34" charset="0"/>
              </a:rPr>
              <a:t>		</a:t>
            </a:r>
            <a:r>
              <a:rPr lang="en-US" altLang="zh-CN" sz="1800" dirty="0" err="1" smtClean="0">
                <a:solidFill>
                  <a:srgbClr val="0000CC"/>
                </a:solidFill>
                <a:latin typeface="Arial" pitchFamily="34" charset="0"/>
                <a:cs typeface="Arial" pitchFamily="34" charset="0"/>
              </a:rPr>
              <a:t>ResumeThread</a:t>
            </a:r>
            <a:r>
              <a:rPr lang="zh-CN" altLang="en-US" sz="1800" dirty="0" smtClean="0">
                <a:latin typeface="Arial" pitchFamily="34" charset="0"/>
                <a:cs typeface="Arial" pitchFamily="34" charset="0"/>
              </a:rPr>
              <a:t>（</a:t>
            </a:r>
            <a:r>
              <a:rPr lang="en-US" altLang="zh-CN" sz="1800" dirty="0" smtClean="0">
                <a:latin typeface="Arial" pitchFamily="34" charset="0"/>
                <a:cs typeface="Arial" pitchFamily="34" charset="0"/>
              </a:rPr>
              <a:t>HANDLE </a:t>
            </a:r>
            <a:r>
              <a:rPr lang="en-US" altLang="zh-CN" sz="1800" dirty="0" err="1" smtClean="0">
                <a:latin typeface="Arial" pitchFamily="34" charset="0"/>
                <a:cs typeface="Arial" pitchFamily="34" charset="0"/>
              </a:rPr>
              <a:t>hThread</a:t>
            </a:r>
            <a:r>
              <a:rPr lang="en-US" altLang="zh-CN" sz="1800" dirty="0" smtClean="0">
                <a:latin typeface="Arial" pitchFamily="34" charset="0"/>
                <a:cs typeface="Arial" pitchFamily="34" charset="0"/>
              </a:rPr>
              <a:t> </a:t>
            </a:r>
            <a:r>
              <a:rPr lang="zh-CN" altLang="en-US" sz="1800" dirty="0" smtClean="0">
                <a:latin typeface="Arial" pitchFamily="34" charset="0"/>
                <a:cs typeface="Arial" pitchFamily="34" charset="0"/>
              </a:rPr>
              <a:t>）；</a:t>
            </a:r>
            <a:endParaRPr lang="en-US" altLang="zh-CN" sz="1800" dirty="0" smtClean="0">
              <a:latin typeface="Arial" pitchFamily="34" charset="0"/>
              <a:cs typeface="Arial" pitchFamily="34" charset="0"/>
            </a:endParaRPr>
          </a:p>
          <a:p>
            <a:pPr>
              <a:lnSpc>
                <a:spcPct val="120000"/>
              </a:lnSpc>
              <a:spcBef>
                <a:spcPts val="600"/>
              </a:spcBef>
            </a:pPr>
            <a:r>
              <a:rPr lang="zh-CN" altLang="en-US" sz="2400" dirty="0" smtClean="0">
                <a:latin typeface="Arial" pitchFamily="34" charset="0"/>
                <a:ea typeface="仿宋_GB2312" pitchFamily="49" charset="-122"/>
              </a:rPr>
              <a:t>二者都带有一个</a:t>
            </a:r>
            <a:r>
              <a:rPr lang="en-US" altLang="zh-CN" sz="2400" dirty="0" smtClean="0">
                <a:latin typeface="Arial" pitchFamily="34" charset="0"/>
                <a:ea typeface="仿宋_GB2312" pitchFamily="49" charset="-122"/>
              </a:rPr>
              <a:t>HANDLE</a:t>
            </a:r>
            <a:r>
              <a:rPr lang="zh-CN" altLang="en-US" sz="2400" dirty="0" smtClean="0">
                <a:latin typeface="Arial" pitchFamily="34" charset="0"/>
                <a:ea typeface="仿宋_GB2312" pitchFamily="49" charset="-122"/>
              </a:rPr>
              <a:t>型的参数，参数值为要暂停或重启的线程句柄。</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marL="342900" lvl="1" indent="-342900">
              <a:lnSpc>
                <a:spcPct val="120000"/>
              </a:lnSpc>
              <a:spcBef>
                <a:spcPts val="600"/>
              </a:spcBef>
              <a:buClr>
                <a:schemeClr val="folHlink"/>
              </a:buClr>
              <a:buSzPct val="60000"/>
            </a:pPr>
            <a:r>
              <a:rPr lang="zh-CN" altLang="en-US" sz="2400" dirty="0" smtClean="0">
                <a:latin typeface="Arial" pitchFamily="34" charset="0"/>
                <a:ea typeface="仿宋_GB2312" pitchFamily="49" charset="-122"/>
              </a:rPr>
              <a:t>函数</a:t>
            </a:r>
            <a:r>
              <a:rPr lang="en-US" altLang="zh-CN" sz="2400" dirty="0" smtClean="0">
                <a:latin typeface="Arial" pitchFamily="34" charset="0"/>
                <a:ea typeface="仿宋_GB2312" pitchFamily="49" charset="-122"/>
              </a:rPr>
              <a:t>::Sleep()</a:t>
            </a:r>
            <a:r>
              <a:rPr lang="zh-CN" altLang="en-US" sz="2400" dirty="0" smtClean="0">
                <a:latin typeface="Arial" pitchFamily="34" charset="0"/>
                <a:ea typeface="仿宋_GB2312" pitchFamily="49" charset="-122"/>
              </a:rPr>
              <a:t>使自身休眠一定时间，时间到后线程被自动唤醒</a:t>
            </a:r>
            <a:r>
              <a:rPr lang="en-US" altLang="zh-CN" sz="2400" dirty="0" smtClean="0">
                <a:latin typeface="Arial" pitchFamily="34" charset="0"/>
                <a:ea typeface="仿宋_GB2312" pitchFamily="49" charset="-122"/>
              </a:rPr>
              <a:t>.</a:t>
            </a:r>
          </a:p>
          <a:p>
            <a:pPr marL="342900" lvl="2" indent="-342900">
              <a:lnSpc>
                <a:spcPct val="80000"/>
              </a:lnSpc>
              <a:buSzPct val="60000"/>
              <a:buNone/>
            </a:pPr>
            <a:r>
              <a:rPr lang="en-US" altLang="zh-CN" sz="1800" dirty="0" smtClean="0">
                <a:solidFill>
                  <a:srgbClr val="0000CC"/>
                </a:solidFill>
                <a:latin typeface="Arial" pitchFamily="34" charset="0"/>
                <a:cs typeface="Arial" pitchFamily="34" charset="0"/>
              </a:rPr>
              <a:t>		Sleep(DWORD </a:t>
            </a:r>
            <a:r>
              <a:rPr lang="en-US" altLang="zh-CN" sz="1800" dirty="0" err="1" smtClean="0">
                <a:solidFill>
                  <a:srgbClr val="0000CC"/>
                </a:solidFill>
                <a:latin typeface="Arial" pitchFamily="34" charset="0"/>
                <a:cs typeface="Arial" pitchFamily="34" charset="0"/>
              </a:rPr>
              <a:t>dwMilliseconds</a:t>
            </a:r>
            <a:r>
              <a:rPr lang="en-US" altLang="zh-CN" sz="1800" dirty="0" smtClean="0">
                <a:solidFill>
                  <a:srgbClr val="0000CC"/>
                </a:solidFill>
                <a:latin typeface="Arial" pitchFamily="34" charset="0"/>
                <a:cs typeface="Arial" pitchFamily="34" charset="0"/>
              </a:rPr>
              <a:t>);</a:t>
            </a:r>
          </a:p>
          <a:p>
            <a:pPr marL="342900" lvl="2" indent="-342900">
              <a:lnSpc>
                <a:spcPct val="120000"/>
              </a:lnSpc>
              <a:spcBef>
                <a:spcPts val="600"/>
              </a:spcBef>
              <a:buSzPct val="60000"/>
            </a:pPr>
            <a:r>
              <a:rPr lang="zh-CN" altLang="en-US" sz="2400" dirty="0" smtClean="0">
                <a:latin typeface="Arial" pitchFamily="34" charset="0"/>
                <a:ea typeface="仿宋_GB2312" pitchFamily="49" charset="-122"/>
              </a:rPr>
              <a:t>注</a:t>
            </a:r>
            <a:r>
              <a:rPr lang="en-US" altLang="zh-CN" sz="2400" dirty="0" smtClean="0">
                <a:latin typeface="Arial" pitchFamily="34" charset="0"/>
                <a:ea typeface="仿宋_GB2312" pitchFamily="49" charset="-122"/>
              </a:rPr>
              <a:t>:Sleep(0)</a:t>
            </a:r>
            <a:r>
              <a:rPr lang="zh-CN" altLang="en-US" sz="2400" dirty="0" smtClean="0">
                <a:latin typeface="Arial" pitchFamily="34" charset="0"/>
                <a:ea typeface="仿宋_GB2312" pitchFamily="49" charset="-122"/>
              </a:rPr>
              <a:t>可以暂时挂起自身，以运行同优先级线程</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AutoShape 2"/>
          <p:cNvSpPr>
            <a:spLocks noGrp="1" noChangeArrowheads="1"/>
          </p:cNvSpPr>
          <p:nvPr>
            <p:ph type="title"/>
          </p:nvPr>
        </p:nvSpPr>
        <p:spPr>
          <a:xfrm>
            <a:off x="1081608"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en-US" altLang="zh-CN" kern="1200" dirty="0" err="1" smtClean="0">
                <a:solidFill>
                  <a:schemeClr val="tx1"/>
                </a:solidFill>
                <a:latin typeface="华文中宋" pitchFamily="2" charset="-122"/>
                <a:ea typeface="华文中宋" pitchFamily="2" charset="-122"/>
              </a:rPr>
              <a:t>ExitThread</a:t>
            </a:r>
            <a:r>
              <a:rPr lang="en-US" altLang="zh-CN" kern="1200" dirty="0" smtClean="0">
                <a:solidFill>
                  <a:schemeClr val="tx1"/>
                </a:solidFill>
                <a:latin typeface="华文中宋" pitchFamily="2" charset="-122"/>
                <a:ea typeface="华文中宋" pitchFamily="2" charset="-122"/>
              </a:rPr>
              <a:t> </a:t>
            </a:r>
            <a:r>
              <a:rPr lang="zh-CN" altLang="en-US" kern="1200" dirty="0" smtClean="0">
                <a:solidFill>
                  <a:schemeClr val="tx1"/>
                </a:solidFill>
                <a:latin typeface="华文中宋" pitchFamily="2" charset="-122"/>
                <a:ea typeface="华文中宋" pitchFamily="2" charset="-122"/>
              </a:rPr>
              <a:t>和</a:t>
            </a:r>
            <a:r>
              <a:rPr lang="en-US" altLang="zh-CN" kern="1200" dirty="0" err="1" smtClean="0">
                <a:solidFill>
                  <a:schemeClr val="tx1"/>
                </a:solidFill>
                <a:latin typeface="华文中宋" pitchFamily="2" charset="-122"/>
                <a:ea typeface="华文中宋" pitchFamily="2" charset="-122"/>
              </a:rPr>
              <a:t>TerminateThread</a:t>
            </a:r>
            <a:endParaRPr lang="zh-CN" altLang="en-US" kern="1200" dirty="0" smtClean="0">
              <a:solidFill>
                <a:schemeClr val="tx1"/>
              </a:solidFill>
              <a:latin typeface="华文中宋" pitchFamily="2" charset="-122"/>
              <a:ea typeface="华文中宋" pitchFamily="2" charset="-122"/>
            </a:endParaRPr>
          </a:p>
        </p:txBody>
      </p:sp>
      <p:sp>
        <p:nvSpPr>
          <p:cNvPr id="155651" name="Rectangle 3"/>
          <p:cNvSpPr>
            <a:spLocks noGrp="1" noChangeArrowheads="1"/>
          </p:cNvSpPr>
          <p:nvPr>
            <p:ph type="body" idx="1"/>
          </p:nvPr>
        </p:nvSpPr>
        <p:spPr>
          <a:xfrm>
            <a:off x="539552" y="1268760"/>
            <a:ext cx="8147248" cy="4711353"/>
          </a:xfrm>
        </p:spPr>
        <p:txBody>
          <a:bodyPr/>
          <a:lstStyle/>
          <a:p>
            <a:pPr>
              <a:lnSpc>
                <a:spcPct val="120000"/>
              </a:lnSpc>
              <a:spcBef>
                <a:spcPts val="600"/>
              </a:spcBef>
            </a:pPr>
            <a:r>
              <a:rPr lang="zh-CN" altLang="en-US" sz="2400" dirty="0" smtClean="0">
                <a:latin typeface="Arial" pitchFamily="34" charset="0"/>
                <a:ea typeface="仿宋_GB2312" pitchFamily="49" charset="-122"/>
              </a:rPr>
              <a:t>终止一个线程有两种方法：</a:t>
            </a:r>
            <a:endParaRPr lang="en-US" altLang="zh-CN" sz="2400" dirty="0" smtClean="0">
              <a:latin typeface="Arial" pitchFamily="34" charset="0"/>
              <a:ea typeface="仿宋_GB2312" pitchFamily="49" charset="-122"/>
            </a:endParaRPr>
          </a:p>
          <a:p>
            <a:pPr lvl="1">
              <a:lnSpc>
                <a:spcPct val="120000"/>
              </a:lnSpc>
              <a:spcBef>
                <a:spcPts val="600"/>
              </a:spcBef>
            </a:pPr>
            <a:r>
              <a:rPr lang="en-US" altLang="zh-CN" sz="2000" dirty="0" err="1" smtClean="0">
                <a:latin typeface="Arial" pitchFamily="34" charset="0"/>
                <a:ea typeface="仿宋_GB2312" pitchFamily="49" charset="-122"/>
              </a:rPr>
              <a:t>ExitThread</a:t>
            </a:r>
            <a:r>
              <a:rPr lang="zh-CN" altLang="en-US" sz="2000" dirty="0" smtClean="0">
                <a:latin typeface="Arial" pitchFamily="34" charset="0"/>
                <a:ea typeface="仿宋_GB2312" pitchFamily="49" charset="-122"/>
              </a:rPr>
              <a:t>（）</a:t>
            </a:r>
            <a:r>
              <a:rPr lang="en-US" altLang="zh-CN" sz="2000" dirty="0" smtClean="0">
                <a:latin typeface="Arial" pitchFamily="34" charset="0"/>
                <a:ea typeface="仿宋_GB2312" pitchFamily="49" charset="-122"/>
              </a:rPr>
              <a:t> </a:t>
            </a:r>
            <a:r>
              <a:rPr lang="zh-CN" altLang="en-US" sz="2000" dirty="0" smtClean="0">
                <a:latin typeface="Arial" pitchFamily="34" charset="0"/>
                <a:ea typeface="仿宋_GB2312" pitchFamily="49" charset="-122"/>
              </a:rPr>
              <a:t>和</a:t>
            </a:r>
            <a:r>
              <a:rPr lang="en-US" altLang="zh-CN" sz="2000" dirty="0" err="1" smtClean="0">
                <a:latin typeface="Arial" pitchFamily="34" charset="0"/>
                <a:ea typeface="仿宋_GB2312" pitchFamily="49" charset="-122"/>
              </a:rPr>
              <a:t>TerminateThread</a:t>
            </a:r>
            <a:r>
              <a:rPr lang="zh-CN" altLang="en-US" sz="2000" dirty="0" smtClean="0">
                <a:latin typeface="Arial" pitchFamily="34" charset="0"/>
                <a:ea typeface="仿宋_GB2312" pitchFamily="49" charset="-122"/>
              </a:rPr>
              <a:t>（）</a:t>
            </a:r>
            <a:endParaRPr lang="en-US" altLang="zh-CN" sz="20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在当前线程中调用函数</a:t>
            </a:r>
            <a:r>
              <a:rPr lang="en-US" altLang="zh-CN" sz="2400" dirty="0" err="1" smtClean="0">
                <a:latin typeface="Arial" pitchFamily="34" charset="0"/>
                <a:ea typeface="仿宋_GB2312" pitchFamily="49" charset="-122"/>
              </a:rPr>
              <a:t>ExitThread</a:t>
            </a:r>
            <a:r>
              <a:rPr lang="zh-CN" altLang="en-US" sz="2400" dirty="0" smtClean="0">
                <a:latin typeface="Arial" pitchFamily="34" charset="0"/>
                <a:ea typeface="仿宋_GB2312" pitchFamily="49" charset="-122"/>
              </a:rPr>
              <a:t>就会</a:t>
            </a:r>
            <a:r>
              <a:rPr lang="zh-CN" altLang="en-US" sz="2400" dirty="0" smtClean="0">
                <a:solidFill>
                  <a:srgbClr val="FF0000"/>
                </a:solidFill>
                <a:latin typeface="Arial" pitchFamily="34" charset="0"/>
                <a:ea typeface="仿宋_GB2312" pitchFamily="49" charset="-122"/>
              </a:rPr>
              <a:t>结束当前线程</a:t>
            </a:r>
            <a:r>
              <a:rPr lang="zh-CN" altLang="en-US" sz="2400" dirty="0" smtClean="0">
                <a:latin typeface="Arial" pitchFamily="34" charset="0"/>
                <a:ea typeface="仿宋_GB2312" pitchFamily="49" charset="-122"/>
              </a:rPr>
              <a:t>：</a:t>
            </a:r>
          </a:p>
          <a:p>
            <a:pPr>
              <a:lnSpc>
                <a:spcPct val="80000"/>
              </a:lnSpc>
              <a:buNone/>
            </a:pPr>
            <a:r>
              <a:rPr lang="en-US" altLang="zh-CN" sz="1800" dirty="0" smtClean="0">
                <a:latin typeface="Arial" pitchFamily="34" charset="0"/>
                <a:cs typeface="Arial" pitchFamily="34" charset="0"/>
              </a:rPr>
              <a:t>	VOID </a:t>
            </a:r>
            <a:r>
              <a:rPr lang="en-US" altLang="zh-CN" sz="1800" dirty="0" err="1" smtClean="0">
                <a:solidFill>
                  <a:srgbClr val="0000CC"/>
                </a:solidFill>
                <a:latin typeface="Arial" pitchFamily="34" charset="0"/>
                <a:cs typeface="Arial" pitchFamily="34" charset="0"/>
              </a:rPr>
              <a:t>ExitThread</a:t>
            </a:r>
            <a:r>
              <a:rPr lang="zh-CN" altLang="en-US" sz="1800" dirty="0" smtClean="0">
                <a:latin typeface="Arial" pitchFamily="34" charset="0"/>
                <a:cs typeface="Arial" pitchFamily="34" charset="0"/>
              </a:rPr>
              <a:t>（</a:t>
            </a:r>
            <a:r>
              <a:rPr lang="en-US" altLang="zh-CN" sz="1800" dirty="0" smtClean="0">
                <a:latin typeface="Arial" pitchFamily="34" charset="0"/>
                <a:cs typeface="Arial" pitchFamily="34" charset="0"/>
              </a:rPr>
              <a:t>DWORD </a:t>
            </a:r>
            <a:r>
              <a:rPr lang="en-US" altLang="zh-CN" sz="1800" dirty="0" err="1" smtClean="0">
                <a:latin typeface="Arial" pitchFamily="34" charset="0"/>
                <a:cs typeface="Arial" pitchFamily="34" charset="0"/>
              </a:rPr>
              <a:t>dwExitCode</a:t>
            </a:r>
            <a:r>
              <a:rPr lang="zh-CN" altLang="en-US" sz="1800" dirty="0" smtClean="0">
                <a:latin typeface="Arial" pitchFamily="34" charset="0"/>
                <a:cs typeface="Arial" pitchFamily="34" charset="0"/>
              </a:rPr>
              <a:t>）；</a:t>
            </a:r>
          </a:p>
          <a:p>
            <a:pPr>
              <a:lnSpc>
                <a:spcPct val="80000"/>
              </a:lnSpc>
              <a:buNone/>
            </a:pPr>
            <a:r>
              <a:rPr lang="en-US" altLang="zh-CN" sz="1800" dirty="0" smtClean="0">
                <a:latin typeface="Arial" pitchFamily="34" charset="0"/>
                <a:cs typeface="Arial" pitchFamily="34" charset="0"/>
              </a:rPr>
              <a:t>	</a:t>
            </a:r>
            <a:r>
              <a:rPr lang="zh-CN" altLang="en-US" sz="1800" dirty="0" smtClean="0">
                <a:latin typeface="Arial" pitchFamily="34" charset="0"/>
                <a:cs typeface="Arial" pitchFamily="34" charset="0"/>
              </a:rPr>
              <a:t>其中参数用来存放此线程的退出码。</a:t>
            </a:r>
            <a:endParaRPr lang="en-US" altLang="zh-CN" sz="1800" dirty="0" smtClean="0">
              <a:latin typeface="Arial" pitchFamily="34" charset="0"/>
              <a:cs typeface="Arial" pitchFamily="34" charset="0"/>
            </a:endParaRPr>
          </a:p>
          <a:p>
            <a:pPr>
              <a:lnSpc>
                <a:spcPct val="80000"/>
              </a:lnSpc>
              <a:buNone/>
            </a:pPr>
            <a:r>
              <a:rPr lang="en-US" altLang="zh-CN" sz="1800" dirty="0" smtClean="0">
                <a:latin typeface="Arial" pitchFamily="34" charset="0"/>
                <a:cs typeface="Arial" pitchFamily="34" charset="0"/>
              </a:rPr>
              <a:t>	</a:t>
            </a:r>
            <a:r>
              <a:rPr lang="zh-CN" altLang="en-US" sz="1800" dirty="0" smtClean="0">
                <a:latin typeface="Arial" pitchFamily="34" charset="0"/>
                <a:cs typeface="Arial" pitchFamily="34" charset="0"/>
              </a:rPr>
              <a:t>这是最正常的结束线程的方法。</a:t>
            </a:r>
            <a:endParaRPr lang="en-US" altLang="zh-CN" sz="1800" dirty="0" smtClean="0">
              <a:latin typeface="Arial" pitchFamily="34" charset="0"/>
              <a:cs typeface="Arial" pitchFamily="34" charset="0"/>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另一种方法是调用函数</a:t>
            </a:r>
            <a:r>
              <a:rPr lang="en-US" altLang="zh-CN" sz="2400" dirty="0" err="1" smtClean="0">
                <a:latin typeface="Arial" pitchFamily="34" charset="0"/>
                <a:ea typeface="仿宋_GB2312" pitchFamily="49" charset="-122"/>
              </a:rPr>
              <a:t>TerminateThread</a:t>
            </a:r>
            <a:r>
              <a:rPr lang="zh-CN" altLang="en-US" sz="2400" dirty="0" smtClean="0">
                <a:solidFill>
                  <a:srgbClr val="FF0000"/>
                </a:solidFill>
                <a:latin typeface="Arial" pitchFamily="34" charset="0"/>
                <a:ea typeface="仿宋_GB2312" pitchFamily="49" charset="-122"/>
              </a:rPr>
              <a:t>终止指定线程</a:t>
            </a:r>
            <a:endParaRPr lang="zh-CN" altLang="en-US" sz="2400" dirty="0" smtClean="0">
              <a:latin typeface="Arial" pitchFamily="34" charset="0"/>
              <a:ea typeface="仿宋_GB2312" pitchFamily="49" charset="-122"/>
            </a:endParaRPr>
          </a:p>
          <a:p>
            <a:pPr>
              <a:lnSpc>
                <a:spcPct val="80000"/>
              </a:lnSpc>
              <a:buNone/>
            </a:pPr>
            <a:r>
              <a:rPr lang="en-US" altLang="zh-CN" sz="1800" dirty="0" smtClean="0">
                <a:latin typeface="Arial" pitchFamily="34" charset="0"/>
                <a:cs typeface="Arial" pitchFamily="34" charset="0"/>
              </a:rPr>
              <a:t>BOOL  </a:t>
            </a:r>
            <a:r>
              <a:rPr lang="en-US" altLang="zh-CN" sz="1800" dirty="0" err="1" smtClean="0">
                <a:solidFill>
                  <a:srgbClr val="0000CC"/>
                </a:solidFill>
                <a:latin typeface="Arial" pitchFamily="34" charset="0"/>
                <a:cs typeface="Arial" pitchFamily="34" charset="0"/>
              </a:rPr>
              <a:t>TerminateThread</a:t>
            </a:r>
            <a:r>
              <a:rPr lang="zh-CN" altLang="en-US" sz="1800" dirty="0" smtClean="0">
                <a:latin typeface="Arial" pitchFamily="34" charset="0"/>
                <a:cs typeface="Arial" pitchFamily="34" charset="0"/>
              </a:rPr>
              <a:t>（</a:t>
            </a:r>
          </a:p>
          <a:p>
            <a:pPr>
              <a:lnSpc>
                <a:spcPct val="80000"/>
              </a:lnSpc>
              <a:buNone/>
            </a:pPr>
            <a:r>
              <a:rPr lang="zh-CN" altLang="en-US" sz="1800" dirty="0" smtClean="0">
                <a:latin typeface="Arial" pitchFamily="34" charset="0"/>
                <a:cs typeface="Arial" pitchFamily="34" charset="0"/>
              </a:rPr>
              <a:t>    </a:t>
            </a:r>
            <a:r>
              <a:rPr lang="en-US" altLang="zh-CN" sz="1800" dirty="0" smtClean="0">
                <a:latin typeface="Arial" pitchFamily="34" charset="0"/>
                <a:cs typeface="Arial" pitchFamily="34" charset="0"/>
              </a:rPr>
              <a:t>HANDLE </a:t>
            </a:r>
            <a:r>
              <a:rPr lang="en-US" altLang="zh-CN" sz="1800" dirty="0" err="1" smtClean="0">
                <a:latin typeface="Arial" pitchFamily="34" charset="0"/>
                <a:cs typeface="Arial" pitchFamily="34" charset="0"/>
              </a:rPr>
              <a:t>hThread</a:t>
            </a:r>
            <a:r>
              <a:rPr lang="en-US" altLang="zh-CN" sz="1800" dirty="0" smtClean="0">
                <a:latin typeface="Arial" pitchFamily="34" charset="0"/>
                <a:cs typeface="Arial" pitchFamily="34" charset="0"/>
              </a:rPr>
              <a:t>.</a:t>
            </a:r>
            <a:r>
              <a:rPr lang="zh-CN" altLang="en-US" sz="1800" dirty="0" smtClean="0">
                <a:latin typeface="Arial" pitchFamily="34" charset="0"/>
                <a:cs typeface="Arial" pitchFamily="34" charset="0"/>
              </a:rPr>
              <a:t>　　　</a:t>
            </a:r>
            <a:r>
              <a:rPr lang="en-US" altLang="zh-CN" sz="1800" dirty="0" smtClean="0">
                <a:latin typeface="Arial" pitchFamily="34" charset="0"/>
                <a:cs typeface="Arial" pitchFamily="34" charset="0"/>
              </a:rPr>
              <a:t>//</a:t>
            </a:r>
            <a:r>
              <a:rPr lang="zh-CN" altLang="en-US" sz="1800" dirty="0" smtClean="0">
                <a:latin typeface="Arial" pitchFamily="34" charset="0"/>
                <a:cs typeface="Arial" pitchFamily="34" charset="0"/>
              </a:rPr>
              <a:t>线程句柄</a:t>
            </a:r>
          </a:p>
          <a:p>
            <a:pPr>
              <a:lnSpc>
                <a:spcPct val="80000"/>
              </a:lnSpc>
              <a:buNone/>
            </a:pPr>
            <a:r>
              <a:rPr lang="zh-CN" altLang="en-US" sz="1800" dirty="0" smtClean="0">
                <a:latin typeface="Arial" pitchFamily="34" charset="0"/>
                <a:cs typeface="Arial" pitchFamily="34" charset="0"/>
              </a:rPr>
              <a:t>     </a:t>
            </a:r>
            <a:r>
              <a:rPr lang="en-US" altLang="zh-CN" sz="1800" dirty="0" smtClean="0">
                <a:latin typeface="Arial" pitchFamily="34" charset="0"/>
                <a:cs typeface="Arial" pitchFamily="34" charset="0"/>
              </a:rPr>
              <a:t>DWORD </a:t>
            </a:r>
            <a:r>
              <a:rPr lang="en-US" altLang="zh-CN" sz="1800" dirty="0" err="1" smtClean="0">
                <a:latin typeface="Arial" pitchFamily="34" charset="0"/>
                <a:cs typeface="Arial" pitchFamily="34" charset="0"/>
              </a:rPr>
              <a:t>dwExitCode</a:t>
            </a:r>
            <a:r>
              <a:rPr lang="zh-CN" altLang="en-US" sz="1800" dirty="0" smtClean="0">
                <a:latin typeface="Arial" pitchFamily="34" charset="0"/>
                <a:cs typeface="Arial" pitchFamily="34" charset="0"/>
              </a:rPr>
              <a:t>　　 </a:t>
            </a:r>
            <a:r>
              <a:rPr lang="en-US" altLang="zh-CN" sz="1800" dirty="0" smtClean="0">
                <a:latin typeface="Arial" pitchFamily="34" charset="0"/>
                <a:cs typeface="Arial" pitchFamily="34" charset="0"/>
              </a:rPr>
              <a:t>//</a:t>
            </a:r>
            <a:r>
              <a:rPr lang="zh-CN" altLang="en-US" sz="1800" dirty="0" smtClean="0">
                <a:latin typeface="Arial" pitchFamily="34" charset="0"/>
                <a:cs typeface="Arial" pitchFamily="34" charset="0"/>
              </a:rPr>
              <a:t>线程退出码</a:t>
            </a:r>
          </a:p>
          <a:p>
            <a:pPr>
              <a:lnSpc>
                <a:spcPct val="90000"/>
              </a:lnSpc>
              <a:buFont typeface="Wingdings" pitchFamily="2" charset="2"/>
              <a:buNone/>
            </a:pPr>
            <a:r>
              <a:rPr lang="zh-CN" altLang="en-US" sz="2000"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AutoShape 2"/>
          <p:cNvSpPr>
            <a:spLocks noGrp="1" noChangeArrowheads="1"/>
          </p:cNvSpPr>
          <p:nvPr>
            <p:ph type="title"/>
          </p:nvPr>
        </p:nvSpPr>
        <p:spPr>
          <a:xfrm>
            <a:off x="1043608"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取得一个线程的优先级的函数</a:t>
            </a:r>
          </a:p>
        </p:txBody>
      </p:sp>
      <p:sp>
        <p:nvSpPr>
          <p:cNvPr id="158723" name="Rectangle 3"/>
          <p:cNvSpPr>
            <a:spLocks noGrp="1" noChangeArrowheads="1"/>
          </p:cNvSpPr>
          <p:nvPr>
            <p:ph type="body" idx="1"/>
          </p:nvPr>
        </p:nvSpPr>
        <p:spPr>
          <a:xfrm>
            <a:off x="539552" y="1371600"/>
            <a:ext cx="814724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获得一个线程的优先级的函数：</a:t>
            </a:r>
          </a:p>
          <a:p>
            <a:pPr>
              <a:lnSpc>
                <a:spcPct val="80000"/>
              </a:lnSpc>
              <a:buNone/>
            </a:pPr>
            <a:endParaRPr lang="en-US" altLang="zh-CN" sz="1800" dirty="0" smtClean="0">
              <a:latin typeface="Arial" pitchFamily="34" charset="0"/>
              <a:cs typeface="Arial" pitchFamily="34" charset="0"/>
            </a:endParaRPr>
          </a:p>
          <a:p>
            <a:pPr>
              <a:lnSpc>
                <a:spcPct val="80000"/>
              </a:lnSpc>
              <a:buNone/>
            </a:pPr>
            <a:r>
              <a:rPr lang="en-US" altLang="zh-CN" sz="1800" dirty="0" err="1" smtClean="0">
                <a:latin typeface="Arial" pitchFamily="34" charset="0"/>
                <a:cs typeface="Arial" pitchFamily="34" charset="0"/>
              </a:rPr>
              <a:t>int</a:t>
            </a:r>
            <a:r>
              <a:rPr lang="en-US" altLang="zh-CN" sz="1800" dirty="0" smtClean="0">
                <a:latin typeface="Arial" pitchFamily="34" charset="0"/>
                <a:cs typeface="Arial" pitchFamily="34" charset="0"/>
              </a:rPr>
              <a:t>  </a:t>
            </a:r>
            <a:r>
              <a:rPr lang="en-US" altLang="zh-CN" sz="1800" dirty="0" err="1" smtClean="0">
                <a:solidFill>
                  <a:srgbClr val="0000CC"/>
                </a:solidFill>
                <a:latin typeface="Arial" pitchFamily="34" charset="0"/>
                <a:cs typeface="Arial" pitchFamily="34" charset="0"/>
              </a:rPr>
              <a:t>GetThreadPriority</a:t>
            </a:r>
            <a:r>
              <a:rPr lang="en-US" altLang="zh-CN" sz="1800" dirty="0" smtClean="0">
                <a:solidFill>
                  <a:srgbClr val="0000CC"/>
                </a:solidFill>
                <a:latin typeface="Arial" pitchFamily="34" charset="0"/>
                <a:cs typeface="Arial" pitchFamily="34" charset="0"/>
              </a:rPr>
              <a:t> </a:t>
            </a:r>
            <a:r>
              <a:rPr lang="zh-CN" altLang="en-US" sz="1800" dirty="0" smtClean="0">
                <a:latin typeface="Arial" pitchFamily="34" charset="0"/>
                <a:cs typeface="Arial" pitchFamily="34" charset="0"/>
              </a:rPr>
              <a:t>（</a:t>
            </a:r>
            <a:r>
              <a:rPr lang="en-US" altLang="zh-CN" sz="1800" dirty="0" smtClean="0">
                <a:latin typeface="Arial" pitchFamily="34" charset="0"/>
                <a:cs typeface="Arial" pitchFamily="34" charset="0"/>
              </a:rPr>
              <a:t>HANDLE </a:t>
            </a:r>
            <a:r>
              <a:rPr lang="en-US" altLang="zh-CN" sz="1800" dirty="0" err="1" smtClean="0">
                <a:latin typeface="Arial" pitchFamily="34" charset="0"/>
                <a:cs typeface="Arial" pitchFamily="34" charset="0"/>
              </a:rPr>
              <a:t>hThread</a:t>
            </a:r>
            <a:r>
              <a:rPr lang="zh-CN" altLang="en-US" sz="1800" dirty="0" smtClean="0">
                <a:latin typeface="Arial" pitchFamily="34" charset="0"/>
                <a:cs typeface="Arial" pitchFamily="34" charset="0"/>
              </a:rPr>
              <a:t>）；</a:t>
            </a:r>
          </a:p>
          <a:p>
            <a:pPr>
              <a:lnSpc>
                <a:spcPct val="80000"/>
              </a:lnSpc>
              <a:buNone/>
            </a:pPr>
            <a:r>
              <a:rPr lang="zh-CN" altLang="en-US" sz="1800" dirty="0" smtClean="0">
                <a:latin typeface="Arial" pitchFamily="34" charset="0"/>
                <a:cs typeface="Arial" pitchFamily="34" charset="0"/>
              </a:rPr>
              <a:t>参数</a:t>
            </a:r>
            <a:r>
              <a:rPr lang="en-US" altLang="zh-CN" sz="1800" dirty="0" err="1" smtClean="0">
                <a:latin typeface="Arial" pitchFamily="34" charset="0"/>
                <a:cs typeface="Arial" pitchFamily="34" charset="0"/>
              </a:rPr>
              <a:t>hThread</a:t>
            </a:r>
            <a:r>
              <a:rPr lang="zh-CN" altLang="en-US" sz="1800" dirty="0" smtClean="0">
                <a:latin typeface="Arial" pitchFamily="34" charset="0"/>
                <a:cs typeface="Arial" pitchFamily="34" charset="0"/>
              </a:rPr>
              <a:t>是要取得优先级的线程的句柄。</a:t>
            </a: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设置一个线程的优先级的函数：</a:t>
            </a:r>
          </a:p>
          <a:p>
            <a:pPr>
              <a:lnSpc>
                <a:spcPct val="80000"/>
              </a:lnSpc>
              <a:buNone/>
            </a:pPr>
            <a:r>
              <a:rPr lang="en-US" altLang="zh-CN" sz="1800" dirty="0" smtClean="0">
                <a:latin typeface="Arial" pitchFamily="34" charset="0"/>
                <a:cs typeface="Arial" pitchFamily="34" charset="0"/>
              </a:rPr>
              <a:t>BOOL </a:t>
            </a:r>
            <a:r>
              <a:rPr lang="en-US" altLang="zh-CN" sz="1800" dirty="0" err="1" smtClean="0">
                <a:solidFill>
                  <a:srgbClr val="0000CC"/>
                </a:solidFill>
                <a:latin typeface="Arial" pitchFamily="34" charset="0"/>
                <a:cs typeface="Arial" pitchFamily="34" charset="0"/>
              </a:rPr>
              <a:t>SetThreadPriority</a:t>
            </a:r>
            <a:r>
              <a:rPr lang="en-US" altLang="zh-CN" sz="1800" dirty="0" smtClean="0">
                <a:latin typeface="Arial" pitchFamily="34" charset="0"/>
                <a:cs typeface="Arial" pitchFamily="34" charset="0"/>
              </a:rPr>
              <a:t> </a:t>
            </a:r>
            <a:r>
              <a:rPr lang="zh-CN" altLang="en-US" sz="1800" dirty="0" smtClean="0">
                <a:latin typeface="Arial" pitchFamily="34" charset="0"/>
                <a:cs typeface="Arial" pitchFamily="34" charset="0"/>
              </a:rPr>
              <a:t>（</a:t>
            </a:r>
            <a:r>
              <a:rPr lang="en-US" altLang="zh-CN" sz="1800" dirty="0" smtClean="0">
                <a:latin typeface="Arial" pitchFamily="34" charset="0"/>
                <a:cs typeface="Arial" pitchFamily="34" charset="0"/>
              </a:rPr>
              <a:t>HANDLE </a:t>
            </a:r>
            <a:r>
              <a:rPr lang="en-US" altLang="zh-CN" sz="1800" dirty="0" err="1" smtClean="0">
                <a:latin typeface="Arial" pitchFamily="34" charset="0"/>
                <a:cs typeface="Arial" pitchFamily="34" charset="0"/>
              </a:rPr>
              <a:t>hThread</a:t>
            </a:r>
            <a:r>
              <a:rPr lang="en-US" altLang="zh-CN" sz="1800" dirty="0" smtClean="0">
                <a:latin typeface="Arial" pitchFamily="34" charset="0"/>
                <a:cs typeface="Arial" pitchFamily="34" charset="0"/>
              </a:rPr>
              <a:t>, </a:t>
            </a:r>
            <a:r>
              <a:rPr lang="en-US" altLang="zh-CN" sz="1800" dirty="0" err="1" smtClean="0">
                <a:latin typeface="Arial" pitchFamily="34" charset="0"/>
                <a:cs typeface="Arial" pitchFamily="34" charset="0"/>
              </a:rPr>
              <a:t>int</a:t>
            </a:r>
            <a:r>
              <a:rPr lang="en-US" altLang="zh-CN" sz="1800" dirty="0" smtClean="0">
                <a:latin typeface="Arial" pitchFamily="34" charset="0"/>
                <a:cs typeface="Arial" pitchFamily="34" charset="0"/>
              </a:rPr>
              <a:t> </a:t>
            </a:r>
            <a:r>
              <a:rPr lang="en-US" altLang="zh-CN" sz="1800" dirty="0" err="1" smtClean="0">
                <a:latin typeface="Arial" pitchFamily="34" charset="0"/>
                <a:cs typeface="Arial" pitchFamily="34" charset="0"/>
              </a:rPr>
              <a:t>nPriority</a:t>
            </a:r>
            <a:r>
              <a:rPr lang="zh-CN" altLang="en-US" sz="1800" dirty="0" smtClean="0">
                <a:latin typeface="Arial" pitchFamily="34" charset="0"/>
                <a:cs typeface="Arial" pitchFamily="34" charset="0"/>
              </a:rPr>
              <a:t>）；</a:t>
            </a:r>
          </a:p>
          <a:p>
            <a:pPr>
              <a:lnSpc>
                <a:spcPct val="80000"/>
              </a:lnSpc>
              <a:buNone/>
            </a:pPr>
            <a:r>
              <a:rPr lang="zh-CN" altLang="en-US" sz="1800" dirty="0" smtClean="0">
                <a:latin typeface="Arial" pitchFamily="34" charset="0"/>
                <a:cs typeface="Arial" pitchFamily="34" charset="0"/>
              </a:rPr>
              <a:t>参数</a:t>
            </a:r>
            <a:r>
              <a:rPr lang="en-US" altLang="zh-CN" sz="1800" dirty="0" err="1" smtClean="0">
                <a:latin typeface="Arial" pitchFamily="34" charset="0"/>
                <a:cs typeface="Arial" pitchFamily="34" charset="0"/>
              </a:rPr>
              <a:t>hThread</a:t>
            </a:r>
            <a:r>
              <a:rPr lang="zh-CN" altLang="en-US" sz="1800" dirty="0" smtClean="0">
                <a:latin typeface="Arial" pitchFamily="34" charset="0"/>
                <a:cs typeface="Arial" pitchFamily="34" charset="0"/>
              </a:rPr>
              <a:t>是要取得优先级线程的句柄</a:t>
            </a:r>
            <a:r>
              <a:rPr lang="en-US" altLang="zh-CN" sz="1800" dirty="0" smtClean="0">
                <a:latin typeface="Arial" pitchFamily="34" charset="0"/>
                <a:cs typeface="Arial" pitchFamily="34" charset="0"/>
              </a:rPr>
              <a:t>,</a:t>
            </a:r>
            <a:r>
              <a:rPr lang="zh-CN" altLang="en-US" sz="1800" dirty="0" smtClean="0">
                <a:latin typeface="Arial" pitchFamily="34" charset="0"/>
                <a:cs typeface="Arial" pitchFamily="34" charset="0"/>
              </a:rPr>
              <a:t>参数</a:t>
            </a:r>
            <a:r>
              <a:rPr lang="en-US" altLang="zh-CN" sz="1800" dirty="0" err="1" smtClean="0">
                <a:latin typeface="Arial" pitchFamily="34" charset="0"/>
                <a:cs typeface="Arial" pitchFamily="34" charset="0"/>
              </a:rPr>
              <a:t>nPriority</a:t>
            </a:r>
            <a:r>
              <a:rPr lang="zh-CN" altLang="en-US" sz="1800" dirty="0" smtClean="0">
                <a:latin typeface="Arial" pitchFamily="34" charset="0"/>
                <a:cs typeface="Arial" pitchFamily="34" charset="0"/>
              </a:rPr>
              <a:t>是要设置的优先级。</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457200" y="1214422"/>
            <a:ext cx="8413750" cy="4844403"/>
          </a:xfrm>
          <a:prstGeom prst="rect">
            <a:avLst/>
          </a:prstGeom>
          <a:noFill/>
          <a:ln w="9525">
            <a:noFill/>
            <a:miter lim="800000"/>
            <a:headEnd/>
            <a:tailEnd/>
          </a:ln>
        </p:spPr>
        <p:txBody>
          <a:bodyPr wrap="square">
            <a:spAutoFit/>
          </a:bodyPr>
          <a:lstStyle/>
          <a:p>
            <a:pPr marL="342900" lvl="1" indent="-342900" eaLnBrk="0" hangingPunct="0">
              <a:lnSpc>
                <a:spcPct val="120000"/>
              </a:lnSpc>
              <a:spcBef>
                <a:spcPts val="600"/>
              </a:spcBef>
              <a:buClr>
                <a:schemeClr val="folHlink"/>
              </a:buClr>
              <a:buSzPct val="60000"/>
              <a:buFont typeface="Wingdings" pitchFamily="2" charset="2"/>
              <a:buChar char="n"/>
            </a:pPr>
            <a:r>
              <a:rPr lang="zh-CN" altLang="en-US" dirty="0" smtClean="0">
                <a:solidFill>
                  <a:schemeClr val="tx1"/>
                </a:solidFill>
                <a:latin typeface="Arial" pitchFamily="34" charset="0"/>
                <a:ea typeface="仿宋_GB2312" pitchFamily="49" charset="-122"/>
              </a:rPr>
              <a:t>线程</a:t>
            </a:r>
            <a:r>
              <a:rPr lang="zh-CN" altLang="en-US" dirty="0">
                <a:solidFill>
                  <a:schemeClr val="tx1"/>
                </a:solidFill>
                <a:latin typeface="Arial" pitchFamily="34" charset="0"/>
                <a:ea typeface="仿宋_GB2312" pitchFamily="49" charset="-122"/>
              </a:rPr>
              <a:t>优先级设置是根据线程优先级和拥有该线程的进程优先级来设置</a:t>
            </a:r>
            <a:r>
              <a:rPr lang="zh-CN" altLang="en-US" dirty="0" smtClean="0">
                <a:solidFill>
                  <a:schemeClr val="tx1"/>
                </a:solidFill>
                <a:latin typeface="Arial" pitchFamily="34" charset="0"/>
                <a:ea typeface="仿宋_GB2312" pitchFamily="49" charset="-122"/>
              </a:rPr>
              <a:t>的</a:t>
            </a:r>
            <a:r>
              <a:rPr lang="zh-CN" altLang="en-US" dirty="0">
                <a:solidFill>
                  <a:schemeClr val="tx1"/>
                </a:solidFill>
                <a:latin typeface="Arial" pitchFamily="34" charset="0"/>
                <a:ea typeface="仿宋_GB2312" pitchFamily="49" charset="-122"/>
              </a:rPr>
              <a:t>，</a:t>
            </a:r>
            <a:r>
              <a:rPr lang="zh-CN" altLang="en-US" dirty="0" smtClean="0">
                <a:solidFill>
                  <a:schemeClr val="tx1"/>
                </a:solidFill>
                <a:latin typeface="Arial" pitchFamily="34" charset="0"/>
                <a:ea typeface="仿宋_GB2312" pitchFamily="49" charset="-122"/>
              </a:rPr>
              <a:t>最终</a:t>
            </a:r>
            <a:r>
              <a:rPr lang="zh-CN" altLang="en-US" dirty="0">
                <a:solidFill>
                  <a:schemeClr val="tx1"/>
                </a:solidFill>
                <a:latin typeface="Arial" pitchFamily="34" charset="0"/>
                <a:ea typeface="仿宋_GB2312" pitchFamily="49" charset="-122"/>
              </a:rPr>
              <a:t>基本优先级别</a:t>
            </a:r>
            <a:r>
              <a:rPr lang="zh-CN" altLang="en-US" dirty="0" smtClean="0">
                <a:solidFill>
                  <a:schemeClr val="tx1"/>
                </a:solidFill>
                <a:latin typeface="Arial" pitchFamily="34" charset="0"/>
                <a:ea typeface="仿宋_GB2312" pitchFamily="49" charset="-122"/>
              </a:rPr>
              <a:t>在</a:t>
            </a:r>
            <a:r>
              <a:rPr lang="en-US" altLang="zh-CN" dirty="0" smtClean="0">
                <a:solidFill>
                  <a:schemeClr val="tx1"/>
                </a:solidFill>
                <a:latin typeface="Arial" pitchFamily="34" charset="0"/>
                <a:ea typeface="仿宋_GB2312" pitchFamily="49" charset="-122"/>
              </a:rPr>
              <a:t>0</a:t>
            </a:r>
            <a:r>
              <a:rPr lang="zh-CN" altLang="en-US" dirty="0">
                <a:solidFill>
                  <a:schemeClr val="tx1"/>
                </a:solidFill>
                <a:latin typeface="Arial" pitchFamily="34" charset="0"/>
                <a:ea typeface="仿宋_GB2312" pitchFamily="49" charset="-122"/>
              </a:rPr>
              <a:t>到</a:t>
            </a:r>
            <a:r>
              <a:rPr lang="en-US" altLang="zh-CN" dirty="0">
                <a:solidFill>
                  <a:schemeClr val="tx1"/>
                </a:solidFill>
                <a:latin typeface="Arial" pitchFamily="34" charset="0"/>
                <a:ea typeface="仿宋_GB2312" pitchFamily="49" charset="-122"/>
              </a:rPr>
              <a:t>31</a:t>
            </a:r>
            <a:r>
              <a:rPr lang="zh-CN" altLang="en-US" dirty="0">
                <a:solidFill>
                  <a:schemeClr val="tx1"/>
                </a:solidFill>
                <a:latin typeface="Arial" pitchFamily="34" charset="0"/>
                <a:ea typeface="仿宋_GB2312" pitchFamily="49" charset="-122"/>
              </a:rPr>
              <a:t>之间的数值</a:t>
            </a:r>
            <a:r>
              <a:rPr lang="en-US" altLang="zh-CN" dirty="0" smtClean="0">
                <a:solidFill>
                  <a:schemeClr val="tx1"/>
                </a:solidFill>
                <a:latin typeface="Arial" pitchFamily="34" charset="0"/>
                <a:ea typeface="仿宋_GB2312" pitchFamily="49" charset="-122"/>
              </a:rPr>
              <a:t>.</a:t>
            </a:r>
          </a:p>
          <a:p>
            <a:pPr marL="342900" lvl="1" indent="-342900" eaLnBrk="0" hangingPunct="0">
              <a:lnSpc>
                <a:spcPct val="120000"/>
              </a:lnSpc>
              <a:spcBef>
                <a:spcPts val="600"/>
              </a:spcBef>
              <a:buClr>
                <a:schemeClr val="folHlink"/>
              </a:buClr>
              <a:buSzPct val="60000"/>
              <a:buFont typeface="Wingdings" pitchFamily="2" charset="2"/>
              <a:buChar char="n"/>
            </a:pPr>
            <a:endParaRPr lang="en-US" altLang="zh-CN" dirty="0" smtClean="0">
              <a:solidFill>
                <a:schemeClr val="tx1"/>
              </a:solidFill>
              <a:latin typeface="Arial" pitchFamily="34" charset="0"/>
              <a:ea typeface="仿宋_GB2312" pitchFamily="49" charset="-122"/>
            </a:endParaRPr>
          </a:p>
          <a:p>
            <a:pPr marL="342900" lvl="1" indent="-342900" eaLnBrk="0" hangingPunct="0">
              <a:lnSpc>
                <a:spcPct val="120000"/>
              </a:lnSpc>
              <a:spcBef>
                <a:spcPts val="600"/>
              </a:spcBef>
              <a:buClr>
                <a:schemeClr val="folHlink"/>
              </a:buClr>
              <a:buSzPct val="60000"/>
              <a:buFont typeface="Wingdings" pitchFamily="2" charset="2"/>
              <a:buChar char="n"/>
            </a:pPr>
            <a:r>
              <a:rPr lang="zh-CN" altLang="en-US" dirty="0" smtClean="0">
                <a:solidFill>
                  <a:schemeClr val="tx1"/>
                </a:solidFill>
                <a:latin typeface="Arial" pitchFamily="34" charset="0"/>
                <a:ea typeface="仿宋_GB2312" pitchFamily="49" charset="-122"/>
              </a:rPr>
              <a:t>在线程的最终优先级中，</a:t>
            </a:r>
            <a:r>
              <a:rPr lang="en-US" altLang="zh-CN" dirty="0" smtClean="0">
                <a:solidFill>
                  <a:schemeClr val="tx1"/>
                </a:solidFill>
                <a:latin typeface="Arial" pitchFamily="34" charset="0"/>
                <a:ea typeface="仿宋_GB2312" pitchFamily="49" charset="-122"/>
              </a:rPr>
              <a:t>0~15</a:t>
            </a:r>
            <a:r>
              <a:rPr lang="zh-CN" altLang="en-US" dirty="0" smtClean="0">
                <a:solidFill>
                  <a:schemeClr val="tx1"/>
                </a:solidFill>
                <a:latin typeface="Arial" pitchFamily="34" charset="0"/>
                <a:ea typeface="仿宋_GB2312" pitchFamily="49" charset="-122"/>
              </a:rPr>
              <a:t>级是</a:t>
            </a:r>
            <a:r>
              <a:rPr lang="zh-CN" altLang="en-US" dirty="0" smtClean="0">
                <a:solidFill>
                  <a:srgbClr val="FF0000"/>
                </a:solidFill>
                <a:latin typeface="Arial" pitchFamily="34" charset="0"/>
                <a:ea typeface="仿宋_GB2312" pitchFamily="49" charset="-122"/>
              </a:rPr>
              <a:t>普通优先级</a:t>
            </a:r>
            <a:endParaRPr lang="en-US" altLang="zh-CN" dirty="0" smtClean="0">
              <a:solidFill>
                <a:srgbClr val="FF0000"/>
              </a:solidFill>
              <a:latin typeface="Arial" pitchFamily="34" charset="0"/>
              <a:ea typeface="仿宋_GB2312" pitchFamily="49" charset="-122"/>
            </a:endParaRPr>
          </a:p>
          <a:p>
            <a:pPr marL="800100" lvl="2" indent="-342900" eaLnBrk="0" hangingPunct="0">
              <a:lnSpc>
                <a:spcPct val="120000"/>
              </a:lnSpc>
              <a:spcBef>
                <a:spcPts val="600"/>
              </a:spcBef>
              <a:buClr>
                <a:schemeClr val="folHlink"/>
              </a:buClr>
              <a:buSzPct val="60000"/>
              <a:buFont typeface="Wingdings" pitchFamily="2" charset="2"/>
              <a:buChar char="n"/>
            </a:pPr>
            <a:r>
              <a:rPr lang="zh-CN" altLang="en-US" sz="2000" dirty="0" smtClean="0">
                <a:solidFill>
                  <a:schemeClr val="tx1"/>
                </a:solidFill>
                <a:latin typeface="Arial" pitchFamily="34" charset="0"/>
                <a:ea typeface="仿宋_GB2312" pitchFamily="49" charset="-122"/>
              </a:rPr>
              <a:t>高优先级线程先运行，之后才是低级别线程</a:t>
            </a:r>
            <a:endParaRPr lang="en-US" altLang="zh-CN" sz="2000" dirty="0" smtClean="0">
              <a:solidFill>
                <a:schemeClr val="tx1"/>
              </a:solidFill>
              <a:latin typeface="Arial" pitchFamily="34" charset="0"/>
              <a:ea typeface="仿宋_GB2312" pitchFamily="49" charset="-122"/>
            </a:endParaRPr>
          </a:p>
          <a:p>
            <a:pPr marL="800100" lvl="2" indent="-342900" eaLnBrk="0" hangingPunct="0">
              <a:lnSpc>
                <a:spcPct val="120000"/>
              </a:lnSpc>
              <a:spcBef>
                <a:spcPts val="600"/>
              </a:spcBef>
              <a:buClr>
                <a:schemeClr val="folHlink"/>
              </a:buClr>
              <a:buSzPct val="60000"/>
              <a:buFont typeface="Wingdings" pitchFamily="2" charset="2"/>
              <a:buChar char="n"/>
            </a:pPr>
            <a:r>
              <a:rPr lang="zh-CN" altLang="en-US" sz="2000" dirty="0" smtClean="0">
                <a:solidFill>
                  <a:schemeClr val="tx1"/>
                </a:solidFill>
                <a:latin typeface="Arial" pitchFamily="34" charset="0"/>
                <a:ea typeface="仿宋_GB2312" pitchFamily="49" charset="-122"/>
              </a:rPr>
              <a:t>同等级别的线程按时间片轮流运行</a:t>
            </a:r>
            <a:endParaRPr lang="en-US" altLang="zh-CN" sz="2000" dirty="0" smtClean="0">
              <a:solidFill>
                <a:schemeClr val="tx1"/>
              </a:solidFill>
              <a:latin typeface="Arial" pitchFamily="34" charset="0"/>
              <a:ea typeface="仿宋_GB2312" pitchFamily="49" charset="-122"/>
            </a:endParaRPr>
          </a:p>
          <a:p>
            <a:pPr marL="342900" lvl="1" indent="-342900" eaLnBrk="0" hangingPunct="0">
              <a:lnSpc>
                <a:spcPct val="120000"/>
              </a:lnSpc>
              <a:spcBef>
                <a:spcPts val="600"/>
              </a:spcBef>
              <a:buClr>
                <a:schemeClr val="folHlink"/>
              </a:buClr>
              <a:buSzPct val="60000"/>
              <a:buFont typeface="Wingdings" pitchFamily="2" charset="2"/>
              <a:buChar char="n"/>
            </a:pPr>
            <a:r>
              <a:rPr lang="en-US" altLang="zh-CN" dirty="0" smtClean="0">
                <a:solidFill>
                  <a:schemeClr val="tx1"/>
                </a:solidFill>
                <a:latin typeface="Arial" pitchFamily="34" charset="0"/>
                <a:ea typeface="仿宋_GB2312" pitchFamily="49" charset="-122"/>
              </a:rPr>
              <a:t>16~30</a:t>
            </a:r>
            <a:r>
              <a:rPr lang="zh-CN" altLang="en-US" dirty="0" smtClean="0">
                <a:solidFill>
                  <a:schemeClr val="tx1"/>
                </a:solidFill>
                <a:latin typeface="Arial" pitchFamily="34" charset="0"/>
                <a:ea typeface="仿宋_GB2312" pitchFamily="49" charset="-122"/>
              </a:rPr>
              <a:t>级别是</a:t>
            </a:r>
            <a:r>
              <a:rPr lang="zh-CN" altLang="en-US" dirty="0" smtClean="0">
                <a:solidFill>
                  <a:srgbClr val="FF0000"/>
                </a:solidFill>
                <a:latin typeface="Arial" pitchFamily="34" charset="0"/>
                <a:ea typeface="仿宋_GB2312" pitchFamily="49" charset="-122"/>
              </a:rPr>
              <a:t>实时优先级</a:t>
            </a:r>
            <a:r>
              <a:rPr lang="zh-CN" altLang="en-US" dirty="0" smtClean="0">
                <a:solidFill>
                  <a:schemeClr val="tx1"/>
                </a:solidFill>
                <a:latin typeface="Arial" pitchFamily="34" charset="0"/>
                <a:ea typeface="仿宋_GB2312" pitchFamily="49" charset="-122"/>
              </a:rPr>
              <a:t>，同普通优先级不同是：</a:t>
            </a:r>
            <a:endParaRPr lang="en-US" altLang="zh-CN" dirty="0" smtClean="0">
              <a:solidFill>
                <a:schemeClr val="tx1"/>
              </a:solidFill>
              <a:latin typeface="Arial" pitchFamily="34" charset="0"/>
              <a:ea typeface="仿宋_GB2312" pitchFamily="49" charset="-122"/>
            </a:endParaRPr>
          </a:p>
          <a:p>
            <a:pPr marL="800100" lvl="2" indent="-342900" eaLnBrk="0" hangingPunct="0">
              <a:lnSpc>
                <a:spcPct val="120000"/>
              </a:lnSpc>
              <a:spcBef>
                <a:spcPts val="600"/>
              </a:spcBef>
              <a:buClr>
                <a:schemeClr val="folHlink"/>
              </a:buClr>
              <a:buSzPct val="60000"/>
              <a:buFont typeface="Wingdings" pitchFamily="2" charset="2"/>
              <a:buChar char="n"/>
            </a:pPr>
            <a:r>
              <a:rPr lang="zh-CN" altLang="en-US" sz="2000" dirty="0" smtClean="0">
                <a:solidFill>
                  <a:schemeClr val="tx1"/>
                </a:solidFill>
                <a:latin typeface="Arial" pitchFamily="34" charset="0"/>
                <a:ea typeface="仿宋_GB2312" pitchFamily="49" charset="-122"/>
              </a:rPr>
              <a:t>同级别的线程不按时间片轮流，而是先控制</a:t>
            </a:r>
            <a:r>
              <a:rPr lang="en-US" altLang="zh-CN" sz="2000" dirty="0" smtClean="0">
                <a:solidFill>
                  <a:schemeClr val="tx1"/>
                </a:solidFill>
                <a:latin typeface="Arial" pitchFamily="34" charset="0"/>
                <a:ea typeface="仿宋_GB2312" pitchFamily="49" charset="-122"/>
              </a:rPr>
              <a:t>CPU</a:t>
            </a:r>
            <a:r>
              <a:rPr lang="zh-CN" altLang="en-US" sz="2000" dirty="0" smtClean="0">
                <a:solidFill>
                  <a:schemeClr val="tx1"/>
                </a:solidFill>
                <a:latin typeface="Arial" pitchFamily="34" charset="0"/>
                <a:ea typeface="仿宋_GB2312" pitchFamily="49" charset="-122"/>
              </a:rPr>
              <a:t>的线程独占</a:t>
            </a:r>
            <a:endParaRPr lang="en-US" altLang="zh-CN" sz="2000" dirty="0" smtClean="0">
              <a:solidFill>
                <a:schemeClr val="tx1"/>
              </a:solidFill>
              <a:latin typeface="Arial" pitchFamily="34" charset="0"/>
              <a:ea typeface="仿宋_GB2312" pitchFamily="49" charset="-122"/>
            </a:endParaRPr>
          </a:p>
          <a:p>
            <a:pPr marL="800100" lvl="2" indent="-342900" eaLnBrk="0" hangingPunct="0">
              <a:lnSpc>
                <a:spcPct val="120000"/>
              </a:lnSpc>
              <a:spcBef>
                <a:spcPts val="600"/>
              </a:spcBef>
              <a:buClr>
                <a:schemeClr val="folHlink"/>
              </a:buClr>
              <a:buSzPct val="60000"/>
              <a:buFont typeface="Wingdings" pitchFamily="2" charset="2"/>
              <a:buChar char="n"/>
            </a:pPr>
            <a:r>
              <a:rPr lang="zh-CN" altLang="en-US" sz="2000" dirty="0" smtClean="0">
                <a:solidFill>
                  <a:schemeClr val="tx1"/>
                </a:solidFill>
                <a:latin typeface="Arial" pitchFamily="34" charset="0"/>
                <a:ea typeface="仿宋_GB2312" pitchFamily="49" charset="-122"/>
              </a:rPr>
              <a:t>除非它放弃控投制，否则同等级别或低级别的线程无法运行</a:t>
            </a:r>
            <a:endParaRPr lang="en-US" altLang="zh-CN" sz="2000" dirty="0" smtClean="0">
              <a:solidFill>
                <a:schemeClr val="tx1"/>
              </a:solidFill>
              <a:latin typeface="Arial" pitchFamily="34" charset="0"/>
              <a:ea typeface="仿宋_GB2312" pitchFamily="49" charset="-122"/>
            </a:endParaRPr>
          </a:p>
          <a:p>
            <a:pPr marL="342900" lvl="1" indent="-342900" eaLnBrk="0" hangingPunct="0">
              <a:lnSpc>
                <a:spcPct val="120000"/>
              </a:lnSpc>
              <a:spcBef>
                <a:spcPts val="600"/>
              </a:spcBef>
              <a:buClr>
                <a:schemeClr val="folHlink"/>
              </a:buClr>
              <a:buSzPct val="60000"/>
              <a:buFont typeface="Wingdings" pitchFamily="2" charset="2"/>
              <a:buChar char="n"/>
            </a:pPr>
            <a:endParaRPr lang="en-US" altLang="zh-CN" b="0" dirty="0">
              <a:solidFill>
                <a:schemeClr val="tx1"/>
              </a:solidFill>
              <a:latin typeface="Arial" pitchFamily="34" charset="0"/>
              <a:ea typeface="仿宋_GB2312" pitchFamily="49" charset="-122"/>
            </a:endParaRPr>
          </a:p>
        </p:txBody>
      </p:sp>
      <p:sp>
        <p:nvSpPr>
          <p:cNvPr id="3" name="矩形 2"/>
          <p:cNvSpPr/>
          <p:nvPr/>
        </p:nvSpPr>
        <p:spPr>
          <a:xfrm>
            <a:off x="1071538" y="260648"/>
            <a:ext cx="7358114" cy="5847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0" hangingPunct="0"/>
            <a:r>
              <a:rPr lang="zh-CN" altLang="en-US" sz="3200" dirty="0" smtClean="0">
                <a:solidFill>
                  <a:schemeClr val="tx1"/>
                </a:solidFill>
                <a:latin typeface="华文中宋" pitchFamily="2" charset="-122"/>
                <a:ea typeface="华文中宋" pitchFamily="2" charset="-122"/>
                <a:cs typeface="+mj-cs"/>
              </a:rPr>
              <a:t>线程的</a:t>
            </a:r>
            <a:r>
              <a:rPr lang="zh-CN" altLang="en-US" sz="3200" dirty="0">
                <a:solidFill>
                  <a:schemeClr val="tx1"/>
                </a:solidFill>
                <a:latin typeface="华文中宋" pitchFamily="2" charset="-122"/>
                <a:ea typeface="华文中宋" pitchFamily="2" charset="-122"/>
                <a:cs typeface="+mj-cs"/>
              </a:rPr>
              <a:t>优先级</a:t>
            </a:r>
          </a:p>
        </p:txBody>
      </p:sp>
      <p:sp>
        <p:nvSpPr>
          <p:cNvPr id="4" name="灯片编号占位符 3"/>
          <p:cNvSpPr>
            <a:spLocks noGrp="1"/>
          </p:cNvSpPr>
          <p:nvPr>
            <p:ph type="sldNum" sz="quarter" idx="12"/>
          </p:nvPr>
        </p:nvSpPr>
        <p:spPr/>
        <p:txBody>
          <a:bodyPr/>
          <a:lstStyle/>
          <a:p>
            <a:pPr>
              <a:defRPr/>
            </a:pPr>
            <a:fld id="{A9896FF7-39DB-4CF6-B44A-1638BCDD2DD5}" type="slidenum">
              <a:rPr lang="zh-CN" altLang="en-US"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AutoShape 2"/>
          <p:cNvSpPr>
            <a:spLocks noGrp="1" noChangeArrowheads="1"/>
          </p:cNvSpPr>
          <p:nvPr>
            <p:ph type="title"/>
          </p:nvPr>
        </p:nvSpPr>
        <p:spPr>
          <a:xfrm>
            <a:off x="1187624"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线程之间的通信</a:t>
            </a:r>
          </a:p>
        </p:txBody>
      </p:sp>
      <p:sp>
        <p:nvSpPr>
          <p:cNvPr id="147459" name="Rectangle 3"/>
          <p:cNvSpPr>
            <a:spLocks noGrp="1" noChangeArrowheads="1"/>
          </p:cNvSpPr>
          <p:nvPr>
            <p:ph type="body" idx="1"/>
          </p:nvPr>
        </p:nvSpPr>
        <p:spPr>
          <a:xfrm>
            <a:off x="467544" y="1196752"/>
            <a:ext cx="8219256" cy="4783361"/>
          </a:xfrm>
        </p:spPr>
        <p:txBody>
          <a:bodyPr/>
          <a:lstStyle/>
          <a:p>
            <a:pPr>
              <a:lnSpc>
                <a:spcPct val="120000"/>
              </a:lnSpc>
              <a:spcBef>
                <a:spcPts val="600"/>
              </a:spcBef>
              <a:buNone/>
            </a:pPr>
            <a:r>
              <a:rPr lang="zh-CN" altLang="en-US" sz="2400" dirty="0" smtClean="0">
                <a:latin typeface="Arial" pitchFamily="34" charset="0"/>
                <a:ea typeface="仿宋_GB2312" pitchFamily="49" charset="-122"/>
              </a:rPr>
              <a:t>线程通信一般有四种方式：</a:t>
            </a:r>
          </a:p>
          <a:p>
            <a:pPr>
              <a:lnSpc>
                <a:spcPct val="120000"/>
              </a:lnSpc>
              <a:spcBef>
                <a:spcPts val="600"/>
              </a:spcBef>
            </a:pPr>
            <a:r>
              <a:rPr lang="zh-CN" altLang="en-US" sz="2000" dirty="0" smtClean="0">
                <a:solidFill>
                  <a:srgbClr val="0000CC"/>
                </a:solidFill>
                <a:latin typeface="Arial" pitchFamily="34" charset="0"/>
                <a:ea typeface="仿宋_GB2312" pitchFamily="49" charset="-122"/>
              </a:rPr>
              <a:t>全局变量方式</a:t>
            </a:r>
            <a:r>
              <a:rPr lang="zh-CN" altLang="en-US" sz="2000" dirty="0" smtClean="0">
                <a:latin typeface="Arial" pitchFamily="34" charset="0"/>
                <a:ea typeface="仿宋_GB2312" pitchFamily="49" charset="-122"/>
              </a:rPr>
              <a:t>：在一个进程中共享全局变量就可以通过全局变量来进行线程间的通信</a:t>
            </a:r>
          </a:p>
          <a:p>
            <a:pPr>
              <a:lnSpc>
                <a:spcPct val="120000"/>
              </a:lnSpc>
              <a:spcBef>
                <a:spcPts val="600"/>
              </a:spcBef>
            </a:pPr>
            <a:r>
              <a:rPr lang="zh-CN" altLang="en-US" sz="2000" dirty="0" smtClean="0">
                <a:solidFill>
                  <a:srgbClr val="0000CC"/>
                </a:solidFill>
                <a:latin typeface="Arial" pitchFamily="34" charset="0"/>
                <a:ea typeface="仿宋_GB2312" pitchFamily="49" charset="-122"/>
              </a:rPr>
              <a:t>参数传递方式</a:t>
            </a:r>
            <a:r>
              <a:rPr lang="zh-CN" altLang="en-US" sz="2000" dirty="0" smtClean="0">
                <a:latin typeface="Arial" pitchFamily="34" charset="0"/>
                <a:ea typeface="仿宋_GB2312" pitchFamily="49" charset="-122"/>
              </a:rPr>
              <a:t>：主线程在创建子线程的时候，可以通过传给线程函数的参数和其通信。所传递的参数是一个</a:t>
            </a:r>
            <a:r>
              <a:rPr lang="en-US" altLang="zh-CN" sz="2000" dirty="0" smtClean="0">
                <a:latin typeface="Arial" pitchFamily="34" charset="0"/>
                <a:ea typeface="仿宋_GB2312" pitchFamily="49" charset="-122"/>
              </a:rPr>
              <a:t>32</a:t>
            </a:r>
            <a:r>
              <a:rPr lang="zh-CN" altLang="en-US" sz="2000" dirty="0" smtClean="0">
                <a:latin typeface="Arial" pitchFamily="34" charset="0"/>
                <a:ea typeface="仿宋_GB2312" pitchFamily="49" charset="-122"/>
              </a:rPr>
              <a:t>位的指针，该指针可以指向简单的数据，也可以指向结构更复杂的数据类型。通过参数的传递能在两个线程函数之间传递很复杂的数据。</a:t>
            </a:r>
          </a:p>
          <a:p>
            <a:pPr>
              <a:lnSpc>
                <a:spcPct val="120000"/>
              </a:lnSpc>
              <a:spcBef>
                <a:spcPts val="600"/>
              </a:spcBef>
            </a:pPr>
            <a:r>
              <a:rPr lang="zh-CN" altLang="en-US" sz="2000" dirty="0" smtClean="0">
                <a:solidFill>
                  <a:srgbClr val="0000CC"/>
                </a:solidFill>
                <a:latin typeface="Arial" pitchFamily="34" charset="0"/>
                <a:ea typeface="仿宋_GB2312" pitchFamily="49" charset="-122"/>
              </a:rPr>
              <a:t>消息传递方式</a:t>
            </a:r>
            <a:r>
              <a:rPr lang="zh-CN" altLang="en-US" sz="2000" dirty="0" smtClean="0">
                <a:latin typeface="Arial" pitchFamily="34" charset="0"/>
                <a:ea typeface="仿宋_GB2312" pitchFamily="49" charset="-122"/>
              </a:rPr>
              <a:t>：通过函数在主线程和工作线程之间传递消息，通过函数在用户界面线程和其他线程之间传递消息，消息传递是一种很重要的线程之间的通信方式。</a:t>
            </a:r>
          </a:p>
          <a:p>
            <a:pPr>
              <a:lnSpc>
                <a:spcPct val="120000"/>
              </a:lnSpc>
              <a:spcBef>
                <a:spcPts val="600"/>
              </a:spcBef>
            </a:pPr>
            <a:r>
              <a:rPr lang="zh-CN" altLang="en-US" sz="2000" dirty="0" smtClean="0">
                <a:solidFill>
                  <a:srgbClr val="0000CC"/>
                </a:solidFill>
                <a:latin typeface="Arial" pitchFamily="34" charset="0"/>
                <a:ea typeface="仿宋_GB2312" pitchFamily="49" charset="-122"/>
              </a:rPr>
              <a:t>线程同步：</a:t>
            </a:r>
            <a:r>
              <a:rPr lang="zh-CN" altLang="en-US" sz="2000" dirty="0" smtClean="0">
                <a:latin typeface="Arial" pitchFamily="34" charset="0"/>
                <a:ea typeface="仿宋_GB2312" pitchFamily="49" charset="-122"/>
              </a:rPr>
              <a:t>线程之间通信的一种重要的方法就是</a:t>
            </a:r>
            <a:r>
              <a:rPr lang="zh-CN" altLang="en-US" sz="2000" dirty="0" smtClean="0">
                <a:solidFill>
                  <a:srgbClr val="0000CC"/>
                </a:solidFill>
                <a:latin typeface="Arial" pitchFamily="34" charset="0"/>
                <a:ea typeface="仿宋_GB2312" pitchFamily="49" charset="-122"/>
              </a:rPr>
              <a:t>线程同步</a:t>
            </a:r>
            <a:r>
              <a:rPr lang="zh-CN" altLang="en-US" sz="2000" dirty="0" smtClean="0">
                <a:latin typeface="Arial" pitchFamily="34" charset="0"/>
                <a:ea typeface="仿宋_GB2312" pitchFamily="49" charset="-122"/>
              </a:rPr>
              <a:t>，将在后面给予介绍。</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425450" y="1214422"/>
            <a:ext cx="8106990" cy="4872103"/>
          </a:xfrm>
          <a:prstGeom prst="rect">
            <a:avLst/>
          </a:prstGeom>
          <a:noFill/>
          <a:ln w="9525">
            <a:noFill/>
            <a:miter lim="800000"/>
            <a:headEnd/>
            <a:tailEnd/>
          </a:ln>
        </p:spPr>
        <p:txBody>
          <a:bodyPr wrap="square">
            <a:spAutoFit/>
          </a:bodyPr>
          <a:lstStyle/>
          <a:p>
            <a:pPr marL="342900" indent="-342900" eaLnBrk="0" hangingPunct="0">
              <a:lnSpc>
                <a:spcPct val="120000"/>
              </a:lnSpc>
              <a:spcBef>
                <a:spcPts val="600"/>
              </a:spcBef>
              <a:buClr>
                <a:schemeClr val="folHlink"/>
              </a:buClr>
              <a:buSzPct val="60000"/>
              <a:buFont typeface="Wingdings" pitchFamily="2" charset="2"/>
              <a:buChar char="n"/>
            </a:pPr>
            <a:r>
              <a:rPr lang="zh-CN" altLang="en-US" dirty="0">
                <a:solidFill>
                  <a:schemeClr val="tx1"/>
                </a:solidFill>
                <a:latin typeface="Arial" pitchFamily="34" charset="0"/>
                <a:ea typeface="仿宋_GB2312" pitchFamily="49" charset="-122"/>
              </a:rPr>
              <a:t>对于</a:t>
            </a:r>
            <a:r>
              <a:rPr lang="zh-CN" altLang="en-US" dirty="0">
                <a:solidFill>
                  <a:srgbClr val="FF0000"/>
                </a:solidFill>
                <a:latin typeface="Arial" pitchFamily="34" charset="0"/>
                <a:ea typeface="仿宋_GB2312" pitchFamily="49" charset="-122"/>
              </a:rPr>
              <a:t>线程</a:t>
            </a:r>
            <a:r>
              <a:rPr lang="zh-CN" altLang="en-US" dirty="0">
                <a:solidFill>
                  <a:schemeClr val="tx1"/>
                </a:solidFill>
                <a:latin typeface="Arial" pitchFamily="34" charset="0"/>
                <a:ea typeface="仿宋_GB2312" pitchFamily="49" charset="-122"/>
              </a:rPr>
              <a:t>和</a:t>
            </a:r>
            <a:r>
              <a:rPr lang="zh-CN" altLang="en-US" dirty="0">
                <a:solidFill>
                  <a:srgbClr val="FF0000"/>
                </a:solidFill>
                <a:latin typeface="Arial" pitchFamily="34" charset="0"/>
                <a:ea typeface="仿宋_GB2312" pitchFamily="49" charset="-122"/>
              </a:rPr>
              <a:t>主应用程序</a:t>
            </a:r>
            <a:r>
              <a:rPr lang="zh-CN" altLang="en-US" dirty="0">
                <a:solidFill>
                  <a:schemeClr val="tx1"/>
                </a:solidFill>
                <a:latin typeface="Arial" pitchFamily="34" charset="0"/>
                <a:ea typeface="仿宋_GB2312" pitchFamily="49" charset="-122"/>
              </a:rPr>
              <a:t>之间的通讯可以通过消息的发送与处理来完成</a:t>
            </a:r>
            <a:r>
              <a:rPr lang="en-US" altLang="zh-CN" dirty="0">
                <a:solidFill>
                  <a:schemeClr val="tx1"/>
                </a:solidFill>
                <a:latin typeface="Arial" pitchFamily="34" charset="0"/>
                <a:ea typeface="仿宋_GB2312" pitchFamily="49" charset="-122"/>
              </a:rPr>
              <a:t>,</a:t>
            </a:r>
          </a:p>
          <a:p>
            <a:pPr marL="342900" lvl="1" indent="-342900" eaLnBrk="0" hangingPunct="0">
              <a:lnSpc>
                <a:spcPct val="120000"/>
              </a:lnSpc>
              <a:spcBef>
                <a:spcPts val="600"/>
              </a:spcBef>
              <a:buClr>
                <a:schemeClr val="folHlink"/>
              </a:buClr>
              <a:buSzPct val="60000"/>
              <a:buFont typeface="Wingdings" pitchFamily="2" charset="2"/>
              <a:buChar char="n"/>
            </a:pPr>
            <a:r>
              <a:rPr lang="zh-CN" altLang="en-US" dirty="0">
                <a:solidFill>
                  <a:schemeClr val="tx1"/>
                </a:solidFill>
                <a:latin typeface="Arial" pitchFamily="34" charset="0"/>
                <a:ea typeface="仿宋_GB2312" pitchFamily="49" charset="-122"/>
              </a:rPr>
              <a:t>通过调用 </a:t>
            </a:r>
            <a:r>
              <a:rPr lang="en-US" altLang="zh-CN" dirty="0" err="1">
                <a:solidFill>
                  <a:schemeClr val="tx1"/>
                </a:solidFill>
                <a:latin typeface="Arial" pitchFamily="34" charset="0"/>
                <a:ea typeface="仿宋_GB2312" pitchFamily="49" charset="-122"/>
              </a:rPr>
              <a:t>PostMessage</a:t>
            </a:r>
            <a:r>
              <a:rPr lang="en-US" altLang="zh-CN" dirty="0">
                <a:solidFill>
                  <a:schemeClr val="tx1"/>
                </a:solidFill>
                <a:latin typeface="Arial" pitchFamily="34" charset="0"/>
                <a:ea typeface="仿宋_GB2312" pitchFamily="49" charset="-122"/>
              </a:rPr>
              <a:t>()</a:t>
            </a:r>
            <a:r>
              <a:rPr lang="zh-CN" altLang="en-US" dirty="0">
                <a:solidFill>
                  <a:schemeClr val="tx1"/>
                </a:solidFill>
                <a:latin typeface="Arial" pitchFamily="34" charset="0"/>
                <a:ea typeface="仿宋_GB2312" pitchFamily="49" charset="-122"/>
              </a:rPr>
              <a:t>或</a:t>
            </a:r>
            <a:r>
              <a:rPr lang="en-US" altLang="zh-CN" dirty="0" err="1">
                <a:solidFill>
                  <a:schemeClr val="tx1"/>
                </a:solidFill>
                <a:latin typeface="Arial" pitchFamily="34" charset="0"/>
                <a:ea typeface="仿宋_GB2312" pitchFamily="49" charset="-122"/>
              </a:rPr>
              <a:t>PostThreadMessage</a:t>
            </a:r>
            <a:r>
              <a:rPr lang="en-US" altLang="zh-CN" dirty="0">
                <a:solidFill>
                  <a:schemeClr val="tx1"/>
                </a:solidFill>
                <a:latin typeface="Arial" pitchFamily="34" charset="0"/>
                <a:ea typeface="仿宋_GB2312" pitchFamily="49" charset="-122"/>
              </a:rPr>
              <a:t>()</a:t>
            </a:r>
            <a:r>
              <a:rPr lang="zh-CN" altLang="en-US" dirty="0">
                <a:solidFill>
                  <a:schemeClr val="tx1"/>
                </a:solidFill>
                <a:latin typeface="Arial" pitchFamily="34" charset="0"/>
                <a:ea typeface="仿宋_GB2312" pitchFamily="49" charset="-122"/>
              </a:rPr>
              <a:t>来完成通信</a:t>
            </a:r>
            <a:r>
              <a:rPr lang="en-US" altLang="zh-CN" dirty="0">
                <a:solidFill>
                  <a:schemeClr val="tx1"/>
                </a:solidFill>
                <a:latin typeface="Arial" pitchFamily="34" charset="0"/>
                <a:ea typeface="仿宋_GB2312" pitchFamily="49" charset="-122"/>
              </a:rPr>
              <a:t>.</a:t>
            </a:r>
          </a:p>
          <a:p>
            <a:pPr marL="765175" lvl="1" indent="-285750" eaLnBrk="0" hangingPunct="0">
              <a:spcBef>
                <a:spcPct val="20000"/>
              </a:spcBef>
              <a:buClr>
                <a:schemeClr val="hlink"/>
              </a:buClr>
              <a:buSzPct val="55000"/>
              <a:buFont typeface="Wingdings" pitchFamily="2" charset="2"/>
              <a:buChar char="n"/>
            </a:pPr>
            <a:endParaRPr lang="en-US" altLang="zh-CN" sz="2000" dirty="0" smtClean="0">
              <a:solidFill>
                <a:schemeClr val="tx1"/>
              </a:solidFill>
              <a:latin typeface="Arial" pitchFamily="34" charset="0"/>
              <a:ea typeface="仿宋_GB2312" pitchFamily="49" charset="-122"/>
            </a:endParaRPr>
          </a:p>
          <a:p>
            <a:pPr marL="765175" lvl="1" indent="-285750" eaLnBrk="0" hangingPunct="0">
              <a:spcBef>
                <a:spcPct val="20000"/>
              </a:spcBef>
              <a:buClr>
                <a:schemeClr val="hlink"/>
              </a:buClr>
              <a:buSzPct val="55000"/>
              <a:buFont typeface="Wingdings" pitchFamily="2" charset="2"/>
              <a:buChar char="n"/>
            </a:pPr>
            <a:r>
              <a:rPr lang="en-US" altLang="zh-CN" sz="2000" dirty="0" smtClean="0">
                <a:solidFill>
                  <a:schemeClr val="tx1"/>
                </a:solidFill>
                <a:latin typeface="Arial" pitchFamily="34" charset="0"/>
                <a:ea typeface="仿宋_GB2312" pitchFamily="49" charset="-122"/>
              </a:rPr>
              <a:t>1</a:t>
            </a:r>
            <a:r>
              <a:rPr lang="en-US" altLang="zh-CN" sz="2000" dirty="0">
                <a:solidFill>
                  <a:schemeClr val="tx1"/>
                </a:solidFill>
                <a:latin typeface="Arial" pitchFamily="34" charset="0"/>
                <a:ea typeface="仿宋_GB2312" pitchFamily="49" charset="-122"/>
              </a:rPr>
              <a:t>. </a:t>
            </a:r>
            <a:r>
              <a:rPr lang="en-US" altLang="zh-CN" sz="2000" dirty="0" err="1">
                <a:solidFill>
                  <a:schemeClr val="tx1"/>
                </a:solidFill>
                <a:latin typeface="Arial" pitchFamily="34" charset="0"/>
                <a:ea typeface="仿宋_GB2312" pitchFamily="49" charset="-122"/>
              </a:rPr>
              <a:t>PostMessage</a:t>
            </a:r>
            <a:r>
              <a:rPr lang="zh-CN" altLang="en-US" sz="2000" dirty="0">
                <a:solidFill>
                  <a:schemeClr val="tx1"/>
                </a:solidFill>
                <a:latin typeface="Arial" pitchFamily="34" charset="0"/>
                <a:ea typeface="仿宋_GB2312" pitchFamily="49" charset="-122"/>
              </a:rPr>
              <a:t>的函数原型为</a:t>
            </a:r>
            <a:r>
              <a:rPr lang="en-US" altLang="zh-CN" sz="2000" dirty="0">
                <a:solidFill>
                  <a:schemeClr val="tx1"/>
                </a:solidFill>
                <a:latin typeface="Arial" pitchFamily="34" charset="0"/>
                <a:ea typeface="仿宋_GB2312" pitchFamily="49" charset="-122"/>
              </a:rPr>
              <a:t>:</a:t>
            </a:r>
            <a:endParaRPr lang="en-US" altLang="zh-CN" dirty="0">
              <a:solidFill>
                <a:schemeClr val="tx1"/>
              </a:solidFill>
              <a:latin typeface="Arial" pitchFamily="34" charset="0"/>
              <a:ea typeface="仿宋_GB2312" pitchFamily="49" charset="-122"/>
            </a:endParaRPr>
          </a:p>
          <a:p>
            <a:pPr marL="307975" indent="-285750" eaLnBrk="0" hangingPunct="0">
              <a:spcBef>
                <a:spcPct val="20000"/>
              </a:spcBef>
              <a:buClr>
                <a:schemeClr val="hlink"/>
              </a:buClr>
              <a:buSzPct val="55000"/>
            </a:pPr>
            <a:r>
              <a:rPr lang="en-US" altLang="zh-CN" sz="1800" dirty="0" err="1">
                <a:solidFill>
                  <a:schemeClr val="tx1"/>
                </a:solidFill>
                <a:latin typeface="Arial" pitchFamily="34" charset="0"/>
                <a:ea typeface="仿宋_GB2312" pitchFamily="49" charset="-122"/>
              </a:rPr>
              <a:t>PostMessage</a:t>
            </a:r>
            <a:r>
              <a:rPr lang="en-US" altLang="zh-CN" sz="1800" dirty="0">
                <a:solidFill>
                  <a:schemeClr val="tx1"/>
                </a:solidFill>
                <a:latin typeface="Arial" pitchFamily="34" charset="0"/>
                <a:ea typeface="仿宋_GB2312" pitchFamily="49" charset="-122"/>
              </a:rPr>
              <a:t>(HWND </a:t>
            </a:r>
            <a:r>
              <a:rPr lang="en-US" altLang="zh-CN" sz="1800" dirty="0" err="1">
                <a:solidFill>
                  <a:schemeClr val="tx1"/>
                </a:solidFill>
                <a:latin typeface="Arial" pitchFamily="34" charset="0"/>
                <a:ea typeface="仿宋_GB2312" pitchFamily="49" charset="-122"/>
              </a:rPr>
              <a:t>hWnd</a:t>
            </a:r>
            <a:r>
              <a:rPr lang="en-US" altLang="zh-CN" sz="1800" dirty="0">
                <a:solidFill>
                  <a:schemeClr val="tx1"/>
                </a:solidFill>
                <a:latin typeface="Arial" pitchFamily="34" charset="0"/>
                <a:ea typeface="仿宋_GB2312" pitchFamily="49" charset="-122"/>
              </a:rPr>
              <a:t>, UINT </a:t>
            </a:r>
            <a:r>
              <a:rPr lang="en-US" altLang="zh-CN" sz="1800" dirty="0" err="1">
                <a:solidFill>
                  <a:schemeClr val="tx1"/>
                </a:solidFill>
                <a:latin typeface="Arial" pitchFamily="34" charset="0"/>
                <a:ea typeface="仿宋_GB2312" pitchFamily="49" charset="-122"/>
              </a:rPr>
              <a:t>msg</a:t>
            </a:r>
            <a:r>
              <a:rPr lang="en-US" altLang="zh-CN" sz="1800" dirty="0" smtClean="0">
                <a:solidFill>
                  <a:schemeClr val="tx1"/>
                </a:solidFill>
                <a:latin typeface="Arial" pitchFamily="34" charset="0"/>
                <a:ea typeface="仿宋_GB2312" pitchFamily="49" charset="-122"/>
              </a:rPr>
              <a:t>, WPARAM </a:t>
            </a:r>
            <a:r>
              <a:rPr lang="en-US" altLang="zh-CN" sz="1800" dirty="0" err="1">
                <a:solidFill>
                  <a:schemeClr val="tx1"/>
                </a:solidFill>
                <a:latin typeface="Arial" pitchFamily="34" charset="0"/>
                <a:ea typeface="仿宋_GB2312" pitchFamily="49" charset="-122"/>
              </a:rPr>
              <a:t>wParam</a:t>
            </a:r>
            <a:r>
              <a:rPr lang="en-US" altLang="zh-CN" sz="1800" dirty="0">
                <a:solidFill>
                  <a:schemeClr val="tx1"/>
                </a:solidFill>
                <a:latin typeface="Arial" pitchFamily="34" charset="0"/>
                <a:ea typeface="仿宋_GB2312" pitchFamily="49" charset="-122"/>
              </a:rPr>
              <a:t>, LPARAM </a:t>
            </a:r>
            <a:r>
              <a:rPr lang="en-US" altLang="zh-CN" sz="1800" dirty="0" err="1">
                <a:solidFill>
                  <a:schemeClr val="tx1"/>
                </a:solidFill>
                <a:latin typeface="Arial" pitchFamily="34" charset="0"/>
                <a:ea typeface="仿宋_GB2312" pitchFamily="49" charset="-122"/>
              </a:rPr>
              <a:t>lParam</a:t>
            </a:r>
            <a:r>
              <a:rPr lang="en-US" altLang="zh-CN" sz="1800" dirty="0">
                <a:solidFill>
                  <a:schemeClr val="tx1"/>
                </a:solidFill>
                <a:latin typeface="Arial" pitchFamily="34" charset="0"/>
                <a:ea typeface="仿宋_GB2312" pitchFamily="49" charset="-122"/>
              </a:rPr>
              <a:t>);</a:t>
            </a:r>
          </a:p>
          <a:p>
            <a:endParaRPr lang="en-US" altLang="zh-CN" sz="3200" dirty="0">
              <a:latin typeface="Arial" pitchFamily="34" charset="0"/>
              <a:ea typeface="仿宋_GB2312" pitchFamily="49" charset="-122"/>
            </a:endParaRPr>
          </a:p>
          <a:p>
            <a:pPr marL="765175" lvl="1" indent="-285750" eaLnBrk="0" hangingPunct="0">
              <a:spcBef>
                <a:spcPct val="20000"/>
              </a:spcBef>
              <a:buClr>
                <a:schemeClr val="hlink"/>
              </a:buClr>
              <a:buSzPct val="55000"/>
              <a:buFont typeface="Wingdings" pitchFamily="2" charset="2"/>
              <a:buChar char="n"/>
            </a:pPr>
            <a:r>
              <a:rPr lang="en-US" altLang="zh-CN" sz="2000" dirty="0">
                <a:solidFill>
                  <a:schemeClr val="tx1"/>
                </a:solidFill>
                <a:latin typeface="Arial" pitchFamily="34" charset="0"/>
                <a:ea typeface="仿宋_GB2312" pitchFamily="49" charset="-122"/>
              </a:rPr>
              <a:t>2. </a:t>
            </a:r>
            <a:r>
              <a:rPr lang="en-US" altLang="zh-CN" sz="2000" dirty="0" err="1">
                <a:solidFill>
                  <a:schemeClr val="tx1"/>
                </a:solidFill>
                <a:latin typeface="Arial" pitchFamily="34" charset="0"/>
                <a:ea typeface="仿宋_GB2312" pitchFamily="49" charset="-122"/>
              </a:rPr>
              <a:t>PostThreadMessage</a:t>
            </a:r>
            <a:r>
              <a:rPr lang="zh-CN" altLang="en-US" sz="2000" dirty="0">
                <a:solidFill>
                  <a:schemeClr val="tx1"/>
                </a:solidFill>
                <a:latin typeface="Arial" pitchFamily="34" charset="0"/>
                <a:ea typeface="仿宋_GB2312" pitchFamily="49" charset="-122"/>
              </a:rPr>
              <a:t>的函数原型为</a:t>
            </a:r>
            <a:r>
              <a:rPr lang="en-US" altLang="zh-CN" sz="2000" dirty="0">
                <a:solidFill>
                  <a:schemeClr val="tx1"/>
                </a:solidFill>
                <a:latin typeface="Arial" pitchFamily="34" charset="0"/>
                <a:ea typeface="仿宋_GB2312" pitchFamily="49" charset="-122"/>
              </a:rPr>
              <a:t>:</a:t>
            </a:r>
            <a:endParaRPr lang="en-US" altLang="zh-CN" dirty="0">
              <a:solidFill>
                <a:schemeClr val="tx1"/>
              </a:solidFill>
              <a:latin typeface="Arial" pitchFamily="34" charset="0"/>
              <a:ea typeface="仿宋_GB2312" pitchFamily="49" charset="-122"/>
            </a:endParaRPr>
          </a:p>
          <a:p>
            <a:pPr marL="307975" indent="-285750" eaLnBrk="0" hangingPunct="0">
              <a:spcBef>
                <a:spcPct val="20000"/>
              </a:spcBef>
              <a:buClr>
                <a:schemeClr val="hlink"/>
              </a:buClr>
              <a:buSzPct val="55000"/>
            </a:pPr>
            <a:r>
              <a:rPr lang="en-US" altLang="zh-CN" sz="1800" dirty="0" err="1" smtClean="0">
                <a:solidFill>
                  <a:schemeClr val="tx1"/>
                </a:solidFill>
                <a:latin typeface="Arial" pitchFamily="34" charset="0"/>
                <a:ea typeface="仿宋_GB2312" pitchFamily="49" charset="-122"/>
              </a:rPr>
              <a:t>PostThreadMessage</a:t>
            </a:r>
            <a:r>
              <a:rPr lang="en-US" altLang="zh-CN" sz="1800" dirty="0" smtClean="0">
                <a:solidFill>
                  <a:schemeClr val="tx1"/>
                </a:solidFill>
                <a:latin typeface="Arial" pitchFamily="34" charset="0"/>
                <a:ea typeface="仿宋_GB2312" pitchFamily="49" charset="-122"/>
              </a:rPr>
              <a:t>(DWORD </a:t>
            </a:r>
            <a:r>
              <a:rPr lang="en-US" altLang="zh-CN" sz="1800" dirty="0" err="1" smtClean="0"/>
              <a:t>idThread</a:t>
            </a:r>
            <a:r>
              <a:rPr lang="en-US" altLang="zh-CN" sz="1800" dirty="0" smtClean="0">
                <a:solidFill>
                  <a:schemeClr val="tx1"/>
                </a:solidFill>
                <a:latin typeface="Arial" pitchFamily="34" charset="0"/>
                <a:ea typeface="仿宋_GB2312" pitchFamily="49" charset="-122"/>
              </a:rPr>
              <a:t>, UINT </a:t>
            </a:r>
            <a:r>
              <a:rPr lang="en-US" altLang="zh-CN" sz="1800" dirty="0" err="1">
                <a:solidFill>
                  <a:schemeClr val="tx1"/>
                </a:solidFill>
                <a:latin typeface="Arial" pitchFamily="34" charset="0"/>
                <a:ea typeface="仿宋_GB2312" pitchFamily="49" charset="-122"/>
              </a:rPr>
              <a:t>msg</a:t>
            </a:r>
            <a:r>
              <a:rPr lang="en-US" altLang="zh-CN" sz="1800" dirty="0">
                <a:solidFill>
                  <a:schemeClr val="tx1"/>
                </a:solidFill>
                <a:latin typeface="Arial" pitchFamily="34" charset="0"/>
                <a:ea typeface="仿宋_GB2312" pitchFamily="49" charset="-122"/>
              </a:rPr>
              <a:t>, WPARAM </a:t>
            </a:r>
            <a:r>
              <a:rPr lang="en-US" altLang="zh-CN" sz="1800" dirty="0" err="1" smtClean="0">
                <a:solidFill>
                  <a:schemeClr val="tx1"/>
                </a:solidFill>
                <a:latin typeface="Arial" pitchFamily="34" charset="0"/>
                <a:ea typeface="仿宋_GB2312" pitchFamily="49" charset="-122"/>
              </a:rPr>
              <a:t>wParam</a:t>
            </a:r>
            <a:r>
              <a:rPr lang="en-US" altLang="zh-CN" sz="1800" dirty="0">
                <a:solidFill>
                  <a:schemeClr val="tx1"/>
                </a:solidFill>
                <a:latin typeface="Arial" pitchFamily="34" charset="0"/>
                <a:ea typeface="仿宋_GB2312" pitchFamily="49" charset="-122"/>
              </a:rPr>
              <a:t>, LPARAM </a:t>
            </a:r>
            <a:r>
              <a:rPr lang="en-US" altLang="zh-CN" sz="1800" dirty="0" err="1">
                <a:solidFill>
                  <a:schemeClr val="tx1"/>
                </a:solidFill>
                <a:latin typeface="Arial" pitchFamily="34" charset="0"/>
                <a:ea typeface="仿宋_GB2312" pitchFamily="49" charset="-122"/>
              </a:rPr>
              <a:t>lParam</a:t>
            </a:r>
            <a:r>
              <a:rPr lang="en-US" altLang="zh-CN" sz="1800" dirty="0">
                <a:solidFill>
                  <a:schemeClr val="tx1"/>
                </a:solidFill>
                <a:latin typeface="Arial" pitchFamily="34" charset="0"/>
                <a:ea typeface="仿宋_GB2312" pitchFamily="49" charset="-122"/>
              </a:rPr>
              <a:t>);</a:t>
            </a:r>
          </a:p>
        </p:txBody>
      </p:sp>
      <p:sp>
        <p:nvSpPr>
          <p:cNvPr id="3" name="矩形 2"/>
          <p:cNvSpPr/>
          <p:nvPr/>
        </p:nvSpPr>
        <p:spPr>
          <a:xfrm>
            <a:off x="1000100" y="251937"/>
            <a:ext cx="7429552" cy="5847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0" hangingPunct="0"/>
            <a:r>
              <a:rPr lang="zh-CN" altLang="en-US" sz="3200" dirty="0" smtClean="0">
                <a:solidFill>
                  <a:schemeClr val="tx1"/>
                </a:solidFill>
                <a:latin typeface="华文中宋" pitchFamily="2" charset="-122"/>
                <a:ea typeface="华文中宋" pitchFamily="2" charset="-122"/>
                <a:cs typeface="+mj-cs"/>
              </a:rPr>
              <a:t>线程间通信</a:t>
            </a:r>
            <a:endParaRPr lang="zh-CN" altLang="en-US" sz="3200" dirty="0">
              <a:solidFill>
                <a:schemeClr val="tx1"/>
              </a:solidFill>
              <a:latin typeface="华文中宋" pitchFamily="2" charset="-122"/>
              <a:ea typeface="华文中宋" pitchFamily="2" charset="-122"/>
              <a:cs typeface="+mj-cs"/>
            </a:endParaRPr>
          </a:p>
        </p:txBody>
      </p:sp>
      <p:sp>
        <p:nvSpPr>
          <p:cNvPr id="4" name="灯片编号占位符 3"/>
          <p:cNvSpPr>
            <a:spLocks noGrp="1"/>
          </p:cNvSpPr>
          <p:nvPr>
            <p:ph type="sldNum" sz="quarter" idx="12"/>
          </p:nvPr>
        </p:nvSpPr>
        <p:spPr/>
        <p:txBody>
          <a:bodyPr/>
          <a:lstStyle/>
          <a:p>
            <a:pPr>
              <a:defRPr/>
            </a:pPr>
            <a:fld id="{A9896FF7-39DB-4CF6-B44A-1638BCDD2DD5}" type="slidenum">
              <a:rPr lang="zh-CN" altLang="en-US"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30634" y="260648"/>
            <a:ext cx="5889638"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1</a:t>
            </a:r>
            <a:r>
              <a:rPr lang="zh-CN" altLang="en-US" dirty="0" smtClean="0">
                <a:solidFill>
                  <a:schemeClr val="tx1"/>
                </a:solidFill>
                <a:latin typeface="华文中宋" pitchFamily="2" charset="-122"/>
                <a:ea typeface="华文中宋" pitchFamily="2" charset="-122"/>
              </a:rPr>
              <a:t>、什么是多任务并行</a:t>
            </a:r>
          </a:p>
        </p:txBody>
      </p:sp>
      <p:sp>
        <p:nvSpPr>
          <p:cNvPr id="5124" name="Rectangle 4"/>
          <p:cNvSpPr>
            <a:spLocks noChangeArrowheads="1"/>
          </p:cNvSpPr>
          <p:nvPr/>
        </p:nvSpPr>
        <p:spPr bwMode="auto">
          <a:xfrm>
            <a:off x="468312" y="1214422"/>
            <a:ext cx="8104215" cy="5143536"/>
          </a:xfrm>
          <a:prstGeom prst="rect">
            <a:avLst/>
          </a:prstGeom>
          <a:noFill/>
          <a:ln w="9525">
            <a:noFill/>
            <a:miter lim="800000"/>
            <a:headEnd/>
            <a:tailEnd/>
          </a:ln>
        </p:spPr>
        <p:txBody>
          <a:bodyPr wrap="square">
            <a:noAutofit/>
          </a:bodyPr>
          <a:lstStyle/>
          <a:p>
            <a:pPr>
              <a:lnSpc>
                <a:spcPct val="120000"/>
              </a:lnSpc>
              <a:spcBef>
                <a:spcPts val="600"/>
              </a:spcBef>
              <a:buClr>
                <a:schemeClr val="hlink"/>
              </a:buClr>
              <a:buFont typeface="Wingdings" pitchFamily="2" charset="2"/>
              <a:buChar char="q"/>
            </a:pPr>
            <a:r>
              <a:rPr lang="zh-CN" altLang="en-US" dirty="0" smtClean="0">
                <a:ea typeface="仿宋_GB2312" pitchFamily="49" charset="-122"/>
              </a:rPr>
              <a:t> 什么是多任务，生活中很常见</a:t>
            </a:r>
            <a:endParaRPr lang="en-US" altLang="zh-CN" dirty="0" smtClean="0">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ea typeface="仿宋_GB2312" pitchFamily="49" charset="-122"/>
              </a:rPr>
              <a:t> </a:t>
            </a:r>
            <a:r>
              <a:rPr lang="zh-CN" altLang="en-US" sz="2000" dirty="0" smtClean="0">
                <a:solidFill>
                  <a:schemeClr val="tx1"/>
                </a:solidFill>
                <a:ea typeface="仿宋_GB2312" pitchFamily="49" charset="-122"/>
              </a:rPr>
              <a:t>妈妈：一边织毛衣，一边看电视</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zh-CN" altLang="en-US" sz="2000" dirty="0" smtClean="0">
                <a:solidFill>
                  <a:schemeClr val="tx1"/>
                </a:solidFill>
                <a:ea typeface="仿宋_GB2312" pitchFamily="49" charset="-122"/>
              </a:rPr>
              <a:t>售货员：招呼多个顾客看货、购物</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zh-CN" altLang="en-US" sz="2000" dirty="0" smtClean="0">
                <a:solidFill>
                  <a:schemeClr val="tx1"/>
                </a:solidFill>
                <a:ea typeface="仿宋_GB2312" pitchFamily="49" charset="-122"/>
              </a:rPr>
              <a:t>同学们：同时应付多门课的作业</a:t>
            </a:r>
            <a:endParaRPr lang="en-US" altLang="zh-CN" sz="2000" dirty="0" smtClean="0">
              <a:solidFill>
                <a:schemeClr val="tx1"/>
              </a:solidFill>
              <a:ea typeface="仿宋_GB2312" pitchFamily="49" charset="-122"/>
            </a:endParaRPr>
          </a:p>
          <a:p>
            <a:pPr>
              <a:lnSpc>
                <a:spcPct val="120000"/>
              </a:lnSpc>
              <a:spcBef>
                <a:spcPts val="600"/>
              </a:spcBef>
              <a:buClr>
                <a:schemeClr val="hlink"/>
              </a:buClr>
              <a:buFont typeface="Wingdings" pitchFamily="2" charset="2"/>
              <a:buChar char="q"/>
            </a:pPr>
            <a:r>
              <a:rPr lang="zh-CN" altLang="en-US" dirty="0" smtClean="0">
                <a:ea typeface="仿宋_GB2312" pitchFamily="49" charset="-122"/>
              </a:rPr>
              <a:t> 计算机</a:t>
            </a:r>
            <a:r>
              <a:rPr lang="zh-CN" altLang="en-US" dirty="0">
                <a:ea typeface="仿宋_GB2312" pitchFamily="49" charset="-122"/>
              </a:rPr>
              <a:t>为什么</a:t>
            </a:r>
            <a:r>
              <a:rPr lang="zh-CN" altLang="en-US" dirty="0" smtClean="0">
                <a:ea typeface="仿宋_GB2312" pitchFamily="49" charset="-122"/>
              </a:rPr>
              <a:t>需要支持多任务</a:t>
            </a:r>
            <a:r>
              <a:rPr lang="zh-CN" altLang="en-US" dirty="0">
                <a:ea typeface="仿宋_GB2312" pitchFamily="49" charset="-122"/>
              </a:rPr>
              <a:t>？</a:t>
            </a:r>
            <a:endParaRPr lang="en-US" altLang="zh-CN" dirty="0">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solidFill>
                  <a:schemeClr val="tx1"/>
                </a:solidFill>
                <a:ea typeface="仿宋_GB2312" pitchFamily="49" charset="-122"/>
              </a:rPr>
              <a:t> </a:t>
            </a:r>
            <a:r>
              <a:rPr lang="zh-CN" altLang="en-US" sz="2000" dirty="0" smtClean="0">
                <a:solidFill>
                  <a:schemeClr val="tx1"/>
                </a:solidFill>
                <a:ea typeface="仿宋_GB2312" pitchFamily="49" charset="-122"/>
              </a:rPr>
              <a:t>大型机器：需要同时服务多位用户</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solidFill>
                  <a:schemeClr val="tx1"/>
                </a:solidFill>
                <a:ea typeface="仿宋_GB2312" pitchFamily="49" charset="-122"/>
              </a:rPr>
              <a:t> </a:t>
            </a:r>
            <a:r>
              <a:rPr lang="zh-CN" altLang="en-US" sz="2000" dirty="0" smtClean="0">
                <a:solidFill>
                  <a:schemeClr val="tx1"/>
                </a:solidFill>
                <a:ea typeface="仿宋_GB2312" pitchFamily="49" charset="-122"/>
              </a:rPr>
              <a:t>个人机器：同时有多个需求：听歌、上网</a:t>
            </a:r>
            <a:endParaRPr lang="en-US" altLang="zh-CN" sz="2000" dirty="0" smtClean="0">
              <a:solidFill>
                <a:schemeClr val="tx1"/>
              </a:solidFill>
              <a:ea typeface="仿宋_GB2312" pitchFamily="49" charset="-122"/>
            </a:endParaRPr>
          </a:p>
          <a:p>
            <a:pPr>
              <a:lnSpc>
                <a:spcPct val="120000"/>
              </a:lnSpc>
              <a:spcBef>
                <a:spcPts val="600"/>
              </a:spcBef>
              <a:buClr>
                <a:schemeClr val="hlink"/>
              </a:buClr>
              <a:buFont typeface="Wingdings" pitchFamily="2" charset="2"/>
              <a:buChar char="q"/>
            </a:pPr>
            <a:r>
              <a:rPr lang="zh-CN" altLang="en-US" dirty="0" smtClean="0">
                <a:ea typeface="仿宋_GB2312" pitchFamily="49" charset="-122"/>
              </a:rPr>
              <a:t> 计算机</a:t>
            </a:r>
            <a:r>
              <a:rPr lang="zh-CN" altLang="en-US" dirty="0">
                <a:ea typeface="仿宋_GB2312" pitchFamily="49" charset="-122"/>
              </a:rPr>
              <a:t>为什么</a:t>
            </a:r>
            <a:r>
              <a:rPr lang="zh-CN" altLang="en-US" dirty="0" smtClean="0">
                <a:ea typeface="仿宋_GB2312" pitchFamily="49" charset="-122"/>
              </a:rPr>
              <a:t>能支持多任务</a:t>
            </a:r>
            <a:endParaRPr lang="en-US" altLang="zh-CN" dirty="0" smtClean="0">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solidFill>
                  <a:schemeClr val="tx1"/>
                </a:solidFill>
                <a:ea typeface="仿宋_GB2312" pitchFamily="49" charset="-122"/>
              </a:rPr>
              <a:t> CPU</a:t>
            </a:r>
            <a:r>
              <a:rPr lang="zh-CN" altLang="en-US" sz="2000" dirty="0" smtClean="0">
                <a:solidFill>
                  <a:schemeClr val="tx1"/>
                </a:solidFill>
                <a:ea typeface="仿宋_GB2312" pitchFamily="49" charset="-122"/>
              </a:rPr>
              <a:t>资源大量富余</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en-US" altLang="zh-CN" sz="2000" dirty="0" smtClean="0">
                <a:solidFill>
                  <a:schemeClr val="tx1"/>
                </a:solidFill>
                <a:ea typeface="仿宋_GB2312" pitchFamily="49" charset="-122"/>
              </a:rPr>
              <a:t>memory/disk</a:t>
            </a:r>
            <a:r>
              <a:rPr lang="zh-CN" altLang="en-US" sz="2000" dirty="0" smtClean="0">
                <a:solidFill>
                  <a:schemeClr val="tx1"/>
                </a:solidFill>
                <a:ea typeface="仿宋_GB2312" pitchFamily="49" charset="-122"/>
              </a:rPr>
              <a:t>等设备速度很慢</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zh-CN" altLang="en-US" sz="2000" dirty="0" smtClean="0">
                <a:solidFill>
                  <a:schemeClr val="tx1"/>
                </a:solidFill>
                <a:ea typeface="仿宋_GB2312" pitchFamily="49" charset="-122"/>
              </a:rPr>
              <a:t>运行单个任务，会经常有大量资源闲置</a:t>
            </a:r>
            <a:endParaRPr lang="zh-CN" altLang="en-US" dirty="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33730" y="251937"/>
            <a:ext cx="778674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smtClean="0">
                <a:solidFill>
                  <a:schemeClr val="tx1"/>
                </a:solidFill>
                <a:ea typeface="黑体" pitchFamily="49" charset="-122"/>
              </a:rPr>
              <a:t> </a:t>
            </a:r>
            <a:r>
              <a:rPr lang="zh-CN" altLang="en-US" sz="2800" dirty="0" smtClean="0">
                <a:solidFill>
                  <a:schemeClr val="tx1"/>
                </a:solidFill>
                <a:ea typeface="仿宋_GB2312" pitchFamily="49" charset="-122"/>
              </a:rPr>
              <a:t>多任务介绍</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Windows</a:t>
            </a:r>
            <a:r>
              <a:rPr lang="zh-CN" altLang="en-US" sz="2800" dirty="0" smtClean="0">
                <a:solidFill>
                  <a:schemeClr val="tx1"/>
                </a:solidFill>
                <a:ea typeface="仿宋_GB2312" pitchFamily="49" charset="-122"/>
              </a:rPr>
              <a:t>下多进程编程</a:t>
            </a: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Windows</a:t>
            </a:r>
            <a:r>
              <a:rPr lang="zh-CN" altLang="en-US" sz="2800" dirty="0" smtClean="0">
                <a:solidFill>
                  <a:schemeClr val="tx1"/>
                </a:solidFill>
                <a:ea typeface="仿宋_GB2312" pitchFamily="49" charset="-122"/>
              </a:rPr>
              <a:t>下多线程编程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a:t>
            </a:r>
            <a:r>
              <a:rPr lang="zh-CN" altLang="en-US" sz="2800" dirty="0" smtClean="0">
                <a:solidFill>
                  <a:srgbClr val="FF0000"/>
                </a:solidFill>
                <a:ea typeface="仿宋_GB2312" pitchFamily="49" charset="-122"/>
              </a:rPr>
              <a:t>多线程的同步机制</a:t>
            </a:r>
          </a:p>
        </p:txBody>
      </p:sp>
      <p:pic>
        <p:nvPicPr>
          <p:cNvPr id="9" name="Picture 4" descr="j0301252"/>
          <p:cNvPicPr>
            <a:picLocks noChangeAspect="1" noChangeArrowheads="1"/>
          </p:cNvPicPr>
          <p:nvPr/>
        </p:nvPicPr>
        <p:blipFill>
          <a:blip r:embed="rId2" cstate="print"/>
          <a:srcRect/>
          <a:stretch>
            <a:fillRect/>
          </a:stretch>
        </p:blipFill>
        <p:spPr bwMode="auto">
          <a:xfrm>
            <a:off x="5719794" y="3500438"/>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2"/>
          <p:cNvSpPr>
            <a:spLocks noGrp="1" noChangeArrowheads="1"/>
          </p:cNvSpPr>
          <p:nvPr>
            <p:ph type="title"/>
          </p:nvPr>
        </p:nvSpPr>
        <p:spPr>
          <a:xfrm>
            <a:off x="1031304" y="251937"/>
            <a:ext cx="80772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多任务的交互</a:t>
            </a:r>
            <a:r>
              <a:rPr lang="en-US" altLang="zh-CN" kern="1200" dirty="0" smtClean="0">
                <a:solidFill>
                  <a:schemeClr val="tx1"/>
                </a:solidFill>
                <a:latin typeface="华文中宋" pitchFamily="2" charset="-122"/>
                <a:ea typeface="华文中宋" pitchFamily="2" charset="-122"/>
              </a:rPr>
              <a:t>——</a:t>
            </a:r>
            <a:r>
              <a:rPr lang="zh-CN" altLang="en-US" kern="1200" dirty="0" smtClean="0">
                <a:solidFill>
                  <a:schemeClr val="tx1"/>
                </a:solidFill>
                <a:latin typeface="华文中宋" pitchFamily="2" charset="-122"/>
                <a:ea typeface="华文中宋" pitchFamily="2" charset="-122"/>
              </a:rPr>
              <a:t>竞争与协作</a:t>
            </a:r>
          </a:p>
        </p:txBody>
      </p:sp>
      <p:sp>
        <p:nvSpPr>
          <p:cNvPr id="2125827" name="Rectangle 3"/>
          <p:cNvSpPr>
            <a:spLocks noGrp="1" noChangeArrowheads="1"/>
          </p:cNvSpPr>
          <p:nvPr>
            <p:ph type="body" idx="1"/>
          </p:nvPr>
        </p:nvSpPr>
        <p:spPr>
          <a:xfrm>
            <a:off x="282575" y="1196752"/>
            <a:ext cx="8277225" cy="5184576"/>
          </a:xfrm>
        </p:spPr>
        <p:txBody>
          <a:bodyPr/>
          <a:lstStyle/>
          <a:p>
            <a:pPr>
              <a:lnSpc>
                <a:spcPct val="120000"/>
              </a:lnSpc>
            </a:pPr>
            <a:r>
              <a:rPr lang="zh-CN" altLang="en-US" sz="2400" b="1" dirty="0" smtClean="0">
                <a:solidFill>
                  <a:srgbClr val="0000CC"/>
                </a:solidFill>
                <a:latin typeface="Arial" pitchFamily="34" charset="0"/>
                <a:ea typeface="仿宋_GB2312" pitchFamily="49" charset="-122"/>
              </a:rPr>
              <a:t>竞争</a:t>
            </a:r>
            <a:r>
              <a:rPr lang="zh-CN" altLang="en-US" sz="2400" b="1" dirty="0">
                <a:solidFill>
                  <a:srgbClr val="0000CC"/>
                </a:solidFill>
                <a:latin typeface="Arial" pitchFamily="34" charset="0"/>
                <a:ea typeface="仿宋_GB2312" pitchFamily="49" charset="-122"/>
              </a:rPr>
              <a:t>关系</a:t>
            </a:r>
          </a:p>
          <a:p>
            <a:pPr lvl="1">
              <a:lnSpc>
                <a:spcPct val="120000"/>
              </a:lnSpc>
            </a:pPr>
            <a:r>
              <a:rPr lang="zh-CN" altLang="en-US" sz="2000" dirty="0">
                <a:latin typeface="Arial" pitchFamily="34" charset="0"/>
                <a:ea typeface="仿宋_GB2312" pitchFamily="49" charset="-122"/>
              </a:rPr>
              <a:t>多个任务共</a:t>
            </a:r>
            <a:r>
              <a:rPr lang="zh-CN" altLang="en-US" sz="2000" dirty="0" smtClean="0">
                <a:latin typeface="Arial" pitchFamily="34" charset="0"/>
                <a:ea typeface="仿宋_GB2312" pitchFamily="49" charset="-122"/>
              </a:rPr>
              <a:t>用一套资源</a:t>
            </a:r>
            <a:r>
              <a:rPr lang="zh-CN" altLang="en-US" sz="2000" dirty="0">
                <a:latin typeface="Arial" pitchFamily="34" charset="0"/>
                <a:ea typeface="仿宋_GB2312" pitchFamily="49" charset="-122"/>
              </a:rPr>
              <a:t>，</a:t>
            </a:r>
            <a:r>
              <a:rPr lang="zh-CN" altLang="en-US" sz="2000" dirty="0" smtClean="0">
                <a:latin typeface="Arial" pitchFamily="34" charset="0"/>
                <a:ea typeface="仿宋_GB2312" pitchFamily="49" charset="-122"/>
              </a:rPr>
              <a:t>因而出现</a:t>
            </a:r>
            <a:r>
              <a:rPr lang="zh-CN" altLang="en-US" sz="2000" dirty="0">
                <a:latin typeface="Arial" pitchFamily="34" charset="0"/>
                <a:ea typeface="仿宋_GB2312" pitchFamily="49" charset="-122"/>
              </a:rPr>
              <a:t>多个任务竞争资源</a:t>
            </a:r>
            <a:r>
              <a:rPr lang="zh-CN" altLang="en-US" sz="2000" dirty="0" smtClean="0">
                <a:latin typeface="Arial" pitchFamily="34" charset="0"/>
                <a:ea typeface="仿宋_GB2312" pitchFamily="49" charset="-122"/>
              </a:rPr>
              <a:t>的情况。</a:t>
            </a:r>
            <a:endParaRPr lang="zh-CN" altLang="en-US" sz="2000" dirty="0">
              <a:latin typeface="Arial" pitchFamily="34" charset="0"/>
              <a:ea typeface="仿宋_GB2312" pitchFamily="49" charset="-122"/>
            </a:endParaRPr>
          </a:p>
          <a:p>
            <a:pPr lvl="1">
              <a:lnSpc>
                <a:spcPct val="120000"/>
              </a:lnSpc>
            </a:pPr>
            <a:r>
              <a:rPr lang="zh-CN" altLang="en-US" sz="2000" dirty="0" smtClean="0">
                <a:solidFill>
                  <a:srgbClr val="FF0000"/>
                </a:solidFill>
                <a:latin typeface="Arial" pitchFamily="34" charset="0"/>
                <a:ea typeface="仿宋_GB2312" pitchFamily="49" charset="-122"/>
              </a:rPr>
              <a:t>任务的互斥</a:t>
            </a:r>
            <a:r>
              <a:rPr lang="en-US" altLang="zh-CN" sz="2000" dirty="0" smtClean="0">
                <a:latin typeface="Arial" pitchFamily="34" charset="0"/>
                <a:ea typeface="仿宋_GB2312" pitchFamily="49" charset="-122"/>
              </a:rPr>
              <a:t>(Mutual Exclusion)</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解决进程间竞争关系的手段</a:t>
            </a:r>
          </a:p>
          <a:p>
            <a:pPr>
              <a:lnSpc>
                <a:spcPct val="120000"/>
              </a:lnSpc>
            </a:pPr>
            <a:r>
              <a:rPr lang="zh-CN" altLang="en-US" sz="2400" dirty="0">
                <a:solidFill>
                  <a:srgbClr val="0000CC"/>
                </a:solidFill>
                <a:latin typeface="Arial" pitchFamily="34" charset="0"/>
                <a:ea typeface="仿宋_GB2312" pitchFamily="49" charset="-122"/>
              </a:rPr>
              <a:t>协作关系</a:t>
            </a:r>
          </a:p>
          <a:p>
            <a:pPr lvl="1">
              <a:lnSpc>
                <a:spcPct val="120000"/>
              </a:lnSpc>
            </a:pPr>
            <a:r>
              <a:rPr lang="zh-CN" altLang="en-US" sz="2000" dirty="0" smtClean="0">
                <a:latin typeface="Arial" pitchFamily="34" charset="0"/>
                <a:ea typeface="仿宋_GB2312" pitchFamily="49" charset="-122"/>
              </a:rPr>
              <a:t>多个子任务</a:t>
            </a:r>
            <a:r>
              <a:rPr lang="zh-CN" altLang="en-US" sz="2000" dirty="0">
                <a:latin typeface="Arial" pitchFamily="34" charset="0"/>
                <a:ea typeface="仿宋_GB2312" pitchFamily="49" charset="-122"/>
              </a:rPr>
              <a:t>为完成同一任务需要分工</a:t>
            </a:r>
            <a:r>
              <a:rPr lang="zh-CN" altLang="en-US" sz="2000" dirty="0" smtClean="0">
                <a:latin typeface="Arial" pitchFamily="34" charset="0"/>
                <a:ea typeface="仿宋_GB2312" pitchFamily="49" charset="-122"/>
              </a:rPr>
              <a:t>协作，一个子任务的继续执行依赖于另一个子任务的执行状态</a:t>
            </a:r>
            <a:endParaRPr lang="zh-CN" altLang="en-US" sz="2000" dirty="0">
              <a:latin typeface="Arial" pitchFamily="34" charset="0"/>
              <a:ea typeface="仿宋_GB2312" pitchFamily="49" charset="-122"/>
            </a:endParaRPr>
          </a:p>
          <a:p>
            <a:pPr lvl="1">
              <a:lnSpc>
                <a:spcPct val="120000"/>
              </a:lnSpc>
            </a:pPr>
            <a:r>
              <a:rPr lang="zh-CN" altLang="en-US" sz="2000" dirty="0">
                <a:solidFill>
                  <a:srgbClr val="FF0000"/>
                </a:solidFill>
                <a:latin typeface="Arial" pitchFamily="34" charset="0"/>
                <a:ea typeface="仿宋_GB2312" pitchFamily="49" charset="-122"/>
              </a:rPr>
              <a:t>任务的同步</a:t>
            </a:r>
            <a:r>
              <a:rPr lang="en-US" altLang="zh-CN" sz="2000" dirty="0">
                <a:latin typeface="Arial" pitchFamily="34" charset="0"/>
                <a:ea typeface="仿宋_GB2312" pitchFamily="49" charset="-122"/>
              </a:rPr>
              <a:t>(Synchronization</a:t>
            </a:r>
            <a:r>
              <a:rPr lang="en-US" altLang="zh-CN" sz="2000" dirty="0" smtClean="0">
                <a:latin typeface="Arial" pitchFamily="34" charset="0"/>
                <a:ea typeface="仿宋_GB2312" pitchFamily="49" charset="-122"/>
              </a:rPr>
              <a:t>)</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解决任务间协作关系的手段</a:t>
            </a:r>
            <a:r>
              <a:rPr lang="zh-CN" altLang="en-US" sz="2000" dirty="0" smtClean="0">
                <a:latin typeface="Arial" pitchFamily="34" charset="0"/>
                <a:ea typeface="仿宋_GB2312" pitchFamily="49" charset="-122"/>
              </a:rPr>
              <a:t>。</a:t>
            </a:r>
            <a:endParaRPr lang="en-US" altLang="zh-CN" sz="2000" dirty="0" smtClean="0">
              <a:latin typeface="Arial" pitchFamily="34" charset="0"/>
              <a:ea typeface="仿宋_GB2312"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1730" name="Rectangle 2"/>
          <p:cNvSpPr>
            <a:spLocks noGrp="1" noChangeArrowheads="1"/>
          </p:cNvSpPr>
          <p:nvPr>
            <p:ph type="title"/>
          </p:nvPr>
        </p:nvSpPr>
        <p:spPr>
          <a:xfrm>
            <a:off x="1115616" y="188640"/>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哲学家就餐问题：</a:t>
            </a:r>
            <a:r>
              <a:rPr lang="zh-CN" altLang="en-US" kern="1200" dirty="0" smtClean="0">
                <a:solidFill>
                  <a:srgbClr val="FF0000"/>
                </a:solidFill>
                <a:latin typeface="Arial" pitchFamily="34" charset="0"/>
                <a:ea typeface="仿宋_GB2312" pitchFamily="49" charset="-122"/>
              </a:rPr>
              <a:t>永远等待</a:t>
            </a:r>
            <a:endParaRPr lang="zh-CN" altLang="en-US" kern="1200" dirty="0" smtClean="0">
              <a:solidFill>
                <a:srgbClr val="FF0000"/>
              </a:solidFill>
              <a:latin typeface="华文中宋" pitchFamily="2" charset="-122"/>
              <a:ea typeface="华文中宋" pitchFamily="2" charset="-122"/>
            </a:endParaRPr>
          </a:p>
        </p:txBody>
      </p:sp>
      <p:sp>
        <p:nvSpPr>
          <p:cNvPr id="2121731" name="Rectangle 3"/>
          <p:cNvSpPr>
            <a:spLocks noGrp="1" noChangeArrowheads="1"/>
          </p:cNvSpPr>
          <p:nvPr>
            <p:ph type="body" idx="1"/>
          </p:nvPr>
        </p:nvSpPr>
        <p:spPr>
          <a:xfrm>
            <a:off x="324049" y="1196752"/>
            <a:ext cx="3671887" cy="5157936"/>
          </a:xfrm>
        </p:spPr>
        <p:txBody>
          <a:bodyPr/>
          <a:lstStyle/>
          <a:p>
            <a:pPr>
              <a:lnSpc>
                <a:spcPct val="120000"/>
              </a:lnSpc>
              <a:spcBef>
                <a:spcPts val="600"/>
              </a:spcBef>
            </a:pPr>
            <a:r>
              <a:rPr lang="zh-CN" altLang="en-US" sz="2400" kern="1200" dirty="0" smtClean="0">
                <a:latin typeface="Arial" pitchFamily="34" charset="0"/>
                <a:ea typeface="仿宋_GB2312" pitchFamily="49" charset="-122"/>
              </a:rPr>
              <a:t>并发的几个任务同时访问了一个不可重入代码段，结果不可预期</a:t>
            </a:r>
          </a:p>
          <a:p>
            <a:pPr>
              <a:lnSpc>
                <a:spcPct val="120000"/>
              </a:lnSpc>
              <a:spcBef>
                <a:spcPts val="600"/>
              </a:spcBef>
            </a:pPr>
            <a:r>
              <a:rPr lang="zh-CN" altLang="en-US" sz="2400" kern="1200" dirty="0" smtClean="0">
                <a:latin typeface="Arial" pitchFamily="34" charset="0"/>
                <a:ea typeface="仿宋_GB2312" pitchFamily="49" charset="-122"/>
              </a:rPr>
              <a:t>并发程序在时间上错误的两种表现形式：结果不唯一或者永远等待</a:t>
            </a:r>
          </a:p>
          <a:p>
            <a:pPr>
              <a:lnSpc>
                <a:spcPct val="120000"/>
              </a:lnSpc>
              <a:spcBef>
                <a:spcPts val="600"/>
              </a:spcBef>
            </a:pPr>
            <a:r>
              <a:rPr lang="zh-CN" altLang="en-US" sz="2400" kern="1200" dirty="0" smtClean="0">
                <a:latin typeface="Arial" pitchFamily="34" charset="0"/>
                <a:ea typeface="仿宋_GB2312" pitchFamily="49" charset="-122"/>
              </a:rPr>
              <a:t>哲学家就餐问题</a:t>
            </a:r>
            <a:r>
              <a:rPr lang="en-US" altLang="zh-CN" sz="2400" kern="1200" dirty="0" smtClean="0">
                <a:latin typeface="Arial" pitchFamily="34" charset="0"/>
                <a:ea typeface="仿宋_GB2312" pitchFamily="49" charset="-122"/>
              </a:rPr>
              <a:t>(</a:t>
            </a:r>
            <a:r>
              <a:rPr lang="zh-CN" altLang="en-US" sz="2400" kern="1200" dirty="0" smtClean="0">
                <a:latin typeface="Arial" pitchFamily="34" charset="0"/>
                <a:ea typeface="仿宋_GB2312" pitchFamily="49" charset="-122"/>
              </a:rPr>
              <a:t>永远等待</a:t>
            </a:r>
            <a:r>
              <a:rPr lang="en-US" altLang="zh-CN" sz="2400" kern="1200" dirty="0" smtClean="0">
                <a:latin typeface="Arial" pitchFamily="34" charset="0"/>
                <a:ea typeface="仿宋_GB2312" pitchFamily="49" charset="-122"/>
              </a:rPr>
              <a:t>)</a:t>
            </a:r>
            <a:endParaRPr lang="zh-CN" altLang="en-US" sz="2400" kern="1200" dirty="0" smtClean="0">
              <a:latin typeface="Arial" pitchFamily="34" charset="0"/>
              <a:ea typeface="仿宋_GB2312" pitchFamily="49" charset="-122"/>
            </a:endParaRPr>
          </a:p>
        </p:txBody>
      </p:sp>
      <p:grpSp>
        <p:nvGrpSpPr>
          <p:cNvPr id="2" name="Group 6"/>
          <p:cNvGrpSpPr>
            <a:grpSpLocks/>
          </p:cNvGrpSpPr>
          <p:nvPr/>
        </p:nvGrpSpPr>
        <p:grpSpPr bwMode="auto">
          <a:xfrm>
            <a:off x="3957638" y="990600"/>
            <a:ext cx="4959350" cy="5257800"/>
            <a:chOff x="1152" y="672"/>
            <a:chExt cx="3124" cy="3312"/>
          </a:xfrm>
        </p:grpSpPr>
        <p:grpSp>
          <p:nvGrpSpPr>
            <p:cNvPr id="3" name="Group 7"/>
            <p:cNvGrpSpPr>
              <a:grpSpLocks/>
            </p:cNvGrpSpPr>
            <p:nvPr/>
          </p:nvGrpSpPr>
          <p:grpSpPr bwMode="auto">
            <a:xfrm>
              <a:off x="1152" y="672"/>
              <a:ext cx="3124" cy="3312"/>
              <a:chOff x="1202" y="708"/>
              <a:chExt cx="3124" cy="3312"/>
            </a:xfrm>
          </p:grpSpPr>
          <p:graphicFrame>
            <p:nvGraphicFramePr>
              <p:cNvPr id="2121736" name="Object 8"/>
              <p:cNvGraphicFramePr>
                <a:graphicFrameLocks noChangeAspect="1"/>
              </p:cNvGraphicFramePr>
              <p:nvPr/>
            </p:nvGraphicFramePr>
            <p:xfrm>
              <a:off x="1682" y="708"/>
              <a:ext cx="580" cy="1248"/>
            </p:xfrm>
            <a:graphic>
              <a:graphicData uri="http://schemas.openxmlformats.org/presentationml/2006/ole">
                <p:oleObj spid="_x0000_s2050" name="剪辑" r:id="rId3" imgW="1857600" imgH="3995640" progId="">
                  <p:embed/>
                </p:oleObj>
              </a:graphicData>
            </a:graphic>
          </p:graphicFrame>
          <p:graphicFrame>
            <p:nvGraphicFramePr>
              <p:cNvPr id="2121737" name="Object 9"/>
              <p:cNvGraphicFramePr>
                <a:graphicFrameLocks noChangeAspect="1"/>
              </p:cNvGraphicFramePr>
              <p:nvPr/>
            </p:nvGraphicFramePr>
            <p:xfrm>
              <a:off x="3218" y="708"/>
              <a:ext cx="580" cy="1248"/>
            </p:xfrm>
            <a:graphic>
              <a:graphicData uri="http://schemas.openxmlformats.org/presentationml/2006/ole">
                <p:oleObj spid="_x0000_s2051" name="剪辑" r:id="rId4" imgW="1857600" imgH="3995640" progId="">
                  <p:embed/>
                </p:oleObj>
              </a:graphicData>
            </a:graphic>
          </p:graphicFrame>
          <p:sp>
            <p:nvSpPr>
              <p:cNvPr id="2121738" name="Oval 10" descr="纸莎草纸"/>
              <p:cNvSpPr>
                <a:spLocks noChangeArrowheads="1"/>
              </p:cNvSpPr>
              <p:nvPr/>
            </p:nvSpPr>
            <p:spPr bwMode="auto">
              <a:xfrm>
                <a:off x="1442" y="1188"/>
                <a:ext cx="2688" cy="2016"/>
              </a:xfrm>
              <a:prstGeom prst="ellipse">
                <a:avLst/>
              </a:prstGeom>
              <a:blipFill dpi="0" rotWithShape="1">
                <a:blip r:embed="rId5" cstate="print"/>
                <a:srcRect/>
                <a:tile tx="0" ty="0" sx="100000" sy="100000" flip="none" algn="tl"/>
              </a:blipFill>
              <a:ln w="9525">
                <a:solidFill>
                  <a:schemeClr val="tx1"/>
                </a:solidFill>
                <a:round/>
                <a:headEnd/>
                <a:tailEnd/>
              </a:ln>
              <a:effectLst>
                <a:outerShdw dist="52363" dir="4557825" algn="ctr" rotWithShape="0">
                  <a:schemeClr val="bg2"/>
                </a:outerShdw>
              </a:effectLst>
            </p:spPr>
            <p:txBody>
              <a:bodyPr wrap="none" anchor="ctr"/>
              <a:lstStyle/>
              <a:p>
                <a:pPr algn="ctr" eaLnBrk="1" hangingPunct="1">
                  <a:lnSpc>
                    <a:spcPct val="100000"/>
                  </a:lnSpc>
                  <a:spcBef>
                    <a:spcPct val="0"/>
                  </a:spcBef>
                  <a:buClrTx/>
                  <a:buSzTx/>
                  <a:buFontTx/>
                  <a:buNone/>
                </a:pPr>
                <a:endParaRPr lang="en-US" altLang="zh-CN">
                  <a:effectLst/>
                  <a:latin typeface="Times New Roman" pitchFamily="18" charset="0"/>
                  <a:ea typeface="宋体" pitchFamily="2" charset="-122"/>
                </a:endParaRPr>
              </a:p>
            </p:txBody>
          </p:sp>
          <p:graphicFrame>
            <p:nvGraphicFramePr>
              <p:cNvPr id="2121739" name="Object 11"/>
              <p:cNvGraphicFramePr>
                <a:graphicFrameLocks noChangeAspect="1"/>
              </p:cNvGraphicFramePr>
              <p:nvPr/>
            </p:nvGraphicFramePr>
            <p:xfrm>
              <a:off x="3746" y="2052"/>
              <a:ext cx="580" cy="1248"/>
            </p:xfrm>
            <a:graphic>
              <a:graphicData uri="http://schemas.openxmlformats.org/presentationml/2006/ole">
                <p:oleObj spid="_x0000_s2052" name="剪辑" r:id="rId6" imgW="1857600" imgH="3995640" progId="">
                  <p:embed/>
                </p:oleObj>
              </a:graphicData>
            </a:graphic>
          </p:graphicFrame>
          <p:graphicFrame>
            <p:nvGraphicFramePr>
              <p:cNvPr id="2121740" name="Object 12"/>
              <p:cNvGraphicFramePr>
                <a:graphicFrameLocks noChangeAspect="1"/>
              </p:cNvGraphicFramePr>
              <p:nvPr/>
            </p:nvGraphicFramePr>
            <p:xfrm>
              <a:off x="1202" y="1956"/>
              <a:ext cx="580" cy="1248"/>
            </p:xfrm>
            <a:graphic>
              <a:graphicData uri="http://schemas.openxmlformats.org/presentationml/2006/ole">
                <p:oleObj spid="_x0000_s2053" name="剪辑" r:id="rId7" imgW="1857600" imgH="3995640" progId="">
                  <p:embed/>
                </p:oleObj>
              </a:graphicData>
            </a:graphic>
          </p:graphicFrame>
          <p:graphicFrame>
            <p:nvGraphicFramePr>
              <p:cNvPr id="2121741" name="Object 13"/>
              <p:cNvGraphicFramePr>
                <a:graphicFrameLocks noChangeAspect="1"/>
              </p:cNvGraphicFramePr>
              <p:nvPr/>
            </p:nvGraphicFramePr>
            <p:xfrm>
              <a:off x="2498" y="2772"/>
              <a:ext cx="580" cy="1248"/>
            </p:xfrm>
            <a:graphic>
              <a:graphicData uri="http://schemas.openxmlformats.org/presentationml/2006/ole">
                <p:oleObj spid="_x0000_s2054" name="剪辑" r:id="rId8" imgW="1857600" imgH="3995640" progId="">
                  <p:embed/>
                </p:oleObj>
              </a:graphicData>
            </a:graphic>
          </p:graphicFrame>
          <p:pic>
            <p:nvPicPr>
              <p:cNvPr id="2121742" name="Picture 14" descr="mt01"/>
              <p:cNvPicPr>
                <a:picLocks noChangeAspect="1" noChangeArrowheads="1"/>
              </p:cNvPicPr>
              <p:nvPr/>
            </p:nvPicPr>
            <p:blipFill>
              <a:blip r:embed="rId9" cstate="print"/>
              <a:srcRect/>
              <a:stretch>
                <a:fillRect/>
              </a:stretch>
            </p:blipFill>
            <p:spPr bwMode="auto">
              <a:xfrm>
                <a:off x="2114" y="1524"/>
                <a:ext cx="1344" cy="1056"/>
              </a:xfrm>
              <a:prstGeom prst="rect">
                <a:avLst/>
              </a:prstGeom>
              <a:noFill/>
            </p:spPr>
          </p:pic>
        </p:grpSp>
        <p:grpSp>
          <p:nvGrpSpPr>
            <p:cNvPr id="4" name="Group 15"/>
            <p:cNvGrpSpPr>
              <a:grpSpLocks/>
            </p:cNvGrpSpPr>
            <p:nvPr/>
          </p:nvGrpSpPr>
          <p:grpSpPr bwMode="auto">
            <a:xfrm>
              <a:off x="1776" y="1248"/>
              <a:ext cx="2016" cy="1632"/>
              <a:chOff x="1776" y="1248"/>
              <a:chExt cx="2016" cy="1632"/>
            </a:xfrm>
          </p:grpSpPr>
          <p:sp>
            <p:nvSpPr>
              <p:cNvPr id="2121744" name="Line 16"/>
              <p:cNvSpPr>
                <a:spLocks noChangeShapeType="1"/>
              </p:cNvSpPr>
              <p:nvPr/>
            </p:nvSpPr>
            <p:spPr bwMode="auto">
              <a:xfrm flipH="1">
                <a:off x="2736" y="1248"/>
                <a:ext cx="0" cy="288"/>
              </a:xfrm>
              <a:prstGeom prst="line">
                <a:avLst/>
              </a:prstGeom>
              <a:noFill/>
              <a:ln w="28575">
                <a:solidFill>
                  <a:srgbClr val="CC3300"/>
                </a:solidFill>
                <a:miter lim="800000"/>
                <a:headEnd/>
                <a:tailEnd/>
              </a:ln>
              <a:effectLst/>
            </p:spPr>
            <p:txBody>
              <a:bodyPr wrap="none"/>
              <a:lstStyle/>
              <a:p>
                <a:endParaRPr lang="zh-CN" altLang="en-US"/>
              </a:p>
            </p:txBody>
          </p:sp>
          <p:sp>
            <p:nvSpPr>
              <p:cNvPr id="2121745" name="Line 17"/>
              <p:cNvSpPr>
                <a:spLocks noChangeShapeType="1"/>
              </p:cNvSpPr>
              <p:nvPr/>
            </p:nvSpPr>
            <p:spPr bwMode="auto">
              <a:xfrm flipH="1">
                <a:off x="2064" y="2592"/>
                <a:ext cx="240" cy="288"/>
              </a:xfrm>
              <a:prstGeom prst="line">
                <a:avLst/>
              </a:prstGeom>
              <a:noFill/>
              <a:ln w="28575">
                <a:solidFill>
                  <a:srgbClr val="CC3300"/>
                </a:solidFill>
                <a:miter lim="800000"/>
                <a:headEnd/>
                <a:tailEnd/>
              </a:ln>
              <a:effectLst/>
            </p:spPr>
            <p:txBody>
              <a:bodyPr wrap="none"/>
              <a:lstStyle/>
              <a:p>
                <a:endParaRPr lang="zh-CN" altLang="en-US"/>
              </a:p>
            </p:txBody>
          </p:sp>
          <p:sp>
            <p:nvSpPr>
              <p:cNvPr id="2121746" name="Line 18"/>
              <p:cNvSpPr>
                <a:spLocks noChangeShapeType="1"/>
              </p:cNvSpPr>
              <p:nvPr/>
            </p:nvSpPr>
            <p:spPr bwMode="auto">
              <a:xfrm>
                <a:off x="1776" y="1632"/>
                <a:ext cx="288" cy="192"/>
              </a:xfrm>
              <a:prstGeom prst="line">
                <a:avLst/>
              </a:prstGeom>
              <a:noFill/>
              <a:ln w="28575">
                <a:solidFill>
                  <a:srgbClr val="CC3300"/>
                </a:solidFill>
                <a:miter lim="800000"/>
                <a:headEnd/>
                <a:tailEnd/>
              </a:ln>
              <a:effectLst/>
            </p:spPr>
            <p:txBody>
              <a:bodyPr wrap="none"/>
              <a:lstStyle/>
              <a:p>
                <a:endParaRPr lang="zh-CN" altLang="en-US"/>
              </a:p>
            </p:txBody>
          </p:sp>
          <p:sp>
            <p:nvSpPr>
              <p:cNvPr id="2121747" name="Line 19"/>
              <p:cNvSpPr>
                <a:spLocks noChangeShapeType="1"/>
              </p:cNvSpPr>
              <p:nvPr/>
            </p:nvSpPr>
            <p:spPr bwMode="auto">
              <a:xfrm flipH="1">
                <a:off x="3504" y="1680"/>
                <a:ext cx="288" cy="144"/>
              </a:xfrm>
              <a:prstGeom prst="line">
                <a:avLst/>
              </a:prstGeom>
              <a:noFill/>
              <a:ln w="28575">
                <a:solidFill>
                  <a:srgbClr val="CC3300"/>
                </a:solidFill>
                <a:miter lim="800000"/>
                <a:headEnd/>
                <a:tailEnd/>
              </a:ln>
              <a:effectLst/>
            </p:spPr>
            <p:txBody>
              <a:bodyPr wrap="none"/>
              <a:lstStyle/>
              <a:p>
                <a:endParaRPr lang="zh-CN" altLang="en-US"/>
              </a:p>
            </p:txBody>
          </p:sp>
          <p:sp>
            <p:nvSpPr>
              <p:cNvPr id="2121748" name="Line 20"/>
              <p:cNvSpPr>
                <a:spLocks noChangeShapeType="1"/>
              </p:cNvSpPr>
              <p:nvPr/>
            </p:nvSpPr>
            <p:spPr bwMode="auto">
              <a:xfrm>
                <a:off x="3264" y="2544"/>
                <a:ext cx="288" cy="336"/>
              </a:xfrm>
              <a:prstGeom prst="line">
                <a:avLst/>
              </a:prstGeom>
              <a:noFill/>
              <a:ln w="28575">
                <a:solidFill>
                  <a:srgbClr val="CC3300"/>
                </a:solidFill>
                <a:miter lim="800000"/>
                <a:headEnd/>
                <a:tailEnd/>
              </a:ln>
              <a:effectLst/>
            </p:spPr>
            <p:txBody>
              <a:bodyPr wrap="none"/>
              <a:lstStyle/>
              <a:p>
                <a:endParaRPr lang="zh-CN" altLang="en-US"/>
              </a:p>
            </p:txBody>
          </p:sp>
        </p:grpSp>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3778" name="Rectangle 2"/>
          <p:cNvSpPr>
            <a:spLocks noGrp="1" noChangeArrowheads="1"/>
          </p:cNvSpPr>
          <p:nvPr>
            <p:ph type="title"/>
          </p:nvPr>
        </p:nvSpPr>
        <p:spPr>
          <a:xfrm>
            <a:off x="1115616" y="152400"/>
            <a:ext cx="7162800" cy="762000"/>
          </a:xfrm>
        </p:spPr>
        <p:txBody>
          <a:bodyPr anchor="ctr"/>
          <a:lstStyle/>
          <a:p>
            <a:r>
              <a:rPr lang="zh-CN" altLang="en-US" sz="2800" kern="1200" dirty="0" smtClean="0">
                <a:solidFill>
                  <a:schemeClr val="tx1"/>
                </a:solidFill>
                <a:latin typeface="华文中宋" pitchFamily="2" charset="-122"/>
                <a:ea typeface="华文中宋" pitchFamily="2" charset="-122"/>
              </a:rPr>
              <a:t>订票问题：</a:t>
            </a:r>
            <a:r>
              <a:rPr lang="zh-CN" altLang="en-US" sz="2800" kern="1200" dirty="0" smtClean="0">
                <a:latin typeface="Arial" pitchFamily="34" charset="0"/>
                <a:ea typeface="仿宋_GB2312" pitchFamily="49" charset="-122"/>
              </a:rPr>
              <a:t>结果不唯一</a:t>
            </a:r>
          </a:p>
        </p:txBody>
      </p:sp>
      <p:sp>
        <p:nvSpPr>
          <p:cNvPr id="2123779" name="Rectangle 3"/>
          <p:cNvSpPr>
            <a:spLocks noGrp="1" noChangeArrowheads="1"/>
          </p:cNvSpPr>
          <p:nvPr>
            <p:ph type="body" idx="1"/>
          </p:nvPr>
        </p:nvSpPr>
        <p:spPr>
          <a:xfrm>
            <a:off x="271463" y="1016000"/>
            <a:ext cx="8578850" cy="4483100"/>
          </a:xfrm>
        </p:spPr>
        <p:txBody>
          <a:bodyPr/>
          <a:lstStyle/>
          <a:p>
            <a:pPr>
              <a:lnSpc>
                <a:spcPct val="120000"/>
              </a:lnSpc>
            </a:pPr>
            <a:r>
              <a:rPr lang="zh-CN" altLang="en-US" sz="2400" dirty="0">
                <a:latin typeface="Arial" pitchFamily="34" charset="0"/>
                <a:ea typeface="仿宋_GB2312" pitchFamily="49" charset="-122"/>
              </a:rPr>
              <a:t>假设一个飞机订票系统有两个终端，分别运行进程</a:t>
            </a:r>
            <a:r>
              <a:rPr lang="en-US" altLang="zh-CN" sz="2400" b="1" dirty="0" err="1">
                <a:latin typeface="Arial" pitchFamily="34" charset="0"/>
                <a:ea typeface="仿宋_GB2312" pitchFamily="49" charset="-122"/>
              </a:rPr>
              <a:t>Tl</a:t>
            </a:r>
            <a:r>
              <a:rPr lang="zh-CN" altLang="en-US" sz="2400" dirty="0">
                <a:latin typeface="Arial" pitchFamily="34" charset="0"/>
                <a:ea typeface="仿宋_GB2312" pitchFamily="49" charset="-122"/>
              </a:rPr>
              <a:t>和</a:t>
            </a:r>
            <a:r>
              <a:rPr lang="en-US" altLang="zh-CN" sz="2400" b="1" dirty="0">
                <a:latin typeface="Arial" pitchFamily="34" charset="0"/>
                <a:ea typeface="仿宋_GB2312" pitchFamily="49" charset="-122"/>
              </a:rPr>
              <a:t>T2</a:t>
            </a:r>
            <a:r>
              <a:rPr lang="zh-CN" altLang="en-US" sz="2400" dirty="0">
                <a:latin typeface="Arial" pitchFamily="34" charset="0"/>
                <a:ea typeface="仿宋_GB2312" pitchFamily="49" charset="-122"/>
              </a:rPr>
              <a:t>。该系统的公共数据区中的一些单元</a:t>
            </a:r>
            <a:r>
              <a:rPr lang="en-US" altLang="zh-CN" sz="2400" b="1" dirty="0" err="1">
                <a:latin typeface="Arial" pitchFamily="34" charset="0"/>
                <a:ea typeface="仿宋_GB2312" pitchFamily="49" charset="-122"/>
              </a:rPr>
              <a:t>Aj</a:t>
            </a:r>
            <a:r>
              <a:rPr lang="en-US" altLang="zh-CN" sz="2400" b="1" dirty="0">
                <a:latin typeface="Arial" pitchFamily="34" charset="0"/>
                <a:ea typeface="仿宋_GB2312" pitchFamily="49" charset="-122"/>
              </a:rPr>
              <a:t>(j=l</a:t>
            </a:r>
            <a:r>
              <a:rPr lang="zh-CN" altLang="en-US" sz="2400" dirty="0">
                <a:latin typeface="Arial" pitchFamily="34" charset="0"/>
                <a:ea typeface="仿宋_GB2312" pitchFamily="49" charset="-122"/>
              </a:rPr>
              <a:t>，</a:t>
            </a:r>
            <a:r>
              <a:rPr lang="en-US" altLang="zh-CN" sz="2400" b="1" dirty="0">
                <a:latin typeface="Arial" pitchFamily="34" charset="0"/>
                <a:ea typeface="仿宋_GB2312" pitchFamily="49" charset="-122"/>
              </a:rPr>
              <a:t>2</a:t>
            </a:r>
            <a:r>
              <a:rPr lang="zh-CN" altLang="en-US" sz="2400" dirty="0">
                <a:latin typeface="Arial" pitchFamily="34" charset="0"/>
                <a:ea typeface="仿宋_GB2312" pitchFamily="49" charset="-122"/>
              </a:rPr>
              <a:t>，</a:t>
            </a:r>
            <a:r>
              <a:rPr lang="en-US" altLang="zh-CN" sz="2400" b="1" dirty="0">
                <a:latin typeface="Arial" pitchFamily="34" charset="0"/>
                <a:ea typeface="仿宋_GB2312" pitchFamily="49" charset="-122"/>
              </a:rPr>
              <a:t>…)</a:t>
            </a:r>
            <a:r>
              <a:rPr lang="zh-CN" altLang="en-US" sz="2400" dirty="0">
                <a:latin typeface="Arial" pitchFamily="34" charset="0"/>
                <a:ea typeface="仿宋_GB2312" pitchFamily="49" charset="-122"/>
              </a:rPr>
              <a:t>分别存放某月某日某次航班的余票数，而</a:t>
            </a:r>
            <a:r>
              <a:rPr lang="en-US" altLang="zh-CN" sz="2400" b="1" dirty="0">
                <a:latin typeface="Arial" pitchFamily="34" charset="0"/>
                <a:ea typeface="仿宋_GB2312" pitchFamily="49" charset="-122"/>
              </a:rPr>
              <a:t>xl</a:t>
            </a:r>
            <a:r>
              <a:rPr lang="zh-CN" altLang="en-US" sz="2400" dirty="0">
                <a:latin typeface="Arial" pitchFamily="34" charset="0"/>
                <a:ea typeface="仿宋_GB2312" pitchFamily="49" charset="-122"/>
              </a:rPr>
              <a:t>和</a:t>
            </a:r>
            <a:r>
              <a:rPr lang="en-US" altLang="zh-CN" sz="2400" b="1" dirty="0">
                <a:latin typeface="Arial" pitchFamily="34" charset="0"/>
                <a:ea typeface="仿宋_GB2312" pitchFamily="49" charset="-122"/>
              </a:rPr>
              <a:t>x2</a:t>
            </a:r>
            <a:r>
              <a:rPr lang="zh-CN" altLang="en-US" sz="2400" dirty="0">
                <a:latin typeface="Arial" pitchFamily="34" charset="0"/>
                <a:ea typeface="仿宋_GB2312" pitchFamily="49" charset="-122"/>
              </a:rPr>
              <a:t>表示进程</a:t>
            </a:r>
            <a:r>
              <a:rPr lang="en-US" altLang="zh-CN" sz="2400" b="1" dirty="0">
                <a:latin typeface="Arial" pitchFamily="34" charset="0"/>
                <a:ea typeface="仿宋_GB2312" pitchFamily="49" charset="-122"/>
              </a:rPr>
              <a:t>T1</a:t>
            </a:r>
            <a:r>
              <a:rPr lang="zh-CN" altLang="en-US" sz="2400" dirty="0">
                <a:latin typeface="Arial" pitchFamily="34" charset="0"/>
                <a:ea typeface="仿宋_GB2312" pitchFamily="49" charset="-122"/>
              </a:rPr>
              <a:t>和</a:t>
            </a:r>
            <a:r>
              <a:rPr lang="en-US" altLang="zh-CN" sz="2400" b="1" dirty="0">
                <a:latin typeface="Arial" pitchFamily="34" charset="0"/>
                <a:ea typeface="仿宋_GB2312" pitchFamily="49" charset="-122"/>
              </a:rPr>
              <a:t>T2</a:t>
            </a:r>
            <a:r>
              <a:rPr lang="zh-CN" altLang="en-US" sz="2400" dirty="0">
                <a:latin typeface="Arial" pitchFamily="34" charset="0"/>
                <a:ea typeface="仿宋_GB2312" pitchFamily="49" charset="-122"/>
              </a:rPr>
              <a:t>执行时所用的工作单元，程序如下：</a:t>
            </a:r>
          </a:p>
          <a:p>
            <a:pPr>
              <a:lnSpc>
                <a:spcPct val="120000"/>
              </a:lnSpc>
            </a:pPr>
            <a:r>
              <a:rPr lang="zh-CN" altLang="en-US" sz="2400" dirty="0">
                <a:latin typeface="Arial" pitchFamily="34" charset="0"/>
                <a:ea typeface="仿宋_GB2312" pitchFamily="49" charset="-122"/>
              </a:rPr>
              <a:t>售票进程  </a:t>
            </a:r>
            <a:r>
              <a:rPr lang="en-US" altLang="zh-CN" sz="2400" dirty="0">
                <a:latin typeface="Arial" pitchFamily="34" charset="0"/>
                <a:ea typeface="仿宋_GB2312" pitchFamily="49" charset="-122"/>
              </a:rPr>
              <a:t>Ti ( </a:t>
            </a:r>
            <a:r>
              <a:rPr lang="en-US" altLang="zh-CN" sz="2400" dirty="0" err="1">
                <a:latin typeface="Arial" pitchFamily="34" charset="0"/>
                <a:ea typeface="仿宋_GB2312" pitchFamily="49" charset="-122"/>
              </a:rPr>
              <a:t>i</a:t>
            </a:r>
            <a:r>
              <a:rPr lang="en-US" altLang="zh-CN" sz="2400" dirty="0">
                <a:latin typeface="Arial" pitchFamily="34" charset="0"/>
                <a:ea typeface="仿宋_GB2312" pitchFamily="49" charset="-122"/>
              </a:rPr>
              <a:t> = 1, 2 ) </a:t>
            </a:r>
          </a:p>
          <a:p>
            <a:pPr lvl="2">
              <a:lnSpc>
                <a:spcPct val="120000"/>
              </a:lnSpc>
              <a:buFont typeface="Webdings" pitchFamily="18" charset="2"/>
              <a:buNone/>
            </a:pPr>
            <a:r>
              <a:rPr lang="en-US" altLang="zh-CN" sz="2000" dirty="0" err="1">
                <a:latin typeface="Arial" pitchFamily="34" charset="0"/>
                <a:ea typeface="仿宋_GB2312" pitchFamily="49" charset="-122"/>
              </a:rPr>
              <a:t>Int</a:t>
            </a:r>
            <a:r>
              <a:rPr lang="en-US" altLang="zh-CN" sz="2000" dirty="0">
                <a:latin typeface="Arial" pitchFamily="34" charset="0"/>
                <a:ea typeface="仿宋_GB2312" pitchFamily="49" charset="-122"/>
              </a:rPr>
              <a:t> Xi;</a:t>
            </a:r>
          </a:p>
          <a:p>
            <a:pPr lvl="2">
              <a:lnSpc>
                <a:spcPct val="120000"/>
              </a:lnSpc>
              <a:buFont typeface="Webdings" pitchFamily="18" charset="2"/>
              <a:buNone/>
            </a:pPr>
            <a:r>
              <a:rPr lang="en-US" altLang="zh-CN" sz="2000" dirty="0">
                <a:latin typeface="Arial" pitchFamily="34" charset="0"/>
                <a:ea typeface="仿宋_GB2312" pitchFamily="49" charset="-122"/>
              </a:rPr>
              <a:t>{</a:t>
            </a:r>
            <a:r>
              <a:rPr lang="zh-CN" altLang="en-US" sz="2000" dirty="0">
                <a:latin typeface="Arial" pitchFamily="34" charset="0"/>
                <a:ea typeface="仿宋_GB2312" pitchFamily="49" charset="-122"/>
              </a:rPr>
              <a:t>按旅客定票要求找到票源票数为</a:t>
            </a:r>
            <a:r>
              <a:rPr lang="en-US" altLang="zh-CN" sz="2000" dirty="0" err="1">
                <a:latin typeface="Arial" pitchFamily="34" charset="0"/>
                <a:ea typeface="仿宋_GB2312" pitchFamily="49" charset="-122"/>
              </a:rPr>
              <a:t>Aj</a:t>
            </a:r>
            <a:r>
              <a:rPr lang="en-US" altLang="zh-CN" sz="2000" dirty="0">
                <a:latin typeface="Arial" pitchFamily="34" charset="0"/>
                <a:ea typeface="仿宋_GB2312" pitchFamily="49" charset="-122"/>
              </a:rPr>
              <a:t>; Xi=</a:t>
            </a:r>
            <a:r>
              <a:rPr lang="en-US" altLang="zh-CN" sz="2000" dirty="0" err="1">
                <a:latin typeface="Arial" pitchFamily="34" charset="0"/>
                <a:ea typeface="仿宋_GB2312" pitchFamily="49" charset="-122"/>
              </a:rPr>
              <a:t>Aj</a:t>
            </a:r>
            <a:r>
              <a:rPr lang="en-US" altLang="zh-CN" sz="2000" dirty="0">
                <a:latin typeface="Arial" pitchFamily="34" charset="0"/>
                <a:ea typeface="仿宋_GB2312" pitchFamily="49" charset="-122"/>
              </a:rPr>
              <a:t>;}</a:t>
            </a:r>
            <a:r>
              <a:rPr lang="zh-CN" altLang="en-US" sz="2000" dirty="0">
                <a:latin typeface="Arial" pitchFamily="34" charset="0"/>
                <a:ea typeface="仿宋_GB2312" pitchFamily="49" charset="-122"/>
              </a:rPr>
              <a:t>；</a:t>
            </a:r>
          </a:p>
          <a:p>
            <a:pPr lvl="2">
              <a:lnSpc>
                <a:spcPct val="120000"/>
              </a:lnSpc>
              <a:buFont typeface="Webdings" pitchFamily="18" charset="2"/>
              <a:buNone/>
            </a:pPr>
            <a:r>
              <a:rPr lang="en-US" altLang="zh-CN" sz="2000" dirty="0">
                <a:latin typeface="Arial" pitchFamily="34" charset="0"/>
                <a:ea typeface="仿宋_GB2312" pitchFamily="49" charset="-122"/>
              </a:rPr>
              <a:t>if </a:t>
            </a:r>
            <a:r>
              <a:rPr lang="zh-CN" altLang="en-US" sz="2000" dirty="0">
                <a:latin typeface="Arial" pitchFamily="34" charset="0"/>
                <a:ea typeface="仿宋_GB2312" pitchFamily="49" charset="-122"/>
              </a:rPr>
              <a:t>（</a:t>
            </a:r>
            <a:r>
              <a:rPr lang="en-US" altLang="zh-CN" sz="2000" dirty="0">
                <a:latin typeface="Arial" pitchFamily="34" charset="0"/>
                <a:ea typeface="仿宋_GB2312" pitchFamily="49" charset="-122"/>
              </a:rPr>
              <a:t>Xi &gt;=1</a:t>
            </a:r>
            <a:r>
              <a:rPr lang="zh-CN" altLang="en-US" sz="2000" dirty="0">
                <a:latin typeface="Arial" pitchFamily="34" charset="0"/>
                <a:ea typeface="仿宋_GB2312" pitchFamily="49" charset="-122"/>
              </a:rPr>
              <a:t>）</a:t>
            </a:r>
          </a:p>
          <a:p>
            <a:pPr lvl="3">
              <a:lnSpc>
                <a:spcPct val="120000"/>
              </a:lnSpc>
              <a:buFontTx/>
              <a:buNone/>
            </a:pPr>
            <a:r>
              <a:rPr lang="en-US" altLang="zh-CN" sz="2000" dirty="0">
                <a:latin typeface="Arial" pitchFamily="34" charset="0"/>
                <a:ea typeface="仿宋_GB2312" pitchFamily="49" charset="-122"/>
              </a:rPr>
              <a:t>{Xi = Xi -1; </a:t>
            </a:r>
            <a:r>
              <a:rPr lang="en-US" altLang="zh-CN" sz="2000" dirty="0" err="1">
                <a:latin typeface="Arial" pitchFamily="34" charset="0"/>
                <a:ea typeface="仿宋_GB2312" pitchFamily="49" charset="-122"/>
              </a:rPr>
              <a:t>Aj</a:t>
            </a:r>
            <a:r>
              <a:rPr lang="en-US" altLang="zh-CN" sz="2000" dirty="0">
                <a:latin typeface="Arial" pitchFamily="34" charset="0"/>
                <a:ea typeface="仿宋_GB2312" pitchFamily="49" charset="-122"/>
              </a:rPr>
              <a:t>= Xi; </a:t>
            </a:r>
            <a:r>
              <a:rPr lang="zh-CN" altLang="en-US" sz="2000" dirty="0">
                <a:latin typeface="Arial" pitchFamily="34" charset="0"/>
                <a:ea typeface="仿宋_GB2312" pitchFamily="49" charset="-122"/>
              </a:rPr>
              <a:t>输出一张票；</a:t>
            </a:r>
            <a:r>
              <a:rPr lang="en-US" altLang="zh-CN" sz="2000" dirty="0">
                <a:latin typeface="Arial" pitchFamily="34" charset="0"/>
                <a:ea typeface="仿宋_GB2312" pitchFamily="49" charset="-122"/>
              </a:rPr>
              <a:t>} </a:t>
            </a:r>
          </a:p>
          <a:p>
            <a:pPr lvl="2">
              <a:lnSpc>
                <a:spcPct val="120000"/>
              </a:lnSpc>
              <a:buFont typeface="Webdings" pitchFamily="18" charset="2"/>
              <a:buNone/>
            </a:pPr>
            <a:r>
              <a:rPr lang="en-US" altLang="zh-CN" sz="2000" dirty="0">
                <a:latin typeface="Arial" pitchFamily="34" charset="0"/>
                <a:ea typeface="仿宋_GB2312" pitchFamily="49" charset="-122"/>
              </a:rPr>
              <a:t>else</a:t>
            </a:r>
          </a:p>
          <a:p>
            <a:pPr lvl="3">
              <a:lnSpc>
                <a:spcPct val="120000"/>
              </a:lnSpc>
              <a:buFontTx/>
              <a:buNone/>
            </a:pPr>
            <a:r>
              <a:rPr lang="en-US" altLang="zh-CN" sz="2000" dirty="0">
                <a:latin typeface="Arial" pitchFamily="34" charset="0"/>
                <a:ea typeface="仿宋_GB2312" pitchFamily="49" charset="-122"/>
              </a:rPr>
              <a:t> {</a:t>
            </a:r>
            <a:r>
              <a:rPr lang="zh-CN" altLang="en-US" sz="2000" dirty="0">
                <a:latin typeface="Arial" pitchFamily="34" charset="0"/>
                <a:ea typeface="仿宋_GB2312" pitchFamily="49" charset="-122"/>
              </a:rPr>
              <a:t>输出票已售完</a:t>
            </a:r>
            <a:r>
              <a:rPr lang="en-US" altLang="zh-CN" sz="2000" dirty="0">
                <a:latin typeface="Arial" pitchFamily="34" charset="0"/>
                <a:ea typeface="仿宋_GB2312" pitchFamily="49" charset="-122"/>
              </a:rPr>
              <a:t>}</a:t>
            </a:r>
            <a:r>
              <a:rPr lang="zh-CN" altLang="en-US" sz="2000" dirty="0">
                <a:latin typeface="Arial" pitchFamily="34" charset="0"/>
                <a:ea typeface="仿宋_GB2312" pitchFamily="49" charset="-122"/>
              </a:rPr>
              <a: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4803" name="Rectangle 3"/>
          <p:cNvSpPr>
            <a:spLocks noGrp="1" noChangeArrowheads="1"/>
          </p:cNvSpPr>
          <p:nvPr>
            <p:ph type="body" idx="1"/>
          </p:nvPr>
        </p:nvSpPr>
        <p:spPr>
          <a:xfrm>
            <a:off x="385763" y="1074738"/>
            <a:ext cx="8404225" cy="5432425"/>
          </a:xfrm>
        </p:spPr>
        <p:txBody>
          <a:bodyPr/>
          <a:lstStyle/>
          <a:p>
            <a:pPr>
              <a:lnSpc>
                <a:spcPct val="120000"/>
              </a:lnSpc>
              <a:spcBef>
                <a:spcPts val="600"/>
              </a:spcBef>
            </a:pPr>
            <a:r>
              <a:rPr lang="zh-CN" altLang="en-US" sz="2400" kern="1200" dirty="0" smtClean="0">
                <a:latin typeface="Arial" pitchFamily="34" charset="0"/>
                <a:ea typeface="仿宋_GB2312" pitchFamily="49" charset="-122"/>
              </a:rPr>
              <a:t>由于</a:t>
            </a:r>
            <a:r>
              <a:rPr lang="en-US" altLang="zh-CN" sz="2400" kern="1200" dirty="0" smtClean="0">
                <a:latin typeface="Arial" pitchFamily="34" charset="0"/>
                <a:ea typeface="仿宋_GB2312" pitchFamily="49" charset="-122"/>
              </a:rPr>
              <a:t>T1</a:t>
            </a:r>
            <a:r>
              <a:rPr lang="zh-CN" altLang="en-US" sz="2400" kern="1200" dirty="0" smtClean="0">
                <a:latin typeface="Arial" pitchFamily="34" charset="0"/>
                <a:ea typeface="仿宋_GB2312" pitchFamily="49" charset="-122"/>
              </a:rPr>
              <a:t>和</a:t>
            </a:r>
            <a:r>
              <a:rPr lang="en-US" altLang="zh-CN" sz="2400" kern="1200" dirty="0" smtClean="0">
                <a:latin typeface="Arial" pitchFamily="34" charset="0"/>
                <a:ea typeface="仿宋_GB2312" pitchFamily="49" charset="-122"/>
              </a:rPr>
              <a:t>T2</a:t>
            </a:r>
            <a:r>
              <a:rPr lang="zh-CN" altLang="en-US" sz="2400" kern="1200" dirty="0" smtClean="0">
                <a:latin typeface="Arial" pitchFamily="34" charset="0"/>
                <a:ea typeface="仿宋_GB2312" pitchFamily="49" charset="-122"/>
              </a:rPr>
              <a:t>是两个可同时运行的并发进程，它们在同一个计算机系统中运行，共享同一批票源数据，因此可能出现如下所示的运行情况</a:t>
            </a:r>
            <a:r>
              <a:rPr lang="en-US" altLang="zh-CN" sz="2400" kern="1200" dirty="0" smtClean="0">
                <a:latin typeface="Arial" pitchFamily="34" charset="0"/>
                <a:ea typeface="仿宋_GB2312" pitchFamily="49" charset="-122"/>
              </a:rPr>
              <a:t>:</a:t>
            </a:r>
            <a:endParaRPr lang="zh-CN" altLang="en-US" sz="2400" kern="1200" dirty="0" smtClean="0">
              <a:latin typeface="Arial" pitchFamily="34" charset="0"/>
              <a:ea typeface="仿宋_GB2312" pitchFamily="49" charset="-122"/>
            </a:endParaRPr>
          </a:p>
          <a:p>
            <a:pPr lvl="1">
              <a:lnSpc>
                <a:spcPct val="120000"/>
              </a:lnSpc>
            </a:pPr>
            <a:r>
              <a:rPr lang="en-US" altLang="zh-CN" sz="2000" kern="1200" dirty="0" smtClean="0">
                <a:latin typeface="Arial" pitchFamily="34" charset="0"/>
                <a:ea typeface="仿宋_GB2312" pitchFamily="49" charset="-122"/>
                <a:cs typeface="+mn-cs"/>
              </a:rPr>
              <a:t>T1:    X1 =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X1 = </a:t>
            </a:r>
            <a:r>
              <a:rPr lang="en-US" altLang="zh-CN" sz="2000" kern="1200" dirty="0" err="1" smtClean="0">
                <a:latin typeface="Arial" pitchFamily="34" charset="0"/>
                <a:ea typeface="仿宋_GB2312" pitchFamily="49" charset="-122"/>
                <a:cs typeface="+mn-cs"/>
              </a:rPr>
              <a:t>nn</a:t>
            </a:r>
            <a:r>
              <a:rPr lang="en-US" altLang="zh-CN" sz="2000" kern="1200" dirty="0" smtClean="0">
                <a:latin typeface="Arial" pitchFamily="34" charset="0"/>
                <a:ea typeface="仿宋_GB2312" pitchFamily="49" charset="-122"/>
                <a:cs typeface="+mn-cs"/>
              </a:rPr>
              <a:t>( </a:t>
            </a:r>
            <a:r>
              <a:rPr lang="en-US" altLang="zh-CN" sz="2000" kern="1200" dirty="0" err="1" smtClean="0">
                <a:latin typeface="Arial" pitchFamily="34" charset="0"/>
                <a:ea typeface="仿宋_GB2312" pitchFamily="49" charset="-122"/>
                <a:cs typeface="+mn-cs"/>
              </a:rPr>
              <a:t>nn</a:t>
            </a:r>
            <a:r>
              <a:rPr lang="en-US" altLang="zh-CN" sz="2000" kern="1200" dirty="0" smtClean="0">
                <a:latin typeface="Arial" pitchFamily="34" charset="0"/>
                <a:ea typeface="仿宋_GB2312" pitchFamily="49" charset="-122"/>
                <a:cs typeface="+mn-cs"/>
              </a:rPr>
              <a:t>&gt; 0 )</a:t>
            </a:r>
          </a:p>
          <a:p>
            <a:pPr lvl="1">
              <a:lnSpc>
                <a:spcPct val="120000"/>
              </a:lnSpc>
            </a:pPr>
            <a:r>
              <a:rPr lang="en-US" altLang="zh-CN" sz="2000" kern="1200" dirty="0" smtClean="0">
                <a:latin typeface="Arial" pitchFamily="34" charset="0"/>
                <a:ea typeface="仿宋_GB2312" pitchFamily="49" charset="-122"/>
                <a:cs typeface="+mn-cs"/>
              </a:rPr>
              <a:t>T2:    X2 =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X2 = </a:t>
            </a:r>
            <a:r>
              <a:rPr lang="en-US" altLang="zh-CN" sz="2000" kern="1200" dirty="0" err="1" smtClean="0">
                <a:latin typeface="Arial" pitchFamily="34" charset="0"/>
                <a:ea typeface="仿宋_GB2312" pitchFamily="49" charset="-122"/>
                <a:cs typeface="+mn-cs"/>
              </a:rPr>
              <a:t>nn</a:t>
            </a:r>
            <a:endParaRPr lang="en-US" altLang="zh-CN" sz="2000" kern="1200" dirty="0" smtClean="0">
              <a:latin typeface="Arial" pitchFamily="34" charset="0"/>
              <a:ea typeface="仿宋_GB2312" pitchFamily="49" charset="-122"/>
              <a:cs typeface="+mn-cs"/>
            </a:endParaRPr>
          </a:p>
          <a:p>
            <a:pPr lvl="1">
              <a:lnSpc>
                <a:spcPct val="120000"/>
              </a:lnSpc>
            </a:pPr>
            <a:r>
              <a:rPr lang="en-US" altLang="zh-CN" sz="2000" kern="1200" dirty="0" smtClean="0">
                <a:latin typeface="Arial" pitchFamily="34" charset="0"/>
                <a:ea typeface="仿宋_GB2312" pitchFamily="49" charset="-122"/>
                <a:cs typeface="+mn-cs"/>
              </a:rPr>
              <a:t>T2:    X2=X2-1;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=X2;</a:t>
            </a:r>
            <a:r>
              <a:rPr lang="zh-CN" altLang="en-US" sz="2000" kern="1200" dirty="0" smtClean="0">
                <a:latin typeface="Arial" pitchFamily="34" charset="0"/>
                <a:ea typeface="仿宋_GB2312" pitchFamily="49" charset="-122"/>
                <a:cs typeface="+mn-cs"/>
              </a:rPr>
              <a:t>输出一张票；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nn-1</a:t>
            </a:r>
          </a:p>
          <a:p>
            <a:pPr lvl="1">
              <a:lnSpc>
                <a:spcPct val="120000"/>
              </a:lnSpc>
            </a:pPr>
            <a:r>
              <a:rPr lang="en-US" altLang="zh-CN" sz="2000" kern="1200" dirty="0" smtClean="0">
                <a:latin typeface="Arial" pitchFamily="34" charset="0"/>
                <a:ea typeface="仿宋_GB2312" pitchFamily="49" charset="-122"/>
                <a:cs typeface="+mn-cs"/>
              </a:rPr>
              <a:t>T1:    X1=X1-1;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=X1;</a:t>
            </a:r>
            <a:r>
              <a:rPr lang="zh-CN" altLang="en-US" sz="2000" kern="1200" dirty="0" smtClean="0">
                <a:latin typeface="Arial" pitchFamily="34" charset="0"/>
                <a:ea typeface="仿宋_GB2312" pitchFamily="49" charset="-122"/>
                <a:cs typeface="+mn-cs"/>
              </a:rPr>
              <a:t>输出一张票；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nn-1</a:t>
            </a:r>
            <a:endParaRPr lang="en-US" altLang="zh-CN" sz="2400" kern="1200" dirty="0" smtClean="0">
              <a:latin typeface="Arial" pitchFamily="34" charset="0"/>
              <a:ea typeface="仿宋_GB2312" pitchFamily="49" charset="-122"/>
              <a:cs typeface="+mn-cs"/>
            </a:endParaRPr>
          </a:p>
          <a:p>
            <a:pPr>
              <a:lnSpc>
                <a:spcPct val="120000"/>
              </a:lnSpc>
              <a:spcBef>
                <a:spcPts val="600"/>
              </a:spcBef>
            </a:pPr>
            <a:r>
              <a:rPr lang="zh-CN" altLang="en-US" sz="2400" kern="1200" dirty="0" smtClean="0">
                <a:latin typeface="Arial" pitchFamily="34" charset="0"/>
                <a:ea typeface="仿宋_GB2312" pitchFamily="49" charset="-122"/>
              </a:rPr>
              <a:t>显然此时出现了</a:t>
            </a:r>
            <a:r>
              <a:rPr lang="zh-CN" altLang="en-US" sz="2400" kern="1200" dirty="0" smtClean="0">
                <a:solidFill>
                  <a:srgbClr val="FF0000"/>
                </a:solidFill>
                <a:latin typeface="Arial" pitchFamily="34" charset="0"/>
                <a:ea typeface="仿宋_GB2312" pitchFamily="49" charset="-122"/>
              </a:rPr>
              <a:t>把同一张票卖给了两个旅客</a:t>
            </a:r>
            <a:r>
              <a:rPr lang="zh-CN" altLang="en-US" sz="2400" kern="1200" dirty="0" smtClean="0">
                <a:latin typeface="Arial" pitchFamily="34" charset="0"/>
                <a:ea typeface="仿宋_GB2312" pitchFamily="49" charset="-122"/>
              </a:rPr>
              <a:t>的情况，两个旅客可能各自都买到一张同天同次航班的机票，可是，</a:t>
            </a:r>
            <a:r>
              <a:rPr lang="en-US" altLang="zh-CN" sz="2400" kern="1200" dirty="0" err="1" smtClean="0">
                <a:latin typeface="Arial" pitchFamily="34" charset="0"/>
                <a:ea typeface="仿宋_GB2312" pitchFamily="49" charset="-122"/>
              </a:rPr>
              <a:t>Aj</a:t>
            </a:r>
            <a:r>
              <a:rPr lang="zh-CN" altLang="en-US" sz="2400" kern="1200" dirty="0" smtClean="0">
                <a:latin typeface="Arial" pitchFamily="34" charset="0"/>
                <a:ea typeface="仿宋_GB2312" pitchFamily="49" charset="-122"/>
              </a:rPr>
              <a:t>的值实际上只减去了</a:t>
            </a:r>
            <a:r>
              <a:rPr lang="en-US" altLang="zh-CN" sz="2400" kern="1200" dirty="0" smtClean="0">
                <a:latin typeface="Arial" pitchFamily="34" charset="0"/>
                <a:ea typeface="仿宋_GB2312" pitchFamily="49" charset="-122"/>
              </a:rPr>
              <a:t>1</a:t>
            </a:r>
            <a:r>
              <a:rPr lang="zh-CN" altLang="en-US" sz="2400" kern="1200" dirty="0" smtClean="0">
                <a:latin typeface="Arial" pitchFamily="34" charset="0"/>
                <a:ea typeface="仿宋_GB2312" pitchFamily="49" charset="-122"/>
              </a:rPr>
              <a:t>，造成余票数的不正确。特别是，当某次航班只有一张余票时，就可能把这一张票同时售给了两位旅客，显然这是不能允许的。</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AutoShape 2"/>
          <p:cNvSpPr>
            <a:spLocks noGrp="1" noChangeArrowheads="1"/>
          </p:cNvSpPr>
          <p:nvPr>
            <p:ph type="title"/>
          </p:nvPr>
        </p:nvSpPr>
        <p:spPr>
          <a:xfrm>
            <a:off x="1081608"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线程的调度和同步 </a:t>
            </a:r>
          </a:p>
        </p:txBody>
      </p:sp>
      <p:sp>
        <p:nvSpPr>
          <p:cNvPr id="148483"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en-US" altLang="zh-CN" sz="2400" kern="1200" dirty="0" smtClean="0">
                <a:latin typeface="Arial" pitchFamily="34" charset="0"/>
                <a:ea typeface="仿宋_GB2312" pitchFamily="49" charset="-122"/>
              </a:rPr>
              <a:t>Win32</a:t>
            </a:r>
            <a:r>
              <a:rPr lang="zh-CN" altLang="en-US" sz="2400" kern="1200" dirty="0">
                <a:latin typeface="Arial" pitchFamily="34" charset="0"/>
                <a:ea typeface="仿宋_GB2312" pitchFamily="49" charset="-122"/>
              </a:rPr>
              <a:t>提供了一组对象用来实现多线程的</a:t>
            </a:r>
            <a:r>
              <a:rPr lang="zh-CN" altLang="en-US" sz="2400" kern="1200" dirty="0" smtClean="0">
                <a:latin typeface="Arial" pitchFamily="34" charset="0"/>
                <a:ea typeface="仿宋_GB2312" pitchFamily="49" charset="-122"/>
              </a:rPr>
              <a:t>同步，包括：</a:t>
            </a:r>
            <a:endParaRPr lang="en-US" altLang="zh-CN" sz="2400" kern="1200" dirty="0" smtClean="0">
              <a:latin typeface="Arial" pitchFamily="34" charset="0"/>
              <a:ea typeface="仿宋_GB2312" pitchFamily="49" charset="-122"/>
            </a:endParaRPr>
          </a:p>
          <a:p>
            <a:pPr lvl="1">
              <a:lnSpc>
                <a:spcPct val="120000"/>
              </a:lnSpc>
              <a:spcBef>
                <a:spcPts val="600"/>
              </a:spcBef>
            </a:pP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solidFill>
                  <a:srgbClr val="FF0000"/>
                </a:solidFill>
                <a:latin typeface="Arial" pitchFamily="34" charset="0"/>
                <a:ea typeface="仿宋_GB2312" pitchFamily="49" charset="-122"/>
              </a:rPr>
              <a:t>互斥锁（</a:t>
            </a:r>
            <a:r>
              <a:rPr lang="en-US" altLang="zh-CN" sz="2000" kern="1200" dirty="0" err="1" smtClean="0">
                <a:solidFill>
                  <a:srgbClr val="FF0000"/>
                </a:solidFill>
                <a:latin typeface="Arial" pitchFamily="34" charset="0"/>
                <a:ea typeface="仿宋_GB2312" pitchFamily="49" charset="-122"/>
              </a:rPr>
              <a:t>Mutex</a:t>
            </a:r>
            <a:r>
              <a:rPr lang="zh-CN" altLang="en-US" sz="2000" kern="1200" dirty="0" smtClean="0">
                <a:solidFill>
                  <a:srgbClr val="FF0000"/>
                </a:solidFill>
                <a:latin typeface="Arial" pitchFamily="34" charset="0"/>
                <a:ea typeface="仿宋_GB2312" pitchFamily="49" charset="-122"/>
              </a:rPr>
              <a:t>）</a:t>
            </a:r>
            <a:endParaRPr lang="en-US" altLang="zh-CN" sz="2000" kern="1200" dirty="0" smtClean="0">
              <a:solidFill>
                <a:srgbClr val="FF0000"/>
              </a:solidFill>
              <a:latin typeface="Arial" pitchFamily="34" charset="0"/>
              <a:ea typeface="仿宋_GB2312" pitchFamily="49" charset="-122"/>
            </a:endParaRPr>
          </a:p>
          <a:p>
            <a:pPr lvl="1">
              <a:lnSpc>
                <a:spcPct val="120000"/>
              </a:lnSpc>
              <a:spcBef>
                <a:spcPts val="600"/>
              </a:spcBef>
            </a:pPr>
            <a:endParaRPr lang="en-US" altLang="zh-CN" sz="2000" kern="1200" dirty="0" smtClean="0">
              <a:solidFill>
                <a:srgbClr val="FF0000"/>
              </a:solidFill>
              <a:latin typeface="Arial" pitchFamily="34" charset="0"/>
              <a:ea typeface="仿宋_GB2312" pitchFamily="49" charset="-122"/>
            </a:endParaRPr>
          </a:p>
          <a:p>
            <a:pPr lvl="1">
              <a:lnSpc>
                <a:spcPct val="120000"/>
              </a:lnSpc>
              <a:spcBef>
                <a:spcPts val="600"/>
              </a:spcBef>
            </a:pPr>
            <a:r>
              <a:rPr lang="zh-CN" altLang="en-US" sz="2000" kern="1200" dirty="0" smtClean="0">
                <a:solidFill>
                  <a:srgbClr val="FF0000"/>
                </a:solidFill>
                <a:latin typeface="Arial" pitchFamily="34" charset="0"/>
                <a:ea typeface="仿宋_GB2312" pitchFamily="49" charset="-122"/>
              </a:rPr>
              <a:t>事件（</a:t>
            </a:r>
            <a:r>
              <a:rPr lang="en-US" altLang="zh-CN" sz="2000" kern="1200" dirty="0" smtClean="0">
                <a:solidFill>
                  <a:srgbClr val="FF0000"/>
                </a:solidFill>
                <a:latin typeface="Arial" pitchFamily="34" charset="0"/>
                <a:ea typeface="仿宋_GB2312" pitchFamily="49" charset="-122"/>
              </a:rPr>
              <a:t>Event</a:t>
            </a:r>
            <a:r>
              <a:rPr lang="zh-CN" altLang="en-US" sz="2000" kern="1200" dirty="0" smtClean="0">
                <a:solidFill>
                  <a:srgbClr val="FF0000"/>
                </a:solidFill>
                <a:latin typeface="Arial" pitchFamily="34" charset="0"/>
                <a:ea typeface="仿宋_GB2312" pitchFamily="49" charset="-122"/>
              </a:rPr>
              <a:t>）</a:t>
            </a:r>
            <a:endParaRPr lang="en-US" altLang="zh-CN" sz="2000" kern="1200" dirty="0" smtClean="0">
              <a:solidFill>
                <a:srgbClr val="FF0000"/>
              </a:solidFill>
              <a:latin typeface="Arial" pitchFamily="34" charset="0"/>
              <a:ea typeface="仿宋_GB2312" pitchFamily="49" charset="-122"/>
            </a:endParaRPr>
          </a:p>
          <a:p>
            <a:pPr lvl="1">
              <a:lnSpc>
                <a:spcPct val="120000"/>
              </a:lnSpc>
              <a:spcBef>
                <a:spcPts val="600"/>
              </a:spcBef>
            </a:pP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信号灯（</a:t>
            </a:r>
            <a:r>
              <a:rPr lang="en-US" altLang="zh-CN" sz="2000" kern="1200" dirty="0" smtClean="0">
                <a:latin typeface="Arial" pitchFamily="34" charset="0"/>
                <a:ea typeface="仿宋_GB2312" pitchFamily="49" charset="-122"/>
              </a:rPr>
              <a:t>Semaphores</a:t>
            </a:r>
            <a:r>
              <a:rPr lang="zh-CN" altLang="en-US" sz="2000" kern="1200" dirty="0" smtClean="0">
                <a:latin typeface="Arial" pitchFamily="34" charset="0"/>
                <a:ea typeface="仿宋_GB2312" pitchFamily="49" charset="-122"/>
              </a:rPr>
              <a:t>）</a:t>
            </a:r>
            <a:endParaRPr lang="en-US" altLang="zh-CN" sz="2000" kern="1200" dirty="0" smtClean="0">
              <a:latin typeface="Arial" pitchFamily="34" charset="0"/>
              <a:ea typeface="仿宋_GB2312"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互斥锁 </a:t>
            </a:r>
          </a:p>
        </p:txBody>
      </p:sp>
      <p:sp>
        <p:nvSpPr>
          <p:cNvPr id="143363" name="Rectangle 3"/>
          <p:cNvSpPr>
            <a:spLocks noGrp="1" noChangeArrowheads="1"/>
          </p:cNvSpPr>
          <p:nvPr>
            <p:ph type="body" idx="1"/>
          </p:nvPr>
        </p:nvSpPr>
        <p:spPr>
          <a:xfrm>
            <a:off x="467544" y="1196752"/>
            <a:ext cx="8219256" cy="4783361"/>
          </a:xfrm>
        </p:spPr>
        <p:txBody>
          <a:bodyPr/>
          <a:lstStyle/>
          <a:p>
            <a:pPr>
              <a:lnSpc>
                <a:spcPct val="120000"/>
              </a:lnSpc>
              <a:spcBef>
                <a:spcPts val="600"/>
              </a:spcBef>
            </a:pPr>
            <a:r>
              <a:rPr lang="en-US" altLang="zh-CN" sz="2400" kern="1200" dirty="0" err="1" smtClean="0">
                <a:latin typeface="Arial" pitchFamily="34" charset="0"/>
                <a:ea typeface="仿宋_GB2312" pitchFamily="49" charset="-122"/>
              </a:rPr>
              <a:t>mutex</a:t>
            </a:r>
            <a:r>
              <a:rPr lang="zh-CN" altLang="en-US" sz="2400" kern="1200" dirty="0" smtClean="0">
                <a:latin typeface="Arial" pitchFamily="34" charset="0"/>
                <a:ea typeface="仿宋_GB2312" pitchFamily="49" charset="-122"/>
              </a:rPr>
              <a:t>是一种简单的加锁的方法来控制对共享资源的访问</a:t>
            </a:r>
            <a:endParaRPr lang="en-US" altLang="zh-CN" sz="24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同一时刻只能有一个线程掌握某个互斥资源上的锁</a:t>
            </a:r>
            <a:r>
              <a:rPr lang="en-US" altLang="zh-CN" sz="2000" kern="1200" dirty="0" smtClean="0">
                <a:latin typeface="Arial" pitchFamily="34" charset="0"/>
                <a:ea typeface="仿宋_GB2312" pitchFamily="49" charset="-122"/>
              </a:rPr>
              <a:t>,</a:t>
            </a:r>
          </a:p>
          <a:p>
            <a:pPr lvl="1">
              <a:lnSpc>
                <a:spcPct val="120000"/>
              </a:lnSpc>
              <a:spcBef>
                <a:spcPts val="600"/>
              </a:spcBef>
            </a:pPr>
            <a:r>
              <a:rPr lang="zh-CN" altLang="en-US" sz="2000" kern="1200" dirty="0" smtClean="0">
                <a:latin typeface="Arial" pitchFamily="34" charset="0"/>
                <a:ea typeface="仿宋_GB2312" pitchFamily="49" charset="-122"/>
              </a:rPr>
              <a:t>拥有上锁状态的线程能够对共享资源进行访问。</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若其他线程希望对“一个已经被上了互斥锁的资源”上锁，则该线程挂起，直到上锁的线程释放互斥锁为止。</a:t>
            </a:r>
          </a:p>
          <a:p>
            <a:pPr>
              <a:lnSpc>
                <a:spcPct val="120000"/>
              </a:lnSpc>
              <a:spcBef>
                <a:spcPts val="600"/>
              </a:spcBef>
            </a:pPr>
            <a:r>
              <a:rPr lang="zh-CN" altLang="en-US" sz="2400" kern="1200" dirty="0" smtClean="0">
                <a:latin typeface="Arial" pitchFamily="34" charset="0"/>
                <a:ea typeface="仿宋_GB2312" pitchFamily="49" charset="-122"/>
              </a:rPr>
              <a:t>互斥锁不仅保护一个进程内的共享资源，而且保护系统中进程之间的资源，它是通过互斥锁提供一个互斥锁名来实现进程和进程之间共享协调的。</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互斥锁</a:t>
            </a:r>
          </a:p>
        </p:txBody>
      </p:sp>
      <p:sp>
        <p:nvSpPr>
          <p:cNvPr id="144387" name="Rectangle 3"/>
          <p:cNvSpPr>
            <a:spLocks noGrp="1" noChangeArrowheads="1"/>
          </p:cNvSpPr>
          <p:nvPr>
            <p:ph type="body" idx="1"/>
          </p:nvPr>
        </p:nvSpPr>
        <p:spPr>
          <a:xfrm>
            <a:off x="467544" y="1124744"/>
            <a:ext cx="8064896" cy="5184576"/>
          </a:xfrm>
        </p:spPr>
        <p:txBody>
          <a:bodyPr/>
          <a:lstStyle/>
          <a:p>
            <a:pPr>
              <a:lnSpc>
                <a:spcPct val="120000"/>
              </a:lnSpc>
              <a:spcBef>
                <a:spcPts val="600"/>
              </a:spcBef>
            </a:pPr>
            <a:r>
              <a:rPr lang="zh-CN" altLang="en-US" sz="2400" kern="1200" dirty="0" smtClean="0">
                <a:latin typeface="Arial" pitchFamily="34" charset="0"/>
                <a:ea typeface="仿宋_GB2312" pitchFamily="49" charset="-122"/>
              </a:rPr>
              <a:t>在使用互斥锁进行同步线程前，必须首先创建互斥锁：</a:t>
            </a:r>
          </a:p>
          <a:p>
            <a:pPr marL="533400" lvl="1" indent="-533400">
              <a:lnSpc>
                <a:spcPct val="80000"/>
              </a:lnSpc>
              <a:buClr>
                <a:schemeClr val="folHlink"/>
              </a:buClr>
              <a:buSzPct val="60000"/>
              <a:buNone/>
            </a:pPr>
            <a:r>
              <a:rPr lang="en-US" altLang="zh-CN" sz="1600" dirty="0" smtClean="0">
                <a:latin typeface="Georgia" pitchFamily="18" charset="0"/>
                <a:ea typeface="宋体" pitchFamily="2" charset="-122"/>
                <a:cs typeface="+mn-cs"/>
              </a:rPr>
              <a:t>HANDLE </a:t>
            </a:r>
            <a:r>
              <a:rPr lang="en-US" altLang="zh-CN" sz="1600" dirty="0" err="1" smtClean="0">
                <a:solidFill>
                  <a:srgbClr val="FF0000"/>
                </a:solidFill>
                <a:latin typeface="Georgia" pitchFamily="18" charset="0"/>
                <a:ea typeface="宋体" pitchFamily="2" charset="-122"/>
                <a:cs typeface="+mn-cs"/>
              </a:rPr>
              <a:t>CreateMutex</a:t>
            </a:r>
            <a:r>
              <a:rPr lang="en-US" altLang="zh-CN" sz="1600" dirty="0" smtClean="0">
                <a:latin typeface="Georgia" pitchFamily="18" charset="0"/>
                <a:ea typeface="宋体" pitchFamily="2" charset="-122"/>
                <a:cs typeface="+mn-cs"/>
              </a:rPr>
              <a:t>(LPSECURITY_ATTRIBUTES </a:t>
            </a:r>
            <a:r>
              <a:rPr lang="en-US" altLang="zh-CN" sz="1600" dirty="0" err="1" smtClean="0">
                <a:latin typeface="Georgia" pitchFamily="18" charset="0"/>
                <a:ea typeface="宋体" pitchFamily="2" charset="-122"/>
                <a:cs typeface="+mn-cs"/>
              </a:rPr>
              <a:t>lpMutexAttributes</a:t>
            </a:r>
            <a:r>
              <a:rPr lang="en-US" altLang="zh-CN" sz="1600" dirty="0" smtClean="0">
                <a:latin typeface="Georgia" pitchFamily="18" charset="0"/>
                <a:ea typeface="宋体" pitchFamily="2" charset="-122"/>
                <a:cs typeface="+mn-cs"/>
              </a:rPr>
              <a:t>, </a:t>
            </a:r>
          </a:p>
          <a:p>
            <a:pPr marL="533400" lvl="1" indent="-533400">
              <a:lnSpc>
                <a:spcPct val="80000"/>
              </a:lnSpc>
              <a:buClr>
                <a:schemeClr val="folHlink"/>
              </a:buClr>
              <a:buSzPct val="60000"/>
              <a:buNone/>
            </a:pPr>
            <a:r>
              <a:rPr lang="en-US" altLang="zh-CN" sz="1600" dirty="0" smtClean="0">
                <a:latin typeface="Georgia" pitchFamily="18" charset="0"/>
                <a:ea typeface="宋体" pitchFamily="2" charset="-122"/>
                <a:cs typeface="+mn-cs"/>
              </a:rPr>
              <a:t>		BOOL </a:t>
            </a:r>
            <a:r>
              <a:rPr lang="en-US" altLang="zh-CN" sz="1600" dirty="0" err="1" smtClean="0">
                <a:latin typeface="Georgia" pitchFamily="18" charset="0"/>
                <a:ea typeface="宋体" pitchFamily="2" charset="-122"/>
                <a:cs typeface="+mn-cs"/>
              </a:rPr>
              <a:t>bInitialOwner</a:t>
            </a:r>
            <a:r>
              <a:rPr lang="en-US" altLang="zh-CN" sz="1600" dirty="0" smtClean="0">
                <a:latin typeface="Georgia" pitchFamily="18" charset="0"/>
                <a:ea typeface="宋体" pitchFamily="2" charset="-122"/>
                <a:cs typeface="+mn-cs"/>
              </a:rPr>
              <a:t>, </a:t>
            </a:r>
          </a:p>
          <a:p>
            <a:pPr marL="533400" lvl="1" indent="-533400">
              <a:lnSpc>
                <a:spcPct val="80000"/>
              </a:lnSpc>
              <a:buClr>
                <a:schemeClr val="folHlink"/>
              </a:buClr>
              <a:buSzPct val="60000"/>
              <a:buNone/>
            </a:pPr>
            <a:r>
              <a:rPr lang="en-US" altLang="zh-CN" sz="1600" dirty="0" smtClean="0">
                <a:latin typeface="Georgia" pitchFamily="18" charset="0"/>
                <a:ea typeface="宋体" pitchFamily="2" charset="-122"/>
                <a:cs typeface="+mn-cs"/>
              </a:rPr>
              <a:t>		LPCTSTR </a:t>
            </a:r>
            <a:r>
              <a:rPr lang="en-US" altLang="zh-CN" sz="1600" dirty="0" err="1" smtClean="0">
                <a:latin typeface="Georgia" pitchFamily="18" charset="0"/>
                <a:ea typeface="宋体" pitchFamily="2" charset="-122"/>
                <a:cs typeface="+mn-cs"/>
              </a:rPr>
              <a:t>lpName</a:t>
            </a:r>
            <a:r>
              <a:rPr lang="en-US" altLang="zh-CN" sz="1600" dirty="0" smtClean="0">
                <a:latin typeface="Georgia" pitchFamily="18" charset="0"/>
                <a:ea typeface="宋体" pitchFamily="2" charset="-122"/>
                <a:cs typeface="+mn-cs"/>
              </a:rPr>
              <a:t> ); </a:t>
            </a:r>
            <a:r>
              <a:rPr lang="zh-CN" altLang="en-US" sz="1600" dirty="0" smtClean="0">
                <a:latin typeface="Georgia" pitchFamily="18" charset="0"/>
                <a:ea typeface="宋体" pitchFamily="2" charset="-122"/>
                <a:cs typeface="+mn-cs"/>
              </a:rPr>
              <a:t>；</a:t>
            </a:r>
          </a:p>
          <a:p>
            <a:pPr>
              <a:lnSpc>
                <a:spcPct val="120000"/>
              </a:lnSpc>
              <a:spcBef>
                <a:spcPts val="600"/>
              </a:spcBef>
            </a:pPr>
            <a:r>
              <a:rPr lang="zh-CN" altLang="en-US" sz="2400" kern="1200" dirty="0" smtClean="0">
                <a:latin typeface="Arial" pitchFamily="34" charset="0"/>
                <a:ea typeface="仿宋_GB2312" pitchFamily="49" charset="-122"/>
              </a:rPr>
              <a:t>打开互斥锁的函数</a:t>
            </a:r>
          </a:p>
          <a:p>
            <a:pPr marL="533400" lvl="1" indent="-533400">
              <a:lnSpc>
                <a:spcPct val="80000"/>
              </a:lnSpc>
              <a:buClr>
                <a:schemeClr val="folHlink"/>
              </a:buClr>
              <a:buSzPct val="60000"/>
              <a:buNone/>
            </a:pPr>
            <a:r>
              <a:rPr lang="en-US" altLang="zh-CN" sz="1600" dirty="0" smtClean="0">
                <a:latin typeface="Georgia" pitchFamily="18" charset="0"/>
                <a:ea typeface="宋体" pitchFamily="2" charset="-122"/>
                <a:cs typeface="+mn-cs"/>
              </a:rPr>
              <a:t>HANDLE </a:t>
            </a:r>
            <a:r>
              <a:rPr lang="en-US" altLang="zh-CN" sz="1600" dirty="0" err="1" smtClean="0">
                <a:solidFill>
                  <a:srgbClr val="FF0000"/>
                </a:solidFill>
                <a:latin typeface="Georgia" pitchFamily="18" charset="0"/>
                <a:ea typeface="宋体" pitchFamily="2" charset="-122"/>
                <a:cs typeface="+mn-cs"/>
              </a:rPr>
              <a:t>OpenMutex</a:t>
            </a:r>
            <a:r>
              <a:rPr lang="en-US" altLang="zh-CN" sz="1600" dirty="0" smtClean="0">
                <a:latin typeface="Georgia" pitchFamily="18" charset="0"/>
                <a:ea typeface="宋体" pitchFamily="2" charset="-122"/>
                <a:cs typeface="+mn-cs"/>
              </a:rPr>
              <a:t>(DWORD </a:t>
            </a:r>
            <a:r>
              <a:rPr lang="en-US" altLang="zh-CN" sz="1600" dirty="0" err="1">
                <a:latin typeface="Georgia" pitchFamily="18" charset="0"/>
                <a:ea typeface="宋体" pitchFamily="2" charset="-122"/>
                <a:cs typeface="+mn-cs"/>
              </a:rPr>
              <a:t>dwDesiredAccess</a:t>
            </a:r>
            <a:r>
              <a:rPr lang="zh-CN" altLang="en-US" sz="1600" dirty="0" smtClean="0">
                <a:latin typeface="Georgia" pitchFamily="18" charset="0"/>
                <a:ea typeface="宋体" pitchFamily="2" charset="-122"/>
                <a:cs typeface="+mn-cs"/>
              </a:rPr>
              <a:t>，</a:t>
            </a:r>
            <a:endParaRPr lang="en-US" altLang="zh-CN" sz="1600" dirty="0" smtClean="0">
              <a:latin typeface="Georgia" pitchFamily="18" charset="0"/>
              <a:ea typeface="宋体" pitchFamily="2" charset="-122"/>
              <a:cs typeface="+mn-cs"/>
            </a:endParaRPr>
          </a:p>
          <a:p>
            <a:pPr marL="533400" lvl="1" indent="-533400">
              <a:lnSpc>
                <a:spcPct val="80000"/>
              </a:lnSpc>
              <a:buClr>
                <a:schemeClr val="folHlink"/>
              </a:buClr>
              <a:buSzPct val="60000"/>
              <a:buNone/>
            </a:pPr>
            <a:r>
              <a:rPr lang="en-US" altLang="zh-CN" sz="1600" dirty="0" smtClean="0">
                <a:latin typeface="Georgia" pitchFamily="18" charset="0"/>
                <a:ea typeface="宋体" pitchFamily="2" charset="-122"/>
                <a:cs typeface="+mn-cs"/>
              </a:rPr>
              <a:t>		BOOL </a:t>
            </a:r>
            <a:r>
              <a:rPr lang="en-US" altLang="zh-CN" sz="1600" dirty="0" err="1" smtClean="0">
                <a:latin typeface="Georgia" pitchFamily="18" charset="0"/>
                <a:ea typeface="宋体" pitchFamily="2" charset="-122"/>
                <a:cs typeface="+mn-cs"/>
              </a:rPr>
              <a:t>bInheritHandle</a:t>
            </a:r>
            <a:r>
              <a:rPr lang="en-US" altLang="zh-CN" sz="1600" dirty="0" smtClean="0">
                <a:latin typeface="Georgia" pitchFamily="18" charset="0"/>
                <a:ea typeface="宋体" pitchFamily="2" charset="-122"/>
                <a:cs typeface="+mn-cs"/>
              </a:rPr>
              <a:t> </a:t>
            </a:r>
            <a:r>
              <a:rPr lang="zh-CN" altLang="en-US" sz="1600" dirty="0" smtClean="0">
                <a:latin typeface="Georgia" pitchFamily="18" charset="0"/>
                <a:ea typeface="宋体" pitchFamily="2" charset="-122"/>
                <a:cs typeface="+mn-cs"/>
              </a:rPr>
              <a:t>，</a:t>
            </a:r>
            <a:endParaRPr lang="en-US" altLang="zh-CN" sz="1600" dirty="0" smtClean="0">
              <a:latin typeface="Georgia" pitchFamily="18" charset="0"/>
              <a:ea typeface="宋体" pitchFamily="2" charset="-122"/>
              <a:cs typeface="+mn-cs"/>
            </a:endParaRPr>
          </a:p>
          <a:p>
            <a:pPr marL="533400" lvl="1" indent="-533400">
              <a:lnSpc>
                <a:spcPct val="80000"/>
              </a:lnSpc>
              <a:buClr>
                <a:schemeClr val="folHlink"/>
              </a:buClr>
              <a:buSzPct val="60000"/>
              <a:buNone/>
            </a:pPr>
            <a:r>
              <a:rPr lang="en-US" altLang="zh-CN" sz="1600" dirty="0" smtClean="0">
                <a:latin typeface="Georgia" pitchFamily="18" charset="0"/>
                <a:ea typeface="宋体" pitchFamily="2" charset="-122"/>
                <a:cs typeface="+mn-cs"/>
              </a:rPr>
              <a:t>		LPCTSTR   </a:t>
            </a:r>
            <a:r>
              <a:rPr lang="en-US" altLang="zh-CN" sz="1600" dirty="0" err="1" smtClean="0">
                <a:latin typeface="Georgia" pitchFamily="18" charset="0"/>
                <a:ea typeface="宋体" pitchFamily="2" charset="-122"/>
                <a:cs typeface="+mn-cs"/>
              </a:rPr>
              <a:t>lpName</a:t>
            </a:r>
            <a:r>
              <a:rPr lang="en-US" altLang="zh-CN" sz="1600" dirty="0" smtClean="0">
                <a:latin typeface="Georgia" pitchFamily="18" charset="0"/>
                <a:ea typeface="宋体" pitchFamily="2" charset="-122"/>
                <a:cs typeface="+mn-cs"/>
              </a:rPr>
              <a:t>)</a:t>
            </a:r>
          </a:p>
          <a:p>
            <a:pPr>
              <a:lnSpc>
                <a:spcPct val="120000"/>
              </a:lnSpc>
              <a:spcBef>
                <a:spcPts val="600"/>
              </a:spcBef>
            </a:pPr>
            <a:r>
              <a:rPr lang="zh-CN" altLang="en-US" sz="2400" kern="1200" dirty="0" smtClean="0">
                <a:latin typeface="Arial" pitchFamily="34" charset="0"/>
                <a:ea typeface="仿宋_GB2312" pitchFamily="49" charset="-122"/>
              </a:rPr>
              <a:t>获得互斥锁</a:t>
            </a:r>
            <a:r>
              <a:rPr lang="en-US" altLang="zh-CN" sz="2400" kern="1200" dirty="0" smtClean="0">
                <a:latin typeface="Arial" pitchFamily="34" charset="0"/>
                <a:ea typeface="仿宋_GB2312" pitchFamily="49" charset="-122"/>
              </a:rPr>
              <a:t>:</a:t>
            </a:r>
          </a:p>
          <a:p>
            <a:pPr marL="533400" lvl="1" indent="-533400">
              <a:lnSpc>
                <a:spcPct val="80000"/>
              </a:lnSpc>
              <a:buClr>
                <a:schemeClr val="folHlink"/>
              </a:buClr>
              <a:buSzPct val="60000"/>
              <a:buNone/>
            </a:pPr>
            <a:r>
              <a:rPr lang="en-US" altLang="zh-CN" sz="1600" dirty="0" smtClean="0">
                <a:latin typeface="Georgia" pitchFamily="18" charset="0"/>
                <a:ea typeface="宋体" pitchFamily="2" charset="-122"/>
                <a:cs typeface="+mn-cs"/>
              </a:rPr>
              <a:t>DWORD </a:t>
            </a:r>
            <a:r>
              <a:rPr lang="en-US" altLang="zh-CN" sz="1600" dirty="0" err="1" smtClean="0">
                <a:solidFill>
                  <a:srgbClr val="FF0000"/>
                </a:solidFill>
                <a:latin typeface="Georgia" pitchFamily="18" charset="0"/>
                <a:ea typeface="宋体" pitchFamily="2" charset="-122"/>
                <a:cs typeface="+mn-cs"/>
              </a:rPr>
              <a:t>WaitForSingleObject</a:t>
            </a:r>
            <a:r>
              <a:rPr lang="en-US" altLang="zh-CN" sz="1600" dirty="0" smtClean="0">
                <a:latin typeface="Georgia" pitchFamily="18" charset="0"/>
                <a:ea typeface="宋体" pitchFamily="2" charset="-122"/>
                <a:cs typeface="+mn-cs"/>
              </a:rPr>
              <a:t>(HANDLE </a:t>
            </a:r>
            <a:r>
              <a:rPr lang="en-US" altLang="zh-CN" sz="1600" dirty="0" err="1" smtClean="0">
                <a:latin typeface="Georgia" pitchFamily="18" charset="0"/>
                <a:ea typeface="宋体" pitchFamily="2" charset="-122"/>
                <a:cs typeface="+mn-cs"/>
              </a:rPr>
              <a:t>hHandle</a:t>
            </a:r>
            <a:r>
              <a:rPr lang="en-US" altLang="zh-CN" sz="1600" dirty="0" smtClean="0">
                <a:latin typeface="Georgia" pitchFamily="18" charset="0"/>
                <a:ea typeface="宋体" pitchFamily="2" charset="-122"/>
                <a:cs typeface="+mn-cs"/>
              </a:rPr>
              <a:t>, </a:t>
            </a:r>
          </a:p>
          <a:p>
            <a:pPr marL="533400" lvl="1" indent="-533400">
              <a:lnSpc>
                <a:spcPct val="80000"/>
              </a:lnSpc>
              <a:buClr>
                <a:schemeClr val="folHlink"/>
              </a:buClr>
              <a:buSzPct val="60000"/>
              <a:buNone/>
            </a:pPr>
            <a:r>
              <a:rPr lang="en-US" altLang="zh-CN" sz="1600" dirty="0" smtClean="0">
                <a:latin typeface="Georgia" pitchFamily="18" charset="0"/>
                <a:ea typeface="宋体" pitchFamily="2" charset="-122"/>
                <a:cs typeface="+mn-cs"/>
              </a:rPr>
              <a:t>		DWORD </a:t>
            </a:r>
            <a:r>
              <a:rPr lang="en-US" altLang="zh-CN" sz="1600" dirty="0" err="1" smtClean="0">
                <a:latin typeface="Georgia" pitchFamily="18" charset="0"/>
                <a:ea typeface="宋体" pitchFamily="2" charset="-122"/>
                <a:cs typeface="+mn-cs"/>
              </a:rPr>
              <a:t>dwMilliseconds</a:t>
            </a:r>
            <a:r>
              <a:rPr lang="en-US" altLang="zh-CN" sz="1600" dirty="0" smtClean="0">
                <a:latin typeface="Georgia" pitchFamily="18" charset="0"/>
                <a:ea typeface="宋体" pitchFamily="2" charset="-122"/>
                <a:cs typeface="+mn-cs"/>
              </a:rPr>
              <a:t> );</a:t>
            </a:r>
          </a:p>
          <a:p>
            <a:pPr>
              <a:lnSpc>
                <a:spcPct val="120000"/>
              </a:lnSpc>
              <a:spcBef>
                <a:spcPts val="600"/>
              </a:spcBef>
            </a:pPr>
            <a:r>
              <a:rPr lang="zh-CN" altLang="en-US" sz="2400" kern="1200" dirty="0" smtClean="0">
                <a:latin typeface="Arial" pitchFamily="34" charset="0"/>
                <a:ea typeface="仿宋_GB2312" pitchFamily="49" charset="-122"/>
              </a:rPr>
              <a:t>释放互斥锁：</a:t>
            </a:r>
          </a:p>
          <a:p>
            <a:pPr marL="533400" indent="-533400">
              <a:lnSpc>
                <a:spcPct val="80000"/>
              </a:lnSpc>
              <a:buFont typeface="Wingdings" pitchFamily="2" charset="2"/>
              <a:buNone/>
            </a:pPr>
            <a:r>
              <a:rPr lang="en-US" altLang="zh-CN" sz="1600" dirty="0" smtClean="0">
                <a:latin typeface="Georgia" pitchFamily="18" charset="0"/>
                <a:ea typeface="宋体" pitchFamily="2" charset="-122"/>
              </a:rPr>
              <a:t>BOOL </a:t>
            </a:r>
            <a:r>
              <a:rPr lang="en-US" altLang="zh-CN" sz="1600" dirty="0" err="1" smtClean="0">
                <a:solidFill>
                  <a:srgbClr val="FF0000"/>
                </a:solidFill>
                <a:latin typeface="Georgia" pitchFamily="18" charset="0"/>
                <a:ea typeface="宋体" pitchFamily="2" charset="-122"/>
              </a:rPr>
              <a:t>RealseMutex</a:t>
            </a:r>
            <a:r>
              <a:rPr lang="zh-CN" altLang="en-US" sz="1600" dirty="0">
                <a:latin typeface="Georgia" pitchFamily="18" charset="0"/>
                <a:ea typeface="宋体" pitchFamily="2" charset="-122"/>
              </a:rPr>
              <a:t>（</a:t>
            </a:r>
            <a:r>
              <a:rPr lang="en-US" altLang="zh-CN" sz="1600" dirty="0">
                <a:latin typeface="Georgia" pitchFamily="18" charset="0"/>
                <a:ea typeface="宋体" pitchFamily="2" charset="-122"/>
              </a:rPr>
              <a:t>HANDLE </a:t>
            </a:r>
            <a:r>
              <a:rPr lang="en-US" altLang="zh-CN" sz="1600" dirty="0" err="1">
                <a:latin typeface="Georgia" pitchFamily="18" charset="0"/>
                <a:ea typeface="宋体" pitchFamily="2" charset="-122"/>
              </a:rPr>
              <a:t>hMutex</a:t>
            </a:r>
            <a:r>
              <a:rPr lang="zh-CN" altLang="en-US" sz="1600" dirty="0">
                <a:latin typeface="Georgia" pitchFamily="18" charset="0"/>
                <a:ea typeface="宋体" pitchFamily="2" charset="-122"/>
              </a:rPr>
              <a:t>）</a:t>
            </a:r>
            <a:r>
              <a:rPr lang="zh-CN" altLang="en-US" sz="1600" dirty="0" smtClean="0">
                <a:latin typeface="Georgia" pitchFamily="18" charset="0"/>
                <a:ea typeface="宋体" pitchFamily="2" charset="-122"/>
              </a:rPr>
              <a:t>；</a:t>
            </a:r>
            <a:endParaRPr lang="en-US" altLang="zh-CN" sz="1600" dirty="0" smtClean="0">
              <a:latin typeface="Georgia" pitchFamily="18" charset="0"/>
              <a:ea typeface="宋体" pitchFamily="2" charset="-122"/>
            </a:endParaRPr>
          </a:p>
          <a:p>
            <a:pPr>
              <a:lnSpc>
                <a:spcPct val="120000"/>
              </a:lnSpc>
              <a:spcBef>
                <a:spcPts val="600"/>
              </a:spcBef>
            </a:pPr>
            <a:r>
              <a:rPr lang="zh-CN" altLang="en-US" sz="2400" kern="1200" dirty="0" smtClean="0">
                <a:latin typeface="Arial" pitchFamily="34" charset="0"/>
                <a:ea typeface="仿宋_GB2312" pitchFamily="49" charset="-122"/>
              </a:rPr>
              <a:t>关闭互斥</a:t>
            </a:r>
            <a:r>
              <a:rPr lang="zh-CN" altLang="en-US" sz="2400" kern="1200" dirty="0" smtClean="0">
                <a:latin typeface="Arial" pitchFamily="34" charset="0"/>
                <a:ea typeface="仿宋_GB2312" pitchFamily="49" charset="-122"/>
              </a:rPr>
              <a:t>锁：</a:t>
            </a:r>
          </a:p>
          <a:p>
            <a:pPr marL="533400" indent="-533400">
              <a:lnSpc>
                <a:spcPct val="80000"/>
              </a:lnSpc>
              <a:buNone/>
            </a:pPr>
            <a:r>
              <a:rPr lang="en-US" altLang="zh-CN" sz="1600" dirty="0" smtClean="0">
                <a:latin typeface="Georgia" pitchFamily="18" charset="0"/>
                <a:ea typeface="宋体" pitchFamily="2" charset="-122"/>
              </a:rPr>
              <a:t>BOOL </a:t>
            </a:r>
            <a:r>
              <a:rPr lang="en-US" altLang="zh-CN" sz="1600" dirty="0" err="1" smtClean="0">
                <a:solidFill>
                  <a:srgbClr val="FF0000"/>
                </a:solidFill>
                <a:latin typeface="Georgia" pitchFamily="18" charset="0"/>
                <a:ea typeface="宋体" pitchFamily="2" charset="-122"/>
              </a:rPr>
              <a:t>CloseHandle</a:t>
            </a:r>
            <a:r>
              <a:rPr lang="en-US" altLang="zh-CN" sz="1600" dirty="0" smtClean="0">
                <a:latin typeface="Georgia" pitchFamily="18" charset="0"/>
                <a:ea typeface="宋体" pitchFamily="2" charset="-122"/>
              </a:rPr>
              <a:t>(HANDLE </a:t>
            </a:r>
            <a:r>
              <a:rPr lang="en-US" altLang="zh-CN" sz="1600" dirty="0" err="1" smtClean="0">
                <a:latin typeface="Georgia" pitchFamily="18" charset="0"/>
                <a:ea typeface="宋体" pitchFamily="2" charset="-122"/>
              </a:rPr>
              <a:t>hObject</a:t>
            </a:r>
            <a:r>
              <a:rPr lang="en-US" altLang="zh-CN" sz="1600" dirty="0" smtClean="0">
                <a:latin typeface="Georgia" pitchFamily="18" charset="0"/>
                <a:ea typeface="宋体" pitchFamily="2" charset="-122"/>
              </a:rPr>
              <a:t> );</a:t>
            </a:r>
            <a:endParaRPr lang="zh-CN" altLang="en-US" sz="1600" dirty="0">
              <a:latin typeface="Georgia" pitchFamily="18" charset="0"/>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事件对象 </a:t>
            </a:r>
          </a:p>
        </p:txBody>
      </p:sp>
      <p:sp>
        <p:nvSpPr>
          <p:cNvPr id="142339" name="Rectangle 3"/>
          <p:cNvSpPr>
            <a:spLocks noGrp="1" noChangeArrowheads="1"/>
          </p:cNvSpPr>
          <p:nvPr>
            <p:ph type="body" idx="1"/>
          </p:nvPr>
        </p:nvSpPr>
        <p:spPr>
          <a:xfrm>
            <a:off x="539552" y="1196752"/>
            <a:ext cx="7920880" cy="4783361"/>
          </a:xfrm>
        </p:spPr>
        <p:txBody>
          <a:bodyPr/>
          <a:lstStyle/>
          <a:p>
            <a:pPr>
              <a:lnSpc>
                <a:spcPct val="120000"/>
              </a:lnSpc>
              <a:spcBef>
                <a:spcPts val="600"/>
              </a:spcBef>
              <a:buNone/>
            </a:pPr>
            <a:r>
              <a:rPr lang="zh-CN" altLang="en-US" sz="2400" kern="1200" dirty="0" smtClean="0">
                <a:latin typeface="Arial" pitchFamily="34" charset="0"/>
                <a:ea typeface="仿宋_GB2312" pitchFamily="49" charset="-122"/>
              </a:rPr>
              <a:t>事件和互斥锁的区别如下：</a:t>
            </a:r>
            <a:endParaRPr lang="en-US" altLang="zh-CN" sz="2400" kern="1200" dirty="0" smtClean="0">
              <a:latin typeface="Arial" pitchFamily="34" charset="0"/>
              <a:ea typeface="仿宋_GB2312" pitchFamily="49" charset="-122"/>
            </a:endParaRPr>
          </a:p>
          <a:p>
            <a:pPr>
              <a:lnSpc>
                <a:spcPct val="120000"/>
              </a:lnSpc>
              <a:spcBef>
                <a:spcPts val="600"/>
              </a:spcBef>
            </a:pPr>
            <a:r>
              <a:rPr lang="zh-CN" altLang="en-US" sz="2400" kern="1200" dirty="0" smtClean="0">
                <a:latin typeface="Arial" pitchFamily="34" charset="0"/>
                <a:ea typeface="仿宋_GB2312" pitchFamily="49" charset="-122"/>
              </a:rPr>
              <a:t>互斥锁主要是保证</a:t>
            </a:r>
            <a:r>
              <a:rPr lang="zh-CN" altLang="en-US" sz="2400" kern="1200" dirty="0" smtClean="0">
                <a:solidFill>
                  <a:srgbClr val="FF0000"/>
                </a:solidFill>
                <a:latin typeface="Arial" pitchFamily="34" charset="0"/>
                <a:ea typeface="仿宋_GB2312" pitchFamily="49" charset="-122"/>
              </a:rPr>
              <a:t>任一时刻只有一个线程在使用共享的资源</a:t>
            </a:r>
            <a:r>
              <a:rPr lang="zh-CN" altLang="en-US" sz="2400" kern="1200" dirty="0" smtClean="0">
                <a:latin typeface="Arial" pitchFamily="34" charset="0"/>
                <a:ea typeface="仿宋_GB2312" pitchFamily="49" charset="-122"/>
              </a:rPr>
              <a:t>，什么时刻运行哪个线程是随机的，是由操作系统决定的，用户没有任何决定权，所以互斥锁不能保证两个线程按一定顺序执行。</a:t>
            </a:r>
          </a:p>
          <a:p>
            <a:pPr>
              <a:lnSpc>
                <a:spcPct val="120000"/>
              </a:lnSpc>
              <a:spcBef>
                <a:spcPts val="600"/>
              </a:spcBef>
            </a:pPr>
            <a:r>
              <a:rPr lang="zh-CN" altLang="en-US" sz="2400" kern="1200" dirty="0" smtClean="0">
                <a:latin typeface="Arial" pitchFamily="34" charset="0"/>
                <a:ea typeface="仿宋_GB2312" pitchFamily="49" charset="-122"/>
              </a:rPr>
              <a:t>事件主要用于</a:t>
            </a:r>
            <a:r>
              <a:rPr lang="zh-CN" altLang="en-US" sz="2400" kern="1200" dirty="0" smtClean="0">
                <a:solidFill>
                  <a:srgbClr val="FF0000"/>
                </a:solidFill>
                <a:latin typeface="Arial" pitchFamily="34" charset="0"/>
                <a:ea typeface="仿宋_GB2312" pitchFamily="49" charset="-122"/>
              </a:rPr>
              <a:t>协调两个和多个线程之间的动作</a:t>
            </a:r>
            <a:r>
              <a:rPr lang="zh-CN" altLang="en-US" sz="2400" kern="1200" dirty="0" smtClean="0">
                <a:latin typeface="Arial" pitchFamily="34" charset="0"/>
                <a:ea typeface="仿宋_GB2312" pitchFamily="49" charset="-122"/>
              </a:rPr>
              <a:t>，使其协调一致，符合预期逻辑。一个线程等待某个事件的发生，另一个线程则在某个事件发生后产生一个信号，通知正在等待的线程。</a:t>
            </a:r>
            <a:endParaRPr lang="en-US" altLang="zh-CN" sz="2400" kern="1200" dirty="0" smtClean="0">
              <a:latin typeface="Arial" pitchFamily="34" charset="0"/>
              <a:ea typeface="仿宋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事件对象</a:t>
            </a:r>
          </a:p>
        </p:txBody>
      </p:sp>
      <p:sp>
        <p:nvSpPr>
          <p:cNvPr id="141315" name="Rectangle 3"/>
          <p:cNvSpPr>
            <a:spLocks noGrp="1" noChangeArrowheads="1"/>
          </p:cNvSpPr>
          <p:nvPr>
            <p:ph type="body" idx="1"/>
          </p:nvPr>
        </p:nvSpPr>
        <p:spPr>
          <a:xfrm>
            <a:off x="539552" y="1196752"/>
            <a:ext cx="8147248" cy="5112568"/>
          </a:xfrm>
        </p:spPr>
        <p:txBody>
          <a:bodyPr/>
          <a:lstStyle/>
          <a:p>
            <a:pPr>
              <a:lnSpc>
                <a:spcPct val="120000"/>
              </a:lnSpc>
              <a:spcBef>
                <a:spcPts val="600"/>
              </a:spcBef>
            </a:pPr>
            <a:r>
              <a:rPr lang="zh-CN" altLang="en-US" sz="2400" kern="1200" dirty="0" smtClean="0">
                <a:latin typeface="Arial" pitchFamily="34" charset="0"/>
                <a:ea typeface="仿宋_GB2312" pitchFamily="49" charset="-122"/>
              </a:rPr>
              <a:t>创建和打开事件对象：</a:t>
            </a:r>
          </a:p>
          <a:p>
            <a:pPr marL="533400" indent="-533400">
              <a:lnSpc>
                <a:spcPct val="80000"/>
              </a:lnSpc>
              <a:buFont typeface="Wingdings" pitchFamily="2" charset="2"/>
              <a:buNone/>
            </a:pPr>
            <a:r>
              <a:rPr lang="zh-CN" altLang="en-US" sz="1400" dirty="0"/>
              <a:t>	</a:t>
            </a:r>
            <a:r>
              <a:rPr lang="zh-CN" altLang="en-US" sz="1600" dirty="0"/>
              <a:t>在利用事件之前，必须先调用</a:t>
            </a:r>
            <a:r>
              <a:rPr lang="en-US" altLang="zh-CN" sz="1600" dirty="0" err="1"/>
              <a:t>CreateEvent</a:t>
            </a:r>
            <a:r>
              <a:rPr lang="zh-CN" altLang="en-US" sz="1600" dirty="0"/>
              <a:t>函数创建一个事件对象</a:t>
            </a:r>
            <a:endParaRPr lang="zh-CN" altLang="en-US" sz="1400" dirty="0"/>
          </a:p>
          <a:p>
            <a:pPr marL="533400" indent="-533400">
              <a:lnSpc>
                <a:spcPct val="80000"/>
              </a:lnSpc>
              <a:buFont typeface="Wingdings" pitchFamily="2" charset="2"/>
              <a:buNone/>
            </a:pPr>
            <a:r>
              <a:rPr lang="en-US" altLang="zh-CN" sz="1600" dirty="0" smtClean="0">
                <a:latin typeface="Georgia" pitchFamily="18" charset="0"/>
                <a:ea typeface="宋体" pitchFamily="2" charset="-122"/>
              </a:rPr>
              <a:t>HANDLE </a:t>
            </a:r>
            <a:r>
              <a:rPr lang="en-US" altLang="zh-CN" sz="1600" dirty="0" err="1">
                <a:solidFill>
                  <a:srgbClr val="FF0000"/>
                </a:solidFill>
                <a:latin typeface="Georgia" pitchFamily="18" charset="0"/>
                <a:ea typeface="宋体" pitchFamily="2" charset="-122"/>
              </a:rPr>
              <a:t>CreateEvent</a:t>
            </a:r>
            <a:r>
              <a:rPr lang="en-US" altLang="zh-CN" sz="1600" dirty="0">
                <a:solidFill>
                  <a:srgbClr val="FF0000"/>
                </a:solidFill>
                <a:latin typeface="Georgia" pitchFamily="18" charset="0"/>
                <a:ea typeface="宋体" pitchFamily="2" charset="-122"/>
              </a:rPr>
              <a:t> </a:t>
            </a:r>
            <a:r>
              <a:rPr lang="zh-CN" altLang="en-US" sz="1600" dirty="0" smtClean="0">
                <a:latin typeface="Georgia" pitchFamily="18" charset="0"/>
                <a:ea typeface="宋体" pitchFamily="2" charset="-122"/>
              </a:rPr>
              <a:t>（</a:t>
            </a:r>
            <a:endParaRPr lang="en-US" altLang="zh-CN" sz="1600" dirty="0" smtClean="0">
              <a:latin typeface="Georgia" pitchFamily="18" charset="0"/>
              <a:ea typeface="宋体" pitchFamily="2" charset="-122"/>
            </a:endParaRPr>
          </a:p>
          <a:p>
            <a:pPr marL="533400" indent="-533400">
              <a:lnSpc>
                <a:spcPct val="80000"/>
              </a:lnSpc>
              <a:buFont typeface="Wingdings" pitchFamily="2" charset="2"/>
              <a:buNone/>
            </a:pPr>
            <a:r>
              <a:rPr lang="en-US" altLang="zh-CN" sz="1600" dirty="0" smtClean="0">
                <a:latin typeface="Georgia" pitchFamily="18" charset="0"/>
                <a:ea typeface="宋体" pitchFamily="2" charset="-122"/>
              </a:rPr>
              <a:t>		LPSECURITY_ATTRIBUTES  </a:t>
            </a:r>
            <a:r>
              <a:rPr lang="en-US" altLang="zh-CN" sz="1600" dirty="0" err="1">
                <a:latin typeface="Georgia" pitchFamily="18" charset="0"/>
                <a:ea typeface="宋体" pitchFamily="2" charset="-122"/>
              </a:rPr>
              <a:t>lpEventAttributes</a:t>
            </a:r>
            <a:r>
              <a:rPr lang="en-US" altLang="zh-CN" sz="1600" dirty="0">
                <a:latin typeface="Georgia" pitchFamily="18" charset="0"/>
                <a:ea typeface="宋体" pitchFamily="2" charset="-122"/>
              </a:rPr>
              <a:t>, </a:t>
            </a:r>
            <a:endParaRPr lang="en-US" altLang="zh-CN" sz="1600" dirty="0" smtClean="0">
              <a:latin typeface="Georgia" pitchFamily="18" charset="0"/>
              <a:ea typeface="宋体" pitchFamily="2" charset="-122"/>
            </a:endParaRPr>
          </a:p>
          <a:p>
            <a:pPr marL="533400" indent="-533400">
              <a:lnSpc>
                <a:spcPct val="80000"/>
              </a:lnSpc>
              <a:buFont typeface="Wingdings" pitchFamily="2" charset="2"/>
              <a:buNone/>
            </a:pPr>
            <a:r>
              <a:rPr lang="en-US" altLang="zh-CN" sz="1600" dirty="0" smtClean="0">
                <a:latin typeface="Georgia" pitchFamily="18" charset="0"/>
                <a:ea typeface="宋体" pitchFamily="2" charset="-122"/>
              </a:rPr>
              <a:t>		BOOL   </a:t>
            </a:r>
            <a:r>
              <a:rPr lang="en-US" altLang="zh-CN" sz="1600" dirty="0" err="1" smtClean="0">
                <a:latin typeface="Georgia" pitchFamily="18" charset="0"/>
                <a:ea typeface="宋体" pitchFamily="2" charset="-122"/>
              </a:rPr>
              <a:t>bManulReset</a:t>
            </a:r>
            <a:r>
              <a:rPr lang="en-US" altLang="zh-CN" sz="1600" dirty="0" smtClean="0">
                <a:latin typeface="Georgia" pitchFamily="18" charset="0"/>
                <a:ea typeface="宋体" pitchFamily="2" charset="-122"/>
              </a:rPr>
              <a:t>,</a:t>
            </a:r>
          </a:p>
          <a:p>
            <a:pPr marL="533400" indent="-533400">
              <a:lnSpc>
                <a:spcPct val="80000"/>
              </a:lnSpc>
              <a:buNone/>
            </a:pPr>
            <a:r>
              <a:rPr lang="en-US" altLang="zh-CN" sz="1600" dirty="0" smtClean="0">
                <a:latin typeface="Georgia" pitchFamily="18" charset="0"/>
                <a:ea typeface="宋体" pitchFamily="2" charset="-122"/>
              </a:rPr>
              <a:t>		BOOL   </a:t>
            </a:r>
            <a:r>
              <a:rPr lang="en-US" altLang="zh-CN" sz="1600" dirty="0" err="1" smtClean="0">
                <a:latin typeface="Georgia" pitchFamily="18" charset="0"/>
                <a:ea typeface="宋体" pitchFamily="2" charset="-122"/>
              </a:rPr>
              <a:t>bInitialState</a:t>
            </a:r>
            <a:r>
              <a:rPr lang="en-US" altLang="zh-CN" sz="1600" dirty="0" smtClean="0">
                <a:latin typeface="Georgia" pitchFamily="18" charset="0"/>
                <a:ea typeface="宋体" pitchFamily="2" charset="-122"/>
              </a:rPr>
              <a:t>,</a:t>
            </a:r>
          </a:p>
          <a:p>
            <a:pPr marL="533400" indent="-533400">
              <a:lnSpc>
                <a:spcPct val="80000"/>
              </a:lnSpc>
              <a:buNone/>
            </a:pPr>
            <a:r>
              <a:rPr lang="en-US" altLang="zh-CN" sz="1600" dirty="0" smtClean="0">
                <a:latin typeface="Georgia" pitchFamily="18" charset="0"/>
                <a:ea typeface="宋体" pitchFamily="2" charset="-122"/>
              </a:rPr>
              <a:t>		LPCSTR   </a:t>
            </a:r>
            <a:r>
              <a:rPr lang="en-US" altLang="zh-CN" sz="1600" dirty="0" err="1">
                <a:latin typeface="Georgia" pitchFamily="18" charset="0"/>
                <a:ea typeface="宋体" pitchFamily="2" charset="-122"/>
              </a:rPr>
              <a:t>lpName</a:t>
            </a:r>
            <a:endParaRPr lang="en-US" altLang="zh-CN" sz="1600" dirty="0">
              <a:latin typeface="Georgia" pitchFamily="18" charset="0"/>
              <a:ea typeface="宋体" pitchFamily="2" charset="-122"/>
            </a:endParaRPr>
          </a:p>
          <a:p>
            <a:pPr marL="533400" indent="-533400">
              <a:lnSpc>
                <a:spcPct val="80000"/>
              </a:lnSpc>
              <a:buFont typeface="Wingdings" pitchFamily="2" charset="2"/>
              <a:buNone/>
            </a:pPr>
            <a:r>
              <a:rPr lang="en-US" altLang="zh-CN" sz="1600" dirty="0">
                <a:latin typeface="Georgia" pitchFamily="18" charset="0"/>
                <a:ea typeface="宋体" pitchFamily="2" charset="-122"/>
              </a:rPr>
              <a:t>	</a:t>
            </a:r>
            <a:r>
              <a:rPr lang="zh-CN" altLang="en-US" sz="1600" dirty="0">
                <a:latin typeface="Georgia" pitchFamily="18" charset="0"/>
                <a:ea typeface="宋体" pitchFamily="2" charset="-122"/>
              </a:rPr>
              <a:t>）</a:t>
            </a:r>
            <a:r>
              <a:rPr lang="zh-CN" altLang="en-US" sz="1600" dirty="0" smtClean="0">
                <a:latin typeface="Georgia" pitchFamily="18" charset="0"/>
                <a:ea typeface="宋体" pitchFamily="2" charset="-122"/>
              </a:rPr>
              <a:t>；</a:t>
            </a:r>
            <a:endParaRPr lang="en-US" altLang="zh-CN" sz="1600" dirty="0" smtClean="0">
              <a:latin typeface="Georgia" pitchFamily="18" charset="0"/>
              <a:ea typeface="宋体" pitchFamily="2" charset="-122"/>
            </a:endParaRPr>
          </a:p>
          <a:p>
            <a:pPr marL="533400" indent="-533400">
              <a:lnSpc>
                <a:spcPct val="80000"/>
              </a:lnSpc>
              <a:buFont typeface="Wingdings" pitchFamily="2" charset="2"/>
              <a:buNone/>
            </a:pPr>
            <a:r>
              <a:rPr lang="en-US" altLang="zh-CN" sz="1600" dirty="0" smtClean="0">
                <a:latin typeface="Georgia" pitchFamily="18" charset="0"/>
                <a:ea typeface="宋体" pitchFamily="2" charset="-122"/>
              </a:rPr>
              <a:t>HANDLE    </a:t>
            </a:r>
            <a:r>
              <a:rPr lang="en-US" altLang="zh-CN" sz="1600" dirty="0" err="1">
                <a:solidFill>
                  <a:srgbClr val="FF0000"/>
                </a:solidFill>
                <a:latin typeface="Georgia" pitchFamily="18" charset="0"/>
                <a:ea typeface="宋体" pitchFamily="2" charset="-122"/>
              </a:rPr>
              <a:t>OpenEvent</a:t>
            </a:r>
            <a:r>
              <a:rPr lang="zh-CN" altLang="en-US" sz="1600" dirty="0">
                <a:latin typeface="Georgia" pitchFamily="18" charset="0"/>
                <a:ea typeface="宋体" pitchFamily="2" charset="-122"/>
              </a:rPr>
              <a:t>（</a:t>
            </a:r>
          </a:p>
          <a:p>
            <a:pPr marL="533400" indent="-533400">
              <a:lnSpc>
                <a:spcPct val="80000"/>
              </a:lnSpc>
              <a:buFont typeface="Wingdings" pitchFamily="2" charset="2"/>
              <a:buNone/>
            </a:pPr>
            <a:r>
              <a:rPr lang="zh-CN" altLang="en-US" sz="1600" dirty="0">
                <a:latin typeface="Georgia" pitchFamily="18" charset="0"/>
                <a:ea typeface="宋体" pitchFamily="2" charset="-122"/>
              </a:rPr>
              <a:t>	</a:t>
            </a:r>
            <a:r>
              <a:rPr lang="en-US" altLang="zh-CN" sz="1600" dirty="0" smtClean="0">
                <a:latin typeface="Georgia" pitchFamily="18" charset="0"/>
                <a:ea typeface="宋体" pitchFamily="2" charset="-122"/>
              </a:rPr>
              <a:t>	DWORD </a:t>
            </a:r>
            <a:r>
              <a:rPr lang="en-US" altLang="zh-CN" sz="1600" dirty="0" err="1">
                <a:latin typeface="Georgia" pitchFamily="18" charset="0"/>
                <a:ea typeface="宋体" pitchFamily="2" charset="-122"/>
              </a:rPr>
              <a:t>dwDesiredAccess</a:t>
            </a:r>
            <a:r>
              <a:rPr lang="zh-CN" altLang="en-US" sz="1600" dirty="0" smtClean="0">
                <a:latin typeface="Georgia" pitchFamily="18" charset="0"/>
                <a:ea typeface="宋体" pitchFamily="2" charset="-122"/>
              </a:rPr>
              <a:t>，</a:t>
            </a:r>
            <a:endParaRPr lang="en-US" altLang="zh-CN" sz="1600" dirty="0" smtClean="0">
              <a:latin typeface="Georgia" pitchFamily="18" charset="0"/>
              <a:ea typeface="宋体" pitchFamily="2" charset="-122"/>
            </a:endParaRPr>
          </a:p>
          <a:p>
            <a:pPr marL="533400" indent="-533400">
              <a:lnSpc>
                <a:spcPct val="80000"/>
              </a:lnSpc>
              <a:buNone/>
            </a:pPr>
            <a:r>
              <a:rPr lang="en-US" altLang="zh-CN" sz="1600" dirty="0" smtClean="0">
                <a:latin typeface="Georgia" pitchFamily="18" charset="0"/>
                <a:ea typeface="宋体" pitchFamily="2" charset="-122"/>
              </a:rPr>
              <a:t>		BOOL </a:t>
            </a:r>
            <a:r>
              <a:rPr lang="en-US" altLang="zh-CN" sz="1600" dirty="0" err="1" smtClean="0">
                <a:latin typeface="Georgia" pitchFamily="18" charset="0"/>
                <a:ea typeface="宋体" pitchFamily="2" charset="-122"/>
              </a:rPr>
              <a:t>bInheritHandle</a:t>
            </a:r>
            <a:r>
              <a:rPr lang="en-US" altLang="zh-CN" sz="1600" dirty="0" smtClean="0">
                <a:latin typeface="Georgia" pitchFamily="18" charset="0"/>
                <a:ea typeface="宋体" pitchFamily="2" charset="-122"/>
              </a:rPr>
              <a:t>,</a:t>
            </a:r>
          </a:p>
          <a:p>
            <a:pPr marL="533400" indent="-533400">
              <a:lnSpc>
                <a:spcPct val="80000"/>
              </a:lnSpc>
              <a:buNone/>
            </a:pPr>
            <a:r>
              <a:rPr lang="en-US" altLang="zh-CN" sz="1600" dirty="0" smtClean="0">
                <a:latin typeface="Georgia" pitchFamily="18" charset="0"/>
                <a:ea typeface="宋体" pitchFamily="2" charset="-122"/>
              </a:rPr>
              <a:t>		LPCTSTR   </a:t>
            </a:r>
            <a:r>
              <a:rPr lang="en-US" altLang="zh-CN" sz="1600" dirty="0" err="1">
                <a:latin typeface="Georgia" pitchFamily="18" charset="0"/>
                <a:ea typeface="宋体" pitchFamily="2" charset="-122"/>
              </a:rPr>
              <a:t>lpName</a:t>
            </a:r>
            <a:endParaRPr lang="en-US" altLang="zh-CN" sz="1600" dirty="0">
              <a:latin typeface="Georgia" pitchFamily="18" charset="0"/>
              <a:ea typeface="宋体" pitchFamily="2" charset="-122"/>
            </a:endParaRPr>
          </a:p>
          <a:p>
            <a:pPr marL="533400" indent="-533400">
              <a:lnSpc>
                <a:spcPct val="80000"/>
              </a:lnSpc>
              <a:buFont typeface="Wingdings" pitchFamily="2" charset="2"/>
              <a:buNone/>
            </a:pPr>
            <a:r>
              <a:rPr lang="en-US" altLang="zh-CN" sz="1600" dirty="0">
                <a:latin typeface="Georgia" pitchFamily="18" charset="0"/>
                <a:ea typeface="宋体" pitchFamily="2" charset="-122"/>
              </a:rPr>
              <a:t>	</a:t>
            </a:r>
            <a:r>
              <a:rPr lang="zh-CN" altLang="en-US" sz="1600" dirty="0">
                <a:latin typeface="Georgia" pitchFamily="18" charset="0"/>
                <a:ea typeface="宋体" pitchFamily="2" charset="-122"/>
              </a:rPr>
              <a:t>）</a:t>
            </a:r>
            <a:r>
              <a:rPr lang="zh-CN" altLang="en-US" sz="1600" dirty="0" smtClean="0">
                <a:latin typeface="Georgia" pitchFamily="18" charset="0"/>
                <a:ea typeface="宋体" pitchFamily="2" charset="-122"/>
              </a:rPr>
              <a:t>；</a:t>
            </a:r>
            <a:endParaRPr lang="en-US" altLang="zh-CN" sz="1600" dirty="0" smtClean="0">
              <a:latin typeface="Georgia" pitchFamily="18" charset="0"/>
              <a:ea typeface="宋体" pitchFamily="2" charset="-122"/>
            </a:endParaRPr>
          </a:p>
          <a:p>
            <a:pPr>
              <a:lnSpc>
                <a:spcPct val="120000"/>
              </a:lnSpc>
              <a:spcBef>
                <a:spcPts val="600"/>
              </a:spcBef>
            </a:pPr>
            <a:r>
              <a:rPr lang="zh-CN" altLang="en-US" sz="2400" kern="1200" dirty="0" smtClean="0">
                <a:latin typeface="Arial" pitchFamily="34" charset="0"/>
                <a:ea typeface="仿宋_GB2312" pitchFamily="49" charset="-122"/>
              </a:rPr>
              <a:t>设置和重置事件对象：</a:t>
            </a:r>
          </a:p>
          <a:p>
            <a:pPr marL="533400" indent="-533400">
              <a:lnSpc>
                <a:spcPct val="80000"/>
              </a:lnSpc>
              <a:buNone/>
            </a:pPr>
            <a:r>
              <a:rPr lang="en-US" altLang="zh-CN" sz="1600" dirty="0" smtClean="0">
                <a:latin typeface="Georgia" pitchFamily="18" charset="0"/>
                <a:ea typeface="宋体" pitchFamily="2" charset="-122"/>
              </a:rPr>
              <a:t>BOOL </a:t>
            </a:r>
            <a:r>
              <a:rPr lang="en-US" altLang="zh-CN" sz="1600" dirty="0" err="1">
                <a:solidFill>
                  <a:srgbClr val="FF0000"/>
                </a:solidFill>
                <a:latin typeface="Georgia" pitchFamily="18" charset="0"/>
                <a:ea typeface="宋体" pitchFamily="2" charset="-122"/>
              </a:rPr>
              <a:t>SetEvent</a:t>
            </a:r>
            <a:r>
              <a:rPr lang="zh-CN" altLang="en-US" sz="1600" dirty="0">
                <a:latin typeface="Georgia" pitchFamily="18" charset="0"/>
                <a:ea typeface="宋体" pitchFamily="2" charset="-122"/>
              </a:rPr>
              <a:t>（</a:t>
            </a:r>
            <a:r>
              <a:rPr lang="en-US" altLang="zh-CN" sz="1600" dirty="0">
                <a:latin typeface="Georgia" pitchFamily="18" charset="0"/>
                <a:ea typeface="宋体" pitchFamily="2" charset="-122"/>
              </a:rPr>
              <a:t>HANDLE  </a:t>
            </a:r>
            <a:r>
              <a:rPr lang="en-US" altLang="zh-CN" sz="1600" dirty="0" err="1">
                <a:latin typeface="Georgia" pitchFamily="18" charset="0"/>
                <a:ea typeface="宋体" pitchFamily="2" charset="-122"/>
              </a:rPr>
              <a:t>hEvent</a:t>
            </a:r>
            <a:r>
              <a:rPr lang="zh-CN" altLang="en-US" sz="1600" dirty="0">
                <a:latin typeface="Georgia" pitchFamily="18" charset="0"/>
                <a:ea typeface="宋体" pitchFamily="2" charset="-122"/>
              </a:rPr>
              <a:t>）；</a:t>
            </a:r>
          </a:p>
          <a:p>
            <a:pPr marL="533400" indent="-533400">
              <a:lnSpc>
                <a:spcPct val="80000"/>
              </a:lnSpc>
              <a:buFont typeface="Wingdings" pitchFamily="2" charset="2"/>
              <a:buNone/>
            </a:pPr>
            <a:r>
              <a:rPr lang="zh-CN" altLang="en-US" sz="1600" dirty="0"/>
              <a:t>	该函数触发一个事件，即将事件置为有信号状态。</a:t>
            </a:r>
          </a:p>
          <a:p>
            <a:pPr marL="533400" indent="-533400">
              <a:lnSpc>
                <a:spcPct val="80000"/>
              </a:lnSpc>
              <a:buNone/>
            </a:pPr>
            <a:r>
              <a:rPr lang="en-US" altLang="zh-CN" sz="1600" dirty="0" smtClean="0">
                <a:latin typeface="Georgia" pitchFamily="18" charset="0"/>
                <a:ea typeface="宋体" pitchFamily="2" charset="-122"/>
              </a:rPr>
              <a:t>BOOL </a:t>
            </a:r>
            <a:r>
              <a:rPr lang="en-US" altLang="zh-CN" sz="1600" dirty="0" err="1">
                <a:solidFill>
                  <a:srgbClr val="FF0000"/>
                </a:solidFill>
                <a:latin typeface="Georgia" pitchFamily="18" charset="0"/>
                <a:ea typeface="宋体" pitchFamily="2" charset="-122"/>
              </a:rPr>
              <a:t>ResetEvent</a:t>
            </a:r>
            <a:r>
              <a:rPr lang="en-US" altLang="zh-CN" sz="1600" dirty="0">
                <a:latin typeface="Georgia" pitchFamily="18" charset="0"/>
                <a:ea typeface="宋体" pitchFamily="2" charset="-122"/>
              </a:rPr>
              <a:t> </a:t>
            </a:r>
            <a:r>
              <a:rPr lang="zh-CN" altLang="en-US" sz="1600" dirty="0">
                <a:latin typeface="Georgia" pitchFamily="18" charset="0"/>
                <a:ea typeface="宋体" pitchFamily="2" charset="-122"/>
              </a:rPr>
              <a:t>（</a:t>
            </a:r>
            <a:r>
              <a:rPr lang="en-US" altLang="zh-CN" sz="1600" dirty="0">
                <a:latin typeface="Georgia" pitchFamily="18" charset="0"/>
                <a:ea typeface="宋体" pitchFamily="2" charset="-122"/>
              </a:rPr>
              <a:t>HANDLE  </a:t>
            </a:r>
            <a:r>
              <a:rPr lang="en-US" altLang="zh-CN" sz="1600" dirty="0" err="1">
                <a:latin typeface="Georgia" pitchFamily="18" charset="0"/>
                <a:ea typeface="宋体" pitchFamily="2" charset="-122"/>
              </a:rPr>
              <a:t>hEvent</a:t>
            </a:r>
            <a:r>
              <a:rPr lang="zh-CN" altLang="en-US" sz="1600" dirty="0" smtClean="0">
                <a:latin typeface="Georgia" pitchFamily="18" charset="0"/>
                <a:ea typeface="宋体" pitchFamily="2" charset="-122"/>
              </a:rPr>
              <a:t>）</a:t>
            </a:r>
            <a:r>
              <a:rPr lang="en-US" altLang="zh-CN" sz="1600" dirty="0" smtClean="0">
                <a:latin typeface="Georgia" pitchFamily="18" charset="0"/>
                <a:ea typeface="宋体" pitchFamily="2" charset="-122"/>
              </a:rPr>
              <a:t>;</a:t>
            </a:r>
            <a:endParaRPr lang="zh-CN" altLang="en-US" sz="1600" dirty="0">
              <a:latin typeface="Georgia" pitchFamily="18" charset="0"/>
              <a:ea typeface="宋体" pitchFamily="2" charset="-122"/>
            </a:endParaRPr>
          </a:p>
          <a:p>
            <a:pPr marL="533400" indent="-533400">
              <a:lnSpc>
                <a:spcPct val="80000"/>
              </a:lnSpc>
              <a:buFont typeface="Wingdings" pitchFamily="2" charset="2"/>
              <a:buNone/>
            </a:pPr>
            <a:r>
              <a:rPr lang="zh-CN" altLang="en-US" sz="1600" dirty="0"/>
              <a:t>	该函数将一个事件对象重置为无信号状态。</a:t>
            </a:r>
          </a:p>
          <a:p>
            <a:pPr marL="533400" indent="-533400">
              <a:lnSpc>
                <a:spcPct val="80000"/>
              </a:lnSpc>
              <a:buFont typeface="Wingdings" pitchFamily="2" charset="2"/>
              <a:buNone/>
            </a:pPr>
            <a:r>
              <a:rPr lang="zh-CN" altLang="en-US" sz="1600" dirty="0"/>
              <a:t>	</a:t>
            </a:r>
            <a:endParaRPr lang="zh-CN" altLang="en-US" sz="1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2"/>
          <p:cNvSpPr>
            <a:spLocks noGrp="1" noChangeArrowheads="1"/>
          </p:cNvSpPr>
          <p:nvPr>
            <p:ph type="title"/>
          </p:nvPr>
        </p:nvSpPr>
        <p:spPr>
          <a:xfrm>
            <a:off x="1031304" y="251937"/>
            <a:ext cx="80772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多任务的交互</a:t>
            </a:r>
            <a:r>
              <a:rPr lang="en-US" altLang="zh-CN" kern="1200" dirty="0" smtClean="0">
                <a:solidFill>
                  <a:schemeClr val="tx1"/>
                </a:solidFill>
                <a:latin typeface="华文中宋" pitchFamily="2" charset="-122"/>
                <a:ea typeface="华文中宋" pitchFamily="2" charset="-122"/>
              </a:rPr>
              <a:t>——</a:t>
            </a:r>
            <a:r>
              <a:rPr lang="zh-CN" altLang="en-US" kern="1200" dirty="0" smtClean="0">
                <a:solidFill>
                  <a:schemeClr val="tx1"/>
                </a:solidFill>
                <a:latin typeface="华文中宋" pitchFamily="2" charset="-122"/>
                <a:ea typeface="华文中宋" pitchFamily="2" charset="-122"/>
              </a:rPr>
              <a:t>竞争与协作</a:t>
            </a:r>
          </a:p>
        </p:txBody>
      </p:sp>
      <p:sp>
        <p:nvSpPr>
          <p:cNvPr id="2125827" name="Rectangle 3"/>
          <p:cNvSpPr>
            <a:spLocks noGrp="1" noChangeArrowheads="1"/>
          </p:cNvSpPr>
          <p:nvPr>
            <p:ph type="body" idx="1"/>
          </p:nvPr>
        </p:nvSpPr>
        <p:spPr>
          <a:xfrm>
            <a:off x="282575" y="1196752"/>
            <a:ext cx="8277225" cy="5184576"/>
          </a:xfrm>
        </p:spPr>
        <p:txBody>
          <a:bodyPr/>
          <a:lstStyle/>
          <a:p>
            <a:pPr>
              <a:lnSpc>
                <a:spcPct val="120000"/>
              </a:lnSpc>
            </a:pPr>
            <a:r>
              <a:rPr lang="zh-CN" altLang="en-US" sz="2400" b="1" dirty="0" smtClean="0">
                <a:solidFill>
                  <a:srgbClr val="0000CC"/>
                </a:solidFill>
                <a:latin typeface="Arial" pitchFamily="34" charset="0"/>
                <a:ea typeface="仿宋_GB2312" pitchFamily="49" charset="-122"/>
              </a:rPr>
              <a:t>竞争</a:t>
            </a:r>
            <a:r>
              <a:rPr lang="zh-CN" altLang="en-US" sz="2400" b="1" dirty="0">
                <a:solidFill>
                  <a:srgbClr val="0000CC"/>
                </a:solidFill>
                <a:latin typeface="Arial" pitchFamily="34" charset="0"/>
                <a:ea typeface="仿宋_GB2312" pitchFamily="49" charset="-122"/>
              </a:rPr>
              <a:t>关系</a:t>
            </a:r>
          </a:p>
          <a:p>
            <a:pPr lvl="1">
              <a:lnSpc>
                <a:spcPct val="120000"/>
              </a:lnSpc>
            </a:pPr>
            <a:r>
              <a:rPr lang="zh-CN" altLang="en-US" sz="2000" dirty="0">
                <a:latin typeface="Arial" pitchFamily="34" charset="0"/>
                <a:ea typeface="仿宋_GB2312" pitchFamily="49" charset="-122"/>
              </a:rPr>
              <a:t>多个任务共</a:t>
            </a:r>
            <a:r>
              <a:rPr lang="zh-CN" altLang="en-US" sz="2000" dirty="0" smtClean="0">
                <a:latin typeface="Arial" pitchFamily="34" charset="0"/>
                <a:ea typeface="仿宋_GB2312" pitchFamily="49" charset="-122"/>
              </a:rPr>
              <a:t>用一套资源</a:t>
            </a:r>
            <a:r>
              <a:rPr lang="zh-CN" altLang="en-US" sz="2000" dirty="0">
                <a:latin typeface="Arial" pitchFamily="34" charset="0"/>
                <a:ea typeface="仿宋_GB2312" pitchFamily="49" charset="-122"/>
              </a:rPr>
              <a:t>，</a:t>
            </a:r>
            <a:r>
              <a:rPr lang="zh-CN" altLang="en-US" sz="2000" dirty="0" smtClean="0">
                <a:latin typeface="Arial" pitchFamily="34" charset="0"/>
                <a:ea typeface="仿宋_GB2312" pitchFamily="49" charset="-122"/>
              </a:rPr>
              <a:t>因而出现</a:t>
            </a:r>
            <a:r>
              <a:rPr lang="zh-CN" altLang="en-US" sz="2000" dirty="0">
                <a:latin typeface="Arial" pitchFamily="34" charset="0"/>
                <a:ea typeface="仿宋_GB2312" pitchFamily="49" charset="-122"/>
              </a:rPr>
              <a:t>多个任务竞争资源</a:t>
            </a:r>
            <a:r>
              <a:rPr lang="zh-CN" altLang="en-US" sz="2000" dirty="0" smtClean="0">
                <a:latin typeface="Arial" pitchFamily="34" charset="0"/>
                <a:ea typeface="仿宋_GB2312" pitchFamily="49" charset="-122"/>
              </a:rPr>
              <a:t>的情况。</a:t>
            </a:r>
            <a:endParaRPr lang="zh-CN" altLang="en-US" sz="2000" dirty="0">
              <a:latin typeface="Arial" pitchFamily="34" charset="0"/>
              <a:ea typeface="仿宋_GB2312" pitchFamily="49" charset="-122"/>
            </a:endParaRPr>
          </a:p>
          <a:p>
            <a:pPr lvl="1">
              <a:lnSpc>
                <a:spcPct val="120000"/>
              </a:lnSpc>
            </a:pPr>
            <a:r>
              <a:rPr lang="zh-CN" altLang="en-US" sz="2000" dirty="0" smtClean="0">
                <a:solidFill>
                  <a:srgbClr val="FF0000"/>
                </a:solidFill>
                <a:latin typeface="Arial" pitchFamily="34" charset="0"/>
                <a:ea typeface="仿宋_GB2312" pitchFamily="49" charset="-122"/>
              </a:rPr>
              <a:t>任务的互斥</a:t>
            </a:r>
            <a:r>
              <a:rPr lang="en-US" altLang="zh-CN" sz="2000" dirty="0" smtClean="0">
                <a:latin typeface="Arial" pitchFamily="34" charset="0"/>
                <a:ea typeface="仿宋_GB2312" pitchFamily="49" charset="-122"/>
              </a:rPr>
              <a:t>(Mutual Exclusion)</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解决进程间竞争关系的手段</a:t>
            </a:r>
          </a:p>
          <a:p>
            <a:pPr>
              <a:lnSpc>
                <a:spcPct val="120000"/>
              </a:lnSpc>
            </a:pPr>
            <a:r>
              <a:rPr lang="zh-CN" altLang="en-US" sz="2400" dirty="0">
                <a:solidFill>
                  <a:srgbClr val="0000CC"/>
                </a:solidFill>
                <a:latin typeface="Arial" pitchFamily="34" charset="0"/>
                <a:ea typeface="仿宋_GB2312" pitchFamily="49" charset="-122"/>
              </a:rPr>
              <a:t>协作关系</a:t>
            </a:r>
          </a:p>
          <a:p>
            <a:pPr lvl="1">
              <a:lnSpc>
                <a:spcPct val="120000"/>
              </a:lnSpc>
            </a:pPr>
            <a:r>
              <a:rPr lang="zh-CN" altLang="en-US" sz="2000" dirty="0" smtClean="0">
                <a:latin typeface="Arial" pitchFamily="34" charset="0"/>
                <a:ea typeface="仿宋_GB2312" pitchFamily="49" charset="-122"/>
              </a:rPr>
              <a:t>多个子任务</a:t>
            </a:r>
            <a:r>
              <a:rPr lang="zh-CN" altLang="en-US" sz="2000" dirty="0">
                <a:latin typeface="Arial" pitchFamily="34" charset="0"/>
                <a:ea typeface="仿宋_GB2312" pitchFamily="49" charset="-122"/>
              </a:rPr>
              <a:t>为完成同一任务需要分工</a:t>
            </a:r>
            <a:r>
              <a:rPr lang="zh-CN" altLang="en-US" sz="2000" dirty="0" smtClean="0">
                <a:latin typeface="Arial" pitchFamily="34" charset="0"/>
                <a:ea typeface="仿宋_GB2312" pitchFamily="49" charset="-122"/>
              </a:rPr>
              <a:t>协作，一个子任务的继续执行依赖于另一个子任务的执行状态</a:t>
            </a:r>
            <a:endParaRPr lang="zh-CN" altLang="en-US" sz="2000" dirty="0">
              <a:latin typeface="Arial" pitchFamily="34" charset="0"/>
              <a:ea typeface="仿宋_GB2312" pitchFamily="49" charset="-122"/>
            </a:endParaRPr>
          </a:p>
          <a:p>
            <a:pPr lvl="1">
              <a:lnSpc>
                <a:spcPct val="120000"/>
              </a:lnSpc>
            </a:pPr>
            <a:r>
              <a:rPr lang="zh-CN" altLang="en-US" sz="2000" dirty="0">
                <a:solidFill>
                  <a:srgbClr val="FF0000"/>
                </a:solidFill>
                <a:latin typeface="Arial" pitchFamily="34" charset="0"/>
                <a:ea typeface="仿宋_GB2312" pitchFamily="49" charset="-122"/>
              </a:rPr>
              <a:t>任务的同步</a:t>
            </a:r>
            <a:r>
              <a:rPr lang="en-US" altLang="zh-CN" sz="2000" dirty="0">
                <a:latin typeface="Arial" pitchFamily="34" charset="0"/>
                <a:ea typeface="仿宋_GB2312" pitchFamily="49" charset="-122"/>
              </a:rPr>
              <a:t>(Synchronization</a:t>
            </a:r>
            <a:r>
              <a:rPr lang="en-US" altLang="zh-CN" sz="2000" dirty="0" smtClean="0">
                <a:latin typeface="Arial" pitchFamily="34" charset="0"/>
                <a:ea typeface="仿宋_GB2312" pitchFamily="49" charset="-122"/>
              </a:rPr>
              <a:t>)</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解决任务间协作关系的手段</a:t>
            </a:r>
            <a:r>
              <a:rPr lang="zh-CN" altLang="en-US" sz="2000" dirty="0" smtClean="0">
                <a:latin typeface="Arial" pitchFamily="34" charset="0"/>
                <a:ea typeface="仿宋_GB2312" pitchFamily="49" charset="-122"/>
              </a:rPr>
              <a:t>。</a:t>
            </a:r>
            <a:endParaRPr lang="en-US" altLang="zh-CN" sz="2000" dirty="0" smtClean="0">
              <a:latin typeface="Arial" pitchFamily="34" charset="0"/>
              <a:ea typeface="仿宋_GB2312" pitchFamily="49"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71600"/>
            <a:ext cx="8147248" cy="4608513"/>
          </a:xfrm>
        </p:spPr>
        <p:txBody>
          <a:bodyPr/>
          <a:lstStyle/>
          <a:p>
            <a:pPr>
              <a:lnSpc>
                <a:spcPct val="120000"/>
              </a:lnSpc>
              <a:spcBef>
                <a:spcPts val="600"/>
              </a:spcBef>
            </a:pPr>
            <a:r>
              <a:rPr lang="zh-CN" altLang="en-US" sz="2400" kern="1200" dirty="0" smtClean="0">
                <a:latin typeface="Arial" pitchFamily="34" charset="0"/>
                <a:ea typeface="仿宋_GB2312" pitchFamily="49" charset="-122"/>
              </a:rPr>
              <a:t>等待事件对象：</a:t>
            </a:r>
          </a:p>
          <a:p>
            <a:pPr marL="533400" indent="-533400">
              <a:lnSpc>
                <a:spcPct val="80000"/>
              </a:lnSpc>
              <a:buNone/>
            </a:pPr>
            <a:r>
              <a:rPr lang="en-US" altLang="zh-CN" sz="1600" dirty="0" smtClean="0">
                <a:latin typeface="Georgia" pitchFamily="18" charset="0"/>
                <a:ea typeface="宋体" pitchFamily="2" charset="-122"/>
              </a:rPr>
              <a:t>DWORD </a:t>
            </a:r>
            <a:r>
              <a:rPr lang="en-US" altLang="zh-CN" sz="1600" dirty="0" err="1" smtClean="0">
                <a:solidFill>
                  <a:srgbClr val="FF0000"/>
                </a:solidFill>
                <a:latin typeface="Georgia" pitchFamily="18" charset="0"/>
                <a:ea typeface="宋体" pitchFamily="2" charset="-122"/>
              </a:rPr>
              <a:t>WaitForSingleObject</a:t>
            </a:r>
            <a:r>
              <a:rPr lang="en-US" altLang="zh-CN" sz="1600" dirty="0" smtClean="0">
                <a:latin typeface="Georgia" pitchFamily="18" charset="0"/>
                <a:ea typeface="宋体" pitchFamily="2" charset="-122"/>
              </a:rPr>
              <a:t>(</a:t>
            </a:r>
          </a:p>
          <a:p>
            <a:pPr marL="533400" indent="-533400">
              <a:lnSpc>
                <a:spcPct val="80000"/>
              </a:lnSpc>
              <a:buNone/>
            </a:pPr>
            <a:r>
              <a:rPr lang="en-US" altLang="zh-CN" sz="1600" dirty="0" smtClean="0">
                <a:latin typeface="Georgia" pitchFamily="18" charset="0"/>
                <a:ea typeface="宋体" pitchFamily="2" charset="-122"/>
              </a:rPr>
              <a:t>	HANDLE </a:t>
            </a:r>
            <a:r>
              <a:rPr lang="en-US" altLang="zh-CN" sz="1600" dirty="0" err="1" smtClean="0">
                <a:latin typeface="Georgia" pitchFamily="18" charset="0"/>
                <a:ea typeface="宋体" pitchFamily="2" charset="-122"/>
              </a:rPr>
              <a:t>hHandle</a:t>
            </a:r>
            <a:r>
              <a:rPr lang="en-US" altLang="zh-CN" sz="1600" dirty="0" smtClean="0">
                <a:latin typeface="Georgia" pitchFamily="18" charset="0"/>
                <a:ea typeface="宋体" pitchFamily="2" charset="-122"/>
              </a:rPr>
              <a:t>,</a:t>
            </a:r>
          </a:p>
          <a:p>
            <a:pPr marL="533400" indent="-533400">
              <a:lnSpc>
                <a:spcPct val="80000"/>
              </a:lnSpc>
              <a:buNone/>
            </a:pPr>
            <a:r>
              <a:rPr lang="en-US" altLang="zh-CN" sz="1600" dirty="0" smtClean="0">
                <a:latin typeface="Georgia" pitchFamily="18" charset="0"/>
                <a:ea typeface="宋体" pitchFamily="2" charset="-122"/>
              </a:rPr>
              <a:t>	DWORD </a:t>
            </a:r>
            <a:r>
              <a:rPr lang="en-US" altLang="zh-CN" sz="1600" dirty="0" err="1" smtClean="0">
                <a:latin typeface="Georgia" pitchFamily="18" charset="0"/>
                <a:ea typeface="宋体" pitchFamily="2" charset="-122"/>
              </a:rPr>
              <a:t>dwMilliseconds</a:t>
            </a:r>
            <a:endParaRPr lang="en-US" altLang="zh-CN" sz="1600" dirty="0" smtClean="0">
              <a:latin typeface="Georgia" pitchFamily="18" charset="0"/>
              <a:ea typeface="宋体" pitchFamily="2" charset="-122"/>
            </a:endParaRPr>
          </a:p>
          <a:p>
            <a:pPr marL="533400" indent="-533400">
              <a:lnSpc>
                <a:spcPct val="80000"/>
              </a:lnSpc>
              <a:buNone/>
            </a:pPr>
            <a:r>
              <a:rPr lang="en-US" altLang="zh-CN" sz="1600" dirty="0" smtClean="0">
                <a:latin typeface="Georgia" pitchFamily="18" charset="0"/>
                <a:ea typeface="宋体" pitchFamily="2" charset="-122"/>
              </a:rPr>
              <a:t>);</a:t>
            </a:r>
          </a:p>
          <a:p>
            <a:pPr marL="533400" indent="-533400">
              <a:lnSpc>
                <a:spcPct val="80000"/>
              </a:lnSpc>
              <a:buNone/>
            </a:pPr>
            <a:r>
              <a:rPr lang="zh-CN" altLang="en-US" sz="1800" dirty="0" smtClean="0"/>
              <a:t>参数</a:t>
            </a:r>
            <a:r>
              <a:rPr lang="en-US" altLang="zh-CN" sz="1800" dirty="0" err="1" smtClean="0"/>
              <a:t>hHandle</a:t>
            </a:r>
            <a:r>
              <a:rPr lang="zh-CN" altLang="en-US" sz="1800" dirty="0" smtClean="0"/>
              <a:t>是一个事件的句柄，第二个参数</a:t>
            </a:r>
            <a:r>
              <a:rPr lang="en-US" altLang="zh-CN" sz="1800" dirty="0" err="1" smtClean="0"/>
              <a:t>dwMilliseconds</a:t>
            </a:r>
            <a:r>
              <a:rPr lang="zh-CN" altLang="en-US" sz="1800" dirty="0" smtClean="0"/>
              <a:t>是时间间隔。</a:t>
            </a:r>
            <a:endParaRPr lang="en-US" altLang="zh-CN" sz="1800" dirty="0" smtClean="0"/>
          </a:p>
          <a:p>
            <a:pPr lvl="1">
              <a:lnSpc>
                <a:spcPct val="120000"/>
              </a:lnSpc>
              <a:spcBef>
                <a:spcPts val="600"/>
              </a:spcBef>
            </a:pPr>
            <a:r>
              <a:rPr lang="zh-CN" altLang="en-US" sz="2000" kern="1200" dirty="0" smtClean="0">
                <a:latin typeface="Arial" pitchFamily="34" charset="0"/>
                <a:ea typeface="仿宋_GB2312" pitchFamily="49" charset="-122"/>
              </a:rPr>
              <a:t>如果事件是有信号状态返回</a:t>
            </a:r>
            <a:r>
              <a:rPr lang="en-US" altLang="zh-CN" sz="2000" kern="1200" dirty="0" smtClean="0">
                <a:latin typeface="Arial" pitchFamily="34" charset="0"/>
                <a:ea typeface="仿宋_GB2312" pitchFamily="49" charset="-122"/>
              </a:rPr>
              <a:t>WAIT_OBJECT_0</a:t>
            </a:r>
            <a:r>
              <a:rPr lang="zh-CN" altLang="en-US" sz="2000" kern="1200" dirty="0" smtClean="0">
                <a:latin typeface="Arial" pitchFamily="34" charset="0"/>
                <a:ea typeface="仿宋_GB2312" pitchFamily="49" charset="-122"/>
              </a:rPr>
              <a:t>，如果时间超过</a:t>
            </a:r>
            <a:r>
              <a:rPr lang="en-US" altLang="zh-CN" sz="2000" kern="1200" dirty="0" err="1" smtClean="0">
                <a:latin typeface="Arial" pitchFamily="34" charset="0"/>
                <a:ea typeface="仿宋_GB2312" pitchFamily="49" charset="-122"/>
              </a:rPr>
              <a:t>dwMilliseconds</a:t>
            </a:r>
            <a:r>
              <a:rPr lang="zh-CN" altLang="en-US" sz="2000" kern="1200" dirty="0" smtClean="0">
                <a:latin typeface="Arial" pitchFamily="34" charset="0"/>
                <a:ea typeface="仿宋_GB2312" pitchFamily="49" charset="-122"/>
              </a:rPr>
              <a:t>值但事件还是无信号状态则返回</a:t>
            </a:r>
            <a:r>
              <a:rPr lang="en-US" altLang="zh-CN" sz="2000" kern="1200" dirty="0" smtClean="0">
                <a:latin typeface="Arial" pitchFamily="34" charset="0"/>
                <a:ea typeface="仿宋_GB2312" pitchFamily="49" charset="-122"/>
              </a:rPr>
              <a:t>WAIT_TIMEOUT</a:t>
            </a:r>
            <a:r>
              <a:rPr lang="zh-CN" altLang="en-US" sz="2000" kern="1200" dirty="0" smtClean="0">
                <a:latin typeface="Arial" pitchFamily="34" charset="0"/>
                <a:ea typeface="仿宋_GB2312" pitchFamily="49" charset="-122"/>
              </a:rPr>
              <a:t>。</a:t>
            </a:r>
            <a:endParaRPr lang="en-US" altLang="zh-CN" sz="2000" kern="1200" dirty="0" smtClean="0">
              <a:latin typeface="Arial" pitchFamily="34" charset="0"/>
              <a:ea typeface="仿宋_GB2312" pitchFamily="49" charset="-122"/>
            </a:endParaRPr>
          </a:p>
          <a:p>
            <a:pPr>
              <a:lnSpc>
                <a:spcPct val="120000"/>
              </a:lnSpc>
              <a:spcBef>
                <a:spcPts val="600"/>
              </a:spcBef>
            </a:pPr>
            <a:endParaRPr lang="en-US" altLang="zh-CN" sz="2400" kern="1200" dirty="0" smtClean="0">
              <a:latin typeface="Arial" pitchFamily="34" charset="0"/>
              <a:ea typeface="仿宋_GB2312" pitchFamily="49" charset="-122"/>
            </a:endParaRPr>
          </a:p>
          <a:p>
            <a:pPr>
              <a:lnSpc>
                <a:spcPct val="120000"/>
              </a:lnSpc>
              <a:spcBef>
                <a:spcPts val="600"/>
              </a:spcBef>
            </a:pPr>
            <a:r>
              <a:rPr lang="zh-CN" altLang="en-US" sz="2400" kern="1200" dirty="0" smtClean="0">
                <a:latin typeface="Arial" pitchFamily="34" charset="0"/>
                <a:ea typeface="仿宋_GB2312" pitchFamily="49" charset="-122"/>
              </a:rPr>
              <a:t>最后，使用</a:t>
            </a:r>
            <a:r>
              <a:rPr lang="en-US" altLang="zh-CN" sz="2400" kern="1200" dirty="0" err="1" smtClean="0">
                <a:solidFill>
                  <a:srgbClr val="FF0000"/>
                </a:solidFill>
                <a:latin typeface="Arial" pitchFamily="34" charset="0"/>
                <a:ea typeface="仿宋_GB2312" pitchFamily="49" charset="-122"/>
              </a:rPr>
              <a:t>CloseHandle</a:t>
            </a:r>
            <a:r>
              <a:rPr lang="zh-CN" altLang="en-US" sz="2400" kern="1200" dirty="0" smtClean="0">
                <a:latin typeface="Arial" pitchFamily="34" charset="0"/>
                <a:ea typeface="仿宋_GB2312" pitchFamily="49" charset="-122"/>
              </a:rPr>
              <a:t>关闭创建的事件对象。</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50</a:t>
            </a:fld>
            <a:endParaRPr lang="en-US" altLang="zh-CN"/>
          </a:p>
        </p:txBody>
      </p:sp>
      <p:sp>
        <p:nvSpPr>
          <p:cNvPr id="5"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事件对象</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例子：使用事件对象</a:t>
            </a:r>
          </a:p>
        </p:txBody>
      </p:sp>
      <p:sp>
        <p:nvSpPr>
          <p:cNvPr id="3" name="内容占位符 2"/>
          <p:cNvSpPr>
            <a:spLocks noGrp="1"/>
          </p:cNvSpPr>
          <p:nvPr>
            <p:ph idx="1"/>
          </p:nvPr>
        </p:nvSpPr>
        <p:spPr>
          <a:xfrm>
            <a:off x="539552" y="1124744"/>
            <a:ext cx="8147248" cy="5400600"/>
          </a:xfrm>
        </p:spPr>
        <p:txBody>
          <a:bodyPr/>
          <a:lstStyle/>
          <a:p>
            <a:r>
              <a:rPr lang="zh-CN" altLang="en-US" sz="1800" dirty="0" smtClean="0">
                <a:latin typeface="Arial" pitchFamily="34" charset="0"/>
                <a:ea typeface="仿宋_GB2312" pitchFamily="49" charset="-122"/>
              </a:rPr>
              <a:t>进程</a:t>
            </a:r>
            <a:r>
              <a:rPr lang="en-US" altLang="zh-CN" sz="1800" dirty="0" smtClean="0">
                <a:latin typeface="Arial" pitchFamily="34" charset="0"/>
                <a:ea typeface="仿宋_GB2312" pitchFamily="49" charset="-122"/>
              </a:rPr>
              <a:t>1</a:t>
            </a:r>
          </a:p>
          <a:p>
            <a:pPr>
              <a:buNone/>
            </a:pPr>
            <a:r>
              <a:rPr lang="en-US" altLang="zh-CN" sz="1600" dirty="0" smtClean="0">
                <a:latin typeface="Arial" pitchFamily="34" charset="0"/>
                <a:ea typeface="仿宋_GB2312" pitchFamily="49" charset="-122"/>
              </a:rPr>
              <a:t>{</a:t>
            </a:r>
          </a:p>
          <a:p>
            <a:pPr>
              <a:buNone/>
            </a:pPr>
            <a:r>
              <a:rPr lang="en-US" altLang="zh-CN" sz="1600" dirty="0" smtClean="0">
                <a:latin typeface="Arial" pitchFamily="34" charset="0"/>
                <a:ea typeface="仿宋_GB2312" pitchFamily="49" charset="-122"/>
              </a:rPr>
              <a:t>	HANDLE  </a:t>
            </a:r>
            <a:r>
              <a:rPr lang="en-US" altLang="zh-CN" sz="1600" dirty="0" err="1" smtClean="0">
                <a:latin typeface="Arial" pitchFamily="34" charset="0"/>
                <a:ea typeface="仿宋_GB2312" pitchFamily="49" charset="-122"/>
              </a:rPr>
              <a:t>hEvent</a:t>
            </a:r>
            <a:r>
              <a:rPr lang="en-US" altLang="zh-CN" sz="1600" dirty="0" smtClean="0">
                <a:latin typeface="Arial" pitchFamily="34" charset="0"/>
                <a:ea typeface="仿宋_GB2312" pitchFamily="49" charset="-122"/>
              </a:rPr>
              <a:t>  =  </a:t>
            </a:r>
            <a:r>
              <a:rPr lang="en-US" altLang="zh-CN" sz="1600" dirty="0" err="1" smtClean="0">
                <a:latin typeface="Arial" pitchFamily="34" charset="0"/>
                <a:ea typeface="仿宋_GB2312" pitchFamily="49" charset="-122"/>
              </a:rPr>
              <a:t>CreateEvent</a:t>
            </a:r>
            <a:r>
              <a:rPr lang="en-US" altLang="zh-CN" sz="1600" dirty="0" smtClean="0">
                <a:latin typeface="Arial" pitchFamily="34" charset="0"/>
                <a:ea typeface="仿宋_GB2312" pitchFamily="49" charset="-122"/>
              </a:rPr>
              <a:t>( NULL,  TRUE,  FALSE,  "</a:t>
            </a:r>
            <a:r>
              <a:rPr lang="en-US" altLang="zh-CN" sz="1600" dirty="0" err="1" smtClean="0">
                <a:latin typeface="Arial" pitchFamily="34" charset="0"/>
                <a:ea typeface="仿宋_GB2312" pitchFamily="49" charset="-122"/>
              </a:rPr>
              <a:t>MyName</a:t>
            </a:r>
            <a:r>
              <a:rPr lang="en-US" altLang="zh-CN" sz="1600" dirty="0" smtClean="0">
                <a:latin typeface="Arial" pitchFamily="34" charset="0"/>
                <a:ea typeface="仿宋_GB2312" pitchFamily="49" charset="-122"/>
              </a:rPr>
              <a:t>");</a:t>
            </a:r>
          </a:p>
          <a:p>
            <a:pPr>
              <a:buNone/>
            </a:pP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getch</a:t>
            </a:r>
            <a:r>
              <a:rPr lang="en-US" altLang="zh-CN" sz="1600" dirty="0" smtClean="0">
                <a:latin typeface="Arial" pitchFamily="34" charset="0"/>
                <a:ea typeface="仿宋_GB2312" pitchFamily="49" charset="-122"/>
              </a:rPr>
              <a:t>();   </a:t>
            </a:r>
          </a:p>
          <a:p>
            <a:pPr>
              <a:buNone/>
            </a:pP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SetEvent</a:t>
            </a: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hEvent</a:t>
            </a:r>
            <a:r>
              <a:rPr lang="en-US" altLang="zh-CN" sz="1600" dirty="0" smtClean="0">
                <a:latin typeface="Arial" pitchFamily="34" charset="0"/>
                <a:ea typeface="仿宋_GB2312" pitchFamily="49" charset="-122"/>
              </a:rPr>
              <a:t>     );//</a:t>
            </a:r>
            <a:r>
              <a:rPr lang="zh-CN" altLang="en-US" sz="1600" dirty="0" smtClean="0">
                <a:latin typeface="Arial" pitchFamily="34" charset="0"/>
                <a:ea typeface="仿宋_GB2312" pitchFamily="49" charset="-122"/>
              </a:rPr>
              <a:t>传递信号</a:t>
            </a:r>
            <a:endParaRPr lang="en-US" altLang="zh-CN" sz="1600" dirty="0" smtClean="0">
              <a:latin typeface="Arial" pitchFamily="34" charset="0"/>
              <a:ea typeface="仿宋_GB2312" pitchFamily="49" charset="-122"/>
            </a:endParaRPr>
          </a:p>
          <a:p>
            <a:pPr>
              <a:buNone/>
            </a:pP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CloseHandle</a:t>
            </a: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hEvent</a:t>
            </a:r>
            <a:r>
              <a:rPr lang="en-US" altLang="zh-CN" sz="1600" dirty="0" smtClean="0">
                <a:latin typeface="Arial" pitchFamily="34" charset="0"/>
                <a:ea typeface="仿宋_GB2312" pitchFamily="49" charset="-122"/>
              </a:rPr>
              <a:t>     );   </a:t>
            </a:r>
          </a:p>
          <a:p>
            <a:pPr>
              <a:buNone/>
            </a:pPr>
            <a:r>
              <a:rPr lang="en-US" altLang="zh-CN" sz="1600" dirty="0" smtClean="0">
                <a:latin typeface="Arial" pitchFamily="34" charset="0"/>
                <a:ea typeface="仿宋_GB2312" pitchFamily="49" charset="-122"/>
              </a:rPr>
              <a:t>	return     0;   </a:t>
            </a:r>
          </a:p>
          <a:p>
            <a:pPr>
              <a:buNone/>
            </a:pPr>
            <a:r>
              <a:rPr lang="en-US" altLang="zh-CN" sz="1600" dirty="0" smtClean="0">
                <a:latin typeface="Arial" pitchFamily="34" charset="0"/>
                <a:ea typeface="仿宋_GB2312" pitchFamily="49" charset="-122"/>
              </a:rPr>
              <a:t>}  </a:t>
            </a:r>
          </a:p>
          <a:p>
            <a:r>
              <a:rPr lang="zh-CN" altLang="en-US" sz="1800" dirty="0" smtClean="0">
                <a:latin typeface="Arial" pitchFamily="34" charset="0"/>
                <a:ea typeface="仿宋_GB2312" pitchFamily="49" charset="-122"/>
              </a:rPr>
              <a:t>进程</a:t>
            </a:r>
            <a:r>
              <a:rPr lang="en-US" altLang="zh-CN" sz="1800" dirty="0" smtClean="0">
                <a:latin typeface="Arial" pitchFamily="34" charset="0"/>
                <a:ea typeface="仿宋_GB2312" pitchFamily="49" charset="-122"/>
              </a:rPr>
              <a:t>2</a:t>
            </a:r>
          </a:p>
          <a:p>
            <a:pPr>
              <a:buNone/>
            </a:pPr>
            <a:r>
              <a:rPr lang="en-US" altLang="zh-CN" sz="1600" dirty="0" smtClean="0">
                <a:latin typeface="Arial" pitchFamily="34" charset="0"/>
                <a:ea typeface="仿宋_GB2312" pitchFamily="49" charset="-122"/>
              </a:rPr>
              <a:t>{</a:t>
            </a:r>
          </a:p>
          <a:p>
            <a:pPr>
              <a:buNone/>
            </a:pPr>
            <a:r>
              <a:rPr lang="en-US" altLang="zh-CN" sz="1600" dirty="0" smtClean="0">
                <a:latin typeface="Arial" pitchFamily="34" charset="0"/>
                <a:ea typeface="仿宋_GB2312" pitchFamily="49" charset="-122"/>
              </a:rPr>
              <a:t>	HANDLE  </a:t>
            </a:r>
            <a:r>
              <a:rPr lang="en-US" altLang="zh-CN" sz="1600" dirty="0" err="1" smtClean="0">
                <a:latin typeface="Arial" pitchFamily="34" charset="0"/>
                <a:ea typeface="仿宋_GB2312" pitchFamily="49" charset="-122"/>
              </a:rPr>
              <a:t>hEvent</a:t>
            </a:r>
            <a:r>
              <a:rPr lang="en-US" altLang="zh-CN" sz="1600" dirty="0" smtClean="0">
                <a:latin typeface="Arial" pitchFamily="34" charset="0"/>
                <a:ea typeface="仿宋_GB2312" pitchFamily="49" charset="-122"/>
              </a:rPr>
              <a:t>  =  </a:t>
            </a:r>
            <a:r>
              <a:rPr lang="en-US" altLang="zh-CN" sz="1600" dirty="0" err="1" smtClean="0">
                <a:latin typeface="Arial" pitchFamily="34" charset="0"/>
                <a:ea typeface="仿宋_GB2312" pitchFamily="49" charset="-122"/>
              </a:rPr>
              <a:t>OpenEvent</a:t>
            </a:r>
            <a:r>
              <a:rPr lang="en-US" altLang="zh-CN" sz="1600" dirty="0" smtClean="0">
                <a:latin typeface="Arial" pitchFamily="34" charset="0"/>
                <a:ea typeface="仿宋_GB2312" pitchFamily="49" charset="-122"/>
              </a:rPr>
              <a:t>(  SYNCHRONIZE,  FALSE,  "</a:t>
            </a:r>
            <a:r>
              <a:rPr lang="en-US" altLang="zh-CN" sz="1600" dirty="0" err="1" smtClean="0">
                <a:latin typeface="Arial" pitchFamily="34" charset="0"/>
                <a:ea typeface="仿宋_GB2312" pitchFamily="49" charset="-122"/>
              </a:rPr>
              <a:t>MyName</a:t>
            </a:r>
            <a:r>
              <a:rPr lang="en-US" altLang="zh-CN" sz="1600" dirty="0" smtClean="0">
                <a:latin typeface="Arial" pitchFamily="34" charset="0"/>
                <a:ea typeface="仿宋_GB2312" pitchFamily="49" charset="-122"/>
              </a:rPr>
              <a:t> " );   </a:t>
            </a:r>
          </a:p>
          <a:p>
            <a:pPr>
              <a:buNone/>
            </a:pPr>
            <a:r>
              <a:rPr lang="en-US" altLang="zh-CN" sz="1600" dirty="0" smtClean="0">
                <a:latin typeface="Arial" pitchFamily="34" charset="0"/>
                <a:ea typeface="仿宋_GB2312" pitchFamily="49" charset="-122"/>
              </a:rPr>
              <a:t>	if(     </a:t>
            </a:r>
            <a:r>
              <a:rPr lang="en-US" altLang="zh-CN" sz="1600" dirty="0" err="1" smtClean="0">
                <a:latin typeface="Arial" pitchFamily="34" charset="0"/>
                <a:ea typeface="仿宋_GB2312" pitchFamily="49" charset="-122"/>
              </a:rPr>
              <a:t>hEvent</a:t>
            </a:r>
            <a:r>
              <a:rPr lang="en-US" altLang="zh-CN" sz="1600" dirty="0" smtClean="0">
                <a:latin typeface="Arial" pitchFamily="34" charset="0"/>
                <a:ea typeface="仿宋_GB2312" pitchFamily="49" charset="-122"/>
              </a:rPr>
              <a:t>     !=     NULL     )   {   </a:t>
            </a:r>
          </a:p>
          <a:p>
            <a:pPr>
              <a:buNone/>
            </a:pP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WaitForSingleObject</a:t>
            </a: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hEvent</a:t>
            </a:r>
            <a:r>
              <a:rPr lang="en-US" altLang="zh-CN" sz="1600" dirty="0" smtClean="0">
                <a:latin typeface="Arial" pitchFamily="34" charset="0"/>
                <a:ea typeface="仿宋_GB2312" pitchFamily="49" charset="-122"/>
              </a:rPr>
              <a:t>,     INFINITE     );   </a:t>
            </a:r>
          </a:p>
          <a:p>
            <a:pPr>
              <a:buNone/>
            </a:pP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MessageBox</a:t>
            </a:r>
            <a:r>
              <a:rPr lang="en-US" altLang="zh-CN" sz="1600" dirty="0" smtClean="0">
                <a:latin typeface="Arial" pitchFamily="34" charset="0"/>
                <a:ea typeface="仿宋_GB2312" pitchFamily="49" charset="-122"/>
              </a:rPr>
              <a:t>(NULL,   "</a:t>
            </a:r>
            <a:r>
              <a:rPr lang="zh-CN" altLang="en-US" sz="1600" dirty="0" smtClean="0">
                <a:latin typeface="Arial" pitchFamily="34" charset="0"/>
                <a:ea typeface="仿宋_GB2312" pitchFamily="49" charset="-122"/>
              </a:rPr>
              <a:t>接收到信号</a:t>
            </a:r>
            <a:r>
              <a:rPr lang="en-US" altLang="zh-CN" sz="1600" dirty="0" smtClean="0">
                <a:latin typeface="Arial" pitchFamily="34" charset="0"/>
                <a:ea typeface="仿宋_GB2312" pitchFamily="49" charset="-122"/>
              </a:rPr>
              <a:t>",0   ,MB_ICONINFORMATION);   </a:t>
            </a:r>
          </a:p>
          <a:p>
            <a:pPr>
              <a:buNone/>
            </a:pP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CloseHandle</a:t>
            </a:r>
            <a:r>
              <a:rPr lang="en-US" altLang="zh-CN" sz="1600" dirty="0" smtClean="0">
                <a:latin typeface="Arial" pitchFamily="34" charset="0"/>
                <a:ea typeface="仿宋_GB2312" pitchFamily="49" charset="-122"/>
              </a:rPr>
              <a:t>(     </a:t>
            </a:r>
            <a:r>
              <a:rPr lang="en-US" altLang="zh-CN" sz="1600" dirty="0" err="1" smtClean="0">
                <a:latin typeface="Arial" pitchFamily="34" charset="0"/>
                <a:ea typeface="仿宋_GB2312" pitchFamily="49" charset="-122"/>
              </a:rPr>
              <a:t>hEvent</a:t>
            </a:r>
            <a:r>
              <a:rPr lang="en-US" altLang="zh-CN" sz="1600" dirty="0" smtClean="0">
                <a:latin typeface="Arial" pitchFamily="34" charset="0"/>
                <a:ea typeface="仿宋_GB2312" pitchFamily="49" charset="-122"/>
              </a:rPr>
              <a:t>     );   </a:t>
            </a:r>
          </a:p>
          <a:p>
            <a:pPr>
              <a:buNone/>
            </a:pPr>
            <a:r>
              <a:rPr lang="en-US" altLang="zh-CN" sz="1600" dirty="0" smtClean="0">
                <a:latin typeface="Arial" pitchFamily="34" charset="0"/>
                <a:ea typeface="仿宋_GB2312" pitchFamily="49" charset="-122"/>
              </a:rPr>
              <a:t>	}   </a:t>
            </a:r>
          </a:p>
          <a:p>
            <a:pPr>
              <a:buNone/>
            </a:pPr>
            <a:r>
              <a:rPr lang="en-US" altLang="zh-CN" sz="1600" dirty="0" smtClean="0">
                <a:latin typeface="Arial" pitchFamily="34" charset="0"/>
                <a:ea typeface="仿宋_GB2312" pitchFamily="49" charset="-122"/>
              </a:rPr>
              <a:t>	return   0;   </a:t>
            </a:r>
          </a:p>
          <a:p>
            <a:pPr>
              <a:buNone/>
            </a:pPr>
            <a:r>
              <a:rPr lang="en-US" altLang="zh-CN" sz="1600" dirty="0" smtClean="0">
                <a:latin typeface="Arial" pitchFamily="34" charset="0"/>
                <a:ea typeface="仿宋_GB2312" pitchFamily="49" charset="-122"/>
              </a:rPr>
              <a:t>}</a:t>
            </a:r>
            <a:endParaRPr lang="zh-CN" altLang="en-US" sz="1600" dirty="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信号灯对象</a:t>
            </a:r>
          </a:p>
        </p:txBody>
      </p:sp>
      <p:sp>
        <p:nvSpPr>
          <p:cNvPr id="139267" name="Rectangle 3"/>
          <p:cNvSpPr>
            <a:spLocks noGrp="1" noChangeArrowheads="1"/>
          </p:cNvSpPr>
          <p:nvPr>
            <p:ph type="body" idx="1"/>
          </p:nvPr>
        </p:nvSpPr>
        <p:spPr>
          <a:xfrm>
            <a:off x="539552" y="1124744"/>
            <a:ext cx="8280920" cy="4855369"/>
          </a:xfrm>
        </p:spPr>
        <p:txBody>
          <a:bodyPr/>
          <a:lstStyle/>
          <a:p>
            <a:pPr>
              <a:lnSpc>
                <a:spcPct val="120000"/>
              </a:lnSpc>
              <a:spcBef>
                <a:spcPts val="600"/>
              </a:spcBef>
            </a:pPr>
            <a:r>
              <a:rPr lang="zh-CN" altLang="en-US" sz="2400" kern="1200" dirty="0" smtClean="0">
                <a:latin typeface="Arial" pitchFamily="34" charset="0"/>
                <a:ea typeface="仿宋_GB2312" pitchFamily="49" charset="-122"/>
              </a:rPr>
              <a:t>在线程之间进行同步的原因大致有两个：</a:t>
            </a:r>
            <a:endParaRPr lang="en-US" altLang="zh-CN" sz="24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由于线程之间竞争共享的资源，</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为了完成某种任务而协作。</a:t>
            </a:r>
            <a:endParaRPr lang="en-US" altLang="zh-CN" sz="2000" kern="1200" dirty="0" smtClean="0">
              <a:latin typeface="Arial" pitchFamily="34" charset="0"/>
              <a:ea typeface="仿宋_GB2312" pitchFamily="49" charset="-122"/>
            </a:endParaRPr>
          </a:p>
          <a:p>
            <a:pPr>
              <a:lnSpc>
                <a:spcPct val="120000"/>
              </a:lnSpc>
              <a:spcBef>
                <a:spcPts val="600"/>
              </a:spcBef>
            </a:pPr>
            <a:r>
              <a:rPr lang="zh-CN" altLang="en-US" sz="2400" kern="1200" dirty="0" smtClean="0">
                <a:latin typeface="Arial" pitchFamily="34" charset="0"/>
                <a:ea typeface="仿宋_GB2312" pitchFamily="49" charset="-122"/>
              </a:rPr>
              <a:t>使用互斥锁和事件可以解决所有线程之间的同步问题</a:t>
            </a:r>
            <a:endParaRPr lang="en-US" altLang="zh-CN" sz="24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通过互斥锁可以实现线程之间由于竞争所需要的同步，</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通过事件可以实现线程之间由于协作而需要的同步。</a:t>
            </a:r>
            <a:endParaRPr lang="en-US" altLang="zh-CN" sz="2000" kern="1200" dirty="0" smtClean="0">
              <a:latin typeface="Arial" pitchFamily="34" charset="0"/>
              <a:ea typeface="仿宋_GB2312" pitchFamily="49" charset="-122"/>
            </a:endParaRPr>
          </a:p>
          <a:p>
            <a:pPr>
              <a:lnSpc>
                <a:spcPct val="120000"/>
              </a:lnSpc>
              <a:spcBef>
                <a:spcPts val="600"/>
              </a:spcBef>
            </a:pPr>
            <a:r>
              <a:rPr lang="zh-CN" altLang="en-US" sz="2400" kern="1200" dirty="0" smtClean="0">
                <a:solidFill>
                  <a:srgbClr val="FF0000"/>
                </a:solidFill>
                <a:latin typeface="Arial" pitchFamily="34" charset="0"/>
                <a:ea typeface="仿宋_GB2312" pitchFamily="49" charset="-122"/>
              </a:rPr>
              <a:t>信号灯很好的将互斥锁和事件结合起来</a:t>
            </a:r>
            <a:r>
              <a:rPr lang="zh-CN" altLang="en-US" sz="2400" kern="1200" dirty="0" smtClean="0">
                <a:latin typeface="Arial" pitchFamily="34" charset="0"/>
                <a:ea typeface="仿宋_GB2312" pitchFamily="49" charset="-122"/>
              </a:rPr>
              <a:t>，同时解决了线程的竞争和协作的问题。</a:t>
            </a:r>
            <a:endParaRPr lang="en-US" altLang="zh-CN" sz="24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它是对事件同步的推广</a:t>
            </a:r>
            <a:r>
              <a:rPr lang="en-US" altLang="zh-CN" sz="2000" kern="1200" dirty="0" smtClean="0">
                <a:latin typeface="Arial" pitchFamily="34" charset="0"/>
                <a:ea typeface="仿宋_GB2312" pitchFamily="49" charset="-122"/>
              </a:rPr>
              <a:t>——</a:t>
            </a:r>
            <a:r>
              <a:rPr lang="zh-CN" altLang="en-US" sz="2000" kern="1200" dirty="0" smtClean="0">
                <a:latin typeface="Arial" pitchFamily="34" charset="0"/>
                <a:ea typeface="仿宋_GB2312" pitchFamily="49" charset="-122"/>
              </a:rPr>
              <a:t>在</a:t>
            </a:r>
            <a:r>
              <a:rPr lang="zh-CN" altLang="en-US" sz="2000" kern="1200" dirty="0" smtClean="0">
                <a:solidFill>
                  <a:srgbClr val="0000CC"/>
                </a:solidFill>
                <a:latin typeface="Arial" pitchFamily="34" charset="0"/>
                <a:ea typeface="仿宋_GB2312" pitchFamily="49" charset="-122"/>
              </a:rPr>
              <a:t>信号灯之中有一个内置的计数值</a:t>
            </a:r>
            <a:r>
              <a:rPr lang="zh-CN" altLang="en-US" sz="2000" kern="1200" dirty="0" smtClean="0">
                <a:latin typeface="Arial" pitchFamily="34" charset="0"/>
                <a:ea typeface="仿宋_GB2312" pitchFamily="49" charset="-122"/>
              </a:rPr>
              <a:t>，用于对资源进行计数。</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同时它通过内置的互斥机制保证在有多个线程试图对计数值进行修改时，在任何一个时刻只有一个线程对计数值进行修改。</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信号灯对象</a:t>
            </a:r>
          </a:p>
        </p:txBody>
      </p:sp>
      <p:sp>
        <p:nvSpPr>
          <p:cNvPr id="140291" name="Rectangle 3"/>
          <p:cNvSpPr>
            <a:spLocks noGrp="1" noChangeArrowheads="1"/>
          </p:cNvSpPr>
          <p:nvPr>
            <p:ph type="body" idx="1"/>
          </p:nvPr>
        </p:nvSpPr>
        <p:spPr>
          <a:xfrm>
            <a:off x="539552" y="1268760"/>
            <a:ext cx="8147248" cy="4711353"/>
          </a:xfrm>
        </p:spPr>
        <p:txBody>
          <a:bodyPr/>
          <a:lstStyle/>
          <a:p>
            <a:pPr marL="342900" lvl="1" indent="-342900">
              <a:lnSpc>
                <a:spcPct val="120000"/>
              </a:lnSpc>
              <a:spcBef>
                <a:spcPts val="600"/>
              </a:spcBef>
              <a:buClr>
                <a:schemeClr val="folHlink"/>
              </a:buClr>
              <a:buSzPct val="60000"/>
            </a:pPr>
            <a:r>
              <a:rPr lang="zh-CN" altLang="en-US" sz="2400" kern="1200" dirty="0" smtClean="0">
                <a:latin typeface="Arial" pitchFamily="34" charset="0"/>
                <a:ea typeface="仿宋_GB2312" pitchFamily="49" charset="-122"/>
                <a:cs typeface="+mn-cs"/>
              </a:rPr>
              <a:t>使用信号灯对象之前，必须创建它。</a:t>
            </a:r>
          </a:p>
          <a:p>
            <a:pPr marL="533400" indent="-533400">
              <a:lnSpc>
                <a:spcPct val="80000"/>
              </a:lnSpc>
              <a:buNone/>
            </a:pPr>
            <a:r>
              <a:rPr lang="en-US" altLang="zh-CN" sz="1600" dirty="0" smtClean="0">
                <a:latin typeface="Georgia" pitchFamily="18" charset="0"/>
                <a:ea typeface="宋体" pitchFamily="2" charset="-122"/>
              </a:rPr>
              <a:t>HANDLE </a:t>
            </a:r>
            <a:r>
              <a:rPr lang="en-US" altLang="zh-CN" sz="1600" dirty="0" err="1">
                <a:solidFill>
                  <a:srgbClr val="FF0000"/>
                </a:solidFill>
                <a:latin typeface="Georgia" pitchFamily="18" charset="0"/>
                <a:ea typeface="宋体" pitchFamily="2" charset="-122"/>
              </a:rPr>
              <a:t>CreateSemaphore</a:t>
            </a:r>
            <a:r>
              <a:rPr lang="en-US" altLang="zh-CN" sz="1600" dirty="0">
                <a:latin typeface="Georgia" pitchFamily="18" charset="0"/>
                <a:ea typeface="宋体" pitchFamily="2" charset="-122"/>
              </a:rPr>
              <a:t>(</a:t>
            </a:r>
          </a:p>
          <a:p>
            <a:pPr marL="533400" lvl="2" indent="-533400">
              <a:lnSpc>
                <a:spcPct val="80000"/>
              </a:lnSpc>
              <a:buSzPct val="60000"/>
              <a:buNone/>
            </a:pPr>
            <a:r>
              <a:rPr lang="en-US" altLang="zh-CN" sz="1600" dirty="0">
                <a:latin typeface="Georgia" pitchFamily="18" charset="0"/>
                <a:ea typeface="宋体" pitchFamily="2" charset="-122"/>
                <a:cs typeface="+mn-cs"/>
              </a:rPr>
              <a:t>	</a:t>
            </a:r>
            <a:r>
              <a:rPr lang="en-US" altLang="zh-CN" sz="1600" dirty="0" smtClean="0">
                <a:latin typeface="Georgia" pitchFamily="18" charset="0"/>
                <a:ea typeface="宋体" pitchFamily="2" charset="-122"/>
                <a:cs typeface="+mn-cs"/>
              </a:rPr>
              <a:t>LPSECURITY_ATTRIBUTES </a:t>
            </a:r>
            <a:r>
              <a:rPr lang="en-US" altLang="zh-CN" sz="1600" dirty="0" err="1" smtClean="0">
                <a:latin typeface="Georgia" pitchFamily="18" charset="0"/>
                <a:ea typeface="宋体" pitchFamily="2" charset="-122"/>
                <a:cs typeface="+mn-cs"/>
              </a:rPr>
              <a:t>lpSemaphoreAttributes</a:t>
            </a:r>
            <a:r>
              <a:rPr lang="en-US" altLang="zh-CN" sz="1600" dirty="0" smtClean="0">
                <a:latin typeface="Georgia" pitchFamily="18" charset="0"/>
                <a:ea typeface="宋体" pitchFamily="2" charset="-122"/>
                <a:cs typeface="+mn-cs"/>
              </a:rPr>
              <a:t>, </a:t>
            </a:r>
          </a:p>
          <a:p>
            <a:pPr marL="533400" lvl="2" indent="-533400">
              <a:lnSpc>
                <a:spcPct val="80000"/>
              </a:lnSpc>
              <a:buSzPct val="60000"/>
              <a:buNone/>
            </a:pPr>
            <a:r>
              <a:rPr lang="en-US" altLang="zh-CN" sz="1600" dirty="0" smtClean="0">
                <a:latin typeface="Georgia" pitchFamily="18" charset="0"/>
                <a:ea typeface="宋体" pitchFamily="2" charset="-122"/>
                <a:cs typeface="+mn-cs"/>
              </a:rPr>
              <a:t>	LONG 	</a:t>
            </a:r>
            <a:r>
              <a:rPr lang="en-US" altLang="zh-CN" sz="1600" dirty="0" err="1" smtClean="0">
                <a:latin typeface="Georgia" pitchFamily="18" charset="0"/>
                <a:ea typeface="宋体" pitchFamily="2" charset="-122"/>
                <a:cs typeface="+mn-cs"/>
              </a:rPr>
              <a:t>lInitialCount</a:t>
            </a:r>
            <a:r>
              <a:rPr lang="en-US" altLang="zh-CN" sz="1600" dirty="0" smtClean="0">
                <a:latin typeface="Georgia" pitchFamily="18" charset="0"/>
                <a:ea typeface="宋体" pitchFamily="2" charset="-122"/>
                <a:cs typeface="+mn-cs"/>
              </a:rPr>
              <a:t>, </a:t>
            </a:r>
          </a:p>
          <a:p>
            <a:pPr marL="533400" lvl="2" indent="-533400">
              <a:lnSpc>
                <a:spcPct val="80000"/>
              </a:lnSpc>
              <a:buSzPct val="60000"/>
              <a:buNone/>
            </a:pPr>
            <a:r>
              <a:rPr lang="en-US" altLang="zh-CN" sz="1600" dirty="0" smtClean="0">
                <a:latin typeface="Georgia" pitchFamily="18" charset="0"/>
                <a:ea typeface="宋体" pitchFamily="2" charset="-122"/>
                <a:cs typeface="+mn-cs"/>
              </a:rPr>
              <a:t>	LONG	</a:t>
            </a:r>
            <a:r>
              <a:rPr lang="en-US" altLang="zh-CN" sz="1600" dirty="0" err="1" smtClean="0">
                <a:latin typeface="Georgia" pitchFamily="18" charset="0"/>
                <a:ea typeface="宋体" pitchFamily="2" charset="-122"/>
                <a:cs typeface="+mn-cs"/>
              </a:rPr>
              <a:t>lMaximumCount</a:t>
            </a:r>
            <a:r>
              <a:rPr lang="en-US" altLang="zh-CN" sz="1600" dirty="0" smtClean="0">
                <a:latin typeface="Georgia" pitchFamily="18" charset="0"/>
                <a:ea typeface="宋体" pitchFamily="2" charset="-122"/>
                <a:cs typeface="+mn-cs"/>
              </a:rPr>
              <a:t>, </a:t>
            </a:r>
          </a:p>
          <a:p>
            <a:pPr marL="533400" lvl="2" indent="-533400">
              <a:lnSpc>
                <a:spcPct val="80000"/>
              </a:lnSpc>
              <a:buSzPct val="60000"/>
              <a:buNone/>
            </a:pPr>
            <a:r>
              <a:rPr lang="en-US" altLang="zh-CN" sz="1600" dirty="0" smtClean="0">
                <a:latin typeface="Georgia" pitchFamily="18" charset="0"/>
                <a:ea typeface="宋体" pitchFamily="2" charset="-122"/>
                <a:cs typeface="+mn-cs"/>
              </a:rPr>
              <a:t>	LPCTSTR 	</a:t>
            </a:r>
            <a:r>
              <a:rPr lang="en-US" altLang="zh-CN" sz="1600" dirty="0" err="1" smtClean="0">
                <a:latin typeface="Georgia" pitchFamily="18" charset="0"/>
                <a:ea typeface="宋体" pitchFamily="2" charset="-122"/>
                <a:cs typeface="+mn-cs"/>
              </a:rPr>
              <a:t>lpName</a:t>
            </a:r>
            <a:endParaRPr lang="en-US" altLang="zh-CN" sz="1600" dirty="0" smtClean="0">
              <a:latin typeface="Georgia" pitchFamily="18" charset="0"/>
              <a:ea typeface="宋体" pitchFamily="2" charset="-122"/>
              <a:cs typeface="+mn-cs"/>
            </a:endParaRPr>
          </a:p>
          <a:p>
            <a:pPr marL="533400" lvl="2" indent="-533400">
              <a:lnSpc>
                <a:spcPct val="80000"/>
              </a:lnSpc>
              <a:buSzPct val="60000"/>
              <a:buNone/>
            </a:pPr>
            <a:r>
              <a:rPr lang="en-US" altLang="zh-CN" sz="1600" dirty="0">
                <a:latin typeface="Georgia" pitchFamily="18" charset="0"/>
                <a:ea typeface="宋体" pitchFamily="2" charset="-122"/>
                <a:cs typeface="+mn-cs"/>
              </a:rPr>
              <a:t>	</a:t>
            </a:r>
            <a:r>
              <a:rPr lang="en-US" altLang="zh-CN" sz="1600" dirty="0" smtClean="0">
                <a:latin typeface="Georgia" pitchFamily="18" charset="0"/>
                <a:ea typeface="宋体" pitchFamily="2" charset="-122"/>
                <a:cs typeface="+mn-cs"/>
              </a:rPr>
              <a:t>)</a:t>
            </a:r>
          </a:p>
          <a:p>
            <a:pPr marL="1374775" lvl="2" indent="-533400">
              <a:lnSpc>
                <a:spcPct val="80000"/>
              </a:lnSpc>
              <a:buNone/>
            </a:pPr>
            <a:endParaRPr lang="en-US" altLang="zh-CN" sz="1800" dirty="0" smtClean="0">
              <a:latin typeface="Arial" pitchFamily="34" charset="0"/>
              <a:cs typeface="Arial" pitchFamily="34" charset="0"/>
            </a:endParaRPr>
          </a:p>
          <a:p>
            <a:pPr marL="342900" lvl="1" indent="-342900">
              <a:lnSpc>
                <a:spcPct val="120000"/>
              </a:lnSpc>
              <a:spcBef>
                <a:spcPts val="600"/>
              </a:spcBef>
              <a:buClr>
                <a:schemeClr val="folHlink"/>
              </a:buClr>
              <a:buSzPct val="60000"/>
            </a:pPr>
            <a:r>
              <a:rPr lang="zh-CN" altLang="en-US" sz="2400" kern="1200" dirty="0" smtClean="0">
                <a:latin typeface="Arial" pitchFamily="34" charset="0"/>
                <a:ea typeface="仿宋_GB2312" pitchFamily="49" charset="-122"/>
              </a:rPr>
              <a:t>调用函数</a:t>
            </a:r>
            <a:r>
              <a:rPr lang="en-US" altLang="zh-CN" sz="2400" kern="1200" dirty="0" err="1" smtClean="0">
                <a:latin typeface="Arial" pitchFamily="34" charset="0"/>
                <a:ea typeface="仿宋_GB2312" pitchFamily="49" charset="-122"/>
              </a:rPr>
              <a:t>OpenSemaphore</a:t>
            </a:r>
            <a:r>
              <a:rPr lang="zh-CN" altLang="en-US" sz="2400" kern="1200" dirty="0" smtClean="0">
                <a:latin typeface="Arial" pitchFamily="34" charset="0"/>
                <a:ea typeface="仿宋_GB2312" pitchFamily="49" charset="-122"/>
              </a:rPr>
              <a:t>来获得信号灯句柄： </a:t>
            </a:r>
          </a:p>
          <a:p>
            <a:pPr marL="533400" indent="-533400">
              <a:lnSpc>
                <a:spcPct val="80000"/>
              </a:lnSpc>
              <a:buNone/>
            </a:pPr>
            <a:r>
              <a:rPr lang="en-US" altLang="zh-CN" sz="1600" dirty="0" smtClean="0">
                <a:latin typeface="Georgia" pitchFamily="18" charset="0"/>
                <a:ea typeface="宋体" pitchFamily="2" charset="-122"/>
              </a:rPr>
              <a:t>HANDLE    </a:t>
            </a:r>
            <a:r>
              <a:rPr lang="en-US" altLang="zh-CN" sz="1600" dirty="0" err="1" smtClean="0">
                <a:solidFill>
                  <a:srgbClr val="FF0000"/>
                </a:solidFill>
                <a:latin typeface="Georgia" pitchFamily="18" charset="0"/>
                <a:ea typeface="宋体" pitchFamily="2" charset="-122"/>
              </a:rPr>
              <a:t>OpenSemaphore</a:t>
            </a:r>
            <a:r>
              <a:rPr lang="en-US" altLang="zh-CN" sz="1600" dirty="0" smtClean="0">
                <a:latin typeface="Georgia" pitchFamily="18" charset="0"/>
                <a:ea typeface="宋体" pitchFamily="2" charset="-122"/>
              </a:rPr>
              <a:t>(</a:t>
            </a:r>
          </a:p>
          <a:p>
            <a:pPr marL="533400" lvl="2" indent="-533400">
              <a:lnSpc>
                <a:spcPct val="80000"/>
              </a:lnSpc>
              <a:buSzPct val="60000"/>
              <a:buNone/>
            </a:pPr>
            <a:r>
              <a:rPr lang="en-US" altLang="zh-CN" sz="1600" dirty="0" smtClean="0">
                <a:latin typeface="Georgia" pitchFamily="18" charset="0"/>
                <a:ea typeface="宋体" pitchFamily="2" charset="-122"/>
                <a:cs typeface="+mn-cs"/>
              </a:rPr>
              <a:t>	DWORD     </a:t>
            </a:r>
            <a:r>
              <a:rPr lang="en-US" altLang="zh-CN" sz="1600" dirty="0" err="1" smtClean="0">
                <a:latin typeface="Georgia" pitchFamily="18" charset="0"/>
                <a:ea typeface="宋体" pitchFamily="2" charset="-122"/>
                <a:cs typeface="+mn-cs"/>
              </a:rPr>
              <a:t>dwDesiredAccess</a:t>
            </a:r>
            <a:r>
              <a:rPr lang="zh-CN" altLang="en-US" sz="1600" dirty="0" smtClean="0">
                <a:latin typeface="Georgia" pitchFamily="18" charset="0"/>
                <a:ea typeface="宋体" pitchFamily="2" charset="-122"/>
                <a:cs typeface="+mn-cs"/>
              </a:rPr>
              <a:t>，</a:t>
            </a:r>
          </a:p>
          <a:p>
            <a:pPr marL="533400" lvl="2" indent="-533400">
              <a:lnSpc>
                <a:spcPct val="80000"/>
              </a:lnSpc>
              <a:buSzPct val="60000"/>
              <a:buNone/>
            </a:pPr>
            <a:r>
              <a:rPr lang="zh-CN" altLang="en-US" sz="1600" dirty="0" smtClean="0">
                <a:latin typeface="Georgia" pitchFamily="18" charset="0"/>
                <a:ea typeface="宋体" pitchFamily="2" charset="-122"/>
                <a:cs typeface="+mn-cs"/>
              </a:rPr>
              <a:t>	</a:t>
            </a:r>
            <a:r>
              <a:rPr lang="en-US" altLang="zh-CN" sz="1600" dirty="0" smtClean="0">
                <a:latin typeface="Georgia" pitchFamily="18" charset="0"/>
                <a:ea typeface="宋体" pitchFamily="2" charset="-122"/>
                <a:cs typeface="+mn-cs"/>
              </a:rPr>
              <a:t>BOOL         </a:t>
            </a:r>
            <a:r>
              <a:rPr lang="en-US" altLang="zh-CN" sz="1600" dirty="0" err="1" smtClean="0">
                <a:latin typeface="Georgia" pitchFamily="18" charset="0"/>
                <a:ea typeface="宋体" pitchFamily="2" charset="-122"/>
                <a:cs typeface="+mn-cs"/>
              </a:rPr>
              <a:t>bInitialHandle</a:t>
            </a:r>
            <a:r>
              <a:rPr lang="en-US" altLang="zh-CN" sz="1600" dirty="0" smtClean="0">
                <a:latin typeface="Georgia" pitchFamily="18" charset="0"/>
                <a:ea typeface="宋体" pitchFamily="2" charset="-122"/>
                <a:cs typeface="+mn-cs"/>
              </a:rPr>
              <a:t>;</a:t>
            </a:r>
          </a:p>
          <a:p>
            <a:pPr marL="533400" lvl="2" indent="-533400">
              <a:lnSpc>
                <a:spcPct val="80000"/>
              </a:lnSpc>
              <a:buSzPct val="60000"/>
              <a:buNone/>
            </a:pPr>
            <a:r>
              <a:rPr lang="en-US" altLang="zh-CN" sz="1600" dirty="0" smtClean="0">
                <a:latin typeface="Georgia" pitchFamily="18" charset="0"/>
                <a:ea typeface="宋体" pitchFamily="2" charset="-122"/>
                <a:cs typeface="+mn-cs"/>
              </a:rPr>
              <a:t>	LPCTSTR     </a:t>
            </a:r>
            <a:r>
              <a:rPr lang="en-US" altLang="zh-CN" sz="1600" dirty="0" err="1" smtClean="0">
                <a:latin typeface="Georgia" pitchFamily="18" charset="0"/>
                <a:ea typeface="宋体" pitchFamily="2" charset="-122"/>
                <a:cs typeface="+mn-cs"/>
              </a:rPr>
              <a:t>lpName</a:t>
            </a:r>
            <a:r>
              <a:rPr lang="en-US" altLang="zh-CN" sz="1600" dirty="0" smtClean="0">
                <a:latin typeface="Georgia" pitchFamily="18" charset="0"/>
                <a:ea typeface="宋体" pitchFamily="2" charset="-122"/>
                <a:cs typeface="+mn-cs"/>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信号灯对象</a:t>
            </a:r>
          </a:p>
        </p:txBody>
      </p:sp>
      <p:sp>
        <p:nvSpPr>
          <p:cNvPr id="134147" name="Rectangle 3"/>
          <p:cNvSpPr>
            <a:spLocks noGrp="1" noChangeArrowheads="1"/>
          </p:cNvSpPr>
          <p:nvPr>
            <p:ph type="body" idx="1"/>
          </p:nvPr>
        </p:nvSpPr>
        <p:spPr>
          <a:xfrm>
            <a:off x="539552" y="1371600"/>
            <a:ext cx="8147248" cy="4608513"/>
          </a:xfrm>
        </p:spPr>
        <p:txBody>
          <a:bodyPr/>
          <a:lstStyle/>
          <a:p>
            <a:pPr marL="342900" lvl="1" indent="-342900">
              <a:lnSpc>
                <a:spcPct val="120000"/>
              </a:lnSpc>
              <a:spcBef>
                <a:spcPts val="600"/>
              </a:spcBef>
              <a:buClr>
                <a:schemeClr val="folHlink"/>
              </a:buClr>
              <a:buSzPct val="60000"/>
            </a:pPr>
            <a:r>
              <a:rPr lang="zh-CN" altLang="en-US" sz="2400" kern="1200" dirty="0" smtClean="0">
                <a:latin typeface="Arial" pitchFamily="34" charset="0"/>
                <a:ea typeface="仿宋_GB2312" pitchFamily="49" charset="-122"/>
                <a:cs typeface="+mn-cs"/>
              </a:rPr>
              <a:t>获得信号灯</a:t>
            </a:r>
            <a:endParaRPr lang="en-US" altLang="zh-CN" sz="2400" kern="1200" dirty="0" smtClean="0">
              <a:latin typeface="Arial" pitchFamily="34" charset="0"/>
              <a:ea typeface="仿宋_GB2312" pitchFamily="49" charset="-122"/>
              <a:cs typeface="+mn-cs"/>
            </a:endParaRPr>
          </a:p>
          <a:p>
            <a:pPr marL="533400" indent="-533400">
              <a:lnSpc>
                <a:spcPct val="80000"/>
              </a:lnSpc>
              <a:buNone/>
            </a:pPr>
            <a:r>
              <a:rPr lang="en-US" altLang="zh-CN" sz="1600" dirty="0" smtClean="0">
                <a:latin typeface="Georgia" pitchFamily="18" charset="0"/>
                <a:ea typeface="宋体" pitchFamily="2" charset="-122"/>
              </a:rPr>
              <a:t>DWORD </a:t>
            </a:r>
            <a:r>
              <a:rPr lang="en-US" altLang="zh-CN" sz="1600" dirty="0" err="1" smtClean="0">
                <a:solidFill>
                  <a:srgbClr val="FF0000"/>
                </a:solidFill>
                <a:latin typeface="Georgia" pitchFamily="18" charset="0"/>
                <a:ea typeface="宋体" pitchFamily="2" charset="-122"/>
              </a:rPr>
              <a:t>WaitForSingleObject</a:t>
            </a:r>
            <a:r>
              <a:rPr lang="en-US" altLang="zh-CN" sz="1600" dirty="0" smtClean="0">
                <a:latin typeface="Georgia" pitchFamily="18" charset="0"/>
                <a:ea typeface="宋体" pitchFamily="2" charset="-122"/>
              </a:rPr>
              <a:t>(</a:t>
            </a:r>
          </a:p>
          <a:p>
            <a:pPr marL="533400" indent="-533400">
              <a:lnSpc>
                <a:spcPct val="80000"/>
              </a:lnSpc>
              <a:buNone/>
            </a:pPr>
            <a:r>
              <a:rPr lang="en-US" altLang="zh-CN" sz="1600" dirty="0" smtClean="0">
                <a:latin typeface="Georgia" pitchFamily="18" charset="0"/>
                <a:ea typeface="宋体" pitchFamily="2" charset="-122"/>
              </a:rPr>
              <a:t>	HANDLE </a:t>
            </a:r>
            <a:r>
              <a:rPr lang="en-US" altLang="zh-CN" sz="1600" dirty="0" err="1" smtClean="0">
                <a:latin typeface="Georgia" pitchFamily="18" charset="0"/>
                <a:ea typeface="宋体" pitchFamily="2" charset="-122"/>
              </a:rPr>
              <a:t>hHandle</a:t>
            </a:r>
            <a:r>
              <a:rPr lang="en-US" altLang="zh-CN" sz="1600" dirty="0" smtClean="0">
                <a:latin typeface="Georgia" pitchFamily="18" charset="0"/>
                <a:ea typeface="宋体" pitchFamily="2" charset="-122"/>
              </a:rPr>
              <a:t>,</a:t>
            </a:r>
          </a:p>
          <a:p>
            <a:pPr marL="533400" indent="-533400">
              <a:lnSpc>
                <a:spcPct val="80000"/>
              </a:lnSpc>
              <a:buNone/>
            </a:pPr>
            <a:r>
              <a:rPr lang="en-US" altLang="zh-CN" sz="1600" dirty="0" smtClean="0">
                <a:latin typeface="Georgia" pitchFamily="18" charset="0"/>
                <a:ea typeface="宋体" pitchFamily="2" charset="-122"/>
              </a:rPr>
              <a:t>	DWORD </a:t>
            </a:r>
            <a:r>
              <a:rPr lang="en-US" altLang="zh-CN" sz="1600" dirty="0" err="1" smtClean="0">
                <a:latin typeface="Georgia" pitchFamily="18" charset="0"/>
                <a:ea typeface="宋体" pitchFamily="2" charset="-122"/>
              </a:rPr>
              <a:t>dwMilliseconds</a:t>
            </a:r>
            <a:endParaRPr lang="en-US" altLang="zh-CN" sz="1600" dirty="0" smtClean="0">
              <a:latin typeface="Georgia" pitchFamily="18" charset="0"/>
              <a:ea typeface="宋体" pitchFamily="2" charset="-122"/>
            </a:endParaRPr>
          </a:p>
          <a:p>
            <a:pPr marL="533400" indent="-533400">
              <a:lnSpc>
                <a:spcPct val="80000"/>
              </a:lnSpc>
              <a:buNone/>
            </a:pPr>
            <a:r>
              <a:rPr lang="en-US" altLang="zh-CN" sz="1600" dirty="0" smtClean="0">
                <a:latin typeface="Georgia" pitchFamily="18" charset="0"/>
                <a:ea typeface="宋体" pitchFamily="2" charset="-122"/>
              </a:rPr>
              <a:t>	);</a:t>
            </a:r>
          </a:p>
          <a:p>
            <a:pPr marL="342900" lvl="1" indent="-342900">
              <a:lnSpc>
                <a:spcPct val="120000"/>
              </a:lnSpc>
              <a:spcBef>
                <a:spcPts val="600"/>
              </a:spcBef>
              <a:buClr>
                <a:schemeClr val="folHlink"/>
              </a:buClr>
              <a:buSzPct val="60000"/>
            </a:pPr>
            <a:r>
              <a:rPr lang="zh-CN" altLang="en-US" sz="2400" kern="1200" dirty="0" smtClean="0">
                <a:latin typeface="Arial" pitchFamily="34" charset="0"/>
                <a:ea typeface="仿宋_GB2312" pitchFamily="49" charset="-122"/>
              </a:rPr>
              <a:t>释放信号灯</a:t>
            </a:r>
          </a:p>
          <a:p>
            <a:pPr marL="533400" indent="-533400">
              <a:lnSpc>
                <a:spcPct val="80000"/>
              </a:lnSpc>
              <a:buNone/>
            </a:pPr>
            <a:r>
              <a:rPr lang="en-US" altLang="zh-CN" sz="1600" dirty="0" smtClean="0">
                <a:latin typeface="Georgia" pitchFamily="18" charset="0"/>
                <a:ea typeface="宋体" pitchFamily="2" charset="-122"/>
              </a:rPr>
              <a:t>BOOL </a:t>
            </a:r>
            <a:r>
              <a:rPr lang="en-US" altLang="zh-CN" sz="1600" dirty="0" err="1" smtClean="0">
                <a:solidFill>
                  <a:srgbClr val="FF0000"/>
                </a:solidFill>
                <a:latin typeface="Georgia" pitchFamily="18" charset="0"/>
                <a:ea typeface="宋体" pitchFamily="2" charset="-122"/>
              </a:rPr>
              <a:t>ReleaseSemaphore</a:t>
            </a:r>
            <a:r>
              <a:rPr lang="en-US" altLang="zh-CN" sz="1600" dirty="0" smtClean="0">
                <a:latin typeface="Georgia" pitchFamily="18" charset="0"/>
                <a:ea typeface="宋体" pitchFamily="2" charset="-122"/>
              </a:rPr>
              <a:t>(</a:t>
            </a:r>
            <a:endParaRPr lang="en-US" altLang="zh-CN" sz="1600" dirty="0">
              <a:latin typeface="Georgia" pitchFamily="18" charset="0"/>
              <a:ea typeface="宋体" pitchFamily="2" charset="-122"/>
            </a:endParaRPr>
          </a:p>
          <a:p>
            <a:pPr marL="533400" lvl="2" indent="-533400">
              <a:lnSpc>
                <a:spcPct val="80000"/>
              </a:lnSpc>
              <a:buSzPct val="60000"/>
              <a:buNone/>
            </a:pPr>
            <a:r>
              <a:rPr lang="en-US" altLang="zh-CN" sz="1600" dirty="0">
                <a:latin typeface="Georgia" pitchFamily="18" charset="0"/>
                <a:ea typeface="宋体" pitchFamily="2" charset="-122"/>
                <a:cs typeface="+mn-cs"/>
              </a:rPr>
              <a:t>	HANDLE  </a:t>
            </a:r>
            <a:r>
              <a:rPr lang="en-US" altLang="zh-CN" sz="1600" dirty="0" err="1">
                <a:latin typeface="Georgia" pitchFamily="18" charset="0"/>
                <a:ea typeface="宋体" pitchFamily="2" charset="-122"/>
                <a:cs typeface="+mn-cs"/>
              </a:rPr>
              <a:t>hSemaphore</a:t>
            </a:r>
            <a:r>
              <a:rPr lang="en-US" altLang="zh-CN" sz="1600" dirty="0">
                <a:latin typeface="Georgia" pitchFamily="18" charset="0"/>
                <a:ea typeface="宋体" pitchFamily="2" charset="-122"/>
                <a:cs typeface="+mn-cs"/>
              </a:rPr>
              <a:t>,</a:t>
            </a:r>
          </a:p>
          <a:p>
            <a:pPr marL="533400" lvl="2" indent="-533400">
              <a:lnSpc>
                <a:spcPct val="80000"/>
              </a:lnSpc>
              <a:buSzPct val="60000"/>
              <a:buNone/>
            </a:pPr>
            <a:r>
              <a:rPr lang="en-US" altLang="zh-CN" sz="1600" dirty="0">
                <a:latin typeface="Georgia" pitchFamily="18" charset="0"/>
                <a:ea typeface="宋体" pitchFamily="2" charset="-122"/>
                <a:cs typeface="+mn-cs"/>
              </a:rPr>
              <a:t>	LONG         </a:t>
            </a:r>
            <a:r>
              <a:rPr lang="en-US" altLang="zh-CN" sz="1600" dirty="0" err="1">
                <a:latin typeface="Georgia" pitchFamily="18" charset="0"/>
                <a:ea typeface="宋体" pitchFamily="2" charset="-122"/>
                <a:cs typeface="+mn-cs"/>
              </a:rPr>
              <a:t>lRealseCount</a:t>
            </a:r>
            <a:r>
              <a:rPr lang="en-US" altLang="zh-CN" sz="1600" dirty="0">
                <a:latin typeface="Georgia" pitchFamily="18" charset="0"/>
                <a:ea typeface="宋体" pitchFamily="2" charset="-122"/>
                <a:cs typeface="+mn-cs"/>
              </a:rPr>
              <a:t>,</a:t>
            </a:r>
          </a:p>
          <a:p>
            <a:pPr marL="533400" lvl="2" indent="-533400">
              <a:lnSpc>
                <a:spcPct val="80000"/>
              </a:lnSpc>
              <a:buSzPct val="60000"/>
              <a:buNone/>
            </a:pPr>
            <a:r>
              <a:rPr lang="en-US" altLang="zh-CN" sz="1600" dirty="0">
                <a:latin typeface="Georgia" pitchFamily="18" charset="0"/>
                <a:ea typeface="宋体" pitchFamily="2" charset="-122"/>
                <a:cs typeface="+mn-cs"/>
              </a:rPr>
              <a:t>	LPLONG    </a:t>
            </a:r>
            <a:r>
              <a:rPr lang="en-US" altLang="zh-CN" sz="1600" dirty="0" err="1" smtClean="0">
                <a:latin typeface="Georgia" pitchFamily="18" charset="0"/>
                <a:ea typeface="宋体" pitchFamily="2" charset="-122"/>
                <a:cs typeface="+mn-cs"/>
              </a:rPr>
              <a:t>lpPreviousCount</a:t>
            </a:r>
            <a:r>
              <a:rPr lang="en-US" altLang="zh-CN" sz="1600" dirty="0">
                <a:latin typeface="Georgia" pitchFamily="18" charset="0"/>
                <a:ea typeface="宋体" pitchFamily="2" charset="-122"/>
                <a:cs typeface="+mn-cs"/>
              </a:rPr>
              <a:t>	</a:t>
            </a:r>
            <a:r>
              <a:rPr lang="en-US" altLang="zh-CN" sz="1600" dirty="0" smtClean="0">
                <a:latin typeface="Georgia" pitchFamily="18" charset="0"/>
                <a:ea typeface="宋体" pitchFamily="2" charset="-122"/>
                <a:cs typeface="+mn-cs"/>
              </a:rPr>
              <a:t>)</a:t>
            </a:r>
            <a:r>
              <a:rPr lang="zh-CN" altLang="en-US" sz="1600" dirty="0" smtClean="0">
                <a:latin typeface="Georgia" pitchFamily="18" charset="0"/>
                <a:ea typeface="宋体" pitchFamily="2" charset="-122"/>
                <a:cs typeface="+mn-cs"/>
              </a:rPr>
              <a:t>；</a:t>
            </a:r>
            <a:endParaRPr lang="zh-CN" altLang="en-US" sz="1600" dirty="0">
              <a:latin typeface="Georgia" pitchFamily="18" charset="0"/>
              <a:ea typeface="宋体" pitchFamily="2" charset="-122"/>
              <a:cs typeface="+mn-cs"/>
            </a:endParaRPr>
          </a:p>
          <a:p>
            <a:pPr marL="342900" lvl="1" indent="-342900">
              <a:lnSpc>
                <a:spcPct val="120000"/>
              </a:lnSpc>
              <a:spcBef>
                <a:spcPts val="600"/>
              </a:spcBef>
              <a:buClr>
                <a:schemeClr val="folHlink"/>
              </a:buClr>
              <a:buSzPct val="60000"/>
            </a:pPr>
            <a:r>
              <a:rPr lang="zh-CN" altLang="en-US" sz="2400" kern="1200" dirty="0" smtClean="0">
                <a:latin typeface="Arial" pitchFamily="34" charset="0"/>
                <a:ea typeface="仿宋_GB2312" pitchFamily="49" charset="-122"/>
                <a:cs typeface="+mn-cs"/>
              </a:rPr>
              <a:t>当</a:t>
            </a:r>
            <a:r>
              <a:rPr lang="zh-CN" altLang="en-US" sz="2400" kern="1200" dirty="0" smtClean="0">
                <a:latin typeface="Arial" pitchFamily="34" charset="0"/>
                <a:ea typeface="仿宋_GB2312" pitchFamily="49" charset="-122"/>
              </a:rPr>
              <a:t>不再需要</a:t>
            </a:r>
            <a:r>
              <a:rPr lang="zh-CN" altLang="en-US" sz="2400" kern="1200" dirty="0" smtClean="0">
                <a:latin typeface="Arial" pitchFamily="34" charset="0"/>
                <a:ea typeface="仿宋_GB2312" pitchFamily="49" charset="-122"/>
                <a:cs typeface="+mn-cs"/>
              </a:rPr>
              <a:t>信号灯对象时，调用函数</a:t>
            </a:r>
            <a:r>
              <a:rPr lang="en-US" altLang="zh-CN" sz="2400" kern="1200" dirty="0" err="1" smtClean="0">
                <a:latin typeface="Arial" pitchFamily="34" charset="0"/>
                <a:ea typeface="仿宋_GB2312" pitchFamily="49" charset="-122"/>
                <a:cs typeface="+mn-cs"/>
              </a:rPr>
              <a:t>CloseHandle</a:t>
            </a:r>
            <a:r>
              <a:rPr lang="zh-CN" altLang="en-US" sz="2400" kern="1200" dirty="0" smtClean="0">
                <a:latin typeface="Arial" pitchFamily="34" charset="0"/>
                <a:ea typeface="仿宋_GB2312" pitchFamily="49" charset="-122"/>
                <a:cs typeface="+mn-cs"/>
              </a:rPr>
              <a:t>释放信号灯对象，从内存中消除。</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51937"/>
            <a:ext cx="7418784"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信号灯使用步骤</a:t>
            </a:r>
          </a:p>
        </p:txBody>
      </p:sp>
      <p:sp>
        <p:nvSpPr>
          <p:cNvPr id="3" name="内容占位符 2"/>
          <p:cNvSpPr>
            <a:spLocks noGrp="1"/>
          </p:cNvSpPr>
          <p:nvPr>
            <p:ph idx="1"/>
          </p:nvPr>
        </p:nvSpPr>
        <p:spPr>
          <a:xfrm>
            <a:off x="539552" y="1371600"/>
            <a:ext cx="8147248" cy="4608513"/>
          </a:xfrm>
        </p:spPr>
        <p:txBody>
          <a:bodyPr/>
          <a:lstStyle/>
          <a:p>
            <a:pPr marL="342900" lvl="1" indent="-342900">
              <a:lnSpc>
                <a:spcPct val="120000"/>
              </a:lnSpc>
              <a:spcBef>
                <a:spcPts val="600"/>
              </a:spcBef>
              <a:buClr>
                <a:schemeClr val="folHlink"/>
              </a:buClr>
              <a:buSzPct val="60000"/>
            </a:pPr>
            <a:r>
              <a:rPr lang="en-US" altLang="zh-CN" sz="2400" kern="1200" dirty="0" smtClean="0">
                <a:latin typeface="Arial" pitchFamily="34" charset="0"/>
                <a:ea typeface="仿宋_GB2312" pitchFamily="49" charset="-122"/>
                <a:cs typeface="+mn-cs"/>
              </a:rPr>
              <a:t>1</a:t>
            </a:r>
            <a:r>
              <a:rPr lang="zh-CN" altLang="en-US" sz="2400" kern="1200" dirty="0" smtClean="0">
                <a:latin typeface="Arial" pitchFamily="34" charset="0"/>
                <a:ea typeface="仿宋_GB2312" pitchFamily="49" charset="-122"/>
                <a:cs typeface="+mn-cs"/>
              </a:rPr>
              <a:t>，创建信号灯 </a:t>
            </a:r>
            <a:endParaRPr lang="en-US" altLang="zh-CN" sz="2400" kern="1200" dirty="0" smtClean="0">
              <a:latin typeface="Arial" pitchFamily="34" charset="0"/>
              <a:ea typeface="仿宋_GB2312" pitchFamily="49" charset="-122"/>
              <a:cs typeface="+mn-cs"/>
            </a:endParaRPr>
          </a:p>
          <a:p>
            <a:pPr>
              <a:lnSpc>
                <a:spcPct val="80000"/>
              </a:lnSpc>
              <a:buNone/>
            </a:pPr>
            <a:r>
              <a:rPr lang="en-US" altLang="zh-CN" sz="1600" dirty="0" smtClean="0">
                <a:latin typeface="Arial" pitchFamily="34" charset="0"/>
                <a:cs typeface="Arial" pitchFamily="34" charset="0"/>
              </a:rPr>
              <a:t>	HANDLE   </a:t>
            </a:r>
            <a:r>
              <a:rPr lang="en-US" altLang="zh-CN" sz="1600" dirty="0" err="1" smtClean="0">
                <a:latin typeface="Arial" pitchFamily="34" charset="0"/>
                <a:cs typeface="Arial" pitchFamily="34" charset="0"/>
              </a:rPr>
              <a:t>hCounter</a:t>
            </a:r>
            <a:r>
              <a:rPr lang="en-US" altLang="zh-CN" sz="1600" dirty="0" smtClean="0">
                <a:latin typeface="Arial" pitchFamily="34" charset="0"/>
                <a:cs typeface="Arial" pitchFamily="34" charset="0"/>
              </a:rPr>
              <a:t>   =   </a:t>
            </a:r>
            <a:r>
              <a:rPr lang="en-US" altLang="zh-CN" sz="1600" dirty="0" err="1" smtClean="0">
                <a:latin typeface="Arial" pitchFamily="34" charset="0"/>
                <a:cs typeface="Arial" pitchFamily="34" charset="0"/>
              </a:rPr>
              <a:t>CreateSemaphore</a:t>
            </a:r>
            <a:r>
              <a:rPr lang="en-US" altLang="zh-CN" sz="1600" dirty="0" smtClean="0">
                <a:latin typeface="Arial" pitchFamily="34" charset="0"/>
                <a:cs typeface="Arial" pitchFamily="34" charset="0"/>
              </a:rPr>
              <a:t>(NULL,2,2,"iCounter")   </a:t>
            </a:r>
          </a:p>
          <a:p>
            <a:pPr marL="342900" lvl="1" indent="-342900">
              <a:lnSpc>
                <a:spcPct val="120000"/>
              </a:lnSpc>
              <a:spcBef>
                <a:spcPts val="600"/>
              </a:spcBef>
              <a:buClr>
                <a:schemeClr val="folHlink"/>
              </a:buClr>
              <a:buSzPct val="60000"/>
            </a:pPr>
            <a:r>
              <a:rPr lang="en-US" altLang="zh-CN" sz="2400" kern="1200" dirty="0" smtClean="0">
                <a:latin typeface="Arial" pitchFamily="34" charset="0"/>
                <a:ea typeface="仿宋_GB2312" pitchFamily="49" charset="-122"/>
              </a:rPr>
              <a:t>2</a:t>
            </a:r>
            <a:r>
              <a:rPr lang="zh-CN" altLang="en-US" sz="2400" kern="1200" dirty="0" smtClean="0">
                <a:latin typeface="Arial" pitchFamily="34" charset="0"/>
                <a:ea typeface="仿宋_GB2312" pitchFamily="49" charset="-122"/>
              </a:rPr>
              <a:t>，打开信号灯  </a:t>
            </a:r>
            <a:endParaRPr lang="en-US" altLang="zh-CN" sz="2400" kern="1200" dirty="0" smtClean="0">
              <a:latin typeface="Arial" pitchFamily="34" charset="0"/>
              <a:ea typeface="仿宋_GB2312" pitchFamily="49" charset="-122"/>
            </a:endParaRPr>
          </a:p>
          <a:p>
            <a:pPr>
              <a:lnSpc>
                <a:spcPct val="80000"/>
              </a:lnSpc>
              <a:buNone/>
            </a:pPr>
            <a:r>
              <a:rPr lang="en-US" altLang="zh-CN" sz="1600" dirty="0" smtClean="0">
                <a:latin typeface="Arial" pitchFamily="34" charset="0"/>
                <a:cs typeface="Arial" pitchFamily="34" charset="0"/>
              </a:rPr>
              <a:t>	</a:t>
            </a:r>
            <a:r>
              <a:rPr lang="en-US" altLang="zh-CN" sz="1600" dirty="0" err="1" smtClean="0">
                <a:latin typeface="Arial" pitchFamily="34" charset="0"/>
                <a:cs typeface="Arial" pitchFamily="34" charset="0"/>
              </a:rPr>
              <a:t>hCounterIn</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OpenSemaphore</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SEMAPHORE_ALL_ACCESS,FALSE,"iCounter</a:t>
            </a:r>
            <a:r>
              <a:rPr lang="en-US" altLang="zh-CN" sz="1600" dirty="0" smtClean="0">
                <a:latin typeface="Arial" pitchFamily="34" charset="0"/>
                <a:cs typeface="Arial" pitchFamily="34" charset="0"/>
              </a:rPr>
              <a:t>“)  </a:t>
            </a:r>
          </a:p>
          <a:p>
            <a:pPr marL="342900" lvl="1" indent="-342900">
              <a:lnSpc>
                <a:spcPct val="120000"/>
              </a:lnSpc>
              <a:spcBef>
                <a:spcPts val="600"/>
              </a:spcBef>
              <a:buClr>
                <a:schemeClr val="folHlink"/>
              </a:buClr>
              <a:buSzPct val="60000"/>
            </a:pPr>
            <a:r>
              <a:rPr lang="en-US" altLang="zh-CN" sz="2400" kern="1200" dirty="0" smtClean="0">
                <a:latin typeface="Arial" pitchFamily="34" charset="0"/>
                <a:ea typeface="仿宋_GB2312" pitchFamily="49" charset="-122"/>
                <a:cs typeface="+mn-cs"/>
              </a:rPr>
              <a:t>3</a:t>
            </a:r>
            <a:r>
              <a:rPr lang="zh-CN" altLang="en-US" sz="2400" kern="1200" dirty="0" smtClean="0">
                <a:latin typeface="Arial" pitchFamily="34" charset="0"/>
                <a:ea typeface="仿宋_GB2312" pitchFamily="49" charset="-122"/>
                <a:cs typeface="+mn-cs"/>
              </a:rPr>
              <a:t>， 等待信号灯</a:t>
            </a:r>
            <a:endParaRPr lang="en-US" altLang="zh-CN" sz="2400" kern="1200" dirty="0" smtClean="0">
              <a:latin typeface="Arial" pitchFamily="34" charset="0"/>
              <a:ea typeface="仿宋_GB2312" pitchFamily="49" charset="-122"/>
              <a:cs typeface="+mn-cs"/>
            </a:endParaRPr>
          </a:p>
          <a:p>
            <a:pPr>
              <a:lnSpc>
                <a:spcPct val="80000"/>
              </a:lnSpc>
              <a:buNone/>
            </a:pPr>
            <a:r>
              <a:rPr lang="en-US" altLang="zh-CN" sz="1600" dirty="0" smtClean="0">
                <a:latin typeface="Arial" pitchFamily="34" charset="0"/>
                <a:cs typeface="Arial" pitchFamily="34" charset="0"/>
              </a:rPr>
              <a:t>	</a:t>
            </a:r>
            <a:r>
              <a:rPr lang="en-US" altLang="zh-CN" sz="1600" dirty="0" err="1" smtClean="0">
                <a:latin typeface="Arial" pitchFamily="34" charset="0"/>
                <a:cs typeface="Arial" pitchFamily="34" charset="0"/>
              </a:rPr>
              <a:t>WaitForSingleObject</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hCounterIn,INFINITE</a:t>
            </a:r>
            <a:r>
              <a:rPr lang="en-US" altLang="zh-CN" sz="1600" dirty="0" smtClean="0">
                <a:latin typeface="Arial" pitchFamily="34" charset="0"/>
                <a:cs typeface="Arial" pitchFamily="34" charset="0"/>
              </a:rPr>
              <a:t>);   </a:t>
            </a:r>
          </a:p>
          <a:p>
            <a:pPr marL="342900" lvl="1" indent="-342900">
              <a:lnSpc>
                <a:spcPct val="120000"/>
              </a:lnSpc>
              <a:spcBef>
                <a:spcPts val="600"/>
              </a:spcBef>
              <a:buClr>
                <a:schemeClr val="folHlink"/>
              </a:buClr>
              <a:buSzPct val="60000"/>
            </a:pPr>
            <a:r>
              <a:rPr lang="en-US" altLang="zh-CN" sz="2400" kern="1200" dirty="0" smtClean="0">
                <a:latin typeface="Arial" pitchFamily="34" charset="0"/>
                <a:ea typeface="仿宋_GB2312" pitchFamily="49" charset="-122"/>
                <a:cs typeface="+mn-cs"/>
              </a:rPr>
              <a:t>4, </a:t>
            </a:r>
            <a:r>
              <a:rPr lang="zh-CN" altLang="en-US" sz="2400" kern="1200" dirty="0" smtClean="0">
                <a:latin typeface="Arial" pitchFamily="34" charset="0"/>
                <a:ea typeface="仿宋_GB2312" pitchFamily="49" charset="-122"/>
                <a:cs typeface="+mn-cs"/>
              </a:rPr>
              <a:t>释放信号灯</a:t>
            </a:r>
            <a:endParaRPr lang="en-US" altLang="zh-CN" sz="2400" kern="1200" dirty="0" smtClean="0">
              <a:latin typeface="Arial" pitchFamily="34" charset="0"/>
              <a:ea typeface="仿宋_GB2312" pitchFamily="49" charset="-122"/>
              <a:cs typeface="+mn-cs"/>
            </a:endParaRPr>
          </a:p>
          <a:p>
            <a:pPr>
              <a:lnSpc>
                <a:spcPct val="80000"/>
              </a:lnSpc>
              <a:buNone/>
            </a:pPr>
            <a:r>
              <a:rPr lang="en-US" altLang="zh-CN" sz="1600" dirty="0" smtClean="0">
                <a:latin typeface="Arial" pitchFamily="34" charset="0"/>
                <a:cs typeface="Arial" pitchFamily="34" charset="0"/>
              </a:rPr>
              <a:t>	</a:t>
            </a:r>
            <a:r>
              <a:rPr lang="en-US" altLang="zh-CN" sz="1600" dirty="0" err="1" smtClean="0">
                <a:latin typeface="Arial" pitchFamily="34" charset="0"/>
                <a:cs typeface="Arial" pitchFamily="34" charset="0"/>
              </a:rPr>
              <a:t>ReleaseSemaphore</a:t>
            </a:r>
            <a:r>
              <a:rPr lang="en-US" altLang="zh-CN" sz="1600" dirty="0" smtClean="0">
                <a:latin typeface="Arial" pitchFamily="34" charset="0"/>
                <a:cs typeface="Arial" pitchFamily="34" charset="0"/>
              </a:rPr>
              <a:t>(hCounterIn,1,NULL);   </a:t>
            </a:r>
          </a:p>
          <a:p>
            <a:pPr marL="342900" lvl="1" indent="-342900">
              <a:lnSpc>
                <a:spcPct val="120000"/>
              </a:lnSpc>
              <a:spcBef>
                <a:spcPts val="600"/>
              </a:spcBef>
              <a:buClr>
                <a:schemeClr val="folHlink"/>
              </a:buClr>
              <a:buSzPct val="60000"/>
            </a:pPr>
            <a:r>
              <a:rPr lang="en-US" altLang="zh-CN" sz="2400" kern="1200" dirty="0" smtClean="0">
                <a:latin typeface="Arial" pitchFamily="34" charset="0"/>
                <a:ea typeface="仿宋_GB2312" pitchFamily="49" charset="-122"/>
                <a:cs typeface="+mn-cs"/>
              </a:rPr>
              <a:t>5</a:t>
            </a:r>
            <a:r>
              <a:rPr lang="zh-CN" altLang="en-US" sz="2400" kern="1200" dirty="0" smtClean="0">
                <a:latin typeface="Arial" pitchFamily="34" charset="0"/>
                <a:ea typeface="仿宋_GB2312" pitchFamily="49" charset="-122"/>
                <a:cs typeface="+mn-cs"/>
              </a:rPr>
              <a:t>， 关闭句柄</a:t>
            </a:r>
            <a:endParaRPr lang="en-US" altLang="zh-CN" sz="2400" kern="1200" dirty="0" smtClean="0">
              <a:latin typeface="Arial" pitchFamily="34" charset="0"/>
              <a:ea typeface="仿宋_GB2312" pitchFamily="49" charset="-122"/>
              <a:cs typeface="+mn-cs"/>
            </a:endParaRPr>
          </a:p>
          <a:p>
            <a:pPr>
              <a:lnSpc>
                <a:spcPct val="80000"/>
              </a:lnSpc>
              <a:buNone/>
            </a:pPr>
            <a:r>
              <a:rPr lang="en-US" altLang="zh-CN" sz="1600" dirty="0" smtClean="0">
                <a:latin typeface="Arial" pitchFamily="34" charset="0"/>
                <a:cs typeface="Arial" pitchFamily="34" charset="0"/>
              </a:rPr>
              <a:t>	</a:t>
            </a:r>
            <a:r>
              <a:rPr lang="en-US" altLang="zh-CN" sz="1600" dirty="0" err="1" smtClean="0">
                <a:latin typeface="Arial" pitchFamily="34" charset="0"/>
                <a:cs typeface="Arial" pitchFamily="34" charset="0"/>
              </a:rPr>
              <a:t>CloseHandle</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hCounter</a:t>
            </a:r>
            <a:r>
              <a:rPr lang="en-US" altLang="zh-CN" sz="1600" dirty="0" smtClean="0">
                <a:latin typeface="Arial" pitchFamily="34" charset="0"/>
                <a:cs typeface="Arial" pitchFamily="34" charset="0"/>
              </a:rPr>
              <a:t>)</a:t>
            </a:r>
            <a:br>
              <a:rPr lang="en-US" altLang="zh-CN" sz="1600" dirty="0" smtClean="0">
                <a:latin typeface="Arial" pitchFamily="34" charset="0"/>
                <a:cs typeface="Arial" pitchFamily="34" charset="0"/>
              </a:rPr>
            </a:br>
            <a:r>
              <a:rPr lang="en-US" altLang="zh-CN" sz="1600" dirty="0" smtClean="0">
                <a:latin typeface="Arial" pitchFamily="34" charset="0"/>
                <a:cs typeface="Arial" pitchFamily="34" charset="0"/>
              </a:rPr>
              <a:t/>
            </a:r>
            <a:br>
              <a:rPr lang="en-US" altLang="zh-CN" sz="1600" dirty="0" smtClean="0">
                <a:latin typeface="Arial" pitchFamily="34" charset="0"/>
                <a:cs typeface="Arial" pitchFamily="34" charset="0"/>
              </a:rPr>
            </a:br>
            <a:endParaRPr lang="zh-CN" altLang="en-US" sz="1600"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147248" cy="4783361"/>
          </a:xfrm>
        </p:spPr>
        <p:txBody>
          <a:bodyPr/>
          <a:lstStyle/>
          <a:p>
            <a:pPr>
              <a:lnSpc>
                <a:spcPct val="120000"/>
              </a:lnSpc>
              <a:spcBef>
                <a:spcPts val="600"/>
              </a:spcBef>
            </a:pPr>
            <a:r>
              <a:rPr lang="zh-CN" altLang="en-US" sz="2000" kern="1200" dirty="0" smtClean="0">
                <a:latin typeface="Arial" pitchFamily="34" charset="0"/>
                <a:ea typeface="仿宋_GB2312" pitchFamily="49" charset="-122"/>
              </a:rPr>
              <a:t>无论</a:t>
            </a:r>
            <a:r>
              <a:rPr lang="en-US" altLang="zh-CN" sz="2000" kern="1200" dirty="0" smtClean="0">
                <a:latin typeface="Arial" pitchFamily="34" charset="0"/>
                <a:ea typeface="仿宋_GB2312" pitchFamily="49" charset="-122"/>
              </a:rPr>
              <a:t>Event</a:t>
            </a:r>
            <a:r>
              <a:rPr lang="zh-CN" altLang="en-US" sz="2000" kern="1200" dirty="0" smtClean="0">
                <a:latin typeface="Arial" pitchFamily="34" charset="0"/>
                <a:ea typeface="仿宋_GB2312" pitchFamily="49" charset="-122"/>
              </a:rPr>
              <a:t>，</a:t>
            </a:r>
            <a:r>
              <a:rPr lang="en-US" altLang="zh-CN" sz="2000" kern="1200" dirty="0" err="1" smtClean="0">
                <a:latin typeface="Arial" pitchFamily="34" charset="0"/>
                <a:ea typeface="仿宋_GB2312" pitchFamily="49" charset="-122"/>
              </a:rPr>
              <a:t>Mutex</a:t>
            </a:r>
            <a:r>
              <a:rPr lang="zh-CN" altLang="en-US" sz="2000" kern="1200" dirty="0" smtClean="0">
                <a:latin typeface="Arial" pitchFamily="34" charset="0"/>
                <a:ea typeface="仿宋_GB2312" pitchFamily="49" charset="-122"/>
              </a:rPr>
              <a:t>还是</a:t>
            </a:r>
            <a:r>
              <a:rPr lang="en-US" altLang="zh-CN" sz="2000" kern="1200" dirty="0" smtClean="0">
                <a:latin typeface="Arial" pitchFamily="34" charset="0"/>
                <a:ea typeface="仿宋_GB2312" pitchFamily="49" charset="-122"/>
              </a:rPr>
              <a:t>Semaphore</a:t>
            </a:r>
            <a:r>
              <a:rPr lang="zh-CN" altLang="en-US" sz="2000" kern="1200" dirty="0" smtClean="0">
                <a:latin typeface="Arial" pitchFamily="34" charset="0"/>
                <a:ea typeface="仿宋_GB2312" pitchFamily="49" charset="-122"/>
              </a:rPr>
              <a:t>，在执行</a:t>
            </a:r>
            <a:r>
              <a:rPr lang="en-US" altLang="zh-CN" sz="2000" kern="1200" dirty="0" err="1" smtClean="0">
                <a:latin typeface="Arial" pitchFamily="34" charset="0"/>
                <a:ea typeface="仿宋_GB2312" pitchFamily="49" charset="-122"/>
              </a:rPr>
              <a:t>WaitForSingleObject</a:t>
            </a:r>
            <a:r>
              <a:rPr lang="en-US" altLang="zh-CN" sz="2000" kern="1200" dirty="0" smtClean="0">
                <a:latin typeface="Arial" pitchFamily="34" charset="0"/>
                <a:ea typeface="仿宋_GB2312" pitchFamily="49" charset="-122"/>
              </a:rPr>
              <a:t/>
            </a:r>
            <a:br>
              <a:rPr lang="en-US" altLang="zh-CN" sz="2000" kern="1200" dirty="0" smtClean="0">
                <a:latin typeface="Arial" pitchFamily="34" charset="0"/>
                <a:ea typeface="仿宋_GB2312" pitchFamily="49" charset="-122"/>
              </a:rPr>
            </a:br>
            <a:r>
              <a:rPr lang="zh-CN" altLang="en-US" sz="2000" kern="1200" dirty="0" smtClean="0">
                <a:latin typeface="Arial" pitchFamily="34" charset="0"/>
                <a:ea typeface="仿宋_GB2312" pitchFamily="49" charset="-122"/>
              </a:rPr>
              <a:t>时，都看</a:t>
            </a:r>
            <a:r>
              <a:rPr lang="zh-CN" altLang="en-US" sz="2000" kern="1200" dirty="0" smtClean="0">
                <a:solidFill>
                  <a:srgbClr val="FF0000"/>
                </a:solidFill>
                <a:latin typeface="Arial" pitchFamily="34" charset="0"/>
                <a:ea typeface="仿宋_GB2312" pitchFamily="49" charset="-122"/>
              </a:rPr>
              <a:t>当时的对象是</a:t>
            </a:r>
            <a:r>
              <a:rPr lang="en-US" altLang="zh-CN" sz="2000" kern="1200" dirty="0" smtClean="0">
                <a:solidFill>
                  <a:srgbClr val="FF0000"/>
                </a:solidFill>
                <a:latin typeface="Arial" pitchFamily="34" charset="0"/>
                <a:ea typeface="仿宋_GB2312" pitchFamily="49" charset="-122"/>
              </a:rPr>
              <a:t>Signal</a:t>
            </a:r>
            <a:r>
              <a:rPr lang="zh-CN" altLang="en-US" sz="2000" kern="1200" dirty="0" smtClean="0">
                <a:solidFill>
                  <a:srgbClr val="FF0000"/>
                </a:solidFill>
                <a:latin typeface="Arial" pitchFamily="34" charset="0"/>
                <a:ea typeface="仿宋_GB2312" pitchFamily="49" charset="-122"/>
              </a:rPr>
              <a:t>或</a:t>
            </a:r>
            <a:r>
              <a:rPr lang="en-US" altLang="zh-CN" sz="2000" kern="1200" dirty="0" err="1" smtClean="0">
                <a:solidFill>
                  <a:srgbClr val="FF0000"/>
                </a:solidFill>
                <a:latin typeface="Arial" pitchFamily="34" charset="0"/>
                <a:ea typeface="仿宋_GB2312" pitchFamily="49" charset="-122"/>
              </a:rPr>
              <a:t>UnSignal</a:t>
            </a:r>
            <a:r>
              <a:rPr lang="zh-CN" altLang="en-US" sz="2000" kern="1200" dirty="0" smtClean="0">
                <a:latin typeface="Arial" pitchFamily="34" charset="0"/>
                <a:ea typeface="仿宋_GB2312" pitchFamily="49" charset="-122"/>
              </a:rPr>
              <a:t>，从而决定是否等待</a:t>
            </a:r>
            <a:endParaRPr lang="en-US" altLang="zh-CN" sz="2000" kern="1200" dirty="0" smtClean="0">
              <a:latin typeface="Arial" pitchFamily="34" charset="0"/>
              <a:ea typeface="仿宋_GB2312" pitchFamily="49" charset="-122"/>
            </a:endParaRPr>
          </a:p>
          <a:p>
            <a:pPr>
              <a:lnSpc>
                <a:spcPct val="120000"/>
              </a:lnSpc>
              <a:spcBef>
                <a:spcPts val="600"/>
              </a:spcBef>
            </a:pPr>
            <a:r>
              <a:rPr lang="zh-CN" altLang="en-US" sz="2400" kern="1200" dirty="0" smtClean="0">
                <a:latin typeface="Arial" pitchFamily="34" charset="0"/>
                <a:ea typeface="仿宋_GB2312" pitchFamily="49" charset="-122"/>
              </a:rPr>
              <a:t>在改变</a:t>
            </a:r>
            <a:r>
              <a:rPr lang="en-US" altLang="zh-CN" sz="2400" kern="1200" dirty="0" smtClean="0">
                <a:latin typeface="Arial" pitchFamily="34" charset="0"/>
                <a:ea typeface="仿宋_GB2312" pitchFamily="49" charset="-122"/>
              </a:rPr>
              <a:t>Signal /</a:t>
            </a:r>
            <a:r>
              <a:rPr lang="en-US" altLang="zh-CN" sz="2400" kern="1200" dirty="0" err="1" smtClean="0">
                <a:latin typeface="Arial" pitchFamily="34" charset="0"/>
                <a:ea typeface="仿宋_GB2312" pitchFamily="49" charset="-122"/>
              </a:rPr>
              <a:t>UnSignal</a:t>
            </a:r>
            <a:r>
              <a:rPr lang="zh-CN" altLang="en-US" sz="2400" kern="1200" dirty="0" smtClean="0">
                <a:latin typeface="Arial" pitchFamily="34" charset="0"/>
                <a:ea typeface="仿宋_GB2312" pitchFamily="49" charset="-122"/>
              </a:rPr>
              <a:t>状态上，</a:t>
            </a:r>
            <a:r>
              <a:rPr lang="en-US" altLang="zh-CN" sz="2400" kern="1200" dirty="0" smtClean="0">
                <a:latin typeface="Arial" pitchFamily="34" charset="0"/>
                <a:ea typeface="仿宋_GB2312" pitchFamily="49" charset="-122"/>
              </a:rPr>
              <a:t>Semaphore</a:t>
            </a:r>
            <a:r>
              <a:rPr lang="zh-CN" altLang="en-US" sz="2400" kern="1200" dirty="0" smtClean="0">
                <a:latin typeface="Arial" pitchFamily="34" charset="0"/>
                <a:ea typeface="仿宋_GB2312" pitchFamily="49" charset="-122"/>
              </a:rPr>
              <a:t>却不同。</a:t>
            </a:r>
            <a:endParaRPr lang="en-US" altLang="zh-CN" sz="24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它</a:t>
            </a:r>
            <a:r>
              <a:rPr lang="zh-CN" altLang="en-US" sz="2000" kern="1200" dirty="0" smtClean="0">
                <a:solidFill>
                  <a:srgbClr val="FF0000"/>
                </a:solidFill>
                <a:latin typeface="Arial" pitchFamily="34" charset="0"/>
                <a:ea typeface="仿宋_GB2312" pitchFamily="49" charset="-122"/>
              </a:rPr>
              <a:t>提供一个计数值</a:t>
            </a:r>
            <a:r>
              <a:rPr lang="zh-CN" altLang="en-US" sz="2000" kern="1200" dirty="0" smtClean="0">
                <a:latin typeface="Arial" pitchFamily="34" charset="0"/>
                <a:ea typeface="仿宋_GB2312" pitchFamily="49" charset="-122"/>
              </a:rPr>
              <a:t>，允许在这个计数值之内，任何执行到</a:t>
            </a:r>
            <a:r>
              <a:rPr lang="en-US" altLang="zh-CN" sz="2000" kern="1200" dirty="0" err="1" smtClean="0">
                <a:latin typeface="Arial" pitchFamily="34" charset="0"/>
                <a:ea typeface="仿宋_GB2312" pitchFamily="49" charset="-122"/>
              </a:rPr>
              <a:t>WaitForSingleObject</a:t>
            </a:r>
            <a:r>
              <a:rPr lang="zh-CN" altLang="en-US" sz="2000" kern="1200" dirty="0" smtClean="0">
                <a:latin typeface="Arial" pitchFamily="34" charset="0"/>
                <a:ea typeface="仿宋_GB2312" pitchFamily="49" charset="-122"/>
              </a:rPr>
              <a:t>的</a:t>
            </a:r>
            <a:r>
              <a:rPr lang="en-US" altLang="zh-CN" sz="2000" kern="1200" dirty="0" smtClean="0">
                <a:latin typeface="Arial" pitchFamily="34" charset="0"/>
                <a:ea typeface="仿宋_GB2312" pitchFamily="49" charset="-122"/>
              </a:rPr>
              <a:t>Thread</a:t>
            </a:r>
            <a:r>
              <a:rPr lang="zh-CN" altLang="en-US" sz="2000" kern="1200" dirty="0" smtClean="0">
                <a:latin typeface="Arial" pitchFamily="34" charset="0"/>
                <a:ea typeface="仿宋_GB2312" pitchFamily="49" charset="-122"/>
              </a:rPr>
              <a:t>都不会停下来</a:t>
            </a:r>
            <a:endParaRPr lang="en-US" altLang="zh-CN" sz="2000" kern="1200" dirty="0" smtClean="0">
              <a:latin typeface="Arial" pitchFamily="34" charset="0"/>
              <a:ea typeface="仿宋_GB2312" pitchFamily="49" charset="-122"/>
            </a:endParaRPr>
          </a:p>
          <a:p>
            <a:pPr>
              <a:lnSpc>
                <a:spcPct val="120000"/>
              </a:lnSpc>
              <a:spcBef>
                <a:spcPts val="600"/>
              </a:spcBef>
            </a:pPr>
            <a:r>
              <a:rPr lang="zh-CN" altLang="en-US" sz="2400" kern="1200" dirty="0" smtClean="0">
                <a:latin typeface="Arial" pitchFamily="34" charset="0"/>
                <a:ea typeface="仿宋_GB2312" pitchFamily="49" charset="-122"/>
              </a:rPr>
              <a:t>每执行</a:t>
            </a:r>
            <a:r>
              <a:rPr lang="en-US" altLang="zh-CN" sz="2400" kern="1200" dirty="0" err="1" smtClean="0">
                <a:solidFill>
                  <a:srgbClr val="FF0000"/>
                </a:solidFill>
                <a:latin typeface="Arial" pitchFamily="34" charset="0"/>
                <a:ea typeface="仿宋_GB2312" pitchFamily="49" charset="-122"/>
              </a:rPr>
              <a:t>WaitForSingleObject</a:t>
            </a:r>
            <a:r>
              <a:rPr lang="zh-CN" altLang="en-US" sz="2400" kern="1200" dirty="0" smtClean="0">
                <a:solidFill>
                  <a:srgbClr val="FF0000"/>
                </a:solidFill>
                <a:latin typeface="Arial" pitchFamily="34" charset="0"/>
                <a:ea typeface="仿宋_GB2312" pitchFamily="49" charset="-122"/>
              </a:rPr>
              <a:t>一次，计数值就减一</a:t>
            </a:r>
            <a:r>
              <a:rPr lang="zh-CN" altLang="en-US" sz="2400" kern="1200" dirty="0" smtClean="0">
                <a:latin typeface="Arial" pitchFamily="34" charset="0"/>
                <a:ea typeface="仿宋_GB2312" pitchFamily="49" charset="-122"/>
              </a:rPr>
              <a:t>，当计数值变成</a:t>
            </a:r>
            <a:r>
              <a:rPr lang="en-US" altLang="zh-CN" sz="2400" kern="1200" dirty="0" smtClean="0">
                <a:latin typeface="Arial" pitchFamily="34" charset="0"/>
                <a:ea typeface="仿宋_GB2312" pitchFamily="49" charset="-122"/>
              </a:rPr>
              <a:t>0</a:t>
            </a:r>
            <a:r>
              <a:rPr lang="zh-CN" altLang="en-US" sz="2400" kern="1200" dirty="0" smtClean="0">
                <a:latin typeface="Arial" pitchFamily="34" charset="0"/>
                <a:ea typeface="仿宋_GB2312" pitchFamily="49" charset="-122"/>
              </a:rPr>
              <a:t>时，该</a:t>
            </a:r>
            <a:r>
              <a:rPr lang="en-US" altLang="zh-CN" sz="2400" kern="1200" dirty="0" smtClean="0">
                <a:latin typeface="Arial" pitchFamily="34" charset="0"/>
                <a:ea typeface="仿宋_GB2312" pitchFamily="49" charset="-122"/>
              </a:rPr>
              <a:t>Semaphore</a:t>
            </a:r>
            <a:r>
              <a:rPr lang="zh-CN" altLang="en-US" sz="2400" kern="1200" dirty="0" smtClean="0">
                <a:latin typeface="Arial" pitchFamily="34" charset="0"/>
                <a:ea typeface="仿宋_GB2312" pitchFamily="49" charset="-122"/>
              </a:rPr>
              <a:t>才会处于</a:t>
            </a:r>
            <a:r>
              <a:rPr lang="en-US" altLang="zh-CN" sz="2400" kern="1200" dirty="0" err="1" smtClean="0">
                <a:latin typeface="Arial" pitchFamily="34" charset="0"/>
                <a:ea typeface="仿宋_GB2312" pitchFamily="49" charset="-122"/>
              </a:rPr>
              <a:t>UnSignal</a:t>
            </a:r>
            <a:r>
              <a:rPr lang="zh-CN" altLang="en-US" sz="2400" kern="1200" dirty="0" smtClean="0">
                <a:latin typeface="Arial" pitchFamily="34" charset="0"/>
                <a:ea typeface="仿宋_GB2312" pitchFamily="49" charset="-122"/>
              </a:rPr>
              <a:t>的状态</a:t>
            </a:r>
            <a:endParaRPr lang="en-US" altLang="zh-CN" sz="2400" kern="1200" dirty="0" smtClean="0">
              <a:latin typeface="Arial" pitchFamily="34" charset="0"/>
              <a:ea typeface="仿宋_GB2312" pitchFamily="49" charset="-122"/>
            </a:endParaRPr>
          </a:p>
          <a:p>
            <a:pPr>
              <a:lnSpc>
                <a:spcPct val="120000"/>
              </a:lnSpc>
              <a:spcBef>
                <a:spcPts val="600"/>
              </a:spcBef>
            </a:pPr>
            <a:r>
              <a:rPr lang="zh-CN" altLang="en-US" sz="2400" kern="1200" dirty="0" smtClean="0">
                <a:latin typeface="Arial" pitchFamily="34" charset="0"/>
                <a:ea typeface="仿宋_GB2312" pitchFamily="49" charset="-122"/>
              </a:rPr>
              <a:t>当某个</a:t>
            </a:r>
            <a:r>
              <a:rPr lang="en-US" altLang="zh-CN" sz="2400" kern="1200" dirty="0" smtClean="0">
                <a:latin typeface="Arial" pitchFamily="34" charset="0"/>
                <a:ea typeface="仿宋_GB2312" pitchFamily="49" charset="-122"/>
              </a:rPr>
              <a:t>Thread</a:t>
            </a:r>
            <a:r>
              <a:rPr lang="zh-CN" altLang="en-US" sz="2400" kern="1200" dirty="0" smtClean="0">
                <a:latin typeface="Arial" pitchFamily="34" charset="0"/>
                <a:ea typeface="仿宋_GB2312" pitchFamily="49" charset="-122"/>
              </a:rPr>
              <a:t>执行</a:t>
            </a:r>
            <a:r>
              <a:rPr lang="en-US" altLang="zh-CN" sz="2400" kern="1200" dirty="0" err="1" smtClean="0">
                <a:latin typeface="Arial" pitchFamily="34" charset="0"/>
                <a:ea typeface="仿宋_GB2312" pitchFamily="49" charset="-122"/>
              </a:rPr>
              <a:t>ReleaseSemaphore</a:t>
            </a:r>
            <a:r>
              <a:rPr lang="zh-CN" altLang="en-US" sz="2400" kern="1200" dirty="0" smtClean="0">
                <a:latin typeface="Arial" pitchFamily="34" charset="0"/>
                <a:ea typeface="仿宋_GB2312" pitchFamily="49" charset="-122"/>
              </a:rPr>
              <a:t>时，会将计数值增加，以便其他的</a:t>
            </a:r>
            <a:r>
              <a:rPr lang="en-US" altLang="zh-CN" sz="2400" kern="1200" dirty="0" smtClean="0">
                <a:latin typeface="Arial" pitchFamily="34" charset="0"/>
                <a:ea typeface="仿宋_GB2312" pitchFamily="49" charset="-122"/>
              </a:rPr>
              <a:t>Thread</a:t>
            </a:r>
            <a:r>
              <a:rPr lang="zh-CN" altLang="en-US" sz="2400" kern="1200" dirty="0" smtClean="0">
                <a:latin typeface="Arial" pitchFamily="34" charset="0"/>
                <a:ea typeface="仿宋_GB2312" pitchFamily="49" charset="-122"/>
              </a:rPr>
              <a:t>或本身可得</a:t>
            </a:r>
            <a:r>
              <a:rPr lang="en-US" altLang="zh-CN" sz="2400" kern="1200" dirty="0" smtClean="0">
                <a:latin typeface="Arial" pitchFamily="34" charset="0"/>
                <a:ea typeface="仿宋_GB2312" pitchFamily="49" charset="-122"/>
              </a:rPr>
              <a:t>Signal</a:t>
            </a:r>
            <a:r>
              <a:rPr lang="zh-CN" altLang="en-US" sz="2400" kern="1200" dirty="0" smtClean="0">
                <a:latin typeface="Arial" pitchFamily="34" charset="0"/>
                <a:ea typeface="仿宋_GB2312" pitchFamily="49" charset="-122"/>
              </a:rPr>
              <a:t>的讯号，而使</a:t>
            </a:r>
            <a:r>
              <a:rPr lang="en-US" altLang="zh-CN" sz="2400" kern="1200" dirty="0" err="1" smtClean="0">
                <a:latin typeface="Arial" pitchFamily="34" charset="0"/>
                <a:ea typeface="仿宋_GB2312" pitchFamily="49" charset="-122"/>
              </a:rPr>
              <a:t>WaitForSingleObject</a:t>
            </a:r>
            <a:r>
              <a:rPr lang="zh-CN" altLang="en-US" sz="2400" kern="1200" dirty="0" smtClean="0">
                <a:latin typeface="Arial" pitchFamily="34" charset="0"/>
                <a:ea typeface="仿宋_GB2312" pitchFamily="49" charset="-122"/>
              </a:rPr>
              <a:t>停止等待。</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56</a:t>
            </a:fld>
            <a:endParaRPr lang="en-US" altLang="zh-CN"/>
          </a:p>
        </p:txBody>
      </p:sp>
      <p:sp>
        <p:nvSpPr>
          <p:cNvPr id="5"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信号灯的状态改变</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71600"/>
            <a:ext cx="8147248" cy="4608513"/>
          </a:xfrm>
        </p:spPr>
        <p:txBody>
          <a:bodyPr/>
          <a:lstStyle/>
          <a:p>
            <a:pPr>
              <a:lnSpc>
                <a:spcPct val="120000"/>
              </a:lnSpc>
              <a:spcBef>
                <a:spcPts val="600"/>
              </a:spcBef>
            </a:pPr>
            <a:r>
              <a:rPr lang="zh-CN" altLang="en-US" sz="2400" kern="1200" dirty="0" smtClean="0">
                <a:latin typeface="Arial" pitchFamily="34" charset="0"/>
                <a:ea typeface="仿宋_GB2312" pitchFamily="49" charset="-122"/>
              </a:rPr>
              <a:t>假设电脑只有两个 </a:t>
            </a:r>
            <a:r>
              <a:rPr lang="en-US" altLang="zh-CN" sz="2400" kern="1200" dirty="0" smtClean="0">
                <a:latin typeface="Arial" pitchFamily="34" charset="0"/>
                <a:ea typeface="仿宋_GB2312" pitchFamily="49" charset="-122"/>
              </a:rPr>
              <a:t>COM PORT</a:t>
            </a:r>
            <a:r>
              <a:rPr lang="zh-CN" altLang="en-US" sz="2400" kern="1200" dirty="0" smtClean="0">
                <a:latin typeface="Arial" pitchFamily="34" charset="0"/>
                <a:ea typeface="仿宋_GB2312" pitchFamily="49" charset="-122"/>
              </a:rPr>
              <a:t>，所以只允许两个计数值同时使用</a:t>
            </a:r>
            <a:r>
              <a:rPr lang="en-US" altLang="zh-CN" sz="2400" kern="1200" dirty="0" smtClean="0">
                <a:latin typeface="Arial" pitchFamily="34" charset="0"/>
                <a:ea typeface="仿宋_GB2312" pitchFamily="49" charset="-122"/>
              </a:rPr>
              <a:t>COM PORT</a:t>
            </a:r>
            <a:r>
              <a:rPr lang="zh-CN" altLang="en-US" sz="2400" kern="1200" dirty="0" smtClean="0">
                <a:latin typeface="Arial" pitchFamily="34" charset="0"/>
                <a:ea typeface="仿宋_GB2312" pitchFamily="49" charset="-122"/>
              </a:rPr>
              <a:t>，因此，</a:t>
            </a:r>
            <a:endParaRPr lang="en-US" altLang="zh-CN" sz="2400" kern="1200" dirty="0" smtClean="0">
              <a:latin typeface="Arial" pitchFamily="34" charset="0"/>
              <a:ea typeface="仿宋_GB2312" pitchFamily="49" charset="-122"/>
            </a:endParaRPr>
          </a:p>
          <a:p>
            <a:pPr>
              <a:lnSpc>
                <a:spcPct val="120000"/>
              </a:lnSpc>
              <a:spcBef>
                <a:spcPts val="600"/>
              </a:spcBef>
              <a:buNone/>
            </a:pPr>
            <a:r>
              <a:rPr lang="en-US" altLang="zh-CN" sz="1600" dirty="0" err="1" smtClean="0">
                <a:latin typeface="Arial" pitchFamily="34" charset="0"/>
                <a:cs typeface="Arial" pitchFamily="34" charset="0"/>
              </a:rPr>
              <a:t>hSema</a:t>
            </a:r>
            <a:r>
              <a:rPr lang="en-US" altLang="zh-CN" sz="1600" dirty="0" smtClean="0">
                <a:latin typeface="Arial" pitchFamily="34" charset="0"/>
                <a:cs typeface="Arial" pitchFamily="34" charset="0"/>
              </a:rPr>
              <a:t> = </a:t>
            </a:r>
            <a:r>
              <a:rPr lang="en-US" altLang="zh-CN" sz="1600" dirty="0" err="1" smtClean="0">
                <a:latin typeface="Arial" pitchFamily="34" charset="0"/>
                <a:cs typeface="Arial" pitchFamily="34" charset="0"/>
              </a:rPr>
              <a:t>CreateSemaphore</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ByVal</a:t>
            </a:r>
            <a:r>
              <a:rPr lang="en-US" altLang="zh-CN" sz="1600" dirty="0" smtClean="0">
                <a:latin typeface="Arial" pitchFamily="34" charset="0"/>
                <a:cs typeface="Arial" pitchFamily="34" charset="0"/>
              </a:rPr>
              <a:t> 0&amp;, 2, 2, “</a:t>
            </a:r>
            <a:r>
              <a:rPr lang="en-US" altLang="zh-CN" sz="1600" dirty="0" err="1" smtClean="0">
                <a:latin typeface="Arial" pitchFamily="34" charset="0"/>
                <a:cs typeface="Arial" pitchFamily="34" charset="0"/>
              </a:rPr>
              <a:t>MySema</a:t>
            </a:r>
            <a:r>
              <a:rPr lang="en-US" altLang="zh-CN" sz="1600" dirty="0" smtClean="0">
                <a:latin typeface="Arial" pitchFamily="34" charset="0"/>
                <a:cs typeface="Arial" pitchFamily="34" charset="0"/>
              </a:rPr>
              <a:t>”)</a:t>
            </a:r>
            <a:br>
              <a:rPr lang="en-US" altLang="zh-CN" sz="1600" dirty="0" smtClean="0">
                <a:latin typeface="Arial" pitchFamily="34" charset="0"/>
                <a:cs typeface="Arial" pitchFamily="34" charset="0"/>
              </a:rPr>
            </a:br>
            <a:r>
              <a:rPr lang="zh-CN" altLang="en-US" sz="1600" dirty="0" smtClean="0">
                <a:latin typeface="Arial" pitchFamily="34" charset="0"/>
                <a:cs typeface="Arial" pitchFamily="34" charset="0"/>
              </a:rPr>
              <a:t>第</a:t>
            </a:r>
            <a:r>
              <a:rPr lang="en-US" altLang="zh-CN" sz="1600" dirty="0" smtClean="0">
                <a:latin typeface="Arial" pitchFamily="34" charset="0"/>
                <a:cs typeface="Arial" pitchFamily="34" charset="0"/>
              </a:rPr>
              <a:t>2</a:t>
            </a:r>
            <a:r>
              <a:rPr lang="zh-CN" altLang="en-US" sz="1600" dirty="0" smtClean="0">
                <a:latin typeface="Arial" pitchFamily="34" charset="0"/>
                <a:cs typeface="Arial" pitchFamily="34" charset="0"/>
              </a:rPr>
              <a:t>个参数：刚开始的时候，有多少个</a:t>
            </a:r>
            <a:r>
              <a:rPr lang="en-US" altLang="zh-CN" sz="1600" dirty="0" smtClean="0">
                <a:latin typeface="Arial" pitchFamily="34" charset="0"/>
                <a:cs typeface="Arial" pitchFamily="34" charset="0"/>
              </a:rPr>
              <a:t>COM PORT</a:t>
            </a:r>
            <a:r>
              <a:rPr lang="zh-CN" altLang="en-US" sz="1600" dirty="0" smtClean="0">
                <a:latin typeface="Arial" pitchFamily="34" charset="0"/>
                <a:cs typeface="Arial" pitchFamily="34" charset="0"/>
              </a:rPr>
              <a:t>可使用</a:t>
            </a:r>
            <a:br>
              <a:rPr lang="zh-CN" altLang="en-US" sz="1600" dirty="0" smtClean="0">
                <a:latin typeface="Arial" pitchFamily="34" charset="0"/>
                <a:cs typeface="Arial" pitchFamily="34" charset="0"/>
              </a:rPr>
            </a:br>
            <a:r>
              <a:rPr lang="zh-CN" altLang="en-US" sz="1600" dirty="0" smtClean="0">
                <a:latin typeface="Arial" pitchFamily="34" charset="0"/>
                <a:cs typeface="Arial" pitchFamily="34" charset="0"/>
              </a:rPr>
              <a:t>第</a:t>
            </a:r>
            <a:r>
              <a:rPr lang="en-US" altLang="zh-CN" sz="1600" dirty="0" smtClean="0">
                <a:latin typeface="Arial" pitchFamily="34" charset="0"/>
                <a:cs typeface="Arial" pitchFamily="34" charset="0"/>
              </a:rPr>
              <a:t>3</a:t>
            </a:r>
            <a:r>
              <a:rPr lang="zh-CN" altLang="en-US" sz="1600" dirty="0" smtClean="0">
                <a:latin typeface="Arial" pitchFamily="34" charset="0"/>
                <a:cs typeface="Arial" pitchFamily="34" charset="0"/>
              </a:rPr>
              <a:t>个参数：最多有多少个</a:t>
            </a:r>
            <a:r>
              <a:rPr lang="en-US" altLang="zh-CN" sz="1600" dirty="0" smtClean="0">
                <a:latin typeface="Arial" pitchFamily="34" charset="0"/>
                <a:cs typeface="Arial" pitchFamily="34" charset="0"/>
              </a:rPr>
              <a:t>COM PORT</a:t>
            </a:r>
            <a:r>
              <a:rPr lang="zh-CN" altLang="en-US" sz="1600" dirty="0" smtClean="0">
                <a:latin typeface="Arial" pitchFamily="34" charset="0"/>
                <a:cs typeface="Arial" pitchFamily="34" charset="0"/>
              </a:rPr>
              <a:t>可使用</a:t>
            </a:r>
            <a:br>
              <a:rPr lang="zh-CN" altLang="en-US" sz="1600" dirty="0" smtClean="0">
                <a:latin typeface="Arial" pitchFamily="34" charset="0"/>
                <a:cs typeface="Arial" pitchFamily="34" charset="0"/>
              </a:rPr>
            </a:br>
            <a:r>
              <a:rPr lang="zh-CN" altLang="en-US" sz="1600" dirty="0" smtClean="0">
                <a:latin typeface="Arial" pitchFamily="34" charset="0"/>
                <a:cs typeface="Arial" pitchFamily="34" charset="0"/>
              </a:rPr>
              <a:t>第</a:t>
            </a:r>
            <a:r>
              <a:rPr lang="en-US" altLang="zh-CN" sz="1600" dirty="0" smtClean="0">
                <a:latin typeface="Arial" pitchFamily="34" charset="0"/>
                <a:cs typeface="Arial" pitchFamily="34" charset="0"/>
              </a:rPr>
              <a:t>4</a:t>
            </a:r>
            <a:r>
              <a:rPr lang="zh-CN" altLang="en-US" sz="1600" dirty="0" smtClean="0">
                <a:latin typeface="Arial" pitchFamily="34" charset="0"/>
                <a:cs typeface="Arial" pitchFamily="34" charset="0"/>
              </a:rPr>
              <a:t>个参数： </a:t>
            </a:r>
            <a:r>
              <a:rPr lang="en-US" altLang="zh-CN" sz="1600" dirty="0" smtClean="0">
                <a:latin typeface="Arial" pitchFamily="34" charset="0"/>
                <a:cs typeface="Arial" pitchFamily="34" charset="0"/>
              </a:rPr>
              <a:t>Semaphore</a:t>
            </a:r>
            <a:r>
              <a:rPr lang="zh-CN" altLang="en-US" sz="1600" dirty="0" smtClean="0">
                <a:latin typeface="Arial" pitchFamily="34" charset="0"/>
                <a:cs typeface="Arial" pitchFamily="34" charset="0"/>
              </a:rPr>
              <a:t>的名称，只要名称相同，则传回的</a:t>
            </a:r>
            <a:r>
              <a:rPr lang="en-US" altLang="zh-CN" sz="1600" dirty="0" smtClean="0">
                <a:latin typeface="Arial" pitchFamily="34" charset="0"/>
                <a:cs typeface="Arial" pitchFamily="34" charset="0"/>
              </a:rPr>
              <a:t>handle(</a:t>
            </a:r>
            <a:r>
              <a:rPr lang="en-US" altLang="zh-CN" sz="1600" dirty="0" err="1" smtClean="0">
                <a:latin typeface="Arial" pitchFamily="34" charset="0"/>
                <a:cs typeface="Arial" pitchFamily="34" charset="0"/>
              </a:rPr>
              <a:t>hSema</a:t>
            </a:r>
            <a:r>
              <a:rPr lang="en-US" altLang="zh-CN" sz="1600" dirty="0" smtClean="0">
                <a:latin typeface="Arial" pitchFamily="34" charset="0"/>
                <a:cs typeface="Arial" pitchFamily="34" charset="0"/>
              </a:rPr>
              <a:t>)</a:t>
            </a:r>
            <a:r>
              <a:rPr lang="zh-CN" altLang="en-US" sz="1600" dirty="0" smtClean="0">
                <a:latin typeface="Arial" pitchFamily="34" charset="0"/>
                <a:cs typeface="Arial" pitchFamily="34" charset="0"/>
              </a:rPr>
              <a:t>会指向相同的</a:t>
            </a:r>
            <a:r>
              <a:rPr lang="en-US" altLang="zh-CN" sz="1600" dirty="0" smtClean="0">
                <a:latin typeface="Arial" pitchFamily="34" charset="0"/>
                <a:cs typeface="Arial" pitchFamily="34" charset="0"/>
              </a:rPr>
              <a:t>Semaphore</a:t>
            </a:r>
            <a:r>
              <a:rPr lang="zh-CN" altLang="en-US" sz="1600" dirty="0" smtClean="0">
                <a:latin typeface="Arial" pitchFamily="34" charset="0"/>
                <a:cs typeface="Arial" pitchFamily="34" charset="0"/>
              </a:rPr>
              <a:t>物件。因此，要使用相同的名称来</a:t>
            </a:r>
            <a:r>
              <a:rPr lang="en-US" altLang="zh-CN" sz="1600" dirty="0" smtClean="0">
                <a:latin typeface="Arial" pitchFamily="34" charset="0"/>
                <a:cs typeface="Arial" pitchFamily="34" charset="0"/>
              </a:rPr>
              <a:t>Create Semaphore</a:t>
            </a:r>
            <a:r>
              <a:rPr lang="zh-CN" altLang="en-US" sz="1600" dirty="0" smtClean="0">
                <a:latin typeface="Arial" pitchFamily="34" charset="0"/>
                <a:cs typeface="Arial" pitchFamily="34" charset="0"/>
              </a:rPr>
              <a:t>才能达共用一个</a:t>
            </a:r>
            <a:r>
              <a:rPr lang="en-US" altLang="zh-CN" sz="1600" dirty="0" smtClean="0">
                <a:latin typeface="Arial" pitchFamily="34" charset="0"/>
                <a:cs typeface="Arial" pitchFamily="34" charset="0"/>
              </a:rPr>
              <a:t>Semaphore</a:t>
            </a:r>
            <a:r>
              <a:rPr lang="zh-CN" altLang="en-US" sz="1600" dirty="0" smtClean="0">
                <a:latin typeface="Arial" pitchFamily="34" charset="0"/>
                <a:cs typeface="Arial" pitchFamily="34" charset="0"/>
              </a:rPr>
              <a:t>的效果。</a:t>
            </a:r>
            <a:endParaRPr lang="en-US" altLang="zh-CN" sz="2400" kern="1200" dirty="0" smtClean="0">
              <a:latin typeface="Arial" pitchFamily="34" charset="0"/>
              <a:ea typeface="仿宋_GB2312" pitchFamily="49" charset="-122"/>
            </a:endParaRPr>
          </a:p>
          <a:p>
            <a:pPr>
              <a:lnSpc>
                <a:spcPct val="120000"/>
              </a:lnSpc>
              <a:spcBef>
                <a:spcPts val="600"/>
              </a:spcBef>
            </a:pPr>
            <a:r>
              <a:rPr lang="zh-CN" altLang="en-US" sz="2400" kern="1200" dirty="0" smtClean="0">
                <a:latin typeface="Arial" pitchFamily="34" charset="0"/>
                <a:ea typeface="仿宋_GB2312" pitchFamily="49" charset="-122"/>
              </a:rPr>
              <a:t>而使用</a:t>
            </a:r>
            <a:r>
              <a:rPr lang="en-US" altLang="zh-CN" sz="2400" kern="1200" dirty="0" err="1" smtClean="0">
                <a:latin typeface="Arial" pitchFamily="34" charset="0"/>
                <a:ea typeface="仿宋_GB2312" pitchFamily="49" charset="-122"/>
              </a:rPr>
              <a:t>WaitForSingleObject</a:t>
            </a:r>
            <a:r>
              <a:rPr lang="zh-CN" altLang="en-US" sz="2400" kern="1200" dirty="0" smtClean="0">
                <a:latin typeface="Arial" pitchFamily="34" charset="0"/>
                <a:ea typeface="仿宋_GB2312" pitchFamily="49" charset="-122"/>
              </a:rPr>
              <a:t>来</a:t>
            </a:r>
            <a:r>
              <a:rPr lang="en-US" altLang="zh-CN" sz="2400" kern="1200" dirty="0" smtClean="0">
                <a:latin typeface="Arial" pitchFamily="34" charset="0"/>
                <a:ea typeface="仿宋_GB2312" pitchFamily="49" charset="-122"/>
              </a:rPr>
              <a:t>Check</a:t>
            </a:r>
            <a:r>
              <a:rPr lang="zh-CN" altLang="en-US" sz="2400" kern="1200" dirty="0" smtClean="0">
                <a:latin typeface="Arial" pitchFamily="34" charset="0"/>
                <a:ea typeface="仿宋_GB2312" pitchFamily="49" charset="-122"/>
              </a:rPr>
              <a:t>看看是否还有剩下的</a:t>
            </a:r>
            <a:r>
              <a:rPr lang="en-US" altLang="zh-CN" sz="2400" kern="1200" dirty="0" smtClean="0">
                <a:latin typeface="Arial" pitchFamily="34" charset="0"/>
                <a:ea typeface="仿宋_GB2312" pitchFamily="49" charset="-122"/>
              </a:rPr>
              <a:t>COM Port</a:t>
            </a:r>
            <a:r>
              <a:rPr lang="zh-CN" altLang="en-US" sz="2400" kern="1200" dirty="0" smtClean="0">
                <a:latin typeface="Arial" pitchFamily="34" charset="0"/>
                <a:ea typeface="仿宋_GB2312" pitchFamily="49" charset="-122"/>
              </a:rPr>
              <a:t>可使用，如果还有剩</a:t>
            </a:r>
            <a:r>
              <a:rPr lang="en-US" altLang="zh-CN" sz="2400" kern="1200" dirty="0" smtClean="0">
                <a:latin typeface="Arial" pitchFamily="34" charset="0"/>
                <a:ea typeface="仿宋_GB2312" pitchFamily="49" charset="-122"/>
              </a:rPr>
              <a:t>(</a:t>
            </a:r>
            <a:r>
              <a:rPr lang="zh-CN" altLang="en-US" sz="2400" kern="1200" dirty="0" smtClean="0">
                <a:latin typeface="Arial" pitchFamily="34" charset="0"/>
                <a:ea typeface="仿宋_GB2312" pitchFamily="49" charset="-122"/>
              </a:rPr>
              <a:t>计数值 </a:t>
            </a:r>
            <a:r>
              <a:rPr lang="en-US" altLang="zh-CN" sz="2400" kern="1200" dirty="0" smtClean="0">
                <a:latin typeface="Arial" pitchFamily="34" charset="0"/>
                <a:ea typeface="仿宋_GB2312" pitchFamily="49" charset="-122"/>
              </a:rPr>
              <a:t>&gt; 0)</a:t>
            </a:r>
            <a:r>
              <a:rPr lang="zh-CN" altLang="en-US" sz="2400" kern="1200" dirty="0" smtClean="0">
                <a:latin typeface="Arial" pitchFamily="34" charset="0"/>
                <a:ea typeface="仿宋_GB2312" pitchFamily="49" charset="-122"/>
              </a:rPr>
              <a:t>，则没有等待而可执行下一行指令，同时，计数值减</a:t>
            </a:r>
            <a:r>
              <a:rPr lang="en-US" altLang="zh-CN" sz="2400" kern="1200" dirty="0" smtClean="0">
                <a:latin typeface="Arial" pitchFamily="34" charset="0"/>
                <a:ea typeface="仿宋_GB2312" pitchFamily="49" charset="-122"/>
              </a:rPr>
              <a:t>1</a:t>
            </a:r>
            <a:r>
              <a:rPr lang="zh-CN" altLang="en-US" sz="2400" kern="1200" dirty="0" smtClean="0">
                <a:latin typeface="Arial" pitchFamily="34" charset="0"/>
                <a:ea typeface="仿宋_GB2312" pitchFamily="49" charset="-122"/>
              </a:rPr>
              <a:t>。</a:t>
            </a:r>
            <a:endParaRPr lang="en-US" altLang="zh-CN" sz="2400" kern="12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57</a:t>
            </a:fld>
            <a:endParaRPr lang="en-US" altLang="zh-CN"/>
          </a:p>
        </p:txBody>
      </p:sp>
      <p:sp>
        <p:nvSpPr>
          <p:cNvPr id="5"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例子：信号灯状态改变</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71600"/>
            <a:ext cx="8147248" cy="4608513"/>
          </a:xfrm>
        </p:spPr>
        <p:txBody>
          <a:bodyPr/>
          <a:lstStyle/>
          <a:p>
            <a:pPr>
              <a:lnSpc>
                <a:spcPct val="120000"/>
              </a:lnSpc>
              <a:spcBef>
                <a:spcPts val="600"/>
              </a:spcBef>
            </a:pPr>
            <a:r>
              <a:rPr lang="zh-CN" altLang="en-US" sz="2400" kern="1200" dirty="0" smtClean="0">
                <a:latin typeface="Arial" pitchFamily="34" charset="0"/>
                <a:ea typeface="仿宋_GB2312" pitchFamily="49" charset="-122"/>
              </a:rPr>
              <a:t>若有第三个要求</a:t>
            </a:r>
            <a:r>
              <a:rPr lang="en-US" altLang="zh-CN" sz="2400" kern="1200" dirty="0" smtClean="0">
                <a:latin typeface="Arial" pitchFamily="34" charset="0"/>
                <a:ea typeface="仿宋_GB2312" pitchFamily="49" charset="-122"/>
              </a:rPr>
              <a:t>COM PORT</a:t>
            </a:r>
            <a:r>
              <a:rPr lang="zh-CN" altLang="en-US" sz="2400" kern="1200" dirty="0" smtClean="0">
                <a:latin typeface="Arial" pitchFamily="34" charset="0"/>
                <a:ea typeface="仿宋_GB2312" pitchFamily="49" charset="-122"/>
              </a:rPr>
              <a:t>的使用，那它就得等待，直到有</a:t>
            </a:r>
            <a:r>
              <a:rPr lang="en-US" altLang="zh-CN" sz="2400" kern="1200" dirty="0" smtClean="0">
                <a:latin typeface="Arial" pitchFamily="34" charset="0"/>
                <a:ea typeface="仿宋_GB2312" pitchFamily="49" charset="-122"/>
              </a:rPr>
              <a:t>Thread</a:t>
            </a:r>
            <a:r>
              <a:rPr lang="zh-CN" altLang="en-US" sz="2400" kern="1200" dirty="0" smtClean="0">
                <a:latin typeface="Arial" pitchFamily="34" charset="0"/>
                <a:ea typeface="仿宋_GB2312" pitchFamily="49" charset="-122"/>
              </a:rPr>
              <a:t>执行</a:t>
            </a:r>
            <a:endParaRPr lang="en-US" altLang="zh-CN" sz="2400" kern="1200" dirty="0" smtClean="0">
              <a:latin typeface="Arial" pitchFamily="34" charset="0"/>
              <a:ea typeface="仿宋_GB2312" pitchFamily="49" charset="-122"/>
            </a:endParaRPr>
          </a:p>
          <a:p>
            <a:pPr>
              <a:lnSpc>
                <a:spcPct val="120000"/>
              </a:lnSpc>
              <a:spcBef>
                <a:spcPts val="600"/>
              </a:spcBef>
              <a:buNone/>
            </a:pPr>
            <a:r>
              <a:rPr lang="en-US" altLang="zh-CN" sz="1600" dirty="0" err="1" smtClean="0">
                <a:latin typeface="Arial" pitchFamily="34" charset="0"/>
                <a:cs typeface="Arial" pitchFamily="34" charset="0"/>
              </a:rPr>
              <a:t>ReleaseSemaphore</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hSema</a:t>
            </a:r>
            <a:r>
              <a:rPr lang="en-US" altLang="zh-CN" sz="1600" dirty="0" smtClean="0">
                <a:latin typeface="Arial" pitchFamily="34" charset="0"/>
                <a:cs typeface="Arial" pitchFamily="34" charset="0"/>
              </a:rPr>
              <a:t>, 1, count)</a:t>
            </a:r>
            <a:br>
              <a:rPr lang="en-US" altLang="zh-CN" sz="1600" dirty="0" smtClean="0">
                <a:latin typeface="Arial" pitchFamily="34" charset="0"/>
                <a:cs typeface="Arial" pitchFamily="34" charset="0"/>
              </a:rPr>
            </a:br>
            <a:r>
              <a:rPr lang="zh-CN" altLang="en-US" sz="1600" dirty="0" smtClean="0">
                <a:latin typeface="Arial" pitchFamily="34" charset="0"/>
                <a:cs typeface="Arial" pitchFamily="34" charset="0"/>
              </a:rPr>
              <a:t>第</a:t>
            </a:r>
            <a:r>
              <a:rPr lang="en-US" altLang="zh-CN" sz="1600" dirty="0" smtClean="0">
                <a:latin typeface="Arial" pitchFamily="34" charset="0"/>
                <a:cs typeface="Arial" pitchFamily="34" charset="0"/>
              </a:rPr>
              <a:t>2</a:t>
            </a:r>
            <a:r>
              <a:rPr lang="zh-CN" altLang="en-US" sz="1600" dirty="0" smtClean="0">
                <a:latin typeface="Arial" pitchFamily="34" charset="0"/>
                <a:cs typeface="Arial" pitchFamily="34" charset="0"/>
              </a:rPr>
              <a:t>个参数表示：</a:t>
            </a:r>
            <a:r>
              <a:rPr lang="en-US" altLang="zh-CN" sz="1600" dirty="0" err="1" smtClean="0">
                <a:latin typeface="Arial" pitchFamily="34" charset="0"/>
                <a:cs typeface="Arial" pitchFamily="34" charset="0"/>
              </a:rPr>
              <a:t>Release</a:t>
            </a:r>
            <a:r>
              <a:rPr lang="zh-CN" altLang="en-US" sz="1600" dirty="0" err="1" smtClean="0">
                <a:latin typeface="Arial" pitchFamily="34" charset="0"/>
                <a:cs typeface="Arial" pitchFamily="34" charset="0"/>
              </a:rPr>
              <a:t>多少个</a:t>
            </a:r>
            <a:r>
              <a:rPr lang="en-US" altLang="zh-CN" sz="1600" dirty="0" err="1" smtClean="0">
                <a:latin typeface="Arial" pitchFamily="34" charset="0"/>
                <a:cs typeface="Arial" pitchFamily="34" charset="0"/>
              </a:rPr>
              <a:t>COM PORT</a:t>
            </a:r>
            <a:r>
              <a:rPr lang="zh-CN" altLang="en-US" sz="1600" dirty="0" err="1" smtClean="0">
                <a:latin typeface="Arial" pitchFamily="34" charset="0"/>
                <a:cs typeface="Arial" pitchFamily="34" charset="0"/>
              </a:rPr>
              <a:t>出来，一般来说都是</a:t>
            </a:r>
            <a:r>
              <a:rPr lang="en-US" altLang="zh-CN" sz="1600" dirty="0" err="1" smtClean="0">
                <a:latin typeface="Arial" pitchFamily="34" charset="0"/>
                <a:cs typeface="Arial" pitchFamily="34" charset="0"/>
              </a:rPr>
              <a:t>1</a:t>
            </a:r>
            <a:r>
              <a:rPr lang="zh-CN" altLang="en-US" sz="1600" dirty="0" smtClean="0">
                <a:latin typeface="Arial" pitchFamily="34" charset="0"/>
                <a:cs typeface="Arial" pitchFamily="34" charset="0"/>
              </a:rPr>
              <a:t>，表示一个</a:t>
            </a:r>
            <a:r>
              <a:rPr lang="en-US" altLang="zh-CN" sz="1600" dirty="0" err="1" smtClean="0">
                <a:latin typeface="Arial" pitchFamily="34" charset="0"/>
                <a:cs typeface="Arial" pitchFamily="34" charset="0"/>
              </a:rPr>
              <a:t>ReleaseSemaphore</a:t>
            </a:r>
            <a:r>
              <a:rPr lang="zh-CN" altLang="en-US" sz="1600" dirty="0" smtClean="0">
                <a:latin typeface="Arial" pitchFamily="34" charset="0"/>
                <a:cs typeface="Arial" pitchFamily="34" charset="0"/>
              </a:rPr>
              <a:t>会将计数器的值加一，但是您也可以指定 </a:t>
            </a:r>
            <a:r>
              <a:rPr lang="en-US" altLang="zh-CN" sz="1600" dirty="0" err="1" smtClean="0">
                <a:latin typeface="Arial" pitchFamily="34" charset="0"/>
                <a:cs typeface="Arial" pitchFamily="34" charset="0"/>
              </a:rPr>
              <a:t>&gt; 1</a:t>
            </a:r>
            <a:r>
              <a:rPr lang="zh-CN" altLang="en-US" sz="1600" dirty="0" smtClean="0">
                <a:latin typeface="Arial" pitchFamily="34" charset="0"/>
                <a:cs typeface="Arial" pitchFamily="34" charset="0"/>
              </a:rPr>
              <a:t>的值，代表一口气增加计数器的值</a:t>
            </a:r>
            <a:r>
              <a:rPr lang="en-US" altLang="zh-CN" sz="1600" dirty="0" err="1" smtClean="0">
                <a:latin typeface="Arial" pitchFamily="34" charset="0"/>
                <a:cs typeface="Arial" pitchFamily="34" charset="0"/>
              </a:rPr>
              <a:t>( + n , n &gt; 1)</a:t>
            </a:r>
            <a:r>
              <a:rPr lang="zh-CN" altLang="en-US" sz="1600" dirty="0" err="1" smtClean="0">
                <a:latin typeface="Arial" pitchFamily="34" charset="0"/>
                <a:cs typeface="Arial" pitchFamily="34" charset="0"/>
              </a:rPr>
              <a:t>。例如，您的程式一口气使用了两个</a:t>
            </a:r>
            <a:r>
              <a:rPr lang="en-US" altLang="zh-CN" sz="1600" dirty="0" err="1" smtClean="0">
                <a:latin typeface="Arial" pitchFamily="34" charset="0"/>
                <a:cs typeface="Arial" pitchFamily="34" charset="0"/>
              </a:rPr>
              <a:t>COM PORT</a:t>
            </a:r>
            <a:r>
              <a:rPr lang="zh-CN" altLang="en-US" sz="1600" dirty="0" smtClean="0">
                <a:latin typeface="Arial" pitchFamily="34" charset="0"/>
                <a:cs typeface="Arial" pitchFamily="34" charset="0"/>
              </a:rPr>
              <a:t>，并假设您在程式中有使用</a:t>
            </a:r>
            <a:r>
              <a:rPr lang="en-US" altLang="zh-CN" sz="1600" dirty="0" err="1" smtClean="0">
                <a:latin typeface="Arial" pitchFamily="34" charset="0"/>
                <a:cs typeface="Arial" pitchFamily="34" charset="0"/>
              </a:rPr>
              <a:t>WaitForSingleObject</a:t>
            </a:r>
            <a:r>
              <a:rPr lang="zh-CN" altLang="en-US" sz="1600" dirty="0" smtClean="0">
                <a:latin typeface="Arial" pitchFamily="34" charset="0"/>
                <a:cs typeface="Arial" pitchFamily="34" charset="0"/>
              </a:rPr>
              <a:t>两次，程序最后，使用</a:t>
            </a:r>
            <a:br>
              <a:rPr lang="zh-CN" altLang="en-US" sz="1600" dirty="0" smtClean="0">
                <a:latin typeface="Arial" pitchFamily="34" charset="0"/>
                <a:cs typeface="Arial" pitchFamily="34" charset="0"/>
              </a:rPr>
            </a:br>
            <a:r>
              <a:rPr lang="zh-CN" altLang="en-US" sz="1600" dirty="0" smtClean="0">
                <a:latin typeface="Arial" pitchFamily="34" charset="0"/>
                <a:cs typeface="Arial" pitchFamily="34" charset="0"/>
              </a:rPr>
              <a:t>       </a:t>
            </a:r>
            <a:r>
              <a:rPr lang="en-US" altLang="zh-CN" sz="1600" dirty="0" err="1" smtClean="0">
                <a:latin typeface="Arial" pitchFamily="34" charset="0"/>
                <a:cs typeface="Arial" pitchFamily="34" charset="0"/>
              </a:rPr>
              <a:t>ReleaseSemaphore(hSema, 2, count)</a:t>
            </a:r>
            <a:r>
              <a:rPr lang="zh-CN" altLang="en-US" sz="1600" dirty="0" err="1" smtClean="0">
                <a:latin typeface="Arial" pitchFamily="34" charset="0"/>
                <a:cs typeface="Arial" pitchFamily="34" charset="0"/>
              </a:rPr>
              <a:t>而不必</a:t>
            </a:r>
            <a:br>
              <a:rPr lang="zh-CN" altLang="en-US" sz="1600" dirty="0" err="1" smtClean="0">
                <a:latin typeface="Arial" pitchFamily="34" charset="0"/>
                <a:cs typeface="Arial" pitchFamily="34" charset="0"/>
              </a:rPr>
            </a:br>
            <a:r>
              <a:rPr lang="zh-CN" altLang="en-US" sz="1600" dirty="0" err="1" smtClean="0">
                <a:latin typeface="Arial" pitchFamily="34" charset="0"/>
                <a:cs typeface="Arial" pitchFamily="34" charset="0"/>
              </a:rPr>
              <a:t>       </a:t>
            </a:r>
            <a:r>
              <a:rPr lang="en-US" altLang="zh-CN" sz="1600" dirty="0" err="1" smtClean="0">
                <a:latin typeface="Arial" pitchFamily="34" charset="0"/>
                <a:cs typeface="Arial" pitchFamily="34" charset="0"/>
              </a:rPr>
              <a:t>ReleaseSemaphore(hSema, 1, count)</a:t>
            </a:r>
            <a:r>
              <a:rPr lang="zh-CN" altLang="en-US" sz="1600" dirty="0" err="1" smtClean="0">
                <a:latin typeface="Arial" pitchFamily="34" charset="0"/>
                <a:cs typeface="Arial" pitchFamily="34" charset="0"/>
              </a:rPr>
              <a:t>执行两次。</a:t>
            </a:r>
            <a:br>
              <a:rPr lang="zh-CN" altLang="en-US" sz="1600" dirty="0" err="1" smtClean="0">
                <a:latin typeface="Arial" pitchFamily="34" charset="0"/>
                <a:cs typeface="Arial" pitchFamily="34" charset="0"/>
              </a:rPr>
            </a:br>
            <a:r>
              <a:rPr lang="zh-CN" altLang="en-US" sz="1600" dirty="0" err="1" smtClean="0">
                <a:latin typeface="Arial" pitchFamily="34" charset="0"/>
                <a:cs typeface="Arial" pitchFamily="34" charset="0"/>
              </a:rPr>
              <a:t>第</a:t>
            </a:r>
            <a:r>
              <a:rPr lang="en-US" altLang="zh-CN" sz="1600" dirty="0" smtClean="0">
                <a:latin typeface="Arial" pitchFamily="34" charset="0"/>
                <a:cs typeface="Arial" pitchFamily="34" charset="0"/>
              </a:rPr>
              <a:t>3</a:t>
            </a:r>
            <a:r>
              <a:rPr lang="zh-CN" altLang="en-US" sz="1600" dirty="0" smtClean="0">
                <a:latin typeface="Arial" pitchFamily="34" charset="0"/>
                <a:cs typeface="Arial" pitchFamily="34" charset="0"/>
              </a:rPr>
              <a:t>个参数表示：</a:t>
            </a:r>
            <a:r>
              <a:rPr lang="en-US" altLang="zh-CN" sz="1600" dirty="0" err="1" smtClean="0">
                <a:latin typeface="Arial" pitchFamily="34" charset="0"/>
                <a:cs typeface="Arial" pitchFamily="34" charset="0"/>
              </a:rPr>
              <a:t>ReleaseSemaphore</a:t>
            </a:r>
            <a:r>
              <a:rPr lang="zh-CN" altLang="en-US" sz="1600" dirty="0" err="1" smtClean="0">
                <a:latin typeface="Arial" pitchFamily="34" charset="0"/>
                <a:cs typeface="Arial" pitchFamily="34" charset="0"/>
              </a:rPr>
              <a:t>执行之前计数器原来的值。</a:t>
            </a:r>
            <a:br>
              <a:rPr lang="zh-CN" altLang="en-US" sz="1600" dirty="0" err="1" smtClean="0">
                <a:latin typeface="Arial" pitchFamily="34" charset="0"/>
                <a:cs typeface="Arial" pitchFamily="34" charset="0"/>
              </a:rPr>
            </a:br>
            <a:endParaRPr lang="zh-CN" altLang="en-US" sz="1600" dirty="0" err="1" smtClean="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58</a:t>
            </a:fld>
            <a:endParaRPr lang="en-US" altLang="zh-CN"/>
          </a:p>
        </p:txBody>
      </p:sp>
      <p:sp>
        <p:nvSpPr>
          <p:cNvPr id="5"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例子：信号灯状态改变</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三种同步方法的比较</a:t>
            </a:r>
          </a:p>
        </p:txBody>
      </p:sp>
      <p:sp>
        <p:nvSpPr>
          <p:cNvPr id="138243" name="Rectangle 3"/>
          <p:cNvSpPr>
            <a:spLocks noGrp="1" noChangeArrowheads="1"/>
          </p:cNvSpPr>
          <p:nvPr>
            <p:ph type="body" idx="1"/>
          </p:nvPr>
        </p:nvSpPr>
        <p:spPr>
          <a:xfrm>
            <a:off x="467544" y="1196752"/>
            <a:ext cx="8219256" cy="5184576"/>
          </a:xfrm>
        </p:spPr>
        <p:txBody>
          <a:bodyPr/>
          <a:lstStyle/>
          <a:p>
            <a:pPr>
              <a:lnSpc>
                <a:spcPct val="120000"/>
              </a:lnSpc>
              <a:spcBef>
                <a:spcPts val="600"/>
              </a:spcBef>
            </a:pPr>
            <a:r>
              <a:rPr lang="zh-CN" altLang="en-US" sz="2400" kern="1200" dirty="0" smtClean="0">
                <a:solidFill>
                  <a:srgbClr val="0000CC"/>
                </a:solidFill>
                <a:latin typeface="Arial" pitchFamily="34" charset="0"/>
                <a:ea typeface="仿宋_GB2312" pitchFamily="49" charset="-122"/>
              </a:rPr>
              <a:t>互斥锁、事件和信号灯</a:t>
            </a:r>
            <a:r>
              <a:rPr lang="zh-CN" altLang="en-US" sz="2400" kern="1200" dirty="0" smtClean="0">
                <a:latin typeface="Arial" pitchFamily="34" charset="0"/>
                <a:ea typeface="仿宋_GB2312" pitchFamily="49" charset="-122"/>
              </a:rPr>
              <a:t>都是</a:t>
            </a:r>
            <a:r>
              <a:rPr lang="zh-CN" altLang="en-US" sz="2400" kern="1200" dirty="0" smtClean="0">
                <a:solidFill>
                  <a:srgbClr val="FF0000"/>
                </a:solidFill>
                <a:latin typeface="Arial" pitchFamily="34" charset="0"/>
                <a:ea typeface="仿宋_GB2312" pitchFamily="49" charset="-122"/>
              </a:rPr>
              <a:t>内核对象</a:t>
            </a:r>
            <a:r>
              <a:rPr lang="zh-CN" altLang="en-US" sz="2400" kern="1200" dirty="0" smtClean="0">
                <a:latin typeface="Arial" pitchFamily="34" charset="0"/>
                <a:ea typeface="仿宋_GB2312" pitchFamily="49" charset="-122"/>
              </a:rPr>
              <a:t>，可用于线程之间、进程之间的同步。</a:t>
            </a:r>
            <a:endParaRPr lang="en-US" altLang="zh-CN" sz="2400" kern="1200" dirty="0" smtClean="0">
              <a:latin typeface="Arial" pitchFamily="34" charset="0"/>
              <a:ea typeface="仿宋_GB2312" pitchFamily="49" charset="-122"/>
            </a:endParaRPr>
          </a:p>
          <a:p>
            <a:pPr>
              <a:lnSpc>
                <a:spcPct val="120000"/>
              </a:lnSpc>
              <a:spcBef>
                <a:spcPts val="600"/>
              </a:spcBef>
            </a:pPr>
            <a:r>
              <a:rPr lang="zh-CN" altLang="en-US" sz="2400" kern="1200" dirty="0" smtClean="0">
                <a:latin typeface="Arial" pitchFamily="34" charset="0"/>
                <a:ea typeface="仿宋_GB2312" pitchFamily="49" charset="-122"/>
              </a:rPr>
              <a:t>事件的主要作用不是保护进程共享资源，而是用于等待某个事件和特定事件发生时发送信号，以协调线程之间的动作。</a:t>
            </a:r>
          </a:p>
          <a:p>
            <a:pPr>
              <a:lnSpc>
                <a:spcPct val="120000"/>
              </a:lnSpc>
              <a:spcBef>
                <a:spcPts val="600"/>
              </a:spcBef>
            </a:pPr>
            <a:r>
              <a:rPr lang="zh-CN" altLang="en-US" sz="2400" kern="1200" dirty="0" smtClean="0">
                <a:latin typeface="Arial" pitchFamily="34" charset="0"/>
                <a:ea typeface="仿宋_GB2312" pitchFamily="49" charset="-122"/>
              </a:rPr>
              <a:t>信号灯允许一个以上的线程同时访问共享的资源，而其他同步的方法都保证同时只能有一个线程访问共享资源。信号灯的主要功能在于用于资源计数。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71538" y="265963"/>
            <a:ext cx="4889506"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黑体" pitchFamily="49" charset="-122"/>
              </a:rPr>
              <a:t> </a:t>
            </a:r>
            <a:r>
              <a:rPr lang="zh-CN" altLang="en-US" sz="2800" dirty="0" smtClean="0">
                <a:solidFill>
                  <a:schemeClr val="tx1"/>
                </a:solidFill>
                <a:ea typeface="黑体" pitchFamily="49" charset="-122"/>
              </a:rPr>
              <a:t>多任务介绍</a:t>
            </a:r>
            <a:endParaRPr lang="en-US" altLang="zh-CN" sz="2800" dirty="0" smtClean="0">
              <a:solidFill>
                <a:schemeClr val="tx1"/>
              </a:solidFill>
              <a:ea typeface="黑体"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黑体" pitchFamily="49" charset="-122"/>
              </a:rPr>
              <a:t> </a:t>
            </a:r>
            <a:r>
              <a:rPr lang="zh-CN" altLang="en-US" sz="2800" dirty="0" smtClean="0">
                <a:solidFill>
                  <a:srgbClr val="FF0000"/>
                </a:solidFill>
                <a:ea typeface="黑体" pitchFamily="49" charset="-122"/>
              </a:rPr>
              <a:t>进程与线程的概念</a:t>
            </a:r>
            <a:endParaRPr lang="en-US" altLang="zh-CN" sz="2800" dirty="0" smtClean="0">
              <a:solidFill>
                <a:srgbClr val="FF0000"/>
              </a:solidFill>
              <a:ea typeface="黑体"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黑体" pitchFamily="49" charset="-122"/>
              </a:rPr>
              <a:t> Windows</a:t>
            </a:r>
            <a:r>
              <a:rPr lang="zh-CN" altLang="en-US" sz="2800" dirty="0" smtClean="0">
                <a:solidFill>
                  <a:schemeClr val="tx1"/>
                </a:solidFill>
                <a:ea typeface="黑体" pitchFamily="49" charset="-122"/>
              </a:rPr>
              <a:t>下多进程编程</a:t>
            </a:r>
            <a:endParaRPr lang="en-US" altLang="zh-CN" sz="2800" dirty="0" smtClean="0">
              <a:solidFill>
                <a:schemeClr val="tx1"/>
              </a:solidFill>
              <a:ea typeface="黑体"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黑体" pitchFamily="49" charset="-122"/>
              </a:rPr>
              <a:t> Windows</a:t>
            </a:r>
            <a:r>
              <a:rPr lang="zh-CN" altLang="en-US" sz="2800" dirty="0" smtClean="0">
                <a:solidFill>
                  <a:schemeClr val="tx1"/>
                </a:solidFill>
                <a:ea typeface="黑体" pitchFamily="49" charset="-122"/>
              </a:rPr>
              <a:t>下多线程编程</a:t>
            </a:r>
          </a:p>
          <a:p>
            <a:pPr>
              <a:spcBef>
                <a:spcPct val="50000"/>
              </a:spcBef>
              <a:buClr>
                <a:schemeClr val="hlink"/>
              </a:buClr>
              <a:buFont typeface="Wingdings" pitchFamily="2" charset="2"/>
              <a:buChar char="q"/>
            </a:pPr>
            <a:r>
              <a:rPr lang="zh-CN" altLang="en-US" sz="2800" dirty="0" smtClean="0">
                <a:solidFill>
                  <a:schemeClr val="tx1"/>
                </a:solidFill>
                <a:ea typeface="黑体" pitchFamily="49" charset="-122"/>
              </a:rPr>
              <a:t> 多线程的同步机制</a:t>
            </a:r>
            <a:endParaRPr lang="zh-CN" altLang="en-US" sz="2800" dirty="0">
              <a:solidFill>
                <a:schemeClr val="tx1"/>
              </a:solidFill>
              <a:ea typeface="黑体"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5008" y="3429000"/>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三种同步方法的比较</a:t>
            </a:r>
          </a:p>
        </p:txBody>
      </p:sp>
      <p:sp>
        <p:nvSpPr>
          <p:cNvPr id="138243" name="Rectangle 3"/>
          <p:cNvSpPr>
            <a:spLocks noGrp="1" noChangeArrowheads="1"/>
          </p:cNvSpPr>
          <p:nvPr>
            <p:ph type="body" idx="1"/>
          </p:nvPr>
        </p:nvSpPr>
        <p:spPr>
          <a:xfrm>
            <a:off x="467544" y="1196752"/>
            <a:ext cx="8219256" cy="4783361"/>
          </a:xfrm>
        </p:spPr>
        <p:txBody>
          <a:bodyPr/>
          <a:lstStyle/>
          <a:p>
            <a:pPr>
              <a:lnSpc>
                <a:spcPct val="120000"/>
              </a:lnSpc>
              <a:spcBef>
                <a:spcPts val="600"/>
              </a:spcBef>
            </a:pPr>
            <a:r>
              <a:rPr lang="zh-CN" altLang="en-US" sz="2400" kern="1200" dirty="0" smtClean="0">
                <a:latin typeface="Arial" pitchFamily="34" charset="0"/>
                <a:ea typeface="仿宋_GB2312" pitchFamily="49" charset="-122"/>
              </a:rPr>
              <a:t>选择同步方法，要根据应用场合、同步目的和各种同步对象的特点，一些基本原则包括：</a:t>
            </a:r>
          </a:p>
          <a:p>
            <a:pPr lvl="1">
              <a:lnSpc>
                <a:spcPct val="120000"/>
              </a:lnSpc>
              <a:spcBef>
                <a:spcPts val="600"/>
              </a:spcBef>
            </a:pPr>
            <a:r>
              <a:rPr lang="zh-CN" altLang="en-US" sz="2000" kern="1200" dirty="0" smtClean="0">
                <a:latin typeface="Arial" pitchFamily="34" charset="0"/>
                <a:ea typeface="仿宋_GB2312" pitchFamily="49" charset="-122"/>
              </a:rPr>
              <a:t>如果线程在访问共享资源之前要等待某个事件的发生，可以用事件同步；（如，线程在访问共享文件前要从通信端口接收信息）</a:t>
            </a:r>
          </a:p>
          <a:p>
            <a:pPr lvl="1">
              <a:lnSpc>
                <a:spcPct val="120000"/>
              </a:lnSpc>
              <a:spcBef>
                <a:spcPts val="600"/>
              </a:spcBef>
            </a:pPr>
            <a:r>
              <a:rPr lang="zh-CN" altLang="en-US" sz="2000" kern="1200" dirty="0" smtClean="0">
                <a:latin typeface="Arial" pitchFamily="34" charset="0"/>
                <a:ea typeface="仿宋_GB2312" pitchFamily="49" charset="-122"/>
              </a:rPr>
              <a:t>如果一个应用程序中允许多个线程同时访问共享资源，则选择信号灯；</a:t>
            </a:r>
          </a:p>
          <a:p>
            <a:pPr lvl="1">
              <a:lnSpc>
                <a:spcPct val="120000"/>
              </a:lnSpc>
              <a:spcBef>
                <a:spcPts val="600"/>
              </a:spcBef>
            </a:pPr>
            <a:r>
              <a:rPr lang="zh-CN" altLang="en-US" sz="2000" kern="1200" dirty="0" smtClean="0">
                <a:latin typeface="Arial" pitchFamily="34" charset="0"/>
                <a:ea typeface="仿宋_GB2312" pitchFamily="49" charset="-122"/>
              </a:rPr>
              <a:t>如果有多个进程使用共享资源，则选择互斥锁；</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5"/>
          <p:cNvSpPr>
            <a:spLocks noGrp="1"/>
          </p:cNvSpPr>
          <p:nvPr>
            <p:ph type="sldNum" sz="quarter" idx="11"/>
          </p:nvPr>
        </p:nvSpPr>
        <p:spPr>
          <a:xfrm>
            <a:off x="6228184" y="6381328"/>
            <a:ext cx="2895600" cy="457200"/>
          </a:xfrm>
          <a:noFill/>
        </p:spPr>
        <p:txBody>
          <a:bodyPr/>
          <a:lstStyle/>
          <a:p>
            <a:pPr algn="r"/>
            <a:fld id="{261538E7-2F29-463A-9ECE-235267013D22}" type="slidenum">
              <a:rPr lang="en-US" altLang="zh-CN" b="0" smtClean="0">
                <a:ea typeface="宋体" pitchFamily="2" charset="-122"/>
              </a:rPr>
              <a:pPr algn="r"/>
              <a:t>61</a:t>
            </a:fld>
            <a:endParaRPr lang="en-US" altLang="zh-CN" b="0" dirty="0" smtClean="0">
              <a:solidFill>
                <a:srgbClr val="FBBA03"/>
              </a:solidFill>
              <a:ea typeface="宋体" pitchFamily="2" charset="-122"/>
            </a:endParaRPr>
          </a:p>
        </p:txBody>
      </p:sp>
      <p:sp>
        <p:nvSpPr>
          <p:cNvPr id="35844" name="Rectangle 2"/>
          <p:cNvSpPr>
            <a:spLocks noGrp="1" noChangeArrowheads="1"/>
          </p:cNvSpPr>
          <p:nvPr>
            <p:ph type="title"/>
          </p:nvPr>
        </p:nvSpPr>
        <p:spPr>
          <a:xfrm>
            <a:off x="762000" y="457200"/>
            <a:ext cx="7572375" cy="409575"/>
          </a:xfrm>
          <a:noFill/>
        </p:spPr>
        <p:txBody>
          <a:bodyPr lIns="90488" tIns="44450" rIns="90488" bIns="44450"/>
          <a:lstStyle/>
          <a:p>
            <a:pPr algn="ctr"/>
            <a:r>
              <a:rPr lang="en-US" altLang="zh-CN" sz="3600" smtClean="0">
                <a:ea typeface="宋体" pitchFamily="2" charset="-122"/>
              </a:rPr>
              <a:t>Thank you!</a:t>
            </a:r>
          </a:p>
        </p:txBody>
      </p:sp>
      <p:sp>
        <p:nvSpPr>
          <p:cNvPr id="35845" name="Rectangle 3"/>
          <p:cNvSpPr>
            <a:spLocks noGrp="1" noChangeArrowheads="1"/>
          </p:cNvSpPr>
          <p:nvPr>
            <p:ph type="body" idx="1"/>
          </p:nvPr>
        </p:nvSpPr>
        <p:spPr>
          <a:xfrm>
            <a:off x="466725" y="2292350"/>
            <a:ext cx="8248650" cy="1376363"/>
          </a:xfrm>
          <a:noFill/>
        </p:spPr>
        <p:txBody>
          <a:bodyPr lIns="90488" tIns="44450" rIns="90488" bIns="44450"/>
          <a:lstStyle/>
          <a:p>
            <a:pPr marL="0" indent="0" algn="ctr">
              <a:buFontTx/>
              <a:buNone/>
            </a:pPr>
            <a:r>
              <a:rPr lang="en-US" altLang="zh-CN" sz="3600" smtClean="0">
                <a:solidFill>
                  <a:srgbClr val="FF0000"/>
                </a:solidFill>
                <a:ea typeface="宋体" pitchFamily="2" charset="-122"/>
              </a:rPr>
              <a:t>Questions?</a:t>
            </a:r>
            <a:endParaRPr lang="en-US" altLang="zh-CN" sz="3600" b="0" smtClean="0">
              <a:solidFill>
                <a:srgbClr val="FF0000"/>
              </a:solidFill>
              <a:ea typeface="宋体" pitchFamily="2" charset="-122"/>
            </a:endParaRPr>
          </a:p>
          <a:p>
            <a:pPr marL="0" indent="0" algn="ctr">
              <a:buFontTx/>
              <a:buNone/>
            </a:pPr>
            <a:endParaRPr lang="en-US" altLang="zh-CN" sz="4000" smtClean="0">
              <a:ea typeface="宋体" pitchFamily="2" charset="-122"/>
            </a:endParaRPr>
          </a:p>
        </p:txBody>
      </p:sp>
      <p:pic>
        <p:nvPicPr>
          <p:cNvPr id="35847" name="Picture 5" descr="E:\Research\paper\FastScale\talk in FAST'11\000-3-清华大学校徽（钟型）_p1.jpg"/>
          <p:cNvPicPr>
            <a:picLocks noChangeAspect="1" noChangeArrowheads="1"/>
          </p:cNvPicPr>
          <p:nvPr/>
        </p:nvPicPr>
        <p:blipFill>
          <a:blip r:embed="rId3" cstate="print"/>
          <a:srcRect/>
          <a:stretch>
            <a:fillRect/>
          </a:stretch>
        </p:blipFill>
        <p:spPr bwMode="auto">
          <a:xfrm>
            <a:off x="4222750" y="5226050"/>
            <a:ext cx="1073150" cy="1073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、基本概念：程序</a:t>
            </a:r>
          </a:p>
        </p:txBody>
      </p:sp>
      <p:sp>
        <p:nvSpPr>
          <p:cNvPr id="101379" name="Rectangle 3"/>
          <p:cNvSpPr>
            <a:spLocks noGrp="1" noChangeArrowheads="1"/>
          </p:cNvSpPr>
          <p:nvPr>
            <p:ph type="body" idx="1"/>
          </p:nvPr>
        </p:nvSpPr>
        <p:spPr>
          <a:xfrm>
            <a:off x="468313" y="1560513"/>
            <a:ext cx="3470275" cy="4114800"/>
          </a:xfrm>
        </p:spPr>
        <p:txBody>
          <a:bodyPr/>
          <a:lstStyle/>
          <a:p>
            <a:pPr>
              <a:lnSpc>
                <a:spcPct val="120000"/>
              </a:lnSpc>
              <a:spcBef>
                <a:spcPts val="600"/>
              </a:spcBef>
            </a:pPr>
            <a:r>
              <a:rPr lang="zh-CN" altLang="en-US" dirty="0" smtClean="0">
                <a:solidFill>
                  <a:srgbClr val="0000CC"/>
                </a:solidFill>
                <a:latin typeface="Arial" pitchFamily="34" charset="0"/>
                <a:ea typeface="仿宋_GB2312" pitchFamily="49" charset="-122"/>
              </a:rPr>
              <a:t>程序</a:t>
            </a:r>
            <a:r>
              <a:rPr lang="zh-CN" altLang="en-US" dirty="0" smtClean="0">
                <a:latin typeface="Arial" pitchFamily="34" charset="0"/>
                <a:ea typeface="仿宋_GB2312" pitchFamily="49" charset="-122"/>
              </a:rPr>
              <a:t>通常是指一个可供计算机执行的</a:t>
            </a:r>
            <a:r>
              <a:rPr lang="zh-CN" altLang="en-US" dirty="0">
                <a:latin typeface="Arial" pitchFamily="34" charset="0"/>
                <a:ea typeface="仿宋_GB2312" pitchFamily="49" charset="-122"/>
              </a:rPr>
              <a:t>文件。</a:t>
            </a:r>
          </a:p>
          <a:p>
            <a:pPr>
              <a:lnSpc>
                <a:spcPct val="120000"/>
              </a:lnSpc>
              <a:spcBef>
                <a:spcPts val="600"/>
              </a:spcBef>
            </a:pPr>
            <a:r>
              <a:rPr lang="zh-CN" altLang="en-US" dirty="0" smtClean="0">
                <a:latin typeface="Arial" pitchFamily="34" charset="0"/>
                <a:ea typeface="仿宋_GB2312" pitchFamily="49" charset="-122"/>
              </a:rPr>
              <a:t>最常见的</a:t>
            </a:r>
            <a:r>
              <a:rPr lang="zh-CN" altLang="en-US" dirty="0">
                <a:latin typeface="Arial" pitchFamily="34" charset="0"/>
                <a:ea typeface="仿宋_GB2312" pitchFamily="49" charset="-122"/>
              </a:rPr>
              <a:t>是以</a:t>
            </a:r>
            <a:r>
              <a:rPr lang="en-US" altLang="zh-CN" dirty="0">
                <a:solidFill>
                  <a:srgbClr val="FF0000"/>
                </a:solidFill>
                <a:latin typeface="Arial" pitchFamily="34" charset="0"/>
                <a:ea typeface="仿宋_GB2312" pitchFamily="49" charset="-122"/>
              </a:rPr>
              <a:t>exe</a:t>
            </a:r>
            <a:r>
              <a:rPr lang="zh-CN" altLang="en-US" dirty="0">
                <a:latin typeface="Arial" pitchFamily="34" charset="0"/>
                <a:ea typeface="仿宋_GB2312" pitchFamily="49" charset="-122"/>
              </a:rPr>
              <a:t>或者</a:t>
            </a:r>
            <a:r>
              <a:rPr lang="en-US" altLang="zh-CN" dirty="0">
                <a:solidFill>
                  <a:srgbClr val="FF0000"/>
                </a:solidFill>
                <a:latin typeface="Arial" pitchFamily="34" charset="0"/>
                <a:ea typeface="仿宋_GB2312" pitchFamily="49" charset="-122"/>
              </a:rPr>
              <a:t>com</a:t>
            </a:r>
            <a:r>
              <a:rPr lang="zh-CN" altLang="en-US" dirty="0">
                <a:latin typeface="Arial" pitchFamily="34" charset="0"/>
                <a:ea typeface="仿宋_GB2312" pitchFamily="49" charset="-122"/>
              </a:rPr>
              <a:t>作为扩展名的文件。</a:t>
            </a:r>
          </a:p>
        </p:txBody>
      </p:sp>
      <p:pic>
        <p:nvPicPr>
          <p:cNvPr id="101380" name="Picture 4"/>
          <p:cNvPicPr>
            <a:picLocks noChangeAspect="1" noChangeArrowheads="1"/>
          </p:cNvPicPr>
          <p:nvPr/>
        </p:nvPicPr>
        <p:blipFill>
          <a:blip r:embed="rId2" cstate="print"/>
          <a:srcRect/>
          <a:stretch>
            <a:fillRect/>
          </a:stretch>
        </p:blipFill>
        <p:spPr bwMode="auto">
          <a:xfrm>
            <a:off x="3995738" y="1628775"/>
            <a:ext cx="5029200" cy="4195763"/>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00100" y="188640"/>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、基本概念：进程</a:t>
            </a:r>
          </a:p>
        </p:txBody>
      </p:sp>
      <p:sp>
        <p:nvSpPr>
          <p:cNvPr id="103427" name="Rectangle 3"/>
          <p:cNvSpPr>
            <a:spLocks noGrp="1" noChangeArrowheads="1"/>
          </p:cNvSpPr>
          <p:nvPr>
            <p:ph type="body" idx="1"/>
          </p:nvPr>
        </p:nvSpPr>
        <p:spPr>
          <a:xfrm>
            <a:off x="571473" y="1214422"/>
            <a:ext cx="8072494" cy="5495941"/>
          </a:xfrm>
        </p:spPr>
        <p:txBody>
          <a:bodyPr/>
          <a:lstStyle/>
          <a:p>
            <a:pPr>
              <a:lnSpc>
                <a:spcPct val="120000"/>
              </a:lnSpc>
              <a:spcBef>
                <a:spcPts val="600"/>
              </a:spcBef>
            </a:pPr>
            <a:r>
              <a:rPr lang="zh-CN" altLang="en-US" sz="2400" dirty="0" smtClean="0">
                <a:solidFill>
                  <a:srgbClr val="0000CC"/>
                </a:solidFill>
                <a:latin typeface="Arial" pitchFamily="34" charset="0"/>
                <a:ea typeface="仿宋_GB2312" pitchFamily="49" charset="-122"/>
              </a:rPr>
              <a:t>程序</a:t>
            </a:r>
            <a:r>
              <a:rPr lang="zh-CN" altLang="en-US" sz="2400" dirty="0" smtClean="0">
                <a:latin typeface="Arial" pitchFamily="34" charset="0"/>
                <a:ea typeface="仿宋_GB2312" pitchFamily="49" charset="-122"/>
              </a:rPr>
              <a:t>是静态的概念，</a:t>
            </a:r>
            <a:r>
              <a:rPr lang="zh-CN" altLang="en-US" sz="2400" dirty="0" smtClean="0">
                <a:solidFill>
                  <a:srgbClr val="0000CC"/>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是程序的动态概念。</a:t>
            </a:r>
          </a:p>
          <a:p>
            <a:pPr>
              <a:lnSpc>
                <a:spcPct val="120000"/>
              </a:lnSpc>
              <a:spcBef>
                <a:spcPts val="600"/>
              </a:spcBef>
            </a:pPr>
            <a:r>
              <a:rPr lang="zh-CN" altLang="en-US" sz="2400" dirty="0" smtClean="0">
                <a:solidFill>
                  <a:srgbClr val="FF0000"/>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是</a:t>
            </a:r>
            <a:r>
              <a:rPr lang="zh-CN" altLang="en-US" sz="2400" dirty="0">
                <a:latin typeface="Arial" pitchFamily="34" charset="0"/>
                <a:ea typeface="仿宋_GB2312" pitchFamily="49" charset="-122"/>
              </a:rPr>
              <a:t>应用程序的</a:t>
            </a:r>
            <a:r>
              <a:rPr lang="zh-CN" altLang="en-US" sz="2400" dirty="0">
                <a:solidFill>
                  <a:srgbClr val="0000CC"/>
                </a:solidFill>
                <a:latin typeface="Arial" pitchFamily="34" charset="0"/>
                <a:ea typeface="仿宋_GB2312" pitchFamily="49" charset="-122"/>
              </a:rPr>
              <a:t>执行</a:t>
            </a:r>
            <a:r>
              <a:rPr lang="zh-CN" altLang="en-US" sz="2400" dirty="0" smtClean="0">
                <a:solidFill>
                  <a:srgbClr val="0000CC"/>
                </a:solidFill>
                <a:latin typeface="Arial" pitchFamily="34" charset="0"/>
                <a:ea typeface="仿宋_GB2312" pitchFamily="49" charset="-122"/>
              </a:rPr>
              <a:t>实例</a:t>
            </a:r>
            <a:r>
              <a:rPr lang="zh-CN" altLang="en-US" sz="2400" dirty="0" smtClean="0">
                <a:latin typeface="Arial" pitchFamily="34" charset="0"/>
                <a:ea typeface="仿宋_GB2312" pitchFamily="49" charset="-122"/>
              </a:rPr>
              <a:t>，描述程序的执行状态。</a:t>
            </a:r>
            <a:endParaRPr lang="zh-CN" altLang="en-US" sz="2400" dirty="0">
              <a:latin typeface="Arial" pitchFamily="34" charset="0"/>
              <a:ea typeface="仿宋_GB2312" pitchFamily="49" charset="-122"/>
            </a:endParaRPr>
          </a:p>
          <a:p>
            <a:pPr>
              <a:lnSpc>
                <a:spcPct val="120000"/>
              </a:lnSpc>
              <a:spcBef>
                <a:spcPts val="600"/>
              </a:spcBef>
            </a:pPr>
            <a:r>
              <a:rPr lang="zh-CN" altLang="en-US" sz="2400" dirty="0">
                <a:latin typeface="Arial" pitchFamily="34" charset="0"/>
                <a:ea typeface="仿宋_GB2312" pitchFamily="49" charset="-122"/>
              </a:rPr>
              <a:t>一个以</a:t>
            </a:r>
            <a:r>
              <a:rPr lang="en-US" altLang="zh-CN" sz="2400" dirty="0">
                <a:latin typeface="Arial" pitchFamily="34" charset="0"/>
                <a:ea typeface="仿宋_GB2312" pitchFamily="49" charset="-122"/>
              </a:rPr>
              <a:t>exe</a:t>
            </a:r>
            <a:r>
              <a:rPr lang="zh-CN" altLang="en-US" sz="2400" dirty="0">
                <a:latin typeface="Arial" pitchFamily="34" charset="0"/>
                <a:ea typeface="仿宋_GB2312" pitchFamily="49" charset="-122"/>
              </a:rPr>
              <a:t>作为扩展名的文件，在没有被执行的时候</a:t>
            </a:r>
            <a:r>
              <a:rPr lang="zh-CN" altLang="en-US" sz="2400" dirty="0" smtClean="0">
                <a:latin typeface="Arial" pitchFamily="34" charset="0"/>
                <a:ea typeface="仿宋_GB2312" pitchFamily="49" charset="-122"/>
              </a:rPr>
              <a:t>称之为</a:t>
            </a:r>
            <a:r>
              <a:rPr lang="zh-CN" altLang="en-US" sz="2400" dirty="0" smtClean="0">
                <a:solidFill>
                  <a:srgbClr val="FF0000"/>
                </a:solidFill>
                <a:latin typeface="Arial" pitchFamily="34" charset="0"/>
                <a:ea typeface="仿宋_GB2312" pitchFamily="49" charset="-122"/>
              </a:rPr>
              <a:t>应用程序</a:t>
            </a:r>
            <a:r>
              <a:rPr lang="zh-CN" altLang="en-US" sz="2400" dirty="0" smtClean="0">
                <a:latin typeface="Arial" pitchFamily="34" charset="0"/>
                <a:ea typeface="仿宋_GB2312" pitchFamily="49" charset="-122"/>
              </a:rPr>
              <a:t>。当</a:t>
            </a:r>
            <a:r>
              <a:rPr lang="zh-CN" altLang="en-US" sz="2400" dirty="0">
                <a:latin typeface="Arial" pitchFamily="34" charset="0"/>
                <a:ea typeface="仿宋_GB2312" pitchFamily="49" charset="-122"/>
              </a:rPr>
              <a:t>用鼠标双击执行以后，就被操作系统</a:t>
            </a:r>
            <a:r>
              <a:rPr lang="zh-CN" altLang="en-US" sz="2400" dirty="0" smtClean="0">
                <a:latin typeface="Arial" pitchFamily="34" charset="0"/>
                <a:ea typeface="仿宋_GB2312" pitchFamily="49" charset="-122"/>
              </a:rPr>
              <a:t>作为</a:t>
            </a:r>
            <a:r>
              <a:rPr lang="zh-CN" altLang="en-US" sz="2400" dirty="0" smtClean="0">
                <a:solidFill>
                  <a:srgbClr val="FF0000"/>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来管理了</a:t>
            </a:r>
            <a:r>
              <a:rPr lang="zh-CN" altLang="en-US" sz="2400" dirty="0">
                <a:latin typeface="Arial" pitchFamily="34" charset="0"/>
                <a:ea typeface="仿宋_GB2312" pitchFamily="49" charset="-122"/>
              </a:rPr>
              <a:t>。</a:t>
            </a:r>
          </a:p>
          <a:p>
            <a:pPr>
              <a:lnSpc>
                <a:spcPct val="120000"/>
              </a:lnSpc>
              <a:spcBef>
                <a:spcPts val="600"/>
              </a:spcBef>
            </a:pPr>
            <a:r>
              <a:rPr lang="zh-CN" altLang="en-US" sz="2400" dirty="0">
                <a:latin typeface="Arial" pitchFamily="34" charset="0"/>
                <a:ea typeface="仿宋_GB2312" pitchFamily="49" charset="-122"/>
              </a:rPr>
              <a:t>当关机或者在任务栏的图标上单击鼠标右键选“退出”时，进程便消亡，彻底结束了生命</a:t>
            </a:r>
            <a:r>
              <a:rPr lang="zh-CN" altLang="en-US" sz="2400" dirty="0" smtClean="0">
                <a:latin typeface="Arial" pitchFamily="34" charset="0"/>
                <a:ea typeface="仿宋_GB2312" pitchFamily="49" charset="-122"/>
              </a:rPr>
              <a:t>。</a:t>
            </a:r>
            <a:endParaRPr lang="zh-CN" altLang="en-US" sz="2400" dirty="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000100" y="188640"/>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a:t>
            </a:r>
            <a:r>
              <a:rPr lang="en-US" altLang="zh-CN" dirty="0" smtClean="0">
                <a:solidFill>
                  <a:schemeClr val="tx1"/>
                </a:solidFill>
                <a:latin typeface="华文中宋" pitchFamily="2" charset="-122"/>
                <a:ea typeface="华文中宋" pitchFamily="2" charset="-122"/>
              </a:rPr>
              <a:t>Windows</a:t>
            </a:r>
            <a:r>
              <a:rPr lang="zh-CN" altLang="en-US" dirty="0" smtClean="0">
                <a:solidFill>
                  <a:schemeClr val="tx1"/>
                </a:solidFill>
                <a:latin typeface="华文中宋" pitchFamily="2" charset="-122"/>
                <a:ea typeface="华文中宋" pitchFamily="2" charset="-122"/>
              </a:rPr>
              <a:t>任务管理器</a:t>
            </a:r>
            <a:r>
              <a:rPr lang="en-US" altLang="zh-CN" dirty="0" smtClean="0">
                <a:solidFill>
                  <a:schemeClr val="tx1"/>
                </a:solidFill>
                <a:latin typeface="华文中宋" pitchFamily="2" charset="-122"/>
                <a:ea typeface="华文中宋" pitchFamily="2" charset="-122"/>
              </a:rPr>
              <a:t>—</a:t>
            </a:r>
            <a:r>
              <a:rPr lang="zh-CN" altLang="en-US" dirty="0" smtClean="0">
                <a:solidFill>
                  <a:schemeClr val="tx1"/>
                </a:solidFill>
                <a:latin typeface="华文中宋" pitchFamily="2" charset="-122"/>
                <a:ea typeface="华文中宋" pitchFamily="2" charset="-122"/>
              </a:rPr>
              <a:t>进程</a:t>
            </a:r>
          </a:p>
        </p:txBody>
      </p:sp>
      <p:pic>
        <p:nvPicPr>
          <p:cNvPr id="104451" name="Picture 3"/>
          <p:cNvPicPr>
            <a:picLocks noChangeAspect="1" noChangeArrowheads="1"/>
          </p:cNvPicPr>
          <p:nvPr/>
        </p:nvPicPr>
        <p:blipFill>
          <a:blip r:embed="rId2" cstate="print"/>
          <a:srcRect/>
          <a:stretch>
            <a:fillRect/>
          </a:stretch>
        </p:blipFill>
        <p:spPr bwMode="auto">
          <a:xfrm>
            <a:off x="1763688" y="1268760"/>
            <a:ext cx="4671054" cy="4824536"/>
          </a:xfrm>
          <a:prstGeom prst="rect">
            <a:avLst/>
          </a:prstGeom>
          <a:noFill/>
          <a:ln w="25400">
            <a:solidFill>
              <a:srgbClr val="0000CC"/>
            </a:solidFill>
          </a:ln>
        </p:spPr>
      </p:pic>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9</a:t>
            </a:fld>
            <a:endParaRPr lang="en-US" altLang="zh-C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rgbClr val="0033C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rgbClr val="0033CC"/>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24200</TotalTime>
  <Words>3689</Words>
  <Application>Microsoft Office PowerPoint</Application>
  <PresentationFormat>全屏显示(4:3)</PresentationFormat>
  <Paragraphs>491</Paragraphs>
  <Slides>61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Blends</vt:lpstr>
      <vt:lpstr>剪辑</vt:lpstr>
      <vt:lpstr>第五讲：</vt:lpstr>
      <vt:lpstr>主要内容</vt:lpstr>
      <vt:lpstr>并行:古老的思想!</vt:lpstr>
      <vt:lpstr>1、什么是多任务并行</vt:lpstr>
      <vt:lpstr>多任务的交互——竞争与协作</vt:lpstr>
      <vt:lpstr>主要内容</vt:lpstr>
      <vt:lpstr>2、基本概念：程序</vt:lpstr>
      <vt:lpstr>2、基本概念：进程</vt:lpstr>
      <vt:lpstr>2、Windows任务管理器—进程</vt:lpstr>
      <vt:lpstr>进程的并发性</vt:lpstr>
      <vt:lpstr>并发带来的好处</vt:lpstr>
      <vt:lpstr>并发带来的挑战</vt:lpstr>
      <vt:lpstr>数据的不一致性</vt:lpstr>
      <vt:lpstr>数据的不一致性</vt:lpstr>
      <vt:lpstr>数据的不一致性</vt:lpstr>
      <vt:lpstr>引入多线程技术的动机</vt:lpstr>
      <vt:lpstr>2、基本概念：线程</vt:lpstr>
      <vt:lpstr>2、进程 vs 线程</vt:lpstr>
      <vt:lpstr>线程内存映象和内容</vt:lpstr>
      <vt:lpstr>2、用户级线程 vs 内核级线程</vt:lpstr>
      <vt:lpstr>线程的实现方法</vt:lpstr>
      <vt:lpstr>主要内容</vt:lpstr>
      <vt:lpstr>多进程编程</vt:lpstr>
      <vt:lpstr>进程的创建 </vt:lpstr>
      <vt:lpstr>进程的管理和终止</vt:lpstr>
      <vt:lpstr>取得和设置进程的优先级</vt:lpstr>
      <vt:lpstr>进程的终止</vt:lpstr>
      <vt:lpstr>判断一个进程是否终止</vt:lpstr>
      <vt:lpstr>主要内容</vt:lpstr>
      <vt:lpstr>Win32中关于多线程 的几个函数</vt:lpstr>
      <vt:lpstr>线程的创建 </vt:lpstr>
      <vt:lpstr>CreatRemoteThread函数</vt:lpstr>
      <vt:lpstr>幻灯片 33</vt:lpstr>
      <vt:lpstr>线程的挂起与重启</vt:lpstr>
      <vt:lpstr>ExitThread 和TerminateThread</vt:lpstr>
      <vt:lpstr>取得一个线程的优先级的函数</vt:lpstr>
      <vt:lpstr>幻灯片 37</vt:lpstr>
      <vt:lpstr>线程之间的通信</vt:lpstr>
      <vt:lpstr>幻灯片 39</vt:lpstr>
      <vt:lpstr>主要内容</vt:lpstr>
      <vt:lpstr>多任务的交互——竞争与协作</vt:lpstr>
      <vt:lpstr>哲学家就餐问题：永远等待</vt:lpstr>
      <vt:lpstr>订票问题：结果不唯一</vt:lpstr>
      <vt:lpstr>幻灯片 44</vt:lpstr>
      <vt:lpstr>线程的调度和同步 </vt:lpstr>
      <vt:lpstr>互斥锁 </vt:lpstr>
      <vt:lpstr>互斥锁</vt:lpstr>
      <vt:lpstr>事件对象 </vt:lpstr>
      <vt:lpstr>事件对象</vt:lpstr>
      <vt:lpstr>事件对象</vt:lpstr>
      <vt:lpstr>例子：使用事件对象</vt:lpstr>
      <vt:lpstr>信号灯对象</vt:lpstr>
      <vt:lpstr>信号灯对象</vt:lpstr>
      <vt:lpstr>信号灯对象</vt:lpstr>
      <vt:lpstr>信号灯使用步骤</vt:lpstr>
      <vt:lpstr>信号灯的状态改变</vt:lpstr>
      <vt:lpstr>例子：信号灯状态改变</vt:lpstr>
      <vt:lpstr>例子：信号灯状态改变</vt:lpstr>
      <vt:lpstr>三种同步方法的比较</vt:lpstr>
      <vt:lpstr>三种同步方法的比较</vt:lpstr>
      <vt:lpstr>Thank you!</vt:lpstr>
    </vt:vector>
  </TitlesOfParts>
  <Company>联想（北京）有限公司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 User</dc:creator>
  <cp:lastModifiedBy>Stevens</cp:lastModifiedBy>
  <cp:revision>1260</cp:revision>
  <cp:lastPrinted>1601-01-01T00:00:00Z</cp:lastPrinted>
  <dcterms:created xsi:type="dcterms:W3CDTF">2005-02-05T01:21:04Z</dcterms:created>
  <dcterms:modified xsi:type="dcterms:W3CDTF">2012-08-29T00:17:42Z</dcterms:modified>
</cp:coreProperties>
</file>