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6"/>
  </p:notesMasterIdLst>
  <p:sldIdLst>
    <p:sldId id="344" r:id="rId2"/>
    <p:sldId id="529" r:id="rId3"/>
    <p:sldId id="525" r:id="rId4"/>
    <p:sldId id="526" r:id="rId5"/>
    <p:sldId id="493" r:id="rId6"/>
    <p:sldId id="494" r:id="rId7"/>
    <p:sldId id="495" r:id="rId8"/>
    <p:sldId id="496" r:id="rId9"/>
    <p:sldId id="594" r:id="rId10"/>
    <p:sldId id="563" r:id="rId11"/>
    <p:sldId id="499" r:id="rId12"/>
    <p:sldId id="500" r:id="rId13"/>
    <p:sldId id="501" r:id="rId14"/>
    <p:sldId id="595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596" r:id="rId24"/>
    <p:sldId id="534" r:id="rId25"/>
    <p:sldId id="535" r:id="rId26"/>
    <p:sldId id="565" r:id="rId27"/>
    <p:sldId id="536" r:id="rId28"/>
    <p:sldId id="557" r:id="rId29"/>
    <p:sldId id="558" r:id="rId30"/>
    <p:sldId id="559" r:id="rId31"/>
    <p:sldId id="560" r:id="rId32"/>
    <p:sldId id="561" r:id="rId33"/>
    <p:sldId id="562" r:id="rId34"/>
    <p:sldId id="552" r:id="rId35"/>
    <p:sldId id="553" r:id="rId36"/>
    <p:sldId id="521" r:id="rId37"/>
    <p:sldId id="597" r:id="rId38"/>
    <p:sldId id="381" r:id="rId39"/>
    <p:sldId id="569" r:id="rId40"/>
    <p:sldId id="599" r:id="rId41"/>
    <p:sldId id="570" r:id="rId42"/>
    <p:sldId id="571" r:id="rId43"/>
    <p:sldId id="572" r:id="rId44"/>
    <p:sldId id="573" r:id="rId45"/>
    <p:sldId id="574" r:id="rId46"/>
    <p:sldId id="598" r:id="rId47"/>
    <p:sldId id="575" r:id="rId48"/>
    <p:sldId id="577" r:id="rId49"/>
    <p:sldId id="579" r:id="rId50"/>
    <p:sldId id="580" r:id="rId51"/>
    <p:sldId id="581" r:id="rId52"/>
    <p:sldId id="582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592" r:id="rId63"/>
    <p:sldId id="593" r:id="rId64"/>
    <p:sldId id="48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FF3300"/>
    <a:srgbClr val="003300"/>
    <a:srgbClr val="CC9900"/>
    <a:srgbClr val="006600"/>
    <a:srgbClr val="993300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74" autoAdjust="0"/>
  </p:normalViewPr>
  <p:slideViewPr>
    <p:cSldViewPr>
      <p:cViewPr varScale="1">
        <p:scale>
          <a:sx n="89" d="100"/>
          <a:sy n="89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0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F701180-AE42-498F-B98B-3509FF1BF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CS252 S05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963C5-481B-4923-B434-89BD7557D632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438" y="4344358"/>
            <a:ext cx="4277049" cy="4114587"/>
          </a:xfrm>
          <a:noFill/>
          <a:ln/>
        </p:spPr>
        <p:txBody>
          <a:bodyPr lIns="88296" tIns="43373" rIns="88296" bIns="43373"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" y="0"/>
            <a:ext cx="9141016" cy="6858000"/>
          </a:xfrm>
          <a:prstGeom prst="rect">
            <a:avLst/>
          </a:prstGeom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71686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206" y="635795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162800" cy="76200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13EEA-309B-4AFC-9EBF-7FDF4EC1AE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3403B-94E3-4A5A-A73F-C2817102C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竖排文字占位符 2"/>
          <p:cNvSpPr txBox="1">
            <a:spLocks/>
          </p:cNvSpPr>
          <p:nvPr userDrawn="1"/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CN" altLang="en-US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4F3403B-94E3-4A5A-A73F-C2817102CA0E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8" r:id="rId3"/>
    <p:sldLayoutId id="2147483689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842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3pPr>
      <a:lvl4pPr marL="16033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45" y="2594464"/>
            <a:ext cx="2143140" cy="769441"/>
          </a:xfr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40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第六讲</a:t>
            </a: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2401141" y="2571744"/>
            <a:ext cx="58432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srgbClr val="FF0000"/>
                </a:solidFill>
                <a:ea typeface="黑体" pitchFamily="49" charset="-122"/>
                <a:cs typeface="+mj-cs"/>
              </a:rPr>
              <a:t>并发网络服务器的编程</a:t>
            </a:r>
            <a:endParaRPr lang="zh-CN" altLang="en-US" sz="4400" dirty="0">
              <a:solidFill>
                <a:srgbClr val="FF0000"/>
              </a:solidFill>
              <a:ea typeface="黑体" pitchFamily="49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70612" y="3857628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 smtClean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清华大学计算机系</a:t>
            </a:r>
            <a:endParaRPr lang="zh-CN" altLang="en-US" sz="36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五种I/O模型的比较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按照时序分为五种：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 marL="762000" lvl="2" indent="-342900">
              <a:spcBef>
                <a:spcPct val="50000"/>
              </a:spcBef>
              <a:buSzPct val="60000"/>
              <a:buFont typeface="Wingdings" pitchFamily="2" charset="2"/>
              <a:buChar char="q"/>
            </a:pP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阻塞I/O模型</a:t>
            </a:r>
            <a:endParaRPr lang="en-US" altLang="zh-CN" sz="24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spcBef>
                <a:spcPct val="50000"/>
              </a:spcBef>
              <a:buSzPct val="60000"/>
              <a:buFont typeface="Wingdings" pitchFamily="2" charset="2"/>
              <a:buChar char="q"/>
            </a:pP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非阻塞I/O模型</a:t>
            </a:r>
            <a:endParaRPr lang="en-US" altLang="zh-CN" sz="24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spcBef>
                <a:spcPct val="50000"/>
              </a:spcBef>
              <a:buSzPct val="60000"/>
              <a:buFont typeface="Wingdings" pitchFamily="2" charset="2"/>
              <a:buChar char="q"/>
            </a:pP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I/O复用模型</a:t>
            </a:r>
            <a:endParaRPr lang="en-US" altLang="zh-CN" sz="24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spcBef>
                <a:spcPct val="50000"/>
              </a:spcBef>
              <a:buSzPct val="60000"/>
              <a:buFont typeface="Wingdings" pitchFamily="2" charset="2"/>
              <a:buChar char="q"/>
            </a:pPr>
            <a:r>
              <a:rPr lang="zh-CN" altLang="en-US" sz="24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仿宋_GB2312" pitchFamily="49" charset="-122"/>
                <a:cs typeface="+mn-cs"/>
              </a:rPr>
              <a:t>信号驱动I/O模型</a:t>
            </a:r>
            <a:endParaRPr lang="en-US" altLang="zh-CN" sz="2400" kern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spcBef>
                <a:spcPct val="50000"/>
              </a:spcBef>
              <a:buSzPct val="60000"/>
              <a:buFont typeface="Wingdings" pitchFamily="2" charset="2"/>
              <a:buChar char="q"/>
            </a:pPr>
            <a:r>
              <a:rPr lang="zh-CN" altLang="en-US" sz="24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仿宋_GB2312" pitchFamily="49" charset="-122"/>
                <a:cs typeface="+mn-cs"/>
              </a:rPr>
              <a:t>异步I/O模型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阻塞I/O模型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112641" name="Object 1"/>
          <p:cNvGraphicFramePr>
            <a:graphicFrameLocks noChangeAspect="1"/>
          </p:cNvGraphicFramePr>
          <p:nvPr/>
        </p:nvGraphicFramePr>
        <p:xfrm>
          <a:off x="539750" y="1340073"/>
          <a:ext cx="7943850" cy="4321175"/>
        </p:xfrm>
        <a:graphic>
          <a:graphicData uri="http://schemas.openxmlformats.org/presentationml/2006/ole">
            <p:oleObj spid="_x0000_s112641" name="Visio" r:id="rId3" imgW="5529600" imgH="300495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非阻塞I/O模型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graphicFrame>
        <p:nvGraphicFramePr>
          <p:cNvPr id="111617" name="Object 1"/>
          <p:cNvGraphicFramePr>
            <a:graphicFrameLocks noChangeAspect="1"/>
          </p:cNvGraphicFramePr>
          <p:nvPr/>
        </p:nvGraphicFramePr>
        <p:xfrm>
          <a:off x="683568" y="1340768"/>
          <a:ext cx="7457015" cy="4392488"/>
        </p:xfrm>
        <a:graphic>
          <a:graphicData uri="http://schemas.openxmlformats.org/presentationml/2006/ole">
            <p:oleObj spid="_x0000_s111617" name="Visio" r:id="rId3" imgW="5565510" imgH="327480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I/O复用模型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683568" y="1340768"/>
          <a:ext cx="7560840" cy="4794011"/>
        </p:xfrm>
        <a:graphic>
          <a:graphicData uri="http://schemas.openxmlformats.org/presentationml/2006/ole">
            <p:oleObj spid="_x0000_s110593" name="Visio" r:id="rId3" imgW="5259691" imgH="33351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418784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1600"/>
            <a:ext cx="8219256" cy="4608513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并发处理的理解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五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种I/O模型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I/O复用方式的并发</a:t>
            </a:r>
            <a:endParaRPr lang="zh-CN" altLang="en-US" kern="12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循环服务器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与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kern="1200" dirty="0" smtClean="0"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服务器的原理及实现</a:t>
            </a:r>
            <a:endParaRPr lang="zh-CN" altLang="zh-CN" kern="1200" dirty="0" smtClean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162800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选择模型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即是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select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模型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主要是使用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Select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函数管理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的。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源于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Unix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系统。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" y="3505200"/>
            <a:ext cx="7620000" cy="2514600"/>
            <a:chOff x="480" y="2208"/>
            <a:chExt cx="4800" cy="1584"/>
          </a:xfrm>
        </p:grpSpPr>
        <p:sp>
          <p:nvSpPr>
            <p:cNvPr id="109572" name="AutoShape 4"/>
            <p:cNvSpPr>
              <a:spLocks noChangeArrowheads="1"/>
            </p:cNvSpPr>
            <p:nvPr/>
          </p:nvSpPr>
          <p:spPr bwMode="auto">
            <a:xfrm rot="-2340807">
              <a:off x="480" y="2448"/>
              <a:ext cx="1143" cy="1200"/>
            </a:xfrm>
            <a:custGeom>
              <a:avLst/>
              <a:gdLst>
                <a:gd name="G0" fmla="+- -171202 0 0"/>
                <a:gd name="G1" fmla="+- 3807251 0 0"/>
                <a:gd name="G2" fmla="+- -171202 0 3807251"/>
                <a:gd name="G3" fmla="+- 10800 0 0"/>
                <a:gd name="G4" fmla="+- 0 0 -17120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723 0 0"/>
                <a:gd name="G9" fmla="+- 0 0 3807251"/>
                <a:gd name="G10" fmla="+- 7723 0 2700"/>
                <a:gd name="G11" fmla="cos G10 -171202"/>
                <a:gd name="G12" fmla="sin G10 -171202"/>
                <a:gd name="G13" fmla="cos 13500 -171202"/>
                <a:gd name="G14" fmla="sin 13500 -171202"/>
                <a:gd name="G15" fmla="+- G11 10800 0"/>
                <a:gd name="G16" fmla="+- G12 10800 0"/>
                <a:gd name="G17" fmla="+- G13 10800 0"/>
                <a:gd name="G18" fmla="+- G14 10800 0"/>
                <a:gd name="G19" fmla="*/ 7723 1 2"/>
                <a:gd name="G20" fmla="+- G19 5400 0"/>
                <a:gd name="G21" fmla="cos G20 -171202"/>
                <a:gd name="G22" fmla="sin G20 -171202"/>
                <a:gd name="G23" fmla="+- G21 10800 0"/>
                <a:gd name="G24" fmla="+- G12 G23 G22"/>
                <a:gd name="G25" fmla="+- G22 G23 G11"/>
                <a:gd name="G26" fmla="cos 10800 -171202"/>
                <a:gd name="G27" fmla="sin 10800 -171202"/>
                <a:gd name="G28" fmla="cos 7723 -171202"/>
                <a:gd name="G29" fmla="sin 7723 -17120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3807251"/>
                <a:gd name="G36" fmla="sin G34 3807251"/>
                <a:gd name="G37" fmla="+/ 3807251 -17120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723 G39"/>
                <a:gd name="G43" fmla="sin 772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41 w 21600"/>
                <a:gd name="T5" fmla="*/ 5772 h 21600"/>
                <a:gd name="T6" fmla="*/ 15695 w 21600"/>
                <a:gd name="T7" fmla="*/ 18662 h 21600"/>
                <a:gd name="T8" fmla="*/ 3964 w 21600"/>
                <a:gd name="T9" fmla="*/ 7205 h 21600"/>
                <a:gd name="T10" fmla="*/ 24285 w 21600"/>
                <a:gd name="T11" fmla="*/ 10184 h 21600"/>
                <a:gd name="T12" fmla="*/ 20246 w 21600"/>
                <a:gd name="T13" fmla="*/ 14612 h 21600"/>
                <a:gd name="T14" fmla="*/ 15817 w 21600"/>
                <a:gd name="T15" fmla="*/ 10571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514" y="10448"/>
                  </a:moveTo>
                  <a:cubicBezTo>
                    <a:pt x="18326" y="6323"/>
                    <a:pt x="14928" y="3077"/>
                    <a:pt x="10800" y="3077"/>
                  </a:cubicBezTo>
                  <a:cubicBezTo>
                    <a:pt x="6534" y="3077"/>
                    <a:pt x="3077" y="6534"/>
                    <a:pt x="3077" y="10800"/>
                  </a:cubicBezTo>
                  <a:cubicBezTo>
                    <a:pt x="3077" y="15065"/>
                    <a:pt x="6534" y="18523"/>
                    <a:pt x="10800" y="18523"/>
                  </a:cubicBezTo>
                  <a:cubicBezTo>
                    <a:pt x="12242" y="18523"/>
                    <a:pt x="13656" y="18118"/>
                    <a:pt x="14881" y="17356"/>
                  </a:cubicBezTo>
                  <a:lnTo>
                    <a:pt x="16508" y="19968"/>
                  </a:lnTo>
                  <a:cubicBezTo>
                    <a:pt x="14795" y="21034"/>
                    <a:pt x="12817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573" y="-1"/>
                    <a:pt x="21325" y="4540"/>
                    <a:pt x="21588" y="10307"/>
                  </a:cubicBezTo>
                  <a:lnTo>
                    <a:pt x="24285" y="10184"/>
                  </a:lnTo>
                  <a:lnTo>
                    <a:pt x="20246" y="14612"/>
                  </a:lnTo>
                  <a:lnTo>
                    <a:pt x="15817" y="10571"/>
                  </a:lnTo>
                  <a:lnTo>
                    <a:pt x="18514" y="10448"/>
                  </a:lnTo>
                  <a:close/>
                </a:path>
              </a:pathLst>
            </a:custGeom>
            <a:gradFill rotWithShape="1">
              <a:gsLst>
                <a:gs pos="0">
                  <a:srgbClr val="A0B1C6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960" y="2928"/>
              <a:ext cx="960" cy="240"/>
              <a:chOff x="768" y="2928"/>
              <a:chExt cx="1152" cy="240"/>
            </a:xfrm>
          </p:grpSpPr>
          <p:pic>
            <p:nvPicPr>
              <p:cNvPr id="109574" name="Rectangle 1536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224" y="2472"/>
                <a:ext cx="24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575" name="Text Box 7"/>
              <p:cNvSpPr txBox="1">
                <a:spLocks noChangeArrowheads="1"/>
              </p:cNvSpPr>
              <p:nvPr/>
            </p:nvSpPr>
            <p:spPr bwMode="auto">
              <a:xfrm>
                <a:off x="818" y="2947"/>
                <a:ext cx="10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 b="1">
                    <a:solidFill>
                      <a:srgbClr val="800080"/>
                    </a:solidFill>
                  </a:rPr>
                  <a:t>Select</a:t>
                </a:r>
                <a:r>
                  <a:rPr lang="zh-CN" altLang="en-US" sz="1600" b="1">
                    <a:solidFill>
                      <a:srgbClr val="800080"/>
                    </a:solidFill>
                  </a:rPr>
                  <a:t>函数</a:t>
                </a:r>
              </a:p>
            </p:txBody>
          </p:sp>
        </p:grpSp>
        <p:pic>
          <p:nvPicPr>
            <p:cNvPr id="29716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24616875">
              <a:off x="2016" y="2496"/>
              <a:ext cx="8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688" y="2256"/>
              <a:ext cx="2544" cy="288"/>
              <a:chOff x="768" y="2928"/>
              <a:chExt cx="1152" cy="240"/>
            </a:xfrm>
          </p:grpSpPr>
          <p:pic>
            <p:nvPicPr>
              <p:cNvPr id="109579" name="Rectangle 1536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5400000">
                <a:off x="1224" y="2472"/>
                <a:ext cx="24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580" name="Text Box 12"/>
              <p:cNvSpPr txBox="1">
                <a:spLocks noChangeArrowheads="1"/>
              </p:cNvSpPr>
              <p:nvPr/>
            </p:nvSpPr>
            <p:spPr bwMode="auto">
              <a:xfrm>
                <a:off x="818" y="2947"/>
                <a:ext cx="1048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800080"/>
                    </a:solidFill>
                  </a:rPr>
                  <a:t>将可读套接字置于</a:t>
                </a:r>
                <a:r>
                  <a:rPr lang="en-US" altLang="zh-CN" sz="1600" b="1">
                    <a:solidFill>
                      <a:srgbClr val="800080"/>
                    </a:solidFill>
                  </a:rPr>
                  <a:t>readfds</a:t>
                </a:r>
                <a:r>
                  <a:rPr lang="zh-CN" altLang="en-US" sz="1600" b="1">
                    <a:solidFill>
                      <a:srgbClr val="800080"/>
                    </a:solidFill>
                  </a:rPr>
                  <a:t>等候处理</a:t>
                </a:r>
              </a:p>
            </p:txBody>
          </p:sp>
        </p:grpSp>
        <p:pic>
          <p:nvPicPr>
            <p:cNvPr id="2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43200000">
              <a:off x="2016" y="2928"/>
              <a:ext cx="8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36" y="2880"/>
              <a:ext cx="2544" cy="288"/>
              <a:chOff x="768" y="2928"/>
              <a:chExt cx="1152" cy="240"/>
            </a:xfrm>
          </p:grpSpPr>
          <p:pic>
            <p:nvPicPr>
              <p:cNvPr id="109583" name="Rectangle 1536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5400000">
                <a:off x="1224" y="2472"/>
                <a:ext cx="24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584" name="Text Box 16"/>
              <p:cNvSpPr txBox="1">
                <a:spLocks noChangeArrowheads="1"/>
              </p:cNvSpPr>
              <p:nvPr/>
            </p:nvSpPr>
            <p:spPr bwMode="auto">
              <a:xfrm>
                <a:off x="818" y="2947"/>
                <a:ext cx="1048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800080"/>
                    </a:solidFill>
                  </a:rPr>
                  <a:t>将可写套接字置于</a:t>
                </a:r>
                <a:r>
                  <a:rPr lang="en-US" altLang="zh-CN" sz="1600" b="1">
                    <a:solidFill>
                      <a:srgbClr val="800080"/>
                    </a:solidFill>
                  </a:rPr>
                  <a:t>writefds</a:t>
                </a:r>
                <a:r>
                  <a:rPr lang="zh-CN" altLang="en-US" sz="1600" b="1">
                    <a:solidFill>
                      <a:srgbClr val="800080"/>
                    </a:solidFill>
                  </a:rPr>
                  <a:t>等候处理</a:t>
                </a:r>
              </a:p>
            </p:txBody>
          </p:sp>
        </p:grpSp>
        <p:pic>
          <p:nvPicPr>
            <p:cNvPr id="3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40685222">
              <a:off x="2016" y="3312"/>
              <a:ext cx="8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2736" y="3504"/>
              <a:ext cx="2544" cy="288"/>
              <a:chOff x="768" y="2928"/>
              <a:chExt cx="1152" cy="240"/>
            </a:xfrm>
          </p:grpSpPr>
          <p:pic>
            <p:nvPicPr>
              <p:cNvPr id="109587" name="Rectangle 1536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5400000">
                <a:off x="1224" y="2472"/>
                <a:ext cx="24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588" name="Text Box 20"/>
              <p:cNvSpPr txBox="1">
                <a:spLocks noChangeArrowheads="1"/>
              </p:cNvSpPr>
              <p:nvPr/>
            </p:nvSpPr>
            <p:spPr bwMode="auto">
              <a:xfrm>
                <a:off x="818" y="2947"/>
                <a:ext cx="1048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800080"/>
                    </a:solidFill>
                  </a:rPr>
                  <a:t>将异常套接字置于</a:t>
                </a:r>
                <a:r>
                  <a:rPr lang="en-US" altLang="zh-CN" sz="1600" b="1">
                    <a:solidFill>
                      <a:srgbClr val="800080"/>
                    </a:solidFill>
                  </a:rPr>
                  <a:t>exceptfds</a:t>
                </a:r>
                <a:r>
                  <a:rPr lang="zh-CN" altLang="en-US" sz="1600" b="1">
                    <a:solidFill>
                      <a:srgbClr val="800080"/>
                    </a:solidFill>
                  </a:rPr>
                  <a:t>等候处理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46720"/>
            <a:ext cx="7162800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选择模型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思路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创建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集合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readfds,writefds,exceptfds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调用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select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函数对集合进行筛选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 smtClean="0">
                <a:latin typeface="Arial" pitchFamily="34" charset="0"/>
                <a:ea typeface="仿宋_GB2312" pitchFamily="49" charset="-122"/>
                <a:cs typeface="+mn-cs"/>
              </a:rPr>
              <a:t>select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会检查</a:t>
            </a:r>
            <a:r>
              <a:rPr lang="en-US" altLang="zh-CN" sz="2000" dirty="0" err="1">
                <a:latin typeface="Arial" pitchFamily="34" charset="0"/>
                <a:ea typeface="仿宋_GB2312" pitchFamily="49" charset="-122"/>
                <a:cs typeface="+mn-cs"/>
              </a:rPr>
              <a:t>readfds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集合中元素的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可读性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，如果</a:t>
            </a:r>
            <a:r>
              <a:rPr lang="zh-CN" altLang="en-US" sz="2000" dirty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不可读则进行移除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；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相应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select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会检查</a:t>
            </a:r>
            <a:r>
              <a:rPr lang="en-US" altLang="zh-CN" sz="2000" dirty="0" err="1">
                <a:latin typeface="Arial" pitchFamily="34" charset="0"/>
                <a:ea typeface="仿宋_GB2312" pitchFamily="49" charset="-122"/>
                <a:cs typeface="+mn-cs"/>
              </a:rPr>
              <a:t>writefds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中元素的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可写性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，如果</a:t>
            </a:r>
            <a:r>
              <a:rPr lang="zh-CN" altLang="en-US" sz="2000" dirty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不可写则进行移</a:t>
            </a:r>
            <a:r>
              <a:rPr lang="zh-CN" altLang="en-US" sz="20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除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；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异常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集合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类似。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对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select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筛选出的集合元素再获取具体事件代码，进行相应的处理。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162800" cy="762000"/>
          </a:xfrm>
        </p:spPr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select</a:t>
            </a:r>
            <a:r>
              <a:rPr lang="zh-CN" altLang="en-US" dirty="0" smtClean="0">
                <a:solidFill>
                  <a:schemeClr val="tx1"/>
                </a:solidFill>
              </a:rPr>
              <a:t>如何筛选？</a:t>
            </a: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 flipV="1">
            <a:off x="5181600" y="1981200"/>
            <a:ext cx="914400" cy="3657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2"/>
            </a:solidFill>
            <a:prstDash val="dashDot"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en-US" altLang="zh-CN" b="1">
                <a:solidFill>
                  <a:srgbClr val="008000"/>
                </a:solidFill>
              </a:rPr>
              <a:t>SELECT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838200" y="2259013"/>
            <a:ext cx="7772400" cy="1016000"/>
            <a:chOff x="528" y="1423"/>
            <a:chExt cx="4896" cy="640"/>
          </a:xfrm>
        </p:grpSpPr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528" y="1536"/>
              <a:ext cx="1104" cy="432"/>
              <a:chOff x="528" y="1824"/>
              <a:chExt cx="1248" cy="432"/>
            </a:xfrm>
          </p:grpSpPr>
          <p:pic>
            <p:nvPicPr>
              <p:cNvPr id="133128" name="Rectangle 1536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936" y="1416"/>
                <a:ext cx="432" cy="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29" name="Text Box 9"/>
              <p:cNvSpPr txBox="1">
                <a:spLocks noChangeArrowheads="1"/>
              </p:cNvSpPr>
              <p:nvPr/>
            </p:nvSpPr>
            <p:spPr bwMode="auto">
              <a:xfrm>
                <a:off x="582" y="1920"/>
                <a:ext cx="1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800080"/>
                    </a:solidFill>
                  </a:rPr>
                  <a:t>readfds</a:t>
                </a:r>
              </a:p>
            </p:txBody>
          </p:sp>
        </p:grpSp>
        <p:pic>
          <p:nvPicPr>
            <p:cNvPr id="2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80" y="1423"/>
              <a:ext cx="288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4" y="1440"/>
              <a:ext cx="288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5" name="Text Box 15"/>
            <p:cNvSpPr txBox="1">
              <a:spLocks noChangeArrowheads="1"/>
            </p:cNvSpPr>
            <p:nvPr/>
          </p:nvSpPr>
          <p:spPr bwMode="auto">
            <a:xfrm>
              <a:off x="2064" y="1488"/>
              <a:ext cx="1116" cy="552"/>
            </a:xfrm>
            <a:prstGeom prst="rect">
              <a:avLst/>
            </a:prstGeom>
            <a:gradFill rotWithShape="1">
              <a:gsLst>
                <a:gs pos="0">
                  <a:srgbClr val="EAECF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tIns="118800" rIns="126000" bIns="118800">
              <a:spAutoFit/>
            </a:bodyPr>
            <a:lstStyle/>
            <a:p>
              <a:r>
                <a:rPr lang="zh-CN" altLang="en-US" sz="1400" b="1">
                  <a:solidFill>
                    <a:schemeClr val="bg2"/>
                  </a:solidFill>
                </a:rPr>
                <a:t>有未决连接请求</a:t>
              </a:r>
            </a:p>
            <a:p>
              <a:r>
                <a:rPr lang="zh-CN" altLang="en-US" sz="1400" b="1">
                  <a:solidFill>
                    <a:schemeClr val="bg2"/>
                  </a:solidFill>
                </a:rPr>
                <a:t>数据可读</a:t>
              </a:r>
            </a:p>
            <a:p>
              <a:r>
                <a:rPr lang="zh-CN" altLang="en-US" sz="1400" b="1">
                  <a:solidFill>
                    <a:schemeClr val="bg2"/>
                  </a:solidFill>
                </a:rPr>
                <a:t>连接关闭</a:t>
              </a:r>
              <a:r>
                <a:rPr lang="en-US" altLang="zh-CN" sz="1400" b="1">
                  <a:solidFill>
                    <a:schemeClr val="bg2"/>
                  </a:solidFill>
                </a:rPr>
                <a:t>/</a:t>
              </a:r>
              <a:r>
                <a:rPr lang="zh-CN" altLang="en-US" sz="1400" b="1">
                  <a:solidFill>
                    <a:schemeClr val="bg2"/>
                  </a:solidFill>
                </a:rPr>
                <a:t>重启</a:t>
              </a:r>
              <a:r>
                <a:rPr lang="en-US" altLang="zh-CN" sz="1400" b="1">
                  <a:solidFill>
                    <a:schemeClr val="bg2"/>
                  </a:solidFill>
                </a:rPr>
                <a:t>/</a:t>
              </a:r>
              <a:r>
                <a:rPr lang="zh-CN" altLang="en-US" sz="1400" b="1">
                  <a:solidFill>
                    <a:schemeClr val="bg2"/>
                  </a:solidFill>
                </a:rPr>
                <a:t>中断</a:t>
              </a:r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4320" y="1536"/>
              <a:ext cx="1104" cy="432"/>
              <a:chOff x="528" y="1824"/>
              <a:chExt cx="1248" cy="432"/>
            </a:xfrm>
          </p:grpSpPr>
          <p:pic>
            <p:nvPicPr>
              <p:cNvPr id="133148" name="Rectangle 1536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936" y="1416"/>
                <a:ext cx="432" cy="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49" name="Text Box 29"/>
              <p:cNvSpPr txBox="1">
                <a:spLocks noChangeArrowheads="1"/>
              </p:cNvSpPr>
              <p:nvPr/>
            </p:nvSpPr>
            <p:spPr bwMode="auto">
              <a:xfrm>
                <a:off x="582" y="1920"/>
                <a:ext cx="1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8000"/>
                    </a:solidFill>
                  </a:rPr>
                  <a:t>readfds</a:t>
                </a:r>
              </a:p>
            </p:txBody>
          </p:sp>
        </p:grp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38200" y="3325813"/>
            <a:ext cx="7772400" cy="1016000"/>
            <a:chOff x="528" y="2095"/>
            <a:chExt cx="4896" cy="640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528" y="2208"/>
              <a:ext cx="1104" cy="432"/>
              <a:chOff x="528" y="1824"/>
              <a:chExt cx="1248" cy="432"/>
            </a:xfrm>
          </p:grpSpPr>
          <p:pic>
            <p:nvPicPr>
              <p:cNvPr id="133138" name="Rectangle 1536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936" y="1416"/>
                <a:ext cx="432" cy="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39" name="Text Box 19"/>
              <p:cNvSpPr txBox="1">
                <a:spLocks noChangeArrowheads="1"/>
              </p:cNvSpPr>
              <p:nvPr/>
            </p:nvSpPr>
            <p:spPr bwMode="auto">
              <a:xfrm>
                <a:off x="582" y="1920"/>
                <a:ext cx="1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800080"/>
                    </a:solidFill>
                  </a:rPr>
                  <a:t>writefds</a:t>
                </a:r>
              </a:p>
            </p:txBody>
          </p:sp>
        </p:grpSp>
        <p:pic>
          <p:nvPicPr>
            <p:cNvPr id="4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80" y="2095"/>
              <a:ext cx="288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41" name="Text Box 21"/>
            <p:cNvSpPr txBox="1">
              <a:spLocks noChangeArrowheads="1"/>
            </p:cNvSpPr>
            <p:nvPr/>
          </p:nvSpPr>
          <p:spPr bwMode="auto">
            <a:xfrm>
              <a:off x="2064" y="2167"/>
              <a:ext cx="1107" cy="552"/>
            </a:xfrm>
            <a:prstGeom prst="rect">
              <a:avLst/>
            </a:prstGeom>
            <a:gradFill rotWithShape="1">
              <a:gsLst>
                <a:gs pos="0">
                  <a:srgbClr val="EAECF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tIns="118800" rIns="126000" bIns="118800">
              <a:spAutoFit/>
            </a:bodyPr>
            <a:lstStyle/>
            <a:p>
              <a:r>
                <a:rPr lang="zh-CN" altLang="en-US" sz="1400" b="1" dirty="0">
                  <a:solidFill>
                    <a:schemeClr val="bg2"/>
                  </a:solidFill>
                </a:rPr>
                <a:t>连接成功</a:t>
              </a:r>
              <a:r>
                <a:rPr lang="en-US" altLang="zh-CN" sz="1400" b="1" dirty="0">
                  <a:solidFill>
                    <a:schemeClr val="bg2"/>
                  </a:solidFill>
                </a:rPr>
                <a:t>(connect)</a:t>
              </a:r>
            </a:p>
            <a:p>
              <a:r>
                <a:rPr lang="zh-CN" altLang="en-US" sz="1400" b="1" dirty="0">
                  <a:solidFill>
                    <a:schemeClr val="bg2"/>
                  </a:solidFill>
                </a:rPr>
                <a:t>数据可写</a:t>
              </a:r>
            </a:p>
            <a:p>
              <a:endParaRPr lang="en-US" altLang="zh-CN" sz="1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4320" y="2208"/>
              <a:ext cx="1104" cy="432"/>
              <a:chOff x="528" y="1824"/>
              <a:chExt cx="1248" cy="432"/>
            </a:xfrm>
          </p:grpSpPr>
          <p:pic>
            <p:nvPicPr>
              <p:cNvPr id="133151" name="Rectangle 1536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936" y="1416"/>
                <a:ext cx="432" cy="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52" name="Text Box 32"/>
              <p:cNvSpPr txBox="1">
                <a:spLocks noChangeArrowheads="1"/>
              </p:cNvSpPr>
              <p:nvPr/>
            </p:nvSpPr>
            <p:spPr bwMode="auto">
              <a:xfrm>
                <a:off x="582" y="1920"/>
                <a:ext cx="1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8000"/>
                    </a:solidFill>
                  </a:rPr>
                  <a:t>writefds</a:t>
                </a:r>
              </a:p>
            </p:txBody>
          </p:sp>
        </p:grpSp>
        <p:pic>
          <p:nvPicPr>
            <p:cNvPr id="5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4" y="2112"/>
              <a:ext cx="288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838200" y="4392613"/>
            <a:ext cx="7772400" cy="1016000"/>
            <a:chOff x="528" y="2767"/>
            <a:chExt cx="4896" cy="640"/>
          </a:xfrm>
        </p:grpSpPr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528" y="2880"/>
              <a:ext cx="1104" cy="432"/>
              <a:chOff x="528" y="1824"/>
              <a:chExt cx="1248" cy="432"/>
            </a:xfrm>
          </p:grpSpPr>
          <p:pic>
            <p:nvPicPr>
              <p:cNvPr id="133143" name="Rectangle 1536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936" y="1416"/>
                <a:ext cx="432" cy="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44" name="Text Box 24"/>
              <p:cNvSpPr txBox="1">
                <a:spLocks noChangeArrowheads="1"/>
              </p:cNvSpPr>
              <p:nvPr/>
            </p:nvSpPr>
            <p:spPr bwMode="auto">
              <a:xfrm>
                <a:off x="582" y="1920"/>
                <a:ext cx="1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 dirty="0" err="1">
                    <a:solidFill>
                      <a:srgbClr val="800080"/>
                    </a:solidFill>
                  </a:rPr>
                  <a:t>exceptfds</a:t>
                </a:r>
                <a:endParaRPr lang="en-US" altLang="zh-CN" b="1" dirty="0">
                  <a:solidFill>
                    <a:srgbClr val="800080"/>
                  </a:solidFill>
                </a:endParaRPr>
              </a:p>
            </p:txBody>
          </p:sp>
        </p:grpSp>
        <p:pic>
          <p:nvPicPr>
            <p:cNvPr id="29716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80" y="2767"/>
              <a:ext cx="288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46" name="Text Box 26"/>
            <p:cNvSpPr txBox="1">
              <a:spLocks noChangeArrowheads="1"/>
            </p:cNvSpPr>
            <p:nvPr/>
          </p:nvSpPr>
          <p:spPr bwMode="auto">
            <a:xfrm>
              <a:off x="2064" y="2839"/>
              <a:ext cx="1058" cy="423"/>
            </a:xfrm>
            <a:prstGeom prst="rect">
              <a:avLst/>
            </a:prstGeom>
            <a:gradFill rotWithShape="1">
              <a:gsLst>
                <a:gs pos="0">
                  <a:srgbClr val="EAECF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tIns="118800" rIns="126000" bIns="118800">
              <a:spAutoFit/>
            </a:bodyPr>
            <a:lstStyle/>
            <a:p>
              <a:r>
                <a:rPr lang="zh-CN" altLang="en-US" sz="1400" b="1" dirty="0">
                  <a:solidFill>
                    <a:schemeClr val="bg2"/>
                  </a:solidFill>
                </a:rPr>
                <a:t>连接失败</a:t>
              </a:r>
              <a:r>
                <a:rPr lang="en-US" altLang="zh-CN" sz="1400" b="1" dirty="0">
                  <a:solidFill>
                    <a:schemeClr val="bg2"/>
                  </a:solidFill>
                </a:rPr>
                <a:t>(connect)</a:t>
              </a:r>
            </a:p>
            <a:p>
              <a:r>
                <a:rPr lang="zh-CN" altLang="en-US" sz="1400" b="1" dirty="0" smtClean="0">
                  <a:solidFill>
                    <a:schemeClr val="bg2"/>
                  </a:solidFill>
                </a:rPr>
                <a:t>异常信息可</a:t>
              </a:r>
              <a:r>
                <a:rPr lang="zh-CN" altLang="en-US" sz="1400" b="1" dirty="0">
                  <a:solidFill>
                    <a:schemeClr val="bg2"/>
                  </a:solidFill>
                </a:rPr>
                <a:t>读</a:t>
              </a:r>
            </a:p>
          </p:txBody>
        </p:sp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4320" y="2880"/>
              <a:ext cx="1104" cy="432"/>
              <a:chOff x="528" y="1824"/>
              <a:chExt cx="1248" cy="432"/>
            </a:xfrm>
          </p:grpSpPr>
          <p:pic>
            <p:nvPicPr>
              <p:cNvPr id="133154" name="Rectangle 1536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936" y="1416"/>
                <a:ext cx="432" cy="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55" name="Text Box 35"/>
              <p:cNvSpPr txBox="1">
                <a:spLocks noChangeArrowheads="1"/>
              </p:cNvSpPr>
              <p:nvPr/>
            </p:nvSpPr>
            <p:spPr bwMode="auto">
              <a:xfrm>
                <a:off x="582" y="1920"/>
                <a:ext cx="1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8000"/>
                    </a:solidFill>
                  </a:rPr>
                  <a:t>exceptfds</a:t>
                </a:r>
              </a:p>
            </p:txBody>
          </p:sp>
        </p:grpSp>
        <p:pic>
          <p:nvPicPr>
            <p:cNvPr id="6" name="Picture 20" descr="up big arrow 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4" y="2784"/>
              <a:ext cx="288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08" y="116632"/>
            <a:ext cx="7162800" cy="762000"/>
          </a:xfrm>
        </p:spPr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select</a:t>
            </a:r>
            <a:r>
              <a:rPr lang="zh-CN" altLang="en-US" dirty="0" smtClean="0">
                <a:solidFill>
                  <a:schemeClr val="tx1"/>
                </a:solidFill>
              </a:rPr>
              <a:t>函数定义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功能：确定一个或多个套接字的状态，如果套接字上没有网络事件发生，便进入等待状态，以便执行同步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定义如下：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762000" y="3810000"/>
            <a:ext cx="7772400" cy="2362200"/>
          </a:xfrm>
          <a:prstGeom prst="rect">
            <a:avLst/>
          </a:prstGeom>
          <a:gradFill rotWithShape="1">
            <a:gsLst>
              <a:gs pos="0">
                <a:srgbClr val="EAECF2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tabLst>
                <a:tab pos="465138" algn="l"/>
              </a:tabLst>
            </a:pP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select(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nfds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,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fd_set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*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readfds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,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fd_set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*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writefds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,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fd_set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*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exceptfds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,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const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struct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timeval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* timeout </a:t>
            </a:r>
            <a:r>
              <a:rPr lang="en-US" altLang="zh-CN" sz="2000" b="1" dirty="0">
                <a:latin typeface="Courier New" pitchFamily="49" charset="0"/>
                <a:ea typeface="新宋体" pitchFamily="49" charset="-122"/>
                <a:cs typeface="Arial" pitchFamily="34" charset="0"/>
              </a:rPr>
              <a:t>/*NULL=∞*/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720"/>
            <a:ext cx="7162800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套接字集合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fd_set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结构可以把多个套接字连在一起，形成一个套接字集合。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定义如下：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762000" y="3352800"/>
            <a:ext cx="7772400" cy="1828800"/>
          </a:xfrm>
          <a:prstGeom prst="rect">
            <a:avLst/>
          </a:prstGeom>
          <a:gradFill rotWithShape="1">
            <a:gsLst>
              <a:gs pos="0">
                <a:srgbClr val="EAECF2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tabLst>
                <a:tab pos="465138" algn="l"/>
              </a:tabLst>
            </a:pP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typedef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struct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fd_set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{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u_int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fd_count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;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SOCKET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fd_array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[FD_SETSIZE];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}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fd_set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418784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1600"/>
            <a:ext cx="8219256" cy="4608513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并发处理的理解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五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种I/O模型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I/O复用方式的并发</a:t>
            </a:r>
            <a:endParaRPr lang="zh-CN" altLang="en-US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循环服务器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与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kern="1200" dirty="0" smtClean="0"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服务器的原理及实现</a:t>
            </a:r>
            <a:endParaRPr lang="zh-CN" altLang="zh-CN" kern="1200" dirty="0" smtClean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操作套接字集合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可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使用以下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四个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宏，操作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套接字集合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将套接字集合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清空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FD_ZERO(*set)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某个套接字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从集合中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清除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FD_CLR(s, *set)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检查套接字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s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，是否在集合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中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FD_ISET(s, *set)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将套接字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放入集合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中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FD_SET(s, *set)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设置超时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timeval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结构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定义如下：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762000" y="2971800"/>
            <a:ext cx="7772400" cy="1828800"/>
          </a:xfrm>
          <a:prstGeom prst="rect">
            <a:avLst/>
          </a:prstGeom>
          <a:gradFill rotWithShape="1">
            <a:gsLst>
              <a:gs pos="0">
                <a:srgbClr val="EAECF2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tabLst>
                <a:tab pos="465138" algn="l"/>
              </a:tabLst>
            </a:pP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typedef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struct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timeval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{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long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tv_sec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;  /*</a:t>
            </a:r>
            <a:r>
              <a:rPr lang="zh-CN" altLang="en-US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等待秒数*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/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        long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tv_usec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; /*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等待</a:t>
            </a:r>
            <a:r>
              <a:rPr lang="zh-CN" altLang="en-US" sz="2000" dirty="0" smtClean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微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秒</a:t>
            </a:r>
            <a:r>
              <a:rPr lang="zh-CN" altLang="en-US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数*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/</a:t>
            </a:r>
          </a:p>
          <a:p>
            <a:pPr>
              <a:tabLst>
                <a:tab pos="465138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}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timeval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  <a:ea typeface="新宋体" pitchFamily="49" charset="-122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720"/>
            <a:ext cx="7162800" cy="762000"/>
          </a:xfrm>
        </p:spPr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select</a:t>
            </a:r>
            <a:r>
              <a:rPr lang="zh-CN" altLang="en-US" dirty="0" smtClean="0">
                <a:solidFill>
                  <a:schemeClr val="tx1"/>
                </a:solidFill>
              </a:rPr>
              <a:t>模型的优缺点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优点：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能够在单个线程内同时处理多个套接字连接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。避免了线程膨胀问题。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缺点：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 err="1">
                <a:latin typeface="Arial" pitchFamily="34" charset="0"/>
                <a:ea typeface="仿宋_GB2312" pitchFamily="49" charset="-122"/>
                <a:cs typeface="+mn-cs"/>
              </a:rPr>
              <a:t>fd_set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存放的套接字是有数量限制的，默认情况下是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64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个，可修改，但最大不能超过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1024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418784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1600"/>
            <a:ext cx="8219256" cy="4608513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并发处理的理解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五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种I/O模型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I/O复用方式的并发</a:t>
            </a:r>
            <a:endParaRPr lang="zh-CN" altLang="en-US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循环服务器</a:t>
            </a:r>
            <a:r>
              <a:rPr lang="zh-CN" altLang="en-US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zh-CN" altLang="zh-CN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并发</a:t>
            </a:r>
            <a:r>
              <a:rPr lang="zh-CN" altLang="en-US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服务器</a:t>
            </a:r>
            <a:endParaRPr lang="en-US" altLang="zh-CN" kern="12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kern="1200" dirty="0" smtClean="0"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服务器的原理及实现</a:t>
            </a:r>
            <a:endParaRPr lang="zh-CN" altLang="zh-CN" kern="1200" dirty="0" smtClean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5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网络服务器分类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循环服务器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同一时刻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只能处理一个客户端请求</a:t>
            </a:r>
            <a:endParaRPr lang="zh-CN" altLang="en-US" sz="2400" dirty="0">
              <a:solidFill>
                <a:srgbClr val="FF0000"/>
              </a:solidFill>
              <a:latin typeface="Arial" pitchFamily="34" charset="0"/>
              <a:ea typeface="仿宋_GB2312" pitchFamily="49" charset="-122"/>
              <a:cs typeface="+mn-cs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并发服务器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同一时刻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可以处理多个客户端请求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和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服务器模型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UDP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服务器通常采用循环服务器模型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en-US" altLang="zh-CN" sz="2000" dirty="0">
                <a:latin typeface="Arial" pitchFamily="34" charset="0"/>
                <a:ea typeface="仿宋_GB2312" pitchFamily="49" charset="-122"/>
                <a:cs typeface="+mn-cs"/>
              </a:rPr>
              <a:t>TCP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服务器通常采用并发服务器模型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循环服务器模型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循环服务器模型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31913" y="1988840"/>
            <a:ext cx="5040312" cy="4175125"/>
            <a:chOff x="839" y="1480"/>
            <a:chExt cx="3175" cy="2630"/>
          </a:xfrm>
        </p:grpSpPr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156" y="1480"/>
              <a:ext cx="2404" cy="27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a typeface="仿宋_GB2312" pitchFamily="49" charset="-122"/>
                </a:rPr>
                <a:t>创建网络端点</a:t>
              </a: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1156" y="1997"/>
              <a:ext cx="2404" cy="27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a typeface="仿宋_GB2312" pitchFamily="49" charset="-122"/>
                </a:rPr>
                <a:t>绑定服务器地址和端口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1156" y="2514"/>
              <a:ext cx="2404" cy="27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a typeface="仿宋_GB2312" pitchFamily="49" charset="-122"/>
                </a:rPr>
                <a:t>监听端口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1156" y="3112"/>
              <a:ext cx="2404" cy="27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folHlink"/>
                  </a:solidFill>
                  <a:ea typeface="仿宋_GB2312" pitchFamily="49" charset="-122"/>
                </a:rPr>
                <a:t>接受客户端连接</a:t>
              </a: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156" y="3567"/>
              <a:ext cx="2404" cy="27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folHlink"/>
                  </a:solidFill>
                  <a:ea typeface="仿宋_GB2312" pitchFamily="49" charset="-122"/>
                </a:rPr>
                <a:t>处理客户端请求</a:t>
              </a:r>
            </a:p>
          </p:txBody>
        </p:sp>
        <p:cxnSp>
          <p:nvCxnSpPr>
            <p:cNvPr id="30764" name="AutoShape 44"/>
            <p:cNvCxnSpPr>
              <a:cxnSpLocks noChangeShapeType="1"/>
              <a:stCxn id="30747" idx="2"/>
              <a:endCxn id="30746" idx="0"/>
            </p:cNvCxnSpPr>
            <p:nvPr/>
          </p:nvCxnSpPr>
          <p:spPr bwMode="auto">
            <a:xfrm rot="5400000" flipH="1" flipV="1">
              <a:off x="1995" y="3475"/>
              <a:ext cx="728" cy="1"/>
            </a:xfrm>
            <a:prstGeom prst="bentConnector5">
              <a:avLst>
                <a:gd name="adj1" fmla="val -19644"/>
                <a:gd name="adj2" fmla="val 134600000"/>
                <a:gd name="adj3" fmla="val 1197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0765" name="AutoShape 45"/>
            <p:cNvCxnSpPr>
              <a:cxnSpLocks noChangeShapeType="1"/>
              <a:stCxn id="30745" idx="2"/>
              <a:endCxn id="30746" idx="0"/>
            </p:cNvCxnSpPr>
            <p:nvPr/>
          </p:nvCxnSpPr>
          <p:spPr bwMode="auto">
            <a:xfrm>
              <a:off x="2358" y="2787"/>
              <a:ext cx="0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766" name="AutoShape 46"/>
            <p:cNvCxnSpPr>
              <a:cxnSpLocks noChangeShapeType="1"/>
              <a:stCxn id="30746" idx="2"/>
              <a:endCxn id="30747" idx="0"/>
            </p:cNvCxnSpPr>
            <p:nvPr/>
          </p:nvCxnSpPr>
          <p:spPr bwMode="auto">
            <a:xfrm>
              <a:off x="2358" y="3385"/>
              <a:ext cx="0" cy="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767" name="AutoShape 47"/>
            <p:cNvCxnSpPr>
              <a:cxnSpLocks noChangeShapeType="1"/>
              <a:stCxn id="30743" idx="2"/>
              <a:endCxn id="30744" idx="0"/>
            </p:cNvCxnSpPr>
            <p:nvPr/>
          </p:nvCxnSpPr>
          <p:spPr bwMode="auto">
            <a:xfrm>
              <a:off x="2358" y="1753"/>
              <a:ext cx="0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768" name="AutoShape 48"/>
            <p:cNvCxnSpPr>
              <a:cxnSpLocks noChangeShapeType="1"/>
              <a:stCxn id="30744" idx="2"/>
              <a:endCxn id="30745" idx="0"/>
            </p:cNvCxnSpPr>
            <p:nvPr/>
          </p:nvCxnSpPr>
          <p:spPr bwMode="auto">
            <a:xfrm>
              <a:off x="2358" y="2270"/>
              <a:ext cx="0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839" y="2886"/>
              <a:ext cx="3175" cy="1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仿宋_GB2312" pitchFamily="49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将套接字置于被动模式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调用</a:t>
            </a: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listen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: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将套接字置于被动模式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一个参数指明套接字内部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的</a:t>
            </a:r>
            <a:r>
              <a:rPr lang="zh-CN" altLang="en-US" sz="20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连接请求</a:t>
            </a:r>
            <a:r>
              <a:rPr lang="zh-CN" altLang="en-US" sz="2000" dirty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队列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长度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连接请求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队列保存一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组来自客户端的建立</a:t>
            </a:r>
            <a:r>
              <a:rPr lang="zh-CN" altLang="zh-CN" sz="2000" dirty="0" smtClean="0">
                <a:latin typeface="Arial" pitchFamily="34" charset="0"/>
                <a:ea typeface="仿宋_GB2312" pitchFamily="49" charset="-122"/>
                <a:cs typeface="+mn-cs"/>
              </a:rPr>
              <a:t>TCP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连接请求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接收连接并使用这些连接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调用</a:t>
            </a:r>
            <a:r>
              <a:rPr lang="zh-CN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accept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获得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下一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个连接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请求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服务器接收连接，</a:t>
            </a:r>
            <a:r>
              <a:rPr lang="zh-CN" altLang="en-US" sz="2000" u="sng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返回</a:t>
            </a:r>
            <a:r>
              <a:rPr lang="zh-CN" altLang="en-US" sz="2000" u="sng" dirty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新</a:t>
            </a:r>
            <a:r>
              <a:rPr lang="zh-CN" altLang="en-US" sz="2000" u="sng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的套</a:t>
            </a:r>
            <a:r>
              <a:rPr lang="zh-CN" altLang="en-US" sz="2000" u="sng" dirty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接</a:t>
            </a:r>
            <a:r>
              <a:rPr lang="zh-CN" altLang="en-US" sz="2000" u="sng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字描述符</a:t>
            </a:r>
            <a:endParaRPr lang="zh-CN" altLang="en-US" sz="2000" u="sng" dirty="0">
              <a:solidFill>
                <a:srgbClr val="0033CC"/>
              </a:solidFill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使用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recv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获得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来自客户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的请求，使用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send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发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回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应答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服务器结束连接，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使用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closesocket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释放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套接字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循环服务器模型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循环服务器模型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07703" y="2132856"/>
            <a:ext cx="4608513" cy="3816350"/>
            <a:chOff x="930" y="1434"/>
            <a:chExt cx="2903" cy="2404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383" y="2761"/>
              <a:ext cx="2041" cy="2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folHlink"/>
                  </a:solidFill>
                  <a:latin typeface="Arial" pitchFamily="34" charset="0"/>
                  <a:ea typeface="仿宋_GB2312" pitchFamily="49" charset="-122"/>
                </a:rPr>
                <a:t>阻塞等待</a:t>
              </a:r>
              <a:r>
                <a:rPr lang="en-US" altLang="zh-CN" sz="2000" dirty="0">
                  <a:solidFill>
                    <a:schemeClr val="folHlink"/>
                  </a:solidFill>
                  <a:latin typeface="Arial" pitchFamily="34" charset="0"/>
                  <a:ea typeface="仿宋_GB2312" pitchFamily="49" charset="-122"/>
                </a:rPr>
                <a:t>UDP</a:t>
              </a:r>
              <a:r>
                <a:rPr lang="zh-CN" altLang="en-US" sz="2000" dirty="0">
                  <a:solidFill>
                    <a:schemeClr val="folHlink"/>
                  </a:solidFill>
                  <a:latin typeface="Arial" pitchFamily="34" charset="0"/>
                  <a:ea typeface="仿宋_GB2312" pitchFamily="49" charset="-122"/>
                </a:rPr>
                <a:t>数据包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383" y="1434"/>
              <a:ext cx="2041" cy="3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Arial" pitchFamily="34" charset="0"/>
                  <a:ea typeface="仿宋_GB2312" pitchFamily="49" charset="-122"/>
                </a:rPr>
                <a:t>创建网络端点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383" y="2067"/>
              <a:ext cx="2041" cy="36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Arial" pitchFamily="34" charset="0"/>
                  <a:ea typeface="仿宋_GB2312" pitchFamily="49" charset="-122"/>
                </a:rPr>
                <a:t>绑定服务器地址和端口</a:t>
              </a: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1383" y="3272"/>
              <a:ext cx="2041" cy="2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folHlink"/>
                  </a:solidFill>
                  <a:latin typeface="Arial" pitchFamily="34" charset="0"/>
                  <a:ea typeface="仿宋_GB2312" pitchFamily="49" charset="-122"/>
                </a:rPr>
                <a:t>处理客户端请求</a:t>
              </a:r>
            </a:p>
          </p:txBody>
        </p:sp>
        <p:cxnSp>
          <p:nvCxnSpPr>
            <p:cNvPr id="31776" name="AutoShape 32"/>
            <p:cNvCxnSpPr>
              <a:cxnSpLocks noChangeShapeType="1"/>
              <a:stCxn id="31751" idx="2"/>
              <a:endCxn id="31752" idx="0"/>
            </p:cNvCxnSpPr>
            <p:nvPr/>
          </p:nvCxnSpPr>
          <p:spPr bwMode="auto">
            <a:xfrm>
              <a:off x="2404" y="1806"/>
              <a:ext cx="0" cy="2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777" name="AutoShape 33"/>
            <p:cNvCxnSpPr>
              <a:cxnSpLocks noChangeShapeType="1"/>
              <a:stCxn id="31752" idx="2"/>
              <a:endCxn id="31749" idx="0"/>
            </p:cNvCxnSpPr>
            <p:nvPr/>
          </p:nvCxnSpPr>
          <p:spPr bwMode="auto">
            <a:xfrm rot="5400000">
              <a:off x="2239" y="2597"/>
              <a:ext cx="329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778" name="AutoShape 34"/>
            <p:cNvCxnSpPr>
              <a:cxnSpLocks noChangeShapeType="1"/>
              <a:stCxn id="31749" idx="2"/>
              <a:endCxn id="31760" idx="0"/>
            </p:cNvCxnSpPr>
            <p:nvPr/>
          </p:nvCxnSpPr>
          <p:spPr bwMode="auto">
            <a:xfrm rot="5400000">
              <a:off x="2274" y="3143"/>
              <a:ext cx="259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779" name="AutoShape 35"/>
            <p:cNvCxnSpPr>
              <a:cxnSpLocks noChangeShapeType="1"/>
              <a:stCxn id="31760" idx="2"/>
              <a:endCxn id="31749" idx="0"/>
            </p:cNvCxnSpPr>
            <p:nvPr/>
          </p:nvCxnSpPr>
          <p:spPr bwMode="auto">
            <a:xfrm rot="5400000" flipH="1">
              <a:off x="2022" y="3143"/>
              <a:ext cx="763" cy="1"/>
            </a:xfrm>
            <a:prstGeom prst="bentConnector5">
              <a:avLst>
                <a:gd name="adj1" fmla="val -18872"/>
                <a:gd name="adj2" fmla="val 116413350"/>
                <a:gd name="adj3" fmla="val 11887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1781" name="Rectangle 37"/>
            <p:cNvSpPr>
              <a:spLocks noChangeArrowheads="1"/>
            </p:cNvSpPr>
            <p:nvPr/>
          </p:nvSpPr>
          <p:spPr bwMode="auto">
            <a:xfrm>
              <a:off x="930" y="2523"/>
              <a:ext cx="2903" cy="13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ea typeface="仿宋_GB2312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实现：</a:t>
            </a:r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</a:rPr>
              <a:t>循环服务器</a:t>
            </a:r>
            <a:endParaRPr lang="zh-CN" altLang="zh-CN" dirty="0" smtClean="0">
              <a:solidFill>
                <a:schemeClr val="tx1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8313" y="1412776"/>
            <a:ext cx="80645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sz="2000" dirty="0"/>
              <a:t>serverfd=</a:t>
            </a:r>
            <a:r>
              <a:rPr lang="zh-CN" sz="2000" dirty="0">
                <a:solidFill>
                  <a:srgbClr val="FF0000"/>
                </a:solidFill>
              </a:rPr>
              <a:t>socket</a:t>
            </a:r>
            <a:r>
              <a:rPr lang="zh-CN" sz="2000" dirty="0"/>
              <a:t>(AF_INET,</a:t>
            </a:r>
            <a:r>
              <a:rPr lang="zh-CN" sz="2000" dirty="0">
                <a:solidFill>
                  <a:srgbClr val="FF0000"/>
                </a:solidFill>
              </a:rPr>
              <a:t>SOCK_DGRAM</a:t>
            </a:r>
            <a:r>
              <a:rPr lang="zh-CN" sz="2000" dirty="0"/>
              <a:t>,0);</a:t>
            </a:r>
          </a:p>
          <a:p>
            <a:r>
              <a:rPr lang="en-US" altLang="zh-CN" sz="2000" dirty="0" err="1" smtClean="0"/>
              <a:t>memset</a:t>
            </a:r>
            <a:r>
              <a:rPr lang="zh-CN" sz="2000" dirty="0" smtClean="0"/>
              <a:t>(&amp;</a:t>
            </a:r>
            <a:r>
              <a:rPr lang="zh-CN" sz="2000" dirty="0"/>
              <a:t>servaddr</a:t>
            </a:r>
            <a:r>
              <a:rPr lang="zh-CN" sz="2000" dirty="0" smtClean="0"/>
              <a:t>,</a:t>
            </a:r>
            <a:r>
              <a:rPr lang="en-US" altLang="zh-CN" sz="2000" dirty="0" smtClean="0"/>
              <a:t> 0, </a:t>
            </a:r>
            <a:r>
              <a:rPr lang="zh-CN" sz="2000" dirty="0" smtClean="0"/>
              <a:t>sizeof</a:t>
            </a:r>
            <a:r>
              <a:rPr lang="zh-CN" sz="2000" dirty="0"/>
              <a:t>(struct sockaddr_in));</a:t>
            </a:r>
          </a:p>
          <a:p>
            <a:r>
              <a:rPr lang="zh-CN" sz="2000" dirty="0"/>
              <a:t>servaddr.sin_family=AF_INET;</a:t>
            </a:r>
          </a:p>
          <a:p>
            <a:r>
              <a:rPr lang="zh-CN" sz="2000" dirty="0"/>
              <a:t>servaddr.sin_addr.s_addr=htonl(INADDR_ANY);</a:t>
            </a:r>
          </a:p>
          <a:p>
            <a:r>
              <a:rPr lang="zh-CN" sz="2000" dirty="0"/>
              <a:t>servaddr.sin_port=</a:t>
            </a:r>
            <a:r>
              <a:rPr lang="zh-CN" sz="2000" dirty="0">
                <a:solidFill>
                  <a:srgbClr val="FF0000"/>
                </a:solidFill>
              </a:rPr>
              <a:t>htons</a:t>
            </a:r>
            <a:r>
              <a:rPr lang="zh-CN" sz="2000" dirty="0"/>
              <a:t>(SERVER_PORT);</a:t>
            </a:r>
          </a:p>
          <a:p>
            <a:r>
              <a:rPr lang="zh-CN" sz="2000" dirty="0">
                <a:solidFill>
                  <a:srgbClr val="FF0000"/>
                </a:solidFill>
              </a:rPr>
              <a:t>bind</a:t>
            </a:r>
            <a:r>
              <a:rPr lang="zh-CN" sz="2000" dirty="0"/>
              <a:t>(serverfd,(struct sockaddr *)&amp;servaddr,sizeof(struct sockaddr_in));</a:t>
            </a:r>
          </a:p>
          <a:p>
            <a:r>
              <a:rPr lang="zh-CN" sz="2000" dirty="0"/>
              <a:t>while(1)</a:t>
            </a:r>
          </a:p>
          <a:p>
            <a:r>
              <a:rPr lang="zh-CN" sz="2000" dirty="0"/>
              <a:t>{</a:t>
            </a:r>
          </a:p>
          <a:p>
            <a:pPr lvl="1"/>
            <a:r>
              <a:rPr lang="zh-CN" sz="2000" dirty="0">
                <a:solidFill>
                  <a:srgbClr val="FF0000"/>
                </a:solidFill>
              </a:rPr>
              <a:t>recvfrom</a:t>
            </a:r>
            <a:r>
              <a:rPr lang="zh-CN" sz="2000" dirty="0"/>
              <a:t>(serverfd,msg,MAX_MSG_SIZE,0,(struct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	</a:t>
            </a:r>
            <a:r>
              <a:rPr lang="zh-CN" sz="2000" dirty="0" smtClean="0"/>
              <a:t>sockaddr</a:t>
            </a:r>
            <a:r>
              <a:rPr lang="zh-CN" sz="2000" dirty="0"/>
              <a:t>*)&amp;clientaddr,&amp;addrlen);</a:t>
            </a:r>
          </a:p>
          <a:p>
            <a:pPr lvl="1"/>
            <a:r>
              <a:rPr lang="zh-CN" sz="2000" dirty="0">
                <a:solidFill>
                  <a:srgbClr val="FF0000"/>
                </a:solidFill>
              </a:rPr>
              <a:t>sendto</a:t>
            </a:r>
            <a:r>
              <a:rPr lang="zh-CN" sz="2000" dirty="0"/>
              <a:t>(serverfd,msg,i4PduSize,0,(struct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	</a:t>
            </a:r>
            <a:r>
              <a:rPr lang="zh-CN" sz="2000" dirty="0" smtClean="0"/>
              <a:t>sockaddr</a:t>
            </a:r>
            <a:r>
              <a:rPr lang="zh-CN" sz="2000" dirty="0"/>
              <a:t>*)&amp;clientaddr,sizeof(struct sockaddr_in));</a:t>
            </a:r>
          </a:p>
          <a:p>
            <a:r>
              <a:rPr lang="zh-CN" sz="20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并发服务器的算法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992888" cy="511256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为了同时给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多个客户提供快速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响应，使用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并发服务器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zh-CN" sz="20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I/O</a:t>
            </a:r>
            <a:r>
              <a:rPr lang="zh-CN" altLang="en-US" sz="20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  <a:cs typeface="+mn-cs"/>
              </a:rPr>
              <a:t>时间较长的请求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，可以部分重叠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地使用处理器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  <a:cs typeface="+mn-cs"/>
              </a:rPr>
              <a:t>I/O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设备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各个请求所要求的处理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时间不一样，时间分片允许那些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只要求少量处理的请求尽快完成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服务器运行在具有多个处理器的计算机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上，不同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的处理器处理不同的请求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并发服务器通过使处理和</a:t>
            </a: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部分重叠来达到高性能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串行服务器方案</a:t>
            </a:r>
          </a:p>
        </p:txBody>
      </p:sp>
      <p:pic>
        <p:nvPicPr>
          <p:cNvPr id="55911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15616" y="1628800"/>
            <a:ext cx="6336704" cy="4213847"/>
          </a:xfrm>
          <a:noFill/>
          <a:ln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</a:rPr>
              <a:t>并发服务器</a:t>
            </a:r>
            <a:endParaRPr lang="zh-CN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主线程：</a:t>
            </a: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创建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套接字并将其绑定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到知名端口上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反复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调用</a:t>
            </a:r>
            <a:r>
              <a:rPr lang="zh-CN" altLang="zh-CN" sz="2000" dirty="0">
                <a:latin typeface="Arial" pitchFamily="34" charset="0"/>
                <a:ea typeface="仿宋_GB2312" pitchFamily="49" charset="-122"/>
                <a:cs typeface="+mn-cs"/>
              </a:rPr>
              <a:t>recvfrom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接收来自客户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的一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个请求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，并创建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一个新的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从线程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来处理响应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从线程：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根据来自主线程的请求信息以及套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接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字信息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，进行处理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根据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应用协议构造应答，并用</a:t>
            </a:r>
            <a:r>
              <a:rPr lang="zh-CN" altLang="zh-CN" sz="2000" dirty="0" smtClean="0">
                <a:latin typeface="Arial" pitchFamily="34" charset="0"/>
                <a:ea typeface="仿宋_GB2312" pitchFamily="49" charset="-122"/>
                <a:cs typeface="+mn-cs"/>
              </a:rPr>
              <a:t>sendto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发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回给客户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退出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（即：从线程处理完一个请求后就终止）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由于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创建进程或者线程是昂贵的，因此只有很少的无连接服务器采用并发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实现</a:t>
            </a: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9553" y="1196752"/>
            <a:ext cx="821074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sz="1800" dirty="0" smtClean="0"/>
              <a:t>serverfd</a:t>
            </a:r>
            <a:r>
              <a:rPr lang="zh-CN" sz="1800" dirty="0"/>
              <a:t>=</a:t>
            </a:r>
            <a:r>
              <a:rPr lang="zh-CN" sz="1800" dirty="0">
                <a:solidFill>
                  <a:srgbClr val="FF0000"/>
                </a:solidFill>
              </a:rPr>
              <a:t>socket</a:t>
            </a:r>
            <a:r>
              <a:rPr lang="zh-CN" sz="1800" dirty="0"/>
              <a:t>(AF_INET,</a:t>
            </a:r>
            <a:r>
              <a:rPr lang="zh-CN" sz="1800" dirty="0">
                <a:solidFill>
                  <a:srgbClr val="FF0000"/>
                </a:solidFill>
              </a:rPr>
              <a:t>SOCK_DGRAM</a:t>
            </a:r>
            <a:r>
              <a:rPr lang="zh-CN" sz="1800" dirty="0"/>
              <a:t>,0);</a:t>
            </a:r>
          </a:p>
          <a:p>
            <a:r>
              <a:rPr lang="en-US" altLang="zh-CN" sz="1800" dirty="0" err="1" smtClean="0"/>
              <a:t>memset</a:t>
            </a:r>
            <a:r>
              <a:rPr lang="zh-CN" sz="1800" dirty="0" smtClean="0"/>
              <a:t>(&amp;</a:t>
            </a:r>
            <a:r>
              <a:rPr lang="zh-CN" sz="1800" dirty="0"/>
              <a:t>servaddr</a:t>
            </a:r>
            <a:r>
              <a:rPr lang="zh-CN" sz="1800" dirty="0" smtClean="0"/>
              <a:t>,</a:t>
            </a:r>
            <a:r>
              <a:rPr lang="en-US" altLang="zh-CN" sz="1800" dirty="0" smtClean="0"/>
              <a:t> 0, </a:t>
            </a:r>
            <a:r>
              <a:rPr lang="zh-CN" sz="1800" dirty="0" smtClean="0"/>
              <a:t>sizeof</a:t>
            </a:r>
            <a:r>
              <a:rPr lang="zh-CN" sz="1800" dirty="0"/>
              <a:t>(struct sockaddr_in));</a:t>
            </a:r>
          </a:p>
          <a:p>
            <a:r>
              <a:rPr lang="zh-CN" sz="1800" dirty="0"/>
              <a:t>servaddr.sin_family=AF_INET;</a:t>
            </a:r>
          </a:p>
          <a:p>
            <a:r>
              <a:rPr lang="zh-CN" sz="1800" dirty="0"/>
              <a:t>servaddr.sin_addr.s_addr=htonl(INADDR_ANY);</a:t>
            </a:r>
          </a:p>
          <a:p>
            <a:r>
              <a:rPr lang="zh-CN" sz="1800" dirty="0"/>
              <a:t>servaddr.sin_port=</a:t>
            </a:r>
            <a:r>
              <a:rPr lang="zh-CN" sz="1800" dirty="0">
                <a:solidFill>
                  <a:srgbClr val="FF0000"/>
                </a:solidFill>
              </a:rPr>
              <a:t>htons</a:t>
            </a:r>
            <a:r>
              <a:rPr lang="zh-CN" sz="1800" dirty="0"/>
              <a:t>(SERVER_PORT);</a:t>
            </a:r>
          </a:p>
          <a:p>
            <a:r>
              <a:rPr lang="zh-CN" sz="1800" dirty="0">
                <a:solidFill>
                  <a:srgbClr val="FF0000"/>
                </a:solidFill>
              </a:rPr>
              <a:t>bind</a:t>
            </a:r>
            <a:r>
              <a:rPr lang="zh-CN" sz="1800" dirty="0"/>
              <a:t>(serverfd,(struct sockaddr *)&amp;servaddr,sizeof(struct sockaddr_in));</a:t>
            </a:r>
          </a:p>
          <a:p>
            <a:r>
              <a:rPr lang="zh-CN" sz="1800" dirty="0"/>
              <a:t>while(1)</a:t>
            </a:r>
          </a:p>
          <a:p>
            <a:r>
              <a:rPr lang="zh-CN" sz="1800" dirty="0"/>
              <a:t>{</a:t>
            </a:r>
          </a:p>
          <a:p>
            <a:r>
              <a:rPr lang="zh-CN" sz="1800" dirty="0">
                <a:solidFill>
                  <a:srgbClr val="FF0000"/>
                </a:solidFill>
              </a:rPr>
              <a:t>    recvfrom</a:t>
            </a:r>
            <a:r>
              <a:rPr lang="zh-CN" sz="1800" dirty="0"/>
              <a:t>(serverfd,msg,MAX_MSG_SIZE,0,(struct sockaddr*)&amp;clientaddr</a:t>
            </a:r>
            <a:r>
              <a:rPr lang="zh-CN" sz="1800" dirty="0" smtClean="0"/>
              <a:t>,</a:t>
            </a:r>
            <a:r>
              <a:rPr lang="en-US" altLang="zh-CN" sz="1800" dirty="0" smtClean="0"/>
              <a:t> 		</a:t>
            </a:r>
            <a:r>
              <a:rPr lang="zh-CN" sz="1800" dirty="0" smtClean="0"/>
              <a:t>&amp;</a:t>
            </a:r>
            <a:r>
              <a:rPr lang="zh-CN" sz="1800" dirty="0"/>
              <a:t>addrlen);</a:t>
            </a:r>
          </a:p>
          <a:p>
            <a:r>
              <a:rPr lang="en-US" sz="1800" dirty="0"/>
              <a:t>    </a:t>
            </a:r>
            <a:r>
              <a:rPr lang="zh-CN" sz="1800" dirty="0"/>
              <a:t>if</a:t>
            </a:r>
            <a:r>
              <a:rPr lang="zh-CN" sz="1800" dirty="0" smtClean="0"/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C</a:t>
            </a:r>
            <a:r>
              <a:rPr lang="zh-CN" sz="1800" dirty="0" smtClean="0">
                <a:solidFill>
                  <a:srgbClr val="FF0000"/>
                </a:solidFill>
              </a:rPr>
              <a:t>reate</a:t>
            </a:r>
            <a:r>
              <a:rPr lang="en-US" altLang="zh-CN" sz="1800" dirty="0" smtClean="0">
                <a:solidFill>
                  <a:srgbClr val="FF0000"/>
                </a:solidFill>
              </a:rPr>
              <a:t>T</a:t>
            </a:r>
            <a:r>
              <a:rPr lang="zh-CN" altLang="zh-CN" sz="1800" dirty="0" smtClean="0">
                <a:solidFill>
                  <a:srgbClr val="FF0000"/>
                </a:solidFill>
              </a:rPr>
              <a:t>hread_</a:t>
            </a:r>
            <a:r>
              <a:rPr lang="zh-CN" sz="1800" dirty="0" smtClean="0"/>
              <a:t>(</a:t>
            </a:r>
            <a:r>
              <a:rPr lang="en-US" altLang="zh-CN" sz="1800" dirty="0" smtClean="0"/>
              <a:t>……</a:t>
            </a:r>
            <a:r>
              <a:rPr lang="zh-CN" sz="1800" dirty="0" smtClean="0"/>
              <a:t>,</a:t>
            </a:r>
            <a:r>
              <a:rPr lang="en-US" altLang="zh-CN" sz="1800" dirty="0" smtClean="0"/>
              <a:t> </a:t>
            </a:r>
            <a:r>
              <a:rPr lang="zh-CN" sz="1800" dirty="0" smtClean="0"/>
              <a:t>(</a:t>
            </a:r>
            <a:r>
              <a:rPr lang="zh-CN" sz="1800" dirty="0"/>
              <a:t>void*)sub_task, (void*)&amp;serverfd) != OK)</a:t>
            </a:r>
          </a:p>
          <a:p>
            <a:r>
              <a:rPr lang="zh-CN" sz="1800" dirty="0"/>
              <a:t>	perror</a:t>
            </a:r>
            <a:r>
              <a:rPr lang="zh-CN" sz="1800" dirty="0" smtClean="0"/>
              <a:t>("thread</a:t>
            </a:r>
            <a:r>
              <a:rPr lang="zh-CN" sz="1800" dirty="0"/>
              <a:t>_create");</a:t>
            </a:r>
          </a:p>
          <a:p>
            <a:r>
              <a:rPr lang="zh-CN" sz="1800" dirty="0"/>
              <a:t>    }</a:t>
            </a:r>
          </a:p>
          <a:p>
            <a:r>
              <a:rPr lang="zh-CN" sz="1800" dirty="0"/>
              <a:t>}</a:t>
            </a:r>
          </a:p>
          <a:p>
            <a:r>
              <a:rPr lang="zh-CN" sz="1800" dirty="0"/>
              <a:t>void * sub_task(void * fd)</a:t>
            </a:r>
          </a:p>
          <a:p>
            <a:r>
              <a:rPr lang="en-US" sz="1800" dirty="0"/>
              <a:t>{</a:t>
            </a:r>
          </a:p>
          <a:p>
            <a:r>
              <a:rPr lang="en-US" sz="1800" b="1" dirty="0"/>
              <a:t>     </a:t>
            </a:r>
            <a:r>
              <a:rPr lang="zh-CN" sz="1800" b="1" dirty="0" smtClean="0"/>
              <a:t>sendto</a:t>
            </a:r>
            <a:r>
              <a:rPr lang="en-US" altLang="zh-CN" sz="1800" dirty="0" smtClean="0"/>
              <a:t>……</a:t>
            </a:r>
            <a:r>
              <a:rPr lang="en-US" sz="1800" dirty="0"/>
              <a:t>	</a:t>
            </a:r>
            <a:endParaRPr lang="zh-CN" sz="1800" dirty="0"/>
          </a:p>
          <a:p>
            <a:r>
              <a:rPr lang="en-US" sz="1800" dirty="0"/>
              <a:t>}</a:t>
            </a:r>
            <a:endParaRPr lang="zh-CN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162800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实现：</a:t>
            </a:r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</a:rPr>
              <a:t>并发服务器</a:t>
            </a:r>
            <a:endParaRPr lang="zh-CN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多个连接之间实现并发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（不是在各个请求之间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主线程：</a:t>
            </a: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创建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套接字并将其绑定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到知名端口上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调用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  <a:cs typeface="+mn-cs"/>
              </a:rPr>
              <a:t>listen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将该套接字设置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为被动模式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反复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调用</a:t>
            </a:r>
            <a:r>
              <a:rPr lang="zh-CN" altLang="zh-CN" sz="2000" dirty="0">
                <a:latin typeface="Arial" pitchFamily="34" charset="0"/>
                <a:ea typeface="仿宋_GB2312" pitchFamily="49" charset="-122"/>
                <a:cs typeface="+mn-cs"/>
              </a:rPr>
              <a:t>accept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以便接收来自客户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的连接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请求，并创建新的从线程或者进程来处理响应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从线程：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以主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线程传递来的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连接为参数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用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该连接与客户进行交互；读取请求并发回响应</a:t>
            </a:r>
          </a:p>
          <a:p>
            <a:pPr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关闭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连接并退出</a:t>
            </a:r>
            <a:endParaRPr lang="zh-CN" altLang="en-US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1628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并发服务器</a:t>
            </a:r>
            <a:endParaRPr 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552" y="1268760"/>
            <a:ext cx="853301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sz="1800" dirty="0" smtClean="0"/>
              <a:t>int   </a:t>
            </a:r>
            <a:r>
              <a:rPr lang="zh-CN" sz="1800" dirty="0"/>
              <a:t>listenfd,  connfd;</a:t>
            </a:r>
          </a:p>
          <a:p>
            <a:r>
              <a:rPr lang="zh-CN" sz="1800" dirty="0" smtClean="0"/>
              <a:t>listenfd </a:t>
            </a:r>
            <a:r>
              <a:rPr lang="zh-CN" sz="1800" dirty="0"/>
              <a:t>= </a:t>
            </a:r>
            <a:r>
              <a:rPr lang="zh-CN" sz="1800" dirty="0">
                <a:solidFill>
                  <a:srgbClr val="FF0000"/>
                </a:solidFill>
              </a:rPr>
              <a:t>Socket</a:t>
            </a:r>
            <a:r>
              <a:rPr lang="zh-CN" sz="1800" dirty="0"/>
              <a:t>( ... );</a:t>
            </a:r>
          </a:p>
          <a:p>
            <a:r>
              <a:rPr lang="zh-CN" sz="1800" dirty="0" smtClean="0"/>
              <a:t> </a:t>
            </a:r>
            <a:r>
              <a:rPr lang="zh-CN" sz="1800" dirty="0"/>
              <a:t>/* fill in sockaddr_in{} with server's well-known port */</a:t>
            </a:r>
          </a:p>
          <a:p>
            <a:r>
              <a:rPr lang="zh-CN" sz="1800" dirty="0">
                <a:solidFill>
                  <a:srgbClr val="FF0000"/>
                </a:solidFill>
              </a:rPr>
              <a:t>Bind</a:t>
            </a:r>
            <a:r>
              <a:rPr lang="zh-CN" sz="1800" dirty="0"/>
              <a:t>(listenfd, ... );</a:t>
            </a:r>
          </a:p>
          <a:p>
            <a:r>
              <a:rPr lang="zh-CN" sz="1800" dirty="0">
                <a:solidFill>
                  <a:srgbClr val="FF0000"/>
                </a:solidFill>
              </a:rPr>
              <a:t>Listen</a:t>
            </a:r>
            <a:r>
              <a:rPr lang="zh-CN" sz="1800" dirty="0"/>
              <a:t>(listenfd, LISTENQ);</a:t>
            </a:r>
          </a:p>
          <a:p>
            <a:r>
              <a:rPr lang="zh-CN" sz="1800" dirty="0" smtClean="0"/>
              <a:t>for </a:t>
            </a:r>
            <a:r>
              <a:rPr lang="zh-CN" sz="1800" dirty="0"/>
              <a:t>( ; ; ) {</a:t>
            </a:r>
          </a:p>
          <a:p>
            <a:r>
              <a:rPr lang="zh-CN" sz="1800" dirty="0"/>
              <a:t>    connfd = </a:t>
            </a:r>
            <a:r>
              <a:rPr lang="zh-CN" sz="1800" dirty="0">
                <a:solidFill>
                  <a:srgbClr val="FF0000"/>
                </a:solidFill>
              </a:rPr>
              <a:t>Accept </a:t>
            </a:r>
            <a:r>
              <a:rPr lang="zh-CN" sz="1800" dirty="0"/>
              <a:t>(listenfd, ... );    /* probably blocks */</a:t>
            </a:r>
          </a:p>
          <a:p>
            <a:endParaRPr lang="zh-CN" sz="1800" dirty="0"/>
          </a:p>
          <a:p>
            <a:r>
              <a:rPr lang="zh-CN" sz="1800" dirty="0"/>
              <a:t>   if</a:t>
            </a:r>
            <a:r>
              <a:rPr lang="zh-CN" sz="1800" dirty="0" smtClean="0"/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Cr</a:t>
            </a:r>
            <a:r>
              <a:rPr lang="zh-CN" sz="1800" dirty="0" smtClean="0">
                <a:solidFill>
                  <a:srgbClr val="FF0000"/>
                </a:solidFill>
              </a:rPr>
              <a:t>eate</a:t>
            </a:r>
            <a:r>
              <a:rPr lang="en-US" altLang="zh-CN" sz="1800" dirty="0" smtClean="0">
                <a:solidFill>
                  <a:srgbClr val="FF0000"/>
                </a:solidFill>
              </a:rPr>
              <a:t>Thread</a:t>
            </a:r>
            <a:r>
              <a:rPr lang="zh-CN" sz="1800" dirty="0" smtClean="0"/>
              <a:t>(</a:t>
            </a:r>
            <a:r>
              <a:rPr lang="en-US" altLang="zh-CN" sz="1800" dirty="0" smtClean="0"/>
              <a:t>……</a:t>
            </a:r>
            <a:r>
              <a:rPr lang="zh-CN" sz="1800" dirty="0" smtClean="0"/>
              <a:t>,</a:t>
            </a:r>
            <a:r>
              <a:rPr lang="en-US" altLang="zh-CN" sz="1800" dirty="0" smtClean="0"/>
              <a:t> </a:t>
            </a:r>
            <a:r>
              <a:rPr lang="zh-CN" sz="1800" dirty="0" smtClean="0"/>
              <a:t>(</a:t>
            </a:r>
            <a:r>
              <a:rPr lang="zh-CN" sz="1800" dirty="0"/>
              <a:t>void*)sub_task, (void</a:t>
            </a:r>
            <a:r>
              <a:rPr lang="zh-CN" sz="1800" dirty="0" smtClean="0"/>
              <a:t>*)&amp;</a:t>
            </a:r>
            <a:r>
              <a:rPr lang="en-US" altLang="zh-CN" sz="1800" dirty="0" err="1" smtClean="0"/>
              <a:t>conn</a:t>
            </a:r>
            <a:r>
              <a:rPr lang="zh-CN" sz="1800" dirty="0" smtClean="0"/>
              <a:t>fd</a:t>
            </a:r>
            <a:r>
              <a:rPr lang="zh-CN" sz="1800" dirty="0"/>
              <a:t>) != OK)</a:t>
            </a:r>
          </a:p>
          <a:p>
            <a:r>
              <a:rPr lang="zh-CN" sz="1800" dirty="0"/>
              <a:t>	perror</a:t>
            </a:r>
            <a:r>
              <a:rPr lang="zh-CN" sz="1800" dirty="0" smtClean="0"/>
              <a:t>("thread</a:t>
            </a:r>
            <a:r>
              <a:rPr lang="zh-CN" sz="1800" dirty="0"/>
              <a:t>_create");</a:t>
            </a:r>
          </a:p>
          <a:p>
            <a:r>
              <a:rPr lang="zh-CN" sz="1800" dirty="0"/>
              <a:t>}</a:t>
            </a:r>
          </a:p>
          <a:p>
            <a:r>
              <a:rPr lang="zh-CN" sz="1800" dirty="0" smtClean="0"/>
              <a:t>    </a:t>
            </a:r>
            <a:r>
              <a:rPr lang="zh-CN" sz="1800" dirty="0" smtClean="0">
                <a:solidFill>
                  <a:srgbClr val="FF0000"/>
                </a:solidFill>
              </a:rPr>
              <a:t>Close</a:t>
            </a:r>
            <a:r>
              <a:rPr lang="en-US" altLang="zh-CN" sz="1800" dirty="0" smtClean="0">
                <a:solidFill>
                  <a:srgbClr val="FF0000"/>
                </a:solidFill>
              </a:rPr>
              <a:t>Socket</a:t>
            </a:r>
            <a:r>
              <a:rPr lang="zh-CN" sz="1800" dirty="0" smtClean="0"/>
              <a:t>(</a:t>
            </a:r>
            <a:r>
              <a:rPr lang="zh-CN" sz="1800" dirty="0"/>
              <a:t>connfd);         /* parent closes connected socket */</a:t>
            </a:r>
          </a:p>
          <a:p>
            <a:r>
              <a:rPr lang="zh-CN" sz="1800" dirty="0"/>
              <a:t>}</a:t>
            </a:r>
          </a:p>
          <a:p>
            <a:r>
              <a:rPr lang="zh-CN" sz="1800" dirty="0"/>
              <a:t>void * sub_task(void * </a:t>
            </a:r>
            <a:r>
              <a:rPr lang="en-US" altLang="zh-CN" sz="1800" dirty="0" err="1" smtClean="0"/>
              <a:t>conn</a:t>
            </a:r>
            <a:r>
              <a:rPr lang="zh-CN" sz="1800" dirty="0" smtClean="0"/>
              <a:t>fd</a:t>
            </a:r>
            <a:r>
              <a:rPr lang="zh-CN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 </a:t>
            </a:r>
            <a:r>
              <a:rPr lang="zh-CN" sz="1800" dirty="0">
                <a:solidFill>
                  <a:srgbClr val="FF0000"/>
                </a:solidFill>
              </a:rPr>
              <a:t>doit</a:t>
            </a:r>
            <a:r>
              <a:rPr lang="zh-CN" sz="1800" dirty="0" smtClean="0"/>
              <a:t>(</a:t>
            </a:r>
            <a:r>
              <a:rPr lang="en-US" altLang="zh-CN" sz="1800" dirty="0" err="1" smtClean="0"/>
              <a:t>conn</a:t>
            </a:r>
            <a:r>
              <a:rPr lang="zh-CN" sz="1800" dirty="0" smtClean="0"/>
              <a:t>fd</a:t>
            </a:r>
            <a:r>
              <a:rPr lang="zh-CN" sz="1800" dirty="0"/>
              <a:t>);       /* process the request */</a:t>
            </a:r>
          </a:p>
          <a:p>
            <a:r>
              <a:rPr lang="zh-CN" sz="1800" dirty="0"/>
              <a:t>     </a:t>
            </a:r>
            <a:r>
              <a:rPr lang="zh-CN" sz="1800" dirty="0" smtClean="0">
                <a:solidFill>
                  <a:srgbClr val="FF0000"/>
                </a:solidFill>
              </a:rPr>
              <a:t>Close</a:t>
            </a:r>
            <a:r>
              <a:rPr lang="en-US" altLang="zh-CN" sz="1800" dirty="0" smtClean="0">
                <a:solidFill>
                  <a:srgbClr val="FF0000"/>
                </a:solidFill>
              </a:rPr>
              <a:t>Socket</a:t>
            </a:r>
            <a:r>
              <a:rPr lang="zh-CN" sz="1800" dirty="0" smtClean="0"/>
              <a:t>(</a:t>
            </a:r>
            <a:r>
              <a:rPr lang="en-US" altLang="zh-CN" sz="1800" dirty="0" err="1" smtClean="0"/>
              <a:t>conn</a:t>
            </a:r>
            <a:r>
              <a:rPr lang="zh-CN" sz="1800" dirty="0" smtClean="0"/>
              <a:t>fd</a:t>
            </a:r>
            <a:r>
              <a:rPr lang="zh-CN" sz="1800" dirty="0"/>
              <a:t>);      /* done with this client */</a:t>
            </a:r>
            <a:r>
              <a:rPr lang="en-US" sz="1800" dirty="0"/>
              <a:t>	</a:t>
            </a:r>
            <a:endParaRPr lang="zh-CN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162800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实现：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并发服务器</a:t>
            </a:r>
            <a:endParaRPr lang="zh-CN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并发服务器模型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多路复用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模型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适合</a:t>
            </a:r>
            <a:r>
              <a:rPr lang="en-US" altLang="zh-CN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或者</a:t>
            </a:r>
            <a:r>
              <a:rPr lang="en-US" altLang="zh-CN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协议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处理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过程：</a:t>
            </a:r>
            <a:endParaRPr lang="zh-CN" altLang="en-US" sz="2400" dirty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914400" lvl="1" indent="-4191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设置读和写描述符集合，其中读描述符集合包括侦听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socket</a:t>
            </a:r>
          </a:p>
          <a:p>
            <a:pPr marL="914400" lvl="1" indent="-4191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调用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select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测试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描述符是否就绪</a:t>
            </a:r>
          </a:p>
          <a:p>
            <a:pPr marL="914400" lvl="1" indent="-4191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侦听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就绪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则接收新连接</a:t>
            </a:r>
          </a:p>
          <a:p>
            <a:pPr marL="914400" lvl="1" indent="-4191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其他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就绪则执行读写操作</a:t>
            </a:r>
          </a:p>
          <a:p>
            <a:pPr marL="914400" lvl="1" indent="-4191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重复步骤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－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并发服务器模型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多路复用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模型</a:t>
            </a:r>
            <a:endParaRPr lang="en-US" altLang="zh-CN" sz="2400" dirty="0">
              <a:latin typeface="Arial" pitchFamily="34" charset="0"/>
              <a:ea typeface="仿宋_GB2312" pitchFamily="49" charset="-122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优点</a:t>
            </a:r>
          </a:p>
          <a:p>
            <a:pPr marL="762000" lvl="3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只需要一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个线程来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处理所有客户机请求</a:t>
            </a:r>
          </a:p>
          <a:p>
            <a:pPr marL="762000" lvl="3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没有创建和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管理线程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的开销，系统资源消耗少</a:t>
            </a:r>
          </a:p>
          <a:p>
            <a:pPr marL="762000" lvl="3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没有线程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间通信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缺点</a:t>
            </a:r>
          </a:p>
          <a:p>
            <a:pPr marL="762000" lvl="3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服务器必须依次处理所有的请求，编程较复杂</a:t>
            </a:r>
          </a:p>
          <a:p>
            <a:pPr marL="762000" lvl="3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服务器循环处理所有就绪客户端，可能会造成延时较长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68538" y="5229225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folHlink"/>
                </a:solidFill>
              </a:rPr>
              <a:t>适合于请求多但请求内容少的服务器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720"/>
            <a:ext cx="7162800" cy="762000"/>
          </a:xfrm>
        </p:spPr>
        <p:txBody>
          <a:bodyPr anchor="ctr"/>
          <a:lstStyle/>
          <a:p>
            <a:r>
              <a:rPr lang="zh-CN" altLang="zh-CN" dirty="0" smtClean="0">
                <a:solidFill>
                  <a:schemeClr val="tx1"/>
                </a:solidFill>
              </a:rPr>
              <a:t>各个服务器使用的场合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选择循环的还是并发的呢？？：</a:t>
            </a: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如果循环方案产生的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响应时间对应用来说足够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，就可以使用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循环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否则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需要并发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真正的和表面上的并发性：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进程切换开销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大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，或者需要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在多个连接之间共享或者交换数据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，则用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单进程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；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使用进程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开销不大或者要得到最大并发性，使用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多进程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面向连接的和无连接的：</a:t>
            </a: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应用协议处理了可靠性问题，或者应用在局域网环境内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，则使用</a:t>
            </a:r>
            <a:r>
              <a:rPr lang="zh-CN" altLang="en-US" sz="2000" dirty="0">
                <a:latin typeface="Arial" pitchFamily="34" charset="0"/>
                <a:ea typeface="仿宋_GB2312" pitchFamily="49" charset="-122"/>
                <a:cs typeface="+mn-cs"/>
              </a:rPr>
              <a:t>无连接的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传输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否则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使用面向连接的传输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418784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1600"/>
            <a:ext cx="8219256" cy="4608513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并发处理的理解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五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种I/O模型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I/O复用方式的并发</a:t>
            </a:r>
            <a:endParaRPr lang="zh-CN" altLang="en-US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循环服务器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与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服务器的原理及实现</a:t>
            </a:r>
            <a:endParaRPr lang="zh-CN" altLang="zh-CN" kern="12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5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734172" cy="762000"/>
          </a:xfrm>
        </p:spPr>
        <p:txBody>
          <a:bodyPr anchor="ctr"/>
          <a:lstStyle/>
          <a:p>
            <a:pPr>
              <a:buClr>
                <a:schemeClr val="hlink"/>
              </a:buClr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、用户层网络通信协议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115328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仿宋_GB2312" pitchFamily="49" charset="-122"/>
                <a:cs typeface="+mn-cs"/>
              </a:rPr>
              <a:t>：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仿宋_GB2312" pitchFamily="49" charset="-122"/>
                <a:cs typeface="+mn-cs"/>
              </a:rPr>
              <a:t>Hypertext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FTP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 ：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File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POP3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SMTP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 ：邮件接收和发送协议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Telnet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 ：远程登录协议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1115616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文件传输协议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457200" y="1524000"/>
            <a:ext cx="8382000" cy="45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文件传输协议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：用于远程主机与本地主机之间的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文件传输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通过该协议，用户可以从一台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主机向另一台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主机拷贝文件。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是一种客户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服务器系统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用户在本地主机上运行的是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客户程序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在远程主机上运行的是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服务器程序，远程主机也称为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这两部分共同合作完成文件传输任务。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并发服务器方案</a:t>
            </a:r>
          </a:p>
        </p:txBody>
      </p:sp>
      <p:pic>
        <p:nvPicPr>
          <p:cNvPr id="5621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83500" y="1700808"/>
            <a:ext cx="7216892" cy="4248472"/>
          </a:xfrm>
          <a:noFill/>
          <a:ln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1178768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的工作流程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539552" y="1412776"/>
            <a:ext cx="8064896" cy="28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zh-CN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登录：客户机向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服务器登录，存在两种方式：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匿名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登录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用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anonymous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为用户名，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以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anonymous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或者用户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自己的电子邮件地址为口令。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非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匿名登录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服务器申请得到用户名和口令。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浏览和下载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退出</a:t>
            </a:r>
          </a:p>
        </p:txBody>
      </p:sp>
      <p:grpSp>
        <p:nvGrpSpPr>
          <p:cNvPr id="2" name="组合 43"/>
          <p:cNvGrpSpPr/>
          <p:nvPr/>
        </p:nvGrpSpPr>
        <p:grpSpPr>
          <a:xfrm>
            <a:off x="1676400" y="4267200"/>
            <a:ext cx="7239000" cy="2051050"/>
            <a:chOff x="1676400" y="4267200"/>
            <a:chExt cx="7239000" cy="2051050"/>
          </a:xfrm>
        </p:grpSpPr>
        <p:graphicFrame>
          <p:nvGraphicFramePr>
            <p:cNvPr id="396293" name="Object 5"/>
            <p:cNvGraphicFramePr>
              <a:graphicFrameLocks noChangeAspect="1"/>
            </p:cNvGraphicFramePr>
            <p:nvPr/>
          </p:nvGraphicFramePr>
          <p:xfrm>
            <a:off x="3609975" y="4435475"/>
            <a:ext cx="776288" cy="647700"/>
          </p:xfrm>
          <a:graphic>
            <a:graphicData uri="http://schemas.openxmlformats.org/presentationml/2006/ole">
              <p:oleObj spid="_x0000_s71682" name="Clip" r:id="rId3" imgW="1305000" imgH="1085760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061200" y="4267200"/>
              <a:ext cx="355600" cy="969963"/>
              <a:chOff x="4180" y="783"/>
              <a:chExt cx="150" cy="307"/>
            </a:xfrm>
          </p:grpSpPr>
          <p:sp>
            <p:nvSpPr>
              <p:cNvPr id="396295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296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297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298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299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0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1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6303" name="Line 15"/>
            <p:cNvSpPr>
              <a:spLocks noChangeShapeType="1"/>
            </p:cNvSpPr>
            <p:nvPr/>
          </p:nvSpPr>
          <p:spPr bwMode="auto">
            <a:xfrm>
              <a:off x="4649788" y="5075238"/>
              <a:ext cx="2209800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04" name="Text Box 16"/>
            <p:cNvSpPr txBox="1">
              <a:spLocks noChangeArrowheads="1"/>
            </p:cNvSpPr>
            <p:nvPr/>
          </p:nvSpPr>
          <p:spPr bwMode="auto">
            <a:xfrm>
              <a:off x="4572000" y="4746625"/>
              <a:ext cx="24098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zh-CN" sz="1600" b="1">
                  <a:solidFill>
                    <a:srgbClr val="00FF00"/>
                  </a:solidFill>
                  <a:latin typeface="Comic Sans MS" pitchFamily="66" charset="0"/>
                </a:rPr>
                <a:t>file transfer</a:t>
              </a:r>
              <a:endParaRPr kumimoji="0" lang="en-US" altLang="zh-CN" b="1">
                <a:solidFill>
                  <a:srgbClr val="00FF0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6805613" y="4738688"/>
              <a:ext cx="806450" cy="860425"/>
              <a:chOff x="3896" y="1386"/>
              <a:chExt cx="508" cy="522"/>
            </a:xfrm>
          </p:grpSpPr>
          <p:sp>
            <p:nvSpPr>
              <p:cNvPr id="396306" name="Rectangle 18"/>
              <p:cNvSpPr>
                <a:spLocks noChangeArrowheads="1"/>
              </p:cNvSpPr>
              <p:nvPr/>
            </p:nvSpPr>
            <p:spPr bwMode="auto">
              <a:xfrm>
                <a:off x="3930" y="1386"/>
                <a:ext cx="444" cy="522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7" name="Text Box 19"/>
              <p:cNvSpPr txBox="1">
                <a:spLocks noChangeArrowheads="1"/>
              </p:cNvSpPr>
              <p:nvPr/>
            </p:nvSpPr>
            <p:spPr bwMode="auto">
              <a:xfrm>
                <a:off x="3896" y="1463"/>
                <a:ext cx="508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CN" sz="1600" b="1">
                    <a:latin typeface="Comic Sans MS" pitchFamily="66" charset="0"/>
                  </a:rPr>
                  <a:t>FTP</a:t>
                </a:r>
              </a:p>
              <a:p>
                <a:pPr algn="ctr" eaLnBrk="0" hangingPunct="0"/>
                <a:r>
                  <a:rPr kumimoji="0" lang="en-US" altLang="zh-CN" sz="1600" b="1">
                    <a:latin typeface="Comic Sans MS" pitchFamily="66" charset="0"/>
                  </a:rPr>
                  <a:t>server</a:t>
                </a:r>
                <a:endParaRPr kumimoji="0" lang="en-US" altLang="zh-CN" b="1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879725" y="4729163"/>
              <a:ext cx="1790700" cy="869950"/>
              <a:chOff x="1645" y="1326"/>
              <a:chExt cx="1128" cy="528"/>
            </a:xfrm>
          </p:grpSpPr>
          <p:sp>
            <p:nvSpPr>
              <p:cNvPr id="396309" name="Rectangle 21"/>
              <p:cNvSpPr>
                <a:spLocks noChangeArrowheads="1"/>
              </p:cNvSpPr>
              <p:nvPr/>
            </p:nvSpPr>
            <p:spPr bwMode="auto">
              <a:xfrm>
                <a:off x="2328" y="1326"/>
                <a:ext cx="444" cy="522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10" name="Rectangle 22"/>
              <p:cNvSpPr>
                <a:spLocks noChangeArrowheads="1"/>
              </p:cNvSpPr>
              <p:nvPr/>
            </p:nvSpPr>
            <p:spPr bwMode="auto">
              <a:xfrm>
                <a:off x="1704" y="1332"/>
                <a:ext cx="606" cy="522"/>
              </a:xfrm>
              <a:prstGeom prst="rect">
                <a:avLst/>
              </a:prstGeom>
              <a:solidFill>
                <a:srgbClr val="33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11" name="Text Box 23"/>
              <p:cNvSpPr txBox="1">
                <a:spLocks noChangeArrowheads="1"/>
              </p:cNvSpPr>
              <p:nvPr/>
            </p:nvSpPr>
            <p:spPr bwMode="auto">
              <a:xfrm>
                <a:off x="1645" y="1344"/>
                <a:ext cx="738" cy="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zh-CN" sz="1600" b="1">
                    <a:latin typeface="Comic Sans MS" pitchFamily="66" charset="0"/>
                  </a:rPr>
                  <a:t>FTP</a:t>
                </a:r>
              </a:p>
              <a:p>
                <a:pPr algn="ctr" eaLnBrk="0" hangingPunct="0"/>
                <a:r>
                  <a:rPr kumimoji="0" lang="en-US" altLang="zh-CN" sz="1600" b="1">
                    <a:latin typeface="Comic Sans MS" pitchFamily="66" charset="0"/>
                  </a:rPr>
                  <a:t>user</a:t>
                </a:r>
              </a:p>
              <a:p>
                <a:pPr algn="ctr" eaLnBrk="0" hangingPunct="0"/>
                <a:r>
                  <a:rPr kumimoji="0" lang="en-US" altLang="zh-CN" sz="1600" b="1">
                    <a:latin typeface="Comic Sans MS" pitchFamily="66" charset="0"/>
                  </a:rPr>
                  <a:t>interface</a:t>
                </a:r>
                <a:endParaRPr kumimoji="0" lang="en-US" altLang="zh-CN" b="1"/>
              </a:p>
            </p:txBody>
          </p:sp>
          <p:sp>
            <p:nvSpPr>
              <p:cNvPr id="396312" name="Text Box 24"/>
              <p:cNvSpPr txBox="1">
                <a:spLocks noChangeArrowheads="1"/>
              </p:cNvSpPr>
              <p:nvPr/>
            </p:nvSpPr>
            <p:spPr bwMode="auto">
              <a:xfrm>
                <a:off x="2323" y="1403"/>
                <a:ext cx="45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CN" sz="1600" b="1">
                    <a:latin typeface="Comic Sans MS" pitchFamily="66" charset="0"/>
                  </a:rPr>
                  <a:t>FTP</a:t>
                </a:r>
              </a:p>
              <a:p>
                <a:pPr algn="ctr" eaLnBrk="0" hangingPunct="0"/>
                <a:r>
                  <a:rPr kumimoji="0" lang="en-US" altLang="zh-CN" sz="1600" b="1">
                    <a:latin typeface="Comic Sans MS" pitchFamily="66" charset="0"/>
                  </a:rPr>
                  <a:t>client</a:t>
                </a:r>
                <a:endParaRPr kumimoji="0" lang="en-US" altLang="zh-CN" b="1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3660775" y="5713413"/>
              <a:ext cx="501650" cy="515937"/>
              <a:chOff x="4939" y="1431"/>
              <a:chExt cx="316" cy="313"/>
            </a:xfrm>
          </p:grpSpPr>
          <p:sp>
            <p:nvSpPr>
              <p:cNvPr id="396314" name="Oval 26"/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15" name="Rectangle 27"/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kumimoji="0" lang="zh-CN" altLang="zh-CN" b="1"/>
              </a:p>
            </p:txBody>
          </p:sp>
          <p:sp>
            <p:nvSpPr>
              <p:cNvPr id="396316" name="Oval 28"/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17" name="Line 29"/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18" name="Line 30"/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4114800" y="5735638"/>
              <a:ext cx="1076325" cy="582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1600" b="1">
                  <a:solidFill>
                    <a:schemeClr val="tx1"/>
                  </a:solidFill>
                  <a:latin typeface="Comic Sans MS" pitchFamily="66" charset="0"/>
                </a:rPr>
                <a:t>local file</a:t>
              </a:r>
            </a:p>
            <a:p>
              <a:pPr eaLnBrk="0" hangingPunct="0"/>
              <a:r>
                <a:rPr kumimoji="0" lang="en-US" altLang="zh-CN" sz="1600" b="1">
                  <a:solidFill>
                    <a:schemeClr val="tx1"/>
                  </a:solidFill>
                  <a:latin typeface="Comic Sans MS" pitchFamily="66" charset="0"/>
                </a:rPr>
                <a:t>system</a:t>
              </a:r>
              <a:endParaRPr kumimoji="0"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96320" name="Line 32"/>
            <p:cNvSpPr>
              <a:spLocks noChangeShapeType="1"/>
            </p:cNvSpPr>
            <p:nvPr/>
          </p:nvSpPr>
          <p:spPr bwMode="auto">
            <a:xfrm>
              <a:off x="3516313" y="5599113"/>
              <a:ext cx="323850" cy="4556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21" name="Line 33"/>
            <p:cNvSpPr>
              <a:spLocks noChangeShapeType="1"/>
            </p:cNvSpPr>
            <p:nvPr/>
          </p:nvSpPr>
          <p:spPr bwMode="auto">
            <a:xfrm flipH="1">
              <a:off x="4011613" y="5589588"/>
              <a:ext cx="333375" cy="455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6956425" y="5732463"/>
              <a:ext cx="501650" cy="515937"/>
              <a:chOff x="4939" y="1431"/>
              <a:chExt cx="316" cy="313"/>
            </a:xfrm>
          </p:grpSpPr>
          <p:sp>
            <p:nvSpPr>
              <p:cNvPr id="396323" name="Oval 35"/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24" name="Rectangle 36"/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kumimoji="0" lang="zh-CN" altLang="zh-CN" b="1"/>
              </a:p>
            </p:txBody>
          </p:sp>
          <p:sp>
            <p:nvSpPr>
              <p:cNvPr id="396325" name="Oval 37"/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26" name="Line 38"/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27" name="Line 39"/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6328" name="Text Box 40"/>
            <p:cNvSpPr txBox="1">
              <a:spLocks noChangeArrowheads="1"/>
            </p:cNvSpPr>
            <p:nvPr/>
          </p:nvSpPr>
          <p:spPr bwMode="auto">
            <a:xfrm>
              <a:off x="7458075" y="5695950"/>
              <a:ext cx="14573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1600" b="1">
                  <a:solidFill>
                    <a:schemeClr val="tx1"/>
                  </a:solidFill>
                  <a:latin typeface="Comic Sans MS" pitchFamily="66" charset="0"/>
                </a:rPr>
                <a:t>remote file</a:t>
              </a:r>
            </a:p>
            <a:p>
              <a:pPr eaLnBrk="0" hangingPunct="0"/>
              <a:r>
                <a:rPr kumimoji="0" lang="en-US" altLang="zh-CN" sz="1600" b="1">
                  <a:solidFill>
                    <a:schemeClr val="tx1"/>
                  </a:solidFill>
                  <a:latin typeface="Comic Sans MS" pitchFamily="66" charset="0"/>
                </a:rPr>
                <a:t>system</a:t>
              </a:r>
              <a:endParaRPr kumimoji="0"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96329" name="Line 41"/>
            <p:cNvSpPr>
              <a:spLocks noChangeShapeType="1"/>
            </p:cNvSpPr>
            <p:nvPr/>
          </p:nvSpPr>
          <p:spPr bwMode="auto">
            <a:xfrm>
              <a:off x="7212013" y="5599113"/>
              <a:ext cx="0" cy="446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96330" name="Picture 42" descr="Alic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7525" y="4783138"/>
              <a:ext cx="561975" cy="720725"/>
            </a:xfrm>
            <a:prstGeom prst="rect">
              <a:avLst/>
            </a:prstGeom>
            <a:noFill/>
          </p:spPr>
        </p:pic>
        <p:sp>
          <p:nvSpPr>
            <p:cNvPr id="396331" name="Text Box 43"/>
            <p:cNvSpPr txBox="1">
              <a:spLocks noChangeArrowheads="1"/>
            </p:cNvSpPr>
            <p:nvPr/>
          </p:nvSpPr>
          <p:spPr bwMode="auto">
            <a:xfrm>
              <a:off x="1676400" y="5518150"/>
              <a:ext cx="971550" cy="582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zh-CN" sz="1600" b="1" dirty="0">
                  <a:solidFill>
                    <a:schemeClr val="tx1"/>
                  </a:solidFill>
                  <a:latin typeface="Comic Sans MS" pitchFamily="66" charset="0"/>
                </a:rPr>
                <a:t>user </a:t>
              </a:r>
            </a:p>
            <a:p>
              <a:pPr algn="ctr" eaLnBrk="0" hangingPunct="0"/>
              <a:r>
                <a:rPr kumimoji="0" lang="en-US" altLang="zh-CN" sz="1600" b="1" dirty="0">
                  <a:solidFill>
                    <a:schemeClr val="tx1"/>
                  </a:solidFill>
                  <a:latin typeface="Comic Sans MS" pitchFamily="66" charset="0"/>
                </a:rPr>
                <a:t>at host</a:t>
              </a:r>
              <a:endParaRPr kumimoji="0"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396332" name="Line 44"/>
            <p:cNvSpPr>
              <a:spLocks noChangeShapeType="1"/>
            </p:cNvSpPr>
            <p:nvPr/>
          </p:nvSpPr>
          <p:spPr bwMode="auto">
            <a:xfrm>
              <a:off x="2325688" y="5194300"/>
              <a:ext cx="5810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1115616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是一个客户机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/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服务器系统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457200" y="1196753"/>
            <a:ext cx="807524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用户通过一个支持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协议的客户机程序，连接到远程主机上的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服务器程序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用户通过客户机程序向服务器程序发出命令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服务器程序执行用户发出的命令，并将执行的结果返回给客户。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例如，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用户发出一条命令，要求服务器向用户传送某一文件，服务器会响应这条命令，将指定文件送至用户的机器上。客户机程序代表用户接收到这个文件，将其存放在用户目录中。</a:t>
            </a:r>
            <a:endParaRPr kumimoji="0" lang="en-US" altLang="zh-CN" b="1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1115616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客户机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/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服务器功能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052736"/>
            <a:ext cx="8147248" cy="48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客户机的功能：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接收用户从键盘输入的命令，并利用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连接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将用户指令发送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给远端的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服务器。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接收远端的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服务器发来的消息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，显示在本地屏幕上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根据不同的命令，读取本地文件并传送给服务程序，或者接收从服务器传送来的文件。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FTP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服务器的功能：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与客户程序建立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连接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接收并执行客户程序发送过来的指令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根据用户指令操作，将文件传送给客户程序或从客户程序接收文件，并将操作结果返回。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1115616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的基本工作原理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457200" y="1196752"/>
            <a:ext cx="8382000" cy="476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将文件从一台计算机中复制到另一台可能相距很远的计算机中，是网络环境中的一项基本应用需求。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在两台主机之间传送文件不是一件很简单的事情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，原因是众多厂商研制出的文件系统多达数百种，差别很大。具体表现为： 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(1)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计算机存储数据的格式不同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(2)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文件的目录结构和文件命名的规定不同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(3)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对于相同的文件存取功能，操作系统使用的命令不同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(4)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访问控制方法不同</a:t>
            </a:r>
          </a:p>
          <a:p>
            <a:pPr algn="just">
              <a:lnSpc>
                <a:spcPct val="14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</a:pPr>
            <a:endParaRPr kumimoji="0" lang="en-US" altLang="zh-CN" b="1" dirty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1115616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特点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529208" y="1268760"/>
            <a:ext cx="8003232" cy="402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的一个功能是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减少或消除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在不同操作系统下处理文件的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不兼容性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文件传送协议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采用“客户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服务器”方式，并使用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提供可靠的传输服务。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一个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服务器进程可同时为多个客户进程提供服务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的服务器进程由两大部分组成：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一个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主进程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，负责接受新的请求；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另外有若干个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从进程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，负责处理单个请求。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1115616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主进程的工作步骤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601216" y="1524000"/>
            <a:ext cx="8075240" cy="30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打开知名端口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（端口号为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21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），使客户进程能够连接上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等待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客户进程发出连接请求。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启动从进程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来处理客户进程发来的请求。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从进程处理完客户进程的请求后即终止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回到等待状态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，继续接受其他客户进程发来的连接请求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主进程与从进程的处理是并发地进行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1178768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使用两个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TCP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连接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79388" y="1981200"/>
            <a:ext cx="8641084" cy="2984066"/>
            <a:chOff x="179388" y="1981200"/>
            <a:chExt cx="8820150" cy="314963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79388" y="2176463"/>
              <a:ext cx="785812" cy="1266825"/>
              <a:chOff x="480" y="1395"/>
              <a:chExt cx="511" cy="728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717" y="1446"/>
                <a:ext cx="274" cy="237"/>
                <a:chOff x="717" y="1446"/>
                <a:chExt cx="274" cy="237"/>
              </a:xfrm>
            </p:grpSpPr>
            <p:sp>
              <p:nvSpPr>
                <p:cNvPr id="346118" name="Arc 6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G0" fmla="+- 16673 0 0"/>
                    <a:gd name="G1" fmla="+- 21600 0 0"/>
                    <a:gd name="G2" fmla="+- 21600 0 0"/>
                    <a:gd name="T0" fmla="*/ 0 w 38273"/>
                    <a:gd name="T1" fmla="*/ 7868 h 35142"/>
                    <a:gd name="T2" fmla="*/ 33501 w 38273"/>
                    <a:gd name="T3" fmla="*/ 35142 h 35142"/>
                    <a:gd name="T4" fmla="*/ 16673 w 38273"/>
                    <a:gd name="T5" fmla="*/ 21600 h 35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19" name="Arc 7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G0" fmla="+- 16546 0 0"/>
                    <a:gd name="G1" fmla="+- 21600 0 0"/>
                    <a:gd name="G2" fmla="+- 21600 0 0"/>
                    <a:gd name="T0" fmla="*/ 0 w 38146"/>
                    <a:gd name="T1" fmla="*/ 7715 h 34928"/>
                    <a:gd name="T2" fmla="*/ 33544 w 38146"/>
                    <a:gd name="T3" fmla="*/ 34928 h 34928"/>
                    <a:gd name="T4" fmla="*/ 16546 w 38146"/>
                    <a:gd name="T5" fmla="*/ 21600 h 34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0" name="Freeform 8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25" y="0"/>
                    </a:cxn>
                    <a:cxn ang="0">
                      <a:pos x="205" y="0"/>
                    </a:cxn>
                    <a:cxn ang="0">
                      <a:pos x="180" y="26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1" name="Freeform 9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25" y="0"/>
                    </a:cxn>
                    <a:cxn ang="0">
                      <a:pos x="205" y="0"/>
                    </a:cxn>
                    <a:cxn ang="0">
                      <a:pos x="180" y="26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3" name="Rectangle 11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4" name="Freeform 12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25" y="35"/>
                    </a:cxn>
                    <a:cxn ang="0">
                      <a:pos x="25" y="0"/>
                    </a:cxn>
                    <a:cxn ang="0">
                      <a:pos x="0" y="26"/>
                    </a:cxn>
                    <a:cxn ang="0">
                      <a:pos x="0" y="57"/>
                    </a:cxn>
                  </a:cxnLst>
                  <a:rect l="0" t="0" r="r" b="b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5" name="Freeform 13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25" y="35"/>
                    </a:cxn>
                    <a:cxn ang="0">
                      <a:pos x="25" y="0"/>
                    </a:cxn>
                    <a:cxn ang="0">
                      <a:pos x="0" y="26"/>
                    </a:cxn>
                    <a:cxn ang="0">
                      <a:pos x="0" y="57"/>
                    </a:cxn>
                  </a:cxnLst>
                  <a:rect l="0" t="0" r="r" b="b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6" name="Freeform 14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9" y="0"/>
                    </a:cxn>
                    <a:cxn ang="0">
                      <a:pos x="196" y="0"/>
                    </a:cxn>
                    <a:cxn ang="0">
                      <a:pos x="177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7" name="Freeform 15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9" y="0"/>
                    </a:cxn>
                    <a:cxn ang="0">
                      <a:pos x="196" y="0"/>
                    </a:cxn>
                    <a:cxn ang="0">
                      <a:pos x="177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8" name="Freeform 16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9" y="0"/>
                    </a:cxn>
                    <a:cxn ang="0">
                      <a:pos x="202" y="0"/>
                    </a:cxn>
                    <a:cxn ang="0">
                      <a:pos x="18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29" name="Freeform 17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9" y="0"/>
                    </a:cxn>
                    <a:cxn ang="0">
                      <a:pos x="202" y="0"/>
                    </a:cxn>
                    <a:cxn ang="0">
                      <a:pos x="18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0" name="Rectangle 18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1" name="Rectangle 19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2" name="Freeform 20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/>
                  <a:ahLst/>
                  <a:cxnLst>
                    <a:cxn ang="0">
                      <a:pos x="0" y="161"/>
                    </a:cxn>
                    <a:cxn ang="0">
                      <a:pos x="22" y="142"/>
                    </a:cxn>
                    <a:cxn ang="0">
                      <a:pos x="22" y="0"/>
                    </a:cxn>
                    <a:cxn ang="0">
                      <a:pos x="0" y="19"/>
                    </a:cxn>
                    <a:cxn ang="0">
                      <a:pos x="0" y="161"/>
                    </a:cxn>
                  </a:cxnLst>
                  <a:rect l="0" t="0" r="r" b="b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3" name="Freeform 21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/>
                  <a:ahLst/>
                  <a:cxnLst>
                    <a:cxn ang="0">
                      <a:pos x="0" y="161"/>
                    </a:cxn>
                    <a:cxn ang="0">
                      <a:pos x="22" y="142"/>
                    </a:cxn>
                    <a:cxn ang="0">
                      <a:pos x="22" y="0"/>
                    </a:cxn>
                    <a:cxn ang="0">
                      <a:pos x="0" y="19"/>
                    </a:cxn>
                    <a:cxn ang="0">
                      <a:pos x="0" y="161"/>
                    </a:cxn>
                  </a:cxnLst>
                  <a:rect l="0" t="0" r="r" b="b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4" name="Freeform 22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/>
                  <a:ahLst/>
                  <a:cxnLst>
                    <a:cxn ang="0">
                      <a:pos x="0" y="35"/>
                    </a:cxn>
                    <a:cxn ang="0">
                      <a:pos x="28" y="0"/>
                    </a:cxn>
                    <a:cxn ang="0">
                      <a:pos x="223" y="0"/>
                    </a:cxn>
                    <a:cxn ang="0">
                      <a:pos x="195" y="35"/>
                    </a:cxn>
                    <a:cxn ang="0">
                      <a:pos x="0" y="35"/>
                    </a:cxn>
                  </a:cxnLst>
                  <a:rect l="0" t="0" r="r" b="b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5" name="Freeform 23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/>
                  <a:ahLst/>
                  <a:cxnLst>
                    <a:cxn ang="0">
                      <a:pos x="0" y="35"/>
                    </a:cxn>
                    <a:cxn ang="0">
                      <a:pos x="28" y="0"/>
                    </a:cxn>
                    <a:cxn ang="0">
                      <a:pos x="223" y="0"/>
                    </a:cxn>
                    <a:cxn ang="0">
                      <a:pos x="195" y="35"/>
                    </a:cxn>
                    <a:cxn ang="0">
                      <a:pos x="0" y="35"/>
                    </a:cxn>
                  </a:cxnLst>
                  <a:rect l="0" t="0" r="r" b="b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6" name="Freeform 24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28" y="13"/>
                    </a:cxn>
                    <a:cxn ang="0">
                      <a:pos x="28" y="0"/>
                    </a:cxn>
                    <a:cxn ang="0">
                      <a:pos x="0" y="35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7" name="Freeform 25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28" y="13"/>
                    </a:cxn>
                    <a:cxn ang="0">
                      <a:pos x="28" y="0"/>
                    </a:cxn>
                    <a:cxn ang="0">
                      <a:pos x="0" y="35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8" name="Rectangle 26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39" name="Rectangle 27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40" name="Freeform 28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13" y="0"/>
                    </a:cxn>
                    <a:cxn ang="0">
                      <a:pos x="38" y="0"/>
                    </a:cxn>
                    <a:cxn ang="0">
                      <a:pos x="25" y="23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41" name="Freeform 29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13" y="0"/>
                    </a:cxn>
                    <a:cxn ang="0">
                      <a:pos x="38" y="0"/>
                    </a:cxn>
                    <a:cxn ang="0">
                      <a:pos x="25" y="23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42" name="Freeform 30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13" y="16"/>
                    </a:cxn>
                    <a:cxn ang="0">
                      <a:pos x="13" y="0"/>
                    </a:cxn>
                    <a:cxn ang="0">
                      <a:pos x="0" y="23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43" name="Freeform 31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13" y="16"/>
                    </a:cxn>
                    <a:cxn ang="0">
                      <a:pos x="13" y="0"/>
                    </a:cxn>
                    <a:cxn ang="0">
                      <a:pos x="0" y="23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44" name="Rectangle 32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346145" name="Rectangle 33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346146" name="Freeform 34"/>
              <p:cNvSpPr>
                <a:spLocks/>
              </p:cNvSpPr>
              <p:nvPr/>
            </p:nvSpPr>
            <p:spPr bwMode="auto">
              <a:xfrm>
                <a:off x="710" y="1620"/>
                <a:ext cx="85" cy="38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5" y="16"/>
                  </a:cxn>
                  <a:cxn ang="0">
                    <a:pos x="44" y="0"/>
                  </a:cxn>
                  <a:cxn ang="0">
                    <a:pos x="70" y="9"/>
                  </a:cxn>
                  <a:cxn ang="0">
                    <a:pos x="79" y="12"/>
                  </a:cxn>
                  <a:cxn ang="0">
                    <a:pos x="85" y="19"/>
                  </a:cxn>
                  <a:cxn ang="0">
                    <a:pos x="82" y="31"/>
                  </a:cxn>
                  <a:cxn ang="0">
                    <a:pos x="79" y="31"/>
                  </a:cxn>
                  <a:cxn ang="0">
                    <a:pos x="73" y="22"/>
                  </a:cxn>
                  <a:cxn ang="0">
                    <a:pos x="70" y="19"/>
                  </a:cxn>
                  <a:cxn ang="0">
                    <a:pos x="57" y="22"/>
                  </a:cxn>
                  <a:cxn ang="0">
                    <a:pos x="66" y="25"/>
                  </a:cxn>
                  <a:cxn ang="0">
                    <a:pos x="70" y="25"/>
                  </a:cxn>
                  <a:cxn ang="0">
                    <a:pos x="70" y="31"/>
                  </a:cxn>
                  <a:cxn ang="0">
                    <a:pos x="41" y="38"/>
                  </a:cxn>
                  <a:cxn ang="0">
                    <a:pos x="22" y="31"/>
                  </a:cxn>
                  <a:cxn ang="0">
                    <a:pos x="3" y="31"/>
                  </a:cxn>
                  <a:cxn ang="0">
                    <a:pos x="0" y="16"/>
                  </a:cxn>
                </a:cxnLst>
                <a:rect l="0" t="0" r="r" b="b"/>
                <a:pathLst>
                  <a:path w="85" h="38">
                    <a:moveTo>
                      <a:pt x="0" y="16"/>
                    </a:moveTo>
                    <a:lnTo>
                      <a:pt x="25" y="16"/>
                    </a:lnTo>
                    <a:lnTo>
                      <a:pt x="44" y="0"/>
                    </a:lnTo>
                    <a:lnTo>
                      <a:pt x="70" y="9"/>
                    </a:lnTo>
                    <a:lnTo>
                      <a:pt x="79" y="12"/>
                    </a:lnTo>
                    <a:lnTo>
                      <a:pt x="85" y="19"/>
                    </a:lnTo>
                    <a:lnTo>
                      <a:pt x="82" y="31"/>
                    </a:lnTo>
                    <a:lnTo>
                      <a:pt x="79" y="31"/>
                    </a:lnTo>
                    <a:lnTo>
                      <a:pt x="73" y="22"/>
                    </a:lnTo>
                    <a:lnTo>
                      <a:pt x="70" y="19"/>
                    </a:lnTo>
                    <a:lnTo>
                      <a:pt x="57" y="22"/>
                    </a:lnTo>
                    <a:lnTo>
                      <a:pt x="66" y="25"/>
                    </a:lnTo>
                    <a:lnTo>
                      <a:pt x="70" y="25"/>
                    </a:lnTo>
                    <a:lnTo>
                      <a:pt x="70" y="31"/>
                    </a:lnTo>
                    <a:lnTo>
                      <a:pt x="41" y="38"/>
                    </a:lnTo>
                    <a:lnTo>
                      <a:pt x="22" y="31"/>
                    </a:lnTo>
                    <a:lnTo>
                      <a:pt x="3" y="3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A3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47" name="Freeform 35"/>
              <p:cNvSpPr>
                <a:spLocks/>
              </p:cNvSpPr>
              <p:nvPr/>
            </p:nvSpPr>
            <p:spPr bwMode="auto">
              <a:xfrm>
                <a:off x="710" y="1620"/>
                <a:ext cx="85" cy="38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5" y="16"/>
                  </a:cxn>
                  <a:cxn ang="0">
                    <a:pos x="44" y="0"/>
                  </a:cxn>
                  <a:cxn ang="0">
                    <a:pos x="70" y="9"/>
                  </a:cxn>
                  <a:cxn ang="0">
                    <a:pos x="79" y="12"/>
                  </a:cxn>
                  <a:cxn ang="0">
                    <a:pos x="85" y="19"/>
                  </a:cxn>
                  <a:cxn ang="0">
                    <a:pos x="82" y="31"/>
                  </a:cxn>
                  <a:cxn ang="0">
                    <a:pos x="79" y="31"/>
                  </a:cxn>
                  <a:cxn ang="0">
                    <a:pos x="73" y="22"/>
                  </a:cxn>
                  <a:cxn ang="0">
                    <a:pos x="70" y="19"/>
                  </a:cxn>
                  <a:cxn ang="0">
                    <a:pos x="57" y="22"/>
                  </a:cxn>
                  <a:cxn ang="0">
                    <a:pos x="66" y="25"/>
                  </a:cxn>
                  <a:cxn ang="0">
                    <a:pos x="70" y="25"/>
                  </a:cxn>
                  <a:cxn ang="0">
                    <a:pos x="70" y="31"/>
                  </a:cxn>
                  <a:cxn ang="0">
                    <a:pos x="41" y="38"/>
                  </a:cxn>
                  <a:cxn ang="0">
                    <a:pos x="22" y="31"/>
                  </a:cxn>
                  <a:cxn ang="0">
                    <a:pos x="3" y="31"/>
                  </a:cxn>
                  <a:cxn ang="0">
                    <a:pos x="0" y="16"/>
                  </a:cxn>
                </a:cxnLst>
                <a:rect l="0" t="0" r="r" b="b"/>
                <a:pathLst>
                  <a:path w="85" h="38">
                    <a:moveTo>
                      <a:pt x="0" y="16"/>
                    </a:moveTo>
                    <a:lnTo>
                      <a:pt x="25" y="16"/>
                    </a:lnTo>
                    <a:lnTo>
                      <a:pt x="44" y="0"/>
                    </a:lnTo>
                    <a:lnTo>
                      <a:pt x="70" y="9"/>
                    </a:lnTo>
                    <a:lnTo>
                      <a:pt x="79" y="12"/>
                    </a:lnTo>
                    <a:lnTo>
                      <a:pt x="85" y="19"/>
                    </a:lnTo>
                    <a:lnTo>
                      <a:pt x="82" y="31"/>
                    </a:lnTo>
                    <a:lnTo>
                      <a:pt x="79" y="31"/>
                    </a:lnTo>
                    <a:lnTo>
                      <a:pt x="73" y="22"/>
                    </a:lnTo>
                    <a:lnTo>
                      <a:pt x="70" y="19"/>
                    </a:lnTo>
                    <a:lnTo>
                      <a:pt x="57" y="22"/>
                    </a:lnTo>
                    <a:lnTo>
                      <a:pt x="66" y="25"/>
                    </a:lnTo>
                    <a:lnTo>
                      <a:pt x="70" y="25"/>
                    </a:lnTo>
                    <a:lnTo>
                      <a:pt x="70" y="31"/>
                    </a:lnTo>
                    <a:lnTo>
                      <a:pt x="41" y="38"/>
                    </a:lnTo>
                    <a:lnTo>
                      <a:pt x="22" y="31"/>
                    </a:lnTo>
                    <a:lnTo>
                      <a:pt x="3" y="3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A38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48" name="Freeform 36"/>
              <p:cNvSpPr>
                <a:spLocks/>
              </p:cNvSpPr>
              <p:nvPr/>
            </p:nvSpPr>
            <p:spPr bwMode="auto">
              <a:xfrm>
                <a:off x="612" y="1629"/>
                <a:ext cx="10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1" y="3"/>
                  </a:cxn>
                  <a:cxn ang="0">
                    <a:pos x="108" y="13"/>
                  </a:cxn>
                  <a:cxn ang="0">
                    <a:pos x="108" y="32"/>
                  </a:cxn>
                  <a:cxn ang="0">
                    <a:pos x="29" y="48"/>
                  </a:cxn>
                  <a:cxn ang="0">
                    <a:pos x="0" y="0"/>
                  </a:cxn>
                </a:cxnLst>
                <a:rect l="0" t="0" r="r" b="b"/>
                <a:pathLst>
                  <a:path w="108" h="48">
                    <a:moveTo>
                      <a:pt x="0" y="0"/>
                    </a:moveTo>
                    <a:lnTo>
                      <a:pt x="101" y="3"/>
                    </a:lnTo>
                    <a:lnTo>
                      <a:pt x="108" y="13"/>
                    </a:lnTo>
                    <a:lnTo>
                      <a:pt x="108" y="32"/>
                    </a:lnTo>
                    <a:lnTo>
                      <a:pt x="29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624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49" name="Freeform 37"/>
              <p:cNvSpPr>
                <a:spLocks/>
              </p:cNvSpPr>
              <p:nvPr/>
            </p:nvSpPr>
            <p:spPr bwMode="auto">
              <a:xfrm>
                <a:off x="612" y="1629"/>
                <a:ext cx="10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1" y="3"/>
                  </a:cxn>
                  <a:cxn ang="0">
                    <a:pos x="108" y="13"/>
                  </a:cxn>
                  <a:cxn ang="0">
                    <a:pos x="108" y="32"/>
                  </a:cxn>
                  <a:cxn ang="0">
                    <a:pos x="29" y="48"/>
                  </a:cxn>
                  <a:cxn ang="0">
                    <a:pos x="0" y="0"/>
                  </a:cxn>
                </a:cxnLst>
                <a:rect l="0" t="0" r="r" b="b"/>
                <a:pathLst>
                  <a:path w="108" h="48">
                    <a:moveTo>
                      <a:pt x="0" y="0"/>
                    </a:moveTo>
                    <a:lnTo>
                      <a:pt x="101" y="3"/>
                    </a:lnTo>
                    <a:lnTo>
                      <a:pt x="108" y="13"/>
                    </a:lnTo>
                    <a:lnTo>
                      <a:pt x="108" y="32"/>
                    </a:lnTo>
                    <a:lnTo>
                      <a:pt x="29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6248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0" name="Freeform 38"/>
              <p:cNvSpPr>
                <a:spLocks/>
              </p:cNvSpPr>
              <p:nvPr/>
            </p:nvSpPr>
            <p:spPr bwMode="auto">
              <a:xfrm>
                <a:off x="742" y="1863"/>
                <a:ext cx="79" cy="9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7" y="45"/>
                  </a:cxn>
                  <a:cxn ang="0">
                    <a:pos x="53" y="48"/>
                  </a:cxn>
                  <a:cxn ang="0">
                    <a:pos x="75" y="64"/>
                  </a:cxn>
                  <a:cxn ang="0">
                    <a:pos x="79" y="89"/>
                  </a:cxn>
                  <a:cxn ang="0">
                    <a:pos x="56" y="89"/>
                  </a:cxn>
                  <a:cxn ang="0">
                    <a:pos x="41" y="89"/>
                  </a:cxn>
                  <a:cxn ang="0">
                    <a:pos x="41" y="95"/>
                  </a:cxn>
                  <a:cxn ang="0">
                    <a:pos x="15" y="98"/>
                  </a:cxn>
                  <a:cxn ang="0">
                    <a:pos x="6" y="98"/>
                  </a:cxn>
                  <a:cxn ang="0">
                    <a:pos x="0" y="98"/>
                  </a:cxn>
                  <a:cxn ang="0">
                    <a:pos x="0" y="76"/>
                  </a:cxn>
                  <a:cxn ang="0">
                    <a:pos x="3" y="70"/>
                  </a:cxn>
                  <a:cxn ang="0">
                    <a:pos x="9" y="54"/>
                  </a:cxn>
                  <a:cxn ang="0">
                    <a:pos x="6" y="10"/>
                  </a:cxn>
                  <a:cxn ang="0">
                    <a:pos x="44" y="0"/>
                  </a:cxn>
                </a:cxnLst>
                <a:rect l="0" t="0" r="r" b="b"/>
                <a:pathLst>
                  <a:path w="79" h="98">
                    <a:moveTo>
                      <a:pt x="44" y="0"/>
                    </a:moveTo>
                    <a:lnTo>
                      <a:pt x="47" y="45"/>
                    </a:lnTo>
                    <a:lnTo>
                      <a:pt x="53" y="48"/>
                    </a:lnTo>
                    <a:lnTo>
                      <a:pt x="75" y="64"/>
                    </a:lnTo>
                    <a:lnTo>
                      <a:pt x="79" y="89"/>
                    </a:lnTo>
                    <a:lnTo>
                      <a:pt x="56" y="89"/>
                    </a:lnTo>
                    <a:lnTo>
                      <a:pt x="41" y="89"/>
                    </a:lnTo>
                    <a:lnTo>
                      <a:pt x="41" y="95"/>
                    </a:lnTo>
                    <a:lnTo>
                      <a:pt x="15" y="98"/>
                    </a:lnTo>
                    <a:lnTo>
                      <a:pt x="6" y="98"/>
                    </a:lnTo>
                    <a:lnTo>
                      <a:pt x="0" y="98"/>
                    </a:lnTo>
                    <a:lnTo>
                      <a:pt x="0" y="76"/>
                    </a:lnTo>
                    <a:lnTo>
                      <a:pt x="3" y="70"/>
                    </a:lnTo>
                    <a:lnTo>
                      <a:pt x="9" y="54"/>
                    </a:lnTo>
                    <a:lnTo>
                      <a:pt x="6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2222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1" name="Freeform 39"/>
              <p:cNvSpPr>
                <a:spLocks/>
              </p:cNvSpPr>
              <p:nvPr/>
            </p:nvSpPr>
            <p:spPr bwMode="auto">
              <a:xfrm>
                <a:off x="742" y="1863"/>
                <a:ext cx="79" cy="9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7" y="45"/>
                  </a:cxn>
                  <a:cxn ang="0">
                    <a:pos x="53" y="48"/>
                  </a:cxn>
                  <a:cxn ang="0">
                    <a:pos x="75" y="64"/>
                  </a:cxn>
                  <a:cxn ang="0">
                    <a:pos x="79" y="89"/>
                  </a:cxn>
                  <a:cxn ang="0">
                    <a:pos x="56" y="89"/>
                  </a:cxn>
                  <a:cxn ang="0">
                    <a:pos x="41" y="89"/>
                  </a:cxn>
                  <a:cxn ang="0">
                    <a:pos x="41" y="95"/>
                  </a:cxn>
                  <a:cxn ang="0">
                    <a:pos x="15" y="98"/>
                  </a:cxn>
                  <a:cxn ang="0">
                    <a:pos x="6" y="98"/>
                  </a:cxn>
                  <a:cxn ang="0">
                    <a:pos x="0" y="98"/>
                  </a:cxn>
                  <a:cxn ang="0">
                    <a:pos x="0" y="76"/>
                  </a:cxn>
                  <a:cxn ang="0">
                    <a:pos x="3" y="70"/>
                  </a:cxn>
                  <a:cxn ang="0">
                    <a:pos x="9" y="54"/>
                  </a:cxn>
                  <a:cxn ang="0">
                    <a:pos x="6" y="10"/>
                  </a:cxn>
                  <a:cxn ang="0">
                    <a:pos x="44" y="0"/>
                  </a:cxn>
                </a:cxnLst>
                <a:rect l="0" t="0" r="r" b="b"/>
                <a:pathLst>
                  <a:path w="79" h="98">
                    <a:moveTo>
                      <a:pt x="44" y="0"/>
                    </a:moveTo>
                    <a:lnTo>
                      <a:pt x="47" y="45"/>
                    </a:lnTo>
                    <a:lnTo>
                      <a:pt x="53" y="48"/>
                    </a:lnTo>
                    <a:lnTo>
                      <a:pt x="75" y="64"/>
                    </a:lnTo>
                    <a:lnTo>
                      <a:pt x="79" y="89"/>
                    </a:lnTo>
                    <a:lnTo>
                      <a:pt x="56" y="89"/>
                    </a:lnTo>
                    <a:lnTo>
                      <a:pt x="41" y="89"/>
                    </a:lnTo>
                    <a:lnTo>
                      <a:pt x="41" y="95"/>
                    </a:lnTo>
                    <a:lnTo>
                      <a:pt x="15" y="98"/>
                    </a:lnTo>
                    <a:lnTo>
                      <a:pt x="6" y="98"/>
                    </a:lnTo>
                    <a:lnTo>
                      <a:pt x="0" y="98"/>
                    </a:lnTo>
                    <a:lnTo>
                      <a:pt x="0" y="76"/>
                    </a:lnTo>
                    <a:lnTo>
                      <a:pt x="3" y="70"/>
                    </a:lnTo>
                    <a:lnTo>
                      <a:pt x="9" y="54"/>
                    </a:lnTo>
                    <a:lnTo>
                      <a:pt x="6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22222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2" name="Freeform 40"/>
              <p:cNvSpPr>
                <a:spLocks/>
              </p:cNvSpPr>
              <p:nvPr/>
            </p:nvSpPr>
            <p:spPr bwMode="auto">
              <a:xfrm>
                <a:off x="795" y="1924"/>
                <a:ext cx="120" cy="9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54" y="31"/>
                  </a:cxn>
                  <a:cxn ang="0">
                    <a:pos x="63" y="31"/>
                  </a:cxn>
                  <a:cxn ang="0">
                    <a:pos x="82" y="44"/>
                  </a:cxn>
                  <a:cxn ang="0">
                    <a:pos x="108" y="44"/>
                  </a:cxn>
                  <a:cxn ang="0">
                    <a:pos x="117" y="47"/>
                  </a:cxn>
                  <a:cxn ang="0">
                    <a:pos x="120" y="56"/>
                  </a:cxn>
                  <a:cxn ang="0">
                    <a:pos x="117" y="66"/>
                  </a:cxn>
                  <a:cxn ang="0">
                    <a:pos x="92" y="82"/>
                  </a:cxn>
                  <a:cxn ang="0">
                    <a:pos x="82" y="85"/>
                  </a:cxn>
                  <a:cxn ang="0">
                    <a:pos x="67" y="85"/>
                  </a:cxn>
                  <a:cxn ang="0">
                    <a:pos x="41" y="88"/>
                  </a:cxn>
                  <a:cxn ang="0">
                    <a:pos x="41" y="98"/>
                  </a:cxn>
                  <a:cxn ang="0">
                    <a:pos x="32" y="98"/>
                  </a:cxn>
                  <a:cxn ang="0">
                    <a:pos x="19" y="98"/>
                  </a:cxn>
                  <a:cxn ang="0">
                    <a:pos x="10" y="94"/>
                  </a:cxn>
                  <a:cxn ang="0">
                    <a:pos x="0" y="88"/>
                  </a:cxn>
                  <a:cxn ang="0">
                    <a:pos x="0" y="72"/>
                  </a:cxn>
                  <a:cxn ang="0">
                    <a:pos x="7" y="56"/>
                  </a:cxn>
                  <a:cxn ang="0">
                    <a:pos x="10" y="47"/>
                  </a:cxn>
                  <a:cxn ang="0">
                    <a:pos x="16" y="37"/>
                  </a:cxn>
                  <a:cxn ang="0">
                    <a:pos x="22" y="6"/>
                  </a:cxn>
                  <a:cxn ang="0">
                    <a:pos x="60" y="0"/>
                  </a:cxn>
                </a:cxnLst>
                <a:rect l="0" t="0" r="r" b="b"/>
                <a:pathLst>
                  <a:path w="120" h="98">
                    <a:moveTo>
                      <a:pt x="60" y="0"/>
                    </a:moveTo>
                    <a:lnTo>
                      <a:pt x="54" y="31"/>
                    </a:lnTo>
                    <a:lnTo>
                      <a:pt x="63" y="31"/>
                    </a:lnTo>
                    <a:lnTo>
                      <a:pt x="82" y="44"/>
                    </a:lnTo>
                    <a:lnTo>
                      <a:pt x="108" y="44"/>
                    </a:lnTo>
                    <a:lnTo>
                      <a:pt x="117" y="47"/>
                    </a:lnTo>
                    <a:lnTo>
                      <a:pt x="120" y="56"/>
                    </a:lnTo>
                    <a:lnTo>
                      <a:pt x="117" y="66"/>
                    </a:lnTo>
                    <a:lnTo>
                      <a:pt x="92" y="82"/>
                    </a:lnTo>
                    <a:lnTo>
                      <a:pt x="82" y="85"/>
                    </a:lnTo>
                    <a:lnTo>
                      <a:pt x="67" y="85"/>
                    </a:lnTo>
                    <a:lnTo>
                      <a:pt x="41" y="88"/>
                    </a:lnTo>
                    <a:lnTo>
                      <a:pt x="41" y="98"/>
                    </a:lnTo>
                    <a:lnTo>
                      <a:pt x="32" y="98"/>
                    </a:lnTo>
                    <a:lnTo>
                      <a:pt x="19" y="98"/>
                    </a:lnTo>
                    <a:lnTo>
                      <a:pt x="10" y="94"/>
                    </a:lnTo>
                    <a:lnTo>
                      <a:pt x="0" y="88"/>
                    </a:lnTo>
                    <a:lnTo>
                      <a:pt x="0" y="72"/>
                    </a:lnTo>
                    <a:lnTo>
                      <a:pt x="7" y="56"/>
                    </a:lnTo>
                    <a:lnTo>
                      <a:pt x="10" y="47"/>
                    </a:lnTo>
                    <a:lnTo>
                      <a:pt x="16" y="37"/>
                    </a:lnTo>
                    <a:lnTo>
                      <a:pt x="22" y="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2222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3" name="Freeform 41"/>
              <p:cNvSpPr>
                <a:spLocks/>
              </p:cNvSpPr>
              <p:nvPr/>
            </p:nvSpPr>
            <p:spPr bwMode="auto">
              <a:xfrm>
                <a:off x="795" y="1924"/>
                <a:ext cx="120" cy="9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54" y="31"/>
                  </a:cxn>
                  <a:cxn ang="0">
                    <a:pos x="63" y="31"/>
                  </a:cxn>
                  <a:cxn ang="0">
                    <a:pos x="82" y="44"/>
                  </a:cxn>
                  <a:cxn ang="0">
                    <a:pos x="108" y="44"/>
                  </a:cxn>
                  <a:cxn ang="0">
                    <a:pos x="117" y="47"/>
                  </a:cxn>
                  <a:cxn ang="0">
                    <a:pos x="120" y="56"/>
                  </a:cxn>
                  <a:cxn ang="0">
                    <a:pos x="117" y="66"/>
                  </a:cxn>
                  <a:cxn ang="0">
                    <a:pos x="92" y="82"/>
                  </a:cxn>
                  <a:cxn ang="0">
                    <a:pos x="82" y="85"/>
                  </a:cxn>
                  <a:cxn ang="0">
                    <a:pos x="67" y="85"/>
                  </a:cxn>
                  <a:cxn ang="0">
                    <a:pos x="41" y="88"/>
                  </a:cxn>
                  <a:cxn ang="0">
                    <a:pos x="41" y="98"/>
                  </a:cxn>
                  <a:cxn ang="0">
                    <a:pos x="32" y="98"/>
                  </a:cxn>
                  <a:cxn ang="0">
                    <a:pos x="19" y="98"/>
                  </a:cxn>
                  <a:cxn ang="0">
                    <a:pos x="10" y="94"/>
                  </a:cxn>
                  <a:cxn ang="0">
                    <a:pos x="0" y="88"/>
                  </a:cxn>
                  <a:cxn ang="0">
                    <a:pos x="0" y="72"/>
                  </a:cxn>
                  <a:cxn ang="0">
                    <a:pos x="7" y="56"/>
                  </a:cxn>
                  <a:cxn ang="0">
                    <a:pos x="10" y="47"/>
                  </a:cxn>
                  <a:cxn ang="0">
                    <a:pos x="16" y="37"/>
                  </a:cxn>
                  <a:cxn ang="0">
                    <a:pos x="22" y="6"/>
                  </a:cxn>
                  <a:cxn ang="0">
                    <a:pos x="60" y="0"/>
                  </a:cxn>
                </a:cxnLst>
                <a:rect l="0" t="0" r="r" b="b"/>
                <a:pathLst>
                  <a:path w="120" h="98">
                    <a:moveTo>
                      <a:pt x="60" y="0"/>
                    </a:moveTo>
                    <a:lnTo>
                      <a:pt x="54" y="31"/>
                    </a:lnTo>
                    <a:lnTo>
                      <a:pt x="63" y="31"/>
                    </a:lnTo>
                    <a:lnTo>
                      <a:pt x="82" y="44"/>
                    </a:lnTo>
                    <a:lnTo>
                      <a:pt x="108" y="44"/>
                    </a:lnTo>
                    <a:lnTo>
                      <a:pt x="117" y="47"/>
                    </a:lnTo>
                    <a:lnTo>
                      <a:pt x="120" y="56"/>
                    </a:lnTo>
                    <a:lnTo>
                      <a:pt x="117" y="66"/>
                    </a:lnTo>
                    <a:lnTo>
                      <a:pt x="92" y="82"/>
                    </a:lnTo>
                    <a:lnTo>
                      <a:pt x="82" y="85"/>
                    </a:lnTo>
                    <a:lnTo>
                      <a:pt x="67" y="85"/>
                    </a:lnTo>
                    <a:lnTo>
                      <a:pt x="41" y="88"/>
                    </a:lnTo>
                    <a:lnTo>
                      <a:pt x="41" y="98"/>
                    </a:lnTo>
                    <a:lnTo>
                      <a:pt x="32" y="98"/>
                    </a:lnTo>
                    <a:lnTo>
                      <a:pt x="19" y="98"/>
                    </a:lnTo>
                    <a:lnTo>
                      <a:pt x="10" y="94"/>
                    </a:lnTo>
                    <a:lnTo>
                      <a:pt x="0" y="88"/>
                    </a:lnTo>
                    <a:lnTo>
                      <a:pt x="0" y="72"/>
                    </a:lnTo>
                    <a:lnTo>
                      <a:pt x="7" y="56"/>
                    </a:lnTo>
                    <a:lnTo>
                      <a:pt x="10" y="47"/>
                    </a:lnTo>
                    <a:lnTo>
                      <a:pt x="16" y="37"/>
                    </a:lnTo>
                    <a:lnTo>
                      <a:pt x="22" y="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22222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4" name="Freeform 42"/>
              <p:cNvSpPr>
                <a:spLocks/>
              </p:cNvSpPr>
              <p:nvPr/>
            </p:nvSpPr>
            <p:spPr bwMode="auto">
              <a:xfrm>
                <a:off x="710" y="1844"/>
                <a:ext cx="92" cy="5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88" y="0"/>
                  </a:cxn>
                  <a:cxn ang="0">
                    <a:pos x="92" y="7"/>
                  </a:cxn>
                  <a:cxn ang="0">
                    <a:pos x="92" y="16"/>
                  </a:cxn>
                  <a:cxn ang="0">
                    <a:pos x="88" y="23"/>
                  </a:cxn>
                  <a:cxn ang="0">
                    <a:pos x="7" y="54"/>
                  </a:cxn>
                  <a:cxn ang="0">
                    <a:pos x="0" y="32"/>
                  </a:cxn>
                </a:cxnLst>
                <a:rect l="0" t="0" r="r" b="b"/>
                <a:pathLst>
                  <a:path w="92" h="54">
                    <a:moveTo>
                      <a:pt x="0" y="32"/>
                    </a:moveTo>
                    <a:lnTo>
                      <a:pt x="88" y="0"/>
                    </a:lnTo>
                    <a:lnTo>
                      <a:pt x="92" y="7"/>
                    </a:lnTo>
                    <a:lnTo>
                      <a:pt x="92" y="16"/>
                    </a:lnTo>
                    <a:lnTo>
                      <a:pt x="88" y="23"/>
                    </a:lnTo>
                    <a:lnTo>
                      <a:pt x="7" y="5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4E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5" name="Freeform 43"/>
              <p:cNvSpPr>
                <a:spLocks/>
              </p:cNvSpPr>
              <p:nvPr/>
            </p:nvSpPr>
            <p:spPr bwMode="auto">
              <a:xfrm>
                <a:off x="710" y="1844"/>
                <a:ext cx="92" cy="5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88" y="0"/>
                  </a:cxn>
                  <a:cxn ang="0">
                    <a:pos x="92" y="7"/>
                  </a:cxn>
                  <a:cxn ang="0">
                    <a:pos x="92" y="16"/>
                  </a:cxn>
                  <a:cxn ang="0">
                    <a:pos x="88" y="23"/>
                  </a:cxn>
                  <a:cxn ang="0">
                    <a:pos x="7" y="54"/>
                  </a:cxn>
                  <a:cxn ang="0">
                    <a:pos x="0" y="32"/>
                  </a:cxn>
                </a:cxnLst>
                <a:rect l="0" t="0" r="r" b="b"/>
                <a:pathLst>
                  <a:path w="92" h="54">
                    <a:moveTo>
                      <a:pt x="0" y="32"/>
                    </a:moveTo>
                    <a:lnTo>
                      <a:pt x="88" y="0"/>
                    </a:lnTo>
                    <a:lnTo>
                      <a:pt x="92" y="7"/>
                    </a:lnTo>
                    <a:lnTo>
                      <a:pt x="92" y="16"/>
                    </a:lnTo>
                    <a:lnTo>
                      <a:pt x="88" y="23"/>
                    </a:lnTo>
                    <a:lnTo>
                      <a:pt x="7" y="5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4E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6" name="Freeform 44"/>
              <p:cNvSpPr>
                <a:spLocks/>
              </p:cNvSpPr>
              <p:nvPr/>
            </p:nvSpPr>
            <p:spPr bwMode="auto">
              <a:xfrm>
                <a:off x="710" y="1750"/>
                <a:ext cx="170" cy="18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4" y="25"/>
                  </a:cxn>
                  <a:cxn ang="0">
                    <a:pos x="82" y="25"/>
                  </a:cxn>
                  <a:cxn ang="0">
                    <a:pos x="158" y="31"/>
                  </a:cxn>
                  <a:cxn ang="0">
                    <a:pos x="170" y="60"/>
                  </a:cxn>
                  <a:cxn ang="0">
                    <a:pos x="167" y="145"/>
                  </a:cxn>
                  <a:cxn ang="0">
                    <a:pos x="167" y="177"/>
                  </a:cxn>
                  <a:cxn ang="0">
                    <a:pos x="133" y="189"/>
                  </a:cxn>
                  <a:cxn ang="0">
                    <a:pos x="98" y="186"/>
                  </a:cxn>
                  <a:cxn ang="0">
                    <a:pos x="107" y="94"/>
                  </a:cxn>
                  <a:cxn ang="0">
                    <a:pos x="88" y="94"/>
                  </a:cxn>
                  <a:cxn ang="0">
                    <a:pos x="0" y="126"/>
                  </a:cxn>
                  <a:cxn ang="0">
                    <a:pos x="7" y="0"/>
                  </a:cxn>
                </a:cxnLst>
                <a:rect l="0" t="0" r="r" b="b"/>
                <a:pathLst>
                  <a:path w="170" h="189">
                    <a:moveTo>
                      <a:pt x="7" y="0"/>
                    </a:moveTo>
                    <a:lnTo>
                      <a:pt x="44" y="25"/>
                    </a:lnTo>
                    <a:lnTo>
                      <a:pt x="82" y="25"/>
                    </a:lnTo>
                    <a:lnTo>
                      <a:pt x="158" y="31"/>
                    </a:lnTo>
                    <a:lnTo>
                      <a:pt x="170" y="60"/>
                    </a:lnTo>
                    <a:lnTo>
                      <a:pt x="167" y="145"/>
                    </a:lnTo>
                    <a:lnTo>
                      <a:pt x="167" y="177"/>
                    </a:lnTo>
                    <a:lnTo>
                      <a:pt x="133" y="189"/>
                    </a:lnTo>
                    <a:lnTo>
                      <a:pt x="98" y="186"/>
                    </a:lnTo>
                    <a:lnTo>
                      <a:pt x="107" y="94"/>
                    </a:lnTo>
                    <a:lnTo>
                      <a:pt x="88" y="94"/>
                    </a:lnTo>
                    <a:lnTo>
                      <a:pt x="0" y="12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2624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7" name="Freeform 45"/>
              <p:cNvSpPr>
                <a:spLocks/>
              </p:cNvSpPr>
              <p:nvPr/>
            </p:nvSpPr>
            <p:spPr bwMode="auto">
              <a:xfrm>
                <a:off x="710" y="1750"/>
                <a:ext cx="170" cy="18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4" y="25"/>
                  </a:cxn>
                  <a:cxn ang="0">
                    <a:pos x="82" y="25"/>
                  </a:cxn>
                  <a:cxn ang="0">
                    <a:pos x="158" y="31"/>
                  </a:cxn>
                  <a:cxn ang="0">
                    <a:pos x="170" y="60"/>
                  </a:cxn>
                  <a:cxn ang="0">
                    <a:pos x="167" y="145"/>
                  </a:cxn>
                  <a:cxn ang="0">
                    <a:pos x="167" y="177"/>
                  </a:cxn>
                  <a:cxn ang="0">
                    <a:pos x="133" y="189"/>
                  </a:cxn>
                  <a:cxn ang="0">
                    <a:pos x="98" y="186"/>
                  </a:cxn>
                  <a:cxn ang="0">
                    <a:pos x="107" y="94"/>
                  </a:cxn>
                  <a:cxn ang="0">
                    <a:pos x="88" y="94"/>
                  </a:cxn>
                  <a:cxn ang="0">
                    <a:pos x="0" y="126"/>
                  </a:cxn>
                  <a:cxn ang="0">
                    <a:pos x="7" y="0"/>
                  </a:cxn>
                </a:cxnLst>
                <a:rect l="0" t="0" r="r" b="b"/>
                <a:pathLst>
                  <a:path w="170" h="189">
                    <a:moveTo>
                      <a:pt x="7" y="0"/>
                    </a:moveTo>
                    <a:lnTo>
                      <a:pt x="44" y="25"/>
                    </a:lnTo>
                    <a:lnTo>
                      <a:pt x="82" y="25"/>
                    </a:lnTo>
                    <a:lnTo>
                      <a:pt x="158" y="31"/>
                    </a:lnTo>
                    <a:lnTo>
                      <a:pt x="170" y="60"/>
                    </a:lnTo>
                    <a:lnTo>
                      <a:pt x="167" y="145"/>
                    </a:lnTo>
                    <a:lnTo>
                      <a:pt x="167" y="177"/>
                    </a:lnTo>
                    <a:lnTo>
                      <a:pt x="133" y="189"/>
                    </a:lnTo>
                    <a:lnTo>
                      <a:pt x="98" y="186"/>
                    </a:lnTo>
                    <a:lnTo>
                      <a:pt x="107" y="94"/>
                    </a:lnTo>
                    <a:lnTo>
                      <a:pt x="88" y="94"/>
                    </a:lnTo>
                    <a:lnTo>
                      <a:pt x="0" y="12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26248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8" name="Freeform 46"/>
              <p:cNvSpPr>
                <a:spLocks/>
              </p:cNvSpPr>
              <p:nvPr/>
            </p:nvSpPr>
            <p:spPr bwMode="auto">
              <a:xfrm>
                <a:off x="521" y="1930"/>
                <a:ext cx="236" cy="19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45" y="54"/>
                  </a:cxn>
                  <a:cxn ang="0">
                    <a:pos x="227" y="22"/>
                  </a:cxn>
                  <a:cxn ang="0">
                    <a:pos x="233" y="25"/>
                  </a:cxn>
                  <a:cxn ang="0">
                    <a:pos x="236" y="47"/>
                  </a:cxn>
                  <a:cxn ang="0">
                    <a:pos x="230" y="47"/>
                  </a:cxn>
                  <a:cxn ang="0">
                    <a:pos x="230" y="57"/>
                  </a:cxn>
                  <a:cxn ang="0">
                    <a:pos x="227" y="63"/>
                  </a:cxn>
                  <a:cxn ang="0">
                    <a:pos x="224" y="63"/>
                  </a:cxn>
                  <a:cxn ang="0">
                    <a:pos x="218" y="60"/>
                  </a:cxn>
                  <a:cxn ang="0">
                    <a:pos x="214" y="54"/>
                  </a:cxn>
                  <a:cxn ang="0">
                    <a:pos x="214" y="47"/>
                  </a:cxn>
                  <a:cxn ang="0">
                    <a:pos x="151" y="73"/>
                  </a:cxn>
                  <a:cxn ang="0">
                    <a:pos x="208" y="136"/>
                  </a:cxn>
                  <a:cxn ang="0">
                    <a:pos x="211" y="161"/>
                  </a:cxn>
                  <a:cxn ang="0">
                    <a:pos x="208" y="171"/>
                  </a:cxn>
                  <a:cxn ang="0">
                    <a:pos x="208" y="177"/>
                  </a:cxn>
                  <a:cxn ang="0">
                    <a:pos x="205" y="187"/>
                  </a:cxn>
                  <a:cxn ang="0">
                    <a:pos x="202" y="190"/>
                  </a:cxn>
                  <a:cxn ang="0">
                    <a:pos x="199" y="190"/>
                  </a:cxn>
                  <a:cxn ang="0">
                    <a:pos x="192" y="193"/>
                  </a:cxn>
                  <a:cxn ang="0">
                    <a:pos x="189" y="190"/>
                  </a:cxn>
                  <a:cxn ang="0">
                    <a:pos x="186" y="180"/>
                  </a:cxn>
                  <a:cxn ang="0">
                    <a:pos x="183" y="177"/>
                  </a:cxn>
                  <a:cxn ang="0">
                    <a:pos x="189" y="171"/>
                  </a:cxn>
                  <a:cxn ang="0">
                    <a:pos x="192" y="168"/>
                  </a:cxn>
                  <a:cxn ang="0">
                    <a:pos x="192" y="161"/>
                  </a:cxn>
                  <a:cxn ang="0">
                    <a:pos x="196" y="161"/>
                  </a:cxn>
                  <a:cxn ang="0">
                    <a:pos x="199" y="155"/>
                  </a:cxn>
                  <a:cxn ang="0">
                    <a:pos x="132" y="79"/>
                  </a:cxn>
                  <a:cxn ang="0">
                    <a:pos x="22" y="142"/>
                  </a:cxn>
                  <a:cxn ang="0">
                    <a:pos x="22" y="152"/>
                  </a:cxn>
                  <a:cxn ang="0">
                    <a:pos x="19" y="155"/>
                  </a:cxn>
                  <a:cxn ang="0">
                    <a:pos x="19" y="171"/>
                  </a:cxn>
                  <a:cxn ang="0">
                    <a:pos x="16" y="174"/>
                  </a:cxn>
                  <a:cxn ang="0">
                    <a:pos x="13" y="177"/>
                  </a:cxn>
                  <a:cxn ang="0">
                    <a:pos x="6" y="177"/>
                  </a:cxn>
                  <a:cxn ang="0">
                    <a:pos x="0" y="171"/>
                  </a:cxn>
                  <a:cxn ang="0">
                    <a:pos x="6" y="155"/>
                  </a:cxn>
                  <a:cxn ang="0">
                    <a:pos x="6" y="149"/>
                  </a:cxn>
                  <a:cxn ang="0">
                    <a:pos x="13" y="139"/>
                  </a:cxn>
                  <a:cxn ang="0">
                    <a:pos x="9" y="120"/>
                  </a:cxn>
                  <a:cxn ang="0">
                    <a:pos x="114" y="66"/>
                  </a:cxn>
                  <a:cxn ang="0">
                    <a:pos x="79" y="35"/>
                  </a:cxn>
                  <a:cxn ang="0">
                    <a:pos x="73" y="41"/>
                  </a:cxn>
                  <a:cxn ang="0">
                    <a:pos x="69" y="47"/>
                  </a:cxn>
                  <a:cxn ang="0">
                    <a:pos x="63" y="54"/>
                  </a:cxn>
                  <a:cxn ang="0">
                    <a:pos x="50" y="44"/>
                  </a:cxn>
                  <a:cxn ang="0">
                    <a:pos x="50" y="41"/>
                  </a:cxn>
                  <a:cxn ang="0">
                    <a:pos x="54" y="35"/>
                  </a:cxn>
                  <a:cxn ang="0">
                    <a:pos x="63" y="31"/>
                  </a:cxn>
                  <a:cxn ang="0">
                    <a:pos x="66" y="22"/>
                  </a:cxn>
                  <a:cxn ang="0">
                    <a:pos x="82" y="9"/>
                  </a:cxn>
                  <a:cxn ang="0">
                    <a:pos x="120" y="44"/>
                  </a:cxn>
                  <a:cxn ang="0">
                    <a:pos x="120" y="6"/>
                  </a:cxn>
                  <a:cxn ang="0">
                    <a:pos x="142" y="0"/>
                  </a:cxn>
                </a:cxnLst>
                <a:rect l="0" t="0" r="r" b="b"/>
                <a:pathLst>
                  <a:path w="236" h="193">
                    <a:moveTo>
                      <a:pt x="142" y="0"/>
                    </a:moveTo>
                    <a:lnTo>
                      <a:pt x="145" y="54"/>
                    </a:lnTo>
                    <a:lnTo>
                      <a:pt x="227" y="22"/>
                    </a:lnTo>
                    <a:lnTo>
                      <a:pt x="233" y="25"/>
                    </a:lnTo>
                    <a:lnTo>
                      <a:pt x="236" y="47"/>
                    </a:lnTo>
                    <a:lnTo>
                      <a:pt x="230" y="47"/>
                    </a:lnTo>
                    <a:lnTo>
                      <a:pt x="230" y="57"/>
                    </a:lnTo>
                    <a:lnTo>
                      <a:pt x="227" y="63"/>
                    </a:lnTo>
                    <a:lnTo>
                      <a:pt x="224" y="63"/>
                    </a:lnTo>
                    <a:lnTo>
                      <a:pt x="218" y="60"/>
                    </a:lnTo>
                    <a:lnTo>
                      <a:pt x="214" y="54"/>
                    </a:lnTo>
                    <a:lnTo>
                      <a:pt x="214" y="47"/>
                    </a:lnTo>
                    <a:lnTo>
                      <a:pt x="151" y="73"/>
                    </a:lnTo>
                    <a:lnTo>
                      <a:pt x="208" y="136"/>
                    </a:lnTo>
                    <a:lnTo>
                      <a:pt x="211" y="161"/>
                    </a:lnTo>
                    <a:lnTo>
                      <a:pt x="208" y="171"/>
                    </a:lnTo>
                    <a:lnTo>
                      <a:pt x="208" y="177"/>
                    </a:lnTo>
                    <a:lnTo>
                      <a:pt x="205" y="187"/>
                    </a:lnTo>
                    <a:lnTo>
                      <a:pt x="202" y="190"/>
                    </a:lnTo>
                    <a:lnTo>
                      <a:pt x="199" y="190"/>
                    </a:lnTo>
                    <a:lnTo>
                      <a:pt x="192" y="193"/>
                    </a:lnTo>
                    <a:lnTo>
                      <a:pt x="189" y="190"/>
                    </a:lnTo>
                    <a:lnTo>
                      <a:pt x="186" y="180"/>
                    </a:lnTo>
                    <a:lnTo>
                      <a:pt x="183" y="177"/>
                    </a:lnTo>
                    <a:lnTo>
                      <a:pt x="189" y="171"/>
                    </a:lnTo>
                    <a:lnTo>
                      <a:pt x="192" y="168"/>
                    </a:lnTo>
                    <a:lnTo>
                      <a:pt x="192" y="161"/>
                    </a:lnTo>
                    <a:lnTo>
                      <a:pt x="196" y="161"/>
                    </a:lnTo>
                    <a:lnTo>
                      <a:pt x="199" y="155"/>
                    </a:lnTo>
                    <a:lnTo>
                      <a:pt x="132" y="79"/>
                    </a:lnTo>
                    <a:lnTo>
                      <a:pt x="22" y="142"/>
                    </a:lnTo>
                    <a:lnTo>
                      <a:pt x="22" y="152"/>
                    </a:lnTo>
                    <a:lnTo>
                      <a:pt x="19" y="155"/>
                    </a:lnTo>
                    <a:lnTo>
                      <a:pt x="19" y="171"/>
                    </a:lnTo>
                    <a:lnTo>
                      <a:pt x="16" y="174"/>
                    </a:lnTo>
                    <a:lnTo>
                      <a:pt x="13" y="177"/>
                    </a:lnTo>
                    <a:lnTo>
                      <a:pt x="6" y="177"/>
                    </a:lnTo>
                    <a:lnTo>
                      <a:pt x="0" y="171"/>
                    </a:lnTo>
                    <a:lnTo>
                      <a:pt x="6" y="155"/>
                    </a:lnTo>
                    <a:lnTo>
                      <a:pt x="6" y="149"/>
                    </a:lnTo>
                    <a:lnTo>
                      <a:pt x="13" y="139"/>
                    </a:lnTo>
                    <a:lnTo>
                      <a:pt x="9" y="120"/>
                    </a:lnTo>
                    <a:lnTo>
                      <a:pt x="114" y="66"/>
                    </a:lnTo>
                    <a:lnTo>
                      <a:pt x="79" y="35"/>
                    </a:lnTo>
                    <a:lnTo>
                      <a:pt x="73" y="41"/>
                    </a:lnTo>
                    <a:lnTo>
                      <a:pt x="69" y="47"/>
                    </a:lnTo>
                    <a:lnTo>
                      <a:pt x="63" y="54"/>
                    </a:lnTo>
                    <a:lnTo>
                      <a:pt x="50" y="44"/>
                    </a:lnTo>
                    <a:lnTo>
                      <a:pt x="50" y="41"/>
                    </a:lnTo>
                    <a:lnTo>
                      <a:pt x="54" y="35"/>
                    </a:lnTo>
                    <a:lnTo>
                      <a:pt x="63" y="31"/>
                    </a:lnTo>
                    <a:lnTo>
                      <a:pt x="66" y="22"/>
                    </a:lnTo>
                    <a:lnTo>
                      <a:pt x="82" y="9"/>
                    </a:lnTo>
                    <a:lnTo>
                      <a:pt x="120" y="44"/>
                    </a:lnTo>
                    <a:lnTo>
                      <a:pt x="120" y="6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AAAA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59" name="Freeform 47"/>
              <p:cNvSpPr>
                <a:spLocks/>
              </p:cNvSpPr>
              <p:nvPr/>
            </p:nvSpPr>
            <p:spPr bwMode="auto">
              <a:xfrm>
                <a:off x="521" y="1930"/>
                <a:ext cx="236" cy="19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45" y="54"/>
                  </a:cxn>
                  <a:cxn ang="0">
                    <a:pos x="227" y="22"/>
                  </a:cxn>
                  <a:cxn ang="0">
                    <a:pos x="233" y="25"/>
                  </a:cxn>
                  <a:cxn ang="0">
                    <a:pos x="236" y="47"/>
                  </a:cxn>
                  <a:cxn ang="0">
                    <a:pos x="230" y="47"/>
                  </a:cxn>
                  <a:cxn ang="0">
                    <a:pos x="230" y="57"/>
                  </a:cxn>
                  <a:cxn ang="0">
                    <a:pos x="227" y="63"/>
                  </a:cxn>
                  <a:cxn ang="0">
                    <a:pos x="224" y="63"/>
                  </a:cxn>
                  <a:cxn ang="0">
                    <a:pos x="218" y="60"/>
                  </a:cxn>
                  <a:cxn ang="0">
                    <a:pos x="214" y="54"/>
                  </a:cxn>
                  <a:cxn ang="0">
                    <a:pos x="214" y="47"/>
                  </a:cxn>
                  <a:cxn ang="0">
                    <a:pos x="151" y="73"/>
                  </a:cxn>
                  <a:cxn ang="0">
                    <a:pos x="208" y="136"/>
                  </a:cxn>
                  <a:cxn ang="0">
                    <a:pos x="211" y="161"/>
                  </a:cxn>
                  <a:cxn ang="0">
                    <a:pos x="208" y="171"/>
                  </a:cxn>
                  <a:cxn ang="0">
                    <a:pos x="208" y="177"/>
                  </a:cxn>
                  <a:cxn ang="0">
                    <a:pos x="205" y="187"/>
                  </a:cxn>
                  <a:cxn ang="0">
                    <a:pos x="202" y="190"/>
                  </a:cxn>
                  <a:cxn ang="0">
                    <a:pos x="199" y="190"/>
                  </a:cxn>
                  <a:cxn ang="0">
                    <a:pos x="192" y="193"/>
                  </a:cxn>
                  <a:cxn ang="0">
                    <a:pos x="189" y="190"/>
                  </a:cxn>
                  <a:cxn ang="0">
                    <a:pos x="186" y="180"/>
                  </a:cxn>
                  <a:cxn ang="0">
                    <a:pos x="183" y="177"/>
                  </a:cxn>
                  <a:cxn ang="0">
                    <a:pos x="189" y="171"/>
                  </a:cxn>
                  <a:cxn ang="0">
                    <a:pos x="192" y="168"/>
                  </a:cxn>
                  <a:cxn ang="0">
                    <a:pos x="192" y="161"/>
                  </a:cxn>
                  <a:cxn ang="0">
                    <a:pos x="196" y="161"/>
                  </a:cxn>
                  <a:cxn ang="0">
                    <a:pos x="199" y="155"/>
                  </a:cxn>
                  <a:cxn ang="0">
                    <a:pos x="132" y="79"/>
                  </a:cxn>
                  <a:cxn ang="0">
                    <a:pos x="22" y="142"/>
                  </a:cxn>
                  <a:cxn ang="0">
                    <a:pos x="22" y="152"/>
                  </a:cxn>
                  <a:cxn ang="0">
                    <a:pos x="19" y="155"/>
                  </a:cxn>
                  <a:cxn ang="0">
                    <a:pos x="19" y="171"/>
                  </a:cxn>
                  <a:cxn ang="0">
                    <a:pos x="16" y="174"/>
                  </a:cxn>
                  <a:cxn ang="0">
                    <a:pos x="13" y="177"/>
                  </a:cxn>
                  <a:cxn ang="0">
                    <a:pos x="6" y="177"/>
                  </a:cxn>
                  <a:cxn ang="0">
                    <a:pos x="0" y="171"/>
                  </a:cxn>
                  <a:cxn ang="0">
                    <a:pos x="6" y="155"/>
                  </a:cxn>
                  <a:cxn ang="0">
                    <a:pos x="6" y="149"/>
                  </a:cxn>
                  <a:cxn ang="0">
                    <a:pos x="13" y="139"/>
                  </a:cxn>
                  <a:cxn ang="0">
                    <a:pos x="9" y="120"/>
                  </a:cxn>
                  <a:cxn ang="0">
                    <a:pos x="114" y="66"/>
                  </a:cxn>
                  <a:cxn ang="0">
                    <a:pos x="79" y="35"/>
                  </a:cxn>
                  <a:cxn ang="0">
                    <a:pos x="73" y="41"/>
                  </a:cxn>
                  <a:cxn ang="0">
                    <a:pos x="69" y="47"/>
                  </a:cxn>
                  <a:cxn ang="0">
                    <a:pos x="63" y="54"/>
                  </a:cxn>
                  <a:cxn ang="0">
                    <a:pos x="50" y="44"/>
                  </a:cxn>
                  <a:cxn ang="0">
                    <a:pos x="50" y="41"/>
                  </a:cxn>
                  <a:cxn ang="0">
                    <a:pos x="54" y="35"/>
                  </a:cxn>
                  <a:cxn ang="0">
                    <a:pos x="63" y="31"/>
                  </a:cxn>
                  <a:cxn ang="0">
                    <a:pos x="66" y="22"/>
                  </a:cxn>
                  <a:cxn ang="0">
                    <a:pos x="82" y="9"/>
                  </a:cxn>
                  <a:cxn ang="0">
                    <a:pos x="120" y="44"/>
                  </a:cxn>
                  <a:cxn ang="0">
                    <a:pos x="120" y="6"/>
                  </a:cxn>
                  <a:cxn ang="0">
                    <a:pos x="142" y="0"/>
                  </a:cxn>
                </a:cxnLst>
                <a:rect l="0" t="0" r="r" b="b"/>
                <a:pathLst>
                  <a:path w="236" h="193">
                    <a:moveTo>
                      <a:pt x="142" y="0"/>
                    </a:moveTo>
                    <a:lnTo>
                      <a:pt x="145" y="54"/>
                    </a:lnTo>
                    <a:lnTo>
                      <a:pt x="227" y="22"/>
                    </a:lnTo>
                    <a:lnTo>
                      <a:pt x="233" y="25"/>
                    </a:lnTo>
                    <a:lnTo>
                      <a:pt x="236" y="47"/>
                    </a:lnTo>
                    <a:lnTo>
                      <a:pt x="230" y="47"/>
                    </a:lnTo>
                    <a:lnTo>
                      <a:pt x="230" y="57"/>
                    </a:lnTo>
                    <a:lnTo>
                      <a:pt x="227" y="63"/>
                    </a:lnTo>
                    <a:lnTo>
                      <a:pt x="224" y="63"/>
                    </a:lnTo>
                    <a:lnTo>
                      <a:pt x="218" y="60"/>
                    </a:lnTo>
                    <a:lnTo>
                      <a:pt x="214" y="54"/>
                    </a:lnTo>
                    <a:lnTo>
                      <a:pt x="214" y="47"/>
                    </a:lnTo>
                    <a:lnTo>
                      <a:pt x="151" y="73"/>
                    </a:lnTo>
                    <a:lnTo>
                      <a:pt x="208" y="136"/>
                    </a:lnTo>
                    <a:lnTo>
                      <a:pt x="211" y="161"/>
                    </a:lnTo>
                    <a:lnTo>
                      <a:pt x="208" y="171"/>
                    </a:lnTo>
                    <a:lnTo>
                      <a:pt x="208" y="177"/>
                    </a:lnTo>
                    <a:lnTo>
                      <a:pt x="205" y="187"/>
                    </a:lnTo>
                    <a:lnTo>
                      <a:pt x="202" y="190"/>
                    </a:lnTo>
                    <a:lnTo>
                      <a:pt x="199" y="190"/>
                    </a:lnTo>
                    <a:lnTo>
                      <a:pt x="192" y="193"/>
                    </a:lnTo>
                    <a:lnTo>
                      <a:pt x="189" y="190"/>
                    </a:lnTo>
                    <a:lnTo>
                      <a:pt x="186" y="180"/>
                    </a:lnTo>
                    <a:lnTo>
                      <a:pt x="183" y="177"/>
                    </a:lnTo>
                    <a:lnTo>
                      <a:pt x="189" y="171"/>
                    </a:lnTo>
                    <a:lnTo>
                      <a:pt x="192" y="168"/>
                    </a:lnTo>
                    <a:lnTo>
                      <a:pt x="192" y="161"/>
                    </a:lnTo>
                    <a:lnTo>
                      <a:pt x="196" y="161"/>
                    </a:lnTo>
                    <a:lnTo>
                      <a:pt x="199" y="155"/>
                    </a:lnTo>
                    <a:lnTo>
                      <a:pt x="132" y="79"/>
                    </a:lnTo>
                    <a:lnTo>
                      <a:pt x="22" y="142"/>
                    </a:lnTo>
                    <a:lnTo>
                      <a:pt x="22" y="152"/>
                    </a:lnTo>
                    <a:lnTo>
                      <a:pt x="19" y="155"/>
                    </a:lnTo>
                    <a:lnTo>
                      <a:pt x="19" y="171"/>
                    </a:lnTo>
                    <a:lnTo>
                      <a:pt x="16" y="174"/>
                    </a:lnTo>
                    <a:lnTo>
                      <a:pt x="13" y="177"/>
                    </a:lnTo>
                    <a:lnTo>
                      <a:pt x="6" y="177"/>
                    </a:lnTo>
                    <a:lnTo>
                      <a:pt x="0" y="171"/>
                    </a:lnTo>
                    <a:lnTo>
                      <a:pt x="6" y="155"/>
                    </a:lnTo>
                    <a:lnTo>
                      <a:pt x="6" y="149"/>
                    </a:lnTo>
                    <a:lnTo>
                      <a:pt x="13" y="139"/>
                    </a:lnTo>
                    <a:lnTo>
                      <a:pt x="9" y="120"/>
                    </a:lnTo>
                    <a:lnTo>
                      <a:pt x="114" y="66"/>
                    </a:lnTo>
                    <a:lnTo>
                      <a:pt x="79" y="35"/>
                    </a:lnTo>
                    <a:lnTo>
                      <a:pt x="73" y="41"/>
                    </a:lnTo>
                    <a:lnTo>
                      <a:pt x="69" y="47"/>
                    </a:lnTo>
                    <a:lnTo>
                      <a:pt x="63" y="54"/>
                    </a:lnTo>
                    <a:lnTo>
                      <a:pt x="50" y="44"/>
                    </a:lnTo>
                    <a:lnTo>
                      <a:pt x="50" y="41"/>
                    </a:lnTo>
                    <a:lnTo>
                      <a:pt x="54" y="35"/>
                    </a:lnTo>
                    <a:lnTo>
                      <a:pt x="63" y="31"/>
                    </a:lnTo>
                    <a:lnTo>
                      <a:pt x="66" y="22"/>
                    </a:lnTo>
                    <a:lnTo>
                      <a:pt x="82" y="9"/>
                    </a:lnTo>
                    <a:lnTo>
                      <a:pt x="120" y="44"/>
                    </a:lnTo>
                    <a:lnTo>
                      <a:pt x="120" y="6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AAAAA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0" name="Freeform 48"/>
              <p:cNvSpPr>
                <a:spLocks/>
              </p:cNvSpPr>
              <p:nvPr/>
            </p:nvSpPr>
            <p:spPr bwMode="auto">
              <a:xfrm>
                <a:off x="811" y="1658"/>
                <a:ext cx="69" cy="54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9" y="22"/>
                  </a:cxn>
                  <a:cxn ang="0">
                    <a:pos x="19" y="6"/>
                  </a:cxn>
                  <a:cxn ang="0">
                    <a:pos x="35" y="0"/>
                  </a:cxn>
                  <a:cxn ang="0">
                    <a:pos x="38" y="0"/>
                  </a:cxn>
                  <a:cxn ang="0">
                    <a:pos x="38" y="6"/>
                  </a:cxn>
                  <a:cxn ang="0">
                    <a:pos x="51" y="3"/>
                  </a:cxn>
                  <a:cxn ang="0">
                    <a:pos x="63" y="0"/>
                  </a:cxn>
                  <a:cxn ang="0">
                    <a:pos x="69" y="6"/>
                  </a:cxn>
                  <a:cxn ang="0">
                    <a:pos x="63" y="9"/>
                  </a:cxn>
                  <a:cxn ang="0">
                    <a:pos x="63" y="38"/>
                  </a:cxn>
                  <a:cxn ang="0">
                    <a:pos x="41" y="50"/>
                  </a:cxn>
                  <a:cxn ang="0">
                    <a:pos x="35" y="50"/>
                  </a:cxn>
                  <a:cxn ang="0">
                    <a:pos x="25" y="54"/>
                  </a:cxn>
                  <a:cxn ang="0">
                    <a:pos x="0" y="35"/>
                  </a:cxn>
                </a:cxnLst>
                <a:rect l="0" t="0" r="r" b="b"/>
                <a:pathLst>
                  <a:path w="69" h="54">
                    <a:moveTo>
                      <a:pt x="0" y="35"/>
                    </a:moveTo>
                    <a:lnTo>
                      <a:pt x="19" y="22"/>
                    </a:lnTo>
                    <a:lnTo>
                      <a:pt x="19" y="6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38" y="6"/>
                    </a:lnTo>
                    <a:lnTo>
                      <a:pt x="51" y="3"/>
                    </a:lnTo>
                    <a:lnTo>
                      <a:pt x="63" y="0"/>
                    </a:lnTo>
                    <a:lnTo>
                      <a:pt x="69" y="6"/>
                    </a:lnTo>
                    <a:lnTo>
                      <a:pt x="63" y="9"/>
                    </a:lnTo>
                    <a:lnTo>
                      <a:pt x="63" y="38"/>
                    </a:lnTo>
                    <a:lnTo>
                      <a:pt x="41" y="50"/>
                    </a:lnTo>
                    <a:lnTo>
                      <a:pt x="35" y="50"/>
                    </a:lnTo>
                    <a:lnTo>
                      <a:pt x="25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A3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1" name="Freeform 49"/>
              <p:cNvSpPr>
                <a:spLocks/>
              </p:cNvSpPr>
              <p:nvPr/>
            </p:nvSpPr>
            <p:spPr bwMode="auto">
              <a:xfrm>
                <a:off x="811" y="1658"/>
                <a:ext cx="69" cy="54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9" y="22"/>
                  </a:cxn>
                  <a:cxn ang="0">
                    <a:pos x="19" y="6"/>
                  </a:cxn>
                  <a:cxn ang="0">
                    <a:pos x="35" y="0"/>
                  </a:cxn>
                  <a:cxn ang="0">
                    <a:pos x="38" y="0"/>
                  </a:cxn>
                  <a:cxn ang="0">
                    <a:pos x="38" y="6"/>
                  </a:cxn>
                  <a:cxn ang="0">
                    <a:pos x="51" y="3"/>
                  </a:cxn>
                  <a:cxn ang="0">
                    <a:pos x="63" y="0"/>
                  </a:cxn>
                  <a:cxn ang="0">
                    <a:pos x="69" y="6"/>
                  </a:cxn>
                  <a:cxn ang="0">
                    <a:pos x="63" y="9"/>
                  </a:cxn>
                  <a:cxn ang="0">
                    <a:pos x="63" y="38"/>
                  </a:cxn>
                  <a:cxn ang="0">
                    <a:pos x="41" y="50"/>
                  </a:cxn>
                  <a:cxn ang="0">
                    <a:pos x="35" y="50"/>
                  </a:cxn>
                  <a:cxn ang="0">
                    <a:pos x="25" y="54"/>
                  </a:cxn>
                  <a:cxn ang="0">
                    <a:pos x="0" y="35"/>
                  </a:cxn>
                </a:cxnLst>
                <a:rect l="0" t="0" r="r" b="b"/>
                <a:pathLst>
                  <a:path w="69" h="54">
                    <a:moveTo>
                      <a:pt x="0" y="35"/>
                    </a:moveTo>
                    <a:lnTo>
                      <a:pt x="19" y="22"/>
                    </a:lnTo>
                    <a:lnTo>
                      <a:pt x="19" y="6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38" y="6"/>
                    </a:lnTo>
                    <a:lnTo>
                      <a:pt x="51" y="3"/>
                    </a:lnTo>
                    <a:lnTo>
                      <a:pt x="63" y="0"/>
                    </a:lnTo>
                    <a:lnTo>
                      <a:pt x="69" y="6"/>
                    </a:lnTo>
                    <a:lnTo>
                      <a:pt x="63" y="9"/>
                    </a:lnTo>
                    <a:lnTo>
                      <a:pt x="63" y="38"/>
                    </a:lnTo>
                    <a:lnTo>
                      <a:pt x="41" y="50"/>
                    </a:lnTo>
                    <a:lnTo>
                      <a:pt x="35" y="50"/>
                    </a:lnTo>
                    <a:lnTo>
                      <a:pt x="25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A38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2" name="Freeform 50"/>
              <p:cNvSpPr>
                <a:spLocks/>
              </p:cNvSpPr>
              <p:nvPr/>
            </p:nvSpPr>
            <p:spPr bwMode="auto">
              <a:xfrm>
                <a:off x="590" y="1417"/>
                <a:ext cx="111" cy="149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101" y="41"/>
                  </a:cxn>
                  <a:cxn ang="0">
                    <a:pos x="101" y="48"/>
                  </a:cxn>
                  <a:cxn ang="0">
                    <a:pos x="111" y="70"/>
                  </a:cxn>
                  <a:cxn ang="0">
                    <a:pos x="108" y="76"/>
                  </a:cxn>
                  <a:cxn ang="0">
                    <a:pos x="101" y="76"/>
                  </a:cxn>
                  <a:cxn ang="0">
                    <a:pos x="101" y="89"/>
                  </a:cxn>
                  <a:cxn ang="0">
                    <a:pos x="95" y="89"/>
                  </a:cxn>
                  <a:cxn ang="0">
                    <a:pos x="98" y="92"/>
                  </a:cxn>
                  <a:cxn ang="0">
                    <a:pos x="98" y="92"/>
                  </a:cxn>
                  <a:cxn ang="0">
                    <a:pos x="95" y="105"/>
                  </a:cxn>
                  <a:cxn ang="0">
                    <a:pos x="92" y="114"/>
                  </a:cxn>
                  <a:cxn ang="0">
                    <a:pos x="86" y="117"/>
                  </a:cxn>
                  <a:cxn ang="0">
                    <a:pos x="76" y="117"/>
                  </a:cxn>
                  <a:cxn ang="0">
                    <a:pos x="63" y="127"/>
                  </a:cxn>
                  <a:cxn ang="0">
                    <a:pos x="51" y="149"/>
                  </a:cxn>
                  <a:cxn ang="0">
                    <a:pos x="0" y="105"/>
                  </a:cxn>
                  <a:cxn ang="0">
                    <a:pos x="26" y="0"/>
                  </a:cxn>
                  <a:cxn ang="0">
                    <a:pos x="101" y="13"/>
                  </a:cxn>
                </a:cxnLst>
                <a:rect l="0" t="0" r="r" b="b"/>
                <a:pathLst>
                  <a:path w="111" h="149">
                    <a:moveTo>
                      <a:pt x="101" y="13"/>
                    </a:moveTo>
                    <a:lnTo>
                      <a:pt x="101" y="41"/>
                    </a:lnTo>
                    <a:lnTo>
                      <a:pt x="101" y="48"/>
                    </a:lnTo>
                    <a:lnTo>
                      <a:pt x="111" y="70"/>
                    </a:lnTo>
                    <a:lnTo>
                      <a:pt x="108" y="76"/>
                    </a:lnTo>
                    <a:lnTo>
                      <a:pt x="101" y="76"/>
                    </a:lnTo>
                    <a:lnTo>
                      <a:pt x="101" y="89"/>
                    </a:lnTo>
                    <a:lnTo>
                      <a:pt x="95" y="89"/>
                    </a:lnTo>
                    <a:lnTo>
                      <a:pt x="98" y="92"/>
                    </a:lnTo>
                    <a:lnTo>
                      <a:pt x="98" y="92"/>
                    </a:lnTo>
                    <a:lnTo>
                      <a:pt x="95" y="105"/>
                    </a:lnTo>
                    <a:lnTo>
                      <a:pt x="92" y="114"/>
                    </a:lnTo>
                    <a:lnTo>
                      <a:pt x="86" y="117"/>
                    </a:lnTo>
                    <a:lnTo>
                      <a:pt x="76" y="117"/>
                    </a:lnTo>
                    <a:lnTo>
                      <a:pt x="63" y="127"/>
                    </a:lnTo>
                    <a:lnTo>
                      <a:pt x="51" y="149"/>
                    </a:lnTo>
                    <a:lnTo>
                      <a:pt x="0" y="105"/>
                    </a:lnTo>
                    <a:lnTo>
                      <a:pt x="26" y="0"/>
                    </a:lnTo>
                    <a:lnTo>
                      <a:pt x="101" y="13"/>
                    </a:lnTo>
                    <a:close/>
                  </a:path>
                </a:pathLst>
              </a:custGeom>
              <a:solidFill>
                <a:srgbClr val="FFA3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3" name="Freeform 51"/>
              <p:cNvSpPr>
                <a:spLocks/>
              </p:cNvSpPr>
              <p:nvPr/>
            </p:nvSpPr>
            <p:spPr bwMode="auto">
              <a:xfrm>
                <a:off x="590" y="1417"/>
                <a:ext cx="111" cy="149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101" y="41"/>
                  </a:cxn>
                  <a:cxn ang="0">
                    <a:pos x="101" y="48"/>
                  </a:cxn>
                  <a:cxn ang="0">
                    <a:pos x="111" y="70"/>
                  </a:cxn>
                  <a:cxn ang="0">
                    <a:pos x="108" y="76"/>
                  </a:cxn>
                  <a:cxn ang="0">
                    <a:pos x="101" y="76"/>
                  </a:cxn>
                  <a:cxn ang="0">
                    <a:pos x="101" y="89"/>
                  </a:cxn>
                  <a:cxn ang="0">
                    <a:pos x="95" y="89"/>
                  </a:cxn>
                  <a:cxn ang="0">
                    <a:pos x="98" y="92"/>
                  </a:cxn>
                  <a:cxn ang="0">
                    <a:pos x="95" y="105"/>
                  </a:cxn>
                  <a:cxn ang="0">
                    <a:pos x="92" y="114"/>
                  </a:cxn>
                  <a:cxn ang="0">
                    <a:pos x="86" y="117"/>
                  </a:cxn>
                  <a:cxn ang="0">
                    <a:pos x="76" y="117"/>
                  </a:cxn>
                  <a:cxn ang="0">
                    <a:pos x="63" y="127"/>
                  </a:cxn>
                  <a:cxn ang="0">
                    <a:pos x="51" y="149"/>
                  </a:cxn>
                  <a:cxn ang="0">
                    <a:pos x="0" y="105"/>
                  </a:cxn>
                  <a:cxn ang="0">
                    <a:pos x="26" y="0"/>
                  </a:cxn>
                  <a:cxn ang="0">
                    <a:pos x="101" y="13"/>
                  </a:cxn>
                </a:cxnLst>
                <a:rect l="0" t="0" r="r" b="b"/>
                <a:pathLst>
                  <a:path w="111" h="149">
                    <a:moveTo>
                      <a:pt x="101" y="13"/>
                    </a:moveTo>
                    <a:lnTo>
                      <a:pt x="101" y="41"/>
                    </a:lnTo>
                    <a:lnTo>
                      <a:pt x="101" y="48"/>
                    </a:lnTo>
                    <a:lnTo>
                      <a:pt x="111" y="70"/>
                    </a:lnTo>
                    <a:lnTo>
                      <a:pt x="108" y="76"/>
                    </a:lnTo>
                    <a:lnTo>
                      <a:pt x="101" y="76"/>
                    </a:lnTo>
                    <a:lnTo>
                      <a:pt x="101" y="89"/>
                    </a:lnTo>
                    <a:lnTo>
                      <a:pt x="95" y="89"/>
                    </a:lnTo>
                    <a:lnTo>
                      <a:pt x="98" y="92"/>
                    </a:lnTo>
                    <a:lnTo>
                      <a:pt x="95" y="105"/>
                    </a:lnTo>
                    <a:lnTo>
                      <a:pt x="92" y="114"/>
                    </a:lnTo>
                    <a:lnTo>
                      <a:pt x="86" y="117"/>
                    </a:lnTo>
                    <a:lnTo>
                      <a:pt x="76" y="117"/>
                    </a:lnTo>
                    <a:lnTo>
                      <a:pt x="63" y="127"/>
                    </a:lnTo>
                    <a:lnTo>
                      <a:pt x="51" y="149"/>
                    </a:lnTo>
                    <a:lnTo>
                      <a:pt x="0" y="105"/>
                    </a:lnTo>
                    <a:lnTo>
                      <a:pt x="26" y="0"/>
                    </a:lnTo>
                    <a:lnTo>
                      <a:pt x="101" y="13"/>
                    </a:lnTo>
                    <a:close/>
                  </a:path>
                </a:pathLst>
              </a:custGeom>
              <a:solidFill>
                <a:srgbClr val="FFA38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4" name="Freeform 52"/>
              <p:cNvSpPr>
                <a:spLocks/>
              </p:cNvSpPr>
              <p:nvPr/>
            </p:nvSpPr>
            <p:spPr bwMode="auto">
              <a:xfrm>
                <a:off x="568" y="1395"/>
                <a:ext cx="133" cy="124"/>
              </a:xfrm>
              <a:custGeom>
                <a:avLst/>
                <a:gdLst/>
                <a:ahLst/>
                <a:cxnLst>
                  <a:cxn ang="0">
                    <a:pos x="76" y="86"/>
                  </a:cxn>
                  <a:cxn ang="0">
                    <a:pos x="67" y="95"/>
                  </a:cxn>
                  <a:cxn ang="0">
                    <a:pos x="57" y="120"/>
                  </a:cxn>
                  <a:cxn ang="0">
                    <a:pos x="29" y="124"/>
                  </a:cxn>
                  <a:cxn ang="0">
                    <a:pos x="16" y="120"/>
                  </a:cxn>
                  <a:cxn ang="0">
                    <a:pos x="0" y="63"/>
                  </a:cxn>
                  <a:cxn ang="0">
                    <a:pos x="0" y="44"/>
                  </a:cxn>
                  <a:cxn ang="0">
                    <a:pos x="16" y="16"/>
                  </a:cxn>
                  <a:cxn ang="0">
                    <a:pos x="38" y="0"/>
                  </a:cxn>
                  <a:cxn ang="0">
                    <a:pos x="73" y="0"/>
                  </a:cxn>
                  <a:cxn ang="0">
                    <a:pos x="108" y="10"/>
                  </a:cxn>
                  <a:cxn ang="0">
                    <a:pos x="111" y="19"/>
                  </a:cxn>
                  <a:cxn ang="0">
                    <a:pos x="133" y="32"/>
                  </a:cxn>
                  <a:cxn ang="0">
                    <a:pos x="133" y="41"/>
                  </a:cxn>
                  <a:cxn ang="0">
                    <a:pos x="120" y="51"/>
                  </a:cxn>
                  <a:cxn ang="0">
                    <a:pos x="108" y="54"/>
                  </a:cxn>
                  <a:cxn ang="0">
                    <a:pos x="98" y="63"/>
                  </a:cxn>
                  <a:cxn ang="0">
                    <a:pos x="98" y="86"/>
                  </a:cxn>
                  <a:cxn ang="0">
                    <a:pos x="85" y="92"/>
                  </a:cxn>
                  <a:cxn ang="0">
                    <a:pos x="76" y="86"/>
                  </a:cxn>
                </a:cxnLst>
                <a:rect l="0" t="0" r="r" b="b"/>
                <a:pathLst>
                  <a:path w="133" h="124">
                    <a:moveTo>
                      <a:pt x="76" y="86"/>
                    </a:moveTo>
                    <a:lnTo>
                      <a:pt x="67" y="95"/>
                    </a:lnTo>
                    <a:lnTo>
                      <a:pt x="57" y="120"/>
                    </a:lnTo>
                    <a:lnTo>
                      <a:pt x="29" y="124"/>
                    </a:lnTo>
                    <a:lnTo>
                      <a:pt x="16" y="120"/>
                    </a:lnTo>
                    <a:lnTo>
                      <a:pt x="0" y="63"/>
                    </a:lnTo>
                    <a:lnTo>
                      <a:pt x="0" y="44"/>
                    </a:lnTo>
                    <a:lnTo>
                      <a:pt x="16" y="16"/>
                    </a:lnTo>
                    <a:lnTo>
                      <a:pt x="38" y="0"/>
                    </a:lnTo>
                    <a:lnTo>
                      <a:pt x="73" y="0"/>
                    </a:lnTo>
                    <a:lnTo>
                      <a:pt x="108" y="10"/>
                    </a:lnTo>
                    <a:lnTo>
                      <a:pt x="111" y="19"/>
                    </a:lnTo>
                    <a:lnTo>
                      <a:pt x="133" y="32"/>
                    </a:lnTo>
                    <a:lnTo>
                      <a:pt x="133" y="41"/>
                    </a:lnTo>
                    <a:lnTo>
                      <a:pt x="120" y="51"/>
                    </a:lnTo>
                    <a:lnTo>
                      <a:pt x="108" y="54"/>
                    </a:lnTo>
                    <a:lnTo>
                      <a:pt x="98" y="63"/>
                    </a:lnTo>
                    <a:lnTo>
                      <a:pt x="98" y="86"/>
                    </a:lnTo>
                    <a:lnTo>
                      <a:pt x="85" y="92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8F5B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5" name="Freeform 53"/>
              <p:cNvSpPr>
                <a:spLocks/>
              </p:cNvSpPr>
              <p:nvPr/>
            </p:nvSpPr>
            <p:spPr bwMode="auto">
              <a:xfrm>
                <a:off x="568" y="1395"/>
                <a:ext cx="133" cy="124"/>
              </a:xfrm>
              <a:custGeom>
                <a:avLst/>
                <a:gdLst/>
                <a:ahLst/>
                <a:cxnLst>
                  <a:cxn ang="0">
                    <a:pos x="76" y="86"/>
                  </a:cxn>
                  <a:cxn ang="0">
                    <a:pos x="67" y="95"/>
                  </a:cxn>
                  <a:cxn ang="0">
                    <a:pos x="57" y="120"/>
                  </a:cxn>
                  <a:cxn ang="0">
                    <a:pos x="29" y="124"/>
                  </a:cxn>
                  <a:cxn ang="0">
                    <a:pos x="16" y="120"/>
                  </a:cxn>
                  <a:cxn ang="0">
                    <a:pos x="0" y="63"/>
                  </a:cxn>
                  <a:cxn ang="0">
                    <a:pos x="0" y="44"/>
                  </a:cxn>
                  <a:cxn ang="0">
                    <a:pos x="16" y="16"/>
                  </a:cxn>
                  <a:cxn ang="0">
                    <a:pos x="38" y="0"/>
                  </a:cxn>
                  <a:cxn ang="0">
                    <a:pos x="73" y="0"/>
                  </a:cxn>
                  <a:cxn ang="0">
                    <a:pos x="108" y="10"/>
                  </a:cxn>
                  <a:cxn ang="0">
                    <a:pos x="111" y="19"/>
                  </a:cxn>
                  <a:cxn ang="0">
                    <a:pos x="133" y="32"/>
                  </a:cxn>
                  <a:cxn ang="0">
                    <a:pos x="133" y="41"/>
                  </a:cxn>
                  <a:cxn ang="0">
                    <a:pos x="120" y="51"/>
                  </a:cxn>
                  <a:cxn ang="0">
                    <a:pos x="108" y="54"/>
                  </a:cxn>
                  <a:cxn ang="0">
                    <a:pos x="98" y="63"/>
                  </a:cxn>
                  <a:cxn ang="0">
                    <a:pos x="98" y="86"/>
                  </a:cxn>
                  <a:cxn ang="0">
                    <a:pos x="85" y="92"/>
                  </a:cxn>
                  <a:cxn ang="0">
                    <a:pos x="76" y="86"/>
                  </a:cxn>
                </a:cxnLst>
                <a:rect l="0" t="0" r="r" b="b"/>
                <a:pathLst>
                  <a:path w="133" h="124">
                    <a:moveTo>
                      <a:pt x="76" y="86"/>
                    </a:moveTo>
                    <a:lnTo>
                      <a:pt x="67" y="95"/>
                    </a:lnTo>
                    <a:lnTo>
                      <a:pt x="57" y="120"/>
                    </a:lnTo>
                    <a:lnTo>
                      <a:pt x="29" y="124"/>
                    </a:lnTo>
                    <a:lnTo>
                      <a:pt x="16" y="120"/>
                    </a:lnTo>
                    <a:lnTo>
                      <a:pt x="0" y="63"/>
                    </a:lnTo>
                    <a:lnTo>
                      <a:pt x="0" y="44"/>
                    </a:lnTo>
                    <a:lnTo>
                      <a:pt x="16" y="16"/>
                    </a:lnTo>
                    <a:lnTo>
                      <a:pt x="38" y="0"/>
                    </a:lnTo>
                    <a:lnTo>
                      <a:pt x="73" y="0"/>
                    </a:lnTo>
                    <a:lnTo>
                      <a:pt x="108" y="10"/>
                    </a:lnTo>
                    <a:lnTo>
                      <a:pt x="111" y="19"/>
                    </a:lnTo>
                    <a:lnTo>
                      <a:pt x="133" y="32"/>
                    </a:lnTo>
                    <a:lnTo>
                      <a:pt x="133" y="41"/>
                    </a:lnTo>
                    <a:lnTo>
                      <a:pt x="120" y="51"/>
                    </a:lnTo>
                    <a:lnTo>
                      <a:pt x="108" y="54"/>
                    </a:lnTo>
                    <a:lnTo>
                      <a:pt x="98" y="63"/>
                    </a:lnTo>
                    <a:lnTo>
                      <a:pt x="98" y="86"/>
                    </a:lnTo>
                    <a:lnTo>
                      <a:pt x="85" y="92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chemeClr val="tx1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6" name="Freeform 54"/>
              <p:cNvSpPr>
                <a:spLocks/>
              </p:cNvSpPr>
              <p:nvPr/>
            </p:nvSpPr>
            <p:spPr bwMode="auto">
              <a:xfrm>
                <a:off x="512" y="1512"/>
                <a:ext cx="327" cy="446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8" y="7"/>
                  </a:cxn>
                  <a:cxn ang="0">
                    <a:pos x="100" y="16"/>
                  </a:cxn>
                  <a:cxn ang="0">
                    <a:pos x="138" y="67"/>
                  </a:cxn>
                  <a:cxn ang="0">
                    <a:pos x="151" y="73"/>
                  </a:cxn>
                  <a:cxn ang="0">
                    <a:pos x="157" y="89"/>
                  </a:cxn>
                  <a:cxn ang="0">
                    <a:pos x="164" y="111"/>
                  </a:cxn>
                  <a:cxn ang="0">
                    <a:pos x="211" y="187"/>
                  </a:cxn>
                  <a:cxn ang="0">
                    <a:pos x="217" y="187"/>
                  </a:cxn>
                  <a:cxn ang="0">
                    <a:pos x="223" y="187"/>
                  </a:cxn>
                  <a:cxn ang="0">
                    <a:pos x="233" y="196"/>
                  </a:cxn>
                  <a:cxn ang="0">
                    <a:pos x="296" y="177"/>
                  </a:cxn>
                  <a:cxn ang="0">
                    <a:pos x="318" y="196"/>
                  </a:cxn>
                  <a:cxn ang="0">
                    <a:pos x="327" y="209"/>
                  </a:cxn>
                  <a:cxn ang="0">
                    <a:pos x="264" y="247"/>
                  </a:cxn>
                  <a:cxn ang="0">
                    <a:pos x="239" y="256"/>
                  </a:cxn>
                  <a:cxn ang="0">
                    <a:pos x="214" y="253"/>
                  </a:cxn>
                  <a:cxn ang="0">
                    <a:pos x="217" y="307"/>
                  </a:cxn>
                  <a:cxn ang="0">
                    <a:pos x="205" y="358"/>
                  </a:cxn>
                  <a:cxn ang="0">
                    <a:pos x="192" y="412"/>
                  </a:cxn>
                  <a:cxn ang="0">
                    <a:pos x="170" y="437"/>
                  </a:cxn>
                  <a:cxn ang="0">
                    <a:pos x="132" y="446"/>
                  </a:cxn>
                  <a:cxn ang="0">
                    <a:pos x="72" y="424"/>
                  </a:cxn>
                  <a:cxn ang="0">
                    <a:pos x="72" y="304"/>
                  </a:cxn>
                  <a:cxn ang="0">
                    <a:pos x="31" y="351"/>
                  </a:cxn>
                  <a:cxn ang="0">
                    <a:pos x="12" y="294"/>
                  </a:cxn>
                  <a:cxn ang="0">
                    <a:pos x="3" y="225"/>
                  </a:cxn>
                  <a:cxn ang="0">
                    <a:pos x="0" y="158"/>
                  </a:cxn>
                  <a:cxn ang="0">
                    <a:pos x="0" y="149"/>
                  </a:cxn>
                  <a:cxn ang="0">
                    <a:pos x="3" y="79"/>
                  </a:cxn>
                  <a:cxn ang="0">
                    <a:pos x="15" y="38"/>
                  </a:cxn>
                  <a:cxn ang="0">
                    <a:pos x="37" y="16"/>
                  </a:cxn>
                  <a:cxn ang="0">
                    <a:pos x="56" y="13"/>
                  </a:cxn>
                  <a:cxn ang="0">
                    <a:pos x="69" y="0"/>
                  </a:cxn>
                </a:cxnLst>
                <a:rect l="0" t="0" r="r" b="b"/>
                <a:pathLst>
                  <a:path w="327" h="446">
                    <a:moveTo>
                      <a:pt x="69" y="0"/>
                    </a:moveTo>
                    <a:lnTo>
                      <a:pt x="88" y="7"/>
                    </a:lnTo>
                    <a:lnTo>
                      <a:pt x="100" y="16"/>
                    </a:lnTo>
                    <a:lnTo>
                      <a:pt x="138" y="67"/>
                    </a:lnTo>
                    <a:lnTo>
                      <a:pt x="151" y="73"/>
                    </a:lnTo>
                    <a:lnTo>
                      <a:pt x="157" y="89"/>
                    </a:lnTo>
                    <a:lnTo>
                      <a:pt x="164" y="111"/>
                    </a:lnTo>
                    <a:lnTo>
                      <a:pt x="211" y="187"/>
                    </a:lnTo>
                    <a:lnTo>
                      <a:pt x="217" y="187"/>
                    </a:lnTo>
                    <a:lnTo>
                      <a:pt x="223" y="187"/>
                    </a:lnTo>
                    <a:lnTo>
                      <a:pt x="233" y="196"/>
                    </a:lnTo>
                    <a:lnTo>
                      <a:pt x="296" y="177"/>
                    </a:lnTo>
                    <a:lnTo>
                      <a:pt x="318" y="196"/>
                    </a:lnTo>
                    <a:lnTo>
                      <a:pt x="327" y="209"/>
                    </a:lnTo>
                    <a:lnTo>
                      <a:pt x="264" y="247"/>
                    </a:lnTo>
                    <a:lnTo>
                      <a:pt x="239" y="256"/>
                    </a:lnTo>
                    <a:lnTo>
                      <a:pt x="214" y="253"/>
                    </a:lnTo>
                    <a:lnTo>
                      <a:pt x="217" y="307"/>
                    </a:lnTo>
                    <a:lnTo>
                      <a:pt x="205" y="358"/>
                    </a:lnTo>
                    <a:lnTo>
                      <a:pt x="192" y="412"/>
                    </a:lnTo>
                    <a:lnTo>
                      <a:pt x="170" y="437"/>
                    </a:lnTo>
                    <a:lnTo>
                      <a:pt x="132" y="446"/>
                    </a:lnTo>
                    <a:lnTo>
                      <a:pt x="72" y="424"/>
                    </a:lnTo>
                    <a:lnTo>
                      <a:pt x="72" y="304"/>
                    </a:lnTo>
                    <a:lnTo>
                      <a:pt x="31" y="351"/>
                    </a:lnTo>
                    <a:lnTo>
                      <a:pt x="12" y="294"/>
                    </a:lnTo>
                    <a:lnTo>
                      <a:pt x="3" y="225"/>
                    </a:lnTo>
                    <a:lnTo>
                      <a:pt x="0" y="158"/>
                    </a:lnTo>
                    <a:lnTo>
                      <a:pt x="0" y="149"/>
                    </a:lnTo>
                    <a:lnTo>
                      <a:pt x="3" y="79"/>
                    </a:lnTo>
                    <a:lnTo>
                      <a:pt x="15" y="38"/>
                    </a:lnTo>
                    <a:lnTo>
                      <a:pt x="37" y="16"/>
                    </a:lnTo>
                    <a:lnTo>
                      <a:pt x="56" y="1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2624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7" name="Freeform 55"/>
              <p:cNvSpPr>
                <a:spLocks/>
              </p:cNvSpPr>
              <p:nvPr/>
            </p:nvSpPr>
            <p:spPr bwMode="auto">
              <a:xfrm>
                <a:off x="512" y="1512"/>
                <a:ext cx="327" cy="446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8" y="7"/>
                  </a:cxn>
                  <a:cxn ang="0">
                    <a:pos x="100" y="16"/>
                  </a:cxn>
                  <a:cxn ang="0">
                    <a:pos x="138" y="67"/>
                  </a:cxn>
                  <a:cxn ang="0">
                    <a:pos x="151" y="73"/>
                  </a:cxn>
                  <a:cxn ang="0">
                    <a:pos x="157" y="89"/>
                  </a:cxn>
                  <a:cxn ang="0">
                    <a:pos x="164" y="111"/>
                  </a:cxn>
                  <a:cxn ang="0">
                    <a:pos x="211" y="187"/>
                  </a:cxn>
                  <a:cxn ang="0">
                    <a:pos x="217" y="187"/>
                  </a:cxn>
                  <a:cxn ang="0">
                    <a:pos x="223" y="187"/>
                  </a:cxn>
                  <a:cxn ang="0">
                    <a:pos x="233" y="196"/>
                  </a:cxn>
                  <a:cxn ang="0">
                    <a:pos x="296" y="177"/>
                  </a:cxn>
                  <a:cxn ang="0">
                    <a:pos x="318" y="196"/>
                  </a:cxn>
                  <a:cxn ang="0">
                    <a:pos x="327" y="209"/>
                  </a:cxn>
                  <a:cxn ang="0">
                    <a:pos x="264" y="247"/>
                  </a:cxn>
                  <a:cxn ang="0">
                    <a:pos x="239" y="256"/>
                  </a:cxn>
                  <a:cxn ang="0">
                    <a:pos x="214" y="253"/>
                  </a:cxn>
                  <a:cxn ang="0">
                    <a:pos x="217" y="307"/>
                  </a:cxn>
                  <a:cxn ang="0">
                    <a:pos x="205" y="358"/>
                  </a:cxn>
                  <a:cxn ang="0">
                    <a:pos x="192" y="412"/>
                  </a:cxn>
                  <a:cxn ang="0">
                    <a:pos x="170" y="437"/>
                  </a:cxn>
                  <a:cxn ang="0">
                    <a:pos x="132" y="446"/>
                  </a:cxn>
                  <a:cxn ang="0">
                    <a:pos x="72" y="424"/>
                  </a:cxn>
                  <a:cxn ang="0">
                    <a:pos x="72" y="304"/>
                  </a:cxn>
                  <a:cxn ang="0">
                    <a:pos x="31" y="351"/>
                  </a:cxn>
                  <a:cxn ang="0">
                    <a:pos x="12" y="294"/>
                  </a:cxn>
                  <a:cxn ang="0">
                    <a:pos x="3" y="225"/>
                  </a:cxn>
                  <a:cxn ang="0">
                    <a:pos x="0" y="158"/>
                  </a:cxn>
                  <a:cxn ang="0">
                    <a:pos x="0" y="149"/>
                  </a:cxn>
                  <a:cxn ang="0">
                    <a:pos x="3" y="79"/>
                  </a:cxn>
                  <a:cxn ang="0">
                    <a:pos x="15" y="38"/>
                  </a:cxn>
                  <a:cxn ang="0">
                    <a:pos x="37" y="16"/>
                  </a:cxn>
                  <a:cxn ang="0">
                    <a:pos x="56" y="13"/>
                  </a:cxn>
                  <a:cxn ang="0">
                    <a:pos x="69" y="0"/>
                  </a:cxn>
                </a:cxnLst>
                <a:rect l="0" t="0" r="r" b="b"/>
                <a:pathLst>
                  <a:path w="327" h="446">
                    <a:moveTo>
                      <a:pt x="69" y="0"/>
                    </a:moveTo>
                    <a:lnTo>
                      <a:pt x="88" y="7"/>
                    </a:lnTo>
                    <a:lnTo>
                      <a:pt x="100" y="16"/>
                    </a:lnTo>
                    <a:lnTo>
                      <a:pt x="138" y="67"/>
                    </a:lnTo>
                    <a:lnTo>
                      <a:pt x="151" y="73"/>
                    </a:lnTo>
                    <a:lnTo>
                      <a:pt x="157" y="89"/>
                    </a:lnTo>
                    <a:lnTo>
                      <a:pt x="164" y="111"/>
                    </a:lnTo>
                    <a:lnTo>
                      <a:pt x="211" y="187"/>
                    </a:lnTo>
                    <a:lnTo>
                      <a:pt x="217" y="187"/>
                    </a:lnTo>
                    <a:lnTo>
                      <a:pt x="223" y="187"/>
                    </a:lnTo>
                    <a:lnTo>
                      <a:pt x="233" y="196"/>
                    </a:lnTo>
                    <a:lnTo>
                      <a:pt x="296" y="177"/>
                    </a:lnTo>
                    <a:lnTo>
                      <a:pt x="318" y="196"/>
                    </a:lnTo>
                    <a:lnTo>
                      <a:pt x="327" y="209"/>
                    </a:lnTo>
                    <a:lnTo>
                      <a:pt x="264" y="247"/>
                    </a:lnTo>
                    <a:lnTo>
                      <a:pt x="239" y="256"/>
                    </a:lnTo>
                    <a:lnTo>
                      <a:pt x="214" y="253"/>
                    </a:lnTo>
                    <a:lnTo>
                      <a:pt x="217" y="307"/>
                    </a:lnTo>
                    <a:lnTo>
                      <a:pt x="205" y="358"/>
                    </a:lnTo>
                    <a:lnTo>
                      <a:pt x="192" y="412"/>
                    </a:lnTo>
                    <a:lnTo>
                      <a:pt x="170" y="437"/>
                    </a:lnTo>
                    <a:lnTo>
                      <a:pt x="132" y="446"/>
                    </a:lnTo>
                    <a:lnTo>
                      <a:pt x="72" y="424"/>
                    </a:lnTo>
                    <a:lnTo>
                      <a:pt x="72" y="304"/>
                    </a:lnTo>
                    <a:lnTo>
                      <a:pt x="31" y="351"/>
                    </a:lnTo>
                    <a:lnTo>
                      <a:pt x="12" y="294"/>
                    </a:lnTo>
                    <a:lnTo>
                      <a:pt x="3" y="225"/>
                    </a:lnTo>
                    <a:lnTo>
                      <a:pt x="0" y="158"/>
                    </a:lnTo>
                    <a:lnTo>
                      <a:pt x="0" y="149"/>
                    </a:lnTo>
                    <a:lnTo>
                      <a:pt x="3" y="79"/>
                    </a:lnTo>
                    <a:lnTo>
                      <a:pt x="15" y="38"/>
                    </a:lnTo>
                    <a:lnTo>
                      <a:pt x="37" y="16"/>
                    </a:lnTo>
                    <a:lnTo>
                      <a:pt x="56" y="1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26248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8" name="Freeform 56"/>
              <p:cNvSpPr>
                <a:spLocks/>
              </p:cNvSpPr>
              <p:nvPr/>
            </p:nvSpPr>
            <p:spPr bwMode="auto">
              <a:xfrm>
                <a:off x="480" y="1712"/>
                <a:ext cx="136" cy="243"/>
              </a:xfrm>
              <a:custGeom>
                <a:avLst/>
                <a:gdLst/>
                <a:ahLst/>
                <a:cxnLst>
                  <a:cxn ang="0">
                    <a:pos x="104" y="104"/>
                  </a:cxn>
                  <a:cxn ang="0">
                    <a:pos x="88" y="66"/>
                  </a:cxn>
                  <a:cxn ang="0">
                    <a:pos x="79" y="44"/>
                  </a:cxn>
                  <a:cxn ang="0">
                    <a:pos x="35" y="19"/>
                  </a:cxn>
                  <a:cxn ang="0">
                    <a:pos x="1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22" y="63"/>
                  </a:cxn>
                  <a:cxn ang="0">
                    <a:pos x="76" y="218"/>
                  </a:cxn>
                  <a:cxn ang="0">
                    <a:pos x="136" y="243"/>
                  </a:cxn>
                  <a:cxn ang="0">
                    <a:pos x="132" y="174"/>
                  </a:cxn>
                  <a:cxn ang="0">
                    <a:pos x="104" y="104"/>
                  </a:cxn>
                </a:cxnLst>
                <a:rect l="0" t="0" r="r" b="b"/>
                <a:pathLst>
                  <a:path w="136" h="243">
                    <a:moveTo>
                      <a:pt x="104" y="104"/>
                    </a:moveTo>
                    <a:lnTo>
                      <a:pt x="88" y="66"/>
                    </a:lnTo>
                    <a:lnTo>
                      <a:pt x="79" y="44"/>
                    </a:lnTo>
                    <a:lnTo>
                      <a:pt x="35" y="19"/>
                    </a:lnTo>
                    <a:lnTo>
                      <a:pt x="1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22" y="63"/>
                    </a:lnTo>
                    <a:lnTo>
                      <a:pt x="76" y="218"/>
                    </a:lnTo>
                    <a:lnTo>
                      <a:pt x="136" y="243"/>
                    </a:lnTo>
                    <a:lnTo>
                      <a:pt x="132" y="174"/>
                    </a:lnTo>
                    <a:lnTo>
                      <a:pt x="104" y="104"/>
                    </a:lnTo>
                    <a:close/>
                  </a:path>
                </a:pathLst>
              </a:custGeom>
              <a:solidFill>
                <a:srgbClr val="004E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46169" name="Freeform 57"/>
              <p:cNvSpPr>
                <a:spLocks/>
              </p:cNvSpPr>
              <p:nvPr/>
            </p:nvSpPr>
            <p:spPr bwMode="auto">
              <a:xfrm>
                <a:off x="480" y="1712"/>
                <a:ext cx="136" cy="243"/>
              </a:xfrm>
              <a:custGeom>
                <a:avLst/>
                <a:gdLst/>
                <a:ahLst/>
                <a:cxnLst>
                  <a:cxn ang="0">
                    <a:pos x="104" y="104"/>
                  </a:cxn>
                  <a:cxn ang="0">
                    <a:pos x="88" y="66"/>
                  </a:cxn>
                  <a:cxn ang="0">
                    <a:pos x="79" y="44"/>
                  </a:cxn>
                  <a:cxn ang="0">
                    <a:pos x="35" y="19"/>
                  </a:cxn>
                  <a:cxn ang="0">
                    <a:pos x="1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22" y="63"/>
                  </a:cxn>
                  <a:cxn ang="0">
                    <a:pos x="76" y="218"/>
                  </a:cxn>
                  <a:cxn ang="0">
                    <a:pos x="136" y="243"/>
                  </a:cxn>
                  <a:cxn ang="0">
                    <a:pos x="132" y="174"/>
                  </a:cxn>
                  <a:cxn ang="0">
                    <a:pos x="104" y="104"/>
                  </a:cxn>
                </a:cxnLst>
                <a:rect l="0" t="0" r="r" b="b"/>
                <a:pathLst>
                  <a:path w="136" h="243">
                    <a:moveTo>
                      <a:pt x="104" y="104"/>
                    </a:moveTo>
                    <a:lnTo>
                      <a:pt x="88" y="66"/>
                    </a:lnTo>
                    <a:lnTo>
                      <a:pt x="79" y="44"/>
                    </a:lnTo>
                    <a:lnTo>
                      <a:pt x="35" y="19"/>
                    </a:lnTo>
                    <a:lnTo>
                      <a:pt x="1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22" y="63"/>
                    </a:lnTo>
                    <a:lnTo>
                      <a:pt x="76" y="218"/>
                    </a:lnTo>
                    <a:lnTo>
                      <a:pt x="136" y="243"/>
                    </a:lnTo>
                    <a:lnTo>
                      <a:pt x="132" y="174"/>
                    </a:lnTo>
                    <a:lnTo>
                      <a:pt x="104" y="104"/>
                    </a:lnTo>
                    <a:close/>
                  </a:path>
                </a:pathLst>
              </a:custGeom>
              <a:solidFill>
                <a:srgbClr val="004E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  <p:sp>
          <p:nvSpPr>
            <p:cNvPr id="346170" name="Rectangle 58"/>
            <p:cNvSpPr>
              <a:spLocks noChangeArrowheads="1"/>
            </p:cNvSpPr>
            <p:nvPr/>
          </p:nvSpPr>
          <p:spPr bwMode="auto">
            <a:xfrm>
              <a:off x="1314450" y="1981200"/>
              <a:ext cx="1571625" cy="26304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71" name="Rectangle 59"/>
            <p:cNvSpPr>
              <a:spLocks noChangeArrowheads="1"/>
            </p:cNvSpPr>
            <p:nvPr/>
          </p:nvSpPr>
          <p:spPr bwMode="auto">
            <a:xfrm>
              <a:off x="1489075" y="2955925"/>
              <a:ext cx="1222375" cy="6810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仿宋_GB2312" pitchFamily="49" charset="-122"/>
                  <a:ea typeface="仿宋_GB2312" pitchFamily="49" charset="-122"/>
                </a:rPr>
                <a:t>控制进程</a:t>
              </a:r>
            </a:p>
          </p:txBody>
        </p:sp>
        <p:sp>
          <p:nvSpPr>
            <p:cNvPr id="346172" name="Rectangle 60"/>
            <p:cNvSpPr>
              <a:spLocks noChangeArrowheads="1"/>
            </p:cNvSpPr>
            <p:nvPr/>
          </p:nvSpPr>
          <p:spPr bwMode="auto">
            <a:xfrm>
              <a:off x="1489075" y="3735388"/>
              <a:ext cx="1222375" cy="6810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仿宋_GB2312" pitchFamily="49" charset="-122"/>
                  <a:ea typeface="仿宋_GB2312" pitchFamily="49" charset="-122"/>
                </a:rPr>
                <a:t>数据传送</a:t>
              </a:r>
            </a:p>
            <a:p>
              <a:pPr algn="ctr"/>
              <a:r>
                <a:rPr lang="zh-CN" altLang="en-US" sz="2000" b="1" dirty="0">
                  <a:latin typeface="仿宋_GB2312" pitchFamily="49" charset="-122"/>
                  <a:ea typeface="仿宋_GB2312" pitchFamily="49" charset="-122"/>
                </a:rPr>
                <a:t>进程</a:t>
              </a:r>
            </a:p>
          </p:txBody>
        </p:sp>
        <p:sp>
          <p:nvSpPr>
            <p:cNvPr id="346173" name="Rectangle 61"/>
            <p:cNvSpPr>
              <a:spLocks noChangeArrowheads="1"/>
            </p:cNvSpPr>
            <p:nvPr/>
          </p:nvSpPr>
          <p:spPr bwMode="auto">
            <a:xfrm>
              <a:off x="1489075" y="2176463"/>
              <a:ext cx="1222375" cy="681037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仿宋_GB2312" pitchFamily="49" charset="-122"/>
                  <a:ea typeface="仿宋_GB2312" pitchFamily="49" charset="-122"/>
                </a:rPr>
                <a:t>用户界面</a:t>
              </a:r>
            </a:p>
          </p:txBody>
        </p:sp>
        <p:sp>
          <p:nvSpPr>
            <p:cNvPr id="346174" name="Line 62"/>
            <p:cNvSpPr>
              <a:spLocks noChangeShapeType="1"/>
            </p:cNvSpPr>
            <p:nvPr/>
          </p:nvSpPr>
          <p:spPr bwMode="auto">
            <a:xfrm>
              <a:off x="909638" y="2468563"/>
              <a:ext cx="611187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75" name="Rectangle 63"/>
            <p:cNvSpPr>
              <a:spLocks noChangeArrowheads="1"/>
            </p:cNvSpPr>
            <p:nvPr/>
          </p:nvSpPr>
          <p:spPr bwMode="auto">
            <a:xfrm>
              <a:off x="6380163" y="2760663"/>
              <a:ext cx="1571625" cy="18510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76" name="Rectangle 64"/>
            <p:cNvSpPr>
              <a:spLocks noChangeArrowheads="1"/>
            </p:cNvSpPr>
            <p:nvPr/>
          </p:nvSpPr>
          <p:spPr bwMode="auto">
            <a:xfrm>
              <a:off x="6554788" y="2955925"/>
              <a:ext cx="1222375" cy="6810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仿宋_GB2312" pitchFamily="49" charset="-122"/>
                  <a:ea typeface="仿宋_GB2312" pitchFamily="49" charset="-122"/>
                </a:rPr>
                <a:t>控制进程</a:t>
              </a:r>
            </a:p>
          </p:txBody>
        </p:sp>
        <p:sp>
          <p:nvSpPr>
            <p:cNvPr id="346177" name="Rectangle 65"/>
            <p:cNvSpPr>
              <a:spLocks noChangeArrowheads="1"/>
            </p:cNvSpPr>
            <p:nvPr/>
          </p:nvSpPr>
          <p:spPr bwMode="auto">
            <a:xfrm>
              <a:off x="6554788" y="3735388"/>
              <a:ext cx="1222375" cy="6810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仿宋_GB2312" pitchFamily="49" charset="-122"/>
                  <a:ea typeface="仿宋_GB2312" pitchFamily="49" charset="-122"/>
                </a:rPr>
                <a:t>数据传送</a:t>
              </a:r>
            </a:p>
            <a:p>
              <a:pPr algn="ctr"/>
              <a:r>
                <a:rPr lang="zh-CN" altLang="en-US" sz="2000" b="1">
                  <a:latin typeface="仿宋_GB2312" pitchFamily="49" charset="-122"/>
                  <a:ea typeface="仿宋_GB2312" pitchFamily="49" charset="-122"/>
                </a:rPr>
                <a:t>进程</a:t>
              </a:r>
            </a:p>
          </p:txBody>
        </p:sp>
        <p:sp>
          <p:nvSpPr>
            <p:cNvPr id="346178" name="Text Box 66"/>
            <p:cNvSpPr txBox="1">
              <a:spLocks noChangeArrowheads="1"/>
            </p:cNvSpPr>
            <p:nvPr/>
          </p:nvSpPr>
          <p:spPr bwMode="auto">
            <a:xfrm>
              <a:off x="1663700" y="4652963"/>
              <a:ext cx="978788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客户端</a:t>
              </a:r>
            </a:p>
          </p:txBody>
        </p:sp>
        <p:sp>
          <p:nvSpPr>
            <p:cNvPr id="346179" name="Text Box 67"/>
            <p:cNvSpPr txBox="1">
              <a:spLocks noChangeArrowheads="1"/>
            </p:cNvSpPr>
            <p:nvPr/>
          </p:nvSpPr>
          <p:spPr bwMode="auto">
            <a:xfrm>
              <a:off x="6605588" y="4652963"/>
              <a:ext cx="1242219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服务器端</a:t>
              </a:r>
            </a:p>
          </p:txBody>
        </p:sp>
        <p:sp>
          <p:nvSpPr>
            <p:cNvPr id="346180" name="AutoShape 68"/>
            <p:cNvSpPr>
              <a:spLocks noChangeArrowheads="1"/>
            </p:cNvSpPr>
            <p:nvPr/>
          </p:nvSpPr>
          <p:spPr bwMode="auto">
            <a:xfrm>
              <a:off x="266700" y="3636963"/>
              <a:ext cx="611188" cy="877887"/>
            </a:xfrm>
            <a:prstGeom prst="can">
              <a:avLst>
                <a:gd name="adj" fmla="val 35909"/>
              </a:avLst>
            </a:prstGeom>
            <a:gradFill rotWithShape="0">
              <a:gsLst>
                <a:gs pos="0">
                  <a:srgbClr val="DDDDDD">
                    <a:gamma/>
                    <a:shade val="46275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81" name="Line 69"/>
            <p:cNvSpPr>
              <a:spLocks noChangeShapeType="1"/>
            </p:cNvSpPr>
            <p:nvPr/>
          </p:nvSpPr>
          <p:spPr bwMode="auto">
            <a:xfrm>
              <a:off x="877888" y="4076700"/>
              <a:ext cx="611187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82" name="Line 70"/>
            <p:cNvSpPr>
              <a:spLocks noChangeShapeType="1"/>
            </p:cNvSpPr>
            <p:nvPr/>
          </p:nvSpPr>
          <p:spPr bwMode="auto">
            <a:xfrm>
              <a:off x="7777163" y="4076700"/>
              <a:ext cx="611187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83" name="AutoShape 71"/>
            <p:cNvSpPr>
              <a:spLocks noChangeArrowheads="1"/>
            </p:cNvSpPr>
            <p:nvPr/>
          </p:nvSpPr>
          <p:spPr bwMode="auto">
            <a:xfrm>
              <a:off x="8388350" y="3636963"/>
              <a:ext cx="611188" cy="877887"/>
            </a:xfrm>
            <a:prstGeom prst="can">
              <a:avLst>
                <a:gd name="adj" fmla="val 35909"/>
              </a:avLst>
            </a:prstGeom>
            <a:gradFill rotWithShape="0">
              <a:gsLst>
                <a:gs pos="0">
                  <a:srgbClr val="DDDDDD">
                    <a:gamma/>
                    <a:shade val="46275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84" name="Line 72"/>
            <p:cNvSpPr>
              <a:spLocks noChangeShapeType="1"/>
            </p:cNvSpPr>
            <p:nvPr/>
          </p:nvSpPr>
          <p:spPr bwMode="auto">
            <a:xfrm>
              <a:off x="2711450" y="4124325"/>
              <a:ext cx="3843338" cy="0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85" name="Line 73"/>
            <p:cNvSpPr>
              <a:spLocks noChangeShapeType="1"/>
            </p:cNvSpPr>
            <p:nvPr/>
          </p:nvSpPr>
          <p:spPr bwMode="auto">
            <a:xfrm>
              <a:off x="2711450" y="3344863"/>
              <a:ext cx="384333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346186" name="Object 74"/>
            <p:cNvGraphicFramePr>
              <a:graphicFrameLocks noChangeAspect="1"/>
            </p:cNvGraphicFramePr>
            <p:nvPr/>
          </p:nvGraphicFramePr>
          <p:xfrm>
            <a:off x="3497263" y="2857500"/>
            <a:ext cx="2271712" cy="1835150"/>
          </p:xfrm>
          <a:graphic>
            <a:graphicData uri="http://schemas.openxmlformats.org/presentationml/2006/ole">
              <p:oleObj spid="_x0000_s70658" name="Visio" r:id="rId3" imgW="1689660" imgH="964541" progId="Visio.Drawing.11">
                <p:embed/>
              </p:oleObj>
            </a:graphicData>
          </a:graphic>
        </p:graphicFrame>
        <p:sp>
          <p:nvSpPr>
            <p:cNvPr id="346187" name="Text Box 75"/>
            <p:cNvSpPr txBox="1">
              <a:spLocks noChangeArrowheads="1"/>
            </p:cNvSpPr>
            <p:nvPr/>
          </p:nvSpPr>
          <p:spPr bwMode="auto">
            <a:xfrm>
              <a:off x="4159250" y="3529013"/>
              <a:ext cx="978788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仿宋_GB2312" pitchFamily="49" charset="-122"/>
                  <a:ea typeface="仿宋_GB2312" pitchFamily="49" charset="-122"/>
                </a:rPr>
                <a:t>因特网</a:t>
              </a:r>
            </a:p>
          </p:txBody>
        </p:sp>
        <p:sp>
          <p:nvSpPr>
            <p:cNvPr id="346188" name="Text Box 76"/>
            <p:cNvSpPr txBox="1">
              <a:spLocks noChangeArrowheads="1"/>
            </p:cNvSpPr>
            <p:nvPr/>
          </p:nvSpPr>
          <p:spPr bwMode="auto">
            <a:xfrm>
              <a:off x="4021138" y="2216150"/>
              <a:ext cx="1242219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控制连接</a:t>
              </a:r>
            </a:p>
          </p:txBody>
        </p:sp>
        <p:sp>
          <p:nvSpPr>
            <p:cNvPr id="346189" name="Text Box 77"/>
            <p:cNvSpPr txBox="1">
              <a:spLocks noChangeArrowheads="1"/>
            </p:cNvSpPr>
            <p:nvPr/>
          </p:nvSpPr>
          <p:spPr bwMode="auto">
            <a:xfrm>
              <a:off x="4021138" y="4708525"/>
              <a:ext cx="1242219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数据连接</a:t>
              </a:r>
            </a:p>
          </p:txBody>
        </p:sp>
        <p:sp>
          <p:nvSpPr>
            <p:cNvPr id="346190" name="Line 78"/>
            <p:cNvSpPr>
              <a:spLocks noChangeShapeType="1"/>
            </p:cNvSpPr>
            <p:nvPr/>
          </p:nvSpPr>
          <p:spPr bwMode="auto">
            <a:xfrm flipH="1" flipV="1">
              <a:off x="3322638" y="4124325"/>
              <a:ext cx="960437" cy="68262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91" name="Line 79"/>
            <p:cNvSpPr>
              <a:spLocks noChangeShapeType="1"/>
            </p:cNvSpPr>
            <p:nvPr/>
          </p:nvSpPr>
          <p:spPr bwMode="auto">
            <a:xfrm flipV="1">
              <a:off x="4895850" y="4124325"/>
              <a:ext cx="1047750" cy="68262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92" name="Line 80"/>
            <p:cNvSpPr>
              <a:spLocks noChangeShapeType="1"/>
            </p:cNvSpPr>
            <p:nvPr/>
          </p:nvSpPr>
          <p:spPr bwMode="auto">
            <a:xfrm>
              <a:off x="4808538" y="2663825"/>
              <a:ext cx="1135062" cy="68103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6193" name="Line 81"/>
            <p:cNvSpPr>
              <a:spLocks noChangeShapeType="1"/>
            </p:cNvSpPr>
            <p:nvPr/>
          </p:nvSpPr>
          <p:spPr bwMode="auto">
            <a:xfrm flipH="1">
              <a:off x="3235325" y="2663825"/>
              <a:ext cx="1047750" cy="68103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178768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两个连接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1268760"/>
            <a:ext cx="807524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控制连接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在整个会话期间一直保持打开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客户发出的传送请求通过控制连接发送给服务器端的控制进程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但控制连接不用来传送文件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数据连接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用于传输文件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服务器端的控制进程在接收到客户的文件传输请求后就创建“数据传送进程”和“数据连接”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数据传送进程负责完成文件的传送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在传送完毕后关闭“数据连接”，并结束运行。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1115616" y="260648"/>
            <a:ext cx="6705600" cy="58477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两个不同的端口号</a:t>
            </a:r>
          </a:p>
        </p:txBody>
      </p:sp>
      <p:sp>
        <p:nvSpPr>
          <p:cNvPr id="347217" name="Rectangle 81"/>
          <p:cNvSpPr>
            <a:spLocks noChangeArrowheads="1"/>
          </p:cNvSpPr>
          <p:nvPr/>
        </p:nvSpPr>
        <p:spPr bwMode="auto">
          <a:xfrm>
            <a:off x="457200" y="1268760"/>
            <a:ext cx="8382000" cy="487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当客户进程向服务器进程发出建立连接请求时，要寻找连接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服务器进程的知名端口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(21)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，同时还要告诉服务器进程自己的另一个端口号码，用于建立数据传送连接。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进程用自己传送数据的熟知端口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(20)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与客户进程所提供的端口号码建立数据传送连接。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由于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FTP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使用了两个不同的端口号，所以数据连接与控制连接不会发生混乱。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使用两个独立的连接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的主要好处是：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）使协议更加简单和更容易实现；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）在传输文件时还可以利用控制连接。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451296" y="1161564"/>
            <a:ext cx="8657208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28353" y="1485288"/>
            <a:ext cx="5831878" cy="1799696"/>
            <a:chOff x="295" y="841278"/>
            <a:chExt cx="4762" cy="17996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5" y="2037526"/>
              <a:ext cx="4762" cy="603448"/>
              <a:chOff x="295" y="2037481"/>
              <a:chExt cx="4762" cy="603448"/>
            </a:xfrm>
          </p:grpSpPr>
          <p:sp>
            <p:nvSpPr>
              <p:cNvPr id="373766" name="AutoShape 6"/>
              <p:cNvSpPr>
                <a:spLocks noChangeArrowheads="1"/>
              </p:cNvSpPr>
              <p:nvPr/>
            </p:nvSpPr>
            <p:spPr bwMode="auto">
              <a:xfrm>
                <a:off x="295" y="2037481"/>
                <a:ext cx="4762" cy="603448"/>
              </a:xfrm>
              <a:prstGeom prst="wedgeRoundRectCallout">
                <a:avLst>
                  <a:gd name="adj1" fmla="val -47333"/>
                  <a:gd name="adj2" fmla="val -273088"/>
                  <a:gd name="adj3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kumimoji="0" lang="zh-CN" altLang="zh-CN" sz="2800" b="1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  <p:sp>
            <p:nvSpPr>
              <p:cNvPr id="373767" name="Text Box 7"/>
              <p:cNvSpPr txBox="1">
                <a:spLocks noChangeArrowheads="1"/>
              </p:cNvSpPr>
              <p:nvPr/>
            </p:nvSpPr>
            <p:spPr bwMode="auto">
              <a:xfrm>
                <a:off x="385" y="2081852"/>
                <a:ext cx="3766" cy="28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 dirty="0" smtClean="0">
                    <a:latin typeface="Arial" charset="0"/>
                    <a:ea typeface="仿宋_GB2312" pitchFamily="49" charset="-122"/>
                  </a:rPr>
                  <a:t>[01] </a:t>
                </a:r>
                <a:r>
                  <a:rPr kumimoji="0" lang="zh-CN" altLang="en-US" b="1" dirty="0" smtClean="0">
                    <a:latin typeface="Arial" charset="0"/>
                    <a:ea typeface="仿宋_GB2312" pitchFamily="49" charset="-122"/>
                  </a:rPr>
                  <a:t>用户要用 </a:t>
                </a:r>
                <a:r>
                  <a:rPr kumimoji="0" lang="en-US" altLang="zh-CN" b="1" dirty="0" smtClean="0">
                    <a:latin typeface="Arial" charset="0"/>
                    <a:ea typeface="仿宋_GB2312" pitchFamily="49" charset="-122"/>
                  </a:rPr>
                  <a:t>FTP </a:t>
                </a:r>
                <a:r>
                  <a:rPr kumimoji="0" lang="zh-CN" altLang="en-US" b="1" dirty="0" smtClean="0">
                    <a:latin typeface="Arial" charset="0"/>
                    <a:ea typeface="仿宋_GB2312" pitchFamily="49" charset="-122"/>
                  </a:rPr>
                  <a:t>和远地主机建立连接。 </a:t>
                </a:r>
                <a:endParaRPr kumimoji="0" lang="zh-CN" altLang="en-US" b="1" dirty="0">
                  <a:latin typeface="Arial" charset="0"/>
                  <a:ea typeface="仿宋_GB2312" pitchFamily="49" charset="-122"/>
                </a:endParaRPr>
              </a:p>
            </p:txBody>
          </p:sp>
        </p:grpSp>
        <p:sp>
          <p:nvSpPr>
            <p:cNvPr id="373768" name="Line 8"/>
            <p:cNvSpPr>
              <a:spLocks noChangeShapeType="1"/>
            </p:cNvSpPr>
            <p:nvPr/>
          </p:nvSpPr>
          <p:spPr bwMode="auto">
            <a:xfrm>
              <a:off x="706" y="841278"/>
              <a:ext cx="145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并发的概念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sz="2400" dirty="0">
                <a:latin typeface="Arial" pitchFamily="34" charset="0"/>
                <a:ea typeface="仿宋_GB2312" pitchFamily="49" charset="-122"/>
              </a:rPr>
              <a:t>并发有真正的并发（</a:t>
            </a:r>
            <a:r>
              <a:rPr lang="zh-CN" sz="2400" dirty="0">
                <a:solidFill>
                  <a:srgbClr val="008000"/>
                </a:solidFill>
                <a:latin typeface="Arial" pitchFamily="34" charset="0"/>
                <a:ea typeface="仿宋_GB2312" pitchFamily="49" charset="-122"/>
              </a:rPr>
              <a:t>并行： </a:t>
            </a:r>
            <a:r>
              <a:rPr lang="zh-CN" altLang="zh-CN" sz="2400" dirty="0">
                <a:solidFill>
                  <a:srgbClr val="008000"/>
                </a:solidFill>
                <a:latin typeface="Arial" pitchFamily="34" charset="0"/>
                <a:ea typeface="仿宋_GB2312" pitchFamily="49" charset="-122"/>
              </a:rPr>
              <a:t>Parallelism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sz="2400" dirty="0">
                <a:latin typeface="Arial" pitchFamily="34" charset="0"/>
                <a:ea typeface="仿宋_GB2312" pitchFamily="49" charset="-122"/>
              </a:rPr>
              <a:t>）和表面上的并发（</a:t>
            </a:r>
            <a:r>
              <a:rPr 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仿宋_GB2312" pitchFamily="49" charset="-122"/>
              </a:rPr>
              <a:t>并发</a:t>
            </a:r>
            <a:r>
              <a:rPr lang="zh-CN" sz="2400" dirty="0"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zh-CN" sz="2400" dirty="0">
                <a:solidFill>
                  <a:srgbClr val="008000"/>
                </a:solidFill>
                <a:latin typeface="Arial" pitchFamily="34" charset="0"/>
                <a:ea typeface="仿宋_GB2312" pitchFamily="49" charset="-122"/>
              </a:rPr>
              <a:t>Concurrency</a:t>
            </a:r>
            <a:r>
              <a:rPr lang="zh-CN" sz="2400" dirty="0">
                <a:latin typeface="Arial" pitchFamily="34" charset="0"/>
                <a:ea typeface="仿宋_GB2312" pitchFamily="49" charset="-122"/>
              </a:rPr>
              <a:t>）（一般采用分时机制）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899592" y="2789078"/>
            <a:ext cx="2952750" cy="3232210"/>
            <a:chOff x="899592" y="2789078"/>
            <a:chExt cx="2952750" cy="3232210"/>
          </a:xfrm>
        </p:grpSpPr>
        <p:sp>
          <p:nvSpPr>
            <p:cNvPr id="5124" name="floorlamp"/>
            <p:cNvSpPr>
              <a:spLocks noEditPoints="1" noChangeArrowheads="1"/>
            </p:cNvSpPr>
            <p:nvPr/>
          </p:nvSpPr>
          <p:spPr bwMode="auto">
            <a:xfrm>
              <a:off x="1259955" y="3436778"/>
              <a:ext cx="503237" cy="5445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0033CC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25" name="floorlamp"/>
            <p:cNvSpPr>
              <a:spLocks noEditPoints="1" noChangeArrowheads="1"/>
            </p:cNvSpPr>
            <p:nvPr/>
          </p:nvSpPr>
          <p:spPr bwMode="auto">
            <a:xfrm>
              <a:off x="2555355" y="2789078"/>
              <a:ext cx="503237" cy="5445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0099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26" name="floorlamp"/>
            <p:cNvSpPr>
              <a:spLocks noEditPoints="1" noChangeArrowheads="1"/>
            </p:cNvSpPr>
            <p:nvPr/>
          </p:nvSpPr>
          <p:spPr bwMode="auto">
            <a:xfrm>
              <a:off x="1763192" y="2789078"/>
              <a:ext cx="504825" cy="5445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FF33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27" name="floorlamp"/>
            <p:cNvSpPr>
              <a:spLocks noEditPoints="1" noChangeArrowheads="1"/>
            </p:cNvSpPr>
            <p:nvPr/>
          </p:nvSpPr>
          <p:spPr bwMode="auto">
            <a:xfrm>
              <a:off x="3060180" y="3365341"/>
              <a:ext cx="503237" cy="54451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899592" y="4197191"/>
              <a:ext cx="2952750" cy="0"/>
            </a:xfrm>
            <a:prstGeom prst="line">
              <a:avLst/>
            </a:prstGeom>
            <a:noFill/>
            <a:ln w="57150" cap="flat" cmpd="sng">
              <a:solidFill>
                <a:srgbClr val="00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pic>
          <p:nvPicPr>
            <p:cNvPr id="5129" name="Picture 9" descr="MCBS00630_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092" y="4940141"/>
              <a:ext cx="720725" cy="62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1475855" y="3981291"/>
              <a:ext cx="0" cy="2159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2052117" y="3332003"/>
              <a:ext cx="0" cy="865188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2771255" y="3332003"/>
              <a:ext cx="0" cy="865188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3276080" y="3908266"/>
              <a:ext cx="0" cy="288925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H="1">
              <a:off x="2339455" y="4197191"/>
              <a:ext cx="938212" cy="792162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>
              <a:off x="2339455" y="4197191"/>
              <a:ext cx="431800" cy="792162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2052117" y="4197191"/>
              <a:ext cx="287338" cy="792162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1475855" y="4197191"/>
              <a:ext cx="863600" cy="792162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54" name="Text Box 34"/>
            <p:cNvSpPr txBox="1">
              <a:spLocks noChangeArrowheads="1"/>
            </p:cNvSpPr>
            <p:nvPr/>
          </p:nvSpPr>
          <p:spPr bwMode="auto">
            <a:xfrm>
              <a:off x="1590155" y="5621178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并发模型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005462" y="2781300"/>
            <a:ext cx="3382962" cy="3225860"/>
            <a:chOff x="4500563" y="2781300"/>
            <a:chExt cx="3382962" cy="3225860"/>
          </a:xfrm>
        </p:grpSpPr>
        <p:sp>
          <p:nvSpPr>
            <p:cNvPr id="5138" name="floorlamp"/>
            <p:cNvSpPr>
              <a:spLocks noEditPoints="1" noChangeArrowheads="1"/>
            </p:cNvSpPr>
            <p:nvPr/>
          </p:nvSpPr>
          <p:spPr bwMode="auto">
            <a:xfrm>
              <a:off x="4860925" y="3429000"/>
              <a:ext cx="503238" cy="542925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0033CC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39" name="floorlamp"/>
            <p:cNvSpPr>
              <a:spLocks noEditPoints="1" noChangeArrowheads="1"/>
            </p:cNvSpPr>
            <p:nvPr/>
          </p:nvSpPr>
          <p:spPr bwMode="auto">
            <a:xfrm>
              <a:off x="6156325" y="2781300"/>
              <a:ext cx="503238" cy="542925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0099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0" name="floorlamp"/>
            <p:cNvSpPr>
              <a:spLocks noEditPoints="1" noChangeArrowheads="1"/>
            </p:cNvSpPr>
            <p:nvPr/>
          </p:nvSpPr>
          <p:spPr bwMode="auto">
            <a:xfrm>
              <a:off x="5364163" y="2781300"/>
              <a:ext cx="503237" cy="542925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FF33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1" name="floorlamp"/>
            <p:cNvSpPr>
              <a:spLocks noEditPoints="1" noChangeArrowheads="1"/>
            </p:cNvSpPr>
            <p:nvPr/>
          </p:nvSpPr>
          <p:spPr bwMode="auto">
            <a:xfrm>
              <a:off x="6661150" y="3355975"/>
              <a:ext cx="503238" cy="54610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2990 w 21600"/>
                <a:gd name="T9" fmla="*/ 4615 h 21600"/>
                <a:gd name="T10" fmla="*/ 18622 w 21600"/>
                <a:gd name="T11" fmla="*/ 169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3089" y="18511"/>
                  </a:moveTo>
                  <a:lnTo>
                    <a:pt x="3903" y="19110"/>
                  </a:lnTo>
                  <a:lnTo>
                    <a:pt x="4813" y="19852"/>
                  </a:lnTo>
                  <a:lnTo>
                    <a:pt x="5651" y="20235"/>
                  </a:lnTo>
                  <a:lnTo>
                    <a:pt x="6537" y="20834"/>
                  </a:lnTo>
                  <a:lnTo>
                    <a:pt x="7519" y="21145"/>
                  </a:lnTo>
                  <a:lnTo>
                    <a:pt x="8573" y="21432"/>
                  </a:lnTo>
                  <a:lnTo>
                    <a:pt x="9698" y="21600"/>
                  </a:lnTo>
                  <a:lnTo>
                    <a:pt x="10824" y="21600"/>
                  </a:lnTo>
                  <a:lnTo>
                    <a:pt x="11878" y="21600"/>
                  </a:lnTo>
                  <a:lnTo>
                    <a:pt x="12859" y="21432"/>
                  </a:lnTo>
                  <a:lnTo>
                    <a:pt x="13913" y="21145"/>
                  </a:lnTo>
                  <a:lnTo>
                    <a:pt x="14895" y="20834"/>
                  </a:lnTo>
                  <a:lnTo>
                    <a:pt x="15949" y="20379"/>
                  </a:lnTo>
                  <a:lnTo>
                    <a:pt x="16787" y="19852"/>
                  </a:lnTo>
                  <a:lnTo>
                    <a:pt x="17529" y="19253"/>
                  </a:lnTo>
                  <a:lnTo>
                    <a:pt x="18367" y="18511"/>
                  </a:lnTo>
                  <a:lnTo>
                    <a:pt x="19110" y="17816"/>
                  </a:lnTo>
                  <a:lnTo>
                    <a:pt x="19708" y="16930"/>
                  </a:lnTo>
                  <a:lnTo>
                    <a:pt x="20235" y="16092"/>
                  </a:lnTo>
                  <a:lnTo>
                    <a:pt x="20690" y="15039"/>
                  </a:lnTo>
                  <a:lnTo>
                    <a:pt x="21145" y="14057"/>
                  </a:lnTo>
                  <a:lnTo>
                    <a:pt x="21432" y="13003"/>
                  </a:lnTo>
                  <a:lnTo>
                    <a:pt x="21600" y="11878"/>
                  </a:lnTo>
                  <a:lnTo>
                    <a:pt x="21600" y="10824"/>
                  </a:lnTo>
                  <a:lnTo>
                    <a:pt x="21600" y="9698"/>
                  </a:lnTo>
                  <a:lnTo>
                    <a:pt x="21432" y="8717"/>
                  </a:lnTo>
                  <a:lnTo>
                    <a:pt x="21145" y="7663"/>
                  </a:lnTo>
                  <a:lnTo>
                    <a:pt x="20834" y="6681"/>
                  </a:lnTo>
                  <a:lnTo>
                    <a:pt x="20379" y="5795"/>
                  </a:lnTo>
                  <a:lnTo>
                    <a:pt x="19852" y="4957"/>
                  </a:lnTo>
                  <a:lnTo>
                    <a:pt x="19253" y="4047"/>
                  </a:lnTo>
                  <a:lnTo>
                    <a:pt x="18511" y="3376"/>
                  </a:lnTo>
                  <a:lnTo>
                    <a:pt x="17840" y="2634"/>
                  </a:lnTo>
                  <a:lnTo>
                    <a:pt x="16930" y="1868"/>
                  </a:lnTo>
                  <a:lnTo>
                    <a:pt x="16092" y="1341"/>
                  </a:lnTo>
                  <a:lnTo>
                    <a:pt x="15039" y="910"/>
                  </a:lnTo>
                  <a:lnTo>
                    <a:pt x="14057" y="455"/>
                  </a:lnTo>
                  <a:lnTo>
                    <a:pt x="13027" y="144"/>
                  </a:lnTo>
                  <a:lnTo>
                    <a:pt x="11878" y="0"/>
                  </a:lnTo>
                  <a:lnTo>
                    <a:pt x="10824" y="0"/>
                  </a:lnTo>
                  <a:lnTo>
                    <a:pt x="9698" y="0"/>
                  </a:lnTo>
                  <a:lnTo>
                    <a:pt x="8573" y="144"/>
                  </a:lnTo>
                  <a:lnTo>
                    <a:pt x="7519" y="455"/>
                  </a:lnTo>
                  <a:lnTo>
                    <a:pt x="6537" y="742"/>
                  </a:lnTo>
                  <a:lnTo>
                    <a:pt x="5651" y="1341"/>
                  </a:lnTo>
                  <a:lnTo>
                    <a:pt x="4813" y="1724"/>
                  </a:lnTo>
                  <a:lnTo>
                    <a:pt x="3903" y="2467"/>
                  </a:lnTo>
                  <a:lnTo>
                    <a:pt x="3089" y="3089"/>
                  </a:lnTo>
                  <a:lnTo>
                    <a:pt x="2490" y="3903"/>
                  </a:lnTo>
                  <a:lnTo>
                    <a:pt x="1724" y="4813"/>
                  </a:lnTo>
                  <a:lnTo>
                    <a:pt x="1341" y="5627"/>
                  </a:lnTo>
                  <a:lnTo>
                    <a:pt x="742" y="6537"/>
                  </a:lnTo>
                  <a:lnTo>
                    <a:pt x="455" y="7519"/>
                  </a:lnTo>
                  <a:lnTo>
                    <a:pt x="144" y="8573"/>
                  </a:lnTo>
                  <a:lnTo>
                    <a:pt x="0" y="9698"/>
                  </a:lnTo>
                  <a:lnTo>
                    <a:pt x="0" y="10824"/>
                  </a:lnTo>
                  <a:lnTo>
                    <a:pt x="0" y="11878"/>
                  </a:lnTo>
                  <a:lnTo>
                    <a:pt x="144" y="13003"/>
                  </a:lnTo>
                  <a:lnTo>
                    <a:pt x="455" y="14057"/>
                  </a:lnTo>
                  <a:lnTo>
                    <a:pt x="742" y="15039"/>
                  </a:lnTo>
                  <a:lnTo>
                    <a:pt x="1341" y="15949"/>
                  </a:lnTo>
                  <a:lnTo>
                    <a:pt x="1724" y="16763"/>
                  </a:lnTo>
                  <a:lnTo>
                    <a:pt x="2490" y="17673"/>
                  </a:lnTo>
                  <a:lnTo>
                    <a:pt x="3089" y="18511"/>
                  </a:lnTo>
                  <a:close/>
                </a:path>
                <a:path w="21600" h="21600" extrusionOk="0">
                  <a:moveTo>
                    <a:pt x="10824" y="16332"/>
                  </a:moveTo>
                  <a:lnTo>
                    <a:pt x="11878" y="16236"/>
                  </a:lnTo>
                  <a:lnTo>
                    <a:pt x="12859" y="15949"/>
                  </a:lnTo>
                  <a:lnTo>
                    <a:pt x="13913" y="15350"/>
                  </a:lnTo>
                  <a:lnTo>
                    <a:pt x="14584" y="14584"/>
                  </a:lnTo>
                  <a:lnTo>
                    <a:pt x="15350" y="13913"/>
                  </a:lnTo>
                  <a:lnTo>
                    <a:pt x="15949" y="12859"/>
                  </a:lnTo>
                  <a:lnTo>
                    <a:pt x="16260" y="11878"/>
                  </a:lnTo>
                  <a:lnTo>
                    <a:pt x="16332" y="10824"/>
                  </a:lnTo>
                  <a:lnTo>
                    <a:pt x="16260" y="9698"/>
                  </a:lnTo>
                  <a:lnTo>
                    <a:pt x="15949" y="8717"/>
                  </a:lnTo>
                  <a:lnTo>
                    <a:pt x="15350" y="7663"/>
                  </a:lnTo>
                  <a:lnTo>
                    <a:pt x="14584" y="6849"/>
                  </a:lnTo>
                  <a:lnTo>
                    <a:pt x="13913" y="6250"/>
                  </a:lnTo>
                  <a:lnTo>
                    <a:pt x="12859" y="5651"/>
                  </a:lnTo>
                  <a:lnTo>
                    <a:pt x="11878" y="5340"/>
                  </a:lnTo>
                  <a:lnTo>
                    <a:pt x="10824" y="5268"/>
                  </a:lnTo>
                  <a:lnTo>
                    <a:pt x="9698" y="5340"/>
                  </a:lnTo>
                  <a:lnTo>
                    <a:pt x="8717" y="5651"/>
                  </a:lnTo>
                  <a:lnTo>
                    <a:pt x="7663" y="6250"/>
                  </a:lnTo>
                  <a:lnTo>
                    <a:pt x="6849" y="6849"/>
                  </a:lnTo>
                  <a:lnTo>
                    <a:pt x="6250" y="7663"/>
                  </a:lnTo>
                  <a:lnTo>
                    <a:pt x="5651" y="8717"/>
                  </a:lnTo>
                  <a:lnTo>
                    <a:pt x="5340" y="9698"/>
                  </a:lnTo>
                  <a:lnTo>
                    <a:pt x="5268" y="10824"/>
                  </a:lnTo>
                  <a:lnTo>
                    <a:pt x="5340" y="11878"/>
                  </a:lnTo>
                  <a:lnTo>
                    <a:pt x="5651" y="12859"/>
                  </a:lnTo>
                  <a:lnTo>
                    <a:pt x="6250" y="13913"/>
                  </a:lnTo>
                  <a:lnTo>
                    <a:pt x="6849" y="14584"/>
                  </a:lnTo>
                  <a:lnTo>
                    <a:pt x="7663" y="15350"/>
                  </a:lnTo>
                  <a:lnTo>
                    <a:pt x="8717" y="15949"/>
                  </a:lnTo>
                  <a:lnTo>
                    <a:pt x="9698" y="16236"/>
                  </a:lnTo>
                  <a:lnTo>
                    <a:pt x="10824" y="16332"/>
                  </a:lnTo>
                  <a:moveTo>
                    <a:pt x="9770" y="5340"/>
                  </a:moveTo>
                  <a:lnTo>
                    <a:pt x="9770" y="7160"/>
                  </a:lnTo>
                  <a:lnTo>
                    <a:pt x="9770" y="13985"/>
                  </a:lnTo>
                  <a:lnTo>
                    <a:pt x="9770" y="16236"/>
                  </a:lnTo>
                  <a:moveTo>
                    <a:pt x="11806" y="5340"/>
                  </a:moveTo>
                  <a:lnTo>
                    <a:pt x="11806" y="7160"/>
                  </a:lnTo>
                  <a:lnTo>
                    <a:pt x="11806" y="13985"/>
                  </a:lnTo>
                  <a:lnTo>
                    <a:pt x="11806" y="16236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79605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4500563" y="4187825"/>
              <a:ext cx="2952750" cy="0"/>
            </a:xfrm>
            <a:prstGeom prst="line">
              <a:avLst/>
            </a:prstGeom>
            <a:noFill/>
            <a:ln w="57150" cap="flat" cmpd="sng">
              <a:solidFill>
                <a:srgbClr val="00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pic>
          <p:nvPicPr>
            <p:cNvPr id="5143" name="Picture 23" descr="MCBS00630_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3438" y="4886325"/>
              <a:ext cx="719137" cy="62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5076825" y="3971925"/>
              <a:ext cx="0" cy="2159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5653088" y="3324225"/>
              <a:ext cx="0" cy="8636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6372225" y="3324225"/>
              <a:ext cx="0" cy="8636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6877050" y="3898900"/>
              <a:ext cx="0" cy="288925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6877050" y="4187825"/>
              <a:ext cx="719138" cy="6985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>
              <a:off x="6372225" y="4187825"/>
              <a:ext cx="0" cy="6985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>
              <a:off x="5653088" y="4187825"/>
              <a:ext cx="719137" cy="6985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5076825" y="4187825"/>
              <a:ext cx="0" cy="6985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pic>
          <p:nvPicPr>
            <p:cNvPr id="5152" name="Picture 32" descr="MCBS00630_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8988" y="4886325"/>
              <a:ext cx="719137" cy="62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53" name="Picture 33" descr="MCBS00630_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4388" y="4886325"/>
              <a:ext cx="719137" cy="62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5292725" y="5607050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并行模型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467544" y="1161564"/>
            <a:ext cx="8657208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>
            <a:off x="1115616" y="1772816"/>
            <a:ext cx="3518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26517" y="3429000"/>
            <a:ext cx="5912929" cy="610135"/>
            <a:chOff x="826517" y="3501008"/>
            <a:chExt cx="5912929" cy="610135"/>
          </a:xfrm>
        </p:grpSpPr>
        <p:sp>
          <p:nvSpPr>
            <p:cNvPr id="374793" name="AutoShape 9"/>
            <p:cNvSpPr>
              <a:spLocks noChangeArrowheads="1"/>
            </p:cNvSpPr>
            <p:nvPr/>
          </p:nvSpPr>
          <p:spPr bwMode="auto">
            <a:xfrm>
              <a:off x="827658" y="3501008"/>
              <a:ext cx="5904582" cy="610135"/>
            </a:xfrm>
            <a:prstGeom prst="wedgeRoundRectCallout">
              <a:avLst>
                <a:gd name="adj1" fmla="val -46782"/>
                <a:gd name="adj2" fmla="val -342495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826517" y="3573016"/>
              <a:ext cx="59129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latin typeface="Arial" charset="0"/>
                  <a:ea typeface="仿宋_GB2312" pitchFamily="49" charset="-122"/>
                </a:rPr>
                <a:t>[02] </a:t>
              </a:r>
              <a:r>
                <a:rPr kumimoji="0" lang="zh-CN" altLang="en-US" b="1" dirty="0">
                  <a:latin typeface="Arial" charset="0"/>
                  <a:ea typeface="仿宋_GB2312" pitchFamily="49" charset="-122"/>
                </a:rPr>
                <a:t>本地 </a:t>
              </a:r>
              <a:r>
                <a:rPr kumimoji="0" lang="en-US" altLang="zh-CN" b="1" dirty="0">
                  <a:latin typeface="Arial" charset="0"/>
                  <a:ea typeface="仿宋_GB2312" pitchFamily="49" charset="-122"/>
                </a:rPr>
                <a:t>FTP </a:t>
              </a:r>
              <a:r>
                <a:rPr kumimoji="0" lang="zh-CN" altLang="en-US" b="1" dirty="0">
                  <a:latin typeface="Arial" charset="0"/>
                  <a:ea typeface="仿宋_GB2312" pitchFamily="49" charset="-122"/>
                </a:rPr>
                <a:t>发出的连接成功信息。</a:t>
              </a:r>
              <a:r>
                <a:rPr kumimoji="0" lang="zh-CN" altLang="en-US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 </a:t>
              </a: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451991" y="1161564"/>
            <a:ext cx="8656513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56916" y="4041884"/>
            <a:ext cx="8063557" cy="623888"/>
            <a:chOff x="684907" y="4077072"/>
            <a:chExt cx="8063557" cy="623888"/>
          </a:xfrm>
        </p:grpSpPr>
        <p:sp>
          <p:nvSpPr>
            <p:cNvPr id="375815" name="AutoShape 7"/>
            <p:cNvSpPr>
              <a:spLocks noChangeArrowheads="1"/>
            </p:cNvSpPr>
            <p:nvPr/>
          </p:nvSpPr>
          <p:spPr bwMode="auto">
            <a:xfrm>
              <a:off x="684907" y="4077072"/>
              <a:ext cx="8063557" cy="623888"/>
            </a:xfrm>
            <a:prstGeom prst="wedgeRoundRectCallout">
              <a:avLst>
                <a:gd name="adj1" fmla="val -47704"/>
                <a:gd name="adj2" fmla="val -387148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75816" name="Text Box 8"/>
            <p:cNvSpPr txBox="1">
              <a:spLocks noChangeArrowheads="1"/>
            </p:cNvSpPr>
            <p:nvPr/>
          </p:nvSpPr>
          <p:spPr bwMode="auto">
            <a:xfrm>
              <a:off x="805557" y="4149080"/>
              <a:ext cx="77268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[03]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从远地服务器返回的信息，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220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表示“服务就绪”。 </a:t>
              </a:r>
            </a:p>
          </p:txBody>
        </p:sp>
      </p:grpSp>
      <p:sp>
        <p:nvSpPr>
          <p:cNvPr id="375817" name="Line 9"/>
          <p:cNvSpPr>
            <a:spLocks noChangeShapeType="1"/>
          </p:cNvSpPr>
          <p:nvPr/>
        </p:nvSpPr>
        <p:spPr bwMode="auto">
          <a:xfrm>
            <a:off x="1188592" y="2025660"/>
            <a:ext cx="54721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410021" y="1161564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50887" y="3789040"/>
            <a:ext cx="7709545" cy="845443"/>
            <a:chOff x="750887" y="3789040"/>
            <a:chExt cx="7709545" cy="845443"/>
          </a:xfrm>
        </p:grpSpPr>
        <p:sp>
          <p:nvSpPr>
            <p:cNvPr id="376839" name="AutoShape 7"/>
            <p:cNvSpPr>
              <a:spLocks noChangeArrowheads="1"/>
            </p:cNvSpPr>
            <p:nvPr/>
          </p:nvSpPr>
          <p:spPr bwMode="auto">
            <a:xfrm>
              <a:off x="750887" y="3789040"/>
              <a:ext cx="7709545" cy="845443"/>
            </a:xfrm>
            <a:prstGeom prst="wedgeRoundRectCallout">
              <a:avLst>
                <a:gd name="adj1" fmla="val -47606"/>
                <a:gd name="adj2" fmla="val -235574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76840" name="Text Box 8"/>
            <p:cNvSpPr txBox="1">
              <a:spLocks noChangeArrowheads="1"/>
            </p:cNvSpPr>
            <p:nvPr/>
          </p:nvSpPr>
          <p:spPr bwMode="auto">
            <a:xfrm>
              <a:off x="827584" y="3789040"/>
              <a:ext cx="713131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[04]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本地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FTP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提示用户键入名字。用户键入的名字</a:t>
              </a:r>
            </a:p>
            <a:p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表示“匿名”。用户只需键入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anonymous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即可。 </a:t>
              </a:r>
            </a:p>
          </p:txBody>
        </p:sp>
      </p:grpSp>
      <p:sp>
        <p:nvSpPr>
          <p:cNvPr id="376841" name="Line 9"/>
          <p:cNvSpPr>
            <a:spLocks noChangeShapeType="1"/>
          </p:cNvSpPr>
          <p:nvPr/>
        </p:nvSpPr>
        <p:spPr bwMode="auto">
          <a:xfrm>
            <a:off x="1115616" y="2276872"/>
            <a:ext cx="23034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486792" y="1161564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27584" y="4293096"/>
            <a:ext cx="6948239" cy="648072"/>
            <a:chOff x="827584" y="4293096"/>
            <a:chExt cx="6948239" cy="648072"/>
          </a:xfrm>
        </p:grpSpPr>
        <p:sp>
          <p:nvSpPr>
            <p:cNvPr id="377863" name="AutoShape 7"/>
            <p:cNvSpPr>
              <a:spLocks noChangeArrowheads="1"/>
            </p:cNvSpPr>
            <p:nvPr/>
          </p:nvSpPr>
          <p:spPr bwMode="auto">
            <a:xfrm>
              <a:off x="827584" y="4293096"/>
              <a:ext cx="6948239" cy="648072"/>
            </a:xfrm>
            <a:prstGeom prst="wedgeRoundRectCallout">
              <a:avLst>
                <a:gd name="adj1" fmla="val -47269"/>
                <a:gd name="adj2" fmla="val -323759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77864" name="Text Box 8"/>
            <p:cNvSpPr txBox="1">
              <a:spLocks noChangeArrowheads="1"/>
            </p:cNvSpPr>
            <p:nvPr/>
          </p:nvSpPr>
          <p:spPr bwMode="auto">
            <a:xfrm>
              <a:off x="893606" y="4407495"/>
              <a:ext cx="68467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[05]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数字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331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表示“用户名正确”，需要口令。 </a:t>
              </a:r>
            </a:p>
          </p:txBody>
        </p:sp>
      </p:grpSp>
      <p:sp>
        <p:nvSpPr>
          <p:cNvPr id="377865" name="Line 9"/>
          <p:cNvSpPr>
            <a:spLocks noChangeShapeType="1"/>
          </p:cNvSpPr>
          <p:nvPr/>
        </p:nvSpPr>
        <p:spPr bwMode="auto">
          <a:xfrm>
            <a:off x="1187624" y="2564904"/>
            <a:ext cx="6480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460375" y="1167655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01241" y="4077072"/>
            <a:ext cx="7875215" cy="964828"/>
            <a:chOff x="801241" y="4077072"/>
            <a:chExt cx="7875215" cy="964828"/>
          </a:xfrm>
        </p:grpSpPr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801241" y="4077072"/>
              <a:ext cx="7875215" cy="964828"/>
            </a:xfrm>
            <a:prstGeom prst="wedgeRoundRectCallout">
              <a:avLst>
                <a:gd name="adj1" fmla="val -47634"/>
                <a:gd name="adj2" fmla="val -180412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822438" y="4077072"/>
              <a:ext cx="785401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[06]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本地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FTP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提示用户键入口令。用户这时可</a:t>
              </a:r>
              <a:r>
                <a:rPr kumimoji="0" lang="zh-CN" altLang="en-US" b="1" dirty="0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键入</a:t>
              </a:r>
              <a:r>
                <a:rPr kumimoji="0" lang="en-US" altLang="zh-CN" b="1" dirty="0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guest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作为匿名的口令，也可以键入自己的</a:t>
              </a:r>
              <a:r>
                <a:rPr kumimoji="0" lang="zh-CN" altLang="en-US" b="1" dirty="0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电子邮件地址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。</a:t>
              </a:r>
            </a:p>
          </p:txBody>
        </p:sp>
      </p:grpSp>
      <p:sp>
        <p:nvSpPr>
          <p:cNvPr id="378889" name="Line 9"/>
          <p:cNvSpPr>
            <a:spLocks noChangeShapeType="1"/>
          </p:cNvSpPr>
          <p:nvPr/>
        </p:nvSpPr>
        <p:spPr bwMode="auto">
          <a:xfrm>
            <a:off x="1115616" y="2852936"/>
            <a:ext cx="467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486792" y="1166390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55576" y="4437112"/>
            <a:ext cx="6048672" cy="648072"/>
            <a:chOff x="827585" y="5157192"/>
            <a:chExt cx="6048672" cy="648072"/>
          </a:xfrm>
        </p:grpSpPr>
        <p:sp>
          <p:nvSpPr>
            <p:cNvPr id="379911" name="AutoShape 7"/>
            <p:cNvSpPr>
              <a:spLocks noChangeArrowheads="1"/>
            </p:cNvSpPr>
            <p:nvPr/>
          </p:nvSpPr>
          <p:spPr bwMode="auto">
            <a:xfrm>
              <a:off x="827585" y="5157192"/>
              <a:ext cx="6048672" cy="648072"/>
            </a:xfrm>
            <a:prstGeom prst="wedgeRoundRectCallout">
              <a:avLst>
                <a:gd name="adj1" fmla="val -46843"/>
                <a:gd name="adj2" fmla="val -267926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79912" name="Text Box 8"/>
            <p:cNvSpPr txBox="1">
              <a:spLocks noChangeArrowheads="1"/>
            </p:cNvSpPr>
            <p:nvPr/>
          </p:nvSpPr>
          <p:spPr bwMode="auto">
            <a:xfrm>
              <a:off x="906988" y="5301208"/>
              <a:ext cx="56092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[07]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数字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230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表示用户已经注册完毕。</a:t>
              </a:r>
              <a:r>
                <a:rPr kumimoji="0" lang="zh-CN" altLang="en-US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 </a:t>
              </a:r>
            </a:p>
          </p:txBody>
        </p:sp>
      </p:grp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1043608" y="3140968"/>
            <a:ext cx="698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486792" y="1196752"/>
            <a:ext cx="8477696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20960" y="4758243"/>
            <a:ext cx="6487344" cy="830997"/>
            <a:chOff x="395536" y="5507038"/>
            <a:chExt cx="6487344" cy="830997"/>
          </a:xfrm>
        </p:grpSpPr>
        <p:sp>
          <p:nvSpPr>
            <p:cNvPr id="380935" name="AutoShape 7"/>
            <p:cNvSpPr>
              <a:spLocks noChangeArrowheads="1"/>
            </p:cNvSpPr>
            <p:nvPr/>
          </p:nvSpPr>
          <p:spPr bwMode="auto">
            <a:xfrm>
              <a:off x="395536" y="5517232"/>
              <a:ext cx="6480720" cy="800423"/>
            </a:xfrm>
            <a:prstGeom prst="wedgeRoundRectCallout">
              <a:avLst>
                <a:gd name="adj1" fmla="val -47171"/>
                <a:gd name="adj2" fmla="val -231259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80936" name="Text Box 8"/>
            <p:cNvSpPr txBox="1">
              <a:spLocks noChangeArrowheads="1"/>
            </p:cNvSpPr>
            <p:nvPr/>
          </p:nvSpPr>
          <p:spPr bwMode="auto">
            <a:xfrm>
              <a:off x="554038" y="5507038"/>
              <a:ext cx="632884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0" lang="en-US" altLang="zh-CN" b="1" dirty="0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[08]“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ftp&gt;”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是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FTP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的提示信息。用户键入的是</a:t>
              </a:r>
              <a:r>
                <a:rPr kumimoji="0" lang="zh-CN" altLang="en-US" b="1" dirty="0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将目录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改变</a:t>
              </a:r>
              <a:r>
                <a:rPr kumimoji="0" lang="zh-CN" altLang="en-US" b="1" dirty="0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为</a:t>
              </a:r>
              <a:r>
                <a:rPr kumimoji="0" lang="en-US" altLang="zh-CN" b="1" dirty="0" err="1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rfc</a:t>
              </a:r>
              <a:endParaRPr kumimoji="0" lang="zh-CN" altLang="en-US" b="1" dirty="0">
                <a:solidFill>
                  <a:srgbClr val="333399"/>
                </a:solidFill>
                <a:latin typeface="Arial" charset="0"/>
                <a:ea typeface="仿宋_GB2312" pitchFamily="49" charset="-122"/>
              </a:endParaRPr>
            </a:p>
          </p:txBody>
        </p:sp>
      </p:grp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1259632" y="3429000"/>
            <a:ext cx="16557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486792" y="1196752"/>
            <a:ext cx="8549704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get rfc1261.txt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28353" y="5118283"/>
            <a:ext cx="6119911" cy="855032"/>
            <a:chOff x="828353" y="5118283"/>
            <a:chExt cx="6119911" cy="855032"/>
          </a:xfrm>
        </p:grpSpPr>
        <p:sp>
          <p:nvSpPr>
            <p:cNvPr id="381959" name="AutoShape 7"/>
            <p:cNvSpPr>
              <a:spLocks noChangeArrowheads="1"/>
            </p:cNvSpPr>
            <p:nvPr/>
          </p:nvSpPr>
          <p:spPr bwMode="auto">
            <a:xfrm>
              <a:off x="828353" y="5157192"/>
              <a:ext cx="6119911" cy="816123"/>
            </a:xfrm>
            <a:prstGeom prst="wedgeRoundRectCallout">
              <a:avLst>
                <a:gd name="adj1" fmla="val -46745"/>
                <a:gd name="adj2" fmla="val -231259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81960" name="Text Box 8"/>
            <p:cNvSpPr txBox="1">
              <a:spLocks noChangeArrowheads="1"/>
            </p:cNvSpPr>
            <p:nvPr/>
          </p:nvSpPr>
          <p:spPr bwMode="auto">
            <a:xfrm>
              <a:off x="899592" y="5118283"/>
              <a:ext cx="604867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[09]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字符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CWD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是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FTP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的标准命令</a:t>
              </a:r>
              <a:r>
                <a:rPr kumimoji="0" lang="zh-CN" altLang="en-US" b="1" dirty="0" smtClean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，代表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Change Working Directory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。 </a:t>
              </a:r>
            </a:p>
          </p:txBody>
        </p:sp>
      </p:grp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1187822" y="3717032"/>
            <a:ext cx="4032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467544" y="1161564"/>
            <a:ext cx="856895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 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get rfc1261.txt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115616" y="1518452"/>
            <a:ext cx="6840239" cy="902436"/>
            <a:chOff x="900113" y="765174"/>
            <a:chExt cx="6840239" cy="902436"/>
          </a:xfrm>
        </p:grpSpPr>
        <p:sp>
          <p:nvSpPr>
            <p:cNvPr id="382983" name="AutoShape 7"/>
            <p:cNvSpPr>
              <a:spLocks noChangeArrowheads="1"/>
            </p:cNvSpPr>
            <p:nvPr/>
          </p:nvSpPr>
          <p:spPr bwMode="auto">
            <a:xfrm flipV="1">
              <a:off x="900113" y="765174"/>
              <a:ext cx="6840239" cy="863625"/>
            </a:xfrm>
            <a:prstGeom prst="wedgeRoundRectCallout">
              <a:avLst>
                <a:gd name="adj1" fmla="val -53162"/>
                <a:gd name="adj2" fmla="val -207731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kumimoji="0" lang="zh-CN" altLang="zh-CN" sz="2800">
                <a:latin typeface="Tahoma" pitchFamily="34" charset="0"/>
              </a:endParaRPr>
            </a:p>
          </p:txBody>
        </p:sp>
        <p:sp>
          <p:nvSpPr>
            <p:cNvPr id="382984" name="Text Box 8"/>
            <p:cNvSpPr txBox="1">
              <a:spLocks noChangeArrowheads="1"/>
            </p:cNvSpPr>
            <p:nvPr/>
          </p:nvSpPr>
          <p:spPr bwMode="auto">
            <a:xfrm>
              <a:off x="1030288" y="836613"/>
              <a:ext cx="65517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[10]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用户要求将名为 </a:t>
              </a:r>
              <a:r>
                <a:rPr kumimoji="0" lang="en-US" altLang="zh-CN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rfc1261.txt 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的文件复制到</a:t>
              </a:r>
            </a:p>
            <a:p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本地主机上，并改名为 </a:t>
              </a:r>
              <a:r>
                <a:rPr kumimoji="0" lang="en-US" altLang="zh-CN" b="1" dirty="0" err="1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nicinfo</a:t>
              </a:r>
              <a:r>
                <a:rPr kumimoji="0" lang="zh-CN" altLang="en-US" b="1" dirty="0">
                  <a:solidFill>
                    <a:srgbClr val="333399"/>
                  </a:solidFill>
                  <a:latin typeface="Arial" charset="0"/>
                  <a:ea typeface="仿宋_GB2312" pitchFamily="49" charset="-122"/>
                </a:rPr>
                <a:t>。 </a:t>
              </a:r>
            </a:p>
          </p:txBody>
        </p:sp>
      </p:grpSp>
      <p:sp>
        <p:nvSpPr>
          <p:cNvPr id="382985" name="Line 9"/>
          <p:cNvSpPr>
            <a:spLocks noChangeShapeType="1"/>
          </p:cNvSpPr>
          <p:nvPr/>
        </p:nvSpPr>
        <p:spPr bwMode="auto">
          <a:xfrm>
            <a:off x="1116013" y="3933056"/>
            <a:ext cx="4248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486792" y="1233572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</a:t>
            </a:r>
            <a:r>
              <a:rPr lang="en-US" altLang="zh-CN" sz="1800" b="1" dirty="0" smtClean="0">
                <a:solidFill>
                  <a:schemeClr val="bg1"/>
                </a:solidFill>
                <a:latin typeface="Courier New" pitchFamily="49" charset="0"/>
              </a:rPr>
              <a:t>Password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altLang="zh-CN" sz="1800" dirty="0" smtClean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get rfc1261.txt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sp>
        <p:nvSpPr>
          <p:cNvPr id="384007" name="AutoShape 7"/>
          <p:cNvSpPr>
            <a:spLocks noChangeArrowheads="1"/>
          </p:cNvSpPr>
          <p:nvPr/>
        </p:nvSpPr>
        <p:spPr bwMode="auto">
          <a:xfrm flipV="1">
            <a:off x="1259632" y="1268760"/>
            <a:ext cx="7272808" cy="1008112"/>
          </a:xfrm>
          <a:prstGeom prst="wedgeRoundRectCallout">
            <a:avLst>
              <a:gd name="adj1" fmla="val -53685"/>
              <a:gd name="adj2" fmla="val -23577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kumimoji="0" lang="en-US" altLang="zh-CN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[11] </a:t>
            </a:r>
            <a:r>
              <a:rPr kumimoji="0" lang="zh-CN" altLang="en-US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字符 </a:t>
            </a:r>
            <a:r>
              <a:rPr kumimoji="0" lang="en-US" altLang="zh-CN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PORT </a:t>
            </a:r>
            <a:r>
              <a:rPr kumimoji="0" lang="zh-CN" altLang="en-US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是 </a:t>
            </a:r>
            <a:r>
              <a:rPr kumimoji="0" lang="en-US" altLang="zh-CN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FTP </a:t>
            </a:r>
            <a:r>
              <a:rPr kumimoji="0" lang="zh-CN" altLang="en-US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的标准命令，表示要建立数据连接。</a:t>
            </a:r>
            <a:r>
              <a:rPr kumimoji="0" lang="en-US" altLang="zh-CN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200 </a:t>
            </a:r>
            <a:r>
              <a:rPr kumimoji="0" lang="zh-CN" altLang="en-US" sz="2800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表示“命令正确”。 </a:t>
            </a:r>
            <a:endParaRPr kumimoji="0" lang="zh-CN" altLang="en-US" sz="2800" dirty="0">
              <a:solidFill>
                <a:srgbClr val="333399"/>
              </a:solidFill>
              <a:latin typeface="Arial" charset="0"/>
              <a:ea typeface="仿宋_GB2312" pitchFamily="49" charset="-122"/>
            </a:endParaRPr>
          </a:p>
        </p:txBody>
      </p:sp>
      <p:sp>
        <p:nvSpPr>
          <p:cNvPr id="384009" name="Line 9"/>
          <p:cNvSpPr>
            <a:spLocks noChangeShapeType="1"/>
          </p:cNvSpPr>
          <p:nvPr/>
        </p:nvSpPr>
        <p:spPr bwMode="auto">
          <a:xfrm>
            <a:off x="1187624" y="4293096"/>
            <a:ext cx="4248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7" grpId="0" animBg="1"/>
      <p:bldP spid="3840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网络中的并发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47248" cy="518457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Arial" pitchFamily="34" charset="0"/>
                <a:ea typeface="仿宋_GB2312" pitchFamily="49" charset="-122"/>
              </a:rPr>
              <a:t>一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台</a:t>
            </a:r>
            <a:r>
              <a:rPr lang="zh-CN" altLang="zh-CN" sz="2400" dirty="0" smtClean="0">
                <a:latin typeface="Arial" pitchFamily="34" charset="0"/>
                <a:ea typeface="仿宋_GB2312" pitchFamily="49" charset="-122"/>
              </a:rPr>
              <a:t>计算机系统中存在并发（分时）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Arial" pitchFamily="34" charset="0"/>
                <a:ea typeface="仿宋_GB2312" pitchFamily="49" charset="-122"/>
              </a:rPr>
              <a:t>一组机器上所有的客户之间存在并发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sz="2400" dirty="0" smtClean="0">
                <a:latin typeface="Arial" pitchFamily="34" charset="0"/>
                <a:ea typeface="仿宋_GB2312" pitchFamily="49" charset="-122"/>
              </a:rPr>
              <a:t>单个网络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中：</a:t>
            </a:r>
            <a:r>
              <a:rPr lang="zh-CN" sz="2400" dirty="0" smtClean="0">
                <a:latin typeface="Arial" pitchFamily="34" charset="0"/>
                <a:ea typeface="仿宋_GB2312" pitchFamily="49" charset="-122"/>
              </a:rPr>
              <a:t>各个</a:t>
            </a:r>
            <a:r>
              <a:rPr lang="zh-CN" sz="2400" dirty="0">
                <a:latin typeface="Arial" pitchFamily="34" charset="0"/>
                <a:ea typeface="仿宋_GB2312" pitchFamily="49" charset="-122"/>
              </a:rPr>
              <a:t>机器之间许多成对进程好像独立使用网络资源（通道，机器等</a:t>
            </a:r>
            <a:r>
              <a:rPr lang="zh-CN" sz="2400" dirty="0" smtClean="0">
                <a:latin typeface="Arial" pitchFamily="34" charset="0"/>
                <a:ea typeface="仿宋_GB2312" pitchFamily="49" charset="-122"/>
              </a:rPr>
              <a:t>）</a:t>
            </a:r>
            <a:endParaRPr lang="zh-CN" sz="2400" dirty="0">
              <a:latin typeface="Arial" pitchFamily="34" charset="0"/>
              <a:ea typeface="仿宋_GB2312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41474" y="3212976"/>
            <a:ext cx="7346950" cy="3095625"/>
            <a:chOff x="755650" y="3644900"/>
            <a:chExt cx="7346950" cy="3095625"/>
          </a:xfrm>
        </p:grpSpPr>
        <p:sp>
          <p:nvSpPr>
            <p:cNvPr id="6148" name="Cloud"/>
            <p:cNvSpPr>
              <a:spLocks noChangeAspect="1" noEditPoints="1" noChangeArrowheads="1"/>
            </p:cNvSpPr>
            <p:nvPr/>
          </p:nvSpPr>
          <p:spPr bwMode="auto">
            <a:xfrm>
              <a:off x="2916238" y="3644900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33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endParaRPr>
            </a:p>
            <a:p>
              <a:pPr algn="ctr"/>
              <a:r>
                <a:rPr 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互联网</a:t>
              </a:r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1189038" y="3789363"/>
              <a:ext cx="1081087" cy="863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FF3300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>
              <a:flatTx/>
            </a:bodyPr>
            <a:lstStyle/>
            <a:p>
              <a:pPr algn="ctr"/>
              <a:r>
                <a:rPr lang="zh-CN" altLang="zh-CN" sz="2000"/>
                <a:t>C1</a:t>
              </a:r>
            </a:p>
          </p:txBody>
        </p:sp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755650" y="4941888"/>
              <a:ext cx="1081088" cy="863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009900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flatTx/>
            </a:bodyPr>
            <a:lstStyle/>
            <a:p>
              <a:pPr algn="ctr"/>
              <a:r>
                <a:rPr lang="zh-CN" altLang="zh-CN" sz="2000"/>
                <a:t>C2</a:t>
              </a:r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3492500" y="5876925"/>
              <a:ext cx="1944688" cy="863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algn="ctr"/>
              <a:r>
                <a:rPr lang="zh-CN" altLang="zh-CN" sz="2000"/>
                <a:t>C4  C5</a:t>
              </a:r>
            </a:p>
          </p:txBody>
        </p:sp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>
              <a:off x="7021513" y="4437063"/>
              <a:ext cx="1081087" cy="863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0033CC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33CC"/>
              </a:extrusionClr>
            </a:sp3d>
          </p:spPr>
          <p:txBody>
            <a:bodyPr>
              <a:flatTx/>
            </a:bodyPr>
            <a:lstStyle/>
            <a:p>
              <a:pPr algn="ctr"/>
              <a:r>
                <a:rPr lang="zh-CN" altLang="zh-CN" sz="2000"/>
                <a:t>C3</a:t>
              </a: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1908175" y="4221163"/>
              <a:ext cx="1512888" cy="71437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1476375" y="4868863"/>
              <a:ext cx="1800225" cy="4318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4140200" y="5157788"/>
              <a:ext cx="0" cy="1008062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V="1">
              <a:off x="4789488" y="5084763"/>
              <a:ext cx="0" cy="1081087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 flipV="1">
              <a:off x="5437188" y="4581525"/>
              <a:ext cx="1943100" cy="287338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486792" y="1161564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get rfc1261.txt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sp>
        <p:nvSpPr>
          <p:cNvPr id="385031" name="AutoShape 7"/>
          <p:cNvSpPr>
            <a:spLocks noChangeArrowheads="1"/>
          </p:cNvSpPr>
          <p:nvPr/>
        </p:nvSpPr>
        <p:spPr bwMode="auto">
          <a:xfrm flipV="1">
            <a:off x="1259632" y="1628798"/>
            <a:ext cx="5472956" cy="864098"/>
          </a:xfrm>
          <a:prstGeom prst="wedgeRoundRectCallout">
            <a:avLst>
              <a:gd name="adj1" fmla="val -54222"/>
              <a:gd name="adj2" fmla="val -260671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kumimoji="0" lang="en-US" altLang="zh-CN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[12] </a:t>
            </a:r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数字 </a:t>
            </a:r>
            <a:r>
              <a:rPr kumimoji="0" lang="en-US" altLang="zh-CN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150 </a:t>
            </a:r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表示“文件状态正确，即将建立数据连接”。 </a:t>
            </a:r>
            <a:endParaRPr kumimoji="0" lang="zh-CN" altLang="en-US" dirty="0">
              <a:solidFill>
                <a:srgbClr val="333399"/>
              </a:solidFill>
              <a:latin typeface="Arial" charset="0"/>
              <a:ea typeface="仿宋_GB2312" pitchFamily="49" charset="-122"/>
            </a:endParaRPr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1188045" y="4509120"/>
            <a:ext cx="62642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1188045" y="4758358"/>
            <a:ext cx="50403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1" grpId="0" animBg="1"/>
      <p:bldP spid="385033" grpId="0" animBg="1"/>
      <p:bldP spid="3850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86792" y="1196752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get rfc1261.txt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sp>
        <p:nvSpPr>
          <p:cNvPr id="386056" name="AutoShape 8"/>
          <p:cNvSpPr>
            <a:spLocks noChangeArrowheads="1"/>
          </p:cNvSpPr>
          <p:nvPr/>
        </p:nvSpPr>
        <p:spPr bwMode="auto">
          <a:xfrm flipV="1">
            <a:off x="1259805" y="1475978"/>
            <a:ext cx="5832475" cy="944910"/>
          </a:xfrm>
          <a:prstGeom prst="wedgeRoundRectCallout">
            <a:avLst>
              <a:gd name="adj1" fmla="val -54574"/>
              <a:gd name="adj2" fmla="val -311699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kumimoji="0" lang="en-US" altLang="zh-CN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[13] </a:t>
            </a:r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数字 </a:t>
            </a:r>
            <a:r>
              <a:rPr kumimoji="0" lang="en-US" altLang="zh-CN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226 </a:t>
            </a:r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是“释放数据连接”。</a:t>
            </a:r>
          </a:p>
          <a:p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现在一个新的本地文件已产生。 </a:t>
            </a:r>
            <a:endParaRPr kumimoji="0" lang="zh-CN" altLang="en-US" dirty="0">
              <a:solidFill>
                <a:srgbClr val="333399"/>
              </a:solidFill>
              <a:latin typeface="Arial" charset="0"/>
              <a:ea typeface="仿宋_GB2312" pitchFamily="49" charset="-122"/>
            </a:endParaRPr>
          </a:p>
        </p:txBody>
      </p:sp>
      <p:sp>
        <p:nvSpPr>
          <p:cNvPr id="386058" name="Line 10"/>
          <p:cNvSpPr>
            <a:spLocks noChangeShapeType="1"/>
          </p:cNvSpPr>
          <p:nvPr/>
        </p:nvSpPr>
        <p:spPr bwMode="auto">
          <a:xfrm>
            <a:off x="1188219" y="5085184"/>
            <a:ext cx="62642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6059" name="Line 11"/>
          <p:cNvSpPr>
            <a:spLocks noChangeShapeType="1"/>
          </p:cNvSpPr>
          <p:nvPr/>
        </p:nvSpPr>
        <p:spPr bwMode="auto">
          <a:xfrm>
            <a:off x="1188219" y="5372522"/>
            <a:ext cx="62642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6060" name="Line 12"/>
          <p:cNvSpPr>
            <a:spLocks noChangeShapeType="1"/>
          </p:cNvSpPr>
          <p:nvPr/>
        </p:nvSpPr>
        <p:spPr bwMode="auto">
          <a:xfrm>
            <a:off x="1188219" y="5659859"/>
            <a:ext cx="748823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6" grpId="0" animBg="1"/>
      <p:bldP spid="386058" grpId="0" animBg="1"/>
      <p:bldP spid="386059" grpId="0" animBg="1"/>
      <p:bldP spid="38606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467544" y="1161564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get rfc1261.txt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sp>
        <p:nvSpPr>
          <p:cNvPr id="387081" name="AutoShape 9"/>
          <p:cNvSpPr>
            <a:spLocks noChangeArrowheads="1"/>
          </p:cNvSpPr>
          <p:nvPr/>
        </p:nvSpPr>
        <p:spPr bwMode="auto">
          <a:xfrm flipV="1">
            <a:off x="1619945" y="3573016"/>
            <a:ext cx="3672135" cy="576833"/>
          </a:xfrm>
          <a:prstGeom prst="wedgeRoundRectCallout">
            <a:avLst>
              <a:gd name="adj1" fmla="val -66792"/>
              <a:gd name="adj2" fmla="val -32188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kumimoji="0" lang="en-US" altLang="zh-CN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[14] </a:t>
            </a:r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用户键入退出命令。</a:t>
            </a:r>
            <a:endParaRPr kumimoji="0" lang="zh-CN" altLang="en-US" dirty="0">
              <a:solidFill>
                <a:srgbClr val="333399"/>
              </a:solidFill>
              <a:latin typeface="Arial" charset="0"/>
              <a:ea typeface="仿宋_GB2312" pitchFamily="49" charset="-122"/>
            </a:endParaRPr>
          </a:p>
        </p:txBody>
      </p:sp>
      <p:sp>
        <p:nvSpPr>
          <p:cNvPr id="387083" name="Line 11"/>
          <p:cNvSpPr>
            <a:spLocks noChangeShapeType="1"/>
          </p:cNvSpPr>
          <p:nvPr/>
        </p:nvSpPr>
        <p:spPr bwMode="auto">
          <a:xfrm>
            <a:off x="1187897" y="5877272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1" grpId="0" animBg="1"/>
      <p:bldP spid="38708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67544" y="1161564"/>
            <a:ext cx="8621712" cy="507574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[01]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ftp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[02] connected to nic.ddn.mil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[03] 220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FTP server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Sunos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4.1)ready.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[04] Name: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anonymous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[05] 331 Guest login ok, send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ident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as password.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[06] Password: </a:t>
            </a:r>
            <a:r>
              <a:rPr lang="en-US" altLang="zh-CN" sz="1800" dirty="0">
                <a:solidFill>
                  <a:srgbClr val="00FF00"/>
                </a:solidFill>
                <a:latin typeface="Courier New" pitchFamily="49" charset="0"/>
              </a:rPr>
              <a:t>abc@xyz.math.yale.edu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[07] 230 Guest login ok, access restrictions apply.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[08] ftp&gt;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cd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rfc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[09] 250 CWD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[10]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get rfc1261.txt 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</a:rPr>
              <a:t>nicinfo</a:t>
            </a:r>
            <a:endParaRPr lang="en-US" altLang="zh-CN" sz="1800" b="1" dirty="0">
              <a:solidFill>
                <a:srgbClr val="00FF00"/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[11] 200 PORT command successful.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[12] 150 ASCII data connection for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(128.36.12.27,1401) (4318 bytes).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[13] 226 ASCII Transfer complete.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local: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itchFamily="49" charset="0"/>
              </a:rPr>
              <a:t>nicinfo</a:t>
            </a:r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remote: rfc1261.txt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     4488 bytes received in 15 seconds (0.3 Kbytes/s).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[14] ftp&gt;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</a:rPr>
              <a:t>quit</a:t>
            </a:r>
          </a:p>
          <a:p>
            <a:pPr defTabSz="762000" eaLnBrk="0" hangingPunct="0"/>
            <a:r>
              <a:rPr lang="en-US" altLang="zh-CN" sz="1800" b="1" dirty="0">
                <a:solidFill>
                  <a:schemeClr val="bg1"/>
                </a:solidFill>
                <a:latin typeface="Courier New" pitchFamily="49" charset="0"/>
              </a:rPr>
              <a:t>[15] 221 Goodbye.</a:t>
            </a:r>
          </a:p>
        </p:txBody>
      </p:sp>
      <p:sp>
        <p:nvSpPr>
          <p:cNvPr id="388103" name="AutoShape 7"/>
          <p:cNvSpPr>
            <a:spLocks noChangeArrowheads="1"/>
          </p:cNvSpPr>
          <p:nvPr/>
        </p:nvSpPr>
        <p:spPr bwMode="auto">
          <a:xfrm flipV="1">
            <a:off x="1619945" y="3564185"/>
            <a:ext cx="4032175" cy="584895"/>
          </a:xfrm>
          <a:prstGeom prst="wedgeRoundRectCallout">
            <a:avLst>
              <a:gd name="adj1" fmla="val -65759"/>
              <a:gd name="adj2" fmla="val -355546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kumimoji="0" lang="en-US" altLang="zh-CN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[15] </a:t>
            </a:r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表明 </a:t>
            </a:r>
            <a:r>
              <a:rPr kumimoji="0" lang="en-US" altLang="zh-CN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FTP </a:t>
            </a:r>
            <a:r>
              <a:rPr kumimoji="0" lang="zh-CN" altLang="en-US" dirty="0" smtClean="0">
                <a:solidFill>
                  <a:srgbClr val="333399"/>
                </a:solidFill>
                <a:latin typeface="Arial" charset="0"/>
                <a:ea typeface="仿宋_GB2312" pitchFamily="49" charset="-122"/>
              </a:rPr>
              <a:t>工作结束。 </a:t>
            </a:r>
            <a:endParaRPr kumimoji="0" lang="zh-CN" altLang="en-US" dirty="0">
              <a:solidFill>
                <a:srgbClr val="333399"/>
              </a:solidFill>
              <a:latin typeface="Arial" charset="0"/>
              <a:ea typeface="仿宋_GB2312" pitchFamily="49" charset="-122"/>
            </a:endParaRPr>
          </a:p>
        </p:txBody>
      </p:sp>
      <p:sp>
        <p:nvSpPr>
          <p:cNvPr id="388105" name="Line 9"/>
          <p:cNvSpPr>
            <a:spLocks noChangeShapeType="1"/>
          </p:cNvSpPr>
          <p:nvPr/>
        </p:nvSpPr>
        <p:spPr bwMode="auto">
          <a:xfrm>
            <a:off x="1187599" y="6165304"/>
            <a:ext cx="1800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003" y="141387"/>
            <a:ext cx="7237413" cy="695325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FTP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的屏幕信息举例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3" grpId="0" animBg="1"/>
      <p:bldP spid="38810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228184" y="6381328"/>
            <a:ext cx="2895600" cy="457200"/>
          </a:xfrm>
          <a:noFill/>
        </p:spPr>
        <p:txBody>
          <a:bodyPr/>
          <a:lstStyle/>
          <a:p>
            <a:pPr algn="r"/>
            <a:fld id="{261538E7-2F29-463A-9ECE-235267013D22}" type="slidenum">
              <a:rPr lang="en-US" altLang="zh-CN" b="0" smtClean="0">
                <a:ea typeface="宋体" pitchFamily="2" charset="-122"/>
              </a:rPr>
              <a:pPr algn="r"/>
              <a:t>64</a:t>
            </a:fld>
            <a:endParaRPr lang="en-US" altLang="zh-CN" b="0" dirty="0" smtClean="0">
              <a:solidFill>
                <a:srgbClr val="FBBA03"/>
              </a:solidFill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72375" cy="409575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  <a:ea typeface="宋体" pitchFamily="2" charset="-122"/>
              </a:rPr>
              <a:t>Thank you!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2292350"/>
            <a:ext cx="8248650" cy="1376363"/>
          </a:xfrm>
          <a:noFill/>
        </p:spPr>
        <p:txBody>
          <a:bodyPr lIns="90488" tIns="44450" rIns="90488" bIns="44450"/>
          <a:lstStyle/>
          <a:p>
            <a:pPr marL="0" indent="0" algn="ctr">
              <a:buFontTx/>
              <a:buNone/>
            </a:pPr>
            <a:r>
              <a:rPr lang="en-US" altLang="zh-CN" sz="3600" smtClean="0">
                <a:solidFill>
                  <a:srgbClr val="FF0000"/>
                </a:solidFill>
                <a:ea typeface="宋体" pitchFamily="2" charset="-122"/>
              </a:rPr>
              <a:t>Questions?</a:t>
            </a:r>
            <a:endParaRPr lang="en-US" altLang="zh-CN" sz="3600" b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4000" smtClean="0">
              <a:ea typeface="宋体" pitchFamily="2" charset="-122"/>
            </a:endParaRPr>
          </a:p>
        </p:txBody>
      </p:sp>
      <p:pic>
        <p:nvPicPr>
          <p:cNvPr id="35847" name="Picture 5" descr="E:\Research\paper\FastScale\talk in FAST'11\000-3-清华大学校徽（钟型）_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5226050"/>
            <a:ext cx="1073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服务器中的并发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单个服务器必须并发处理多个传入请求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并发服务器可以让多个远程用户同时使用服务，实现起来比较复杂</a:t>
            </a:r>
          </a:p>
          <a:p>
            <a:endParaRPr lang="zh-CN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908174" y="3140075"/>
            <a:ext cx="5760170" cy="2665189"/>
            <a:chOff x="1908174" y="3140075"/>
            <a:chExt cx="6424860" cy="2895600"/>
          </a:xfrm>
        </p:grpSpPr>
        <p:sp>
          <p:nvSpPr>
            <p:cNvPr id="7172" name="Cloud"/>
            <p:cNvSpPr>
              <a:spLocks noChangeAspect="1" noEditPoints="1" noChangeArrowheads="1"/>
            </p:cNvSpPr>
            <p:nvPr/>
          </p:nvSpPr>
          <p:spPr bwMode="auto">
            <a:xfrm>
              <a:off x="3148013" y="3368675"/>
              <a:ext cx="2520950" cy="1431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3300"/>
            </a:solidFill>
            <a:ln w="9525" cap="flat" cmpd="sng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新魏" pitchFamily="2" charset="-122"/>
                </a:rPr>
                <a:t>互联网</a:t>
              </a:r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6327775" y="3438524"/>
              <a:ext cx="2005259" cy="92658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0033CC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33CC"/>
              </a:extrusionClr>
            </a:sp3d>
          </p:spPr>
          <p:txBody>
            <a:bodyPr>
              <a:flatTx/>
            </a:bodyPr>
            <a:lstStyle/>
            <a:p>
              <a:r>
                <a:rPr lang="zh-CN" sz="1800" b="1" dirty="0" smtClean="0">
                  <a:solidFill>
                    <a:srgbClr val="FF0000"/>
                  </a:solidFill>
                  <a:latin typeface="仿宋_GB2312" pitchFamily="49" charset="-122"/>
                  <a:ea typeface="仿宋_GB2312" pitchFamily="49" charset="-122"/>
                </a:rPr>
                <a:t>服务器</a:t>
              </a:r>
              <a:endParaRPr lang="zh-CN" sz="1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1908174" y="3140075"/>
              <a:ext cx="1043600" cy="762001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FF3300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>
              <a:flatTx/>
            </a:bodyPr>
            <a:lstStyle/>
            <a:p>
              <a:r>
                <a:rPr lang="zh-CN" altLang="zh-CN" sz="1800" b="1" dirty="0">
                  <a:latin typeface="仿宋_GB2312" pitchFamily="49" charset="-122"/>
                  <a:ea typeface="仿宋_GB2312" pitchFamily="49" charset="-122"/>
                </a:rPr>
                <a:t>C1</a:t>
              </a:r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3432174" y="5045075"/>
              <a:ext cx="1787898" cy="990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r>
                <a:rPr lang="zh-CN" altLang="zh-CN" sz="1800" b="1" dirty="0">
                  <a:latin typeface="仿宋_GB2312" pitchFamily="49" charset="-122"/>
                  <a:ea typeface="仿宋_GB2312" pitchFamily="49" charset="-122"/>
                </a:rPr>
                <a:t>C</a:t>
              </a:r>
              <a:r>
                <a:rPr lang="zh-CN" altLang="zh-CN" sz="1800" b="1" dirty="0" smtClean="0">
                  <a:latin typeface="仿宋_GB2312" pitchFamily="49" charset="-122"/>
                  <a:ea typeface="仿宋_GB2312" pitchFamily="49" charset="-122"/>
                </a:rPr>
                <a:t>3</a:t>
              </a:r>
              <a:r>
                <a:rPr lang="en-US" altLang="zh-CN" sz="1800" dirty="0" smtClean="0">
                  <a:latin typeface="仿宋_GB2312" pitchFamily="49" charset="-122"/>
                  <a:ea typeface="仿宋_GB2312" pitchFamily="49" charset="-122"/>
                </a:rPr>
                <a:t> </a:t>
              </a:r>
              <a:r>
                <a:rPr lang="zh-CN" altLang="zh-CN" sz="1800" b="1" dirty="0" smtClean="0">
                  <a:latin typeface="仿宋_GB2312" pitchFamily="49" charset="-122"/>
                  <a:ea typeface="仿宋_GB2312" pitchFamily="49" charset="-122"/>
                </a:rPr>
                <a:t>C</a:t>
              </a:r>
              <a:r>
                <a:rPr lang="zh-CN" altLang="zh-CN" sz="1800" b="1" dirty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908174" y="4283075"/>
              <a:ext cx="1043600" cy="762001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21600 1 2"/>
                <a:gd name="G4" fmla="*/ 21600 1 2"/>
                <a:gd name="G5" fmla="*/ 5400 1 2"/>
                <a:gd name="G6" fmla="*/ 5400 3 2"/>
                <a:gd name="G7" fmla="+- G1 G5 0"/>
                <a:gd name="G8" fmla="+- G2 G5 0"/>
                <a:gd name="T0" fmla="*/ 0 w 21600"/>
                <a:gd name="T1" fmla="*/ 10800 h 21600"/>
                <a:gd name="T2" fmla="*/ 5400 w 21600"/>
                <a:gd name="T3" fmla="*/ 10800 h 21600"/>
                <a:gd name="T4" fmla="*/ 1080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10800 h 21600"/>
                <a:gd name="T12" fmla="*/ 10800 w 21600"/>
                <a:gd name="T13" fmla="*/ 0 h 21600"/>
                <a:gd name="T14" fmla="*/ 10800 w 21600"/>
                <a:gd name="T15" fmla="*/ 5400 h 21600"/>
                <a:gd name="T16" fmla="*/ G0 w 21600"/>
                <a:gd name="T17" fmla="*/ G0 h 21600"/>
                <a:gd name="T18" fmla="*/ G1 w 21600"/>
                <a:gd name="T19" fmla="*/ G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5400" y="5400"/>
                  </a:moveTo>
                  <a:lnTo>
                    <a:pt x="5400" y="16200"/>
                  </a:lnTo>
                  <a:lnTo>
                    <a:pt x="16200" y="16200"/>
                  </a:lnTo>
                  <a:lnTo>
                    <a:pt x="16200" y="5400"/>
                  </a:lnTo>
                  <a:close/>
                </a:path>
              </a:pathLst>
            </a:custGeom>
            <a:solidFill>
              <a:srgbClr val="009900"/>
            </a:solidFill>
            <a:ln w="9525" cap="flat" cmpd="sng">
              <a:miter lim="800000"/>
              <a:headEnd/>
              <a:tailEnd/>
            </a:ln>
            <a:effectLst/>
            <a:scene3d>
              <a:camera prst="legacyPerspectiveFron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flatTx/>
            </a:bodyPr>
            <a:lstStyle/>
            <a:p>
              <a:r>
                <a:rPr lang="zh-CN" altLang="zh-CN" sz="1800" b="1">
                  <a:latin typeface="仿宋_GB2312" pitchFamily="49" charset="-122"/>
                  <a:ea typeface="仿宋_GB2312" pitchFamily="49" charset="-122"/>
                </a:rPr>
                <a:t>C2</a:t>
              </a:r>
            </a:p>
          </p:txBody>
        </p:sp>
        <p:sp>
          <p:nvSpPr>
            <p:cNvPr id="7178" name="未知"/>
            <p:cNvSpPr>
              <a:spLocks/>
            </p:cNvSpPr>
            <p:nvPr/>
          </p:nvSpPr>
          <p:spPr bwMode="auto">
            <a:xfrm>
              <a:off x="4498975" y="4079875"/>
              <a:ext cx="1828800" cy="1193800"/>
            </a:xfrm>
            <a:custGeom>
              <a:avLst/>
              <a:gdLst/>
              <a:ahLst/>
              <a:cxnLst>
                <a:cxn ang="0">
                  <a:pos x="0" y="752"/>
                </a:cxn>
                <a:cxn ang="0">
                  <a:pos x="48" y="224"/>
                </a:cxn>
                <a:cxn ang="0">
                  <a:pos x="240" y="32"/>
                </a:cxn>
                <a:cxn ang="0">
                  <a:pos x="1152" y="32"/>
                </a:cxn>
              </a:cxnLst>
              <a:rect l="0" t="0" r="r" b="b"/>
              <a:pathLst>
                <a:path w="1152" h="752">
                  <a:moveTo>
                    <a:pt x="0" y="752"/>
                  </a:moveTo>
                  <a:cubicBezTo>
                    <a:pt x="4" y="548"/>
                    <a:pt x="8" y="344"/>
                    <a:pt x="48" y="224"/>
                  </a:cubicBezTo>
                  <a:cubicBezTo>
                    <a:pt x="88" y="104"/>
                    <a:pt x="56" y="64"/>
                    <a:pt x="240" y="32"/>
                  </a:cubicBezTo>
                  <a:cubicBezTo>
                    <a:pt x="424" y="0"/>
                    <a:pt x="1016" y="8"/>
                    <a:pt x="1152" y="3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179" name="未知"/>
            <p:cNvSpPr>
              <a:spLocks/>
            </p:cNvSpPr>
            <p:nvPr/>
          </p:nvSpPr>
          <p:spPr bwMode="auto">
            <a:xfrm>
              <a:off x="3889375" y="3927475"/>
              <a:ext cx="2438400" cy="1346200"/>
            </a:xfrm>
            <a:custGeom>
              <a:avLst/>
              <a:gdLst/>
              <a:ahLst/>
              <a:cxnLst>
                <a:cxn ang="0">
                  <a:pos x="0" y="848"/>
                </a:cxn>
                <a:cxn ang="0">
                  <a:pos x="96" y="224"/>
                </a:cxn>
                <a:cxn ang="0">
                  <a:pos x="288" y="32"/>
                </a:cxn>
                <a:cxn ang="0">
                  <a:pos x="1536" y="32"/>
                </a:cxn>
              </a:cxnLst>
              <a:rect l="0" t="0" r="r" b="b"/>
              <a:pathLst>
                <a:path w="1536" h="848">
                  <a:moveTo>
                    <a:pt x="0" y="848"/>
                  </a:moveTo>
                  <a:cubicBezTo>
                    <a:pt x="24" y="604"/>
                    <a:pt x="48" y="360"/>
                    <a:pt x="96" y="224"/>
                  </a:cubicBezTo>
                  <a:cubicBezTo>
                    <a:pt x="144" y="88"/>
                    <a:pt x="48" y="64"/>
                    <a:pt x="288" y="32"/>
                  </a:cubicBezTo>
                  <a:cubicBezTo>
                    <a:pt x="528" y="0"/>
                    <a:pt x="1336" y="8"/>
                    <a:pt x="1536" y="3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180" name="未知"/>
            <p:cNvSpPr>
              <a:spLocks/>
            </p:cNvSpPr>
            <p:nvPr/>
          </p:nvSpPr>
          <p:spPr bwMode="auto">
            <a:xfrm>
              <a:off x="2593975" y="3813175"/>
              <a:ext cx="3733800" cy="850900"/>
            </a:xfrm>
            <a:custGeom>
              <a:avLst/>
              <a:gdLst/>
              <a:ahLst/>
              <a:cxnLst>
                <a:cxn ang="0">
                  <a:pos x="0" y="536"/>
                </a:cxn>
                <a:cxn ang="0">
                  <a:pos x="384" y="248"/>
                </a:cxn>
                <a:cxn ang="0">
                  <a:pos x="768" y="56"/>
                </a:cxn>
                <a:cxn ang="0">
                  <a:pos x="1776" y="8"/>
                </a:cxn>
                <a:cxn ang="0">
                  <a:pos x="2352" y="8"/>
                </a:cxn>
              </a:cxnLst>
              <a:rect l="0" t="0" r="r" b="b"/>
              <a:pathLst>
                <a:path w="2352" h="536">
                  <a:moveTo>
                    <a:pt x="0" y="536"/>
                  </a:moveTo>
                  <a:cubicBezTo>
                    <a:pt x="128" y="432"/>
                    <a:pt x="256" y="328"/>
                    <a:pt x="384" y="248"/>
                  </a:cubicBezTo>
                  <a:cubicBezTo>
                    <a:pt x="512" y="168"/>
                    <a:pt x="536" y="96"/>
                    <a:pt x="768" y="56"/>
                  </a:cubicBezTo>
                  <a:cubicBezTo>
                    <a:pt x="1000" y="16"/>
                    <a:pt x="1512" y="16"/>
                    <a:pt x="1776" y="8"/>
                  </a:cubicBezTo>
                  <a:cubicBezTo>
                    <a:pt x="2040" y="0"/>
                    <a:pt x="2296" y="32"/>
                    <a:pt x="2352" y="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181" name="未知"/>
            <p:cNvSpPr>
              <a:spLocks/>
            </p:cNvSpPr>
            <p:nvPr/>
          </p:nvSpPr>
          <p:spPr bwMode="auto">
            <a:xfrm>
              <a:off x="2593975" y="3521075"/>
              <a:ext cx="3733800" cy="254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144"/>
                </a:cxn>
                <a:cxn ang="0">
                  <a:pos x="1584" y="96"/>
                </a:cxn>
                <a:cxn ang="0">
                  <a:pos x="2352" y="96"/>
                </a:cxn>
              </a:cxnLst>
              <a:rect l="0" t="0" r="r" b="b"/>
              <a:pathLst>
                <a:path w="2352" h="160">
                  <a:moveTo>
                    <a:pt x="0" y="0"/>
                  </a:moveTo>
                  <a:cubicBezTo>
                    <a:pt x="204" y="64"/>
                    <a:pt x="408" y="128"/>
                    <a:pt x="672" y="144"/>
                  </a:cubicBezTo>
                  <a:cubicBezTo>
                    <a:pt x="936" y="160"/>
                    <a:pt x="1304" y="104"/>
                    <a:pt x="1584" y="96"/>
                  </a:cubicBezTo>
                  <a:cubicBezTo>
                    <a:pt x="1864" y="88"/>
                    <a:pt x="2108" y="92"/>
                    <a:pt x="2352" y="9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操作系统的并发功能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目前，几乎所有的通用</a:t>
            </a:r>
            <a:r>
              <a:rPr lang="zh-CN" altLang="zh-CN" sz="2400" dirty="0" smtClean="0">
                <a:latin typeface="Arial" pitchFamily="34" charset="0"/>
                <a:ea typeface="仿宋_GB2312" pitchFamily="49" charset="-122"/>
              </a:rPr>
              <a:t>操作系统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都支持</a:t>
            </a:r>
            <a:r>
              <a:rPr lang="zh-CN" altLang="zh-CN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多进程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。</a:t>
            </a:r>
            <a:endParaRPr lang="zh-CN" altLang="zh-CN" sz="2400" dirty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进程的概念：进程定义了一个计算的基本单元，它</a:t>
            </a:r>
            <a:r>
              <a:rPr lang="zh-CN" altLang="zh-CN" sz="2400" dirty="0" smtClean="0">
                <a:latin typeface="Arial" pitchFamily="34" charset="0"/>
                <a:ea typeface="仿宋_GB2312" pitchFamily="49" charset="-122"/>
              </a:rPr>
              <a:t>是执行某个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特定程序的实体，它拥有</a:t>
            </a: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独立的地址空间、执行堆栈、文件描述符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等。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多线程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细化了并发处理的粒度，也给编程带来了新的</a:t>
            </a:r>
            <a:r>
              <a:rPr lang="zh-CN" altLang="zh-CN" sz="2400" dirty="0" smtClean="0">
                <a:latin typeface="Arial" pitchFamily="34" charset="0"/>
                <a:ea typeface="仿宋_GB2312" pitchFamily="49" charset="-122"/>
              </a:rPr>
              <a:t>困难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zh-CN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维护</a:t>
            </a:r>
            <a:r>
              <a:rPr lang="zh-CN" altLang="zh-CN" sz="2400" dirty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函数的可重入性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418784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1600"/>
            <a:ext cx="8219256" cy="4608513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并发处理的理解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五</a:t>
            </a:r>
            <a:r>
              <a:rPr lang="zh-CN" altLang="zh-CN" kern="12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种I/O模型</a:t>
            </a:r>
            <a:endParaRPr lang="en-US" altLang="zh-CN" kern="12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I/O复用方式的并发</a:t>
            </a:r>
            <a:endParaRPr lang="zh-CN" altLang="en-US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循环服务器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与</a:t>
            </a:r>
            <a:r>
              <a:rPr lang="zh-CN" altLang="zh-CN" kern="1200" dirty="0" smtClean="0">
                <a:latin typeface="Arial" pitchFamily="34" charset="0"/>
                <a:ea typeface="仿宋_GB2312" pitchFamily="49" charset="-122"/>
              </a:rPr>
              <a:t>并发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</a:t>
            </a:r>
            <a:endParaRPr lang="en-US" altLang="zh-CN" kern="1200" dirty="0" smtClean="0"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kern="1200" dirty="0" smtClean="0">
                <a:latin typeface="Arial" pitchFamily="34" charset="0"/>
                <a:ea typeface="仿宋_GB2312" pitchFamily="49" charset="-122"/>
              </a:rPr>
              <a:t>FTP</a:t>
            </a:r>
            <a:r>
              <a:rPr lang="zh-CN" altLang="en-US" kern="1200" dirty="0" smtClean="0">
                <a:latin typeface="Arial" pitchFamily="34" charset="0"/>
                <a:ea typeface="仿宋_GB2312" pitchFamily="49" charset="-122"/>
              </a:rPr>
              <a:t>服务器的原理及实现</a:t>
            </a:r>
            <a:endParaRPr lang="zh-CN" altLang="zh-CN" kern="1200" dirty="0" smtClean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20664</TotalTime>
  <Words>5340</Words>
  <Application>Microsoft Office PowerPoint</Application>
  <PresentationFormat>全屏显示(4:3)</PresentationFormat>
  <Paragraphs>712</Paragraphs>
  <Slides>64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7" baseType="lpstr">
      <vt:lpstr>Blends</vt:lpstr>
      <vt:lpstr>Visio</vt:lpstr>
      <vt:lpstr>Clip</vt:lpstr>
      <vt:lpstr>第六讲</vt:lpstr>
      <vt:lpstr>主要内容</vt:lpstr>
      <vt:lpstr>串行服务器方案</vt:lpstr>
      <vt:lpstr>并发服务器方案</vt:lpstr>
      <vt:lpstr>并发的概念</vt:lpstr>
      <vt:lpstr>网络中的并发</vt:lpstr>
      <vt:lpstr>服务器中的并发</vt:lpstr>
      <vt:lpstr>操作系统的并发功能</vt:lpstr>
      <vt:lpstr>主要内容</vt:lpstr>
      <vt:lpstr>五种I/O模型的比较</vt:lpstr>
      <vt:lpstr>阻塞I/O模型</vt:lpstr>
      <vt:lpstr>非阻塞I/O模型</vt:lpstr>
      <vt:lpstr>I/O复用模型</vt:lpstr>
      <vt:lpstr>主要内容</vt:lpstr>
      <vt:lpstr>选择模型</vt:lpstr>
      <vt:lpstr>选择模型-思路</vt:lpstr>
      <vt:lpstr>select如何筛选？</vt:lpstr>
      <vt:lpstr>select函数定义</vt:lpstr>
      <vt:lpstr>套接字集合</vt:lpstr>
      <vt:lpstr>操作套接字集合</vt:lpstr>
      <vt:lpstr>设置超时</vt:lpstr>
      <vt:lpstr>select模型的优缺点</vt:lpstr>
      <vt:lpstr>主要内容</vt:lpstr>
      <vt:lpstr>网络服务器分类</vt:lpstr>
      <vt:lpstr>循环服务器模型</vt:lpstr>
      <vt:lpstr>将套接字置于被动模式</vt:lpstr>
      <vt:lpstr>循环服务器模型</vt:lpstr>
      <vt:lpstr>实现：UDP循环服务器</vt:lpstr>
      <vt:lpstr>并发服务器的算法</vt:lpstr>
      <vt:lpstr>UDP并发服务器</vt:lpstr>
      <vt:lpstr>实现：UDP并发服务器</vt:lpstr>
      <vt:lpstr>TCP并发服务器</vt:lpstr>
      <vt:lpstr>实现：TCP并发服务器</vt:lpstr>
      <vt:lpstr>TCP并发服务器模型</vt:lpstr>
      <vt:lpstr>TCP并发服务器模型</vt:lpstr>
      <vt:lpstr>各个服务器使用的场合</vt:lpstr>
      <vt:lpstr>主要内容</vt:lpstr>
      <vt:lpstr>5、用户层网络通信协议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Thank you!</vt:lpstr>
    </vt:vector>
  </TitlesOfParts>
  <Company>联想（北京）有限公司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 User</dc:creator>
  <cp:lastModifiedBy>Stevens</cp:lastModifiedBy>
  <cp:revision>1107</cp:revision>
  <cp:lastPrinted>1601-01-01T00:00:00Z</cp:lastPrinted>
  <dcterms:created xsi:type="dcterms:W3CDTF">2005-02-05T01:21:04Z</dcterms:created>
  <dcterms:modified xsi:type="dcterms:W3CDTF">2012-08-31T00:33:02Z</dcterms:modified>
</cp:coreProperties>
</file>