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8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1" r:id="rId79"/>
    <p:sldId id="352" r:id="rId80"/>
    <p:sldId id="353" r:id="rId81"/>
    <p:sldId id="354" r:id="rId82"/>
    <p:sldId id="355" r:id="rId83"/>
    <p:sldId id="356" r:id="rId84"/>
    <p:sldId id="357" r:id="rId85"/>
    <p:sldId id="358" r:id="rId86"/>
    <p:sldId id="359" r:id="rId8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23" autoAdjust="0"/>
  </p:normalViewPr>
  <p:slideViewPr>
    <p:cSldViewPr>
      <p:cViewPr varScale="1">
        <p:scale>
          <a:sx n="61" d="100"/>
          <a:sy n="6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FC601-C42E-4ACF-A277-0D4BE28D868F}" type="datetimeFigureOut">
              <a:rPr lang="zh-CN" altLang="en-US" smtClean="0"/>
              <a:pPr/>
              <a:t>2012/8/11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C96F-0B07-4980-9FA8-F13917E384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0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ED105-E6D7-419A-8ECB-1E1DE4ED828C}" type="slidenum">
              <a:rPr lang="en-US" altLang="zh-CN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C37BD7-60C0-4E2A-9D24-EF678968A69D}" type="slidenum">
              <a:rPr lang="en-US" altLang="zh-CN">
                <a:ea typeface="宋体" charset="-122"/>
              </a:rPr>
              <a:pPr/>
              <a:t>41</a:t>
            </a:fld>
            <a:endParaRPr lang="en-US" altLang="zh-CN">
              <a:ea typeface="宋体" charset="-122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6ECCFF-8DD2-4F8B-913D-D2E5816C6555}" type="slidenum">
              <a:rPr lang="en-US" altLang="zh-CN">
                <a:ea typeface="宋体" charset="-122"/>
              </a:rPr>
              <a:pPr/>
              <a:t>47</a:t>
            </a:fld>
            <a:endParaRPr lang="en-US" altLang="zh-CN">
              <a:ea typeface="宋体" charset="-122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6EE3A-ED66-4F1D-B864-A5488096E15A}" type="slidenum">
              <a:rPr lang="en-US" altLang="zh-CN">
                <a:ea typeface="宋体" charset="-122"/>
              </a:rPr>
              <a:pPr/>
              <a:t>54</a:t>
            </a:fld>
            <a:endParaRPr lang="en-US" altLang="zh-CN">
              <a:ea typeface="宋体" charset="-122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10B622-4C43-4B4E-B6E4-3A1A180B6AB5}" type="slidenum">
              <a:rPr lang="en-US" altLang="zh-CN">
                <a:ea typeface="宋体" charset="-122"/>
              </a:rPr>
              <a:pPr/>
              <a:t>64</a:t>
            </a:fld>
            <a:endParaRPr lang="en-US" altLang="zh-CN">
              <a:ea typeface="宋体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B3548F-E5A6-477F-9065-EC0BA328E6E7}" type="slidenum">
              <a:rPr lang="en-US" altLang="zh-CN">
                <a:ea typeface="宋体" charset="-122"/>
              </a:rPr>
              <a:pPr/>
              <a:t>71</a:t>
            </a:fld>
            <a:endParaRPr lang="en-US" altLang="zh-CN">
              <a:ea typeface="宋体" charset="-122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DC33FA-B2FF-41AA-8287-833C8DCD8A08}" type="slidenum">
              <a:rPr lang="en-US" altLang="zh-CN">
                <a:ea typeface="宋体" charset="-122"/>
              </a:rPr>
              <a:pPr/>
              <a:t>72</a:t>
            </a:fld>
            <a:endParaRPr lang="en-US" altLang="zh-CN">
              <a:ea typeface="宋体" charset="-122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A09CC-3C86-4851-87FE-F87745B528E7}" type="slidenum">
              <a:rPr lang="en-US" altLang="zh-CN">
                <a:ea typeface="宋体" charset="-122"/>
              </a:rPr>
              <a:pPr/>
              <a:t>73</a:t>
            </a:fld>
            <a:endParaRPr lang="en-US" altLang="zh-CN">
              <a:ea typeface="宋体" charset="-122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66729-A7A9-4D3F-A96A-98FAD3EB41DE}" type="slidenum">
              <a:rPr lang="en-US" altLang="zh-CN">
                <a:ea typeface="宋体" charset="-122"/>
              </a:rPr>
              <a:pPr/>
              <a:t>74</a:t>
            </a:fld>
            <a:endParaRPr lang="en-US" altLang="zh-CN">
              <a:ea typeface="宋体" charset="-122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E91F97-E097-40F7-A8A8-E6C5268B21B2}" type="slidenum">
              <a:rPr lang="en-US" altLang="zh-CN">
                <a:ea typeface="宋体" charset="-122"/>
              </a:rPr>
              <a:pPr/>
              <a:t>75</a:t>
            </a:fld>
            <a:endParaRPr lang="en-US" altLang="zh-CN">
              <a:ea typeface="宋体" charset="-122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89971-93B9-45BA-8474-62A233C93354}" type="slidenum">
              <a:rPr lang="en-US" altLang="zh-CN">
                <a:ea typeface="宋体" charset="-122"/>
              </a:rPr>
              <a:pPr/>
              <a:t>76</a:t>
            </a:fld>
            <a:endParaRPr lang="en-US" altLang="zh-CN">
              <a:ea typeface="宋体" charset="-122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C68BC-6ECC-481D-A874-1A92D124C094}" type="slidenum">
              <a:rPr lang="en-US" altLang="zh-CN">
                <a:ea typeface="宋体" charset="-122"/>
              </a:rPr>
              <a:pPr/>
              <a:t>2</a:t>
            </a:fld>
            <a:endParaRPr lang="en-US" altLang="zh-CN">
              <a:ea typeface="宋体" charset="-122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AC2E48-ACF0-4946-A238-B39E1B615D38}" type="slidenum">
              <a:rPr lang="en-US" altLang="zh-CN">
                <a:ea typeface="宋体" charset="-122"/>
              </a:rPr>
              <a:pPr/>
              <a:t>77</a:t>
            </a:fld>
            <a:endParaRPr lang="en-US" altLang="zh-CN">
              <a:ea typeface="宋体" charset="-122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31FD1-AA08-40F4-9693-08D680BBC634}" type="slidenum">
              <a:rPr lang="en-US" altLang="zh-CN">
                <a:ea typeface="宋体" charset="-122"/>
              </a:rPr>
              <a:pPr/>
              <a:t>78</a:t>
            </a:fld>
            <a:endParaRPr lang="en-US" altLang="zh-CN">
              <a:ea typeface="宋体" charset="-122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765FF3-7E51-48C0-B94A-D9D3CAEAE61F}" type="slidenum">
              <a:rPr lang="en-US" altLang="zh-CN">
                <a:ea typeface="宋体" charset="-122"/>
              </a:rPr>
              <a:pPr/>
              <a:t>79</a:t>
            </a:fld>
            <a:endParaRPr lang="en-US" altLang="zh-CN">
              <a:ea typeface="宋体" charset="-122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F7EB3-ECB1-4E01-AC42-56A78EE71F86}" type="slidenum">
              <a:rPr lang="en-US" altLang="zh-CN">
                <a:ea typeface="宋体" charset="-122"/>
              </a:rPr>
              <a:pPr/>
              <a:t>80</a:t>
            </a:fld>
            <a:endParaRPr lang="en-US" altLang="zh-CN">
              <a:ea typeface="宋体" charset="-122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EC3BEA-025C-4D9E-830F-E881F5BB0F14}" type="slidenum">
              <a:rPr lang="en-US" altLang="zh-CN">
                <a:ea typeface="宋体" charset="-122"/>
              </a:rPr>
              <a:pPr/>
              <a:t>81</a:t>
            </a:fld>
            <a:endParaRPr lang="en-US" altLang="zh-CN">
              <a:ea typeface="宋体" charset="-122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91118C-4305-4CE7-B6A0-4EEC011E4FBD}" type="slidenum">
              <a:rPr lang="en-US" altLang="zh-CN">
                <a:ea typeface="宋体" charset="-122"/>
              </a:rPr>
              <a:pPr/>
              <a:t>82</a:t>
            </a:fld>
            <a:endParaRPr lang="en-US" altLang="zh-CN">
              <a:ea typeface="宋体" charset="-122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E3500-1856-405D-8593-1EE4B55ED621}" type="slidenum">
              <a:rPr lang="en-US" altLang="zh-CN">
                <a:ea typeface="宋体" charset="-122"/>
              </a:rPr>
              <a:pPr/>
              <a:t>83</a:t>
            </a:fld>
            <a:endParaRPr lang="en-US" altLang="zh-CN">
              <a:ea typeface="宋体" charset="-122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5FFBFD-DACB-4EAA-BFA6-403CA47B46E9}" type="slidenum">
              <a:rPr lang="en-US" altLang="zh-CN">
                <a:ea typeface="宋体" charset="-122"/>
              </a:rPr>
              <a:pPr/>
              <a:t>84</a:t>
            </a:fld>
            <a:endParaRPr lang="en-US" altLang="zh-CN">
              <a:ea typeface="宋体" charset="-122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638ADB-0D3E-47BF-8CA1-2EAFCE58D66C}" type="slidenum">
              <a:rPr lang="en-US" altLang="zh-CN">
                <a:ea typeface="宋体" charset="-122"/>
              </a:rPr>
              <a:pPr/>
              <a:t>3</a:t>
            </a:fld>
            <a:endParaRPr lang="en-US" altLang="zh-CN">
              <a:ea typeface="宋体" charset="-122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AFD2E-399D-481B-AACD-9F2587FCD837}" type="slidenum">
              <a:rPr lang="en-US" altLang="zh-CN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890A3-561A-4BC5-830E-F142BB3705F2}" type="slidenum">
              <a:rPr lang="en-US" altLang="zh-CN">
                <a:ea typeface="宋体" charset="-122"/>
              </a:rPr>
              <a:pPr/>
              <a:t>9</a:t>
            </a:fld>
            <a:endParaRPr lang="en-US" altLang="zh-CN">
              <a:ea typeface="宋体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91672-1055-4D1E-8CD2-62A1E8DB114D}" type="slidenum">
              <a:rPr lang="en-US" altLang="zh-CN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43292D-7249-40DA-BD71-E2902CD1999D}" type="slidenum">
              <a:rPr lang="en-US" altLang="zh-CN">
                <a:ea typeface="宋体" charset="-122"/>
              </a:rPr>
              <a:pPr/>
              <a:t>21</a:t>
            </a:fld>
            <a:endParaRPr lang="en-US" altLang="zh-CN">
              <a:ea typeface="宋体" charset="-122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BA6F07-02F5-449B-9DFA-9F2BC1562DFB}" type="slidenum">
              <a:rPr lang="en-US" altLang="zh-CN">
                <a:ea typeface="宋体" charset="-122"/>
              </a:rPr>
              <a:pPr/>
              <a:t>28</a:t>
            </a:fld>
            <a:endParaRPr lang="en-US" altLang="zh-CN">
              <a:ea typeface="宋体" charset="-122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9F590-8B4F-4250-850C-26772F3EE0A0}" type="slidenum">
              <a:rPr lang="en-US" altLang="zh-CN">
                <a:ea typeface="宋体" charset="-122"/>
              </a:rPr>
              <a:pPr/>
              <a:t>29</a:t>
            </a:fld>
            <a:endParaRPr lang="en-US" altLang="zh-CN">
              <a:ea typeface="宋体" charset="-122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8FBAC-F9CE-49B6-91E2-007215F5298F}" type="datetimeFigureOut">
              <a:rPr lang="zh-CN" altLang="en-US" smtClean="0"/>
              <a:pPr/>
              <a:t>2012/8/11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ECF88-84E1-4538-B8E0-B7BD8ECCAB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8FBAC-F9CE-49B6-91E2-007215F5298F}" type="datetimeFigureOut">
              <a:rPr lang="zh-CN" altLang="en-US" smtClean="0"/>
              <a:pPr/>
              <a:t>2012/8/11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ECF88-84E1-4538-B8E0-B7BD8ECCAB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8FBAC-F9CE-49B6-91E2-007215F5298F}" type="datetimeFigureOut">
              <a:rPr lang="zh-CN" altLang="en-US" smtClean="0"/>
              <a:pPr/>
              <a:t>2012/8/11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ECF88-84E1-4538-B8E0-B7BD8ECCAB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8FBAC-F9CE-49B6-91E2-007215F5298F}" type="datetimeFigureOut">
              <a:rPr lang="zh-CN" altLang="en-US" smtClean="0"/>
              <a:pPr/>
              <a:t>2012/8/11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ECF88-84E1-4538-B8E0-B7BD8ECCAB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8FBAC-F9CE-49B6-91E2-007215F5298F}" type="datetimeFigureOut">
              <a:rPr lang="zh-CN" altLang="en-US" smtClean="0"/>
              <a:pPr/>
              <a:t>2012/8/11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ECF88-84E1-4538-B8E0-B7BD8ECCAB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8FBAC-F9CE-49B6-91E2-007215F5298F}" type="datetimeFigureOut">
              <a:rPr lang="zh-CN" altLang="en-US" smtClean="0"/>
              <a:pPr/>
              <a:t>2012/8/11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ECF88-84E1-4538-B8E0-B7BD8ECCAB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8FBAC-F9CE-49B6-91E2-007215F5298F}" type="datetimeFigureOut">
              <a:rPr lang="zh-CN" altLang="en-US" smtClean="0"/>
              <a:pPr/>
              <a:t>2012/8/11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ECF88-84E1-4538-B8E0-B7BD8ECCAB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8FBAC-F9CE-49B6-91E2-007215F5298F}" type="datetimeFigureOut">
              <a:rPr lang="zh-CN" altLang="en-US" smtClean="0"/>
              <a:pPr/>
              <a:t>2012/8/11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ECF88-84E1-4538-B8E0-B7BD8ECCAB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8FBAC-F9CE-49B6-91E2-007215F5298F}" type="datetimeFigureOut">
              <a:rPr lang="zh-CN" altLang="en-US" smtClean="0"/>
              <a:pPr/>
              <a:t>2012/8/11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ECF88-84E1-4538-B8E0-B7BD8ECCAB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8FBAC-F9CE-49B6-91E2-007215F5298F}" type="datetimeFigureOut">
              <a:rPr lang="zh-CN" altLang="en-US" smtClean="0"/>
              <a:pPr/>
              <a:t>2012/8/11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ECF88-84E1-4538-B8E0-B7BD8ECCAB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8FBAC-F9CE-49B6-91E2-007215F5298F}" type="datetimeFigureOut">
              <a:rPr lang="zh-CN" altLang="en-US" smtClean="0"/>
              <a:pPr/>
              <a:t>2012/8/11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ECF88-84E1-4538-B8E0-B7BD8ECCAB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EB8FBAC-F9CE-49B6-91E2-007215F5298F}" type="datetimeFigureOut">
              <a:rPr lang="zh-CN" altLang="en-US" smtClean="0"/>
              <a:pPr/>
              <a:t>2012/8/11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67ECF88-84E1-4538-B8E0-B7BD8ECCABE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4099" name="Picture 3" descr="C:\Users\xubin\Pictures\bainian.p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115156" y="0"/>
            <a:ext cx="1028844" cy="9907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D:\JavaProject\2008course\RadioButtonDemo.ba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file:///D:\tsinghua\&#23567;&#23398;&#26399;&#25945;&#23398;\&#38738;&#28023;&#22823;&#23398;\code\RadioButtonDemo.bat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D:\JavaProject\2008course\ComboBoxDemo2.ba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file:///D:\tsinghua\&#23567;&#23398;&#26399;&#25945;&#23398;\&#38738;&#28023;&#22823;&#23398;\code\ComboBoxDemo2.bat" TargetMode="Externa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file:///D:\JavaProject\2008course\ListDemo.ba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file:///D:\tsinghua\&#23567;&#23398;&#26399;&#25945;&#23398;\&#38738;&#28023;&#22823;&#23398;\code\ListDemo.bat" TargetMode="Externa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file:///D:\JavaProject\2008course\MenuLookDemo.ba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file:///D:\tsinghua\&#23567;&#23398;&#26399;&#25945;&#23398;\&#38738;&#28023;&#22823;&#23398;\code\MenuLookDemo.bat" TargetMode="Externa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file:///D:\JavaProject\2008course\ProgressBarDemo.ba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file:///D:\tsinghua\&#23567;&#23398;&#26399;&#25945;&#23398;\&#38738;&#28023;&#22823;&#23398;\code\ProgressBarDemo.bat" TargetMode="External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hyperlink" Target="file:///D:\tsinghua\&#23567;&#23398;&#26399;&#25945;&#23398;\&#38738;&#28023;&#22823;&#23398;\code\OptionPaneDemo.ba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file:///D:\tsinghua\&#23567;&#23398;&#26399;&#25945;&#23398;\&#38738;&#28023;&#22823;&#23398;\code\SliderDemo.bat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file:///D:\tsinghua\&#23567;&#23398;&#26399;&#25945;&#23398;\&#38738;&#28023;&#22823;&#23398;\code\SimpleTableDemo.bat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file:///D:\tsinghua\&#23567;&#23398;&#26399;&#25945;&#23398;\&#38738;&#28023;&#22823;&#23398;\code\TJTree.ba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file:///D:\tsinghua\&#23567;&#23398;&#26399;&#25945;&#23398;\&#38738;&#28023;&#22823;&#23398;\code\tt.ba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D:\JavaProject\2008course\CheckBoxDemo.ba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file:///D:\tsinghua\&#23567;&#23398;&#26399;&#25945;&#23398;\&#38738;&#28023;&#22823;&#23398;\code\CheckBoxDemo.bat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106512-0693-4B2C-A558-5A31D0F19D93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792288"/>
            <a:ext cx="8280400" cy="14239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400" smtClean="0">
                <a:solidFill>
                  <a:schemeClr val="tx1"/>
                </a:solidFill>
              </a:rPr>
              <a:t>第六讲 </a:t>
            </a:r>
            <a:r>
              <a:rPr lang="en-US" altLang="zh-CN" sz="4400" smtClean="0">
                <a:solidFill>
                  <a:schemeClr val="tx1"/>
                </a:solidFill>
              </a:rPr>
              <a:t>Java</a:t>
            </a:r>
            <a:r>
              <a:rPr lang="zh-CN" altLang="en-US" sz="4400" smtClean="0">
                <a:solidFill>
                  <a:schemeClr val="tx1"/>
                </a:solidFill>
              </a:rPr>
              <a:t>图形用户界面设计</a:t>
            </a:r>
            <a:br>
              <a:rPr lang="zh-CN" altLang="en-US" sz="4400" smtClean="0">
                <a:solidFill>
                  <a:schemeClr val="tx1"/>
                </a:solidFill>
              </a:rPr>
            </a:br>
            <a:r>
              <a:rPr lang="en-US" altLang="zh-CN" sz="4400" smtClean="0">
                <a:solidFill>
                  <a:schemeClr val="tx1"/>
                </a:solidFill>
              </a:rPr>
              <a:t>AWT</a:t>
            </a:r>
            <a:r>
              <a:rPr lang="zh-CN" altLang="en-US" sz="4400" smtClean="0">
                <a:solidFill>
                  <a:schemeClr val="tx1"/>
                </a:solidFill>
              </a:rPr>
              <a:t>与</a:t>
            </a:r>
            <a:r>
              <a:rPr lang="en-US" altLang="zh-CN" sz="4400" smtClean="0">
                <a:solidFill>
                  <a:schemeClr val="tx1"/>
                </a:solidFill>
              </a:rPr>
              <a:t>Swing</a:t>
            </a:r>
            <a:r>
              <a:rPr lang="zh-CN" altLang="en-US" sz="4400" smtClean="0">
                <a:solidFill>
                  <a:schemeClr val="tx1"/>
                </a:solidFill>
              </a:rPr>
              <a:t>（续）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0F4A21-E4B5-4EB9-9D91-670799407A3D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513" y="188913"/>
            <a:ext cx="9144000" cy="59769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java.awt.*;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java.awt.event.*;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javax.swing.*;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public class CheckBoxDemo extends JPanel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JCheckBox chinButton;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JCheckBox glassesButton;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JCheckBox hairButton;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JCheckBox teethButton;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StringBuffer choices;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JLabel pictureLabel;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public CheckBoxDemo() {        // Create the check boxes        </a:t>
            </a:r>
            <a:r>
              <a:rPr lang="en-US" altLang="zh-CN" sz="2400" smtClean="0">
                <a:solidFill>
                  <a:srgbClr val="FFFF00"/>
                </a:solidFill>
              </a:rPr>
              <a:t>chinButton = new JCheckBox(</a:t>
            </a:r>
            <a:r>
              <a:rPr lang="en-US" altLang="zh-CN" sz="2400" smtClean="0">
                <a:solidFill>
                  <a:srgbClr val="FFFF00"/>
                </a:solidFill>
                <a:latin typeface="Arial"/>
              </a:rPr>
              <a:t>“</a:t>
            </a:r>
            <a:r>
              <a:rPr lang="en-US" altLang="zh-CN" sz="2400" smtClean="0">
                <a:solidFill>
                  <a:srgbClr val="FFFF00"/>
                </a:solidFill>
              </a:rPr>
              <a:t>Chin</a:t>
            </a:r>
            <a:r>
              <a:rPr lang="en-US" altLang="zh-CN" sz="2400" smtClean="0">
                <a:solidFill>
                  <a:srgbClr val="FFFF00"/>
                </a:solidFill>
                <a:latin typeface="Arial"/>
              </a:rPr>
              <a:t>”</a:t>
            </a:r>
            <a:r>
              <a:rPr lang="en-US" altLang="zh-CN" sz="2400" smtClean="0">
                <a:solidFill>
                  <a:srgbClr val="FFFF00"/>
                </a:solidFill>
              </a:rPr>
              <a:t>);        chinButton.setMnemonic(KeyEvent.VK_C); //</a:t>
            </a:r>
            <a:r>
              <a:rPr lang="zh-CN" altLang="en-US" sz="2400" smtClean="0">
                <a:solidFill>
                  <a:srgbClr val="FFFF00"/>
                </a:solidFill>
              </a:rPr>
              <a:t>快捷键</a:t>
            </a:r>
            <a:r>
              <a:rPr lang="en-US" altLang="zh-CN" sz="2400" smtClean="0">
                <a:solidFill>
                  <a:srgbClr val="FFFF00"/>
                </a:solidFill>
              </a:rPr>
              <a:t>Alt+C        chinButton.setSelected(true);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AB17C2-0CC2-46B3-A488-168EEC2DD729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513" y="188913"/>
            <a:ext cx="9144000" cy="59769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glassesButton = new JCheckBox("Glasses");        glassesButton.setMnemonic(KeyEvent.VK_G);         glassesButton.setSelected(true);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hairButton = new JCheckBox("Hair");        hairButton.setMnemonic(KeyEvent.VK_H);         hairButton.setSelected(true);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teethButton = new JCheckBox("Teeth");        teethButton.setMnemonic(KeyEvent.VK_T);         teethButton.setSelected(true);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CheckBoxListener myListener = new CheckBoxListener();        </a:t>
            </a:r>
            <a:r>
              <a:rPr lang="en-US" altLang="zh-CN" sz="2400" smtClean="0">
                <a:solidFill>
                  <a:srgbClr val="FFFF00"/>
                </a:solidFill>
              </a:rPr>
              <a:t>chinButton.addItemListener(myListener);</a:t>
            </a:r>
            <a:r>
              <a:rPr lang="en-US" altLang="zh-CN" sz="2400" smtClean="0"/>
              <a:t>        glassesButton.addItemListener(myListener);        hairButton.addItemListener(myListener);        teethButton.addItemListener(myListener);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421244-3DF2-4782-B286-8290B127E1DA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513" y="188913"/>
            <a:ext cx="9144000" cy="59769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choices = new StringBuffer("cght");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pictureLabel = new JLabel(</a:t>
            </a:r>
            <a:r>
              <a:rPr lang="en-US" altLang="zh-CN" sz="2400" smtClean="0">
                <a:solidFill>
                  <a:srgbClr val="FFFF00"/>
                </a:solidFill>
              </a:rPr>
              <a:t>new ImageIcon("resource/cow.gif"</a:t>
            </a:r>
            <a:r>
              <a:rPr lang="en-US" altLang="zh-CN" sz="2400" smtClean="0"/>
              <a:t>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</a:t>
            </a:r>
            <a:r>
              <a:rPr lang="en-US" altLang="zh-CN" sz="2400" smtClean="0">
                <a:solidFill>
                  <a:srgbClr val="FFFF00"/>
                </a:solidFill>
              </a:rPr>
              <a:t>pictureLabel.setToolTipText(choices.toString());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JPanel checkPanel = new JPanel();        checkPanel.</a:t>
            </a:r>
            <a:r>
              <a:rPr lang="en-US" altLang="zh-CN" sz="2400" smtClean="0">
                <a:solidFill>
                  <a:srgbClr val="FFFF00"/>
                </a:solidFill>
              </a:rPr>
              <a:t>setLayout(new GridLayout(0, 1)</a:t>
            </a:r>
            <a:r>
              <a:rPr lang="en-US" altLang="zh-CN" sz="2400" smtClean="0"/>
              <a:t>);        checkPanel.add(chinButton);        checkPanel.add(glassesButton);        checkPanel.add(hairButton);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checkPanel.add(teethButton);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</a:t>
            </a:r>
            <a:r>
              <a:rPr lang="en-US" altLang="zh-CN" sz="2400" smtClean="0">
                <a:solidFill>
                  <a:srgbClr val="FFFF00"/>
                </a:solidFill>
              </a:rPr>
              <a:t>setLayout(new BorderLayout());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add(checkPanel, BorderLayout.WEST);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add(pictureLabel, BorderLayout.CENTER);        setBorder(BorderFactory.createEmptyBorder(20,20,20,20));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F06CA5-81C2-42C0-8239-17A243DCD41B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class CheckBoxListener implements ItemListener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public void itemStateChanged(ItemEvent e)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int index = 0;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char c = '-';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</a:t>
            </a:r>
            <a:r>
              <a:rPr lang="en-US" altLang="zh-CN" sz="2400" smtClean="0">
                <a:solidFill>
                  <a:srgbClr val="FFFF00"/>
                </a:solidFill>
              </a:rPr>
              <a:t>Object source = e.getItemSelectable();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if (</a:t>
            </a:r>
            <a:r>
              <a:rPr lang="en-US" altLang="zh-CN" sz="2400" smtClean="0">
                <a:solidFill>
                  <a:srgbClr val="FFFF00"/>
                </a:solidFill>
              </a:rPr>
              <a:t>source == chinButton</a:t>
            </a:r>
            <a:r>
              <a:rPr lang="en-US" altLang="zh-CN" sz="2400" smtClean="0"/>
              <a:t>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index = 0;  c = 'c';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else if (source == glassesButton)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index = 1;  c = 'g';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else if (source == hairButton)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index = 2;  c = 'h';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else if (source == teethButton)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index = 3;  c = 't';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if (</a:t>
            </a:r>
            <a:r>
              <a:rPr lang="en-US" altLang="zh-CN" sz="2400" smtClean="0">
                <a:solidFill>
                  <a:srgbClr val="FFFF00"/>
                </a:solidFill>
              </a:rPr>
              <a:t>e.getStateChange() == ItemEvent.DESELECTED</a:t>
            </a:r>
            <a:r>
              <a:rPr lang="en-US" altLang="zh-CN" sz="2400" smtClean="0"/>
              <a:t>)  c = '-';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choices.setCharAt(index, c);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pictureLabel.setToolTipText(choices.toString());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}    }   //CheckBoxListener</a:t>
            </a:r>
            <a:r>
              <a:rPr lang="zh-CN" altLang="en-US" sz="2400" smtClean="0"/>
              <a:t>类定义结束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8336-7F5F-48C4-926A-65447C26D99D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public static void main(String s[])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JFrame frame = new JFrame("CheckBoxDemo");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frame.addWindowListener(new WindowAdapter()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     public void windowClosing(WindowEvent e)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         System.exit(0);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 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 });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	</a:t>
            </a:r>
            <a:r>
              <a:rPr lang="en-US" altLang="zh-CN" sz="2400" smtClean="0">
                <a:solidFill>
                  <a:srgbClr val="FF33CC"/>
                </a:solidFill>
              </a:rPr>
              <a:t>// frame.setDefaultCloseOperation(JFrame.EXIT_ON_CLOSE);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frame.setContentPane(new CheckBoxDemo());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frame.pack();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frame.setVisible(true);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}//CheckBoxDemo</a:t>
            </a:r>
            <a:r>
              <a:rPr lang="zh-CN" altLang="en-US" sz="2400" smtClean="0"/>
              <a:t>类定义结束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835E9B-F701-4978-BB63-AEF100FC28E8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 </a:t>
            </a:r>
            <a:r>
              <a:rPr lang="zh-CN" altLang="en-US" smtClean="0"/>
              <a:t>单选框（</a:t>
            </a:r>
            <a:r>
              <a:rPr lang="en-US" altLang="zh-CN" smtClean="0"/>
              <a:t>JRadioButton)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</a:t>
            </a:r>
          </a:p>
        </p:txBody>
      </p:sp>
      <p:pic>
        <p:nvPicPr>
          <p:cNvPr id="17413" name="Picture 5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55875" y="1484313"/>
            <a:ext cx="38163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 descr="icon">
            <a:hlinkClick r:id="rId5" action="ppaction://program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08850" y="5013325"/>
            <a:ext cx="693738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60BAC0-048D-474E-99E9-165EE9CCEA2C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3" y="188913"/>
            <a:ext cx="9144000" cy="59769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java.awt.*;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java.awt.event.*;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javax.swing.*;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public class RadioButtonDemo extends JPanel implements ActionListener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private </a:t>
            </a:r>
            <a:r>
              <a:rPr lang="en-US" altLang="zh-CN" sz="2400" smtClean="0">
                <a:solidFill>
                  <a:srgbClr val="FFFF00"/>
                </a:solidFill>
              </a:rPr>
              <a:t>JRadioButton redRadio, blueRadio, greenRadio, blackRadio</a:t>
            </a:r>
            <a:r>
              <a:rPr lang="en-US" altLang="zh-CN" sz="2400" smtClean="0"/>
              <a:t>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private JLabel label;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public static void main(String[] args)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JFrame window = new JFrame("RadioButtonDemo");      RadioButtonDemo content = new RadioButtonDemo();      window.setContentPane(content);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window.pack();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04A96F-4243-423E-89A7-BFB13DC83001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513" y="188913"/>
            <a:ext cx="8856662" cy="63357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Dimension screenSize = Toolkit.getDefaultToolkit().getScreenSize();      window.setLocation( (screenSize.width - window.getWidth())/2, (screenSize.height - window.getHeight())/2 );      window.setDefaultCloseOperation(JFrame.EXIT_ON_CLOSE);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window.setVisible(true);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public RadioButtonDemo()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setLayout( new GridLayout(5,1) );      setBorder(BorderFactory.createLineBorder(Color.BLACK,1));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setPreferredSize(new Dimension(202,202));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</a:t>
            </a:r>
            <a:r>
              <a:rPr lang="en-US" altLang="zh-CN" sz="2400" smtClean="0">
                <a:solidFill>
                  <a:srgbClr val="FFFF00"/>
                </a:solidFill>
              </a:rPr>
              <a:t>ButtonGroup colorGroup = new ButtonGroup();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</a:t>
            </a:r>
            <a:r>
              <a:rPr lang="en-US" altLang="zh-CN" sz="2400" smtClean="0">
                <a:solidFill>
                  <a:srgbClr val="FFFF00"/>
                </a:solidFill>
              </a:rPr>
              <a:t>redRadio = new JRadioButton("Red");      colorGroup.add(redRadio);      redRadio.addActionListener(this);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add(redRadio);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045424-E88E-429C-91A7-AA9440510E87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6264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blueRadio = new JRadioButton("Blue");      </a:t>
            </a:r>
            <a:r>
              <a:rPr lang="en-US" altLang="zh-CN" sz="2400" smtClean="0">
                <a:solidFill>
                  <a:srgbClr val="FFFF00"/>
                </a:solidFill>
              </a:rPr>
              <a:t>colorGroup.add(blueRadio);</a:t>
            </a:r>
            <a:r>
              <a:rPr lang="en-US" altLang="zh-CN" sz="2400" smtClean="0"/>
              <a:t>      blueRadio.addActionListener(this);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add(blueRadio);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greenRadio = new JRadioButton("Green");      </a:t>
            </a:r>
            <a:r>
              <a:rPr lang="en-US" altLang="zh-CN" sz="2400" smtClean="0">
                <a:solidFill>
                  <a:srgbClr val="FFFF00"/>
                </a:solidFill>
              </a:rPr>
              <a:t>colorGroup.add(greenRadio);</a:t>
            </a:r>
            <a:r>
              <a:rPr lang="en-US" altLang="zh-CN" sz="2400" smtClean="0"/>
              <a:t>      greenRadio.addActionListener(this);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add(greenRadio);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blackRadio = new JRadioButton("Black");      </a:t>
            </a:r>
            <a:r>
              <a:rPr lang="en-US" altLang="zh-CN" sz="2400" smtClean="0">
                <a:solidFill>
                  <a:srgbClr val="FFFF00"/>
                </a:solidFill>
              </a:rPr>
              <a:t>colorGroup.add(blackRadio);</a:t>
            </a:r>
            <a:r>
              <a:rPr lang="en-US" altLang="zh-CN" sz="2400" smtClean="0"/>
              <a:t>      blackRadio.addActionListener(this);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add(blackRadio);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</a:t>
            </a:r>
            <a:r>
              <a:rPr lang="en-US" altLang="zh-CN" sz="2400" smtClean="0">
                <a:solidFill>
                  <a:srgbClr val="FFFF00"/>
                </a:solidFill>
              </a:rPr>
              <a:t>redRadio.setSelected(true);</a:t>
            </a:r>
            <a:r>
              <a:rPr lang="en-US" altLang="zh-CN" sz="2400" smtClean="0"/>
              <a:t>  // </a:t>
            </a:r>
            <a:r>
              <a:rPr lang="zh-CN" altLang="en-US" sz="2400" smtClean="0"/>
              <a:t>红色单选框被选中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0C9482-9C4A-4800-84E2-48F55B2649A8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9769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</a:t>
            </a:r>
            <a:r>
              <a:rPr lang="en-US" altLang="zh-CN" sz="2400" smtClean="0">
                <a:solidFill>
                  <a:srgbClr val="FFFF00"/>
                </a:solidFill>
              </a:rPr>
              <a:t>label = new JLabel(</a:t>
            </a:r>
            <a:r>
              <a:rPr lang="en-US" altLang="zh-CN" sz="2400" smtClean="0">
                <a:solidFill>
                  <a:srgbClr val="FFFF00"/>
                </a:solidFill>
                <a:latin typeface="Arial"/>
              </a:rPr>
              <a:t>“</a:t>
            </a:r>
            <a:r>
              <a:rPr lang="en-US" altLang="zh-CN" sz="2400" smtClean="0">
                <a:solidFill>
                  <a:srgbClr val="FFFF00"/>
                </a:solidFill>
              </a:rPr>
              <a:t>Red is selected</a:t>
            </a:r>
            <a:r>
              <a:rPr lang="en-US" altLang="zh-CN" sz="2400" smtClean="0">
                <a:solidFill>
                  <a:srgbClr val="FFFF00"/>
                </a:solidFill>
                <a:latin typeface="Arial"/>
              </a:rPr>
              <a:t>”</a:t>
            </a:r>
            <a:r>
              <a:rPr lang="en-US" altLang="zh-CN" sz="2400" smtClean="0">
                <a:solidFill>
                  <a:srgbClr val="FFFF00"/>
                </a:solidFill>
              </a:rPr>
              <a:t>, JLabel.CENTER);      label.setForeground(Color.white);      label.setBackground(Color.red);      label.setOpaque(true); </a:t>
            </a:r>
            <a:r>
              <a:rPr lang="en-US" altLang="zh-CN" sz="2400" smtClean="0"/>
              <a:t>//</a:t>
            </a:r>
            <a:r>
              <a:rPr lang="zh-CN" altLang="en-US" sz="2400" smtClean="0"/>
              <a:t>不透明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smtClean="0">
                <a:solidFill>
                  <a:srgbClr val="FFFF00"/>
                </a:solidFill>
              </a:rPr>
              <a:t>    </a:t>
            </a:r>
            <a:r>
              <a:rPr lang="en-US" altLang="zh-CN" sz="2400" smtClean="0">
                <a:solidFill>
                  <a:srgbClr val="FFFF00"/>
                </a:solidFill>
              </a:rPr>
              <a:t>add(label);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400" smtClean="0"/>
              <a:t> public void actionPerformed(ActionEvent evt) { 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400" smtClean="0"/>
              <a:t>    </a:t>
            </a:r>
            <a:r>
              <a:rPr lang="en-US" altLang="en-US" sz="2400" smtClean="0">
                <a:solidFill>
                  <a:srgbClr val="FFFF00"/>
                </a:solidFill>
              </a:rPr>
              <a:t>if ( redRadio.isSelected() ) {</a:t>
            </a:r>
            <a:endParaRPr lang="en-US" altLang="zh-CN" sz="24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400" smtClean="0">
                <a:solidFill>
                  <a:srgbClr val="FFFF00"/>
                </a:solidFill>
              </a:rPr>
              <a:t>       label.setBackground(Color.red);         </a:t>
            </a:r>
            <a:endParaRPr lang="en-US" altLang="zh-CN" sz="24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</a:t>
            </a:r>
            <a:r>
              <a:rPr lang="en-US" altLang="en-US" sz="2400" smtClean="0">
                <a:solidFill>
                  <a:srgbClr val="FFFF00"/>
                </a:solidFill>
              </a:rPr>
              <a:t>label.setText("Red is selected");</a:t>
            </a:r>
            <a:endParaRPr lang="en-US" altLang="zh-CN" sz="24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</a:t>
            </a:r>
            <a:r>
              <a:rPr lang="en-US" altLang="en-US" sz="2400" smtClean="0">
                <a:solidFill>
                  <a:srgbClr val="FFFF00"/>
                </a:solidFill>
              </a:rPr>
              <a:t>} </a:t>
            </a:r>
            <a:endParaRPr lang="en-US" altLang="zh-CN" sz="24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</a:t>
            </a:r>
            <a:r>
              <a:rPr lang="en-US" altLang="en-US" sz="2400" smtClean="0"/>
              <a:t>else if ( blueRadio.isSelected() ) { 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400" smtClean="0"/>
              <a:t>        label.setBackground(Color.blue);        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</a:t>
            </a:r>
            <a:r>
              <a:rPr lang="en-US" altLang="en-US" sz="2400" smtClean="0"/>
              <a:t> label.setText("Blue is selected");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</a:t>
            </a:r>
            <a:r>
              <a:rPr lang="en-US" altLang="en-US" sz="2400" smtClean="0"/>
              <a:t>}</a:t>
            </a:r>
            <a:r>
              <a:rPr lang="en-US" altLang="zh-CN" sz="2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DE3129-F23B-4DD0-9FE3-27DB128FFB41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 </a:t>
            </a:r>
            <a:r>
              <a:rPr lang="zh-CN" altLang="en-US" smtClean="0"/>
              <a:t>按钮（</a:t>
            </a:r>
            <a:r>
              <a:rPr lang="en-US" altLang="zh-CN" smtClean="0"/>
              <a:t>JButton)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</a:t>
            </a:r>
            <a:r>
              <a:rPr lang="zh-CN" altLang="en-US" smtClean="0"/>
              <a:t>按钮可以带图象标签</a:t>
            </a:r>
          </a:p>
        </p:txBody>
      </p:sp>
      <p:pic>
        <p:nvPicPr>
          <p:cNvPr id="4101" name="Picture 4" descr="ButtonDem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8" y="3352800"/>
            <a:ext cx="8824912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F3DDEF-462C-4E36-AE5B-15053DA55030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9769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 else if ( greenRadio.isSelected() ){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    label.setBackground(Color.green);         label.setText("Green is selected");  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      else if ( blackRadio.isSelected() ) { label.setBackground(Color.black);      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      label.setText("Black is selected"); 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   } // end actionPerformed()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 } // end of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82D53D-60F6-46FB-AB35-1BA471FD364E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下拉菜单（</a:t>
            </a:r>
            <a:r>
              <a:rPr lang="en-US" altLang="zh-CN" dirty="0" err="1" smtClean="0"/>
              <a:t>JComboBox</a:t>
            </a:r>
            <a:r>
              <a:rPr lang="zh-CN" altLang="en-US" dirty="0" smtClean="0"/>
              <a:t>） 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</a:t>
            </a:r>
            <a:r>
              <a:rPr lang="zh-CN" altLang="en-US" smtClean="0"/>
              <a:t>下拉菜单</a:t>
            </a:r>
          </a:p>
        </p:txBody>
      </p:sp>
      <p:pic>
        <p:nvPicPr>
          <p:cNvPr id="23557" name="Picture 5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1050" y="2205038"/>
            <a:ext cx="4752975" cy="358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6" descr="icon">
            <a:hlinkClick r:id="rId5" action="ppaction://program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80288" y="5013325"/>
            <a:ext cx="693737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31A08F-F5A3-403A-9C95-AABB45C92E95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9769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import java.awt.*;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import java.awt.event.*;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import javax.swing.*;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import javax.swing.border.*;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import java.util.*;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import java.text.SimpleDateFormat;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public class ComboBoxDemo2 extends JPanel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                           implements ActionListener 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    static JFrame frame;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    JLabel result;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    String currentPattern;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69B17D-E73A-447B-B1A9-1EE7F05CE6C5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404813"/>
            <a:ext cx="8507412" cy="59769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public ComboBoxDemo2()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setLayout(new </a:t>
            </a:r>
            <a:r>
              <a:rPr lang="en-US" altLang="zh-CN" sz="2400" smtClean="0">
                <a:solidFill>
                  <a:srgbClr val="FFFF00"/>
                </a:solidFill>
              </a:rPr>
              <a:t>BoxLayout</a:t>
            </a:r>
            <a:r>
              <a:rPr lang="en-US" altLang="zh-CN" sz="2400" smtClean="0"/>
              <a:t>(this,BoxLayout.PAGE_AXIS));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String[] patternExamples =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         "dd MMMMM yyyy",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         "dd.MM.yy",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         "MM/dd/yy",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         "yyyy.MM.dd G 'at' hh:mm:ss z",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         "EEE, MMM d, ''yy",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         "h:mm a",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         "H:mm:ss:SSS",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         "K:mm a,z",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         "yyyy.MMMMM.dd GGG hh:mm aaa"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currentPattern = patternExamples[0];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B7B8FC-D816-4C3F-828A-59D4E7224BFF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142875" y="404813"/>
            <a:ext cx="9467850" cy="59769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JLabel patternLabel1 = new JLabel("Enter the pattern string or");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JLabel patternLabel2 = new JLabel("select one from the list:");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</a:t>
            </a:r>
            <a:r>
              <a:rPr lang="en-US" altLang="zh-CN" sz="2400" smtClean="0">
                <a:solidFill>
                  <a:srgbClr val="FFFF00"/>
                </a:solidFill>
              </a:rPr>
              <a:t>JComboBox patternList = new JComboBox(patternExamples);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patternList.setEditable(true);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patternList.addActionListener(this);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//Create the UI for displaying result.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JLabel resultLabel = new JLabel("Current Date/Time",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                        JLabel.LEADING); //== LEFT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result = new JLabel("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result.setForeground(Color.black);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result.setBorder(BorderFactory.createCompoundBorder(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BorderFactory.createLineBorder(Color.black),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BorderFactory.createEmptyBorder(5,5,5,5)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477A75-F728-4671-AC3B-186B6DE08853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95288" y="44450"/>
            <a:ext cx="9791701" cy="5976938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        JPanel patternPanel = new JPanel();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        patternPanel.setLayout(new BoxLayout(patternPanel,BoxLayout.PAGE_AXIS));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        patternPanel.add(patternLabel1);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        patternPanel.add(patternLabel2);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        patternList.setAlignmentX(Component.LEFT_ALIGNMENT);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        patternPanel.add(patternList);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        JPanel resultPanel = new JPanel(new GridLayout(0, 1));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        resultPanel.add(resultLabel);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        resultPanel.add(result);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        patternPanel.setAlignmentX(Component.LEFT_ALIGNMENT);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        resultPanel.setAlignmentX(Component.LEFT_ALIGNMENT);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        add(patternPanel);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        add(Box.createRigidArea(new Dimension(0, 10)));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        add(resultPanel);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        setBorder(BorderFactory.createEmptyBorder(10,10,10,10));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        reformat();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        public void actionPerformed(ActionEvent e)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>
                <a:solidFill>
                  <a:srgbClr val="FFFF00"/>
                </a:solidFill>
              </a:rPr>
              <a:t>            JComboBox cb = (JComboBox)e.getSource();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>
                <a:solidFill>
                  <a:srgbClr val="FFFF00"/>
                </a:solidFill>
              </a:rPr>
              <a:t>            String newSelection = (String)cb.getSelectedItem();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>
                <a:solidFill>
                  <a:srgbClr val="FFFF00"/>
                </a:solidFill>
              </a:rPr>
              <a:t>            currentPattern = newSelection;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>
                <a:solidFill>
                  <a:srgbClr val="FFFF00"/>
                </a:solidFill>
              </a:rPr>
              <a:t>            reformat();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10246B-CE17-448A-863A-32904E708E34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467850" cy="5976937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public void reformat()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Date today = new Date();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SimpleDateFormat formatter =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   new SimpleDateFormat(currentPattern);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try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String dateString = formatter.format(today);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result.setForeground(Color.black);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result.setText(dateString);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} catch (IllegalArgumentException iae)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result.setForeground(Color.red);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result.setText("Error: " + iae.getMessage());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F1421B-AE20-438A-8427-F0DE2DB40B70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467850" cy="5976937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private static void createAndShowGUI()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JFrame frame = new JFrame("ComboBoxDemo2");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frame.setDefaultCloseOperation(JFrame.EXIT_ON_CLOSE);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JComponent newContentPane = new ComboBoxDemo2();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newContentPane.setOpaque(true); //</a:t>
            </a:r>
            <a:r>
              <a:rPr lang="zh-CN" altLang="en-US" sz="2400" smtClean="0"/>
              <a:t>不透明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400" smtClean="0"/>
              <a:t>        </a:t>
            </a:r>
            <a:r>
              <a:rPr lang="en-US" altLang="zh-CN" sz="2400" smtClean="0"/>
              <a:t>frame.setContentPane(newContentPane);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frame.pack();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frame.setVisible(true);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 </a:t>
            </a:r>
            <a:r>
              <a:rPr lang="en-US" altLang="zh-CN" sz="2400" smtClean="0"/>
              <a:t>public static void main(String[] args)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javax.swing.SwingUtilities.invokeLater(new Runnable()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public void run()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createAndShowGUI();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});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6E441A-E2E0-41E8-917E-8CA993EF88CF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  </a:t>
            </a:r>
            <a:r>
              <a:rPr lang="zh-CN" altLang="en-US" smtClean="0"/>
              <a:t>标签（</a:t>
            </a:r>
            <a:r>
              <a:rPr lang="en-US" altLang="zh-CN" smtClean="0"/>
              <a:t>JLabel)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</a:t>
            </a:r>
          </a:p>
        </p:txBody>
      </p:sp>
      <p:pic>
        <p:nvPicPr>
          <p:cNvPr id="38917" name="Picture 4" descr="LabelDem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209800"/>
            <a:ext cx="5562600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EC0A25-9845-4E7E-A4E3-4C5121A160E9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  </a:t>
            </a:r>
            <a:r>
              <a:rPr lang="zh-CN" altLang="en-US" smtClean="0"/>
              <a:t>列表（</a:t>
            </a:r>
            <a:r>
              <a:rPr lang="en-US" altLang="zh-CN" smtClean="0"/>
              <a:t>JList)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</a:t>
            </a:r>
          </a:p>
        </p:txBody>
      </p:sp>
      <p:pic>
        <p:nvPicPr>
          <p:cNvPr id="39941" name="Picture 5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1050" y="1773238"/>
            <a:ext cx="5473700" cy="377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2" name="Picture 6" descr="icon">
            <a:hlinkClick r:id="rId5" action="ppaction://program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85113" y="4868863"/>
            <a:ext cx="6937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2D369D-5FAD-48D3-A699-87A9DF2A7DC4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按钮（</a:t>
            </a:r>
            <a:r>
              <a:rPr lang="en-US" altLang="zh-CN" smtClean="0"/>
              <a:t>JButton)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975" y="1676400"/>
            <a:ext cx="9793288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 public class ButtonDemo extends JPanel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	implements ActionListener{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	JButton b1,b2,b3;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	public ButtonDemo() 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	super();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	ImageIcon leftButtonIcon=new ImageIcon(</a:t>
            </a:r>
            <a:r>
              <a:rPr lang="en-US" altLang="zh-CN" sz="2400" smtClean="0">
                <a:latin typeface="Arial"/>
              </a:rPr>
              <a:t>“</a:t>
            </a:r>
            <a:r>
              <a:rPr lang="en-US" altLang="zh-CN" sz="2400" smtClean="0"/>
              <a:t>images/left.gif);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	ImageIcon middleButtonIcon=new ImageIcon(</a:t>
            </a:r>
            <a:r>
              <a:rPr lang="en-US" altLang="zh-CN" sz="2400" smtClean="0">
                <a:latin typeface="Arial"/>
              </a:rPr>
              <a:t>“</a:t>
            </a:r>
            <a:r>
              <a:rPr lang="en-US" altLang="zh-CN" sz="2400" smtClean="0"/>
              <a:t>images/middle.gif);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	ImageIcon rightButtonIcon=new ImageIcon(</a:t>
            </a:r>
            <a:r>
              <a:rPr lang="en-US" altLang="zh-CN" sz="2400" smtClean="0">
                <a:latin typeface="Arial"/>
              </a:rPr>
              <a:t>“</a:t>
            </a:r>
            <a:r>
              <a:rPr lang="en-US" altLang="zh-CN" sz="2400" smtClean="0"/>
              <a:t>images/right.gif);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5F58F7-B773-4BFB-A261-54694F85AD43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503238"/>
            <a:ext cx="9467850" cy="659765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java.awt.*;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java.awt.event.*;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javax.swing.*;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javax.swing.event.*;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public class ListDemo extends JPanel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      implements ListSelectionListener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</a:t>
            </a:r>
            <a:r>
              <a:rPr lang="en-US" altLang="zh-CN" sz="2400" smtClean="0">
                <a:solidFill>
                  <a:srgbClr val="FFFF00"/>
                </a:solidFill>
              </a:rPr>
              <a:t>private JList list;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private DefaultListModel listModel;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>
              <a:solidFill>
                <a:srgbClr val="FFFF00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private static final String hireString = "Hire";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private static final String fireString = "Fire";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private JButton fireButton;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private JTextField employeeName;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2F0C75-EFAA-44AD-BE4D-A323CDE3222F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467850" cy="659765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public ListDemo()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super(new BorderLayout());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listModel = new DefaultListModel();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listModel.addElement("Debbie Scott");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listModel.addElement("Scott Hommel");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listModel.addElement("Sharon Zakhour");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list = new JList(listModel);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</a:t>
            </a:r>
            <a:r>
              <a:rPr lang="en-US" altLang="zh-CN" sz="2400" smtClean="0">
                <a:solidFill>
                  <a:srgbClr val="FFFF00"/>
                </a:solidFill>
              </a:rPr>
              <a:t>list.setSelectionMode(ListSelectionModel.SINGLE_SELECTION);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list.setSelectedIndex(0);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list.addListSelectionListener(this);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list.setVisibleRowCount(5);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JScrollPane listScrollPane = new JScrollPane(list);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JButton hireButton = new JButton(hireString);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HireListener hireListener = new HireListener(hireButton);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hireButton.setActionCommand(hireString);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hireButton.addActionListener(hireListener);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hireButton.setEnabled(false);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5C37F9-C621-49CF-A42E-6EE1BA5D7CCC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8100" y="144463"/>
            <a:ext cx="9074150" cy="659765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fireButton = new JButton(fireString);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fireButton.setActionCommand(fireString);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fireButton.addActionListener(new FireListener());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employeeName = new JTextField(10);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employeeName.addActionListener(hireListener);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employeeName.getDocument().addDocumentListener(hireListener);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String name = listModel.getElementAt(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              list.getSelectedIndex()).toString();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//Create a panel that uses BoxLayout.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JPanel buttonPane = new JPanel();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buttonPane.setLayout(new BoxLayout(buttonPane,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                           BoxLayout.LINE_AXIS));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124F7E-5B7B-4019-ABF5-3476993F52A3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8100" y="144463"/>
            <a:ext cx="9074150" cy="659765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buttonPane.add(fireButton);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buttonPane.add(Box.createHorizontalStrut(5));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buttonPane.add(new JSeparator(SwingConstants.VERTICAL));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buttonPane.add(Box.createHorizontalStrut(5));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buttonPane.add(employeeName);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buttonPane.add(hireButton);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buttonPane.setBorder(BorderFactory.createEmptyBorder(5,5,5,5));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add(listScrollPane, BorderLayout.CENTER);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add(buttonPane, BorderLayout.PAGE_END);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A3BBA-7446-481D-BA54-71806BEC27FA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8100" y="144463"/>
            <a:ext cx="9074150" cy="659765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</a:t>
            </a:r>
            <a:r>
              <a:rPr lang="en-US" altLang="zh-CN" sz="2400" smtClean="0">
                <a:solidFill>
                  <a:srgbClr val="FFFF00"/>
                </a:solidFill>
              </a:rPr>
              <a:t>class FireListener implements ActionListener</a:t>
            </a:r>
            <a:r>
              <a:rPr lang="en-US" altLang="zh-CN" sz="2400" smtClean="0"/>
              <a:t>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public void actionPerformed(ActionEvent e)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    int index = list.getSelectedIndex();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    listModel.remove(index);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int size = listModel.getSize();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if (size == 0) { //Nobody's left, disable firing.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fireButton.setEnabled(false);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} else { //Select an index.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if (index == listModel.getSize())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    //removed item in last position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    index--;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list.setSelectedIndex(index);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list.ensureIndexIsVisible(index);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5AFD27-0194-49C2-9038-1F54BE94D883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8100" y="144463"/>
            <a:ext cx="9074150" cy="659765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</a:t>
            </a:r>
            <a:r>
              <a:rPr lang="en-US" altLang="zh-CN" sz="2400" smtClean="0">
                <a:solidFill>
                  <a:srgbClr val="FFFF00"/>
                </a:solidFill>
              </a:rPr>
              <a:t>class HireListener</a:t>
            </a:r>
            <a:r>
              <a:rPr lang="en-US" altLang="zh-CN" sz="2400" smtClean="0"/>
              <a:t> implements ActionListener, DocumentListener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private boolean alreadyEnabled = false;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private JButton button;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public HireListener(JButton button)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this.button = button;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//Required by ActionListener.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public void actionPerformed(ActionEvent e)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</a:t>
            </a:r>
            <a:r>
              <a:rPr lang="en-US" altLang="zh-CN" sz="2400" smtClean="0">
                <a:solidFill>
                  <a:srgbClr val="FFFF00"/>
                </a:solidFill>
              </a:rPr>
              <a:t>String name = employeeName.getText();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if (name.equals("") || alreadyInList(name))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Toolkit.getDefaultToolkit().beep();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employeeName.requestFocusInWindow();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employeeName.selectAll();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return;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FDAF2C-CEEF-4B73-A602-0B7076586B91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8100" y="144463"/>
            <a:ext cx="9074150" cy="659765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int index = list.getSelectedIndex(); //get selected index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if (index == -1) { //no selection, so insert at beginning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index = 0;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} else {           //add after the selected item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index++;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</a:t>
            </a:r>
            <a:r>
              <a:rPr lang="en-US" altLang="zh-CN" sz="2400" smtClean="0">
                <a:solidFill>
                  <a:srgbClr val="FFFF00"/>
                </a:solidFill>
              </a:rPr>
              <a:t>listModel.insertElementAt(employeeName.getText(), index);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>
              <a:solidFill>
                <a:srgbClr val="FFFF00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//Reset the text field.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employeeName.requestFocusInWindow();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employeeName.setText("");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//Select the new item and make it visible.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list.setSelectedIndex(index);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list.ensureIndexIsVisible(index);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D65D8B-9F5E-4FA8-BBE4-61742C97A94A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8100" y="144463"/>
            <a:ext cx="9074150" cy="659765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protected boolean alreadyInList(String name)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return listModel.contains(name);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//Required by DocumentListener.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public void insertUpdate(DocumentEvent e)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enableButton();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//Required by DocumentListener.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public void removeUpdate(DocumentEvent e)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handleEmptyTextField(e);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//Required by DocumentListener.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public void changedUpdate(DocumentEvent e)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if (!handleEmptyTextField(e))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enableButton();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7A2ED7-4E02-4D29-A846-458C9A2F6199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8100" y="144463"/>
            <a:ext cx="9074150" cy="659765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private void enableButton()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if (!alreadyEnabled)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button.setEnabled(true);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private boolean handleEmptyTextField(DocumentEvent e)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if (e.getDocument().getLength() &lt;= 0)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button.setEnabled(false);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alreadyEnabled = false;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return true;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return false;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AB9E0-BFD6-45FE-A4A8-F519114D90DB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8100" y="144463"/>
            <a:ext cx="9074150" cy="659765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public void valueChanged(ListSelectionEvent e)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if (e.getValueIsAdjusting() == false)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if (list.getSelectedIndex() == -1)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//No selection, disable fire button.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fireButton.setEnabled(false);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} else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//Selection, enable the fire button.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fireButton.setEnabled(true);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17183F-417D-4145-9045-629A604FE257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按钮（</a:t>
            </a:r>
            <a:r>
              <a:rPr lang="en-US" altLang="zh-CN" dirty="0" err="1" smtClean="0"/>
              <a:t>JButton</a:t>
            </a:r>
            <a:r>
              <a:rPr lang="en-US" altLang="zh-CN" dirty="0" smtClean="0"/>
              <a:t>)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b1=new </a:t>
            </a:r>
            <a:r>
              <a:rPr lang="en-US" altLang="zh-CN" sz="2400" dirty="0" err="1" smtClean="0"/>
              <a:t>JButton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latin typeface="Arial"/>
              </a:rPr>
              <a:t>“</a:t>
            </a:r>
            <a:r>
              <a:rPr lang="en-US" altLang="zh-CN" sz="2400" dirty="0" smtClean="0"/>
              <a:t>Disable middle button</a:t>
            </a:r>
            <a:r>
              <a:rPr lang="en-US" altLang="zh-CN" sz="2400" dirty="0" smtClean="0">
                <a:latin typeface="Arial"/>
              </a:rPr>
              <a:t>”</a:t>
            </a:r>
            <a:r>
              <a:rPr lang="en-US" altLang="zh-CN" sz="2400" dirty="0" smtClean="0"/>
              <a:t> , </a:t>
            </a:r>
            <a:r>
              <a:rPr lang="en-US" altLang="zh-CN" sz="2400" dirty="0" err="1" smtClean="0"/>
              <a:t>leftButtonIcon</a:t>
            </a:r>
            <a:r>
              <a:rPr lang="en-US" altLang="zh-CN" sz="2400" dirty="0" smtClean="0"/>
              <a:t>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b1.setVerticalTextPosition(</a:t>
            </a:r>
            <a:r>
              <a:rPr lang="en-US" altLang="zh-CN" sz="2400" dirty="0" err="1" smtClean="0"/>
              <a:t>AbstractButton.CENTER</a:t>
            </a:r>
            <a:r>
              <a:rPr lang="en-US" altLang="zh-CN" sz="2400" dirty="0" smtClean="0"/>
              <a:t>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b1.setHorizontalTextPosition(</a:t>
            </a:r>
            <a:r>
              <a:rPr lang="en-US" altLang="zh-CN" sz="2400" dirty="0" err="1" smtClean="0"/>
              <a:t>AbstractButton.LEFT</a:t>
            </a:r>
            <a:r>
              <a:rPr lang="en-US" altLang="zh-CN" sz="2400" dirty="0" smtClean="0"/>
              <a:t>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FF00"/>
                </a:solidFill>
              </a:rPr>
              <a:t>b1.setMnemonic(</a:t>
            </a:r>
            <a:r>
              <a:rPr lang="en-US" altLang="zh-CN" sz="2400" dirty="0" smtClean="0">
                <a:solidFill>
                  <a:srgbClr val="FFFF00"/>
                </a:solidFill>
                <a:latin typeface="Arial"/>
              </a:rPr>
              <a:t>‘</a:t>
            </a:r>
            <a:r>
              <a:rPr lang="en-US" altLang="zh-CN" sz="2400" dirty="0" smtClean="0">
                <a:solidFill>
                  <a:srgbClr val="FFFF00"/>
                </a:solidFill>
              </a:rPr>
              <a:t>d</a:t>
            </a:r>
            <a:r>
              <a:rPr lang="en-US" altLang="zh-CN" sz="2400" dirty="0" smtClean="0">
                <a:solidFill>
                  <a:srgbClr val="FFFF00"/>
                </a:solidFill>
                <a:latin typeface="Arial"/>
              </a:rPr>
              <a:t>’</a:t>
            </a:r>
            <a:r>
              <a:rPr lang="en-US" altLang="zh-CN" sz="2400" dirty="0" smtClean="0">
                <a:solidFill>
                  <a:srgbClr val="FFFF00"/>
                </a:solidFill>
              </a:rPr>
              <a:t>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FF00"/>
                </a:solidFill>
              </a:rPr>
              <a:t>b1.setActionCommand(</a:t>
            </a:r>
            <a:r>
              <a:rPr lang="en-US" altLang="zh-CN" sz="2400" dirty="0" smtClean="0">
                <a:solidFill>
                  <a:srgbClr val="FFFF00"/>
                </a:solidFill>
                <a:latin typeface="Arial"/>
              </a:rPr>
              <a:t>“</a:t>
            </a:r>
            <a:r>
              <a:rPr lang="en-US" altLang="zh-CN" sz="2400" dirty="0" smtClean="0">
                <a:solidFill>
                  <a:srgbClr val="FFFF00"/>
                </a:solidFill>
              </a:rPr>
              <a:t>disable</a:t>
            </a:r>
            <a:r>
              <a:rPr lang="en-US" altLang="zh-CN" sz="2400" dirty="0" smtClean="0">
                <a:solidFill>
                  <a:srgbClr val="FFFF00"/>
                </a:solidFill>
                <a:latin typeface="Arial"/>
              </a:rPr>
              <a:t>”</a:t>
            </a:r>
            <a:r>
              <a:rPr lang="en-US" altLang="zh-CN" sz="2400" dirty="0" smtClean="0">
                <a:solidFill>
                  <a:srgbClr val="FFFF00"/>
                </a:solidFill>
              </a:rPr>
              <a:t>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Arial"/>
              </a:rPr>
              <a:t>……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E92D25-0E55-4FEF-9702-0360369FAE19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8100" y="144463"/>
            <a:ext cx="9074150" cy="659765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private static void createAndShowGUI()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JFrame frame = new JFrame("ListDemo");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frame.setDefaultCloseOperation(JFrame.EXIT_ON_CLOSE);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JComponent newContentPane = new ListDemo();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newContentPane.setOpaque(true);   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frame.setContentPane(newContentPane);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frame.pack();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frame.setVisible(true);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public static void main(String[] args)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javax.swing.SwingUtilities.invokeLater(new Runnable()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public void run()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createAndShowGUI();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});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A6A99-EADD-4FA5-9A52-FB669275084E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  </a:t>
            </a:r>
            <a:r>
              <a:rPr lang="zh-CN" altLang="en-US" smtClean="0"/>
              <a:t>菜单</a:t>
            </a:r>
            <a:r>
              <a:rPr lang="en-US" altLang="zh-CN" smtClean="0"/>
              <a:t>(JMenu)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</a:t>
            </a:r>
          </a:p>
        </p:txBody>
      </p:sp>
      <p:pic>
        <p:nvPicPr>
          <p:cNvPr id="52229" name="Picture 5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550" y="1484313"/>
            <a:ext cx="7345363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6" descr="icon">
            <a:hlinkClick r:id="rId5" action="ppaction://program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08850" y="5949950"/>
            <a:ext cx="693738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52F1D9-8255-4851-9A5E-0855C42448CD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467850" cy="5976937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java.awt.*;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java.awt.event.*;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javax.swing.JMenu;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javax.swing.JMenuItem;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javax.swing.JCheckBoxMenuItem;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javax.swing.JRadioButtonMenuItem;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javax.swing.ButtonGroup;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javax.swing.JMenuBar;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javax.swing.ImageIcon;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javax.swing.JTextArea;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javax.swing.JScrollPane;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javax.swing.JFrame;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public class MenuLookDemo extends JFrame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JTextArea output;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JScrollPane scrollPane;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CA62C-8420-4684-930F-6728D4C576FE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467850" cy="5976937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public MenuLookDemo()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JMenuBar menuBar;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JMenu menu, submenu;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JMenuItem menuItem;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JCheckBoxMenuItem cbMenuItem;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JRadioButtonMenuItem rbMenuItem;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>
              <a:solidFill>
                <a:srgbClr val="FFFF00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addWindowListener(new WindowAdapter()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public void windowClosing(WindowEvent e)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System.exit(0);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});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Container contentPane = getContentPane();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output = new JTextArea(5, 30);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output.setEditable(false);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scrollPane = new JScrollPane(output);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contentPane.add(scrollPane, BorderLayout.CENTER);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C67D87-C687-487D-AAE5-17852FBA4764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65090" y="188913"/>
            <a:ext cx="10009188" cy="5976937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menuBar = new JMenuBar();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setJMenuBar(menuBar);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menu = new JMenu("A Menu");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menuBar.add(menu);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menuItem = new JMenuItem("A text-only menu item");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menu.add(menuItem);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menuItem = new JMenuItem("Both text and icon", 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                         new ImageIcon("resource/b1p.gif"));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menu.add(menuItem);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</a:t>
            </a:r>
            <a:r>
              <a:rPr lang="en-US" altLang="zh-CN" sz="2400" smtClean="0">
                <a:solidFill>
                  <a:srgbClr val="FFFF00"/>
                </a:solidFill>
              </a:rPr>
              <a:t>menuItem = new JMenuItem(new ImageIcon("resource/b1d.gif"));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menu.add(menuItem);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626D71-3DCC-4E68-A019-F9BE05235C25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9072562" cy="5976937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menu.addSeparator();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ButtonGroup group = new ButtonGroup();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</a:t>
            </a:r>
            <a:r>
              <a:rPr lang="en-US" altLang="zh-CN" sz="2400" smtClean="0">
                <a:solidFill>
                  <a:srgbClr val="FFFF00"/>
                </a:solidFill>
              </a:rPr>
              <a:t>rbMenuItem = new JRadioButtonMenuItem("A radio button menu item");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rbMenuItem.setSelected(true);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group.add(rbMenuItem);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menu.add(rbMenuItem);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rbMenuItem = new JRadioButtonMenuItem("Another one");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group.add(rbMenuItem);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menu.add(rbMenuItem);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menu.addSeparator();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</a:t>
            </a:r>
            <a:r>
              <a:rPr lang="en-US" altLang="zh-CN" sz="2400" smtClean="0">
                <a:solidFill>
                  <a:srgbClr val="FFFF00"/>
                </a:solidFill>
              </a:rPr>
              <a:t>cbMenuItem = new JCheckBoxMenuItem("A check box menu item");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menu.add(cbMenuItem);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cbMenuItem = new JCheckBoxMenuItem("Another one");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menu.add(cbMenuItem);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BBBC97-1809-4B1A-BCED-A998AB3D9D55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9072562" cy="5976937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menu.addSeparator();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submenu = new JMenu("A submenu");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menuItem = new JMenuItem("An item in the submenu");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submenu.add(menuItem);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menuItem = new JMenuItem("Another item");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submenu.add(menuItem);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menu.add(submenu);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menu = new JMenu("Another Menu");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menuBar.add(menu);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public static void main(String[] args)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MenuLookDemo window = new MenuLookDemo();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window.setTitle("MenuLookDemo");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window.setSize(450, 260);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window.setVisible(true);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8D2F1A-12F0-4077-8A77-CD682BFEE3F4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  </a:t>
            </a:r>
            <a:r>
              <a:rPr lang="zh-CN" altLang="en-US" smtClean="0"/>
              <a:t>进程条（</a:t>
            </a:r>
            <a:r>
              <a:rPr lang="en-US" altLang="zh-CN" smtClean="0"/>
              <a:t>JProgressBar)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371600" y="17526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JProgressBar( int min, int max);</a:t>
            </a:r>
          </a:p>
        </p:txBody>
      </p:sp>
      <p:pic>
        <p:nvPicPr>
          <p:cNvPr id="58374" name="Picture 6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2349500"/>
            <a:ext cx="5111750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5" name="Picture 7" descr="icon">
            <a:hlinkClick r:id="rId5" action="ppaction://program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96188" y="5445125"/>
            <a:ext cx="693737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F9A50B-BC31-4FF5-95CB-0E96B78E6BA5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467850" cy="5976937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java.awt.*;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java.awt.event.*;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javax.swing.*;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java.beans.*;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java.util.Random;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public class ProgressBarDemo extends JPanel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implements ActionListener, </a:t>
            </a:r>
            <a:r>
              <a:rPr lang="en-US" altLang="zh-CN" sz="2400" smtClean="0">
                <a:solidFill>
                  <a:srgbClr val="FFFF00"/>
                </a:solidFill>
              </a:rPr>
              <a:t>PropertyChangeListener</a:t>
            </a:r>
            <a:r>
              <a:rPr lang="en-US" altLang="zh-CN" sz="2400" smtClean="0"/>
              <a:t>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private JProgressBar progressBar;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private JButton startButton;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private JTextArea taskOutput;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private Task task;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public ProgressBarDemo()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super(new BorderLayout());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//Create the demo's UI.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startButton = new JButton("Start");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startButton.setActionCommand("start");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startButton.addActionListener(this);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E038E1-C49A-4AF0-A99C-B24178345EFD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23850" y="188913"/>
            <a:ext cx="9467850" cy="5976937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progressBar = new JProgressBar(0, 100);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progressBar.setValue(0);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progressBar.setStringPainted(true);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taskOutput = new JTextArea(5, 20);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taskOutput.setMargin(new Insets(5,5,5,5));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taskOutput.setEditable(false);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JPanel panel = new JPanel();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panel.add(startButton);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panel.add(progressBar);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add(panel, BorderLayout.PAGE_START);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add(new JScrollPane(taskOutput), BorderLayout.CENTER);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setBorder(BorderFactory.createEmptyBorder(20, 20, 20, 20));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281FF4-9530-4C8D-9F60-4E7C4C9B4568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消息对话框</a:t>
            </a:r>
            <a:r>
              <a:rPr lang="en-US" altLang="zh-CN" smtClean="0"/>
              <a:t>(JOptionPane)</a:t>
            </a:r>
          </a:p>
        </p:txBody>
      </p:sp>
      <p:pic>
        <p:nvPicPr>
          <p:cNvPr id="516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1484313"/>
            <a:ext cx="439261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4075" y="1989138"/>
            <a:ext cx="4392613" cy="220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5513" y="2636838"/>
            <a:ext cx="4248150" cy="170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24075" y="3141663"/>
            <a:ext cx="4176713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10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95513" y="3716338"/>
            <a:ext cx="4176712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9" descr="icon">
            <a:hlinkClick r:id="rId7" action="ppaction://program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96188" y="4868863"/>
            <a:ext cx="6937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16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16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16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16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16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16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16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16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95BC91-D82B-46CD-AA5A-70763EB52494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7488" y="188913"/>
            <a:ext cx="8926512" cy="5976937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</a:t>
            </a:r>
            <a:r>
              <a:rPr lang="en-US" altLang="zh-CN" sz="2400" smtClean="0">
                <a:solidFill>
                  <a:srgbClr val="FFFF00"/>
                </a:solidFill>
              </a:rPr>
              <a:t>class Task extends SwingWorker</a:t>
            </a:r>
            <a:r>
              <a:rPr lang="en-US" altLang="zh-CN" sz="2400" smtClean="0"/>
              <a:t>&lt;void, void&gt;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public void doInBackground()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</a:t>
            </a:r>
            <a:r>
              <a:rPr lang="en-US" altLang="zh-CN" sz="2400" smtClean="0">
                <a:solidFill>
                  <a:srgbClr val="FFFF00"/>
                </a:solidFill>
              </a:rPr>
              <a:t>Random random = new Random();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    int progress = 0;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    setProgress(0);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>
                <a:solidFill>
                  <a:srgbClr val="FFFF00"/>
                </a:solidFill>
              </a:rPr>
              <a:t>            while (progress &lt; 100)</a:t>
            </a:r>
            <a:r>
              <a:rPr lang="en-US" altLang="zh-CN" sz="2400" smtClean="0"/>
              <a:t>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//Sleep for up to one second.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try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    </a:t>
            </a:r>
            <a:r>
              <a:rPr lang="en-US" altLang="zh-CN" sz="2400" smtClean="0">
                <a:solidFill>
                  <a:srgbClr val="FFFF00"/>
                </a:solidFill>
              </a:rPr>
              <a:t>Thread.sleep(random.nextInt(1000));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} catch (InterruptedException ignore) {}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//Make random progress.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</a:t>
            </a:r>
            <a:r>
              <a:rPr lang="en-US" altLang="zh-CN" sz="2400" smtClean="0">
                <a:solidFill>
                  <a:srgbClr val="FFFF00"/>
                </a:solidFill>
              </a:rPr>
              <a:t>progress += random.nextInt(10);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setProgress(Math.min(progress, 100));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return null;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0F738C0-A1E3-45BE-BF1F-F5814B57B9F1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7488" y="188913"/>
            <a:ext cx="8926512" cy="5976937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public void done()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Toolkit.getDefaultToolkit().beep();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startButton.setEnabled(true);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setCursor(null); //turn off the wait cursor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taskOutput.append("Done!\n");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public void actionPerformed(ActionEvent evt)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startButton.setEnabled(false);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setCursor(Cursor.getPredefinedCursor(Cursor.WAIT_CURSOR));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task = new Task();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task.addPropertyChangeListener(this);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task.execute();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7BFA8B-A2AC-46BE-8511-6688D0F0BAB1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7488" y="44450"/>
            <a:ext cx="8926512" cy="5976938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public void propertyChange(PropertyChangeEvent evt)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if ("progress" == evt.getPropertyName())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int progress = (Integer) evt.getNewValue();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progressBar.setValue(progress);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taskOutput.append(String.format(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    "Completed %d%% of task.\n", task.getProgress()));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} 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private static void createAndShowGUI()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JFrame frame = new JFrame("ProgressBarDemo");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frame.setDefaultCloseOperation(JFrame.EXIT_ON_CLOSE);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JComponent newContentPane = new ProgressBarDemo();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newContentPane.setOpaque(true); //content panes must be opaque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frame.setContentPane(newContentPane);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frame.pack();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frame.setVisible(true);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275F46-23E4-4E91-BBF1-A03AB57368A7}" type="slidenum">
              <a:rPr lang="en-US" altLang="zh-CN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7488" y="476250"/>
            <a:ext cx="8926512" cy="5976938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public static void main(String[] args)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//Schedule a job for the event-dispatching thread: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//creating and showing this application's GUI.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javax.swing.SwingUtilities.invokeLater(new Runnable()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public void run() {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createAndShowGUI();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});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}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24943D-8D21-4A4C-BB6E-00DBC98C54F1}" type="slidenum">
              <a:rPr lang="en-US" altLang="zh-CN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  </a:t>
            </a:r>
            <a:r>
              <a:rPr lang="zh-CN" altLang="en-US" smtClean="0"/>
              <a:t>滑动条（</a:t>
            </a:r>
            <a:r>
              <a:rPr lang="en-US" altLang="zh-CN" smtClean="0"/>
              <a:t>JSlider)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</a:t>
            </a:r>
          </a:p>
        </p:txBody>
      </p:sp>
      <p:pic>
        <p:nvPicPr>
          <p:cNvPr id="65541" name="Picture 4" descr="SliderDem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667000"/>
            <a:ext cx="3827463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1219200" y="16002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JSlider(int min, int max, int value);</a:t>
            </a:r>
          </a:p>
        </p:txBody>
      </p:sp>
      <p:pic>
        <p:nvPicPr>
          <p:cNvPr id="65543" name="Picture 6" descr="icon">
            <a:hlinkClick r:id="rId4" action="ppaction://program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08850" y="5300663"/>
            <a:ext cx="693738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50A5DF-89C2-4444-81DE-DCDEBF2C9A25}" type="slidenum">
              <a:rPr lang="en-US" altLang="zh-CN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435975" cy="6337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import java.awt.*;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import </a:t>
            </a:r>
            <a:r>
              <a:rPr lang="en-US" altLang="zh-CN" sz="2400" dirty="0" err="1" smtClean="0"/>
              <a:t>java.awt.event</a:t>
            </a:r>
            <a:r>
              <a:rPr lang="en-US" altLang="zh-CN" sz="2400" dirty="0" smtClean="0"/>
              <a:t>.*;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import </a:t>
            </a:r>
            <a:r>
              <a:rPr lang="en-US" altLang="zh-CN" sz="2400" dirty="0" err="1" smtClean="0"/>
              <a:t>javax.swing</a:t>
            </a:r>
            <a:r>
              <a:rPr lang="en-US" altLang="zh-CN" sz="2400" dirty="0" smtClean="0"/>
              <a:t>.*;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import </a:t>
            </a:r>
            <a:r>
              <a:rPr lang="en-US" altLang="zh-CN" sz="2400" dirty="0" err="1" smtClean="0"/>
              <a:t>javax.swing.event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public class </a:t>
            </a:r>
            <a:r>
              <a:rPr lang="en-US" altLang="zh-CN" sz="2400" dirty="0" err="1" smtClean="0"/>
              <a:t>SliderDemo</a:t>
            </a:r>
            <a:r>
              <a:rPr lang="en-US" altLang="zh-CN" sz="2400" dirty="0" smtClean="0"/>
              <a:t> extends </a:t>
            </a:r>
            <a:r>
              <a:rPr lang="en-US" altLang="zh-CN" sz="2400" dirty="0" err="1" smtClean="0"/>
              <a:t>JPanel</a:t>
            </a:r>
            <a:r>
              <a:rPr lang="en-US" altLang="zh-CN" sz="2400" dirty="0" smtClean="0"/>
              <a:t> implements </a:t>
            </a:r>
            <a:r>
              <a:rPr lang="en-US" altLang="zh-CN" sz="2400" dirty="0" err="1" smtClean="0"/>
              <a:t>ActionListener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WindowListener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ChangeListener</a:t>
            </a:r>
            <a:r>
              <a:rPr lang="en-US" altLang="zh-CN" sz="2400" dirty="0" smtClean="0"/>
              <a:t>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FF00"/>
                </a:solidFill>
              </a:rPr>
              <a:t>    static final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int</a:t>
            </a:r>
            <a:r>
              <a:rPr lang="en-US" altLang="zh-CN" sz="2400" dirty="0" smtClean="0">
                <a:solidFill>
                  <a:srgbClr val="FFFF00"/>
                </a:solidFill>
              </a:rPr>
              <a:t> FPS_MIN =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FF00"/>
                </a:solidFill>
              </a:rPr>
              <a:t>    static final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int</a:t>
            </a:r>
            <a:r>
              <a:rPr lang="en-US" altLang="zh-CN" sz="2400" dirty="0" smtClean="0">
                <a:solidFill>
                  <a:srgbClr val="FFFF00"/>
                </a:solidFill>
              </a:rPr>
              <a:t> FPS_MAX = 30;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FF00"/>
                </a:solidFill>
              </a:rPr>
              <a:t>    static final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int</a:t>
            </a:r>
            <a:r>
              <a:rPr lang="en-US" altLang="zh-CN" sz="2400" dirty="0" smtClean="0">
                <a:solidFill>
                  <a:srgbClr val="FFFF00"/>
                </a:solidFill>
              </a:rPr>
              <a:t> FPS_INIT = 15;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frameNumber</a:t>
            </a:r>
            <a:r>
              <a:rPr lang="en-US" altLang="zh-CN" sz="2400" dirty="0" smtClean="0"/>
              <a:t> =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NUM_FRAMES = 14;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ImageIcon</a:t>
            </a:r>
            <a:r>
              <a:rPr lang="en-US" altLang="zh-CN" sz="2400" dirty="0" smtClean="0"/>
              <a:t>[] images = new </a:t>
            </a:r>
            <a:r>
              <a:rPr lang="en-US" altLang="zh-CN" sz="2400" dirty="0" err="1" smtClean="0"/>
              <a:t>ImageIcon</a:t>
            </a:r>
            <a:r>
              <a:rPr lang="en-US" altLang="zh-CN" sz="2400" dirty="0" smtClean="0"/>
              <a:t>[NUM_FRAMES];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delay;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  Timer </a:t>
            </a:r>
            <a:r>
              <a:rPr lang="en-US" altLang="zh-CN" sz="2400" dirty="0" err="1" smtClean="0"/>
              <a:t>timer</a:t>
            </a:r>
            <a:r>
              <a:rPr lang="en-US" altLang="zh-CN" sz="2400" dirty="0" smtClean="0"/>
              <a:t>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boolean</a:t>
            </a:r>
            <a:r>
              <a:rPr lang="en-US" altLang="zh-CN" sz="2400" dirty="0" smtClean="0"/>
              <a:t> frozen = false;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JLabel</a:t>
            </a:r>
            <a:r>
              <a:rPr lang="en-US" altLang="zh-CN" sz="2400" dirty="0" smtClean="0"/>
              <a:t> picture;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2B9042-5ECC-43A9-85DD-8B7C08B7C3A5}" type="slidenum">
              <a:rPr lang="en-US" altLang="zh-CN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964612" cy="6337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public </a:t>
            </a:r>
            <a:r>
              <a:rPr lang="en-US" altLang="zh-CN" sz="2400" dirty="0" err="1" smtClean="0"/>
              <a:t>SliderDemo</a:t>
            </a:r>
            <a:r>
              <a:rPr lang="en-US" altLang="zh-CN" sz="2400" dirty="0" smtClean="0"/>
              <a:t>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setLayout</a:t>
            </a:r>
            <a:r>
              <a:rPr lang="en-US" altLang="zh-CN" sz="2400" dirty="0" smtClean="0"/>
              <a:t>(new </a:t>
            </a:r>
            <a:r>
              <a:rPr lang="en-US" altLang="zh-CN" sz="2400" dirty="0" err="1" smtClean="0"/>
              <a:t>BoxLayout</a:t>
            </a:r>
            <a:r>
              <a:rPr lang="en-US" altLang="zh-CN" sz="2400" dirty="0" smtClean="0"/>
              <a:t>(this, </a:t>
            </a:r>
            <a:r>
              <a:rPr lang="en-US" altLang="zh-CN" sz="2400" dirty="0" err="1" smtClean="0"/>
              <a:t>BoxLayout.PAGE_AXIS</a:t>
            </a:r>
            <a:r>
              <a:rPr lang="en-US" altLang="zh-CN" sz="2400" dirty="0" smtClean="0"/>
              <a:t>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  delay = 1000 / FPS_INIT;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JLabel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sliderLabel</a:t>
            </a:r>
            <a:r>
              <a:rPr lang="en-US" altLang="zh-CN" sz="2400" dirty="0" smtClean="0"/>
              <a:t> = new </a:t>
            </a:r>
            <a:r>
              <a:rPr lang="en-US" altLang="zh-CN" sz="2400" dirty="0" err="1" smtClean="0"/>
              <a:t>JLabel</a:t>
            </a:r>
            <a:r>
              <a:rPr lang="en-US" altLang="zh-CN" sz="2400" dirty="0" smtClean="0"/>
              <a:t>("Frames Per Second", </a:t>
            </a:r>
            <a:r>
              <a:rPr lang="en-US" altLang="zh-CN" sz="2400" dirty="0" err="1" smtClean="0"/>
              <a:t>JLabel.CENTER</a:t>
            </a:r>
            <a:r>
              <a:rPr lang="en-US" altLang="zh-CN" sz="2400" dirty="0" smtClean="0"/>
              <a:t>); </a:t>
            </a:r>
            <a:r>
              <a:rPr lang="en-US" altLang="zh-CN" sz="2400" dirty="0" err="1" smtClean="0"/>
              <a:t>sliderLabel.setAlignmentX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Component.CENTER_ALIGNMENT</a:t>
            </a:r>
            <a:r>
              <a:rPr lang="en-US" altLang="zh-CN" sz="2400" dirty="0" smtClean="0"/>
              <a:t>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JSlider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framesPerSecond</a:t>
            </a:r>
            <a:r>
              <a:rPr lang="en-US" altLang="zh-CN" sz="2400" dirty="0" smtClean="0">
                <a:solidFill>
                  <a:srgbClr val="FFFF00"/>
                </a:solidFill>
              </a:rPr>
              <a:t> = new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JSlider</a:t>
            </a:r>
            <a:r>
              <a:rPr lang="en-US" altLang="zh-CN" sz="2400" dirty="0" smtClean="0">
                <a:solidFill>
                  <a:srgbClr val="FFFF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JSlider.HORIZONTAL</a:t>
            </a:r>
            <a:r>
              <a:rPr lang="en-US" altLang="zh-CN" sz="2400" dirty="0" smtClean="0">
                <a:solidFill>
                  <a:srgbClr val="FFFF00"/>
                </a:solidFill>
              </a:rPr>
              <a:t>,                                              FPS_MIN, FPS_MAX, FPS_INIT);                </a:t>
            </a:r>
            <a:r>
              <a:rPr lang="en-US" altLang="zh-CN" sz="2400" dirty="0" err="1" smtClean="0"/>
              <a:t>framesPerSecond.addChangeListener</a:t>
            </a:r>
            <a:r>
              <a:rPr lang="en-US" altLang="zh-CN" sz="2400" dirty="0" smtClean="0"/>
              <a:t>(this); </a:t>
            </a:r>
            <a:r>
              <a:rPr lang="en-US" altLang="zh-CN" sz="2400" dirty="0" err="1" smtClean="0"/>
              <a:t>framesPerSecond.setMajorTickSpacing</a:t>
            </a:r>
            <a:r>
              <a:rPr lang="en-US" altLang="zh-CN" sz="2400" dirty="0" smtClean="0"/>
              <a:t>(10);        </a:t>
            </a:r>
            <a:r>
              <a:rPr lang="en-US" altLang="zh-CN" sz="2400" dirty="0" err="1" smtClean="0"/>
              <a:t>framesPerSecond.setMinorTickSpacing</a:t>
            </a:r>
            <a:r>
              <a:rPr lang="en-US" altLang="zh-CN" sz="2400" dirty="0" smtClean="0"/>
              <a:t>(1);        </a:t>
            </a:r>
            <a:r>
              <a:rPr lang="en-US" altLang="zh-CN" sz="2400" dirty="0" err="1" smtClean="0"/>
              <a:t>framesPerSecond.setPaintTicks</a:t>
            </a:r>
            <a:r>
              <a:rPr lang="en-US" altLang="zh-CN" sz="2400" dirty="0" smtClean="0"/>
              <a:t>(true);        </a:t>
            </a:r>
            <a:r>
              <a:rPr lang="en-US" altLang="zh-CN" sz="2400" dirty="0" err="1" smtClean="0"/>
              <a:t>framesPerSecond.setPaintLabels</a:t>
            </a:r>
            <a:r>
              <a:rPr lang="en-US" altLang="zh-CN" sz="2400" dirty="0" smtClean="0"/>
              <a:t>(true);        </a:t>
            </a:r>
            <a:r>
              <a:rPr lang="en-US" altLang="zh-CN" sz="2400" dirty="0" err="1" smtClean="0"/>
              <a:t>framesPerSecond.setBorder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BorderFactory.createEmptyBorder</a:t>
            </a:r>
            <a:r>
              <a:rPr lang="en-US" altLang="zh-CN" sz="2400" dirty="0" smtClean="0"/>
              <a:t>(0,0,10,0));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altLang="zh-CN" sz="2400" dirty="0" smtClean="0"/>
              <a:t>    Font font = new Font("Serif", Font.ITALIC, 15);        framesPerSecond.setFont(font);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FA1BBA-7661-471C-AC36-060DD7C8DA6E}" type="slidenum">
              <a:rPr lang="en-US" altLang="zh-CN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686800" cy="6337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//Create the label that displays the animation.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picture = new JLabel();        picture.setHorizontalAlignment(JLabel.CENTER);        picture.setAlignmentX(Component.CENTER_ALIGNMENT);        picture.setBorder(BorderFactory.createCompoundBorder(                BorderFactory.createLoweredBevelBorder(),                BorderFactory.createEmptyBorder(10,10,10,10)));        updatePicture(0); //display first frame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add(sliderLabel);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add(framesPerSecond);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add(picture);        setBorder(BorderFactory.createEmptyBorder(10,10,10,10));        //Set up a timer that calls this object's action handler.        timer = new Timer(delay, this);        timer.setInitialDelay(delay * 7); /*We pause animation twice per cycle  by restarting the timer 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timer.setCoalesce(true);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}   // end of Constructor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E2F1BA-34C2-4BAE-9097-52AF940D5C1A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362950" cy="63373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//React to window events.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  public void windowIconified(WindowEvent e) 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       stopAnimation();    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 public void windowDeiconified(WindowEvent e) 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       startAnimation();    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  public void windowOpened(WindowEvent e) {}    public void windowClosing(WindowEvent e) {}    public void windowClosed(WindowEvent e) {}    public void windowActivated(WindowEvent e) {}    public void windowDeactivated(WindowEvent e) {}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6D39BE-4639-4F38-877B-E28592B8DAAB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6337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/** Listen to the slider.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public void stateChanged(ChangeEvent e){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JSlider source = (JSlider)e.getSource();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if (!source.getValueIsAdjusting()){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int fps = (int)source.getValue();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if (fps == 0)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if (!frozen) stopAnimation();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} else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delay = 1000 / fps;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timer.setDelay(delay);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timer.setInitialDelay(delay * 10);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if (frozen) startAnimation();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}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BB1682-3F6D-4E54-A354-E4586C6179CF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513" y="188913"/>
            <a:ext cx="9144000" cy="59769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import javax.swing.*;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public class OptionPaneDemo extends JFrame{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public static void main(String args[]){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OptionPaneDemo opd=new OptionPaneDemo();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opd.go();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public void go(){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this.setTitle("JOptionPane Demo");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this.setSize(400,400);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this.setVisible(true);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this.setDefaultCloseOperation(JFrame.EXIT_ON_CLOSE);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3E48FF-EF62-449A-94C4-C1321AE87AB2}" type="slidenum">
              <a:rPr lang="en-US" altLang="zh-CN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964612" cy="6597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public void startAnimation() { //Start (or restart) animating!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timer.start();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frozen = false;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public void stopAnimation()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//Stop the animating thread.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timer.stop();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frozen = true;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//Called when the Timer fires.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public void actionPerformed(ActionEvent e)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//Advance the animation frame.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if (frameNumber == (NUM_FRAMES - 1))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frameNumber = 0;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} else {frameNumber++;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updatePicture(frameNumber); //display the next picture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if ( frameNumber==(NUM_FRAMES - 1)  ||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frameNumber==(NUM_FRAMES/2 - 1) 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{timer.restart();}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807204-2B92-487A-9371-3358D56B62F9}" type="slidenum">
              <a:rPr lang="en-US" altLang="zh-CN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9144000" cy="6769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/** Update the label to display the image for the current frame.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 protected void updatePicture(int frameNum)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     //Get the image if we haven't already.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     if (images[frameNumber] == null)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        { images[frameNumber] = createImageIcon("images/doggy/T" + frameNumber+ ".gif"); }        //Set the image.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     if (images[frameNumber] != null)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       {picture.setIcon(images[frameNumber]);}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      else { //image not found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        picture.setText("image #" + frameNumber + " not found");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951678-99E0-449E-BA9C-EDF4C4AFAE8B}" type="slidenum">
              <a:rPr lang="en-US" altLang="zh-CN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9144000" cy="6337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/** Returns an ImageIcon, or null if the path was invalid.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protected static ImageIcon createImageIcon(String path)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java.net.URL imgURL = SliderDemo.class.getResource(path);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if (imgURL != null) {return new ImageIcon(imgURL);}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else {System.err.println("Couldn't find file: " + path);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  return null;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private static void createAndShowGUI() {//</a:t>
            </a:r>
            <a:r>
              <a:rPr lang="zh-CN" altLang="en-US" sz="2400" smtClean="0"/>
              <a:t>初始化窗口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400" smtClean="0"/>
              <a:t>        </a:t>
            </a:r>
            <a:r>
              <a:rPr lang="en-US" altLang="zh-CN" sz="2400" smtClean="0"/>
              <a:t>JFrame frame = new JFrame("SliderDemo");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frame.setDefaultCloseOperation(JFrame.EXIT_ON_CLOSE);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SliderDemo animator = new SliderDemo();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frame.add(animator, BorderLayout.CENTER);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frame.pack();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frame.setVisible(true);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animator.startAnimation();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C4090B-A8FE-4B51-B136-6C8A4A20EF85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73025" y="260350"/>
            <a:ext cx="9324975" cy="6337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public static void main(String[] args)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/* Turn off metal's use of bold fonts */        UIManager.put("swing.boldMetal", Boolean.FALSE);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//Schedule a job for the event-dispatching thread: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//creating and showing this application's GUI.        javax.swing.SwingUtilities.invokeLater(new Runnable()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         public void run()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             createAndShowGUI();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     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});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} //end of main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}// end of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3DFA26-4FD7-4AC9-BE9B-211AC9B9AB1D}" type="slidenum">
              <a:rPr lang="en-US" altLang="zh-CN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 </a:t>
            </a:r>
            <a:r>
              <a:rPr lang="zh-CN" altLang="en-US" smtClean="0"/>
              <a:t>表格（</a:t>
            </a:r>
            <a:r>
              <a:rPr lang="en-US" altLang="zh-CN" smtClean="0"/>
              <a:t>JTable) 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14684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JTable(object[][]rowData,object[]columnNames);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JTable(Vector rowData,Vector columnNams);</a:t>
            </a:r>
          </a:p>
        </p:txBody>
      </p:sp>
      <p:pic>
        <p:nvPicPr>
          <p:cNvPr id="75781" name="Picture 4" descr="TableDem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3284538"/>
            <a:ext cx="7620000" cy="173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2" name="Picture 5" descr="icon">
            <a:hlinkClick r:id="rId4" action="ppaction://program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08850" y="5445125"/>
            <a:ext cx="693738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E54699-669E-4FA3-83DD-E3CFCC7498AC}" type="slidenum">
              <a:rPr lang="en-US" altLang="zh-CN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63373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import javax.swing.JFrame;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import javax.swing.JPanel;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import javax.swing.JScrollPane;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import javax.swing.JTable;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import java.awt.Dimension;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import java.awt.GridLayout;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import java.awt.event.MouseAdapter;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import java.awt.event.MouseEvent;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public class SimpleTableDemo extends JPanel 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  private boolean DEBUG = false;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  public SimpleTableDemo() 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       super(new GridLayout(1,0));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7BCFE1-8601-493C-9706-6CE618DB18AB}" type="slidenum">
              <a:rPr lang="en-US" altLang="zh-CN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642350" cy="6337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String[] columnNames = {"First Name",                                "Last Name", "Sport", "# of Years",                                "Vegetarian"};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Object[][] data =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{"Mary", "Campione", "Snowboarding", new Integer(5), </a:t>
            </a:r>
            <a:r>
              <a:rPr lang="en-US" altLang="zh-CN" sz="2800" smtClean="0">
                <a:solidFill>
                  <a:srgbClr val="FF33CC"/>
                </a:solidFill>
              </a:rPr>
              <a:t>new Boolean(false)</a:t>
            </a:r>
            <a:r>
              <a:rPr lang="en-US" altLang="zh-CN" sz="2800" smtClean="0"/>
              <a:t>},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>
                <a:solidFill>
                  <a:srgbClr val="FFFF00"/>
                </a:solidFill>
              </a:rPr>
              <a:t>   {"Alison", "Huml", "Rowing", new Integer(3), new Boolean(true)},</a:t>
            </a:r>
            <a:r>
              <a:rPr lang="en-US" altLang="zh-CN" sz="28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{"Kathy", "Walrath", "Knitting", new Integer(2), new Boolean(false)},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>
                <a:solidFill>
                  <a:srgbClr val="FFFF00"/>
                </a:solidFill>
              </a:rPr>
              <a:t>   {"Sharon", "Zakhour", "Speed reading", new Integer(20), new Boolean(true)},</a:t>
            </a:r>
            <a:r>
              <a:rPr lang="en-US" altLang="zh-CN" sz="28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{"Philip", "Milne",             "Pool", new Integer(10), new Boolean(false)}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97C3BD-7E86-44D6-ABD5-BE409950C483}" type="slidenum">
              <a:rPr lang="en-US" altLang="zh-CN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435975" cy="6337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final JTable table = new JTable(data, columnNames);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table.setPreferredScrollableViewportSize(new Dimension(500, 70));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table.setFillsViewportHeight(true);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if (DEBUG)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   table.addMouseListener(new MouseAdapter(){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       public void mouseClicked(MouseEvent e){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            printDebugData(table);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       }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   });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}   // end of DEBUG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JScrollPane scrollPane = new JScrollPane(table); add(scrollPane);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} //end of Constructor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62B121-FBEC-4400-83CE-DFA96C7C10B1}" type="slidenum">
              <a:rPr lang="en-US" altLang="zh-CN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893175" cy="6337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private void printDebugData(JTable table){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int numRows = table.getRowCount();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int numCols = table.getColumnCount();        javax.swing.table.TableModel model =table.getModel();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System.out.println("Value of data: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for (int i=0; i &lt; numRows; i++){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  System.out.print("    row " + i + ":");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  for (int j=0; j &lt; numCols; j++){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     System.out.print("  " + model.getValueAt(i, j));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     System.out.println();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  System.out.println("--------------------------");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A735E-96CE-4487-8690-4DDFEDBEE1EA}" type="slidenum">
              <a:rPr lang="en-US" altLang="zh-CN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686800" cy="6337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private static void createAndShowGUI(){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</a:t>
            </a:r>
            <a:r>
              <a:rPr lang="en-US" altLang="zh-CN" sz="2800" smtClean="0">
                <a:solidFill>
                  <a:srgbClr val="FFFF00"/>
                </a:solidFill>
              </a:rPr>
              <a:t>//Create and set up the window.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JFrame frame = new JFrame("SimpleTableDemo");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frame.setDefaultCloseOperation(JFrame.EXIT_ON_CLOSE);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     //Create and set up the content pane.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SimpleTableDemo newContentPane = new SimpleTableDemo();       newContentPane.setOpaque(true); frame.setContentPane(newContentPane); frame.pack();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 frame.setVisible(true);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A8411A-CE26-4490-BFC4-91DDCE8694B4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513" y="188913"/>
            <a:ext cx="9144000" cy="66690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JOptionPane.showMessageDialog(this,"</a:t>
            </a:r>
            <a:r>
              <a:rPr lang="zh-CN" altLang="en-US" sz="2400" smtClean="0"/>
              <a:t>错误的消息</a:t>
            </a:r>
            <a:r>
              <a:rPr lang="en-US" altLang="zh-CN" sz="2400" smtClean="0"/>
              <a:t>","</a:t>
            </a:r>
            <a:r>
              <a:rPr lang="zh-CN" altLang="en-US" sz="2400" smtClean="0"/>
              <a:t>消息型对话框</a:t>
            </a:r>
            <a:r>
              <a:rPr lang="en-US" altLang="zh-CN" sz="2400" smtClean="0"/>
              <a:t>", JOptionPane.ERROR_MESSAGE);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JOptionPane.showConfirmDialog(this,"</a:t>
            </a:r>
            <a:r>
              <a:rPr lang="zh-CN" altLang="en-US" sz="2400" smtClean="0"/>
              <a:t>你确认吗？</a:t>
            </a:r>
            <a:r>
              <a:rPr lang="en-US" altLang="zh-CN" sz="2400" smtClean="0"/>
              <a:t>","</a:t>
            </a:r>
            <a:r>
              <a:rPr lang="zh-CN" altLang="en-US" sz="2400" smtClean="0"/>
              <a:t>确认型对话框</a:t>
            </a:r>
            <a:r>
              <a:rPr lang="en-US" altLang="zh-CN" sz="2400" smtClean="0"/>
              <a:t>", JOptionPane.YES_NO_OPTION);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Object[] options ={"</a:t>
            </a:r>
            <a:r>
              <a:rPr lang="zh-CN" altLang="en-US" sz="2400" smtClean="0"/>
              <a:t>确定</a:t>
            </a:r>
            <a:r>
              <a:rPr lang="en-US" altLang="zh-CN" sz="2400" smtClean="0"/>
              <a:t>","</a:t>
            </a:r>
            <a:r>
              <a:rPr lang="zh-CN" altLang="en-US" sz="2400" smtClean="0"/>
              <a:t>取消</a:t>
            </a:r>
            <a:r>
              <a:rPr lang="en-US" altLang="zh-CN" sz="2400" smtClean="0"/>
              <a:t>","</a:t>
            </a:r>
            <a:r>
              <a:rPr lang="zh-CN" altLang="en-US" sz="2400" smtClean="0"/>
              <a:t>帮助</a:t>
            </a:r>
            <a:r>
              <a:rPr lang="en-US" altLang="zh-CN" sz="2400" smtClean="0"/>
              <a:t>"};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int response=JOptionPane.showOptionDialog(this,"</a:t>
            </a:r>
            <a:r>
              <a:rPr lang="zh-CN" altLang="en-US" sz="2400" smtClean="0"/>
              <a:t>这是个选项型对话框，用户可以选择下列按钮</a:t>
            </a:r>
            <a:r>
              <a:rPr lang="en-US" altLang="zh-CN" sz="2400" smtClean="0"/>
              <a:t>","</a:t>
            </a:r>
            <a:r>
              <a:rPr lang="zh-CN" altLang="en-US" sz="2400" smtClean="0"/>
              <a:t>选项型对话框</a:t>
            </a:r>
            <a:r>
              <a:rPr lang="en-US" altLang="zh-CN" sz="2400" smtClean="0"/>
              <a:t>", JOptionPane.YES_OPTION, JOptionPane.QUESTION_MESSAGE, null, options,options[0]);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if(response==0){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    this.setTitle("</a:t>
            </a:r>
            <a:r>
              <a:rPr lang="zh-CN" altLang="en-US" sz="2400" smtClean="0"/>
              <a:t>您按下了第</a:t>
            </a:r>
            <a:r>
              <a:rPr lang="en-US" altLang="zh-CN" sz="2400" smtClean="0"/>
              <a:t>OK</a:t>
            </a:r>
            <a:r>
              <a:rPr lang="zh-CN" altLang="en-US" sz="2400" smtClean="0"/>
              <a:t>按钮 </a:t>
            </a:r>
            <a:r>
              <a:rPr lang="en-US" altLang="zh-CN" sz="2400" smtClean="0"/>
              <a:t>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} else if(response==1){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	this.setTitle("</a:t>
            </a:r>
            <a:r>
              <a:rPr lang="zh-CN" altLang="en-US" sz="2400" smtClean="0"/>
              <a:t>您按下了第</a:t>
            </a:r>
            <a:r>
              <a:rPr lang="en-US" altLang="zh-CN" sz="2400" smtClean="0"/>
              <a:t>Cancel</a:t>
            </a:r>
            <a:r>
              <a:rPr lang="zh-CN" altLang="en-US" sz="2400" smtClean="0"/>
              <a:t>按钮</a:t>
            </a:r>
            <a:r>
              <a:rPr lang="en-US" altLang="zh-CN" sz="2400" smtClean="0"/>
              <a:t>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   }else if(response==2){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              this.setTitle("</a:t>
            </a:r>
            <a:r>
              <a:rPr lang="zh-CN" altLang="en-US" sz="2400" smtClean="0"/>
              <a:t>您按下了第</a:t>
            </a:r>
            <a:r>
              <a:rPr lang="en-US" altLang="zh-CN" sz="2400" smtClean="0"/>
              <a:t>Help</a:t>
            </a:r>
            <a:r>
              <a:rPr lang="zh-CN" altLang="en-US" sz="2400" smtClean="0"/>
              <a:t>按钮</a:t>
            </a:r>
            <a:r>
              <a:rPr lang="en-US" altLang="zh-CN" sz="2400" smtClean="0"/>
              <a:t>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    	    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0DE463-EE33-48A0-8204-D45F728ED084}" type="slidenum">
              <a:rPr lang="en-US" altLang="zh-CN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63373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public static void main(String[] args){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 javax.swing.SwingUtilities.invokeLater(new Runnable() 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          public void run(){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              createAndShowGUI();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         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      });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  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E75119-7563-4D79-97AF-C660A1FDEE9C}" type="slidenum">
              <a:rPr lang="en-US" altLang="zh-CN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42672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  </a:t>
            </a:r>
            <a:r>
              <a:rPr lang="zh-CN" altLang="en-US" smtClean="0"/>
              <a:t>树（</a:t>
            </a:r>
            <a:r>
              <a:rPr lang="en-US" altLang="zh-CN" smtClean="0"/>
              <a:t>JTree)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</a:t>
            </a:r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1116013" y="1557338"/>
            <a:ext cx="7391400" cy="372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构造方法：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/>
              <a:t>JTree(Hashtable value);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/>
              <a:t>JTree(Object[] value);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/>
              <a:t>JTree(Vector value);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/>
              <a:t>JTree(TreeModel newModel);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/>
              <a:t>JTree(TreeNode root);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415FD3-7F42-4D50-8D47-10176EB43CA1}" type="slidenum">
              <a:rPr lang="en-US" altLang="zh-CN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altLang="zh-CN" smtClean="0">
                <a:solidFill>
                  <a:schemeClr val="tx1"/>
                </a:solidFill>
              </a:rPr>
              <a:t>JTree(TreeNode root);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403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import javax.swing.*;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import javax.swing.tree.*;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import java.awt.*;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import java.awt.event.*;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public class TJTree extends JFrame{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Container container;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5A2AD8-F02F-42D5-9E62-77F481140C47}" type="slidenum">
              <a:rPr lang="en-US" altLang="zh-CN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507413" cy="64531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</a:t>
            </a:r>
            <a:r>
              <a:rPr lang="en-US" altLang="zh-CN" sz="2800" smtClean="0">
                <a:solidFill>
                  <a:srgbClr val="FFFF00"/>
                </a:solidFill>
              </a:rPr>
              <a:t>public void init()</a:t>
            </a:r>
            <a:r>
              <a:rPr lang="en-US" altLang="zh-CN" sz="28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	container=this.getContentPane();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	DefaultMutableTreeNode root=new DefaultMutableTreeNode("root");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	DefaultMutableTreeNode col_11=new DefaultMutableTreeNode("DOCS");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	DefaultMutableTreeNode col_12=new DefaultMutableTreeNode("README");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	root.add(col_11);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	root.add(col_12);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	DefaultMutableTreeNode col_21=new DefaultMutableTreeNode("API");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	DefaultMutableTreeNode col_22=new DefaultMutableTreeNode("index.html");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	col_11.add(col_21);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	col_12.add(col_22);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742442-AC65-4565-A2EC-48B51AFFE1C6}" type="slidenum">
              <a:rPr lang="en-US" altLang="zh-CN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435975" cy="59769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	DefaultMutableTreeNode col_31=new DefaultMutableTreeNode("Swing");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	col_21.add(col_31);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	DefaultMutableTreeNode col_41=new DefaultMutableTreeNode("JComponent.html");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	DefaultMutableTreeNode col_42=new DefaultMutableTreeNode("JButton.html");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	DefaultMutableTreeNode col_43=new DefaultMutableTreeNode("JLabel.html");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	col_31.add(col_41);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	col_31.add(col_42);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	col_31.add(col_43);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137616-2B0F-4C3C-B189-9A9076EC938C}" type="slidenum">
              <a:rPr lang="en-US" altLang="zh-CN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435975" cy="59769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JTree tree=new JTree(root);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JScrollPane scrollPane=new JScrollPane(tree);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container.add(scrollPane);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public static void main(String args[]){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TJTree myTree=new TJTree();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myTree.setDefaultCloseOperation(JFrame.EXIT_ON_CLOSE);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myTree.setVisible(true);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myTree.setSize(400,300);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myTree.init();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}</a:t>
            </a:r>
          </a:p>
        </p:txBody>
      </p:sp>
      <p:pic>
        <p:nvPicPr>
          <p:cNvPr id="87044" name="Picture 3" descr="icon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08850" y="5445125"/>
            <a:ext cx="693738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9B39DA-39B8-4C43-85F0-A0CAE3D04C10}" type="slidenum">
              <a:rPr lang="en-US" altLang="zh-CN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3843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800" smtClean="0">
                <a:solidFill>
                  <a:schemeClr val="tx1"/>
                </a:solidFill>
              </a:rPr>
              <a:t>通过</a:t>
            </a:r>
            <a:r>
              <a:rPr kumimoji="1" lang="en-US" altLang="zh-CN" sz="3800" smtClean="0">
                <a:solidFill>
                  <a:schemeClr val="tx1"/>
                </a:solidFill>
              </a:rPr>
              <a:t>JTree(TreeModel newModel);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3025" y="1341438"/>
            <a:ext cx="9324975" cy="5111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>
                <a:solidFill>
                  <a:schemeClr val="hlink"/>
                </a:solidFill>
              </a:rPr>
              <a:t>Interface TreeModel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addTreeModelListener(TreeModelListener l)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getChild(Object parent, int index)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getChildCount(Object parent)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getIndexOfChild(Object</a:t>
            </a:r>
            <a:r>
              <a:rPr lang="en-US" altLang="zh-CN" sz="2800" smtClean="0">
                <a:latin typeface="Arial"/>
              </a:rPr>
              <a:t> </a:t>
            </a:r>
            <a:r>
              <a:rPr lang="en-US" altLang="zh-CN" sz="2800" smtClean="0"/>
              <a:t>parent, Object</a:t>
            </a:r>
            <a:r>
              <a:rPr lang="en-US" altLang="zh-CN" sz="2800" smtClean="0">
                <a:latin typeface="Arial"/>
              </a:rPr>
              <a:t> </a:t>
            </a:r>
            <a:r>
              <a:rPr lang="en-US" altLang="zh-CN" sz="2800" smtClean="0"/>
              <a:t>child)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getRoot()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isLeaf(Object</a:t>
            </a:r>
            <a:r>
              <a:rPr lang="en-US" altLang="zh-CN" sz="2800" smtClean="0">
                <a:latin typeface="Arial"/>
              </a:rPr>
              <a:t> </a:t>
            </a:r>
            <a:r>
              <a:rPr lang="en-US" altLang="zh-CN" sz="2800" smtClean="0"/>
              <a:t>node)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removeTreeModelListener(TreeModelListener</a:t>
            </a:r>
            <a:r>
              <a:rPr lang="en-US" altLang="zh-CN" sz="2800" smtClean="0">
                <a:latin typeface="Arial"/>
              </a:rPr>
              <a:t> </a:t>
            </a:r>
            <a:r>
              <a:rPr lang="en-US" altLang="zh-CN" sz="2800" smtClean="0"/>
              <a:t>l)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valueForPathChanged(TreePath</a:t>
            </a:r>
            <a:r>
              <a:rPr lang="en-US" altLang="zh-CN" sz="2800" smtClean="0">
                <a:latin typeface="Arial"/>
              </a:rPr>
              <a:t> </a:t>
            </a:r>
            <a:r>
              <a:rPr lang="en-US" altLang="zh-CN" sz="2800" smtClean="0"/>
              <a:t>path, Object</a:t>
            </a:r>
            <a:r>
              <a:rPr lang="en-US" altLang="zh-CN" sz="2800" smtClean="0">
                <a:latin typeface="Arial"/>
              </a:rPr>
              <a:t> </a:t>
            </a:r>
            <a:r>
              <a:rPr lang="en-US" altLang="zh-CN" sz="2800" smtClean="0"/>
              <a:t>newValue)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D7121E-0E4B-4651-A678-27E629E26E31}" type="slidenum">
              <a:rPr lang="en-US" altLang="zh-CN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435975" cy="59769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import javax.swing.*;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import javax.swing.tree.*;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import javax.swing.event.*;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import java.awt.*;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import java.awt.event.*;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import java.io.File;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import java.util.*;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public class TTreeModel extends JFrame{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public TTreeModel(){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	super("TTreeModel");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	FileSystemModel fileSystemDataModel=new FileSystemModel();</a:t>
            </a:r>
          </a:p>
        </p:txBody>
      </p:sp>
      <p:pic>
        <p:nvPicPr>
          <p:cNvPr id="89092" name="Picture 4" descr="icon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9925" y="1052513"/>
            <a:ext cx="693738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29565E-502C-4606-B18F-AF5C9FE476D4}" type="slidenum">
              <a:rPr lang="en-US" altLang="zh-CN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8893175" cy="61928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	JTree tree=new JTree(fileSystemDataModel);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	JScrollPane scrollPane=new JScrollPane(tree);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	getContentPane().add(scrollPane);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	setDefaultCloseOperation(WindowConstants.</a:t>
            </a:r>
            <a:br>
              <a:rPr lang="en-US" altLang="zh-CN" sz="2800" smtClean="0"/>
            </a:br>
            <a:r>
              <a:rPr lang="en-US" altLang="zh-CN" sz="2800" smtClean="0"/>
              <a:t>DISPOSE_ON_CLOSE);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	setSize(300,250);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	show();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public static void main(String args[]){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	TTreeModel frame=new TTreeModel();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8710EE-3300-4027-B90A-240C00820A2E}" type="slidenum">
              <a:rPr lang="en-US" altLang="zh-CN"/>
              <a:pPr>
                <a:defRPr/>
              </a:pPr>
              <a:t>79</a:t>
            </a:fld>
            <a:endParaRPr lang="en-US" altLang="zh-CN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435975" cy="59769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class FileSystemModel implements TreeModel{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private String root;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private Vector listeners;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public FileSystemModel(){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	root=System.getProperty("user.home");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	if(System.getProperty("os.name").equals("Windows XP")){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		File tempFile=new File(root);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		root=tempFile.getParent();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	listeners=new Vector();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ED6428-628C-4649-B253-3EC9B409AD22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513" y="188913"/>
            <a:ext cx="9144000" cy="59769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String inputValue =JOptionPane.showInputDialog(this,"</a:t>
            </a:r>
            <a:r>
              <a:rPr lang="zh-CN" altLang="en-US" sz="2800" smtClean="0"/>
              <a:t>请输入一个值</a:t>
            </a:r>
            <a:r>
              <a:rPr lang="en-US" altLang="zh-CN" sz="2800" smtClean="0"/>
              <a:t>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	System.out.println(inputValue);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Object[] possibleValues = {"First", "Second", "Third" }; //</a:t>
            </a:r>
            <a:r>
              <a:rPr lang="zh-CN" altLang="en-US" sz="2800" smtClean="0"/>
              <a:t>用户的选择项目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smtClean="0"/>
              <a:t>	</a:t>
            </a:r>
            <a:r>
              <a:rPr lang="en-US" altLang="zh-CN" sz="2800" smtClean="0"/>
              <a:t>Object selectedValue= JOptionPane.showInputDialog(this, "</a:t>
            </a:r>
            <a:r>
              <a:rPr lang="zh-CN" altLang="en-US" sz="2800" smtClean="0"/>
              <a:t>请选择一个</a:t>
            </a:r>
            <a:r>
              <a:rPr lang="en-US" altLang="zh-CN" sz="2800" smtClean="0"/>
              <a:t>", "</a:t>
            </a:r>
            <a:r>
              <a:rPr lang="zh-CN" altLang="en-US" sz="2800" smtClean="0"/>
              <a:t>带选择的输入型对话框</a:t>
            </a:r>
            <a:r>
              <a:rPr lang="en-US" altLang="zh-CN" sz="2800" smtClean="0"/>
              <a:t>", JOptionPane.INFORMATION_MESSAGE,null,possibleValues,possibleValues[0]);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	setTitle("</a:t>
            </a:r>
            <a:r>
              <a:rPr lang="zh-CN" altLang="en-US" sz="2800" smtClean="0"/>
              <a:t>您按下了</a:t>
            </a:r>
            <a:r>
              <a:rPr lang="en-US" altLang="zh-CN" sz="2800" smtClean="0"/>
              <a:t>"+(String)selectedValue+"</a:t>
            </a:r>
            <a:r>
              <a:rPr lang="zh-CN" altLang="en-US" sz="2800" smtClean="0"/>
              <a:t>项目</a:t>
            </a:r>
            <a:r>
              <a:rPr lang="en-US" altLang="zh-CN" sz="2800" smtClean="0"/>
              <a:t>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8987D7-18D0-411A-A8AC-492CBE67952B}" type="slidenum">
              <a:rPr lang="en-US" altLang="zh-CN"/>
              <a:pPr>
                <a:defRPr/>
              </a:pPr>
              <a:t>80</a:t>
            </a:fld>
            <a:endParaRPr lang="en-US" altLang="zh-CN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476250"/>
            <a:ext cx="8964612" cy="59769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public Object getRoot(){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	return(new File(root));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public Object getChild(Object parent,int index){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	File directory=(File) parent;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	String[] directoryMembers=directory.list();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	return(new File(directory,directoryMembers[index]));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F14600-F0BB-467C-BA6E-7418351406FC}" type="slidenum">
              <a:rPr lang="en-US" altLang="zh-CN"/>
              <a:pPr>
                <a:defRPr/>
              </a:pPr>
              <a:t>81</a:t>
            </a:fld>
            <a:endParaRPr lang="en-US" altLang="zh-CN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476250"/>
            <a:ext cx="8569325" cy="59769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public int getChildCount(Object parent){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	File fileSystemMember=(File) parent;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	if(fileSystemMember.isDirectory()){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		String[] directoryMembers=fileSystemMember.list();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		return directoryMembers.length;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	}else {return 0;}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BDB2DE-E0D7-4A1B-93B6-62D4A8FCE96E}" type="slidenum">
              <a:rPr lang="en-US" altLang="zh-CN"/>
              <a:pPr>
                <a:defRPr/>
              </a:pPr>
              <a:t>82</a:t>
            </a:fld>
            <a:endParaRPr lang="en-US" altLang="zh-CN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350" y="404813"/>
            <a:ext cx="8831263" cy="56880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public int getIndexOfChild(Object parent,Object child){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File directory=(File)parent;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File directoryMember=(File)child;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String[] directoryMemberNames=directory.list();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int result=-1;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for(int i=0;i&lt;directoryMemberNames.length;++i){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if(directoryMember.getName().equals(directoryMemberNames[i])){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		result=i;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		break;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	return result;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smtClean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46E6ED-B456-4DFC-A39E-2B7D409A891D}" type="slidenum">
              <a:rPr lang="en-US" altLang="zh-CN"/>
              <a:pPr>
                <a:defRPr/>
              </a:pPr>
              <a:t>83</a:t>
            </a:fld>
            <a:endParaRPr lang="en-US" altLang="zh-CN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76250"/>
            <a:ext cx="8642350" cy="59769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public boolean isLeaf(Object node){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	return((File)node).isFile();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public void addTreeModelListener(TreeModelListener l){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	if(l!=null&amp;&amp;!listeners.contains(l)){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		listeners.addElement(l);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32E2E3-E0DD-46C1-B8EC-689EB6248805}" type="slidenum">
              <a:rPr lang="en-US" altLang="zh-CN"/>
              <a:pPr>
                <a:defRPr/>
              </a:pPr>
              <a:t>84</a:t>
            </a:fld>
            <a:endParaRPr lang="en-US" altLang="zh-CN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252413" y="476250"/>
            <a:ext cx="9396413" cy="59769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public void removeTreeModelListener(TreeModelListener l){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	if(l!=null){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		listeners.removeElement(l);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public void valueForPathChanged(TreePath path,Object newValue){}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FD19C6-5B7D-4F9F-9389-23511BDA593F}" type="slidenum">
              <a:rPr lang="en-US" altLang="zh-CN"/>
              <a:pPr>
                <a:defRPr/>
              </a:pPr>
              <a:t>85</a:t>
            </a:fld>
            <a:endParaRPr lang="en-US" altLang="zh-CN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小结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smtClean="0"/>
              <a:t>JButton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smtClean="0"/>
              <a:t>JCheckBox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smtClean="0"/>
              <a:t>JRadioButton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smtClean="0"/>
              <a:t>JComboBox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smtClean="0"/>
              <a:t>JFileChooser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smtClean="0"/>
              <a:t>JColorChooser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smtClean="0"/>
              <a:t>JLabel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smtClean="0"/>
              <a:t>JList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smtClean="0"/>
              <a:t>JMenu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smtClean="0"/>
              <a:t>JProgressBar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smtClean="0"/>
              <a:t>JSlider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smtClean="0"/>
              <a:t>JTable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smtClean="0"/>
              <a:t>JTree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646038-050F-4658-9568-404613FDF582}" type="slidenum">
              <a:rPr lang="en-US" altLang="zh-CN"/>
              <a:pPr>
                <a:defRPr/>
              </a:pPr>
              <a:t>86</a:t>
            </a:fld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谢谢！</a:t>
            </a:r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B209CC-0BB7-41EF-AF8A-B6F9BD0BBED7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 </a:t>
            </a:r>
            <a:r>
              <a:rPr lang="zh-CN" altLang="en-US" smtClean="0"/>
              <a:t>复选框（</a:t>
            </a:r>
            <a:r>
              <a:rPr lang="en-US" altLang="zh-CN" smtClean="0"/>
              <a:t>JCheckBox)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</a:t>
            </a:r>
          </a:p>
        </p:txBody>
      </p:sp>
      <p:pic>
        <p:nvPicPr>
          <p:cNvPr id="11269" name="Picture 5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2275" y="1773238"/>
            <a:ext cx="5657850" cy="395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icon">
            <a:hlinkClick r:id="rId5" action="ppaction://program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85113" y="4868863"/>
            <a:ext cx="6937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inghua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Qinghua主题1</Template>
  <TotalTime>444</TotalTime>
  <Words>4085</Words>
  <Application>Microsoft Office PowerPoint</Application>
  <PresentationFormat>全屏显示(4:3)</PresentationFormat>
  <Paragraphs>1048</Paragraphs>
  <Slides>86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87" baseType="lpstr">
      <vt:lpstr>Qinghua主题1</vt:lpstr>
      <vt:lpstr>第六讲 Java图形用户界面设计 AWT与Swing（续）</vt:lpstr>
      <vt:lpstr> 按钮（JButton)</vt:lpstr>
      <vt:lpstr>按钮（JButton)</vt:lpstr>
      <vt:lpstr>按钮（JButton)</vt:lpstr>
      <vt:lpstr>消息对话框(JOptionPane)</vt:lpstr>
      <vt:lpstr>PowerPoint 演示文稿</vt:lpstr>
      <vt:lpstr>PowerPoint 演示文稿</vt:lpstr>
      <vt:lpstr>PowerPoint 演示文稿</vt:lpstr>
      <vt:lpstr> 复选框（JCheckBox)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单选框（JRadioButton)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下拉菜单（JComboBox）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标签（JLabel)</vt:lpstr>
      <vt:lpstr>  列表（JList)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菜单(JMenu)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进程条（JProgressBar)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滑动条（JSlider)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表格（JTable)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树（JTree)</vt:lpstr>
      <vt:lpstr>JTree(TreeNode root);</vt:lpstr>
      <vt:lpstr>PowerPoint 演示文稿</vt:lpstr>
      <vt:lpstr>PowerPoint 演示文稿</vt:lpstr>
      <vt:lpstr>PowerPoint 演示文稿</vt:lpstr>
      <vt:lpstr>通过JTree(TreeModel newModel);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the Roadmap for Building Chinese EHR Systems</dc:title>
  <dc:creator>zhou lizhu</dc:creator>
  <cp:lastModifiedBy>xubin</cp:lastModifiedBy>
  <cp:revision>21</cp:revision>
  <dcterms:created xsi:type="dcterms:W3CDTF">2011-08-02T02:47:44Z</dcterms:created>
  <dcterms:modified xsi:type="dcterms:W3CDTF">2012-08-11T09:17:59Z</dcterms:modified>
</cp:coreProperties>
</file>