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4.xml" ContentType="application/vnd.openxmlformats-officedocument.presentationml.tags+xml"/>
  <Override PartName="/ppt/notesSlides/notesSlide6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66" r:id="rId2"/>
    <p:sldId id="403" r:id="rId3"/>
    <p:sldId id="373" r:id="rId4"/>
    <p:sldId id="374" r:id="rId5"/>
    <p:sldId id="267" r:id="rId6"/>
    <p:sldId id="375" r:id="rId7"/>
    <p:sldId id="269" r:id="rId8"/>
    <p:sldId id="270" r:id="rId9"/>
    <p:sldId id="271" r:id="rId10"/>
    <p:sldId id="272" r:id="rId11"/>
    <p:sldId id="273" r:id="rId12"/>
    <p:sldId id="274" r:id="rId13"/>
    <p:sldId id="385"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386"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77" r:id="rId75"/>
    <p:sldId id="387" r:id="rId76"/>
    <p:sldId id="388" r:id="rId77"/>
    <p:sldId id="389" r:id="rId78"/>
    <p:sldId id="390" r:id="rId79"/>
    <p:sldId id="391" r:id="rId80"/>
    <p:sldId id="392" r:id="rId81"/>
    <p:sldId id="393"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99" r:id="rId105"/>
    <p:sldId id="400" r:id="rId106"/>
    <p:sldId id="401" r:id="rId107"/>
    <p:sldId id="402" r:id="rId108"/>
    <p:sldId id="395" r:id="rId109"/>
    <p:sldId id="396" r:id="rId110"/>
    <p:sldId id="397" r:id="rId111"/>
    <p:sldId id="398" r:id="rId112"/>
    <p:sldId id="371" r:id="rId113"/>
    <p:sldId id="372" r:id="rId1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44" autoAdjust="0"/>
  </p:normalViewPr>
  <p:slideViewPr>
    <p:cSldViewPr>
      <p:cViewPr varScale="1">
        <p:scale>
          <a:sx n="49" d="100"/>
          <a:sy n="49" d="100"/>
        </p:scale>
        <p:origin x="-19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AFC601-C42E-4ACF-A277-0D4BE28D868F}" type="datetimeFigureOut">
              <a:rPr lang="zh-CN" altLang="en-US" smtClean="0"/>
              <a:pPr/>
              <a:t>2013/8/22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C96F-0B07-4980-9FA8-F13917E3847A}" type="slidenum">
              <a:rPr lang="zh-CN" altLang="en-US" smtClean="0"/>
              <a:pPr/>
              <a:t>‹#›</a:t>
            </a:fld>
            <a:endParaRPr lang="zh-CN" altLang="en-US"/>
          </a:p>
        </p:txBody>
      </p:sp>
    </p:spTree>
    <p:extLst>
      <p:ext uri="{BB962C8B-B14F-4D97-AF65-F5344CB8AC3E}">
        <p14:creationId xmlns:p14="http://schemas.microsoft.com/office/powerpoint/2010/main" val="193908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1D04736-CBCE-4104-984E-6C6DA8B2F466}" type="slidenum">
              <a:rPr lang="en-US" altLang="zh-CN" smtClean="0">
                <a:ea typeface="宋体" charset="-122"/>
              </a:rPr>
              <a:pPr/>
              <a:t>1</a:t>
            </a:fld>
            <a:endParaRPr lang="en-US" altLang="zh-CN" smtClean="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FC1E4E8-5CE0-4C75-B8A6-BC8BBFAEDD24}" type="slidenum">
              <a:rPr lang="en-US" altLang="zh-CN" smtClean="0">
                <a:ea typeface="宋体" charset="-122"/>
              </a:rPr>
              <a:pPr/>
              <a:t>17</a:t>
            </a:fld>
            <a:endParaRPr lang="en-US" altLang="zh-CN" smtClean="0">
              <a:ea typeface="宋体"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B50A86BD-BB39-400A-9386-4263DCBC970D}" type="slidenum">
              <a:rPr lang="en-US" altLang="zh-CN" smtClean="0">
                <a:ea typeface="宋体" charset="-122"/>
              </a:rPr>
              <a:pPr/>
              <a:t>18</a:t>
            </a:fld>
            <a:endParaRPr lang="en-US" altLang="zh-CN" smtClean="0">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8B071AF-6BE1-4538-8E2A-DBF3EB04000F}" type="slidenum">
              <a:rPr lang="en-US" altLang="zh-CN" smtClean="0">
                <a:ea typeface="宋体" charset="-122"/>
              </a:rPr>
              <a:pPr/>
              <a:t>19</a:t>
            </a:fld>
            <a:endParaRPr lang="en-US" altLang="zh-CN" smtClean="0">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925493F-7225-4E7B-A0F0-91EF6292E1FE}" type="slidenum">
              <a:rPr lang="en-US" altLang="zh-CN" smtClean="0">
                <a:ea typeface="宋体" charset="-122"/>
              </a:rPr>
              <a:pPr/>
              <a:t>20</a:t>
            </a:fld>
            <a:endParaRPr lang="en-US" altLang="zh-CN" smtClean="0">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A9293614-8BE7-4A92-8A98-EA03742BA664}" type="slidenum">
              <a:rPr lang="en-US" altLang="zh-CN" smtClean="0">
                <a:ea typeface="宋体" charset="-122"/>
              </a:rPr>
              <a:pPr/>
              <a:t>21</a:t>
            </a:fld>
            <a:endParaRPr lang="en-US" altLang="zh-CN" smtClean="0">
              <a:ea typeface="宋体"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14DD037-9E73-4EFD-99D2-1C24632F75F7}" type="slidenum">
              <a:rPr lang="en-US" altLang="zh-CN" smtClean="0">
                <a:ea typeface="宋体" charset="-122"/>
              </a:rPr>
              <a:pPr/>
              <a:t>22</a:t>
            </a:fld>
            <a:endParaRPr lang="en-US" altLang="zh-CN" smtClean="0">
              <a:ea typeface="宋体"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8BAC413-2C7F-4AAA-A79A-6BD3C10ED058}" type="slidenum">
              <a:rPr lang="en-US" altLang="zh-CN" smtClean="0">
                <a:ea typeface="宋体" charset="-122"/>
              </a:rPr>
              <a:pPr/>
              <a:t>23</a:t>
            </a:fld>
            <a:endParaRPr lang="en-US" altLang="zh-CN" smtClean="0">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4C1E01B-7392-4681-919D-0CA534C35066}" type="slidenum">
              <a:rPr lang="en-US" altLang="zh-CN" smtClean="0">
                <a:ea typeface="宋体" charset="-122"/>
              </a:rPr>
              <a:pPr/>
              <a:t>24</a:t>
            </a:fld>
            <a:endParaRPr lang="en-US" altLang="zh-CN" smtClean="0">
              <a:ea typeface="宋体"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242B3B3E-3658-42E9-8457-4A5A69EFA593}" type="slidenum">
              <a:rPr lang="en-US" altLang="zh-CN" smtClean="0">
                <a:ea typeface="宋体" charset="-122"/>
              </a:rPr>
              <a:pPr/>
              <a:t>25</a:t>
            </a:fld>
            <a:endParaRPr lang="en-US" altLang="zh-CN" smtClean="0">
              <a:ea typeface="宋体"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64038ED-D48B-48D5-B22A-898C8B2E32E6}" type="slidenum">
              <a:rPr lang="en-US" altLang="zh-CN" smtClean="0">
                <a:ea typeface="宋体" charset="-122"/>
              </a:rPr>
              <a:pPr/>
              <a:t>26</a:t>
            </a:fld>
            <a:endParaRPr lang="en-US" altLang="zh-CN" smtClean="0">
              <a:ea typeface="宋体"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6141514-FF67-4F4A-B1BA-B5F58AFDCFF2}" type="slidenum">
              <a:rPr lang="en-US" altLang="zh-CN" smtClean="0">
                <a:ea typeface="宋体" charset="-122"/>
              </a:rPr>
              <a:pPr/>
              <a:t>5</a:t>
            </a:fld>
            <a:endParaRPr lang="en-US" altLang="zh-CN" smtClean="0">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D64D852E-5411-42B3-84DF-156F25377C00}" type="slidenum">
              <a:rPr lang="en-US" altLang="zh-CN" smtClean="0">
                <a:ea typeface="宋体" charset="-122"/>
              </a:rPr>
              <a:pPr/>
              <a:t>27</a:t>
            </a:fld>
            <a:endParaRPr lang="en-US" altLang="zh-CN" smtClean="0">
              <a:ea typeface="宋体"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530A6746-EB06-4C01-AFC0-127F016BC767}" type="slidenum">
              <a:rPr lang="en-US" altLang="zh-CN" smtClean="0">
                <a:ea typeface="宋体" charset="-122"/>
              </a:rPr>
              <a:pPr/>
              <a:t>29</a:t>
            </a:fld>
            <a:endParaRPr lang="en-US" altLang="zh-CN" smtClean="0">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8B954FA-B5D9-4D27-88C1-AFDBBC44D692}" type="slidenum">
              <a:rPr lang="en-US" altLang="zh-CN" smtClean="0">
                <a:ea typeface="宋体" charset="-122"/>
              </a:rPr>
              <a:pPr/>
              <a:t>30</a:t>
            </a:fld>
            <a:endParaRPr lang="en-US" altLang="zh-CN" smtClean="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D5ECF0EF-194D-4C01-9167-D96C3CD30E93}" type="slidenum">
              <a:rPr lang="en-US" altLang="zh-CN" smtClean="0">
                <a:ea typeface="宋体" charset="-122"/>
              </a:rPr>
              <a:pPr/>
              <a:t>31</a:t>
            </a:fld>
            <a:endParaRPr lang="en-US" altLang="zh-CN" smtClean="0">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FA815461-117B-44F6-9719-D0E92FED9E50}" type="slidenum">
              <a:rPr lang="en-US" altLang="zh-CN" smtClean="0">
                <a:ea typeface="宋体" charset="-122"/>
              </a:rPr>
              <a:pPr/>
              <a:t>32</a:t>
            </a:fld>
            <a:endParaRPr lang="en-US" altLang="zh-CN" smtClean="0">
              <a:ea typeface="宋体"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EDD1F29B-C037-4E23-88CF-51F88E2B81A5}" type="slidenum">
              <a:rPr lang="en-US" altLang="zh-CN" smtClean="0">
                <a:ea typeface="宋体" charset="-122"/>
              </a:rPr>
              <a:pPr/>
              <a:t>33</a:t>
            </a:fld>
            <a:endParaRPr lang="en-US" altLang="zh-CN" smtClean="0">
              <a:ea typeface="宋体"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E360874D-A909-44D0-8EAB-0BFEA2E93E0E}" type="slidenum">
              <a:rPr lang="en-US" altLang="zh-CN" smtClean="0">
                <a:ea typeface="宋体" charset="-122"/>
              </a:rPr>
              <a:pPr/>
              <a:t>34</a:t>
            </a:fld>
            <a:endParaRPr lang="en-US" altLang="zh-CN" smtClean="0">
              <a:ea typeface="宋体"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34459654-1556-4082-BEC7-A0851543404C}" type="slidenum">
              <a:rPr lang="en-US" altLang="zh-CN" smtClean="0">
                <a:ea typeface="宋体" charset="-122"/>
              </a:rPr>
              <a:pPr/>
              <a:t>35</a:t>
            </a:fld>
            <a:endParaRPr lang="en-US" altLang="zh-CN" smtClean="0">
              <a:ea typeface="宋体"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F8464262-F703-488D-92A0-FE9F865C31F4}" type="slidenum">
              <a:rPr lang="en-US" altLang="zh-CN" smtClean="0">
                <a:ea typeface="宋体" charset="-122"/>
              </a:rPr>
              <a:pPr/>
              <a:t>36</a:t>
            </a:fld>
            <a:endParaRPr lang="en-US" altLang="zh-CN" smtClean="0">
              <a:ea typeface="宋体"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E1B480A-ECE6-43A1-874A-025F5739D246}" type="slidenum">
              <a:rPr lang="en-US" altLang="zh-CN" smtClean="0">
                <a:ea typeface="宋体" charset="-122"/>
              </a:rPr>
              <a:pPr/>
              <a:t>37</a:t>
            </a:fld>
            <a:endParaRPr lang="en-US" altLang="zh-CN" smtClean="0">
              <a:ea typeface="宋体"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D08AAEF-46EC-4516-B203-161D94C7739A}" type="slidenum">
              <a:rPr lang="en-US" altLang="zh-CN" smtClean="0"/>
              <a:pPr/>
              <a:t>6</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83C71F77-9256-4D83-93CC-6E9AE84F1BC1}" type="slidenum">
              <a:rPr lang="en-US" altLang="zh-CN" smtClean="0">
                <a:ea typeface="宋体" charset="-122"/>
              </a:rPr>
              <a:pPr/>
              <a:t>38</a:t>
            </a:fld>
            <a:endParaRPr lang="en-US" altLang="zh-CN" smtClean="0">
              <a:ea typeface="宋体"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2C789F9D-CC1C-476F-AAE2-E88BD8E1FE9F}" type="slidenum">
              <a:rPr lang="en-US" altLang="zh-CN" smtClean="0">
                <a:ea typeface="宋体" charset="-122"/>
              </a:rPr>
              <a:pPr/>
              <a:t>39</a:t>
            </a:fld>
            <a:endParaRPr lang="en-US" altLang="zh-CN" smtClean="0">
              <a:ea typeface="宋体"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CE00946B-E7F0-47EC-8E5F-D17CDBB868B9}" type="slidenum">
              <a:rPr lang="en-US" altLang="zh-CN" smtClean="0">
                <a:ea typeface="宋体" charset="-122"/>
              </a:rPr>
              <a:pPr/>
              <a:t>40</a:t>
            </a:fld>
            <a:endParaRPr lang="en-US" altLang="zh-CN" smtClean="0">
              <a:ea typeface="宋体"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71F56BE1-5BE3-47AC-B552-F94C55653AB2}" type="slidenum">
              <a:rPr lang="en-US" altLang="zh-CN" smtClean="0">
                <a:ea typeface="宋体" charset="-122"/>
              </a:rPr>
              <a:pPr/>
              <a:t>41</a:t>
            </a:fld>
            <a:endParaRPr lang="en-US" altLang="zh-CN" smtClean="0">
              <a:ea typeface="宋体"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83AE28DD-CFD7-4603-9CD6-872A61506CA3}" type="slidenum">
              <a:rPr lang="en-US" altLang="zh-CN" smtClean="0">
                <a:ea typeface="宋体" charset="-122"/>
              </a:rPr>
              <a:pPr/>
              <a:t>42</a:t>
            </a:fld>
            <a:endParaRPr lang="en-US" altLang="zh-CN" smtClean="0">
              <a:ea typeface="宋体"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64904D30-BABB-4524-B47A-7AE4981AAB52}" type="slidenum">
              <a:rPr lang="en-US" altLang="zh-CN" smtClean="0">
                <a:ea typeface="宋体" charset="-122"/>
              </a:rPr>
              <a:pPr/>
              <a:t>43</a:t>
            </a:fld>
            <a:endParaRPr lang="en-US" altLang="zh-CN" smtClean="0">
              <a:ea typeface="宋体"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3B347772-930F-41C6-AE5E-EEFD419E6F4C}" type="slidenum">
              <a:rPr lang="en-US" altLang="zh-CN" smtClean="0">
                <a:ea typeface="宋体" charset="-122"/>
              </a:rPr>
              <a:pPr/>
              <a:t>44</a:t>
            </a:fld>
            <a:endParaRPr lang="en-US" altLang="zh-CN" smtClean="0">
              <a:ea typeface="宋体"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F644ADAC-636D-4A1C-86E6-3799EB1104AF}" type="slidenum">
              <a:rPr lang="en-US" altLang="zh-CN" smtClean="0">
                <a:ea typeface="宋体" charset="-122"/>
              </a:rPr>
              <a:pPr/>
              <a:t>45</a:t>
            </a:fld>
            <a:endParaRPr lang="en-US" altLang="zh-CN" smtClean="0">
              <a:ea typeface="宋体"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EACEDB5-5DA8-4156-92B6-8DE445A387BE}" type="slidenum">
              <a:rPr lang="en-US" altLang="zh-CN" smtClean="0">
                <a:ea typeface="宋体" charset="-122"/>
              </a:rPr>
              <a:pPr/>
              <a:t>46</a:t>
            </a:fld>
            <a:endParaRPr lang="en-US" altLang="zh-CN" smtClean="0">
              <a:ea typeface="宋体"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25D3D39-B6A8-4C2F-9A32-373D8C113A8A}" type="slidenum">
              <a:rPr lang="en-US" altLang="zh-CN" smtClean="0">
                <a:ea typeface="宋体" charset="-122"/>
              </a:rPr>
              <a:pPr/>
              <a:t>47</a:t>
            </a:fld>
            <a:endParaRPr lang="en-US" altLang="zh-CN" smtClean="0">
              <a:ea typeface="宋体"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2B3C88E4-8B1D-4E86-9F3E-BB920D0E848D}" type="slidenum">
              <a:rPr lang="en-US" altLang="zh-CN" smtClean="0">
                <a:ea typeface="宋体" charset="-122"/>
              </a:rPr>
              <a:pPr/>
              <a:t>10</a:t>
            </a:fld>
            <a:endParaRPr lang="en-US" altLang="zh-CN" smtClean="0">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89566272-294D-40A2-9445-DDE8C8ED9BC5}" type="slidenum">
              <a:rPr lang="en-US" altLang="zh-CN" smtClean="0">
                <a:ea typeface="宋体" charset="-122"/>
              </a:rPr>
              <a:pPr/>
              <a:t>48</a:t>
            </a:fld>
            <a:endParaRPr lang="en-US" altLang="zh-CN" smtClean="0">
              <a:ea typeface="宋体"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42A3070-4F25-4FFB-A9C0-351EEB2903BA}" type="slidenum">
              <a:rPr lang="en-US" altLang="zh-CN" smtClean="0">
                <a:ea typeface="宋体" charset="-122"/>
              </a:rPr>
              <a:pPr/>
              <a:t>49</a:t>
            </a:fld>
            <a:endParaRPr lang="en-US" altLang="zh-CN" smtClean="0">
              <a:ea typeface="宋体" charset="-122"/>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BE73327-DAC8-40E8-9B50-3EDCDBFDE098}" type="slidenum">
              <a:rPr lang="en-US" altLang="zh-CN" smtClean="0">
                <a:ea typeface="宋体" charset="-122"/>
              </a:rPr>
              <a:pPr/>
              <a:t>50</a:t>
            </a:fld>
            <a:endParaRPr lang="en-US" altLang="zh-CN" smtClean="0">
              <a:ea typeface="宋体"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3C196849-3A0B-4634-852B-212BAEB33273}" type="slidenum">
              <a:rPr lang="en-US" altLang="zh-CN" smtClean="0">
                <a:ea typeface="宋体" charset="-122"/>
              </a:rPr>
              <a:pPr/>
              <a:t>51</a:t>
            </a:fld>
            <a:endParaRPr lang="en-US" altLang="zh-CN" smtClean="0">
              <a:ea typeface="宋体" charset="-122"/>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E2A142F2-D7E4-4CDA-AD70-425418E4FD03}" type="slidenum">
              <a:rPr lang="en-US" altLang="zh-CN" smtClean="0">
                <a:ea typeface="宋体" charset="-122"/>
              </a:rPr>
              <a:pPr/>
              <a:t>52</a:t>
            </a:fld>
            <a:endParaRPr lang="en-US" altLang="zh-CN" smtClean="0">
              <a:ea typeface="宋体"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839810FE-F01E-42FB-998B-1AFFE850847C}" type="slidenum">
              <a:rPr lang="en-US" altLang="zh-CN" smtClean="0">
                <a:ea typeface="宋体" charset="-122"/>
              </a:rPr>
              <a:pPr/>
              <a:t>53</a:t>
            </a:fld>
            <a:endParaRPr lang="en-US" altLang="zh-CN" smtClean="0">
              <a:ea typeface="宋体" charset="-122"/>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D35E573-E770-4584-83E5-9A9A4311EA20}" type="slidenum">
              <a:rPr lang="en-US" altLang="zh-CN" smtClean="0">
                <a:ea typeface="宋体" charset="-122"/>
              </a:rPr>
              <a:pPr/>
              <a:t>54</a:t>
            </a:fld>
            <a:endParaRPr lang="en-US" altLang="zh-CN" smtClean="0">
              <a:ea typeface="宋体"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64E2F757-B08C-4931-813A-F86D9D7CF7EF}" type="slidenum">
              <a:rPr lang="en-US" altLang="zh-CN" smtClean="0">
                <a:ea typeface="宋体" charset="-122"/>
              </a:rPr>
              <a:pPr/>
              <a:t>55</a:t>
            </a:fld>
            <a:endParaRPr lang="en-US" altLang="zh-CN" smtClean="0">
              <a:ea typeface="宋体" charset="-122"/>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86E62CB3-3C22-4C1C-BCA0-E7357BFA05B0}" type="slidenum">
              <a:rPr lang="en-US" altLang="zh-CN" smtClean="0">
                <a:ea typeface="宋体" charset="-122"/>
              </a:rPr>
              <a:pPr/>
              <a:t>56</a:t>
            </a:fld>
            <a:endParaRPr lang="en-US" altLang="zh-CN" smtClean="0">
              <a:ea typeface="宋体"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C4AF4EE3-5007-45EA-A50E-22CE99F98475}" type="slidenum">
              <a:rPr lang="en-US" altLang="zh-CN" smtClean="0">
                <a:ea typeface="宋体" charset="-122"/>
              </a:rPr>
              <a:pPr/>
              <a:t>57</a:t>
            </a:fld>
            <a:endParaRPr lang="en-US" altLang="zh-CN" smtClean="0">
              <a:ea typeface="宋体" charset="-122"/>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F06DC36-BFA5-4DE3-BCBB-1D1584F82BCA}" type="slidenum">
              <a:rPr lang="en-US" altLang="zh-CN" smtClean="0">
                <a:ea typeface="宋体" charset="-122"/>
              </a:rPr>
              <a:pPr/>
              <a:t>11</a:t>
            </a:fld>
            <a:endParaRPr lang="en-US" altLang="zh-CN" smtClean="0">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6AE1E946-465A-4452-AA72-1C98C101D0FE}" type="slidenum">
              <a:rPr lang="en-US" altLang="zh-CN" smtClean="0">
                <a:ea typeface="宋体" charset="-122"/>
              </a:rPr>
              <a:pPr/>
              <a:t>58</a:t>
            </a:fld>
            <a:endParaRPr lang="en-US" altLang="zh-CN" smtClean="0">
              <a:ea typeface="宋体"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399020E4-8DB4-4D64-9776-7BA7F2AF78DD}" type="slidenum">
              <a:rPr lang="en-US" altLang="zh-CN" smtClean="0">
                <a:ea typeface="宋体" charset="-122"/>
              </a:rPr>
              <a:pPr/>
              <a:t>59</a:t>
            </a:fld>
            <a:endParaRPr lang="en-US" altLang="zh-CN" smtClean="0">
              <a:ea typeface="宋体" charset="-122"/>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CE96BEC3-601C-4A60-9BE8-0798887A64CB}" type="slidenum">
              <a:rPr lang="en-US" altLang="zh-CN" smtClean="0">
                <a:ea typeface="宋体" charset="-122"/>
              </a:rPr>
              <a:pPr/>
              <a:t>60</a:t>
            </a:fld>
            <a:endParaRPr lang="en-US" altLang="zh-CN" smtClean="0">
              <a:ea typeface="宋体"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8981C06A-AFFB-4A6D-8082-BF723BBD6459}" type="slidenum">
              <a:rPr lang="en-US" altLang="zh-CN" smtClean="0">
                <a:ea typeface="宋体" charset="-122"/>
              </a:rPr>
              <a:pPr/>
              <a:t>61</a:t>
            </a:fld>
            <a:endParaRPr lang="en-US" altLang="zh-CN" smtClean="0">
              <a:ea typeface="宋体" charset="-122"/>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DF3ECE-ACB0-46A7-8D02-70775C9EB550}" type="slidenum">
              <a:rPr lang="en-US" altLang="zh-CN" smtClean="0">
                <a:ea typeface="宋体" charset="-122"/>
              </a:rPr>
              <a:pPr/>
              <a:t>62</a:t>
            </a:fld>
            <a:endParaRPr lang="en-US" altLang="zh-CN" smtClean="0">
              <a:ea typeface="宋体"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19F0F6E-F921-4BF8-8F5B-A89FA13A02C7}" type="slidenum">
              <a:rPr lang="en-US" altLang="zh-CN" smtClean="0">
                <a:ea typeface="宋体" charset="-122"/>
              </a:rPr>
              <a:pPr/>
              <a:t>63</a:t>
            </a:fld>
            <a:endParaRPr lang="en-US" altLang="zh-CN" smtClean="0">
              <a:ea typeface="宋体" charset="-122"/>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2136F968-51C3-4CD5-98BA-2361B41ADC6E}" type="slidenum">
              <a:rPr lang="en-US" altLang="zh-CN" smtClean="0">
                <a:ea typeface="宋体" charset="-122"/>
              </a:rPr>
              <a:pPr/>
              <a:t>64</a:t>
            </a:fld>
            <a:endParaRPr lang="en-US" altLang="zh-CN" smtClean="0">
              <a:ea typeface="宋体"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65F4FF1D-FB84-4A47-A3B4-EFE03036E120}" type="slidenum">
              <a:rPr lang="en-US" altLang="zh-CN" smtClean="0">
                <a:ea typeface="宋体" charset="-122"/>
              </a:rPr>
              <a:pPr/>
              <a:t>65</a:t>
            </a:fld>
            <a:endParaRPr lang="en-US" altLang="zh-CN" smtClean="0">
              <a:ea typeface="宋体" charset="-122"/>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C2ABA6A6-1342-4FF3-8767-24384877A049}" type="slidenum">
              <a:rPr lang="en-US" altLang="zh-CN" smtClean="0">
                <a:ea typeface="宋体" charset="-122"/>
              </a:rPr>
              <a:pPr/>
              <a:t>66</a:t>
            </a:fld>
            <a:endParaRPr lang="en-US" altLang="zh-CN" smtClean="0">
              <a:ea typeface="宋体"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DBEE472-4D95-404C-B124-B90A69276BFD}" type="slidenum">
              <a:rPr lang="en-US" altLang="zh-CN" smtClean="0">
                <a:ea typeface="宋体" charset="-122"/>
              </a:rPr>
              <a:pPr/>
              <a:t>67</a:t>
            </a:fld>
            <a:endParaRPr lang="en-US" altLang="zh-CN" smtClean="0">
              <a:ea typeface="宋体" charset="-122"/>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0E8D416-BEA9-42BA-9AD2-231712AA51CF}" type="slidenum">
              <a:rPr lang="en-US" altLang="zh-CN" smtClean="0">
                <a:ea typeface="宋体" charset="-122"/>
              </a:rPr>
              <a:pPr/>
              <a:t>12</a:t>
            </a:fld>
            <a:endParaRPr lang="en-US" altLang="zh-CN" smtClean="0">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4A5E4FE-FF37-442C-A14B-C1040CF8B02A}" type="slidenum">
              <a:rPr lang="en-US" altLang="zh-CN" smtClean="0">
                <a:ea typeface="宋体" charset="-122"/>
              </a:rPr>
              <a:pPr/>
              <a:t>68</a:t>
            </a:fld>
            <a:endParaRPr lang="en-US" altLang="zh-CN" smtClean="0">
              <a:ea typeface="宋体"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636359D1-7462-4DD9-8C54-6FA468BB95C7}" type="slidenum">
              <a:rPr lang="en-US" altLang="zh-CN" smtClean="0">
                <a:ea typeface="宋体" charset="-122"/>
              </a:rPr>
              <a:pPr/>
              <a:t>69</a:t>
            </a:fld>
            <a:endParaRPr lang="en-US" altLang="zh-CN" smtClean="0">
              <a:ea typeface="宋体" charset="-122"/>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6000FFDE-1B77-4312-9FE1-8959C7E2B309}" type="slidenum">
              <a:rPr lang="en-US" altLang="zh-CN" smtClean="0">
                <a:ea typeface="宋体" charset="-122"/>
              </a:rPr>
              <a:pPr/>
              <a:t>70</a:t>
            </a:fld>
            <a:endParaRPr lang="en-US" altLang="zh-CN" smtClean="0">
              <a:ea typeface="宋体"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878031B1-EACD-423C-942B-FC13BFE8B644}" type="slidenum">
              <a:rPr lang="en-US" altLang="zh-CN" smtClean="0">
                <a:ea typeface="宋体" charset="-122"/>
              </a:rPr>
              <a:pPr/>
              <a:t>71</a:t>
            </a:fld>
            <a:endParaRPr lang="en-US" altLang="zh-CN" smtClean="0">
              <a:ea typeface="宋体" charset="-122"/>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1A248013-741F-4916-915C-E42E6451384F}" type="slidenum">
              <a:rPr lang="en-US" altLang="zh-CN" smtClean="0">
                <a:ea typeface="宋体" charset="-122"/>
              </a:rPr>
              <a:pPr/>
              <a:t>72</a:t>
            </a:fld>
            <a:endParaRPr lang="en-US" altLang="zh-CN" smtClean="0">
              <a:ea typeface="宋体"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636E8A8F-50C2-4361-91D4-CF20818F735D}" type="slidenum">
              <a:rPr lang="en-US" altLang="zh-CN" smtClean="0">
                <a:ea typeface="宋体" charset="-122"/>
              </a:rPr>
              <a:pPr/>
              <a:t>73</a:t>
            </a:fld>
            <a:endParaRPr lang="en-US" altLang="zh-CN" smtClean="0">
              <a:ea typeface="宋体" charset="-122"/>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p>
        </p:txBody>
      </p:sp>
      <p:sp>
        <p:nvSpPr>
          <p:cNvPr id="50180" name="灯片编号占位符 3"/>
          <p:cNvSpPr>
            <a:spLocks noGrp="1"/>
          </p:cNvSpPr>
          <p:nvPr>
            <p:ph type="sldNum" sz="quarter" idx="5"/>
          </p:nvPr>
        </p:nvSpPr>
        <p:spPr>
          <a:noFill/>
        </p:spPr>
        <p:txBody>
          <a:bodyPr/>
          <a:lstStyle/>
          <a:p>
            <a:fld id="{ADD4CC63-44C8-400C-855A-8653A92B6C99}" type="slidenum">
              <a:rPr lang="en-US" altLang="zh-CN" smtClean="0"/>
              <a:pPr/>
              <a:t>75</a:t>
            </a:fld>
            <a:endParaRPr lang="en-US"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0940029-61C2-4FC0-BDB4-AB489B2B0150}" type="slidenum">
              <a:rPr lang="en-US" altLang="zh-CN" smtClean="0">
                <a:ea typeface="宋体" charset="-122"/>
              </a:rPr>
              <a:pPr/>
              <a:t>83</a:t>
            </a:fld>
            <a:endParaRPr lang="en-US" altLang="zh-CN" smtClean="0">
              <a:ea typeface="宋体" charset="-122"/>
            </a:endParaRPr>
          </a:p>
        </p:txBody>
      </p:sp>
      <p:sp>
        <p:nvSpPr>
          <p:cNvPr id="182275" name="Rectangle 2"/>
          <p:cNvSpPr>
            <a:spLocks noGrp="1" noRot="1" noChangeAspect="1" noChangeArrowheads="1" noTextEdit="1"/>
          </p:cNvSpPr>
          <p:nvPr>
            <p:ph type="sldImg"/>
          </p:nvPr>
        </p:nvSpPr>
        <p:spPr>
          <a:xfrm>
            <a:off x="1143000" y="685800"/>
            <a:ext cx="4572000" cy="3429000"/>
          </a:xfrm>
          <a:ln/>
        </p:spPr>
      </p:sp>
      <p:sp>
        <p:nvSpPr>
          <p:cNvPr id="182276"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40A3CF41-A787-4B82-9E03-D5C225D6F1F3}" type="slidenum">
              <a:rPr lang="en-US" altLang="zh-CN" smtClean="0">
                <a:ea typeface="宋体" charset="-122"/>
              </a:rPr>
              <a:pPr/>
              <a:t>84</a:t>
            </a:fld>
            <a:endParaRPr lang="en-US" altLang="zh-CN" smtClean="0">
              <a:ea typeface="宋体" charset="-122"/>
            </a:endParaRPr>
          </a:p>
        </p:txBody>
      </p:sp>
      <p:sp>
        <p:nvSpPr>
          <p:cNvPr id="183299" name="Rectangle 2"/>
          <p:cNvSpPr>
            <a:spLocks noGrp="1" noRot="1" noChangeAspect="1" noChangeArrowheads="1" noTextEdit="1"/>
          </p:cNvSpPr>
          <p:nvPr>
            <p:ph type="sldImg"/>
          </p:nvPr>
        </p:nvSpPr>
        <p:spPr>
          <a:xfrm>
            <a:off x="1143000" y="685800"/>
            <a:ext cx="4572000" cy="3429000"/>
          </a:xfrm>
          <a:ln/>
        </p:spPr>
      </p:sp>
      <p:sp>
        <p:nvSpPr>
          <p:cNvPr id="183300"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1916A0AD-96E9-4951-BCDC-40085EDFE48B}" type="slidenum">
              <a:rPr lang="en-US" altLang="zh-CN" smtClean="0">
                <a:ea typeface="宋体" charset="-122"/>
              </a:rPr>
              <a:pPr/>
              <a:t>85</a:t>
            </a:fld>
            <a:endParaRPr lang="en-US" altLang="zh-CN" smtClean="0">
              <a:ea typeface="宋体" charset="-122"/>
            </a:endParaRPr>
          </a:p>
        </p:txBody>
      </p:sp>
      <p:sp>
        <p:nvSpPr>
          <p:cNvPr id="184323" name="Rectangle 2"/>
          <p:cNvSpPr>
            <a:spLocks noGrp="1" noRot="1" noChangeAspect="1" noChangeArrowheads="1" noTextEdit="1"/>
          </p:cNvSpPr>
          <p:nvPr>
            <p:ph type="sldImg"/>
          </p:nvPr>
        </p:nvSpPr>
        <p:spPr>
          <a:xfrm>
            <a:off x="1143000" y="685800"/>
            <a:ext cx="4572000" cy="3429000"/>
          </a:xfrm>
          <a:ln/>
        </p:spPr>
      </p:sp>
      <p:sp>
        <p:nvSpPr>
          <p:cNvPr id="184324"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216E880-C70D-47E4-A52C-D7BF7B808398}" type="slidenum">
              <a:rPr lang="en-US" altLang="zh-CN" smtClean="0">
                <a:ea typeface="宋体" charset="-122"/>
              </a:rPr>
              <a:pPr/>
              <a:t>14</a:t>
            </a:fld>
            <a:endParaRPr lang="en-US" altLang="zh-CN" smtClean="0">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7D3ADA3-E430-4057-8E2A-99DAAB5769F4}" type="slidenum">
              <a:rPr lang="en-US" altLang="zh-CN" smtClean="0">
                <a:ea typeface="宋体" charset="-122"/>
              </a:rPr>
              <a:pPr/>
              <a:t>86</a:t>
            </a:fld>
            <a:endParaRPr lang="en-US" altLang="zh-CN" smtClean="0">
              <a:ea typeface="宋体" charset="-122"/>
            </a:endParaRPr>
          </a:p>
        </p:txBody>
      </p:sp>
      <p:sp>
        <p:nvSpPr>
          <p:cNvPr id="185347" name="Rectangle 2"/>
          <p:cNvSpPr>
            <a:spLocks noGrp="1" noRot="1" noChangeAspect="1" noChangeArrowheads="1" noTextEdit="1"/>
          </p:cNvSpPr>
          <p:nvPr>
            <p:ph type="sldImg"/>
          </p:nvPr>
        </p:nvSpPr>
        <p:spPr>
          <a:xfrm>
            <a:off x="1143000" y="685800"/>
            <a:ext cx="4572000" cy="3429000"/>
          </a:xfrm>
          <a:ln/>
        </p:spPr>
      </p:sp>
      <p:sp>
        <p:nvSpPr>
          <p:cNvPr id="185348"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7D2F63E1-8C93-4511-A55B-A97BA8E75355}" type="slidenum">
              <a:rPr lang="en-US" altLang="zh-CN" smtClean="0">
                <a:ea typeface="宋体" charset="-122"/>
              </a:rPr>
              <a:pPr/>
              <a:t>87</a:t>
            </a:fld>
            <a:endParaRPr lang="en-US" altLang="zh-CN" smtClean="0">
              <a:ea typeface="宋体" charset="-122"/>
            </a:endParaRPr>
          </a:p>
        </p:txBody>
      </p:sp>
      <p:sp>
        <p:nvSpPr>
          <p:cNvPr id="186371" name="Rectangle 2"/>
          <p:cNvSpPr>
            <a:spLocks noGrp="1" noRot="1" noChangeAspect="1" noChangeArrowheads="1" noTextEdit="1"/>
          </p:cNvSpPr>
          <p:nvPr>
            <p:ph type="sldImg"/>
          </p:nvPr>
        </p:nvSpPr>
        <p:spPr>
          <a:xfrm>
            <a:off x="1143000" y="685800"/>
            <a:ext cx="4572000" cy="3429000"/>
          </a:xfrm>
          <a:ln/>
        </p:spPr>
      </p:sp>
      <p:sp>
        <p:nvSpPr>
          <p:cNvPr id="186372"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EDD84E8C-E7E1-497B-9DA3-EFA4DCE984FF}" type="slidenum">
              <a:rPr lang="en-US" altLang="zh-CN" smtClean="0">
                <a:ea typeface="宋体" charset="-122"/>
              </a:rPr>
              <a:pPr/>
              <a:t>88</a:t>
            </a:fld>
            <a:endParaRPr lang="en-US" altLang="zh-CN" smtClean="0">
              <a:ea typeface="宋体" charset="-122"/>
            </a:endParaRPr>
          </a:p>
        </p:txBody>
      </p:sp>
      <p:sp>
        <p:nvSpPr>
          <p:cNvPr id="187395" name="Rectangle 2"/>
          <p:cNvSpPr>
            <a:spLocks noGrp="1" noRot="1" noChangeAspect="1" noChangeArrowheads="1" noTextEdit="1"/>
          </p:cNvSpPr>
          <p:nvPr>
            <p:ph type="sldImg"/>
          </p:nvPr>
        </p:nvSpPr>
        <p:spPr>
          <a:xfrm>
            <a:off x="1143000" y="685800"/>
            <a:ext cx="4572000" cy="3429000"/>
          </a:xfrm>
          <a:ln/>
        </p:spPr>
      </p:sp>
      <p:sp>
        <p:nvSpPr>
          <p:cNvPr id="187396"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1915BD87-D4D4-4F73-B2C4-6A31A6D0AB75}" type="slidenum">
              <a:rPr lang="en-US" altLang="zh-CN" smtClean="0">
                <a:ea typeface="宋体" charset="-122"/>
              </a:rPr>
              <a:pPr/>
              <a:t>89</a:t>
            </a:fld>
            <a:endParaRPr lang="en-US" altLang="zh-CN" smtClean="0">
              <a:ea typeface="宋体" charset="-122"/>
            </a:endParaRPr>
          </a:p>
        </p:txBody>
      </p:sp>
      <p:sp>
        <p:nvSpPr>
          <p:cNvPr id="188419" name="Rectangle 2"/>
          <p:cNvSpPr>
            <a:spLocks noGrp="1" noRot="1" noChangeAspect="1" noChangeArrowheads="1" noTextEdit="1"/>
          </p:cNvSpPr>
          <p:nvPr>
            <p:ph type="sldImg"/>
          </p:nvPr>
        </p:nvSpPr>
        <p:spPr>
          <a:xfrm>
            <a:off x="1143000" y="685800"/>
            <a:ext cx="4572000" cy="3429000"/>
          </a:xfrm>
          <a:ln/>
        </p:spPr>
      </p:sp>
      <p:sp>
        <p:nvSpPr>
          <p:cNvPr id="188420"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EBE81CC2-9EFF-4B2D-A8EA-547552D94DF0}" type="slidenum">
              <a:rPr lang="en-US" altLang="zh-CN" smtClean="0">
                <a:ea typeface="宋体" charset="-122"/>
              </a:rPr>
              <a:pPr/>
              <a:t>90</a:t>
            </a:fld>
            <a:endParaRPr lang="en-US" altLang="zh-CN" smtClean="0">
              <a:ea typeface="宋体" charset="-122"/>
            </a:endParaRPr>
          </a:p>
        </p:txBody>
      </p:sp>
      <p:sp>
        <p:nvSpPr>
          <p:cNvPr id="189443" name="Rectangle 2"/>
          <p:cNvSpPr>
            <a:spLocks noGrp="1" noRot="1" noChangeAspect="1" noChangeArrowheads="1" noTextEdit="1"/>
          </p:cNvSpPr>
          <p:nvPr>
            <p:ph type="sldImg"/>
          </p:nvPr>
        </p:nvSpPr>
        <p:spPr>
          <a:xfrm>
            <a:off x="1143000" y="685800"/>
            <a:ext cx="4572000" cy="3429000"/>
          </a:xfrm>
          <a:ln/>
        </p:spPr>
      </p:sp>
      <p:sp>
        <p:nvSpPr>
          <p:cNvPr id="189444"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7D13C4C-7462-4B29-9C2C-419009BEA995}" type="slidenum">
              <a:rPr lang="en-US" altLang="zh-CN" smtClean="0">
                <a:ea typeface="宋体" charset="-122"/>
              </a:rPr>
              <a:pPr/>
              <a:t>91</a:t>
            </a:fld>
            <a:endParaRPr lang="en-US" altLang="zh-CN" smtClean="0">
              <a:ea typeface="宋体" charset="-122"/>
            </a:endParaRPr>
          </a:p>
        </p:txBody>
      </p:sp>
      <p:sp>
        <p:nvSpPr>
          <p:cNvPr id="190467" name="Rectangle 2"/>
          <p:cNvSpPr>
            <a:spLocks noGrp="1" noRot="1" noChangeAspect="1" noChangeArrowheads="1" noTextEdit="1"/>
          </p:cNvSpPr>
          <p:nvPr>
            <p:ph type="sldImg"/>
          </p:nvPr>
        </p:nvSpPr>
        <p:spPr>
          <a:xfrm>
            <a:off x="1143000" y="685800"/>
            <a:ext cx="4572000" cy="3429000"/>
          </a:xfrm>
          <a:ln/>
        </p:spPr>
      </p:sp>
      <p:sp>
        <p:nvSpPr>
          <p:cNvPr id="190468"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84101803-ABD5-481D-AA26-887A66105F04}" type="slidenum">
              <a:rPr lang="en-US" altLang="zh-CN" smtClean="0">
                <a:ea typeface="宋体" charset="-122"/>
              </a:rPr>
              <a:pPr/>
              <a:t>92</a:t>
            </a:fld>
            <a:endParaRPr lang="en-US" altLang="zh-CN" smtClean="0">
              <a:ea typeface="宋体" charset="-122"/>
            </a:endParaRPr>
          </a:p>
        </p:txBody>
      </p:sp>
      <p:sp>
        <p:nvSpPr>
          <p:cNvPr id="191491" name="Rectangle 2"/>
          <p:cNvSpPr>
            <a:spLocks noGrp="1" noRot="1" noChangeAspect="1" noChangeArrowheads="1" noTextEdit="1"/>
          </p:cNvSpPr>
          <p:nvPr>
            <p:ph type="sldImg"/>
          </p:nvPr>
        </p:nvSpPr>
        <p:spPr>
          <a:xfrm>
            <a:off x="1143000" y="685800"/>
            <a:ext cx="4572000" cy="3429000"/>
          </a:xfrm>
          <a:ln/>
        </p:spPr>
      </p:sp>
      <p:sp>
        <p:nvSpPr>
          <p:cNvPr id="191492"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7564C07C-8AC4-4806-8547-504ADF947DFC}" type="slidenum">
              <a:rPr lang="en-US" altLang="zh-CN" smtClean="0">
                <a:ea typeface="宋体" charset="-122"/>
              </a:rPr>
              <a:pPr/>
              <a:t>93</a:t>
            </a:fld>
            <a:endParaRPr lang="en-US" altLang="zh-CN" smtClean="0">
              <a:ea typeface="宋体" charset="-122"/>
            </a:endParaRPr>
          </a:p>
        </p:txBody>
      </p:sp>
      <p:sp>
        <p:nvSpPr>
          <p:cNvPr id="192515" name="Rectangle 2"/>
          <p:cNvSpPr>
            <a:spLocks noGrp="1" noRot="1" noChangeAspect="1" noChangeArrowheads="1" noTextEdit="1"/>
          </p:cNvSpPr>
          <p:nvPr>
            <p:ph type="sldImg"/>
          </p:nvPr>
        </p:nvSpPr>
        <p:spPr>
          <a:xfrm>
            <a:off x="1143000" y="685800"/>
            <a:ext cx="4572000" cy="3429000"/>
          </a:xfrm>
          <a:ln/>
        </p:spPr>
      </p:sp>
      <p:sp>
        <p:nvSpPr>
          <p:cNvPr id="192516"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BAA6A372-F1C1-40FA-B0E5-7B722DAF1595}" type="slidenum">
              <a:rPr lang="en-US" altLang="zh-CN" smtClean="0">
                <a:ea typeface="宋体" charset="-122"/>
              </a:rPr>
              <a:pPr/>
              <a:t>94</a:t>
            </a:fld>
            <a:endParaRPr lang="en-US" altLang="zh-CN" smtClean="0">
              <a:ea typeface="宋体" charset="-122"/>
            </a:endParaRPr>
          </a:p>
        </p:txBody>
      </p:sp>
      <p:sp>
        <p:nvSpPr>
          <p:cNvPr id="193539" name="Rectangle 2"/>
          <p:cNvSpPr>
            <a:spLocks noGrp="1" noRot="1" noChangeAspect="1" noChangeArrowheads="1" noTextEdit="1"/>
          </p:cNvSpPr>
          <p:nvPr>
            <p:ph type="sldImg"/>
          </p:nvPr>
        </p:nvSpPr>
        <p:spPr>
          <a:xfrm>
            <a:off x="1143000" y="685800"/>
            <a:ext cx="4572000" cy="3429000"/>
          </a:xfrm>
          <a:ln/>
        </p:spPr>
      </p:sp>
      <p:sp>
        <p:nvSpPr>
          <p:cNvPr id="193540"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E0822A2-74BF-4CA9-83FB-8C29ABC5EB24}" type="slidenum">
              <a:rPr lang="en-US" altLang="zh-CN" smtClean="0">
                <a:ea typeface="宋体" charset="-122"/>
              </a:rPr>
              <a:pPr/>
              <a:t>95</a:t>
            </a:fld>
            <a:endParaRPr lang="en-US" altLang="zh-CN" smtClean="0">
              <a:ea typeface="宋体" charset="-122"/>
            </a:endParaRPr>
          </a:p>
        </p:txBody>
      </p:sp>
      <p:sp>
        <p:nvSpPr>
          <p:cNvPr id="194563" name="Rectangle 2"/>
          <p:cNvSpPr>
            <a:spLocks noGrp="1" noRot="1" noChangeAspect="1" noChangeArrowheads="1" noTextEdit="1"/>
          </p:cNvSpPr>
          <p:nvPr>
            <p:ph type="sldImg"/>
          </p:nvPr>
        </p:nvSpPr>
        <p:spPr>
          <a:xfrm>
            <a:off x="1143000" y="685800"/>
            <a:ext cx="4572000" cy="3429000"/>
          </a:xfrm>
          <a:ln/>
        </p:spPr>
      </p:sp>
      <p:sp>
        <p:nvSpPr>
          <p:cNvPr id="194564"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C0FBA591-8E4B-4035-989E-AF43963773D0}" type="slidenum">
              <a:rPr lang="en-US" altLang="zh-CN" smtClean="0">
                <a:ea typeface="宋体" charset="-122"/>
              </a:rPr>
              <a:pPr/>
              <a:t>15</a:t>
            </a:fld>
            <a:endParaRPr lang="en-US" altLang="zh-CN" smtClean="0">
              <a:ea typeface="宋体"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920FD954-5B03-4260-AC86-B09CD18615F7}" type="slidenum">
              <a:rPr lang="en-US" altLang="zh-CN" smtClean="0">
                <a:ea typeface="宋体" charset="-122"/>
              </a:rPr>
              <a:pPr/>
              <a:t>96</a:t>
            </a:fld>
            <a:endParaRPr lang="en-US" altLang="zh-CN" smtClean="0">
              <a:ea typeface="宋体" charset="-122"/>
            </a:endParaRPr>
          </a:p>
        </p:txBody>
      </p:sp>
      <p:sp>
        <p:nvSpPr>
          <p:cNvPr id="195587" name="Rectangle 2"/>
          <p:cNvSpPr>
            <a:spLocks noGrp="1" noRot="1" noChangeAspect="1" noChangeArrowheads="1" noTextEdit="1"/>
          </p:cNvSpPr>
          <p:nvPr>
            <p:ph type="sldImg"/>
          </p:nvPr>
        </p:nvSpPr>
        <p:spPr>
          <a:xfrm>
            <a:off x="1143000" y="685800"/>
            <a:ext cx="4572000" cy="3429000"/>
          </a:xfrm>
          <a:ln/>
        </p:spPr>
      </p:sp>
      <p:sp>
        <p:nvSpPr>
          <p:cNvPr id="195588"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5816330B-E1B7-465E-B91E-358BECA389B9}" type="slidenum">
              <a:rPr lang="en-US" altLang="zh-CN" smtClean="0">
                <a:ea typeface="宋体" charset="-122"/>
              </a:rPr>
              <a:pPr/>
              <a:t>97</a:t>
            </a:fld>
            <a:endParaRPr lang="en-US" altLang="zh-CN" smtClean="0">
              <a:ea typeface="宋体" charset="-122"/>
            </a:endParaRPr>
          </a:p>
        </p:txBody>
      </p:sp>
      <p:sp>
        <p:nvSpPr>
          <p:cNvPr id="196611" name="Rectangle 2"/>
          <p:cNvSpPr>
            <a:spLocks noGrp="1" noRot="1" noChangeAspect="1" noChangeArrowheads="1" noTextEdit="1"/>
          </p:cNvSpPr>
          <p:nvPr>
            <p:ph type="sldImg"/>
          </p:nvPr>
        </p:nvSpPr>
        <p:spPr>
          <a:xfrm>
            <a:off x="1143000" y="685800"/>
            <a:ext cx="4572000" cy="3429000"/>
          </a:xfrm>
          <a:ln/>
        </p:spPr>
      </p:sp>
      <p:sp>
        <p:nvSpPr>
          <p:cNvPr id="196612"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68CB9C37-F1C9-4464-95BA-F50EC9AA8AC1}" type="slidenum">
              <a:rPr lang="en-US" altLang="zh-CN" smtClean="0">
                <a:ea typeface="宋体" charset="-122"/>
              </a:rPr>
              <a:pPr/>
              <a:t>98</a:t>
            </a:fld>
            <a:endParaRPr lang="en-US" altLang="zh-CN" smtClean="0">
              <a:ea typeface="宋体" charset="-122"/>
            </a:endParaRPr>
          </a:p>
        </p:txBody>
      </p:sp>
      <p:sp>
        <p:nvSpPr>
          <p:cNvPr id="197635" name="Rectangle 2"/>
          <p:cNvSpPr>
            <a:spLocks noGrp="1" noRot="1" noChangeAspect="1" noChangeArrowheads="1" noTextEdit="1"/>
          </p:cNvSpPr>
          <p:nvPr>
            <p:ph type="sldImg"/>
          </p:nvPr>
        </p:nvSpPr>
        <p:spPr>
          <a:xfrm>
            <a:off x="1143000" y="685800"/>
            <a:ext cx="4572000" cy="3429000"/>
          </a:xfrm>
          <a:ln/>
        </p:spPr>
      </p:sp>
      <p:sp>
        <p:nvSpPr>
          <p:cNvPr id="197636"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B3F85F1F-FA2B-4B72-BD80-D0A387660BDE}" type="slidenum">
              <a:rPr lang="en-US" altLang="zh-CN" smtClean="0">
                <a:ea typeface="宋体" charset="-122"/>
              </a:rPr>
              <a:pPr/>
              <a:t>99</a:t>
            </a:fld>
            <a:endParaRPr lang="en-US" altLang="zh-CN" smtClean="0">
              <a:ea typeface="宋体" charset="-122"/>
            </a:endParaRPr>
          </a:p>
        </p:txBody>
      </p:sp>
      <p:sp>
        <p:nvSpPr>
          <p:cNvPr id="198659" name="Rectangle 2"/>
          <p:cNvSpPr>
            <a:spLocks noGrp="1" noRot="1" noChangeAspect="1" noChangeArrowheads="1" noTextEdit="1"/>
          </p:cNvSpPr>
          <p:nvPr>
            <p:ph type="sldImg"/>
          </p:nvPr>
        </p:nvSpPr>
        <p:spPr>
          <a:xfrm>
            <a:off x="1143000" y="685800"/>
            <a:ext cx="4572000" cy="3429000"/>
          </a:xfrm>
          <a:ln/>
        </p:spPr>
      </p:sp>
      <p:sp>
        <p:nvSpPr>
          <p:cNvPr id="198660"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603C241-3959-48F3-9B87-07F48F0AACF1}" type="slidenum">
              <a:rPr lang="en-US" altLang="zh-CN" smtClean="0">
                <a:ea typeface="宋体" charset="-122"/>
              </a:rPr>
              <a:pPr/>
              <a:t>100</a:t>
            </a:fld>
            <a:endParaRPr lang="en-US" altLang="zh-CN" smtClean="0">
              <a:ea typeface="宋体" charset="-122"/>
            </a:endParaRPr>
          </a:p>
        </p:txBody>
      </p:sp>
      <p:sp>
        <p:nvSpPr>
          <p:cNvPr id="199683" name="Rectangle 2"/>
          <p:cNvSpPr>
            <a:spLocks noGrp="1" noRot="1" noChangeAspect="1" noChangeArrowheads="1" noTextEdit="1"/>
          </p:cNvSpPr>
          <p:nvPr>
            <p:ph type="sldImg"/>
          </p:nvPr>
        </p:nvSpPr>
        <p:spPr>
          <a:xfrm>
            <a:off x="1143000" y="685800"/>
            <a:ext cx="4572000" cy="3429000"/>
          </a:xfrm>
          <a:ln/>
        </p:spPr>
      </p:sp>
      <p:sp>
        <p:nvSpPr>
          <p:cNvPr id="199684"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4A976647-C746-4F68-8083-B9C8ACB434D2}" type="slidenum">
              <a:rPr lang="en-US" altLang="zh-CN" smtClean="0">
                <a:ea typeface="宋体" charset="-122"/>
              </a:rPr>
              <a:pPr/>
              <a:t>101</a:t>
            </a:fld>
            <a:endParaRPr lang="en-US" altLang="zh-CN" smtClean="0">
              <a:ea typeface="宋体" charset="-122"/>
            </a:endParaRPr>
          </a:p>
        </p:txBody>
      </p:sp>
      <p:sp>
        <p:nvSpPr>
          <p:cNvPr id="200707" name="Rectangle 2"/>
          <p:cNvSpPr>
            <a:spLocks noGrp="1" noRot="1" noChangeAspect="1" noChangeArrowheads="1" noTextEdit="1"/>
          </p:cNvSpPr>
          <p:nvPr>
            <p:ph type="sldImg"/>
          </p:nvPr>
        </p:nvSpPr>
        <p:spPr>
          <a:xfrm>
            <a:off x="1143000" y="685800"/>
            <a:ext cx="4572000" cy="3429000"/>
          </a:xfrm>
          <a:ln/>
        </p:spPr>
      </p:sp>
      <p:sp>
        <p:nvSpPr>
          <p:cNvPr id="200708"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8807CBE-3B48-403E-93E9-4859A9761FDF}" type="slidenum">
              <a:rPr lang="en-US" altLang="zh-CN" smtClean="0">
                <a:ea typeface="宋体" charset="-122"/>
              </a:rPr>
              <a:pPr/>
              <a:t>102</a:t>
            </a:fld>
            <a:endParaRPr lang="en-US" altLang="zh-CN" smtClean="0">
              <a:ea typeface="宋体" charset="-122"/>
            </a:endParaRPr>
          </a:p>
        </p:txBody>
      </p:sp>
      <p:sp>
        <p:nvSpPr>
          <p:cNvPr id="201731" name="Rectangle 2"/>
          <p:cNvSpPr>
            <a:spLocks noGrp="1" noRot="1" noChangeAspect="1" noChangeArrowheads="1" noTextEdit="1"/>
          </p:cNvSpPr>
          <p:nvPr>
            <p:ph type="sldImg"/>
          </p:nvPr>
        </p:nvSpPr>
        <p:spPr>
          <a:xfrm>
            <a:off x="1143000" y="685800"/>
            <a:ext cx="4572000" cy="3429000"/>
          </a:xfrm>
          <a:ln/>
        </p:spPr>
      </p:sp>
      <p:sp>
        <p:nvSpPr>
          <p:cNvPr id="201732"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5A769D3-00AB-433E-B67E-A8DAA81CD452}" type="slidenum">
              <a:rPr lang="en-US" altLang="zh-CN" smtClean="0">
                <a:ea typeface="宋体" charset="-122"/>
              </a:rPr>
              <a:pPr/>
              <a:t>103</a:t>
            </a:fld>
            <a:endParaRPr lang="en-US" altLang="zh-CN" smtClean="0">
              <a:ea typeface="宋体" charset="-122"/>
            </a:endParaRPr>
          </a:p>
        </p:txBody>
      </p:sp>
      <p:sp>
        <p:nvSpPr>
          <p:cNvPr id="202755" name="Rectangle 2"/>
          <p:cNvSpPr>
            <a:spLocks noGrp="1" noRot="1" noChangeAspect="1" noChangeArrowheads="1" noTextEdit="1"/>
          </p:cNvSpPr>
          <p:nvPr>
            <p:ph type="sldImg"/>
          </p:nvPr>
        </p:nvSpPr>
        <p:spPr>
          <a:xfrm>
            <a:off x="1143000" y="685800"/>
            <a:ext cx="4572000" cy="3429000"/>
          </a:xfrm>
          <a:ln/>
        </p:spPr>
      </p:sp>
      <p:sp>
        <p:nvSpPr>
          <p:cNvPr id="202756"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C66147D-2050-4F57-A1B7-015AB82D2AA6}" type="slidenum">
              <a:rPr lang="en-US" altLang="zh-CN">
                <a:ea typeface="宋体" charset="-122"/>
              </a:rPr>
              <a:pPr/>
              <a:t>104</a:t>
            </a:fld>
            <a:endParaRPr lang="en-US" altLang="zh-CN">
              <a:ea typeface="宋体" charset="-122"/>
            </a:endParaRPr>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C34413A-CA47-4186-8D9C-65B326853E74}" type="slidenum">
              <a:rPr lang="en-US" altLang="zh-CN">
                <a:ea typeface="宋体" charset="-122"/>
              </a:rPr>
              <a:pPr/>
              <a:t>108</a:t>
            </a:fld>
            <a:endParaRPr lang="en-US" altLang="zh-CN">
              <a:ea typeface="宋体" charset="-122"/>
            </a:endParaRPr>
          </a:p>
        </p:txBody>
      </p:sp>
      <p:sp>
        <p:nvSpPr>
          <p:cNvPr id="108547" name="Rectangle 2"/>
          <p:cNvSpPr>
            <a:spLocks noGrp="1" noRot="1" noChangeAspect="1" noChangeArrowheads="1" noTextEdit="1"/>
          </p:cNvSpPr>
          <p:nvPr>
            <p:ph type="sldImg"/>
          </p:nvPr>
        </p:nvSpPr>
        <p:spPr>
          <a:xfrm>
            <a:off x="1143000" y="685800"/>
            <a:ext cx="4572000" cy="3429000"/>
          </a:xfrm>
          <a:ln/>
        </p:spPr>
      </p:sp>
      <p:sp>
        <p:nvSpPr>
          <p:cNvPr id="108548" name="Rectangle 3"/>
          <p:cNvSpPr>
            <a:spLocks noGrp="1" noChangeArrowheads="1"/>
          </p:cNvSpPr>
          <p:nvPr>
            <p:ph type="body" idx="1"/>
          </p:nvPr>
        </p:nvSpPr>
        <p:spPr>
          <a:xfrm>
            <a:off x="913991" y="4344358"/>
            <a:ext cx="5030018" cy="4114587"/>
          </a:xfrm>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7FAA3004-EDC7-4013-9356-5E4A3B847989}" type="slidenum">
              <a:rPr lang="en-US" altLang="zh-CN" smtClean="0">
                <a:ea typeface="宋体" charset="-122"/>
              </a:rPr>
              <a:pPr/>
              <a:t>16</a:t>
            </a:fld>
            <a:endParaRPr lang="en-US" altLang="zh-CN" smtClean="0">
              <a:ea typeface="宋体"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9EB8FBAC-F9CE-49B6-91E2-007215F5298F}" type="datetimeFigureOut">
              <a:rPr lang="zh-CN" altLang="en-US" smtClean="0"/>
              <a:pPr/>
              <a:t>2013/8/22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67ECF88-84E1-4538-B8E0-B7BD8ECCABE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9EB8FBAC-F9CE-49B6-91E2-007215F5298F}" type="datetimeFigureOut">
              <a:rPr lang="zh-CN" altLang="en-US" smtClean="0"/>
              <a:pPr/>
              <a:t>2013/8/22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D67ECF88-84E1-4538-B8E0-B7BD8ECCABEF}" type="slidenum">
              <a:rPr lang="zh-CN" altLang="en-US" smtClean="0"/>
              <a:pPr/>
              <a:t>‹#›</a:t>
            </a:fld>
            <a:endParaRPr lang="zh-CN" altLang="en-US"/>
          </a:p>
        </p:txBody>
      </p:sp>
      <p:pic>
        <p:nvPicPr>
          <p:cNvPr id="4099" name="Picture 3" descr="C:\Users\xubin\Pictures\bainian.png"/>
          <p:cNvPicPr>
            <a:picLocks noChangeAspect="1" noChangeArrowheads="1"/>
          </p:cNvPicPr>
          <p:nvPr userDrawn="1"/>
        </p:nvPicPr>
        <p:blipFill>
          <a:blip r:embed="rId13"/>
          <a:srcRect/>
          <a:stretch>
            <a:fillRect/>
          </a:stretch>
        </p:blipFill>
        <p:spPr bwMode="auto">
          <a:xfrm>
            <a:off x="8115156" y="0"/>
            <a:ext cx="1028844" cy="99073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hyperlink" Target="file:///D:\tsinghua\&#23567;&#23398;&#26399;&#25945;&#23398;\&#38738;&#28023;&#22823;&#23398;\code\FileChooserDemo2.bat" TargetMode="External"/><Relationship Id="rId5" Type="http://schemas.openxmlformats.org/officeDocument/2006/relationships/image" Target="../media/image28.png"/><Relationship Id="rId4" Type="http://schemas.openxmlformats.org/officeDocument/2006/relationships/hyperlink" Target="file:///D:\JavaProject\2008course\FileChooserDemo2.bat"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file:///D:\tsinghua\&#23567;&#23398;&#26399;&#25945;&#23398;\&#38738;&#28023;&#22823;&#23398;\code\ColorChooserDemo.bat" TargetMode="External"/><Relationship Id="rId5" Type="http://schemas.openxmlformats.org/officeDocument/2006/relationships/image" Target="../media/image30.png"/><Relationship Id="rId4" Type="http://schemas.openxmlformats.org/officeDocument/2006/relationships/hyperlink" Target="file:///D:\JavaProject\2008course\ColorChooserDemo.bat"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file:///D:\tsinghua\&#23567;&#23398;&#26399;&#25945;&#23398;\2010\code\ThreePages.ba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hyperlink" Target="http://sns.interscm.com/space.php?uid=13&amp;do=album&amp;picid=749&amp;goto=dow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file:///D:\tsinghua\&#23567;&#23398;&#26399;&#25945;&#23398;\2010\code\SimpleGui.ba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D:\tsinghua\&#23567;&#23398;&#26399;&#25945;&#23398;\2010\code\SwingGui1.ba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file:///D:\tsinghua\&#23567;&#23398;&#26399;&#25945;&#23398;\2010\code\TwoListener.ba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7.png"/></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8.png"/><Relationship Id="rId4" Type="http://schemas.openxmlformats.org/officeDocument/2006/relationships/image" Target="../media/image17.png"/></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D:\tsinghua\&#23567;&#23398;&#26399;&#25945;&#23398;\2010\code\SwingGui2.bat"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SwingApp/SwingGui.bat"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slide" Target="slide8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87.xml"/><Relationship Id="rId5" Type="http://schemas.openxmlformats.org/officeDocument/2006/relationships/image" Target="../media/image22.png"/><Relationship Id="rId4" Type="http://schemas.openxmlformats.org/officeDocument/2006/relationships/oleObject" Target="../embeddings/oleObject1.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oleObject" Target="../embeddings/oleObject2.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oleObject" Target="../embeddings/oleObject3.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D:\tsinghua\&#23567;&#23398;&#26399;&#25945;&#23398;\2010\code\SwingGui3.bat"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8"/>
          <p:cNvSpPr>
            <a:spLocks noGrp="1" noChangeArrowheads="1"/>
          </p:cNvSpPr>
          <p:nvPr>
            <p:ph type="sldNum" sz="quarter" idx="12"/>
          </p:nvPr>
        </p:nvSpPr>
        <p:spPr/>
        <p:txBody>
          <a:bodyPr/>
          <a:lstStyle/>
          <a:p>
            <a:pPr>
              <a:defRPr/>
            </a:pPr>
            <a:fld id="{34A73D9C-9858-472D-BA84-E4C421FF00AB}" type="slidenum">
              <a:rPr lang="en-US" altLang="zh-CN"/>
              <a:pPr>
                <a:defRPr/>
              </a:pPr>
              <a:t>1</a:t>
            </a:fld>
            <a:endParaRPr lang="en-US" altLang="zh-CN"/>
          </a:p>
        </p:txBody>
      </p:sp>
      <p:sp>
        <p:nvSpPr>
          <p:cNvPr id="117762" name="Rectangle 2"/>
          <p:cNvSpPr>
            <a:spLocks noGrp="1" noChangeArrowheads="1"/>
          </p:cNvSpPr>
          <p:nvPr>
            <p:ph type="ctrTitle"/>
          </p:nvPr>
        </p:nvSpPr>
        <p:spPr>
          <a:xfrm>
            <a:off x="395288" y="1792288"/>
            <a:ext cx="8280400" cy="1423987"/>
          </a:xfrm>
        </p:spPr>
        <p:txBody>
          <a:bodyPr/>
          <a:lstStyle/>
          <a:p>
            <a:pPr eaLnBrk="1" hangingPunct="1">
              <a:defRPr/>
            </a:pPr>
            <a:r>
              <a:rPr lang="zh-CN" altLang="en-US" sz="4400" dirty="0" smtClean="0">
                <a:solidFill>
                  <a:schemeClr val="tx1"/>
                </a:solidFill>
              </a:rPr>
              <a:t>第六讲 </a:t>
            </a:r>
            <a:r>
              <a:rPr lang="en-US" altLang="zh-CN" sz="4400" dirty="0" smtClean="0">
                <a:solidFill>
                  <a:schemeClr val="tx1"/>
                </a:solidFill>
              </a:rPr>
              <a:t>Java</a:t>
            </a:r>
            <a:r>
              <a:rPr lang="zh-CN" altLang="en-US" sz="4400" dirty="0" smtClean="0">
                <a:solidFill>
                  <a:schemeClr val="tx1"/>
                </a:solidFill>
              </a:rPr>
              <a:t>图形用户界面设计</a:t>
            </a:r>
            <a:br>
              <a:rPr lang="zh-CN" altLang="en-US" sz="4400" dirty="0" smtClean="0">
                <a:solidFill>
                  <a:schemeClr val="tx1"/>
                </a:solidFill>
              </a:rPr>
            </a:br>
            <a:r>
              <a:rPr lang="en-US" altLang="zh-CN" sz="4400" dirty="0" smtClean="0">
                <a:solidFill>
                  <a:schemeClr val="tx1"/>
                </a:solidFill>
              </a:rPr>
              <a:t>AWT</a:t>
            </a:r>
            <a:r>
              <a:rPr lang="zh-CN" altLang="en-US" sz="4400" dirty="0" smtClean="0">
                <a:solidFill>
                  <a:schemeClr val="tx1"/>
                </a:solidFill>
              </a:rPr>
              <a:t>与</a:t>
            </a:r>
            <a:r>
              <a:rPr lang="en-US" altLang="zh-CN" sz="4400" dirty="0" smtClean="0">
                <a:solidFill>
                  <a:schemeClr val="tx1"/>
                </a:solidFill>
              </a:rPr>
              <a:t>Swing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71D46FF-9BC8-49E1-A845-37F15D3D4C0C}" type="slidenum">
              <a:rPr lang="en-US" altLang="zh-CN"/>
              <a:pPr>
                <a:defRPr/>
              </a:pPr>
              <a:t>10</a:t>
            </a:fld>
            <a:endParaRPr lang="en-US" altLang="zh-CN"/>
          </a:p>
        </p:txBody>
      </p:sp>
      <p:sp>
        <p:nvSpPr>
          <p:cNvPr id="4098" name="Rectangle 2"/>
          <p:cNvSpPr>
            <a:spLocks noGrp="1" noChangeArrowheads="1"/>
          </p:cNvSpPr>
          <p:nvPr>
            <p:ph type="title"/>
          </p:nvPr>
        </p:nvSpPr>
        <p:spPr>
          <a:xfrm>
            <a:off x="609600" y="609600"/>
            <a:ext cx="7848600" cy="1143000"/>
          </a:xfrm>
        </p:spPr>
        <p:txBody>
          <a:bodyPr/>
          <a:lstStyle/>
          <a:p>
            <a:pPr eaLnBrk="1" hangingPunct="1">
              <a:defRPr/>
            </a:pPr>
            <a:r>
              <a:rPr lang="en-US" altLang="zh-CN" sz="3400" smtClean="0"/>
              <a:t>Building GUIs with AWT(Abstract Window Toolkit)</a:t>
            </a:r>
            <a:endParaRPr lang="en-US" altLang="zh-CN" smtClean="0"/>
          </a:p>
        </p:txBody>
      </p:sp>
      <p:sp>
        <p:nvSpPr>
          <p:cNvPr id="4099" name="Rectangle 3"/>
          <p:cNvSpPr>
            <a:spLocks noGrp="1" noChangeArrowheads="1"/>
          </p:cNvSpPr>
          <p:nvPr>
            <p:ph type="body" idx="1"/>
          </p:nvPr>
        </p:nvSpPr>
        <p:spPr/>
        <p:txBody>
          <a:bodyPr/>
          <a:lstStyle/>
          <a:p>
            <a:pPr eaLnBrk="1" hangingPunct="1">
              <a:defRPr/>
            </a:pPr>
            <a:r>
              <a:rPr lang="en-US" altLang="zh-CN" smtClean="0"/>
              <a:t>java.awt</a:t>
            </a:r>
            <a:r>
              <a:rPr lang="zh-CN" altLang="en-US" smtClean="0"/>
              <a:t>包</a:t>
            </a:r>
          </a:p>
          <a:p>
            <a:pPr eaLnBrk="1" hangingPunct="1">
              <a:buClr>
                <a:schemeClr val="tx1"/>
              </a:buClr>
              <a:buFont typeface="Wingdings" pitchFamily="2" charset="2"/>
              <a:buNone/>
              <a:defRPr/>
            </a:pPr>
            <a:r>
              <a:rPr lang="zh-CN" altLang="en-US" smtClean="0"/>
              <a:t>	</a:t>
            </a:r>
            <a:r>
              <a:rPr lang="zh-CN" altLang="en-US" sz="2800" smtClean="0"/>
              <a:t>提供了基本的</a:t>
            </a:r>
            <a:r>
              <a:rPr lang="en-US" altLang="zh-CN" sz="2800" smtClean="0"/>
              <a:t>java</a:t>
            </a:r>
            <a:r>
              <a:rPr lang="zh-CN" altLang="en-US" sz="2800" smtClean="0"/>
              <a:t>程序的</a:t>
            </a:r>
            <a:r>
              <a:rPr lang="en-US" altLang="zh-CN" sz="2800" smtClean="0"/>
              <a:t>GUI</a:t>
            </a:r>
            <a:r>
              <a:rPr lang="zh-CN" altLang="en-US" sz="2800" smtClean="0"/>
              <a:t>设计工具。</a:t>
            </a:r>
          </a:p>
          <a:p>
            <a:pPr lvl="1" eaLnBrk="1" hangingPunct="1">
              <a:buClr>
                <a:schemeClr val="tx1"/>
              </a:buClr>
              <a:defRPr/>
            </a:pPr>
            <a:r>
              <a:rPr lang="en-US" altLang="zh-CN" smtClean="0"/>
              <a:t>Component</a:t>
            </a:r>
          </a:p>
          <a:p>
            <a:pPr lvl="1" eaLnBrk="1" hangingPunct="1">
              <a:buClr>
                <a:schemeClr val="tx1"/>
              </a:buClr>
              <a:defRPr/>
            </a:pPr>
            <a:r>
              <a:rPr lang="en-US" altLang="zh-CN" smtClean="0"/>
              <a:t>Container</a:t>
            </a:r>
          </a:p>
          <a:p>
            <a:pPr lvl="1" eaLnBrk="1" hangingPunct="1">
              <a:buClr>
                <a:schemeClr val="tx1"/>
              </a:buClr>
              <a:defRPr/>
            </a:pPr>
            <a:r>
              <a:rPr lang="en-US" altLang="zh-CN" smtClean="0"/>
              <a:t>LayoutManager</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0C46017-626F-46A8-8F93-22895A21DC4E}" type="slidenum">
              <a:rPr lang="en-US" altLang="zh-CN"/>
              <a:pPr>
                <a:defRPr/>
              </a:pPr>
              <a:t>100</a:t>
            </a:fld>
            <a:endParaRPr lang="en-US" altLang="zh-CN"/>
          </a:p>
        </p:txBody>
      </p:sp>
      <p:sp>
        <p:nvSpPr>
          <p:cNvPr id="433154" name="Rectangle 2"/>
          <p:cNvSpPr>
            <a:spLocks noGrp="1" noChangeArrowheads="1"/>
          </p:cNvSpPr>
          <p:nvPr>
            <p:ph type="title"/>
          </p:nvPr>
        </p:nvSpPr>
        <p:spPr/>
        <p:txBody>
          <a:bodyPr/>
          <a:lstStyle/>
          <a:p>
            <a:pPr eaLnBrk="1" hangingPunct="1">
              <a:defRPr/>
            </a:pPr>
            <a:r>
              <a:rPr lang="en-US" altLang="zh-CN" smtClean="0"/>
              <a:t>Swing</a:t>
            </a:r>
            <a:r>
              <a:rPr lang="zh-CN" altLang="en-US" smtClean="0"/>
              <a:t>组件的分类</a:t>
            </a:r>
          </a:p>
        </p:txBody>
      </p:sp>
      <p:sp>
        <p:nvSpPr>
          <p:cNvPr id="433155" name="Rectangle 3"/>
          <p:cNvSpPr>
            <a:spLocks noGrp="1" noChangeArrowheads="1"/>
          </p:cNvSpPr>
          <p:nvPr>
            <p:ph type="body" idx="1"/>
          </p:nvPr>
        </p:nvSpPr>
        <p:spPr>
          <a:xfrm>
            <a:off x="179388" y="1905000"/>
            <a:ext cx="8569325" cy="4619625"/>
          </a:xfrm>
        </p:spPr>
        <p:txBody>
          <a:bodyPr/>
          <a:lstStyle/>
          <a:p>
            <a:pPr eaLnBrk="1" hangingPunct="1">
              <a:lnSpc>
                <a:spcPct val="90000"/>
              </a:lnSpc>
              <a:buFont typeface="Wingdings" pitchFamily="2" charset="2"/>
              <a:buNone/>
              <a:defRPr/>
            </a:pPr>
            <a:r>
              <a:rPr lang="en-US" altLang="zh-CN" smtClean="0"/>
              <a:t>(4)</a:t>
            </a:r>
            <a:r>
              <a:rPr lang="zh-CN" altLang="en-US" smtClean="0"/>
              <a:t>基本控件：实现人机交互的组件，如</a:t>
            </a:r>
            <a:r>
              <a:rPr lang="en-US" altLang="zh-CN" smtClean="0"/>
              <a:t>JButton,JComboBox,JList,JMenu,JSlider,JTextField</a:t>
            </a:r>
          </a:p>
          <a:p>
            <a:pPr eaLnBrk="1" hangingPunct="1">
              <a:lnSpc>
                <a:spcPct val="90000"/>
              </a:lnSpc>
              <a:buFont typeface="Wingdings" pitchFamily="2" charset="2"/>
              <a:buNone/>
              <a:defRPr/>
            </a:pPr>
            <a:r>
              <a:rPr lang="en-US" altLang="zh-CN" smtClean="0"/>
              <a:t>(5)</a:t>
            </a:r>
            <a:r>
              <a:rPr lang="zh-CN" altLang="en-US" smtClean="0"/>
              <a:t>不可编辑信息的显示：向用户显示不可编辑信息的组件，例如</a:t>
            </a:r>
            <a:r>
              <a:rPr lang="en-US" altLang="zh-CN" smtClean="0"/>
              <a:t>JLabel,JProgressBar,ToolTip</a:t>
            </a:r>
          </a:p>
          <a:p>
            <a:pPr eaLnBrk="1" hangingPunct="1">
              <a:lnSpc>
                <a:spcPct val="90000"/>
              </a:lnSpc>
              <a:buFont typeface="Wingdings" pitchFamily="2" charset="2"/>
              <a:buNone/>
              <a:defRPr/>
            </a:pPr>
            <a:r>
              <a:rPr lang="en-US" altLang="zh-CN" smtClean="0"/>
              <a:t>(6)</a:t>
            </a:r>
            <a:r>
              <a:rPr lang="zh-CN" altLang="en-US" smtClean="0"/>
              <a:t>可编辑信息的显示：向用户显示能被编辑的格式化信息的组件，如</a:t>
            </a:r>
            <a:r>
              <a:rPr lang="en-US" altLang="zh-CN" smtClean="0"/>
              <a:t>JColorChooser, JFileChooser,JTable,JTextArea</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2516193-DEB1-4B44-851D-8689BA0CE5A9}" type="slidenum">
              <a:rPr lang="en-US" altLang="zh-CN"/>
              <a:pPr>
                <a:defRPr/>
              </a:pPr>
              <a:t>101</a:t>
            </a:fld>
            <a:endParaRPr lang="en-US" altLang="zh-CN"/>
          </a:p>
        </p:txBody>
      </p:sp>
      <p:sp>
        <p:nvSpPr>
          <p:cNvPr id="441346" name="Rectangle 2"/>
          <p:cNvSpPr>
            <a:spLocks noGrp="1" noChangeArrowheads="1"/>
          </p:cNvSpPr>
          <p:nvPr>
            <p:ph type="title"/>
          </p:nvPr>
        </p:nvSpPr>
        <p:spPr/>
        <p:txBody>
          <a:bodyPr/>
          <a:lstStyle/>
          <a:p>
            <a:pPr eaLnBrk="1" hangingPunct="1">
              <a:defRPr/>
            </a:pPr>
            <a:r>
              <a:rPr lang="zh-CN" altLang="en-US" smtClean="0"/>
              <a:t>使用</a:t>
            </a:r>
            <a:r>
              <a:rPr lang="en-US" altLang="zh-CN" smtClean="0"/>
              <a:t>Swing</a:t>
            </a:r>
            <a:r>
              <a:rPr lang="zh-CN" altLang="en-US" smtClean="0"/>
              <a:t>的基本规则</a:t>
            </a:r>
          </a:p>
        </p:txBody>
      </p:sp>
      <p:sp>
        <p:nvSpPr>
          <p:cNvPr id="441347" name="Rectangle 3"/>
          <p:cNvSpPr>
            <a:spLocks noGrp="1" noChangeArrowheads="1"/>
          </p:cNvSpPr>
          <p:nvPr>
            <p:ph type="body" idx="1"/>
          </p:nvPr>
        </p:nvSpPr>
        <p:spPr>
          <a:xfrm>
            <a:off x="107950" y="1905000"/>
            <a:ext cx="8856663" cy="4114800"/>
          </a:xfrm>
        </p:spPr>
        <p:txBody>
          <a:bodyPr/>
          <a:lstStyle/>
          <a:p>
            <a:pPr eaLnBrk="1" hangingPunct="1">
              <a:lnSpc>
                <a:spcPct val="90000"/>
              </a:lnSpc>
              <a:buFont typeface="Wingdings" pitchFamily="2" charset="2"/>
              <a:buNone/>
              <a:defRPr/>
            </a:pPr>
            <a:r>
              <a:rPr lang="en-US" altLang="zh-CN" smtClean="0"/>
              <a:t>		</a:t>
            </a:r>
            <a:r>
              <a:rPr lang="zh-CN" altLang="en-US" smtClean="0"/>
              <a:t>与</a:t>
            </a:r>
            <a:r>
              <a:rPr lang="en-US" altLang="zh-CN" smtClean="0"/>
              <a:t>AWT</a:t>
            </a:r>
            <a:r>
              <a:rPr lang="zh-CN" altLang="en-US" smtClean="0"/>
              <a:t>组件不同，</a:t>
            </a:r>
            <a:r>
              <a:rPr lang="en-US" altLang="zh-CN" smtClean="0"/>
              <a:t>Swing</a:t>
            </a:r>
            <a:r>
              <a:rPr lang="zh-CN" altLang="en-US" smtClean="0"/>
              <a:t>组件不能直接添加到顶层容器中，它必须添加到一个与</a:t>
            </a:r>
            <a:r>
              <a:rPr lang="en-US" altLang="zh-CN" smtClean="0"/>
              <a:t>Swing</a:t>
            </a:r>
            <a:r>
              <a:rPr lang="zh-CN" altLang="en-US" smtClean="0"/>
              <a:t>顶层容器相关联的内容面板（</a:t>
            </a:r>
            <a:r>
              <a:rPr lang="en-US" altLang="zh-CN" smtClean="0"/>
              <a:t>content pane)</a:t>
            </a:r>
            <a:r>
              <a:rPr lang="zh-CN" altLang="en-US" smtClean="0"/>
              <a:t>上。内容面板是顶层容器包含的一个普通容器，它是一个轻量级组件。基本规则：</a:t>
            </a:r>
          </a:p>
          <a:p>
            <a:pPr eaLnBrk="1" hangingPunct="1">
              <a:lnSpc>
                <a:spcPct val="90000"/>
              </a:lnSpc>
              <a:buFont typeface="Wingdings" pitchFamily="2" charset="2"/>
              <a:buNone/>
              <a:defRPr/>
            </a:pPr>
            <a:r>
              <a:rPr lang="zh-CN" altLang="en-US" smtClean="0"/>
              <a:t>	（</a:t>
            </a:r>
            <a:r>
              <a:rPr lang="en-US" altLang="zh-CN" smtClean="0"/>
              <a:t>1</a:t>
            </a:r>
            <a:r>
              <a:rPr lang="zh-CN" altLang="en-US" smtClean="0"/>
              <a:t>）把</a:t>
            </a:r>
            <a:r>
              <a:rPr lang="en-US" altLang="zh-CN" smtClean="0"/>
              <a:t>Swing</a:t>
            </a:r>
            <a:r>
              <a:rPr lang="zh-CN" altLang="en-US" smtClean="0"/>
              <a:t>组件放入顶层</a:t>
            </a:r>
            <a:r>
              <a:rPr lang="en-US" altLang="zh-CN" smtClean="0"/>
              <a:t>Swing</a:t>
            </a:r>
            <a:r>
              <a:rPr lang="zh-CN" altLang="en-US" smtClean="0"/>
              <a:t>容器的内容面板中；</a:t>
            </a:r>
          </a:p>
          <a:p>
            <a:pPr eaLnBrk="1" hangingPunct="1">
              <a:lnSpc>
                <a:spcPct val="90000"/>
              </a:lnSpc>
              <a:buFont typeface="Wingdings" pitchFamily="2" charset="2"/>
              <a:buNone/>
              <a:defRPr/>
            </a:pPr>
            <a:r>
              <a:rPr lang="zh-CN" altLang="en-US" smtClean="0"/>
              <a:t>	（</a:t>
            </a:r>
            <a:r>
              <a:rPr lang="en-US" altLang="zh-CN" smtClean="0"/>
              <a:t>2</a:t>
            </a:r>
            <a:r>
              <a:rPr lang="zh-CN" altLang="en-US" smtClean="0"/>
              <a:t>）避免使用非</a:t>
            </a:r>
            <a:r>
              <a:rPr lang="en-US" altLang="zh-CN" smtClean="0"/>
              <a:t>Swing</a:t>
            </a:r>
            <a:r>
              <a:rPr lang="zh-CN" altLang="en-US" smtClean="0"/>
              <a:t>的重量级组件。</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a:defRPr/>
            </a:pPr>
            <a:fld id="{118204A3-D95C-4D02-98F1-2579373F8C96}" type="slidenum">
              <a:rPr lang="en-US" altLang="zh-CN"/>
              <a:pPr>
                <a:defRPr/>
              </a:pPr>
              <a:t>102</a:t>
            </a:fld>
            <a:endParaRPr lang="en-US" altLang="zh-CN"/>
          </a:p>
        </p:txBody>
      </p:sp>
      <p:sp>
        <p:nvSpPr>
          <p:cNvPr id="443394" name="Rectangle 2"/>
          <p:cNvSpPr>
            <a:spLocks noGrp="1" noChangeArrowheads="1"/>
          </p:cNvSpPr>
          <p:nvPr>
            <p:ph type="title"/>
          </p:nvPr>
        </p:nvSpPr>
        <p:spPr/>
        <p:txBody>
          <a:bodyPr/>
          <a:lstStyle/>
          <a:p>
            <a:pPr eaLnBrk="1" hangingPunct="1">
              <a:defRPr/>
            </a:pPr>
            <a:r>
              <a:rPr lang="zh-CN" altLang="en-US" smtClean="0"/>
              <a:t>顶层容器</a:t>
            </a:r>
          </a:p>
        </p:txBody>
      </p:sp>
      <p:sp>
        <p:nvSpPr>
          <p:cNvPr id="95236" name="Rectangle 3"/>
          <p:cNvSpPr>
            <a:spLocks noChangeArrowheads="1"/>
          </p:cNvSpPr>
          <p:nvPr/>
        </p:nvSpPr>
        <p:spPr bwMode="auto">
          <a:xfrm>
            <a:off x="3198813" y="2068513"/>
            <a:ext cx="9144000" cy="0"/>
          </a:xfrm>
          <a:prstGeom prst="rect">
            <a:avLst/>
          </a:prstGeom>
          <a:noFill/>
          <a:ln w="9525">
            <a:noFill/>
            <a:miter lim="800000"/>
            <a:headEnd/>
            <a:tailEnd/>
          </a:ln>
        </p:spPr>
        <p:txBody>
          <a:bodyPr>
            <a:spAutoFit/>
          </a:bodyPr>
          <a:lstStyle/>
          <a:p>
            <a:endParaRPr lang="zh-CN" altLang="en-US"/>
          </a:p>
        </p:txBody>
      </p:sp>
      <p:pic>
        <p:nvPicPr>
          <p:cNvPr id="95237" name="Picture 4" descr="TopLevelDemo"/>
          <p:cNvPicPr>
            <a:picLocks noChangeAspect="1" noChangeArrowheads="1"/>
          </p:cNvPicPr>
          <p:nvPr/>
        </p:nvPicPr>
        <p:blipFill>
          <a:blip r:embed="rId3"/>
          <a:srcRect/>
          <a:stretch>
            <a:fillRect/>
          </a:stretch>
        </p:blipFill>
        <p:spPr bwMode="auto">
          <a:xfrm>
            <a:off x="1371600" y="2362200"/>
            <a:ext cx="2411413" cy="2628900"/>
          </a:xfrm>
          <a:prstGeom prst="rect">
            <a:avLst/>
          </a:prstGeom>
          <a:noFill/>
          <a:ln w="9525">
            <a:noFill/>
            <a:miter lim="800000"/>
            <a:headEnd/>
            <a:tailEnd/>
          </a:ln>
        </p:spPr>
      </p:pic>
      <p:sp>
        <p:nvSpPr>
          <p:cNvPr id="95238" name="Rectangle 5"/>
          <p:cNvSpPr>
            <a:spLocks noChangeArrowheads="1"/>
          </p:cNvSpPr>
          <p:nvPr/>
        </p:nvSpPr>
        <p:spPr bwMode="auto">
          <a:xfrm>
            <a:off x="3267075" y="2017713"/>
            <a:ext cx="9144000" cy="0"/>
          </a:xfrm>
          <a:prstGeom prst="rect">
            <a:avLst/>
          </a:prstGeom>
          <a:noFill/>
          <a:ln w="9525">
            <a:noFill/>
            <a:miter lim="800000"/>
            <a:headEnd/>
            <a:tailEnd/>
          </a:ln>
        </p:spPr>
        <p:txBody>
          <a:bodyPr>
            <a:spAutoFit/>
          </a:bodyPr>
          <a:lstStyle/>
          <a:p>
            <a:endParaRPr lang="zh-CN" altLang="en-US"/>
          </a:p>
        </p:txBody>
      </p:sp>
      <p:pic>
        <p:nvPicPr>
          <p:cNvPr id="95239" name="Picture 6" descr="A frame shown with its menu bar and content pane."/>
          <p:cNvPicPr>
            <a:picLocks noChangeAspect="1" noChangeArrowheads="1"/>
          </p:cNvPicPr>
          <p:nvPr/>
        </p:nvPicPr>
        <p:blipFill>
          <a:blip r:embed="rId4"/>
          <a:srcRect/>
          <a:stretch>
            <a:fillRect/>
          </a:stretch>
        </p:blipFill>
        <p:spPr bwMode="auto">
          <a:xfrm>
            <a:off x="3810000" y="2286000"/>
            <a:ext cx="2274888" cy="273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1518EC5-F04E-4E61-9755-344242F21001}" type="slidenum">
              <a:rPr lang="en-US" altLang="zh-CN"/>
              <a:pPr>
                <a:defRPr/>
              </a:pPr>
              <a:t>103</a:t>
            </a:fld>
            <a:endParaRPr lang="en-US" altLang="zh-CN"/>
          </a:p>
        </p:txBody>
      </p:sp>
      <p:sp>
        <p:nvSpPr>
          <p:cNvPr id="445442" name="Rectangle 2"/>
          <p:cNvSpPr>
            <a:spLocks noGrp="1" noChangeArrowheads="1"/>
          </p:cNvSpPr>
          <p:nvPr>
            <p:ph type="title"/>
          </p:nvPr>
        </p:nvSpPr>
        <p:spPr>
          <a:xfrm>
            <a:off x="2411413" y="277813"/>
            <a:ext cx="6275387" cy="1139825"/>
          </a:xfrm>
        </p:spPr>
        <p:txBody>
          <a:bodyPr/>
          <a:lstStyle/>
          <a:p>
            <a:pPr eaLnBrk="1" hangingPunct="1">
              <a:defRPr/>
            </a:pPr>
            <a:r>
              <a:rPr lang="zh-CN" altLang="en-US" smtClean="0"/>
              <a:t>对</a:t>
            </a:r>
            <a:r>
              <a:rPr lang="en-US" altLang="zh-CN" smtClean="0"/>
              <a:t>JFrame</a:t>
            </a:r>
            <a:r>
              <a:rPr lang="zh-CN" altLang="en-US" smtClean="0"/>
              <a:t>添加组件</a:t>
            </a:r>
          </a:p>
        </p:txBody>
      </p:sp>
      <p:sp>
        <p:nvSpPr>
          <p:cNvPr id="445443" name="Rectangle 3"/>
          <p:cNvSpPr>
            <a:spLocks noGrp="1" noChangeArrowheads="1"/>
          </p:cNvSpPr>
          <p:nvPr>
            <p:ph type="body" idx="1"/>
          </p:nvPr>
        </p:nvSpPr>
        <p:spPr>
          <a:xfrm>
            <a:off x="0" y="1557338"/>
            <a:ext cx="9144000" cy="4538662"/>
          </a:xfrm>
        </p:spPr>
        <p:txBody>
          <a:bodyPr/>
          <a:lstStyle/>
          <a:p>
            <a:pPr eaLnBrk="1" hangingPunct="1">
              <a:lnSpc>
                <a:spcPct val="90000"/>
              </a:lnSpc>
              <a:buFont typeface="Wingdings" pitchFamily="2" charset="2"/>
              <a:buNone/>
              <a:defRPr/>
            </a:pPr>
            <a:r>
              <a:rPr lang="zh-CN" altLang="en-US" sz="2800" smtClean="0"/>
              <a:t>两种方式：</a:t>
            </a:r>
          </a:p>
          <a:p>
            <a:pPr eaLnBrk="1" hangingPunct="1">
              <a:lnSpc>
                <a:spcPct val="90000"/>
              </a:lnSpc>
              <a:buFont typeface="Wingdings" pitchFamily="2" charset="2"/>
              <a:buNone/>
              <a:defRPr/>
            </a:pPr>
            <a:r>
              <a:rPr lang="zh-CN" altLang="en-US" sz="2800" smtClean="0"/>
              <a:t>   </a:t>
            </a:r>
            <a:r>
              <a:rPr lang="en-US" altLang="zh-CN" sz="2800" smtClean="0"/>
              <a:t>(1)</a:t>
            </a:r>
            <a:r>
              <a:rPr lang="zh-CN" altLang="en-US" sz="2800" smtClean="0"/>
              <a:t>用</a:t>
            </a:r>
            <a:r>
              <a:rPr lang="en-US" altLang="zh-CN" sz="2800" smtClean="0"/>
              <a:t>getContentPane( )</a:t>
            </a:r>
            <a:r>
              <a:rPr lang="zh-CN" altLang="en-US" sz="2800" smtClean="0"/>
              <a:t>方法获得</a:t>
            </a:r>
            <a:r>
              <a:rPr lang="en-US" altLang="zh-CN" sz="2800" smtClean="0"/>
              <a:t>JFrame</a:t>
            </a:r>
            <a:r>
              <a:rPr lang="zh-CN" altLang="en-US" sz="2800" smtClean="0"/>
              <a:t>的内容面板，再对其加入组件：</a:t>
            </a:r>
          </a:p>
          <a:p>
            <a:pPr eaLnBrk="1" hangingPunct="1">
              <a:lnSpc>
                <a:spcPct val="90000"/>
              </a:lnSpc>
              <a:buFont typeface="Wingdings" pitchFamily="2" charset="2"/>
              <a:buNone/>
              <a:defRPr/>
            </a:pPr>
            <a:r>
              <a:rPr lang="zh-CN" altLang="en-US" sz="2800" smtClean="0"/>
              <a:t>	</a:t>
            </a:r>
            <a:r>
              <a:rPr lang="en-US" altLang="zh-CN" sz="2800" smtClean="0"/>
              <a:t>frame.getContentPane().add(childComponent)</a:t>
            </a:r>
          </a:p>
          <a:p>
            <a:pPr eaLnBrk="1" hangingPunct="1">
              <a:lnSpc>
                <a:spcPct val="90000"/>
              </a:lnSpc>
              <a:buFont typeface="Wingdings" pitchFamily="2" charset="2"/>
              <a:buNone/>
              <a:defRPr/>
            </a:pPr>
            <a:r>
              <a:rPr lang="en-US" altLang="zh-CN" sz="2800" smtClean="0"/>
              <a:t>	(2)</a:t>
            </a:r>
            <a:r>
              <a:rPr lang="zh-CN" altLang="en-US" sz="2800" smtClean="0"/>
              <a:t>建立一个</a:t>
            </a:r>
            <a:r>
              <a:rPr lang="en-US" altLang="zh-CN" sz="2800" smtClean="0"/>
              <a:t>JPanel</a:t>
            </a:r>
            <a:r>
              <a:rPr lang="zh-CN" altLang="en-US" sz="2800" smtClean="0"/>
              <a:t>或 </a:t>
            </a:r>
            <a:r>
              <a:rPr lang="en-US" altLang="zh-CN" sz="2800" smtClean="0"/>
              <a:t>JDesktopPane</a:t>
            </a:r>
            <a:r>
              <a:rPr lang="zh-CN" altLang="en-US" sz="2800" smtClean="0"/>
              <a:t>之类的中间容器，把组件添加到容器中，在用</a:t>
            </a:r>
            <a:r>
              <a:rPr lang="en-US" altLang="zh-CN" sz="2800" smtClean="0"/>
              <a:t>setContentPane()</a:t>
            </a:r>
            <a:r>
              <a:rPr lang="zh-CN" altLang="en-US" sz="2800" smtClean="0"/>
              <a:t>方法把该容器置为</a:t>
            </a:r>
            <a:r>
              <a:rPr lang="en-US" altLang="zh-CN" sz="2800" smtClean="0"/>
              <a:t>JFrame</a:t>
            </a:r>
            <a:r>
              <a:rPr lang="zh-CN" altLang="en-US" sz="2800" smtClean="0"/>
              <a:t>的内容面板：</a:t>
            </a:r>
          </a:p>
          <a:p>
            <a:pPr eaLnBrk="1" hangingPunct="1">
              <a:lnSpc>
                <a:spcPct val="90000"/>
              </a:lnSpc>
              <a:buFont typeface="Wingdings" pitchFamily="2" charset="2"/>
              <a:buNone/>
              <a:defRPr/>
            </a:pPr>
            <a:r>
              <a:rPr lang="zh-CN" altLang="en-US" sz="2800" smtClean="0"/>
              <a:t>		</a:t>
            </a:r>
            <a:r>
              <a:rPr lang="en-US" altLang="zh-CN" sz="2800" smtClean="0"/>
              <a:t>JPanel contentPane=new JPanel( );</a:t>
            </a:r>
          </a:p>
          <a:p>
            <a:pPr eaLnBrk="1" hangingPunct="1">
              <a:lnSpc>
                <a:spcPct val="90000"/>
              </a:lnSpc>
              <a:buFont typeface="Wingdings" pitchFamily="2" charset="2"/>
              <a:buNone/>
              <a:defRPr/>
            </a:pPr>
            <a:r>
              <a:rPr lang="en-US" altLang="zh-CN" sz="2800" smtClean="0"/>
              <a:t>		</a:t>
            </a:r>
            <a:r>
              <a:rPr lang="en-US" altLang="zh-CN" sz="2800" smtClean="0">
                <a:solidFill>
                  <a:schemeClr val="accent1"/>
                </a:solidFill>
              </a:rPr>
              <a:t>//add component to Jpanel;</a:t>
            </a:r>
          </a:p>
          <a:p>
            <a:pPr eaLnBrk="1" hangingPunct="1">
              <a:lnSpc>
                <a:spcPct val="90000"/>
              </a:lnSpc>
              <a:buFont typeface="Wingdings" pitchFamily="2" charset="2"/>
              <a:buNone/>
              <a:defRPr/>
            </a:pPr>
            <a:r>
              <a:rPr lang="en-US" altLang="zh-CN" sz="2800" smtClean="0"/>
              <a:t>		frame.setContentPane(contentPane);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a:defRPr/>
            </a:pPr>
            <a:fld id="{EBACDD2E-A848-4AEF-8E5A-D8B9BCADB4D3}" type="slidenum">
              <a:rPr lang="en-US" altLang="zh-CN"/>
              <a:pPr>
                <a:defRPr/>
              </a:pPr>
              <a:t>104</a:t>
            </a:fld>
            <a:endParaRPr lang="en-US" altLang="zh-CN"/>
          </a:p>
        </p:txBody>
      </p:sp>
      <p:sp>
        <p:nvSpPr>
          <p:cNvPr id="340994" name="Rectangle 2"/>
          <p:cNvSpPr>
            <a:spLocks noGrp="1" noChangeArrowheads="1"/>
          </p:cNvSpPr>
          <p:nvPr>
            <p:ph type="title"/>
          </p:nvPr>
        </p:nvSpPr>
        <p:spPr/>
        <p:txBody>
          <a:bodyPr/>
          <a:lstStyle/>
          <a:p>
            <a:pPr eaLnBrk="1" hangingPunct="1">
              <a:defRPr/>
            </a:pPr>
            <a:r>
              <a:rPr lang="en-US" altLang="zh-CN" dirty="0" smtClean="0"/>
              <a:t> </a:t>
            </a:r>
            <a:r>
              <a:rPr lang="zh-CN" altLang="en-US" dirty="0" smtClean="0"/>
              <a:t>文件选择器（</a:t>
            </a:r>
            <a:r>
              <a:rPr lang="en-US" altLang="zh-CN" dirty="0" err="1" smtClean="0"/>
              <a:t>JFileChooser</a:t>
            </a:r>
            <a:r>
              <a:rPr lang="en-US" altLang="zh-CN" dirty="0" smtClean="0"/>
              <a:t>)</a:t>
            </a:r>
          </a:p>
        </p:txBody>
      </p:sp>
      <p:sp>
        <p:nvSpPr>
          <p:cNvPr id="34099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 </a:t>
            </a:r>
          </a:p>
        </p:txBody>
      </p:sp>
      <p:pic>
        <p:nvPicPr>
          <p:cNvPr id="30725" name="Picture 5"/>
          <p:cNvPicPr>
            <a:picLocks noChangeAspect="1" noChangeArrowheads="1"/>
          </p:cNvPicPr>
          <p:nvPr/>
        </p:nvPicPr>
        <p:blipFill>
          <a:blip r:embed="rId3"/>
          <a:srcRect/>
          <a:stretch>
            <a:fillRect/>
          </a:stretch>
        </p:blipFill>
        <p:spPr bwMode="auto">
          <a:xfrm>
            <a:off x="323850" y="1700213"/>
            <a:ext cx="2886075" cy="2867025"/>
          </a:xfrm>
          <a:prstGeom prst="rect">
            <a:avLst/>
          </a:prstGeom>
          <a:noFill/>
          <a:ln w="9525">
            <a:noFill/>
            <a:miter lim="800000"/>
            <a:headEnd/>
            <a:tailEnd/>
          </a:ln>
        </p:spPr>
      </p:pic>
      <p:pic>
        <p:nvPicPr>
          <p:cNvPr id="340998" name="Picture 6">
            <a:hlinkClick r:id="rId4" action="ppaction://program"/>
          </p:cNvPr>
          <p:cNvPicPr>
            <a:picLocks noChangeAspect="1" noChangeArrowheads="1"/>
          </p:cNvPicPr>
          <p:nvPr/>
        </p:nvPicPr>
        <p:blipFill>
          <a:blip r:embed="rId5"/>
          <a:srcRect/>
          <a:stretch>
            <a:fillRect/>
          </a:stretch>
        </p:blipFill>
        <p:spPr bwMode="auto">
          <a:xfrm>
            <a:off x="3563938" y="1557338"/>
            <a:ext cx="5400675" cy="3859212"/>
          </a:xfrm>
          <a:prstGeom prst="rect">
            <a:avLst/>
          </a:prstGeom>
          <a:noFill/>
          <a:ln w="9525">
            <a:noFill/>
            <a:miter lim="800000"/>
            <a:headEnd/>
            <a:tailEnd/>
          </a:ln>
        </p:spPr>
      </p:pic>
      <p:pic>
        <p:nvPicPr>
          <p:cNvPr id="30727" name="Picture 7" descr="icon">
            <a:hlinkClick r:id="rId6" action="ppaction://program"/>
          </p:cNvPr>
          <p:cNvPicPr>
            <a:picLocks noChangeAspect="1" noChangeArrowheads="1"/>
          </p:cNvPicPr>
          <p:nvPr/>
        </p:nvPicPr>
        <p:blipFill>
          <a:blip r:embed="rId7"/>
          <a:srcRect/>
          <a:stretch>
            <a:fillRect/>
          </a:stretch>
        </p:blipFill>
        <p:spPr bwMode="auto">
          <a:xfrm>
            <a:off x="7451725" y="5734050"/>
            <a:ext cx="693738" cy="725488"/>
          </a:xfrm>
          <a:prstGeom prst="rect">
            <a:avLst/>
          </a:prstGeom>
          <a:noFill/>
          <a:ln w="9525">
            <a:noFill/>
            <a:miter lim="800000"/>
            <a:headEnd/>
            <a:tailEnd/>
          </a:ln>
        </p:spPr>
      </p:pic>
    </p:spTree>
    <p:extLst>
      <p:ext uri="{BB962C8B-B14F-4D97-AF65-F5344CB8AC3E}">
        <p14:creationId xmlns:p14="http://schemas.microsoft.com/office/powerpoint/2010/main" val="25247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998"/>
                                        </p:tgtEl>
                                        <p:attrNameLst>
                                          <p:attrName>style.visibility</p:attrName>
                                        </p:attrNameLst>
                                      </p:cBhvr>
                                      <p:to>
                                        <p:strVal val="visible"/>
                                      </p:to>
                                    </p:set>
                                    <p:anim calcmode="lin" valueType="num">
                                      <p:cBhvr additive="base">
                                        <p:cTn id="7" dur="500" fill="hold"/>
                                        <p:tgtEl>
                                          <p:spTgt spid="340998"/>
                                        </p:tgtEl>
                                        <p:attrNameLst>
                                          <p:attrName>ppt_x</p:attrName>
                                        </p:attrNameLst>
                                      </p:cBhvr>
                                      <p:tavLst>
                                        <p:tav tm="0">
                                          <p:val>
                                            <p:strVal val="#ppt_x"/>
                                          </p:val>
                                        </p:tav>
                                        <p:tav tm="100000">
                                          <p:val>
                                            <p:strVal val="#ppt_x"/>
                                          </p:val>
                                        </p:tav>
                                      </p:tavLst>
                                    </p:anim>
                                    <p:anim calcmode="lin" valueType="num">
                                      <p:cBhvr additive="base">
                                        <p:cTn id="8" dur="500" fill="hold"/>
                                        <p:tgtEl>
                                          <p:spTgt spid="340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20C08D6E-F796-4BEE-BD18-D58AECBAA42D}" type="slidenum">
              <a:rPr lang="en-US" altLang="zh-CN"/>
              <a:pPr>
                <a:defRPr/>
              </a:pPr>
              <a:t>105</a:t>
            </a:fld>
            <a:endParaRPr lang="en-US" altLang="zh-CN"/>
          </a:p>
        </p:txBody>
      </p:sp>
      <p:sp>
        <p:nvSpPr>
          <p:cNvPr id="467970" name="Rectangle 2"/>
          <p:cNvSpPr>
            <a:spLocks noGrp="1" noChangeArrowheads="1"/>
          </p:cNvSpPr>
          <p:nvPr>
            <p:ph type="body" idx="1"/>
          </p:nvPr>
        </p:nvSpPr>
        <p:spPr>
          <a:xfrm>
            <a:off x="0" y="188913"/>
            <a:ext cx="9467850" cy="5976937"/>
          </a:xfrm>
        </p:spPr>
        <p:txBody>
          <a:bodyPr/>
          <a:lstStyle/>
          <a:p>
            <a:pPr marL="381000" indent="-381000" eaLnBrk="1" hangingPunct="1">
              <a:lnSpc>
                <a:spcPct val="80000"/>
              </a:lnSpc>
              <a:buFont typeface="Wingdings" pitchFamily="2" charset="2"/>
              <a:buNone/>
              <a:defRPr/>
            </a:pPr>
            <a:r>
              <a:rPr lang="en-US" altLang="zh-CN" sz="2400" smtClean="0"/>
              <a:t>import javax.swing.*;</a:t>
            </a:r>
          </a:p>
          <a:p>
            <a:pPr marL="381000" indent="-381000" eaLnBrk="1" hangingPunct="1">
              <a:lnSpc>
                <a:spcPct val="80000"/>
              </a:lnSpc>
              <a:buFont typeface="Wingdings" pitchFamily="2" charset="2"/>
              <a:buNone/>
              <a:defRPr/>
            </a:pPr>
            <a:r>
              <a:rPr lang="en-US" altLang="zh-CN" sz="2400" smtClean="0"/>
              <a:t>import java.awt.event.*;</a:t>
            </a:r>
          </a:p>
          <a:p>
            <a:pPr marL="381000" indent="-381000" eaLnBrk="1" hangingPunct="1">
              <a:lnSpc>
                <a:spcPct val="80000"/>
              </a:lnSpc>
              <a:buFont typeface="Wingdings" pitchFamily="2" charset="2"/>
              <a:buNone/>
              <a:defRPr/>
            </a:pPr>
            <a:r>
              <a:rPr lang="en-US" altLang="zh-CN" sz="2400" smtClean="0"/>
              <a:t>import java.io.*;</a:t>
            </a:r>
          </a:p>
          <a:p>
            <a:pPr marL="381000" indent="-381000" eaLnBrk="1" hangingPunct="1">
              <a:lnSpc>
                <a:spcPct val="80000"/>
              </a:lnSpc>
              <a:buFont typeface="Wingdings" pitchFamily="2" charset="2"/>
              <a:buNone/>
              <a:defRPr/>
            </a:pPr>
            <a:r>
              <a:rPr lang="en-US" altLang="zh-CN" sz="2400" smtClean="0"/>
              <a:t>import java.awt.*;</a:t>
            </a:r>
          </a:p>
          <a:p>
            <a:pPr marL="381000" indent="-381000" eaLnBrk="1" hangingPunct="1">
              <a:lnSpc>
                <a:spcPct val="80000"/>
              </a:lnSpc>
              <a:buFont typeface="Wingdings" pitchFamily="2" charset="2"/>
              <a:buNone/>
              <a:defRPr/>
            </a:pPr>
            <a:endParaRPr lang="en-US" altLang="zh-CN" sz="2400" smtClean="0"/>
          </a:p>
          <a:p>
            <a:pPr marL="381000" indent="-381000" eaLnBrk="1" hangingPunct="1">
              <a:lnSpc>
                <a:spcPct val="80000"/>
              </a:lnSpc>
              <a:buFont typeface="Wingdings" pitchFamily="2" charset="2"/>
              <a:buNone/>
              <a:defRPr/>
            </a:pPr>
            <a:r>
              <a:rPr lang="en-US" altLang="zh-CN" sz="2400" smtClean="0"/>
              <a:t>public class FileChooserDemo2 implements ActionListener{</a:t>
            </a:r>
          </a:p>
          <a:p>
            <a:pPr marL="381000" indent="-381000" eaLnBrk="1" hangingPunct="1">
              <a:lnSpc>
                <a:spcPct val="80000"/>
              </a:lnSpc>
              <a:buFont typeface="Wingdings" pitchFamily="2" charset="2"/>
              <a:buNone/>
              <a:defRPr/>
            </a:pPr>
            <a:r>
              <a:rPr lang="en-US" altLang="zh-CN" sz="2400" smtClean="0"/>
              <a:t>	JFrame f;</a:t>
            </a:r>
          </a:p>
          <a:p>
            <a:pPr marL="381000" indent="-381000" eaLnBrk="1" hangingPunct="1">
              <a:lnSpc>
                <a:spcPct val="80000"/>
              </a:lnSpc>
              <a:buFont typeface="Wingdings" pitchFamily="2" charset="2"/>
              <a:buNone/>
              <a:defRPr/>
            </a:pPr>
            <a:r>
              <a:rPr lang="en-US" altLang="zh-CN" sz="2400" smtClean="0"/>
              <a:t>	JTextArea ta;</a:t>
            </a:r>
          </a:p>
          <a:p>
            <a:pPr marL="381000" indent="-381000" eaLnBrk="1" hangingPunct="1">
              <a:lnSpc>
                <a:spcPct val="80000"/>
              </a:lnSpc>
              <a:buFont typeface="Wingdings" pitchFamily="2" charset="2"/>
              <a:buNone/>
              <a:defRPr/>
            </a:pPr>
            <a:r>
              <a:rPr lang="en-US" altLang="zh-CN" sz="2400" smtClean="0">
                <a:solidFill>
                  <a:srgbClr val="FFFF00"/>
                </a:solidFill>
              </a:rPr>
              <a:t>	JFileChooser fc;</a:t>
            </a:r>
          </a:p>
          <a:p>
            <a:pPr marL="381000" indent="-381000" eaLnBrk="1" hangingPunct="1">
              <a:lnSpc>
                <a:spcPct val="80000"/>
              </a:lnSpc>
              <a:buFont typeface="Wingdings" pitchFamily="2" charset="2"/>
              <a:buNone/>
              <a:defRPr/>
            </a:pPr>
            <a:r>
              <a:rPr lang="en-US" altLang="zh-CN" sz="2400" smtClean="0"/>
              <a:t>	Container c;</a:t>
            </a:r>
          </a:p>
          <a:p>
            <a:pPr marL="381000" indent="-381000" eaLnBrk="1" hangingPunct="1">
              <a:lnSpc>
                <a:spcPct val="80000"/>
              </a:lnSpc>
              <a:buFont typeface="Wingdings" pitchFamily="2" charset="2"/>
              <a:buNone/>
              <a:defRPr/>
            </a:pPr>
            <a:r>
              <a:rPr lang="en-US" altLang="zh-CN" sz="2400" smtClean="0"/>
              <a:t>	File myFile;</a:t>
            </a:r>
          </a:p>
          <a:p>
            <a:pPr marL="381000" indent="-381000" eaLnBrk="1" hangingPunct="1">
              <a:lnSpc>
                <a:spcPct val="80000"/>
              </a:lnSpc>
              <a:buFont typeface="Wingdings" pitchFamily="2" charset="2"/>
              <a:buNone/>
              <a:defRPr/>
            </a:pPr>
            <a:r>
              <a:rPr lang="en-US" altLang="zh-CN" sz="2400" smtClean="0"/>
              <a:t>	</a:t>
            </a:r>
          </a:p>
          <a:p>
            <a:pPr marL="381000" indent="-381000" eaLnBrk="1" hangingPunct="1">
              <a:lnSpc>
                <a:spcPct val="80000"/>
              </a:lnSpc>
              <a:buFont typeface="Wingdings" pitchFamily="2" charset="2"/>
              <a:buNone/>
              <a:defRPr/>
            </a:pPr>
            <a:r>
              <a:rPr lang="en-US" altLang="zh-CN" sz="2400" smtClean="0"/>
              <a:t>	public static void main(String args[]){</a:t>
            </a:r>
          </a:p>
          <a:p>
            <a:pPr marL="381000" indent="-381000" eaLnBrk="1" hangingPunct="1">
              <a:lnSpc>
                <a:spcPct val="80000"/>
              </a:lnSpc>
              <a:buFont typeface="Wingdings" pitchFamily="2" charset="2"/>
              <a:buNone/>
              <a:defRPr/>
            </a:pPr>
            <a:r>
              <a:rPr lang="en-US" altLang="zh-CN" sz="2400" smtClean="0"/>
              <a:t>		FileChooserDemo2 demo=new FileChooserDemo2();</a:t>
            </a:r>
          </a:p>
          <a:p>
            <a:pPr marL="381000" indent="-381000" eaLnBrk="1" hangingPunct="1">
              <a:lnSpc>
                <a:spcPct val="80000"/>
              </a:lnSpc>
              <a:buFont typeface="Wingdings" pitchFamily="2" charset="2"/>
              <a:buNone/>
              <a:defRPr/>
            </a:pPr>
            <a:r>
              <a:rPr lang="en-US" altLang="zh-CN" sz="2400" smtClean="0"/>
              <a:t>		demo.go();</a:t>
            </a:r>
          </a:p>
          <a:p>
            <a:pPr marL="381000" indent="-381000" eaLnBrk="1" hangingPunct="1">
              <a:lnSpc>
                <a:spcPct val="80000"/>
              </a:lnSpc>
              <a:buFont typeface="Wingdings" pitchFamily="2" charset="2"/>
              <a:buNone/>
              <a:defRPr/>
            </a:pPr>
            <a:r>
              <a:rPr lang="en-US" altLang="zh-CN" sz="2400" smtClean="0"/>
              <a:t>	}</a:t>
            </a:r>
          </a:p>
        </p:txBody>
      </p:sp>
    </p:spTree>
    <p:extLst>
      <p:ext uri="{BB962C8B-B14F-4D97-AF65-F5344CB8AC3E}">
        <p14:creationId xmlns:p14="http://schemas.microsoft.com/office/powerpoint/2010/main" val="2610165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1CBB46B2-526E-456B-ABB2-3C6B8A5A2328}" type="slidenum">
              <a:rPr lang="en-US" altLang="zh-CN"/>
              <a:pPr>
                <a:defRPr/>
              </a:pPr>
              <a:t>106</a:t>
            </a:fld>
            <a:endParaRPr lang="en-US" altLang="zh-CN"/>
          </a:p>
        </p:txBody>
      </p:sp>
      <p:sp>
        <p:nvSpPr>
          <p:cNvPr id="468994" name="Rectangle 2"/>
          <p:cNvSpPr>
            <a:spLocks noGrp="1" noChangeArrowheads="1"/>
          </p:cNvSpPr>
          <p:nvPr>
            <p:ph type="body" idx="1"/>
          </p:nvPr>
        </p:nvSpPr>
        <p:spPr>
          <a:xfrm>
            <a:off x="0" y="188913"/>
            <a:ext cx="9467850" cy="5976937"/>
          </a:xfrm>
        </p:spPr>
        <p:txBody>
          <a:bodyPr/>
          <a:lstStyle/>
          <a:p>
            <a:pPr marL="381000" indent="-381000" eaLnBrk="1" hangingPunct="1">
              <a:lnSpc>
                <a:spcPct val="80000"/>
              </a:lnSpc>
              <a:buFont typeface="Wingdings" pitchFamily="2" charset="2"/>
              <a:buNone/>
              <a:defRPr/>
            </a:pPr>
            <a:r>
              <a:rPr lang="en-US" altLang="zh-CN" sz="2400" smtClean="0"/>
              <a:t>	void go(){</a:t>
            </a:r>
          </a:p>
          <a:p>
            <a:pPr marL="381000" indent="-381000" eaLnBrk="1" hangingPunct="1">
              <a:lnSpc>
                <a:spcPct val="80000"/>
              </a:lnSpc>
              <a:buFont typeface="Wingdings" pitchFamily="2" charset="2"/>
              <a:buNone/>
              <a:defRPr/>
            </a:pPr>
            <a:r>
              <a:rPr lang="en-US" altLang="zh-CN" sz="2400" smtClean="0"/>
              <a:t>		JFrame f=new JFrame("File Chooser Demo");</a:t>
            </a:r>
          </a:p>
          <a:p>
            <a:pPr marL="381000" indent="-381000" eaLnBrk="1" hangingPunct="1">
              <a:lnSpc>
                <a:spcPct val="80000"/>
              </a:lnSpc>
              <a:buFont typeface="Wingdings" pitchFamily="2" charset="2"/>
              <a:buNone/>
              <a:defRPr/>
            </a:pPr>
            <a:r>
              <a:rPr lang="en-US" altLang="zh-CN" sz="2400" smtClean="0"/>
              <a:t>		JButton b=new JButton("Open file");</a:t>
            </a:r>
          </a:p>
          <a:p>
            <a:pPr marL="381000" indent="-381000" eaLnBrk="1" hangingPunct="1">
              <a:lnSpc>
                <a:spcPct val="80000"/>
              </a:lnSpc>
              <a:buFont typeface="Wingdings" pitchFamily="2" charset="2"/>
              <a:buNone/>
              <a:defRPr/>
            </a:pPr>
            <a:r>
              <a:rPr lang="en-US" altLang="zh-CN" sz="2400" smtClean="0"/>
              <a:t>		ta=new JTextArea("Where is your file path?",10,30);</a:t>
            </a:r>
          </a:p>
          <a:p>
            <a:pPr marL="381000" indent="-381000" eaLnBrk="1" hangingPunct="1">
              <a:lnSpc>
                <a:spcPct val="80000"/>
              </a:lnSpc>
              <a:buFont typeface="Wingdings" pitchFamily="2" charset="2"/>
              <a:buNone/>
              <a:defRPr/>
            </a:pPr>
            <a:r>
              <a:rPr lang="en-US" altLang="zh-CN" sz="2400" smtClean="0"/>
              <a:t>		b.addActionListener(this);</a:t>
            </a:r>
          </a:p>
          <a:p>
            <a:pPr marL="381000" indent="-381000" eaLnBrk="1" hangingPunct="1">
              <a:lnSpc>
                <a:spcPct val="80000"/>
              </a:lnSpc>
              <a:buFont typeface="Wingdings" pitchFamily="2" charset="2"/>
              <a:buNone/>
              <a:defRPr/>
            </a:pPr>
            <a:r>
              <a:rPr lang="en-US" altLang="zh-CN" sz="2400" smtClean="0"/>
              <a:t>		c=f.getContentPane();</a:t>
            </a:r>
          </a:p>
          <a:p>
            <a:pPr marL="381000" indent="-381000" eaLnBrk="1" hangingPunct="1">
              <a:lnSpc>
                <a:spcPct val="80000"/>
              </a:lnSpc>
              <a:buFont typeface="Wingdings" pitchFamily="2" charset="2"/>
              <a:buNone/>
              <a:defRPr/>
            </a:pPr>
            <a:r>
              <a:rPr lang="en-US" altLang="zh-CN" sz="2400" smtClean="0"/>
              <a:t>		f.setDefaultCloseOperation(JFrame.EXIT_ON_CLOSE);</a:t>
            </a:r>
          </a:p>
          <a:p>
            <a:pPr marL="381000" indent="-381000" eaLnBrk="1" hangingPunct="1">
              <a:lnSpc>
                <a:spcPct val="80000"/>
              </a:lnSpc>
              <a:buFont typeface="Wingdings" pitchFamily="2" charset="2"/>
              <a:buNone/>
              <a:defRPr/>
            </a:pPr>
            <a:r>
              <a:rPr lang="en-US" altLang="zh-CN" sz="2400" smtClean="0"/>
              <a:t>		f.getContentPane().add("South",b);</a:t>
            </a:r>
          </a:p>
          <a:p>
            <a:pPr marL="381000" indent="-381000" eaLnBrk="1" hangingPunct="1">
              <a:lnSpc>
                <a:spcPct val="80000"/>
              </a:lnSpc>
              <a:buFont typeface="Wingdings" pitchFamily="2" charset="2"/>
              <a:buNone/>
              <a:defRPr/>
            </a:pPr>
            <a:r>
              <a:rPr lang="en-US" altLang="zh-CN" sz="2400" smtClean="0"/>
              <a:t>		f.getContentPane().add("Center",ta);</a:t>
            </a:r>
          </a:p>
          <a:p>
            <a:pPr marL="381000" indent="-381000" eaLnBrk="1" hangingPunct="1">
              <a:lnSpc>
                <a:spcPct val="80000"/>
              </a:lnSpc>
              <a:buFont typeface="Wingdings" pitchFamily="2" charset="2"/>
              <a:buNone/>
              <a:defRPr/>
            </a:pPr>
            <a:r>
              <a:rPr lang="en-US" altLang="zh-CN" sz="2400" smtClean="0"/>
              <a:t>		f.setSize(300,300);</a:t>
            </a:r>
          </a:p>
          <a:p>
            <a:pPr marL="381000" indent="-381000" eaLnBrk="1" hangingPunct="1">
              <a:lnSpc>
                <a:spcPct val="80000"/>
              </a:lnSpc>
              <a:buFont typeface="Wingdings" pitchFamily="2" charset="2"/>
              <a:buNone/>
              <a:defRPr/>
            </a:pPr>
            <a:r>
              <a:rPr lang="en-US" altLang="zh-CN" sz="2400" smtClean="0"/>
              <a:t>		f.setVisible(true);</a:t>
            </a:r>
          </a:p>
          <a:p>
            <a:pPr marL="381000" indent="-381000" eaLnBrk="1" hangingPunct="1">
              <a:lnSpc>
                <a:spcPct val="80000"/>
              </a:lnSpc>
              <a:buFont typeface="Wingdings" pitchFamily="2" charset="2"/>
              <a:buNone/>
              <a:defRPr/>
            </a:pPr>
            <a:r>
              <a:rPr lang="en-US" altLang="zh-CN" sz="2400" smtClean="0"/>
              <a:t>	}</a:t>
            </a:r>
          </a:p>
        </p:txBody>
      </p:sp>
    </p:spTree>
    <p:extLst>
      <p:ext uri="{BB962C8B-B14F-4D97-AF65-F5344CB8AC3E}">
        <p14:creationId xmlns:p14="http://schemas.microsoft.com/office/powerpoint/2010/main" val="25138807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7B9D04EB-EF23-457F-9286-EFE3EF969D56}" type="slidenum">
              <a:rPr lang="en-US" altLang="zh-CN"/>
              <a:pPr>
                <a:defRPr/>
              </a:pPr>
              <a:t>107</a:t>
            </a:fld>
            <a:endParaRPr lang="en-US" altLang="zh-CN"/>
          </a:p>
        </p:txBody>
      </p:sp>
      <p:sp>
        <p:nvSpPr>
          <p:cNvPr id="470018" name="Rectangle 2"/>
          <p:cNvSpPr>
            <a:spLocks noGrp="1" noChangeArrowheads="1"/>
          </p:cNvSpPr>
          <p:nvPr>
            <p:ph type="body" idx="1"/>
          </p:nvPr>
        </p:nvSpPr>
        <p:spPr>
          <a:xfrm>
            <a:off x="0" y="692150"/>
            <a:ext cx="9467850" cy="3816350"/>
          </a:xfrm>
        </p:spPr>
        <p:txBody>
          <a:bodyPr/>
          <a:lstStyle/>
          <a:p>
            <a:pPr marL="381000" indent="-381000" eaLnBrk="1" hangingPunct="1">
              <a:lnSpc>
                <a:spcPct val="80000"/>
              </a:lnSpc>
              <a:buFont typeface="Wingdings" pitchFamily="2" charset="2"/>
              <a:buNone/>
              <a:defRPr/>
            </a:pPr>
            <a:r>
              <a:rPr lang="en-US" altLang="zh-CN" sz="2400" smtClean="0"/>
              <a:t>	public void actionPerformed(ActionEvent e){</a:t>
            </a:r>
          </a:p>
          <a:p>
            <a:pPr marL="381000" indent="-381000" eaLnBrk="1" hangingPunct="1">
              <a:lnSpc>
                <a:spcPct val="80000"/>
              </a:lnSpc>
              <a:buFont typeface="Wingdings" pitchFamily="2" charset="2"/>
              <a:buNone/>
              <a:defRPr/>
            </a:pPr>
            <a:r>
              <a:rPr lang="en-US" altLang="zh-CN" sz="2400" smtClean="0">
                <a:solidFill>
                  <a:srgbClr val="FFFF00"/>
                </a:solidFill>
              </a:rPr>
              <a:t>		fc=new JFileChooser();</a:t>
            </a:r>
          </a:p>
          <a:p>
            <a:pPr marL="381000" indent="-381000" eaLnBrk="1" hangingPunct="1">
              <a:lnSpc>
                <a:spcPct val="80000"/>
              </a:lnSpc>
              <a:buFont typeface="Wingdings" pitchFamily="2" charset="2"/>
              <a:buNone/>
              <a:defRPr/>
            </a:pPr>
            <a:r>
              <a:rPr lang="en-US" altLang="zh-CN" sz="2400" smtClean="0">
                <a:solidFill>
                  <a:srgbClr val="FFFF00"/>
                </a:solidFill>
              </a:rPr>
              <a:t> 		int selected=fc.showOpenDialog(c); </a:t>
            </a:r>
          </a:p>
          <a:p>
            <a:pPr marL="381000" indent="-381000" eaLnBrk="1" hangingPunct="1">
              <a:lnSpc>
                <a:spcPct val="80000"/>
              </a:lnSpc>
              <a:buFont typeface="Wingdings" pitchFamily="2" charset="2"/>
              <a:buNone/>
              <a:defRPr/>
            </a:pPr>
            <a:r>
              <a:rPr lang="en-US" altLang="zh-CN" sz="2400" smtClean="0"/>
              <a:t> 		if (selected==JFileChooser.APPROVE_OPTION){</a:t>
            </a:r>
          </a:p>
          <a:p>
            <a:pPr marL="381000" indent="-381000" eaLnBrk="1" hangingPunct="1">
              <a:lnSpc>
                <a:spcPct val="80000"/>
              </a:lnSpc>
              <a:buFont typeface="Wingdings" pitchFamily="2" charset="2"/>
              <a:buNone/>
              <a:defRPr/>
            </a:pPr>
            <a:r>
              <a:rPr lang="en-US" altLang="zh-CN" sz="2400" smtClean="0">
                <a:solidFill>
                  <a:srgbClr val="FFFF00"/>
                </a:solidFill>
              </a:rPr>
              <a:t>		  myFile=fc.getSelectedFile();</a:t>
            </a:r>
          </a:p>
          <a:p>
            <a:pPr marL="381000" indent="-381000" eaLnBrk="1" hangingPunct="1">
              <a:lnSpc>
                <a:spcPct val="80000"/>
              </a:lnSpc>
              <a:buFont typeface="Wingdings" pitchFamily="2" charset="2"/>
              <a:buNone/>
              <a:defRPr/>
            </a:pPr>
            <a:r>
              <a:rPr lang="en-US" altLang="zh-CN" sz="2400" smtClean="0">
                <a:solidFill>
                  <a:srgbClr val="FFFF00"/>
                </a:solidFill>
              </a:rPr>
              <a:t> 		  ta.setText("You have selected file: "+myFile.getName());</a:t>
            </a:r>
          </a:p>
          <a:p>
            <a:pPr marL="381000" indent="-381000" eaLnBrk="1" hangingPunct="1">
              <a:lnSpc>
                <a:spcPct val="80000"/>
              </a:lnSpc>
              <a:buFont typeface="Wingdings" pitchFamily="2" charset="2"/>
              <a:buNone/>
              <a:defRPr/>
            </a:pPr>
            <a:r>
              <a:rPr lang="en-US" altLang="zh-CN" sz="2400" smtClean="0"/>
              <a:t>		}</a:t>
            </a:r>
          </a:p>
          <a:p>
            <a:pPr marL="381000" indent="-381000" eaLnBrk="1" hangingPunct="1">
              <a:lnSpc>
                <a:spcPct val="80000"/>
              </a:lnSpc>
              <a:buFont typeface="Wingdings" pitchFamily="2" charset="2"/>
              <a:buNone/>
              <a:defRPr/>
            </a:pPr>
            <a:r>
              <a:rPr lang="en-US" altLang="zh-CN" sz="2400" smtClean="0"/>
              <a:t>	}</a:t>
            </a:r>
          </a:p>
          <a:p>
            <a:pPr marL="381000" indent="-381000" eaLnBrk="1" hangingPunct="1">
              <a:lnSpc>
                <a:spcPct val="80000"/>
              </a:lnSpc>
              <a:buFont typeface="Wingdings" pitchFamily="2" charset="2"/>
              <a:buNone/>
              <a:defRPr/>
            </a:pPr>
            <a:r>
              <a:rPr lang="en-US" altLang="zh-CN" sz="2400" smtClean="0"/>
              <a:t>}</a:t>
            </a:r>
          </a:p>
          <a:p>
            <a:pPr marL="381000" indent="-381000" eaLnBrk="1" hangingPunct="1">
              <a:lnSpc>
                <a:spcPct val="80000"/>
              </a:lnSpc>
              <a:buFont typeface="Wingdings" pitchFamily="2" charset="2"/>
              <a:buNone/>
              <a:defRPr/>
            </a:pPr>
            <a:endParaRPr lang="en-US" altLang="zh-CN" sz="2400" smtClean="0"/>
          </a:p>
        </p:txBody>
      </p:sp>
    </p:spTree>
    <p:extLst>
      <p:ext uri="{BB962C8B-B14F-4D97-AF65-F5344CB8AC3E}">
        <p14:creationId xmlns:p14="http://schemas.microsoft.com/office/powerpoint/2010/main" val="16323861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a:defRPr/>
            </a:pPr>
            <a:fld id="{0EED5814-2E30-4C72-B483-45A22FB5026C}" type="slidenum">
              <a:rPr lang="en-US" altLang="zh-CN"/>
              <a:pPr>
                <a:defRPr/>
              </a:pPr>
              <a:t>108</a:t>
            </a:fld>
            <a:endParaRPr lang="en-US" altLang="zh-CN"/>
          </a:p>
        </p:txBody>
      </p:sp>
      <p:sp>
        <p:nvSpPr>
          <p:cNvPr id="471042" name="Rectangle 2"/>
          <p:cNvSpPr>
            <a:spLocks noGrp="1" noChangeArrowheads="1"/>
          </p:cNvSpPr>
          <p:nvPr>
            <p:ph type="title"/>
          </p:nvPr>
        </p:nvSpPr>
        <p:spPr/>
        <p:txBody>
          <a:bodyPr/>
          <a:lstStyle/>
          <a:p>
            <a:pPr eaLnBrk="1" hangingPunct="1">
              <a:defRPr/>
            </a:pPr>
            <a:r>
              <a:rPr lang="en-US" altLang="zh-CN" smtClean="0"/>
              <a:t> </a:t>
            </a:r>
            <a:r>
              <a:rPr lang="zh-CN" altLang="en-US" smtClean="0"/>
              <a:t>颜色选择器（</a:t>
            </a:r>
            <a:r>
              <a:rPr lang="en-US" altLang="zh-CN" smtClean="0"/>
              <a:t>JColorChooser)</a:t>
            </a:r>
          </a:p>
        </p:txBody>
      </p:sp>
      <p:sp>
        <p:nvSpPr>
          <p:cNvPr id="471043"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 </a:t>
            </a:r>
          </a:p>
        </p:txBody>
      </p:sp>
      <p:pic>
        <p:nvPicPr>
          <p:cNvPr id="34821" name="Picture 6"/>
          <p:cNvPicPr>
            <a:picLocks noChangeAspect="1" noChangeArrowheads="1"/>
          </p:cNvPicPr>
          <p:nvPr/>
        </p:nvPicPr>
        <p:blipFill>
          <a:blip r:embed="rId3"/>
          <a:srcRect/>
          <a:stretch>
            <a:fillRect/>
          </a:stretch>
        </p:blipFill>
        <p:spPr bwMode="auto">
          <a:xfrm>
            <a:off x="395288" y="1844675"/>
            <a:ext cx="2867025" cy="2857500"/>
          </a:xfrm>
          <a:prstGeom prst="rect">
            <a:avLst/>
          </a:prstGeom>
          <a:noFill/>
          <a:ln w="9525">
            <a:noFill/>
            <a:miter lim="800000"/>
            <a:headEnd/>
            <a:tailEnd/>
          </a:ln>
        </p:spPr>
      </p:pic>
      <p:pic>
        <p:nvPicPr>
          <p:cNvPr id="471047" name="Picture 7">
            <a:hlinkClick r:id="rId4" action="ppaction://program"/>
          </p:cNvPr>
          <p:cNvPicPr>
            <a:picLocks noChangeAspect="1" noChangeArrowheads="1"/>
          </p:cNvPicPr>
          <p:nvPr/>
        </p:nvPicPr>
        <p:blipFill>
          <a:blip r:embed="rId5"/>
          <a:srcRect/>
          <a:stretch>
            <a:fillRect/>
          </a:stretch>
        </p:blipFill>
        <p:spPr bwMode="auto">
          <a:xfrm>
            <a:off x="3706813" y="1341438"/>
            <a:ext cx="4968875" cy="4787900"/>
          </a:xfrm>
          <a:prstGeom prst="rect">
            <a:avLst/>
          </a:prstGeom>
          <a:noFill/>
          <a:ln w="9525">
            <a:noFill/>
            <a:miter lim="800000"/>
            <a:headEnd/>
            <a:tailEnd/>
          </a:ln>
        </p:spPr>
      </p:pic>
      <p:pic>
        <p:nvPicPr>
          <p:cNvPr id="34823" name="Picture 8" descr="icon">
            <a:hlinkClick r:id="rId6" action="ppaction://program"/>
          </p:cNvPr>
          <p:cNvPicPr>
            <a:picLocks noChangeAspect="1" noChangeArrowheads="1"/>
          </p:cNvPicPr>
          <p:nvPr/>
        </p:nvPicPr>
        <p:blipFill>
          <a:blip r:embed="rId7"/>
          <a:srcRect/>
          <a:stretch>
            <a:fillRect/>
          </a:stretch>
        </p:blipFill>
        <p:spPr bwMode="auto">
          <a:xfrm>
            <a:off x="7667625" y="6132513"/>
            <a:ext cx="693738" cy="725487"/>
          </a:xfrm>
          <a:prstGeom prst="rect">
            <a:avLst/>
          </a:prstGeom>
          <a:noFill/>
          <a:ln w="9525">
            <a:noFill/>
            <a:miter lim="800000"/>
            <a:headEnd/>
            <a:tailEnd/>
          </a:ln>
        </p:spPr>
      </p:pic>
    </p:spTree>
    <p:extLst>
      <p:ext uri="{BB962C8B-B14F-4D97-AF65-F5344CB8AC3E}">
        <p14:creationId xmlns:p14="http://schemas.microsoft.com/office/powerpoint/2010/main" val="42400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box(in)">
                                      <p:cBhvr>
                                        <p:cTn id="7" dur="500"/>
                                        <p:tgtEl>
                                          <p:spTgt spid="47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9C8CD12E-E4EB-4F33-A945-41FD5EC11F50}" type="slidenum">
              <a:rPr lang="en-US" altLang="zh-CN"/>
              <a:pPr>
                <a:defRPr/>
              </a:pPr>
              <a:t>109</a:t>
            </a:fld>
            <a:endParaRPr lang="en-US" altLang="zh-CN"/>
          </a:p>
        </p:txBody>
      </p:sp>
      <p:sp>
        <p:nvSpPr>
          <p:cNvPr id="473090" name="Rectangle 2"/>
          <p:cNvSpPr>
            <a:spLocks noGrp="1" noChangeArrowheads="1"/>
          </p:cNvSpPr>
          <p:nvPr>
            <p:ph type="body" idx="1"/>
          </p:nvPr>
        </p:nvSpPr>
        <p:spPr>
          <a:xfrm>
            <a:off x="395288" y="188913"/>
            <a:ext cx="9396412" cy="5689600"/>
          </a:xfrm>
        </p:spPr>
        <p:txBody>
          <a:bodyPr/>
          <a:lstStyle/>
          <a:p>
            <a:pPr marL="381000" indent="-381000" eaLnBrk="1" hangingPunct="1">
              <a:lnSpc>
                <a:spcPct val="80000"/>
              </a:lnSpc>
              <a:buFont typeface="Wingdings" pitchFamily="2" charset="2"/>
              <a:buNone/>
              <a:defRPr/>
            </a:pPr>
            <a:r>
              <a:rPr lang="en-US" altLang="zh-CN" sz="2400" smtClean="0"/>
              <a:t>import javax.swing.*;</a:t>
            </a:r>
          </a:p>
          <a:p>
            <a:pPr marL="381000" indent="-381000" eaLnBrk="1" hangingPunct="1">
              <a:lnSpc>
                <a:spcPct val="80000"/>
              </a:lnSpc>
              <a:buFont typeface="Wingdings" pitchFamily="2" charset="2"/>
              <a:buNone/>
              <a:defRPr/>
            </a:pPr>
            <a:r>
              <a:rPr lang="en-US" altLang="zh-CN" sz="2400" smtClean="0"/>
              <a:t>import java.awt.event.*;</a:t>
            </a:r>
          </a:p>
          <a:p>
            <a:pPr marL="381000" indent="-381000" eaLnBrk="1" hangingPunct="1">
              <a:lnSpc>
                <a:spcPct val="80000"/>
              </a:lnSpc>
              <a:buFont typeface="Wingdings" pitchFamily="2" charset="2"/>
              <a:buNone/>
              <a:defRPr/>
            </a:pPr>
            <a:r>
              <a:rPr lang="en-US" altLang="zh-CN" sz="2400" smtClean="0"/>
              <a:t>import java.io.*;</a:t>
            </a:r>
          </a:p>
          <a:p>
            <a:pPr marL="381000" indent="-381000" eaLnBrk="1" hangingPunct="1">
              <a:lnSpc>
                <a:spcPct val="80000"/>
              </a:lnSpc>
              <a:buFont typeface="Wingdings" pitchFamily="2" charset="2"/>
              <a:buNone/>
              <a:defRPr/>
            </a:pPr>
            <a:r>
              <a:rPr lang="en-US" altLang="zh-CN" sz="2400" smtClean="0"/>
              <a:t>import java.awt.*;</a:t>
            </a:r>
          </a:p>
          <a:p>
            <a:pPr marL="381000" indent="-381000" eaLnBrk="1" hangingPunct="1">
              <a:lnSpc>
                <a:spcPct val="80000"/>
              </a:lnSpc>
              <a:buFont typeface="Wingdings" pitchFamily="2" charset="2"/>
              <a:buNone/>
              <a:defRPr/>
            </a:pPr>
            <a:endParaRPr lang="en-US" altLang="zh-CN" sz="2400" smtClean="0"/>
          </a:p>
          <a:p>
            <a:pPr marL="381000" indent="-381000" eaLnBrk="1" hangingPunct="1">
              <a:lnSpc>
                <a:spcPct val="80000"/>
              </a:lnSpc>
              <a:buFont typeface="Wingdings" pitchFamily="2" charset="2"/>
              <a:buNone/>
              <a:defRPr/>
            </a:pPr>
            <a:r>
              <a:rPr lang="en-US" altLang="zh-CN" sz="2400" smtClean="0"/>
              <a:t>public class ColorChooserDemo implements ActionListener{</a:t>
            </a:r>
          </a:p>
          <a:p>
            <a:pPr marL="381000" indent="-381000" eaLnBrk="1" hangingPunct="1">
              <a:lnSpc>
                <a:spcPct val="80000"/>
              </a:lnSpc>
              <a:buFont typeface="Wingdings" pitchFamily="2" charset="2"/>
              <a:buNone/>
              <a:defRPr/>
            </a:pPr>
            <a:r>
              <a:rPr lang="en-US" altLang="zh-CN" sz="2400" smtClean="0"/>
              <a:t>	JFrame f;</a:t>
            </a:r>
          </a:p>
          <a:p>
            <a:pPr marL="381000" indent="-381000" eaLnBrk="1" hangingPunct="1">
              <a:lnSpc>
                <a:spcPct val="80000"/>
              </a:lnSpc>
              <a:buFont typeface="Wingdings" pitchFamily="2" charset="2"/>
              <a:buNone/>
              <a:defRPr/>
            </a:pPr>
            <a:r>
              <a:rPr lang="en-US" altLang="zh-CN" sz="2400" smtClean="0"/>
              <a:t>	JPanel p;</a:t>
            </a:r>
          </a:p>
          <a:p>
            <a:pPr marL="381000" indent="-381000" eaLnBrk="1" hangingPunct="1">
              <a:lnSpc>
                <a:spcPct val="80000"/>
              </a:lnSpc>
              <a:buFont typeface="Wingdings" pitchFamily="2" charset="2"/>
              <a:buNone/>
              <a:defRPr/>
            </a:pPr>
            <a:r>
              <a:rPr lang="en-US" altLang="zh-CN" sz="2400" smtClean="0">
                <a:solidFill>
                  <a:srgbClr val="FFFF00"/>
                </a:solidFill>
              </a:rPr>
              <a:t>	JColorChooser cc;</a:t>
            </a:r>
          </a:p>
          <a:p>
            <a:pPr marL="381000" indent="-381000" eaLnBrk="1" hangingPunct="1">
              <a:lnSpc>
                <a:spcPct val="80000"/>
              </a:lnSpc>
              <a:buFont typeface="Wingdings" pitchFamily="2" charset="2"/>
              <a:buNone/>
              <a:defRPr/>
            </a:pPr>
            <a:r>
              <a:rPr lang="en-US" altLang="zh-CN" sz="2400" smtClean="0"/>
              <a:t>	Container c;</a:t>
            </a:r>
          </a:p>
          <a:p>
            <a:pPr marL="381000" indent="-381000" eaLnBrk="1" hangingPunct="1">
              <a:lnSpc>
                <a:spcPct val="80000"/>
              </a:lnSpc>
              <a:buFont typeface="Wingdings" pitchFamily="2" charset="2"/>
              <a:buNone/>
              <a:defRPr/>
            </a:pPr>
            <a:r>
              <a:rPr lang="en-US" altLang="zh-CN" sz="2400" smtClean="0"/>
              <a:t>	Color myColor;</a:t>
            </a:r>
          </a:p>
          <a:p>
            <a:pPr marL="381000" indent="-381000" eaLnBrk="1" hangingPunct="1">
              <a:lnSpc>
                <a:spcPct val="80000"/>
              </a:lnSpc>
              <a:buFont typeface="Wingdings" pitchFamily="2" charset="2"/>
              <a:buNone/>
              <a:defRPr/>
            </a:pPr>
            <a:r>
              <a:rPr lang="en-US" altLang="zh-CN" sz="2400" smtClean="0"/>
              <a:t>	JMenuBar mb;</a:t>
            </a:r>
          </a:p>
          <a:p>
            <a:pPr marL="381000" indent="-381000" eaLnBrk="1" hangingPunct="1">
              <a:lnSpc>
                <a:spcPct val="80000"/>
              </a:lnSpc>
              <a:buFont typeface="Wingdings" pitchFamily="2" charset="2"/>
              <a:buNone/>
              <a:defRPr/>
            </a:pPr>
            <a:r>
              <a:rPr lang="en-US" altLang="zh-CN" sz="2400" smtClean="0"/>
              <a:t>	JMenu m1;</a:t>
            </a:r>
          </a:p>
          <a:p>
            <a:pPr marL="381000" indent="-381000" eaLnBrk="1" hangingPunct="1">
              <a:lnSpc>
                <a:spcPct val="80000"/>
              </a:lnSpc>
              <a:buFont typeface="Wingdings" pitchFamily="2" charset="2"/>
              <a:buNone/>
              <a:defRPr/>
            </a:pPr>
            <a:r>
              <a:rPr lang="en-US" altLang="zh-CN" sz="2400" smtClean="0"/>
              <a:t>	JMenuItem mi1;</a:t>
            </a:r>
          </a:p>
          <a:p>
            <a:pPr marL="381000" indent="-381000" eaLnBrk="1" hangingPunct="1">
              <a:lnSpc>
                <a:spcPct val="80000"/>
              </a:lnSpc>
              <a:buFont typeface="Wingdings" pitchFamily="2" charset="2"/>
              <a:buNone/>
              <a:defRPr/>
            </a:pPr>
            <a:r>
              <a:rPr lang="en-US" altLang="zh-CN" sz="2400" smtClean="0"/>
              <a:t>	public static void main(String args[]){</a:t>
            </a:r>
          </a:p>
          <a:p>
            <a:pPr marL="381000" indent="-381000" eaLnBrk="1" hangingPunct="1">
              <a:lnSpc>
                <a:spcPct val="80000"/>
              </a:lnSpc>
              <a:buFont typeface="Wingdings" pitchFamily="2" charset="2"/>
              <a:buNone/>
              <a:defRPr/>
            </a:pPr>
            <a:r>
              <a:rPr lang="en-US" altLang="zh-CN" sz="2400" smtClean="0"/>
              <a:t>		ColorChooserDemo demo=new ColorChooserDemo();</a:t>
            </a:r>
          </a:p>
          <a:p>
            <a:pPr marL="381000" indent="-381000" eaLnBrk="1" hangingPunct="1">
              <a:lnSpc>
                <a:spcPct val="80000"/>
              </a:lnSpc>
              <a:buFont typeface="Wingdings" pitchFamily="2" charset="2"/>
              <a:buNone/>
              <a:defRPr/>
            </a:pPr>
            <a:r>
              <a:rPr lang="en-US" altLang="zh-CN" sz="2400" smtClean="0"/>
              <a:t>		demo.go();</a:t>
            </a:r>
          </a:p>
          <a:p>
            <a:pPr marL="381000" indent="-381000" eaLnBrk="1" hangingPunct="1">
              <a:lnSpc>
                <a:spcPct val="80000"/>
              </a:lnSpc>
              <a:buFont typeface="Wingdings" pitchFamily="2" charset="2"/>
              <a:buNone/>
              <a:defRPr/>
            </a:pPr>
            <a:r>
              <a:rPr lang="en-US" altLang="zh-CN" sz="2400" smtClean="0"/>
              <a:t>	}	</a:t>
            </a:r>
          </a:p>
        </p:txBody>
      </p:sp>
    </p:spTree>
    <p:extLst>
      <p:ext uri="{BB962C8B-B14F-4D97-AF65-F5344CB8AC3E}">
        <p14:creationId xmlns:p14="http://schemas.microsoft.com/office/powerpoint/2010/main" val="3582031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pPr>
              <a:defRPr/>
            </a:pPr>
            <a:fld id="{20257590-9965-4C42-A678-6FE22A20E909}" type="slidenum">
              <a:rPr lang="en-US" altLang="zh-CN"/>
              <a:pPr>
                <a:defRPr/>
              </a:pPr>
              <a:t>11</a:t>
            </a:fld>
            <a:endParaRPr lang="en-US" altLang="zh-CN"/>
          </a:p>
        </p:txBody>
      </p:sp>
      <p:sp>
        <p:nvSpPr>
          <p:cNvPr id="83973" name="Text Box 5"/>
          <p:cNvSpPr txBox="1">
            <a:spLocks noChangeArrowheads="1"/>
          </p:cNvSpPr>
          <p:nvPr/>
        </p:nvSpPr>
        <p:spPr bwMode="auto">
          <a:xfrm>
            <a:off x="107950" y="3127375"/>
            <a:ext cx="118745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Object</a:t>
            </a:r>
          </a:p>
        </p:txBody>
      </p:sp>
      <p:sp>
        <p:nvSpPr>
          <p:cNvPr id="83975" name="Text Box 7"/>
          <p:cNvSpPr txBox="1">
            <a:spLocks noChangeArrowheads="1"/>
          </p:cNvSpPr>
          <p:nvPr/>
        </p:nvSpPr>
        <p:spPr bwMode="auto">
          <a:xfrm>
            <a:off x="1808163" y="765175"/>
            <a:ext cx="1468437"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AWTEvent</a:t>
            </a:r>
          </a:p>
        </p:txBody>
      </p:sp>
      <p:sp>
        <p:nvSpPr>
          <p:cNvPr id="83976" name="Text Box 8"/>
          <p:cNvSpPr txBox="1">
            <a:spLocks noChangeArrowheads="1"/>
          </p:cNvSpPr>
          <p:nvPr/>
        </p:nvSpPr>
        <p:spPr bwMode="auto">
          <a:xfrm>
            <a:off x="1808163" y="1755775"/>
            <a:ext cx="676275"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Font</a:t>
            </a:r>
          </a:p>
        </p:txBody>
      </p:sp>
      <p:sp>
        <p:nvSpPr>
          <p:cNvPr id="83977" name="Text Box 9"/>
          <p:cNvSpPr txBox="1">
            <a:spLocks noChangeArrowheads="1"/>
          </p:cNvSpPr>
          <p:nvPr/>
        </p:nvSpPr>
        <p:spPr bwMode="auto">
          <a:xfrm>
            <a:off x="1808163" y="2822575"/>
            <a:ext cx="1395412"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Component</a:t>
            </a:r>
          </a:p>
        </p:txBody>
      </p:sp>
      <p:sp>
        <p:nvSpPr>
          <p:cNvPr id="83978" name="Text Box 10"/>
          <p:cNvSpPr txBox="1">
            <a:spLocks noChangeArrowheads="1"/>
          </p:cNvSpPr>
          <p:nvPr/>
        </p:nvSpPr>
        <p:spPr bwMode="auto">
          <a:xfrm>
            <a:off x="1808163" y="3736975"/>
            <a:ext cx="1179512"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Graphics</a:t>
            </a:r>
          </a:p>
        </p:txBody>
      </p:sp>
      <p:sp>
        <p:nvSpPr>
          <p:cNvPr id="83979" name="Text Box 11"/>
          <p:cNvSpPr txBox="1">
            <a:spLocks noChangeArrowheads="1"/>
          </p:cNvSpPr>
          <p:nvPr/>
        </p:nvSpPr>
        <p:spPr bwMode="auto">
          <a:xfrm>
            <a:off x="1808163" y="4575175"/>
            <a:ext cx="1971675"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MenuComponent</a:t>
            </a:r>
          </a:p>
        </p:txBody>
      </p:sp>
      <p:sp>
        <p:nvSpPr>
          <p:cNvPr id="83980" name="Text Box 12"/>
          <p:cNvSpPr txBox="1">
            <a:spLocks noChangeArrowheads="1"/>
          </p:cNvSpPr>
          <p:nvPr/>
        </p:nvSpPr>
        <p:spPr bwMode="auto">
          <a:xfrm>
            <a:off x="1808163" y="5489575"/>
            <a:ext cx="274320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LayoutManager</a:t>
            </a:r>
          </a:p>
        </p:txBody>
      </p:sp>
      <p:sp>
        <p:nvSpPr>
          <p:cNvPr id="83981" name="Text Box 13"/>
          <p:cNvSpPr txBox="1">
            <a:spLocks noChangeArrowheads="1"/>
          </p:cNvSpPr>
          <p:nvPr/>
        </p:nvSpPr>
        <p:spPr bwMode="auto">
          <a:xfrm>
            <a:off x="3465513" y="2822575"/>
            <a:ext cx="125095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Container</a:t>
            </a:r>
          </a:p>
        </p:txBody>
      </p:sp>
      <p:sp>
        <p:nvSpPr>
          <p:cNvPr id="83982" name="Text Box 14"/>
          <p:cNvSpPr txBox="1">
            <a:spLocks noChangeArrowheads="1"/>
          </p:cNvSpPr>
          <p:nvPr/>
        </p:nvSpPr>
        <p:spPr bwMode="auto">
          <a:xfrm>
            <a:off x="4681538" y="1603375"/>
            <a:ext cx="91440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Panel</a:t>
            </a:r>
          </a:p>
        </p:txBody>
      </p:sp>
      <p:sp>
        <p:nvSpPr>
          <p:cNvPr id="83983" name="Text Box 15"/>
          <p:cNvSpPr txBox="1">
            <a:spLocks noChangeArrowheads="1"/>
          </p:cNvSpPr>
          <p:nvPr/>
        </p:nvSpPr>
        <p:spPr bwMode="auto">
          <a:xfrm>
            <a:off x="6053138" y="1603375"/>
            <a:ext cx="89535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Applet</a:t>
            </a:r>
          </a:p>
        </p:txBody>
      </p:sp>
      <p:sp>
        <p:nvSpPr>
          <p:cNvPr id="83984" name="Text Box 16"/>
          <p:cNvSpPr txBox="1">
            <a:spLocks noChangeArrowheads="1"/>
          </p:cNvSpPr>
          <p:nvPr/>
        </p:nvSpPr>
        <p:spPr bwMode="auto">
          <a:xfrm>
            <a:off x="4529138" y="3813175"/>
            <a:ext cx="129540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Window</a:t>
            </a:r>
          </a:p>
        </p:txBody>
      </p:sp>
      <p:sp>
        <p:nvSpPr>
          <p:cNvPr id="83985" name="Text Box 17"/>
          <p:cNvSpPr txBox="1">
            <a:spLocks noChangeArrowheads="1"/>
          </p:cNvSpPr>
          <p:nvPr/>
        </p:nvSpPr>
        <p:spPr bwMode="auto">
          <a:xfrm>
            <a:off x="6053138" y="3813175"/>
            <a:ext cx="1066800" cy="406400"/>
          </a:xfrm>
          <a:prstGeom prst="rect">
            <a:avLst/>
          </a:prstGeom>
          <a:noFill/>
          <a:ln w="9525">
            <a:solidFill>
              <a:schemeClr val="bg2"/>
            </a:solidFill>
            <a:miter lim="800000"/>
            <a:headEnd/>
            <a:tailEnd/>
          </a:ln>
        </p:spPr>
        <p:txBody>
          <a:bodyPr>
            <a:spAutoFit/>
          </a:bodyPr>
          <a:lstStyle/>
          <a:p>
            <a:r>
              <a:rPr kumimoji="1" lang="en-US" altLang="zh-CN" sz="2000">
                <a:latin typeface="Times New Roman" pitchFamily="18" charset="0"/>
              </a:rPr>
              <a:t>Frame</a:t>
            </a:r>
          </a:p>
        </p:txBody>
      </p:sp>
      <p:sp>
        <p:nvSpPr>
          <p:cNvPr id="13327" name="Line 18"/>
          <p:cNvSpPr>
            <a:spLocks noChangeShapeType="1"/>
          </p:cNvSpPr>
          <p:nvPr/>
        </p:nvSpPr>
        <p:spPr bwMode="auto">
          <a:xfrm>
            <a:off x="1579563" y="993775"/>
            <a:ext cx="1587" cy="4724400"/>
          </a:xfrm>
          <a:prstGeom prst="line">
            <a:avLst/>
          </a:prstGeom>
          <a:noFill/>
          <a:ln w="9525">
            <a:solidFill>
              <a:schemeClr val="tx1"/>
            </a:solidFill>
            <a:round/>
            <a:headEnd/>
            <a:tailEnd/>
          </a:ln>
        </p:spPr>
        <p:txBody>
          <a:bodyPr wrap="none" anchor="ctr"/>
          <a:lstStyle/>
          <a:p>
            <a:endParaRPr lang="zh-CN" altLang="en-US"/>
          </a:p>
        </p:txBody>
      </p:sp>
      <p:sp>
        <p:nvSpPr>
          <p:cNvPr id="13328" name="Line 19"/>
          <p:cNvSpPr>
            <a:spLocks noChangeShapeType="1"/>
          </p:cNvSpPr>
          <p:nvPr/>
        </p:nvSpPr>
        <p:spPr bwMode="auto">
          <a:xfrm>
            <a:off x="1579563" y="993775"/>
            <a:ext cx="228600" cy="1588"/>
          </a:xfrm>
          <a:prstGeom prst="line">
            <a:avLst/>
          </a:prstGeom>
          <a:noFill/>
          <a:ln w="9525">
            <a:solidFill>
              <a:schemeClr val="tx1"/>
            </a:solidFill>
            <a:round/>
            <a:headEnd/>
            <a:tailEnd/>
          </a:ln>
        </p:spPr>
        <p:txBody>
          <a:bodyPr wrap="none" anchor="ctr"/>
          <a:lstStyle/>
          <a:p>
            <a:endParaRPr lang="zh-CN" altLang="en-US"/>
          </a:p>
        </p:txBody>
      </p:sp>
      <p:sp>
        <p:nvSpPr>
          <p:cNvPr id="13329" name="Line 20"/>
          <p:cNvSpPr>
            <a:spLocks noChangeShapeType="1"/>
          </p:cNvSpPr>
          <p:nvPr/>
        </p:nvSpPr>
        <p:spPr bwMode="auto">
          <a:xfrm>
            <a:off x="1579563" y="19843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0" name="Line 21"/>
          <p:cNvSpPr>
            <a:spLocks noChangeShapeType="1"/>
          </p:cNvSpPr>
          <p:nvPr/>
        </p:nvSpPr>
        <p:spPr bwMode="auto">
          <a:xfrm>
            <a:off x="1579563" y="30511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1" name="Line 22"/>
          <p:cNvSpPr>
            <a:spLocks noChangeShapeType="1"/>
          </p:cNvSpPr>
          <p:nvPr/>
        </p:nvSpPr>
        <p:spPr bwMode="auto">
          <a:xfrm>
            <a:off x="1579563" y="39655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2" name="Line 23"/>
          <p:cNvSpPr>
            <a:spLocks noChangeShapeType="1"/>
          </p:cNvSpPr>
          <p:nvPr/>
        </p:nvSpPr>
        <p:spPr bwMode="auto">
          <a:xfrm>
            <a:off x="1579563" y="48037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3" name="Line 24"/>
          <p:cNvSpPr>
            <a:spLocks noChangeShapeType="1"/>
          </p:cNvSpPr>
          <p:nvPr/>
        </p:nvSpPr>
        <p:spPr bwMode="auto">
          <a:xfrm>
            <a:off x="1579563" y="57181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4" name="Line 25"/>
          <p:cNvSpPr>
            <a:spLocks noChangeShapeType="1"/>
          </p:cNvSpPr>
          <p:nvPr/>
        </p:nvSpPr>
        <p:spPr bwMode="auto">
          <a:xfrm>
            <a:off x="1350963" y="33559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5" name="Line 26"/>
          <p:cNvSpPr>
            <a:spLocks noChangeShapeType="1"/>
          </p:cNvSpPr>
          <p:nvPr/>
        </p:nvSpPr>
        <p:spPr bwMode="auto">
          <a:xfrm>
            <a:off x="3236913" y="30511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6" name="Line 27"/>
          <p:cNvSpPr>
            <a:spLocks noChangeShapeType="1"/>
          </p:cNvSpPr>
          <p:nvPr/>
        </p:nvSpPr>
        <p:spPr bwMode="auto">
          <a:xfrm>
            <a:off x="5595938" y="1831975"/>
            <a:ext cx="457200" cy="1588"/>
          </a:xfrm>
          <a:prstGeom prst="line">
            <a:avLst/>
          </a:prstGeom>
          <a:noFill/>
          <a:ln w="9525">
            <a:solidFill>
              <a:schemeClr val="tx1"/>
            </a:solidFill>
            <a:round/>
            <a:headEnd/>
            <a:tailEnd/>
          </a:ln>
        </p:spPr>
        <p:txBody>
          <a:bodyPr wrap="none" anchor="ctr"/>
          <a:lstStyle/>
          <a:p>
            <a:endParaRPr lang="zh-CN" altLang="en-US"/>
          </a:p>
        </p:txBody>
      </p:sp>
      <p:sp>
        <p:nvSpPr>
          <p:cNvPr id="13337" name="Line 28"/>
          <p:cNvSpPr>
            <a:spLocks noChangeShapeType="1"/>
          </p:cNvSpPr>
          <p:nvPr/>
        </p:nvSpPr>
        <p:spPr bwMode="auto">
          <a:xfrm>
            <a:off x="5824538" y="4041775"/>
            <a:ext cx="228600" cy="1588"/>
          </a:xfrm>
          <a:prstGeom prst="line">
            <a:avLst/>
          </a:prstGeom>
          <a:noFill/>
          <a:ln w="9525">
            <a:solidFill>
              <a:schemeClr val="tx1"/>
            </a:solidFill>
            <a:round/>
            <a:headEnd/>
            <a:tailEnd/>
          </a:ln>
        </p:spPr>
        <p:txBody>
          <a:bodyPr wrap="none" anchor="ctr"/>
          <a:lstStyle/>
          <a:p>
            <a:endParaRPr lang="zh-CN" altLang="en-US"/>
          </a:p>
        </p:txBody>
      </p:sp>
      <p:sp>
        <p:nvSpPr>
          <p:cNvPr id="13338" name="Line 29"/>
          <p:cNvSpPr>
            <a:spLocks noChangeShapeType="1"/>
          </p:cNvSpPr>
          <p:nvPr/>
        </p:nvSpPr>
        <p:spPr bwMode="auto">
          <a:xfrm flipV="1">
            <a:off x="3995738" y="1831975"/>
            <a:ext cx="685800" cy="990600"/>
          </a:xfrm>
          <a:prstGeom prst="line">
            <a:avLst/>
          </a:prstGeom>
          <a:noFill/>
          <a:ln w="9525">
            <a:solidFill>
              <a:schemeClr val="tx1"/>
            </a:solidFill>
            <a:round/>
            <a:headEnd/>
            <a:tailEnd/>
          </a:ln>
        </p:spPr>
        <p:txBody>
          <a:bodyPr wrap="none" anchor="ctr"/>
          <a:lstStyle/>
          <a:p>
            <a:endParaRPr lang="zh-CN" altLang="en-US"/>
          </a:p>
        </p:txBody>
      </p:sp>
      <p:sp>
        <p:nvSpPr>
          <p:cNvPr id="13339" name="Line 30"/>
          <p:cNvSpPr>
            <a:spLocks noChangeShapeType="1"/>
          </p:cNvSpPr>
          <p:nvPr/>
        </p:nvSpPr>
        <p:spPr bwMode="auto">
          <a:xfrm>
            <a:off x="3995738" y="3279775"/>
            <a:ext cx="533400" cy="838200"/>
          </a:xfrm>
          <a:prstGeom prst="line">
            <a:avLst/>
          </a:prstGeom>
          <a:noFill/>
          <a:ln w="9525">
            <a:solidFill>
              <a:schemeClr val="tx1"/>
            </a:solidFill>
            <a:round/>
            <a:headEnd/>
            <a:tailEnd/>
          </a:ln>
        </p:spPr>
        <p:txBody>
          <a:bodyPr wrap="none" anchor="ctr"/>
          <a:lstStyle/>
          <a:p>
            <a:endParaRPr lang="zh-CN" altLang="en-US"/>
          </a:p>
        </p:txBody>
      </p:sp>
      <p:sp>
        <p:nvSpPr>
          <p:cNvPr id="13340" name="Text Box 0"/>
          <p:cNvSpPr txBox="1">
            <a:spLocks noChangeArrowheads="1"/>
          </p:cNvSpPr>
          <p:nvPr/>
        </p:nvSpPr>
        <p:spPr bwMode="auto">
          <a:xfrm>
            <a:off x="7451725" y="3789363"/>
            <a:ext cx="1066800" cy="406400"/>
          </a:xfrm>
          <a:prstGeom prst="rect">
            <a:avLst/>
          </a:prstGeom>
          <a:noFill/>
          <a:ln w="9525">
            <a:solidFill>
              <a:schemeClr val="bg2"/>
            </a:solidFill>
            <a:miter lim="800000"/>
            <a:headEnd/>
            <a:tailEnd/>
          </a:ln>
        </p:spPr>
        <p:txBody>
          <a:bodyPr>
            <a:spAutoFit/>
          </a:bodyPr>
          <a:lstStyle/>
          <a:p>
            <a:r>
              <a:rPr kumimoji="1" lang="en-US" altLang="zh-CN" sz="2000" dirty="0" err="1">
                <a:solidFill>
                  <a:srgbClr val="92D050"/>
                </a:solidFill>
                <a:latin typeface="Times New Roman" pitchFamily="18" charset="0"/>
              </a:rPr>
              <a:t>JFrame</a:t>
            </a:r>
            <a:endParaRPr kumimoji="1" lang="en-US" altLang="zh-CN" sz="2000" dirty="0">
              <a:solidFill>
                <a:srgbClr val="92D050"/>
              </a:solidFill>
              <a:latin typeface="Times New Roman" pitchFamily="18" charset="0"/>
            </a:endParaRPr>
          </a:p>
        </p:txBody>
      </p:sp>
      <p:sp>
        <p:nvSpPr>
          <p:cNvPr id="13341" name="Line 1"/>
          <p:cNvSpPr>
            <a:spLocks noChangeShapeType="1"/>
          </p:cNvSpPr>
          <p:nvPr/>
        </p:nvSpPr>
        <p:spPr bwMode="auto">
          <a:xfrm>
            <a:off x="7223125" y="4017963"/>
            <a:ext cx="228600" cy="1587"/>
          </a:xfrm>
          <a:prstGeom prst="line">
            <a:avLst/>
          </a:prstGeom>
          <a:noFill/>
          <a:ln w="9525">
            <a:solidFill>
              <a:schemeClr val="tx1"/>
            </a:solidFill>
            <a:round/>
            <a:headEnd/>
            <a:tailEnd/>
          </a:ln>
        </p:spPr>
        <p:txBody>
          <a:bodyPr wrap="none" anchor="ctr"/>
          <a:lstStyle/>
          <a:p>
            <a:endParaRPr lang="zh-CN" altLang="en-US"/>
          </a:p>
        </p:txBody>
      </p:sp>
      <p:sp>
        <p:nvSpPr>
          <p:cNvPr id="83970" name="Text Box 2"/>
          <p:cNvSpPr txBox="1">
            <a:spLocks noChangeArrowheads="1"/>
          </p:cNvSpPr>
          <p:nvPr/>
        </p:nvSpPr>
        <p:spPr bwMode="auto">
          <a:xfrm>
            <a:off x="7451725" y="1628775"/>
            <a:ext cx="1081088" cy="406400"/>
          </a:xfrm>
          <a:prstGeom prst="rect">
            <a:avLst/>
          </a:prstGeom>
          <a:noFill/>
          <a:ln w="9525">
            <a:solidFill>
              <a:schemeClr val="bg2"/>
            </a:solidFill>
            <a:miter lim="800000"/>
            <a:headEnd/>
            <a:tailEnd/>
          </a:ln>
        </p:spPr>
        <p:txBody>
          <a:bodyPr>
            <a:spAutoFit/>
          </a:bodyPr>
          <a:lstStyle/>
          <a:p>
            <a:r>
              <a:rPr kumimoji="1" lang="en-US" altLang="zh-CN" sz="2000" dirty="0" err="1">
                <a:solidFill>
                  <a:srgbClr val="92D050"/>
                </a:solidFill>
                <a:latin typeface="Times New Roman" pitchFamily="18" charset="0"/>
              </a:rPr>
              <a:t>JApplet</a:t>
            </a:r>
            <a:endParaRPr kumimoji="1" lang="en-US" altLang="zh-CN" sz="2000" dirty="0">
              <a:solidFill>
                <a:srgbClr val="92D050"/>
              </a:solidFill>
              <a:latin typeface="Times New Roman" pitchFamily="18" charset="0"/>
            </a:endParaRPr>
          </a:p>
        </p:txBody>
      </p:sp>
      <p:sp>
        <p:nvSpPr>
          <p:cNvPr id="13343" name="Line 3"/>
          <p:cNvSpPr>
            <a:spLocks noChangeShapeType="1"/>
          </p:cNvSpPr>
          <p:nvPr/>
        </p:nvSpPr>
        <p:spPr bwMode="auto">
          <a:xfrm>
            <a:off x="6994525" y="1857375"/>
            <a:ext cx="457200" cy="1588"/>
          </a:xfrm>
          <a:prstGeom prst="line">
            <a:avLst/>
          </a:prstGeom>
          <a:noFill/>
          <a:ln w="9525">
            <a:solidFill>
              <a:schemeClr val="tx1"/>
            </a:solidFill>
            <a:round/>
            <a:headEnd/>
            <a:tailEnd/>
          </a:ln>
        </p:spPr>
        <p:txBody>
          <a:bodyPr wrap="none" anchor="ctr"/>
          <a:lstStyle/>
          <a:p>
            <a:endParaRPr lang="zh-CN" altLang="en-US"/>
          </a:p>
        </p:txBody>
      </p:sp>
      <p:sp>
        <p:nvSpPr>
          <p:cNvPr id="83972" name="Text Box 4"/>
          <p:cNvSpPr txBox="1">
            <a:spLocks noChangeArrowheads="1"/>
          </p:cNvSpPr>
          <p:nvPr/>
        </p:nvSpPr>
        <p:spPr bwMode="auto">
          <a:xfrm>
            <a:off x="4973638" y="2805113"/>
            <a:ext cx="1685925" cy="406400"/>
          </a:xfrm>
          <a:prstGeom prst="rect">
            <a:avLst/>
          </a:prstGeom>
          <a:noFill/>
          <a:ln w="9525">
            <a:solidFill>
              <a:schemeClr val="bg2"/>
            </a:solidFill>
            <a:miter lim="800000"/>
            <a:headEnd/>
            <a:tailEnd/>
          </a:ln>
        </p:spPr>
        <p:txBody>
          <a:bodyPr>
            <a:spAutoFit/>
          </a:bodyPr>
          <a:lstStyle/>
          <a:p>
            <a:r>
              <a:rPr kumimoji="1" lang="en-US" altLang="zh-CN" sz="2000" dirty="0" err="1">
                <a:solidFill>
                  <a:srgbClr val="92D050"/>
                </a:solidFill>
                <a:latin typeface="Times New Roman" pitchFamily="18" charset="0"/>
              </a:rPr>
              <a:t>JComponent</a:t>
            </a:r>
            <a:endParaRPr kumimoji="1" lang="en-US" altLang="zh-CN" sz="2000" dirty="0">
              <a:solidFill>
                <a:srgbClr val="92D050"/>
              </a:solidFill>
              <a:latin typeface="Times New Roman" pitchFamily="18" charset="0"/>
            </a:endParaRPr>
          </a:p>
        </p:txBody>
      </p:sp>
      <p:sp>
        <p:nvSpPr>
          <p:cNvPr id="13345" name="Line 5"/>
          <p:cNvSpPr>
            <a:spLocks noChangeShapeType="1"/>
          </p:cNvSpPr>
          <p:nvPr/>
        </p:nvSpPr>
        <p:spPr bwMode="auto">
          <a:xfrm>
            <a:off x="4745038" y="3033713"/>
            <a:ext cx="228600" cy="1587"/>
          </a:xfrm>
          <a:prstGeom prst="line">
            <a:avLst/>
          </a:prstGeom>
          <a:noFill/>
          <a:ln w="9525">
            <a:solidFill>
              <a:schemeClr val="tx1"/>
            </a:solidFill>
            <a:round/>
            <a:headEnd/>
            <a:tailEnd/>
          </a:ln>
        </p:spPr>
        <p:txBody>
          <a:bodyPr wrap="none" anchor="ctr"/>
          <a:lstStyle/>
          <a:p>
            <a:endParaRPr lang="zh-CN" altLang="en-US"/>
          </a:p>
        </p:txBody>
      </p:sp>
      <p:sp>
        <p:nvSpPr>
          <p:cNvPr id="83974" name="Text Box 6"/>
          <p:cNvSpPr txBox="1">
            <a:spLocks noChangeArrowheads="1"/>
          </p:cNvSpPr>
          <p:nvPr/>
        </p:nvSpPr>
        <p:spPr bwMode="auto">
          <a:xfrm>
            <a:off x="6888163" y="2781300"/>
            <a:ext cx="1066800" cy="406400"/>
          </a:xfrm>
          <a:prstGeom prst="rect">
            <a:avLst/>
          </a:prstGeom>
          <a:noFill/>
          <a:ln w="9525">
            <a:solidFill>
              <a:schemeClr val="bg2"/>
            </a:solidFill>
            <a:miter lim="800000"/>
            <a:headEnd/>
            <a:tailEnd/>
          </a:ln>
        </p:spPr>
        <p:txBody>
          <a:bodyPr>
            <a:spAutoFit/>
          </a:bodyPr>
          <a:lstStyle/>
          <a:p>
            <a:r>
              <a:rPr kumimoji="1" lang="en-US" altLang="zh-CN" sz="2000" dirty="0" err="1">
                <a:solidFill>
                  <a:srgbClr val="92D050"/>
                </a:solidFill>
                <a:latin typeface="Times New Roman" pitchFamily="18" charset="0"/>
              </a:rPr>
              <a:t>JPanel</a:t>
            </a:r>
            <a:endParaRPr kumimoji="1" lang="en-US" altLang="zh-CN" sz="2000" dirty="0">
              <a:solidFill>
                <a:srgbClr val="92D050"/>
              </a:solidFill>
              <a:latin typeface="Times New Roman" pitchFamily="18" charset="0"/>
            </a:endParaRPr>
          </a:p>
        </p:txBody>
      </p:sp>
      <p:sp>
        <p:nvSpPr>
          <p:cNvPr id="13347" name="Line 7"/>
          <p:cNvSpPr>
            <a:spLocks noChangeShapeType="1"/>
          </p:cNvSpPr>
          <p:nvPr/>
        </p:nvSpPr>
        <p:spPr bwMode="auto">
          <a:xfrm>
            <a:off x="6659563" y="3009900"/>
            <a:ext cx="228600" cy="1588"/>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81"/>
                                        </p:tgtEl>
                                        <p:attrNameLst>
                                          <p:attrName>style.visibility</p:attrName>
                                        </p:attrNameLst>
                                      </p:cBhvr>
                                      <p:to>
                                        <p:strVal val="visible"/>
                                      </p:to>
                                    </p:set>
                                    <p:anim calcmode="lin" valueType="num">
                                      <p:cBhvr additive="base">
                                        <p:cTn id="7" dur="500" fill="hold"/>
                                        <p:tgtEl>
                                          <p:spTgt spid="83981"/>
                                        </p:tgtEl>
                                        <p:attrNameLst>
                                          <p:attrName>ppt_x</p:attrName>
                                        </p:attrNameLst>
                                      </p:cBhvr>
                                      <p:tavLst>
                                        <p:tav tm="0">
                                          <p:val>
                                            <p:strVal val="0-#ppt_w/2"/>
                                          </p:val>
                                        </p:tav>
                                        <p:tav tm="100000">
                                          <p:val>
                                            <p:strVal val="#ppt_x"/>
                                          </p:val>
                                        </p:tav>
                                      </p:tavLst>
                                    </p:anim>
                                    <p:anim calcmode="lin" valueType="num">
                                      <p:cBhvr additive="base">
                                        <p:cTn id="8" dur="500" fill="hold"/>
                                        <p:tgtEl>
                                          <p:spTgt spid="839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82"/>
                                        </p:tgtEl>
                                        <p:attrNameLst>
                                          <p:attrName>style.visibility</p:attrName>
                                        </p:attrNameLst>
                                      </p:cBhvr>
                                      <p:to>
                                        <p:strVal val="visible"/>
                                      </p:to>
                                    </p:set>
                                    <p:anim calcmode="lin" valueType="num">
                                      <p:cBhvr additive="base">
                                        <p:cTn id="13" dur="500" fill="hold"/>
                                        <p:tgtEl>
                                          <p:spTgt spid="83982"/>
                                        </p:tgtEl>
                                        <p:attrNameLst>
                                          <p:attrName>ppt_x</p:attrName>
                                        </p:attrNameLst>
                                      </p:cBhvr>
                                      <p:tavLst>
                                        <p:tav tm="0">
                                          <p:val>
                                            <p:strVal val="0-#ppt_w/2"/>
                                          </p:val>
                                        </p:tav>
                                        <p:tav tm="100000">
                                          <p:val>
                                            <p:strVal val="#ppt_x"/>
                                          </p:val>
                                        </p:tav>
                                      </p:tavLst>
                                    </p:anim>
                                    <p:anim calcmode="lin" valueType="num">
                                      <p:cBhvr additive="base">
                                        <p:cTn id="14" dur="500" fill="hold"/>
                                        <p:tgtEl>
                                          <p:spTgt spid="839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83"/>
                                        </p:tgtEl>
                                        <p:attrNameLst>
                                          <p:attrName>style.visibility</p:attrName>
                                        </p:attrNameLst>
                                      </p:cBhvr>
                                      <p:to>
                                        <p:strVal val="visible"/>
                                      </p:to>
                                    </p:set>
                                    <p:anim calcmode="lin" valueType="num">
                                      <p:cBhvr additive="base">
                                        <p:cTn id="19" dur="500" fill="hold"/>
                                        <p:tgtEl>
                                          <p:spTgt spid="83983"/>
                                        </p:tgtEl>
                                        <p:attrNameLst>
                                          <p:attrName>ppt_x</p:attrName>
                                        </p:attrNameLst>
                                      </p:cBhvr>
                                      <p:tavLst>
                                        <p:tav tm="0">
                                          <p:val>
                                            <p:strVal val="0-#ppt_w/2"/>
                                          </p:val>
                                        </p:tav>
                                        <p:tav tm="100000">
                                          <p:val>
                                            <p:strVal val="#ppt_x"/>
                                          </p:val>
                                        </p:tav>
                                      </p:tavLst>
                                    </p:anim>
                                    <p:anim calcmode="lin" valueType="num">
                                      <p:cBhvr additive="base">
                                        <p:cTn id="20" dur="500" fill="hold"/>
                                        <p:tgtEl>
                                          <p:spTgt spid="839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84"/>
                                        </p:tgtEl>
                                        <p:attrNameLst>
                                          <p:attrName>style.visibility</p:attrName>
                                        </p:attrNameLst>
                                      </p:cBhvr>
                                      <p:to>
                                        <p:strVal val="visible"/>
                                      </p:to>
                                    </p:set>
                                    <p:anim calcmode="lin" valueType="num">
                                      <p:cBhvr additive="base">
                                        <p:cTn id="25" dur="500" fill="hold"/>
                                        <p:tgtEl>
                                          <p:spTgt spid="83984"/>
                                        </p:tgtEl>
                                        <p:attrNameLst>
                                          <p:attrName>ppt_x</p:attrName>
                                        </p:attrNameLst>
                                      </p:cBhvr>
                                      <p:tavLst>
                                        <p:tav tm="0">
                                          <p:val>
                                            <p:strVal val="0-#ppt_w/2"/>
                                          </p:val>
                                        </p:tav>
                                        <p:tav tm="100000">
                                          <p:val>
                                            <p:strVal val="#ppt_x"/>
                                          </p:val>
                                        </p:tav>
                                      </p:tavLst>
                                    </p:anim>
                                    <p:anim calcmode="lin" valueType="num">
                                      <p:cBhvr additive="base">
                                        <p:cTn id="26" dur="500" fill="hold"/>
                                        <p:tgtEl>
                                          <p:spTgt spid="839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85"/>
                                        </p:tgtEl>
                                        <p:attrNameLst>
                                          <p:attrName>style.visibility</p:attrName>
                                        </p:attrNameLst>
                                      </p:cBhvr>
                                      <p:to>
                                        <p:strVal val="visible"/>
                                      </p:to>
                                    </p:set>
                                    <p:anim calcmode="lin" valueType="num">
                                      <p:cBhvr additive="base">
                                        <p:cTn id="31" dur="500" fill="hold"/>
                                        <p:tgtEl>
                                          <p:spTgt spid="83985"/>
                                        </p:tgtEl>
                                        <p:attrNameLst>
                                          <p:attrName>ppt_x</p:attrName>
                                        </p:attrNameLst>
                                      </p:cBhvr>
                                      <p:tavLst>
                                        <p:tav tm="0">
                                          <p:val>
                                            <p:strVal val="0-#ppt_w/2"/>
                                          </p:val>
                                        </p:tav>
                                        <p:tav tm="100000">
                                          <p:val>
                                            <p:strVal val="#ppt_x"/>
                                          </p:val>
                                        </p:tav>
                                      </p:tavLst>
                                    </p:anim>
                                    <p:anim calcmode="lin" valueType="num">
                                      <p:cBhvr additive="base">
                                        <p:cTn id="32" dur="500" fill="hold"/>
                                        <p:tgtEl>
                                          <p:spTgt spid="839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0"/>
                                        </p:tgtEl>
                                        <p:attrNameLst>
                                          <p:attrName>style.visibility</p:attrName>
                                        </p:attrNameLst>
                                      </p:cBhvr>
                                      <p:to>
                                        <p:strVal val="visible"/>
                                      </p:to>
                                    </p:set>
                                    <p:anim calcmode="lin" valueType="num">
                                      <p:cBhvr additive="base">
                                        <p:cTn id="37" dur="500" fill="hold"/>
                                        <p:tgtEl>
                                          <p:spTgt spid="83970"/>
                                        </p:tgtEl>
                                        <p:attrNameLst>
                                          <p:attrName>ppt_x</p:attrName>
                                        </p:attrNameLst>
                                      </p:cBhvr>
                                      <p:tavLst>
                                        <p:tav tm="0">
                                          <p:val>
                                            <p:strVal val="0-#ppt_w/2"/>
                                          </p:val>
                                        </p:tav>
                                        <p:tav tm="100000">
                                          <p:val>
                                            <p:strVal val="#ppt_x"/>
                                          </p:val>
                                        </p:tav>
                                      </p:tavLst>
                                    </p:anim>
                                    <p:anim calcmode="lin" valueType="num">
                                      <p:cBhvr additive="base">
                                        <p:cTn id="38"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2"/>
                                        </p:tgtEl>
                                        <p:attrNameLst>
                                          <p:attrName>style.visibility</p:attrName>
                                        </p:attrNameLst>
                                      </p:cBhvr>
                                      <p:to>
                                        <p:strVal val="visible"/>
                                      </p:to>
                                    </p:set>
                                    <p:anim calcmode="lin" valueType="num">
                                      <p:cBhvr additive="base">
                                        <p:cTn id="43" dur="500" fill="hold"/>
                                        <p:tgtEl>
                                          <p:spTgt spid="83972"/>
                                        </p:tgtEl>
                                        <p:attrNameLst>
                                          <p:attrName>ppt_x</p:attrName>
                                        </p:attrNameLst>
                                      </p:cBhvr>
                                      <p:tavLst>
                                        <p:tav tm="0">
                                          <p:val>
                                            <p:strVal val="0-#ppt_w/2"/>
                                          </p:val>
                                        </p:tav>
                                        <p:tav tm="100000">
                                          <p:val>
                                            <p:strVal val="#ppt_x"/>
                                          </p:val>
                                        </p:tav>
                                      </p:tavLst>
                                    </p:anim>
                                    <p:anim calcmode="lin" valueType="num">
                                      <p:cBhvr additive="base">
                                        <p:cTn id="44"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4"/>
                                        </p:tgtEl>
                                        <p:attrNameLst>
                                          <p:attrName>style.visibility</p:attrName>
                                        </p:attrNameLst>
                                      </p:cBhvr>
                                      <p:to>
                                        <p:strVal val="visible"/>
                                      </p:to>
                                    </p:set>
                                    <p:anim calcmode="lin" valueType="num">
                                      <p:cBhvr additive="base">
                                        <p:cTn id="49" dur="500" fill="hold"/>
                                        <p:tgtEl>
                                          <p:spTgt spid="83974"/>
                                        </p:tgtEl>
                                        <p:attrNameLst>
                                          <p:attrName>ppt_x</p:attrName>
                                        </p:attrNameLst>
                                      </p:cBhvr>
                                      <p:tavLst>
                                        <p:tav tm="0">
                                          <p:val>
                                            <p:strVal val="0-#ppt_w/2"/>
                                          </p:val>
                                        </p:tav>
                                        <p:tav tm="100000">
                                          <p:val>
                                            <p:strVal val="#ppt_x"/>
                                          </p:val>
                                        </p:tav>
                                      </p:tavLst>
                                    </p:anim>
                                    <p:anim calcmode="lin" valueType="num">
                                      <p:cBhvr additive="base">
                                        <p:cTn id="50"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340">
                                            <p:bg/>
                                          </p:spTgt>
                                        </p:tgtEl>
                                        <p:attrNameLst>
                                          <p:attrName>style.visibility</p:attrName>
                                        </p:attrNameLst>
                                      </p:cBhvr>
                                      <p:to>
                                        <p:strVal val="visible"/>
                                      </p:to>
                                    </p:set>
                                    <p:anim calcmode="lin" valueType="num">
                                      <p:cBhvr additive="base">
                                        <p:cTn id="55" dur="500" fill="hold"/>
                                        <p:tgtEl>
                                          <p:spTgt spid="13340">
                                            <p:bg/>
                                          </p:spTgt>
                                        </p:tgtEl>
                                        <p:attrNameLst>
                                          <p:attrName>ppt_x</p:attrName>
                                        </p:attrNameLst>
                                      </p:cBhvr>
                                      <p:tavLst>
                                        <p:tav tm="0">
                                          <p:val>
                                            <p:strVal val="#ppt_x"/>
                                          </p:val>
                                        </p:tav>
                                        <p:tav tm="100000">
                                          <p:val>
                                            <p:strVal val="#ppt_x"/>
                                          </p:val>
                                        </p:tav>
                                      </p:tavLst>
                                    </p:anim>
                                    <p:anim calcmode="lin" valueType="num">
                                      <p:cBhvr additive="base">
                                        <p:cTn id="56" dur="500" fill="hold"/>
                                        <p:tgtEl>
                                          <p:spTgt spid="13340">
                                            <p:bg/>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340">
                                            <p:txEl>
                                              <p:pRg st="0" end="0"/>
                                            </p:txEl>
                                          </p:spTgt>
                                        </p:tgtEl>
                                        <p:attrNameLst>
                                          <p:attrName>style.visibility</p:attrName>
                                        </p:attrNameLst>
                                      </p:cBhvr>
                                      <p:to>
                                        <p:strVal val="visible"/>
                                      </p:to>
                                    </p:set>
                                    <p:anim calcmode="lin" valueType="num">
                                      <p:cBhvr additive="base">
                                        <p:cTn id="59" dur="500" fill="hold"/>
                                        <p:tgtEl>
                                          <p:spTgt spid="13340">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34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animBg="1" autoUpdateAnimBg="0"/>
      <p:bldP spid="83982" grpId="0" animBg="1" autoUpdateAnimBg="0"/>
      <p:bldP spid="83983" grpId="0" animBg="1" autoUpdateAnimBg="0"/>
      <p:bldP spid="83984" grpId="0" animBg="1" autoUpdateAnimBg="0"/>
      <p:bldP spid="83985" grpId="0" animBg="1" autoUpdateAnimBg="0"/>
      <p:bldP spid="13340" grpId="0" build="allAtOnce" animBg="1"/>
      <p:bldP spid="83970" grpId="0" animBg="1" autoUpdateAnimBg="0"/>
      <p:bldP spid="83972" grpId="0" animBg="1" autoUpdateAnimBg="0"/>
      <p:bldP spid="83974"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90D07115-CD0C-4DEE-AC49-08313A0AB7C6}" type="slidenum">
              <a:rPr lang="en-US" altLang="zh-CN"/>
              <a:pPr>
                <a:defRPr/>
              </a:pPr>
              <a:t>110</a:t>
            </a:fld>
            <a:endParaRPr lang="en-US" altLang="zh-CN"/>
          </a:p>
        </p:txBody>
      </p:sp>
      <p:sp>
        <p:nvSpPr>
          <p:cNvPr id="474114" name="Rectangle 2"/>
          <p:cNvSpPr>
            <a:spLocks noGrp="1" noChangeArrowheads="1"/>
          </p:cNvSpPr>
          <p:nvPr>
            <p:ph type="body" idx="1"/>
          </p:nvPr>
        </p:nvSpPr>
        <p:spPr>
          <a:xfrm>
            <a:off x="0" y="188913"/>
            <a:ext cx="9467850" cy="5976937"/>
          </a:xfrm>
        </p:spPr>
        <p:txBody>
          <a:bodyPr/>
          <a:lstStyle/>
          <a:p>
            <a:pPr marL="381000" indent="-381000" eaLnBrk="1" hangingPunct="1">
              <a:lnSpc>
                <a:spcPct val="80000"/>
              </a:lnSpc>
              <a:buFont typeface="Wingdings" pitchFamily="2" charset="2"/>
              <a:buNone/>
              <a:defRPr/>
            </a:pPr>
            <a:r>
              <a:rPr lang="en-US" altLang="zh-CN" sz="2400" smtClean="0"/>
              <a:t>	void go(){</a:t>
            </a:r>
          </a:p>
          <a:p>
            <a:pPr marL="381000" indent="-381000" eaLnBrk="1" hangingPunct="1">
              <a:lnSpc>
                <a:spcPct val="80000"/>
              </a:lnSpc>
              <a:buFont typeface="Wingdings" pitchFamily="2" charset="2"/>
              <a:buNone/>
              <a:defRPr/>
            </a:pPr>
            <a:r>
              <a:rPr lang="en-US" altLang="zh-CN" sz="2400" smtClean="0"/>
              <a:t>		JFrame f=new JFrame("File Chooser Demo");</a:t>
            </a:r>
          </a:p>
          <a:p>
            <a:pPr marL="381000" indent="-381000" eaLnBrk="1" hangingPunct="1">
              <a:lnSpc>
                <a:spcPct val="80000"/>
              </a:lnSpc>
              <a:buFont typeface="Wingdings" pitchFamily="2" charset="2"/>
              <a:buNone/>
              <a:defRPr/>
            </a:pPr>
            <a:r>
              <a:rPr lang="en-US" altLang="zh-CN" sz="2400" smtClean="0"/>
              <a:t>		mb=new JMenuBar();</a:t>
            </a:r>
          </a:p>
          <a:p>
            <a:pPr marL="381000" indent="-381000" eaLnBrk="1" hangingPunct="1">
              <a:lnSpc>
                <a:spcPct val="80000"/>
              </a:lnSpc>
              <a:buFont typeface="Wingdings" pitchFamily="2" charset="2"/>
              <a:buNone/>
              <a:defRPr/>
            </a:pPr>
            <a:r>
              <a:rPr lang="en-US" altLang="zh-CN" sz="2400" smtClean="0"/>
              <a:t>		f.setJMenuBar(mb);</a:t>
            </a:r>
          </a:p>
          <a:p>
            <a:pPr marL="381000" indent="-381000" eaLnBrk="1" hangingPunct="1">
              <a:lnSpc>
                <a:spcPct val="80000"/>
              </a:lnSpc>
              <a:buFont typeface="Wingdings" pitchFamily="2" charset="2"/>
              <a:buNone/>
              <a:defRPr/>
            </a:pPr>
            <a:r>
              <a:rPr lang="en-US" altLang="zh-CN" sz="2400" smtClean="0"/>
              <a:t>		m1=new JMenu("Edit");</a:t>
            </a:r>
          </a:p>
          <a:p>
            <a:pPr marL="381000" indent="-381000" eaLnBrk="1" hangingPunct="1">
              <a:lnSpc>
                <a:spcPct val="80000"/>
              </a:lnSpc>
              <a:buFont typeface="Wingdings" pitchFamily="2" charset="2"/>
              <a:buNone/>
              <a:defRPr/>
            </a:pPr>
            <a:r>
              <a:rPr lang="en-US" altLang="zh-CN" sz="2400" smtClean="0"/>
              <a:t>		mb.add(m1);</a:t>
            </a:r>
          </a:p>
          <a:p>
            <a:pPr marL="381000" indent="-381000" eaLnBrk="1" hangingPunct="1">
              <a:lnSpc>
                <a:spcPct val="80000"/>
              </a:lnSpc>
              <a:buFont typeface="Wingdings" pitchFamily="2" charset="2"/>
              <a:buNone/>
              <a:defRPr/>
            </a:pPr>
            <a:r>
              <a:rPr lang="en-US" altLang="zh-CN" sz="2400" smtClean="0"/>
              <a:t>		mi1=new JMenuItem("Choose Color");</a:t>
            </a:r>
          </a:p>
          <a:p>
            <a:pPr marL="381000" indent="-381000" eaLnBrk="1" hangingPunct="1">
              <a:lnSpc>
                <a:spcPct val="80000"/>
              </a:lnSpc>
              <a:buFont typeface="Wingdings" pitchFamily="2" charset="2"/>
              <a:buNone/>
              <a:defRPr/>
            </a:pPr>
            <a:r>
              <a:rPr lang="en-US" altLang="zh-CN" sz="2400" smtClean="0"/>
              <a:t>		m1.add(mi1);</a:t>
            </a:r>
          </a:p>
          <a:p>
            <a:pPr marL="381000" indent="-381000" eaLnBrk="1" hangingPunct="1">
              <a:lnSpc>
                <a:spcPct val="80000"/>
              </a:lnSpc>
              <a:buFont typeface="Wingdings" pitchFamily="2" charset="2"/>
              <a:buNone/>
              <a:defRPr/>
            </a:pPr>
            <a:r>
              <a:rPr lang="en-US" altLang="zh-CN" sz="2400" smtClean="0"/>
              <a:t>		mi1.addActionListener(this);</a:t>
            </a:r>
          </a:p>
          <a:p>
            <a:pPr marL="381000" indent="-381000" eaLnBrk="1" hangingPunct="1">
              <a:lnSpc>
                <a:spcPct val="80000"/>
              </a:lnSpc>
              <a:buFont typeface="Wingdings" pitchFamily="2" charset="2"/>
              <a:buNone/>
              <a:defRPr/>
            </a:pPr>
            <a:r>
              <a:rPr lang="en-US" altLang="zh-CN" sz="2400" smtClean="0"/>
              <a:t>		c=f.getContentPane();</a:t>
            </a:r>
          </a:p>
          <a:p>
            <a:pPr marL="381000" indent="-381000" eaLnBrk="1" hangingPunct="1">
              <a:lnSpc>
                <a:spcPct val="80000"/>
              </a:lnSpc>
              <a:buFont typeface="Wingdings" pitchFamily="2" charset="2"/>
              <a:buNone/>
              <a:defRPr/>
            </a:pPr>
            <a:r>
              <a:rPr lang="en-US" altLang="zh-CN" sz="2400" smtClean="0"/>
              <a:t>		f.setDefaultCloseOperation(JFrame.EXIT_ON_CLOSE);</a:t>
            </a:r>
          </a:p>
          <a:p>
            <a:pPr marL="381000" indent="-381000" eaLnBrk="1" hangingPunct="1">
              <a:lnSpc>
                <a:spcPct val="80000"/>
              </a:lnSpc>
              <a:buFont typeface="Wingdings" pitchFamily="2" charset="2"/>
              <a:buNone/>
              <a:defRPr/>
            </a:pPr>
            <a:r>
              <a:rPr lang="en-US" altLang="zh-CN" sz="2400" smtClean="0"/>
              <a:t>		p=new JPanel();</a:t>
            </a:r>
          </a:p>
          <a:p>
            <a:pPr marL="381000" indent="-381000" eaLnBrk="1" hangingPunct="1">
              <a:lnSpc>
                <a:spcPct val="80000"/>
              </a:lnSpc>
              <a:buFont typeface="Wingdings" pitchFamily="2" charset="2"/>
              <a:buNone/>
              <a:defRPr/>
            </a:pPr>
            <a:r>
              <a:rPr lang="en-US" altLang="zh-CN" sz="2400" smtClean="0">
                <a:solidFill>
                  <a:srgbClr val="FFFF00"/>
                </a:solidFill>
              </a:rPr>
              <a:t>		myColor=Color.red;</a:t>
            </a:r>
          </a:p>
          <a:p>
            <a:pPr marL="381000" indent="-381000" eaLnBrk="1" hangingPunct="1">
              <a:lnSpc>
                <a:spcPct val="80000"/>
              </a:lnSpc>
              <a:buFont typeface="Wingdings" pitchFamily="2" charset="2"/>
              <a:buNone/>
              <a:defRPr/>
            </a:pPr>
            <a:r>
              <a:rPr lang="en-US" altLang="zh-CN" sz="2400" smtClean="0">
                <a:solidFill>
                  <a:srgbClr val="FFFF00"/>
                </a:solidFill>
              </a:rPr>
              <a:t>		p.setBackground(myColor);</a:t>
            </a:r>
          </a:p>
          <a:p>
            <a:pPr marL="381000" indent="-381000" eaLnBrk="1" hangingPunct="1">
              <a:lnSpc>
                <a:spcPct val="80000"/>
              </a:lnSpc>
              <a:buFont typeface="Wingdings" pitchFamily="2" charset="2"/>
              <a:buNone/>
              <a:defRPr/>
            </a:pPr>
            <a:r>
              <a:rPr lang="en-US" altLang="zh-CN" sz="2400" smtClean="0"/>
              <a:t>		c.add("Center",p);</a:t>
            </a:r>
          </a:p>
          <a:p>
            <a:pPr marL="381000" indent="-381000" eaLnBrk="1" hangingPunct="1">
              <a:lnSpc>
                <a:spcPct val="80000"/>
              </a:lnSpc>
              <a:buFont typeface="Wingdings" pitchFamily="2" charset="2"/>
              <a:buNone/>
              <a:defRPr/>
            </a:pPr>
            <a:r>
              <a:rPr lang="en-US" altLang="zh-CN" sz="2400" smtClean="0"/>
              <a:t>		f.setSize(300,300);</a:t>
            </a:r>
          </a:p>
          <a:p>
            <a:pPr marL="381000" indent="-381000" eaLnBrk="1" hangingPunct="1">
              <a:lnSpc>
                <a:spcPct val="80000"/>
              </a:lnSpc>
              <a:buFont typeface="Wingdings" pitchFamily="2" charset="2"/>
              <a:buNone/>
              <a:defRPr/>
            </a:pPr>
            <a:r>
              <a:rPr lang="en-US" altLang="zh-CN" sz="2400" smtClean="0"/>
              <a:t>		f.setVisible(true);</a:t>
            </a:r>
          </a:p>
          <a:p>
            <a:pPr marL="381000" indent="-381000" eaLnBrk="1" hangingPunct="1">
              <a:lnSpc>
                <a:spcPct val="80000"/>
              </a:lnSpc>
              <a:buFont typeface="Wingdings" pitchFamily="2" charset="2"/>
              <a:buNone/>
              <a:defRPr/>
            </a:pPr>
            <a:r>
              <a:rPr lang="en-US" altLang="zh-CN" sz="2400" smtClean="0"/>
              <a:t>	}</a:t>
            </a:r>
          </a:p>
        </p:txBody>
      </p:sp>
    </p:spTree>
    <p:extLst>
      <p:ext uri="{BB962C8B-B14F-4D97-AF65-F5344CB8AC3E}">
        <p14:creationId xmlns:p14="http://schemas.microsoft.com/office/powerpoint/2010/main" val="402668506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77AAFC54-2649-4EC4-A94C-5E7B401E5B9E}" type="slidenum">
              <a:rPr lang="en-US" altLang="zh-CN"/>
              <a:pPr>
                <a:defRPr/>
              </a:pPr>
              <a:t>111</a:t>
            </a:fld>
            <a:endParaRPr lang="en-US" altLang="zh-CN"/>
          </a:p>
        </p:txBody>
      </p:sp>
      <p:sp>
        <p:nvSpPr>
          <p:cNvPr id="475138" name="Rectangle 2"/>
          <p:cNvSpPr>
            <a:spLocks noGrp="1" noChangeArrowheads="1"/>
          </p:cNvSpPr>
          <p:nvPr>
            <p:ph type="body" idx="1"/>
          </p:nvPr>
        </p:nvSpPr>
        <p:spPr>
          <a:xfrm>
            <a:off x="0" y="836613"/>
            <a:ext cx="9467850" cy="2808287"/>
          </a:xfrm>
        </p:spPr>
        <p:txBody>
          <a:bodyPr/>
          <a:lstStyle/>
          <a:p>
            <a:pPr marL="381000" indent="-381000" eaLnBrk="1" hangingPunct="1">
              <a:lnSpc>
                <a:spcPct val="80000"/>
              </a:lnSpc>
              <a:buFont typeface="Wingdings" pitchFamily="2" charset="2"/>
              <a:buNone/>
              <a:defRPr/>
            </a:pPr>
            <a:r>
              <a:rPr lang="en-US" altLang="zh-CN" sz="2400" smtClean="0"/>
              <a:t>	public void actionPerformed(ActionEvent e){</a:t>
            </a:r>
          </a:p>
          <a:p>
            <a:pPr marL="381000" indent="-381000" eaLnBrk="1" hangingPunct="1">
              <a:lnSpc>
                <a:spcPct val="80000"/>
              </a:lnSpc>
              <a:buFont typeface="Wingdings" pitchFamily="2" charset="2"/>
              <a:buNone/>
              <a:defRPr/>
            </a:pPr>
            <a:r>
              <a:rPr lang="en-US" altLang="zh-CN" sz="2400" smtClean="0"/>
              <a:t>		cc=new JColorChooser();</a:t>
            </a:r>
          </a:p>
          <a:p>
            <a:pPr marL="381000" indent="-381000" eaLnBrk="1" hangingPunct="1">
              <a:lnSpc>
                <a:spcPct val="80000"/>
              </a:lnSpc>
              <a:buFont typeface="Wingdings" pitchFamily="2" charset="2"/>
              <a:buNone/>
              <a:defRPr/>
            </a:pPr>
            <a:r>
              <a:rPr lang="en-US" altLang="zh-CN" sz="2400" smtClean="0"/>
              <a:t>		myColor=cc.showDialog(c,"Choose window background color",Color.white); </a:t>
            </a:r>
          </a:p>
          <a:p>
            <a:pPr marL="381000" indent="-381000" eaLnBrk="1" hangingPunct="1">
              <a:lnSpc>
                <a:spcPct val="80000"/>
              </a:lnSpc>
              <a:buFont typeface="Wingdings" pitchFamily="2" charset="2"/>
              <a:buNone/>
              <a:defRPr/>
            </a:pPr>
            <a:r>
              <a:rPr lang="en-US" altLang="zh-CN" sz="2400" smtClean="0"/>
              <a:t>		p.setBackground(myColor);</a:t>
            </a:r>
          </a:p>
          <a:p>
            <a:pPr marL="381000" indent="-381000" eaLnBrk="1" hangingPunct="1">
              <a:lnSpc>
                <a:spcPct val="80000"/>
              </a:lnSpc>
              <a:buFont typeface="Wingdings" pitchFamily="2" charset="2"/>
              <a:buNone/>
              <a:defRPr/>
            </a:pPr>
            <a:r>
              <a:rPr lang="en-US" altLang="zh-CN" sz="2400" smtClean="0"/>
              <a:t>	}</a:t>
            </a:r>
          </a:p>
          <a:p>
            <a:pPr marL="381000" indent="-381000" eaLnBrk="1" hangingPunct="1">
              <a:lnSpc>
                <a:spcPct val="80000"/>
              </a:lnSpc>
              <a:buFont typeface="Wingdings" pitchFamily="2" charset="2"/>
              <a:buNone/>
              <a:defRPr/>
            </a:pPr>
            <a:r>
              <a:rPr lang="en-US" altLang="zh-CN" sz="2400" smtClean="0"/>
              <a:t>}</a:t>
            </a:r>
          </a:p>
        </p:txBody>
      </p:sp>
    </p:spTree>
    <p:extLst>
      <p:ext uri="{BB962C8B-B14F-4D97-AF65-F5344CB8AC3E}">
        <p14:creationId xmlns:p14="http://schemas.microsoft.com/office/powerpoint/2010/main" val="23436694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CDCA869-1EEC-4E2F-9BA6-147E4E1B9EA5}" type="slidenum">
              <a:rPr lang="en-US" altLang="zh-CN"/>
              <a:pPr>
                <a:defRPr/>
              </a:pPr>
              <a:t>112</a:t>
            </a:fld>
            <a:endParaRPr lang="en-US" altLang="zh-CN"/>
          </a:p>
        </p:txBody>
      </p:sp>
      <p:sp>
        <p:nvSpPr>
          <p:cNvPr id="285698" name="Rectangle 2"/>
          <p:cNvSpPr>
            <a:spLocks noGrp="1" noChangeArrowheads="1"/>
          </p:cNvSpPr>
          <p:nvPr>
            <p:ph type="title"/>
          </p:nvPr>
        </p:nvSpPr>
        <p:spPr/>
        <p:txBody>
          <a:bodyPr/>
          <a:lstStyle/>
          <a:p>
            <a:pPr eaLnBrk="1" hangingPunct="1">
              <a:defRPr/>
            </a:pPr>
            <a:r>
              <a:rPr lang="zh-CN" altLang="en-US" smtClean="0"/>
              <a:t>小结</a:t>
            </a:r>
          </a:p>
        </p:txBody>
      </p:sp>
      <p:sp>
        <p:nvSpPr>
          <p:cNvPr id="285699" name="Rectangle 3"/>
          <p:cNvSpPr>
            <a:spLocks noGrp="1" noChangeArrowheads="1"/>
          </p:cNvSpPr>
          <p:nvPr>
            <p:ph type="body" idx="1"/>
          </p:nvPr>
        </p:nvSpPr>
        <p:spPr/>
        <p:txBody>
          <a:bodyPr/>
          <a:lstStyle/>
          <a:p>
            <a:pPr eaLnBrk="1" hangingPunct="1">
              <a:defRPr/>
            </a:pPr>
            <a:r>
              <a:rPr lang="zh-CN" altLang="en-US" dirty="0" smtClean="0"/>
              <a:t>组件</a:t>
            </a:r>
          </a:p>
          <a:p>
            <a:pPr eaLnBrk="1" hangingPunct="1">
              <a:defRPr/>
            </a:pPr>
            <a:r>
              <a:rPr lang="zh-CN" altLang="en-US" dirty="0" smtClean="0"/>
              <a:t>容器</a:t>
            </a:r>
          </a:p>
          <a:p>
            <a:pPr eaLnBrk="1" hangingPunct="1">
              <a:defRPr/>
            </a:pPr>
            <a:r>
              <a:rPr lang="zh-CN" altLang="en-US" dirty="0" smtClean="0"/>
              <a:t>布局管理器</a:t>
            </a:r>
          </a:p>
          <a:p>
            <a:pPr eaLnBrk="1" hangingPunct="1">
              <a:defRPr/>
            </a:pPr>
            <a:r>
              <a:rPr lang="zh-CN" altLang="en-US" dirty="0" smtClean="0"/>
              <a:t>事件处理机制</a:t>
            </a:r>
          </a:p>
          <a:p>
            <a:pPr eaLnBrk="1" hangingPunct="1">
              <a:defRPr/>
            </a:pPr>
            <a:r>
              <a:rPr lang="en-US" altLang="zh-CN" dirty="0" smtClean="0"/>
              <a:t>Swing</a:t>
            </a:r>
            <a:r>
              <a:rPr lang="zh-CN" altLang="en-US" dirty="0" smtClean="0"/>
              <a:t>组件库</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8"/>
          <p:cNvSpPr>
            <a:spLocks noGrp="1" noChangeArrowheads="1"/>
          </p:cNvSpPr>
          <p:nvPr>
            <p:ph type="sldNum" sz="quarter" idx="12"/>
          </p:nvPr>
        </p:nvSpPr>
        <p:spPr/>
        <p:txBody>
          <a:bodyPr/>
          <a:lstStyle/>
          <a:p>
            <a:pPr>
              <a:defRPr/>
            </a:pPr>
            <a:fld id="{442127C9-043D-4F28-A550-FFE617E937B8}" type="slidenum">
              <a:rPr lang="en-US" altLang="zh-CN"/>
              <a:pPr>
                <a:defRPr/>
              </a:pPr>
              <a:t>113</a:t>
            </a:fld>
            <a:endParaRPr lang="en-US" altLang="zh-CN"/>
          </a:p>
        </p:txBody>
      </p:sp>
      <p:sp>
        <p:nvSpPr>
          <p:cNvPr id="286724" name="Rectangle 4"/>
          <p:cNvSpPr>
            <a:spLocks noGrp="1" noChangeArrowheads="1"/>
          </p:cNvSpPr>
          <p:nvPr>
            <p:ph type="ctrTitle"/>
          </p:nvPr>
        </p:nvSpPr>
        <p:spPr/>
        <p:txBody>
          <a:bodyPr/>
          <a:lstStyle/>
          <a:p>
            <a:pPr eaLnBrk="1" hangingPunct="1">
              <a:defRPr/>
            </a:pPr>
            <a:r>
              <a:rPr lang="zh-CN" altLang="en-US" smtClean="0"/>
              <a:t>谢谢！</a:t>
            </a:r>
          </a:p>
        </p:txBody>
      </p:sp>
      <p:sp>
        <p:nvSpPr>
          <p:cNvPr id="286725" name="Rectangle 5"/>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37AE6105-86B9-4EA7-A7DD-97B7954C207D}" type="slidenum">
              <a:rPr lang="en-US" altLang="zh-CN"/>
              <a:pPr>
                <a:defRPr/>
              </a:pPr>
              <a:t>12</a:t>
            </a:fld>
            <a:endParaRPr lang="en-US" altLang="zh-CN"/>
          </a:p>
        </p:txBody>
      </p:sp>
      <p:sp>
        <p:nvSpPr>
          <p:cNvPr id="5122" name="Rectangle 2"/>
          <p:cNvSpPr>
            <a:spLocks noGrp="1" noChangeArrowheads="1"/>
          </p:cNvSpPr>
          <p:nvPr>
            <p:ph type="title"/>
          </p:nvPr>
        </p:nvSpPr>
        <p:spPr>
          <a:xfrm>
            <a:off x="685800" y="477838"/>
            <a:ext cx="7772400" cy="750887"/>
          </a:xfrm>
        </p:spPr>
        <p:txBody>
          <a:bodyPr/>
          <a:lstStyle/>
          <a:p>
            <a:pPr eaLnBrk="1" hangingPunct="1">
              <a:defRPr/>
            </a:pPr>
            <a:r>
              <a:rPr lang="en-US" altLang="zh-CN" smtClean="0"/>
              <a:t>Component</a:t>
            </a:r>
            <a:r>
              <a:rPr lang="zh-CN" altLang="en-US" smtClean="0"/>
              <a:t>（组件）</a:t>
            </a:r>
          </a:p>
        </p:txBody>
      </p:sp>
      <p:sp>
        <p:nvSpPr>
          <p:cNvPr id="5123" name="Rectangle 3"/>
          <p:cNvSpPr>
            <a:spLocks noGrp="1" noChangeArrowheads="1"/>
          </p:cNvSpPr>
          <p:nvPr>
            <p:ph type="body" idx="1"/>
          </p:nvPr>
        </p:nvSpPr>
        <p:spPr>
          <a:xfrm>
            <a:off x="827088" y="1676400"/>
            <a:ext cx="7489825" cy="4451350"/>
          </a:xfrm>
        </p:spPr>
        <p:txBody>
          <a:bodyPr/>
          <a:lstStyle/>
          <a:p>
            <a:pPr eaLnBrk="1" hangingPunct="1">
              <a:defRPr/>
            </a:pPr>
            <a:r>
              <a:rPr lang="en-US" altLang="zh-CN" smtClean="0"/>
              <a:t>Java</a:t>
            </a:r>
            <a:r>
              <a:rPr lang="zh-CN" altLang="en-US" smtClean="0"/>
              <a:t>的图形用户界面的最基本组成部分是组件，组件是一个可以以图形化的方式显示在屏幕上并能与用户进行交互的对象，例如一个按钮，一个标签等。</a:t>
            </a:r>
          </a:p>
          <a:p>
            <a:pPr eaLnBrk="1" hangingPunct="1">
              <a:defRPr/>
            </a:pPr>
            <a:r>
              <a:rPr lang="zh-CN" altLang="en-US" smtClean="0"/>
              <a:t>组件不能独立地显示出来，必须将组件放在一定的容器中才可以显示出来。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4" descr="swinggui.png"/>
          <p:cNvPicPr>
            <a:picLocks noGrp="1" noChangeAspect="1"/>
          </p:cNvPicPr>
          <p:nvPr>
            <p:ph idx="1"/>
          </p:nvPr>
        </p:nvPicPr>
        <p:blipFill>
          <a:blip r:embed="rId3"/>
          <a:srcRect/>
          <a:stretch>
            <a:fillRect/>
          </a:stretch>
        </p:blipFill>
        <p:spPr>
          <a:xfrm>
            <a:off x="1785938" y="428625"/>
            <a:ext cx="4714875" cy="6129338"/>
          </a:xfrm>
        </p:spPr>
      </p:pic>
      <p:sp>
        <p:nvSpPr>
          <p:cNvPr id="4" name="灯片编号占位符 3"/>
          <p:cNvSpPr>
            <a:spLocks noGrp="1"/>
          </p:cNvSpPr>
          <p:nvPr>
            <p:ph type="sldNum" sz="quarter" idx="11"/>
          </p:nvPr>
        </p:nvSpPr>
        <p:spPr/>
        <p:txBody>
          <a:bodyPr/>
          <a:lstStyle/>
          <a:p>
            <a:pPr>
              <a:defRPr/>
            </a:pPr>
            <a:fld id="{32048290-962C-45BA-A4AE-065C47B0C794}" type="slidenum">
              <a:rPr lang="en-US" altLang="zh-CN" smtClean="0"/>
              <a:pPr>
                <a:defRPr/>
              </a:pPr>
              <a:t>13</a:t>
            </a:fld>
            <a:endParaRPr lang="en-US" altLang="zh-CN"/>
          </a:p>
        </p:txBody>
      </p:sp>
      <p:sp>
        <p:nvSpPr>
          <p:cNvPr id="10" name="椭圆形标注 9"/>
          <p:cNvSpPr/>
          <p:nvPr/>
        </p:nvSpPr>
        <p:spPr>
          <a:xfrm>
            <a:off x="1928813" y="0"/>
            <a:ext cx="114300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菜单</a:t>
            </a:r>
          </a:p>
        </p:txBody>
      </p:sp>
      <p:sp>
        <p:nvSpPr>
          <p:cNvPr id="11" name="椭圆形标注 10"/>
          <p:cNvSpPr/>
          <p:nvPr/>
        </p:nvSpPr>
        <p:spPr>
          <a:xfrm>
            <a:off x="3714750" y="428625"/>
            <a:ext cx="1785938"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工具栏</a:t>
            </a:r>
          </a:p>
        </p:txBody>
      </p:sp>
      <p:sp>
        <p:nvSpPr>
          <p:cNvPr id="12" name="椭圆形标注 11"/>
          <p:cNvSpPr/>
          <p:nvPr/>
        </p:nvSpPr>
        <p:spPr>
          <a:xfrm>
            <a:off x="2000250" y="1643063"/>
            <a:ext cx="2071688"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图片标签</a:t>
            </a:r>
          </a:p>
        </p:txBody>
      </p:sp>
      <p:sp>
        <p:nvSpPr>
          <p:cNvPr id="13" name="椭圆形标注 12"/>
          <p:cNvSpPr/>
          <p:nvPr/>
        </p:nvSpPr>
        <p:spPr>
          <a:xfrm>
            <a:off x="2428875" y="3000375"/>
            <a:ext cx="2071688"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文本标签</a:t>
            </a:r>
          </a:p>
        </p:txBody>
      </p:sp>
      <p:sp>
        <p:nvSpPr>
          <p:cNvPr id="14" name="椭圆形标注 13"/>
          <p:cNvSpPr/>
          <p:nvPr/>
        </p:nvSpPr>
        <p:spPr>
          <a:xfrm>
            <a:off x="5214938" y="1000125"/>
            <a:ext cx="2714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文本输入框</a:t>
            </a:r>
          </a:p>
        </p:txBody>
      </p:sp>
      <p:sp>
        <p:nvSpPr>
          <p:cNvPr id="15" name="椭圆形标注 14"/>
          <p:cNvSpPr/>
          <p:nvPr/>
        </p:nvSpPr>
        <p:spPr>
          <a:xfrm>
            <a:off x="3500438" y="5214938"/>
            <a:ext cx="114300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按钮</a:t>
            </a:r>
          </a:p>
        </p:txBody>
      </p:sp>
    </p:spTree>
    <p:custDataLst>
      <p:tags r:id="rId1"/>
    </p:custDataLst>
  </p:cSld>
  <p:clrMapOvr>
    <a:masterClrMapping/>
  </p:clrMapOvr>
  <p:transition advTm="718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heckerboard(across)">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DB8E20C-20E8-46B3-BC30-3ACFC750AAD6}" type="slidenum">
              <a:rPr lang="en-US" altLang="zh-CN"/>
              <a:pPr>
                <a:defRPr/>
              </a:pPr>
              <a:t>14</a:t>
            </a:fld>
            <a:endParaRPr lang="en-US" altLang="zh-CN"/>
          </a:p>
        </p:txBody>
      </p:sp>
      <p:sp>
        <p:nvSpPr>
          <p:cNvPr id="295938" name="Rectangle 2"/>
          <p:cNvSpPr>
            <a:spLocks noGrp="1" noChangeArrowheads="1"/>
          </p:cNvSpPr>
          <p:nvPr>
            <p:ph type="title"/>
          </p:nvPr>
        </p:nvSpPr>
        <p:spPr>
          <a:xfrm>
            <a:off x="685800" y="477838"/>
            <a:ext cx="7772400" cy="750887"/>
          </a:xfrm>
        </p:spPr>
        <p:txBody>
          <a:bodyPr/>
          <a:lstStyle/>
          <a:p>
            <a:pPr eaLnBrk="1" hangingPunct="1">
              <a:defRPr/>
            </a:pPr>
            <a:r>
              <a:rPr lang="en-US" altLang="zh-CN" smtClean="0"/>
              <a:t>JComponent</a:t>
            </a:r>
            <a:r>
              <a:rPr lang="zh-CN" altLang="en-US" smtClean="0"/>
              <a:t>（</a:t>
            </a:r>
            <a:r>
              <a:rPr lang="en-US" altLang="zh-CN" smtClean="0"/>
              <a:t>Swing</a:t>
            </a:r>
            <a:r>
              <a:rPr lang="zh-CN" altLang="en-US" smtClean="0"/>
              <a:t>组件）</a:t>
            </a:r>
          </a:p>
        </p:txBody>
      </p:sp>
      <p:sp>
        <p:nvSpPr>
          <p:cNvPr id="295939" name="Rectangle 3"/>
          <p:cNvSpPr>
            <a:spLocks noGrp="1" noChangeArrowheads="1"/>
          </p:cNvSpPr>
          <p:nvPr>
            <p:ph type="body" idx="1"/>
          </p:nvPr>
        </p:nvSpPr>
        <p:spPr>
          <a:xfrm>
            <a:off x="827088" y="1676400"/>
            <a:ext cx="7489825" cy="4451350"/>
          </a:xfrm>
        </p:spPr>
        <p:txBody>
          <a:bodyPr/>
          <a:lstStyle/>
          <a:p>
            <a:pPr eaLnBrk="1" hangingPunct="1">
              <a:defRPr/>
            </a:pPr>
            <a:r>
              <a:rPr lang="en-US" altLang="zh-CN" smtClean="0"/>
              <a:t>Component</a:t>
            </a:r>
            <a:r>
              <a:rPr lang="zh-CN" altLang="en-US" smtClean="0"/>
              <a:t>类的子类，大部分</a:t>
            </a:r>
            <a:r>
              <a:rPr lang="en-US" altLang="zh-CN" smtClean="0"/>
              <a:t>Swing</a:t>
            </a:r>
            <a:r>
              <a:rPr lang="zh-CN" altLang="en-US" smtClean="0"/>
              <a:t>组件都是</a:t>
            </a:r>
            <a:r>
              <a:rPr lang="en-US" altLang="zh-CN" smtClean="0"/>
              <a:t>JComponent</a:t>
            </a:r>
            <a:r>
              <a:rPr lang="zh-CN" altLang="en-US" smtClean="0"/>
              <a:t>类的直接或者间接子类。</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6DB94DC-7936-467B-AD41-42A7A5967120}" type="slidenum">
              <a:rPr lang="en-US" altLang="zh-CN"/>
              <a:pPr>
                <a:defRPr/>
              </a:pPr>
              <a:t>15</a:t>
            </a:fld>
            <a:endParaRPr lang="en-US" altLang="zh-CN"/>
          </a:p>
        </p:txBody>
      </p:sp>
      <p:sp>
        <p:nvSpPr>
          <p:cNvPr id="6146" name="Rectangle 2"/>
          <p:cNvSpPr>
            <a:spLocks noGrp="1" noChangeArrowheads="1"/>
          </p:cNvSpPr>
          <p:nvPr>
            <p:ph type="title"/>
          </p:nvPr>
        </p:nvSpPr>
        <p:spPr>
          <a:xfrm>
            <a:off x="457200" y="277813"/>
            <a:ext cx="8229600" cy="684212"/>
          </a:xfrm>
        </p:spPr>
        <p:txBody>
          <a:bodyPr/>
          <a:lstStyle/>
          <a:p>
            <a:pPr eaLnBrk="1" hangingPunct="1">
              <a:defRPr/>
            </a:pPr>
            <a:r>
              <a:rPr lang="en-US" altLang="zh-CN" smtClean="0"/>
              <a:t>Container</a:t>
            </a:r>
            <a:r>
              <a:rPr lang="zh-CN" altLang="en-US" smtClean="0"/>
              <a:t>（容器）</a:t>
            </a:r>
          </a:p>
        </p:txBody>
      </p:sp>
      <p:sp>
        <p:nvSpPr>
          <p:cNvPr id="6147" name="Rectangle 3"/>
          <p:cNvSpPr>
            <a:spLocks noGrp="1" noChangeArrowheads="1"/>
          </p:cNvSpPr>
          <p:nvPr>
            <p:ph type="body" idx="1"/>
          </p:nvPr>
        </p:nvSpPr>
        <p:spPr>
          <a:xfrm>
            <a:off x="827088" y="1830388"/>
            <a:ext cx="7489825" cy="4297362"/>
          </a:xfrm>
        </p:spPr>
        <p:txBody>
          <a:bodyPr/>
          <a:lstStyle/>
          <a:p>
            <a:pPr eaLnBrk="1" hangingPunct="1">
              <a:defRPr/>
            </a:pPr>
            <a:r>
              <a:rPr lang="zh-CN" altLang="en-US" smtClean="0"/>
              <a:t>容器</a:t>
            </a:r>
            <a:r>
              <a:rPr lang="en-US" altLang="zh-CN" smtClean="0"/>
              <a:t>(Container)</a:t>
            </a:r>
            <a:r>
              <a:rPr lang="zh-CN" altLang="en-US" smtClean="0"/>
              <a:t>实际上是</a:t>
            </a:r>
            <a:r>
              <a:rPr lang="en-US" altLang="zh-CN" smtClean="0"/>
              <a:t>Component</a:t>
            </a:r>
            <a:r>
              <a:rPr lang="zh-CN" altLang="en-US" smtClean="0"/>
              <a:t>的子类，因此容器本身也是一个组件，具有组件的所有性质，另外还具有容纳其它组件和容器的功能。</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E3DEAFF-36ED-4687-B2CA-CF3044993839}" type="slidenum">
              <a:rPr lang="en-US" altLang="zh-CN"/>
              <a:pPr>
                <a:defRPr/>
              </a:pPr>
              <a:t>16</a:t>
            </a:fld>
            <a:endParaRPr lang="en-US" altLang="zh-CN"/>
          </a:p>
        </p:txBody>
      </p:sp>
      <p:sp>
        <p:nvSpPr>
          <p:cNvPr id="7170" name="Rectangle 2"/>
          <p:cNvSpPr>
            <a:spLocks noGrp="1" noChangeArrowheads="1"/>
          </p:cNvSpPr>
          <p:nvPr>
            <p:ph type="title"/>
          </p:nvPr>
        </p:nvSpPr>
        <p:spPr>
          <a:xfrm>
            <a:off x="457200" y="277813"/>
            <a:ext cx="8229600" cy="758825"/>
          </a:xfrm>
        </p:spPr>
        <p:txBody>
          <a:bodyPr/>
          <a:lstStyle/>
          <a:p>
            <a:pPr eaLnBrk="1" hangingPunct="1">
              <a:defRPr/>
            </a:pPr>
            <a:r>
              <a:rPr lang="en-US" altLang="zh-CN" sz="3400" smtClean="0"/>
              <a:t>LayoutManager</a:t>
            </a:r>
            <a:r>
              <a:rPr lang="zh-CN" altLang="en-US" sz="3400" smtClean="0"/>
              <a:t>（布局管理器）</a:t>
            </a:r>
            <a:endParaRPr lang="zh-CN" altLang="en-US" smtClean="0"/>
          </a:p>
        </p:txBody>
      </p:sp>
      <p:sp>
        <p:nvSpPr>
          <p:cNvPr id="7171" name="Rectangle 3"/>
          <p:cNvSpPr>
            <a:spLocks noGrp="1" noChangeArrowheads="1"/>
          </p:cNvSpPr>
          <p:nvPr>
            <p:ph type="body" idx="1"/>
          </p:nvPr>
        </p:nvSpPr>
        <p:spPr>
          <a:xfrm>
            <a:off x="606425" y="1600200"/>
            <a:ext cx="8077200" cy="4527550"/>
          </a:xfrm>
        </p:spPr>
        <p:txBody>
          <a:bodyPr/>
          <a:lstStyle/>
          <a:p>
            <a:pPr eaLnBrk="1" hangingPunct="1">
              <a:defRPr/>
            </a:pPr>
            <a:r>
              <a:rPr lang="zh-CN" altLang="en-US" smtClean="0"/>
              <a:t>为了使我们生成的图形用户界面具有良好的平台无关性，</a:t>
            </a:r>
            <a:r>
              <a:rPr lang="en-US" altLang="zh-CN" smtClean="0"/>
              <a:t>Java</a:t>
            </a:r>
            <a:r>
              <a:rPr lang="zh-CN" altLang="en-US" smtClean="0"/>
              <a:t>语言中，提供了布局管理器这个工具来管理组件在容器中的布局，而不使用直接设置组件位置和大小的方式。</a:t>
            </a:r>
          </a:p>
          <a:p>
            <a:pPr eaLnBrk="1" hangingPunct="1">
              <a:defRPr/>
            </a:pPr>
            <a:r>
              <a:rPr lang="zh-CN" altLang="en-US" smtClean="0"/>
              <a:t>每个容器都有一个布局管理器，当容器需要对某个组件进行定位或判断其大小尺寸时，就会调用其对应的布局管理器。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CE962062-4126-4F35-B592-76CF90FE8E8D}" type="slidenum">
              <a:rPr lang="en-US" altLang="zh-CN"/>
              <a:pPr>
                <a:defRPr/>
              </a:pPr>
              <a:t>17</a:t>
            </a:fld>
            <a:endParaRPr lang="en-US" altLang="zh-CN"/>
          </a:p>
        </p:txBody>
      </p:sp>
      <p:sp>
        <p:nvSpPr>
          <p:cNvPr id="8195" name="Rectangle 3"/>
          <p:cNvSpPr>
            <a:spLocks noGrp="1" noChangeArrowheads="1"/>
          </p:cNvSpPr>
          <p:nvPr>
            <p:ph type="body" idx="1"/>
          </p:nvPr>
        </p:nvSpPr>
        <p:spPr>
          <a:xfrm>
            <a:off x="533400" y="990600"/>
            <a:ext cx="8153400" cy="5105400"/>
          </a:xfrm>
        </p:spPr>
        <p:txBody>
          <a:bodyPr/>
          <a:lstStyle/>
          <a:p>
            <a:pPr eaLnBrk="1" hangingPunct="1">
              <a:defRPr/>
            </a:pPr>
            <a:r>
              <a:rPr lang="zh-CN" altLang="en-US" smtClean="0"/>
              <a:t>在程序中安排组件的位置和大小时，应该注意：</a:t>
            </a:r>
          </a:p>
          <a:p>
            <a:pPr lvl="1" eaLnBrk="1" hangingPunct="1">
              <a:defRPr/>
            </a:pPr>
            <a:r>
              <a:rPr lang="zh-CN" altLang="en-US" smtClean="0"/>
              <a:t>容器中的布局管理器负责各个组件的大小和位置，因此用户无法在这种情况下设置组件的这些属性。如果试图使用</a:t>
            </a:r>
            <a:r>
              <a:rPr lang="en-US" altLang="zh-CN" smtClean="0"/>
              <a:t>Java</a:t>
            </a:r>
            <a:r>
              <a:rPr lang="zh-CN" altLang="en-US" smtClean="0"/>
              <a:t>语言提供的</a:t>
            </a:r>
            <a:r>
              <a:rPr lang="en-US" altLang="zh-CN" smtClean="0"/>
              <a:t>setLocation()</a:t>
            </a:r>
            <a:r>
              <a:rPr lang="zh-CN" altLang="en-US" smtClean="0"/>
              <a:t>，</a:t>
            </a:r>
            <a:r>
              <a:rPr lang="en-US" altLang="zh-CN" smtClean="0"/>
              <a:t>setSize()</a:t>
            </a:r>
            <a:r>
              <a:rPr lang="zh-CN" altLang="en-US" smtClean="0"/>
              <a:t>，</a:t>
            </a:r>
            <a:r>
              <a:rPr lang="en-US" altLang="zh-CN" smtClean="0"/>
              <a:t>setBounds()</a:t>
            </a:r>
            <a:r>
              <a:rPr lang="zh-CN" altLang="en-US" smtClean="0"/>
              <a:t>等方法，则都会被布局管理器覆盖。</a:t>
            </a:r>
          </a:p>
          <a:p>
            <a:pPr lvl="1" eaLnBrk="1" hangingPunct="1">
              <a:defRPr/>
            </a:pPr>
            <a:r>
              <a:rPr lang="zh-CN" altLang="en-US" smtClean="0"/>
              <a:t>如果用户确实需要亲自设置组件大小或位置，则应取消该容器的布局管理器，方法为：</a:t>
            </a:r>
          </a:p>
          <a:p>
            <a:pPr lvl="1" eaLnBrk="1" hangingPunct="1">
              <a:buClr>
                <a:schemeClr val="tx1"/>
              </a:buClr>
              <a:buFont typeface="Wingdings" pitchFamily="2" charset="2"/>
              <a:buNone/>
              <a:defRPr/>
            </a:pPr>
            <a:r>
              <a:rPr lang="zh-CN" altLang="en-US" smtClean="0"/>
              <a:t>	</a:t>
            </a:r>
            <a:r>
              <a:rPr lang="en-US" altLang="zh-CN" smtClean="0"/>
              <a:t>setLayout(null)</a:t>
            </a:r>
            <a:r>
              <a:rPr lang="zh-CN" altLang="en-US"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B29A1E8-F399-4BE0-86BC-0BFDBD83E602}" type="slidenum">
              <a:rPr lang="en-US" altLang="zh-CN"/>
              <a:pPr>
                <a:defRPr/>
              </a:pPr>
              <a:t>18</a:t>
            </a:fld>
            <a:endParaRPr lang="en-US" altLang="zh-CN"/>
          </a:p>
        </p:txBody>
      </p:sp>
      <p:sp>
        <p:nvSpPr>
          <p:cNvPr id="9218" name="Rectangle 2"/>
          <p:cNvSpPr>
            <a:spLocks noGrp="1" noChangeArrowheads="1"/>
          </p:cNvSpPr>
          <p:nvPr>
            <p:ph type="title"/>
          </p:nvPr>
        </p:nvSpPr>
        <p:spPr/>
        <p:txBody>
          <a:bodyPr/>
          <a:lstStyle/>
          <a:p>
            <a:pPr eaLnBrk="1" hangingPunct="1">
              <a:defRPr/>
            </a:pPr>
            <a:r>
              <a:rPr lang="zh-CN" altLang="en-US" smtClean="0"/>
              <a:t>常用容器</a:t>
            </a:r>
            <a:endParaRPr lang="zh-CN" altLang="en-US" smtClean="0">
              <a:solidFill>
                <a:schemeClr val="tx1"/>
              </a:solidFill>
            </a:endParaRPr>
          </a:p>
        </p:txBody>
      </p:sp>
      <p:sp>
        <p:nvSpPr>
          <p:cNvPr id="9219" name="Rectangle 3"/>
          <p:cNvSpPr>
            <a:spLocks noGrp="1" noChangeArrowheads="1"/>
          </p:cNvSpPr>
          <p:nvPr>
            <p:ph type="body" idx="1"/>
          </p:nvPr>
        </p:nvSpPr>
        <p:spPr>
          <a:xfrm>
            <a:off x="2443163" y="1830388"/>
            <a:ext cx="5873750" cy="4297362"/>
          </a:xfrm>
        </p:spPr>
        <p:txBody>
          <a:bodyPr/>
          <a:lstStyle/>
          <a:p>
            <a:pPr eaLnBrk="1" hangingPunct="1">
              <a:defRPr/>
            </a:pPr>
            <a:r>
              <a:rPr lang="en-US" altLang="zh-CN" smtClean="0"/>
              <a:t>JFrame (Frame)</a:t>
            </a:r>
          </a:p>
          <a:p>
            <a:pPr eaLnBrk="1" hangingPunct="1">
              <a:defRPr/>
            </a:pPr>
            <a:r>
              <a:rPr lang="en-US" altLang="zh-CN" smtClean="0"/>
              <a:t>JPanel (Panel)</a:t>
            </a:r>
          </a:p>
          <a:p>
            <a:pPr eaLnBrk="1" hangingPunct="1">
              <a:defRPr/>
            </a:pPr>
            <a:r>
              <a:rPr lang="en-US" altLang="zh-CN" smtClean="0"/>
              <a:t>JApplet (Applet)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4A1F7CD-CBCA-4AAB-B653-89C0F1F688A7}" type="slidenum">
              <a:rPr lang="en-US" altLang="zh-CN"/>
              <a:pPr>
                <a:defRPr/>
              </a:pPr>
              <a:t>19</a:t>
            </a:fld>
            <a:endParaRPr lang="en-US" altLang="zh-CN"/>
          </a:p>
        </p:txBody>
      </p:sp>
      <p:sp>
        <p:nvSpPr>
          <p:cNvPr id="17410" name="Rectangle 2"/>
          <p:cNvSpPr>
            <a:spLocks noGrp="1" noChangeArrowheads="1"/>
          </p:cNvSpPr>
          <p:nvPr>
            <p:ph type="title"/>
          </p:nvPr>
        </p:nvSpPr>
        <p:spPr>
          <a:xfrm>
            <a:off x="457200" y="277813"/>
            <a:ext cx="8229600" cy="987425"/>
          </a:xfrm>
        </p:spPr>
        <p:txBody>
          <a:bodyPr/>
          <a:lstStyle/>
          <a:p>
            <a:pPr eaLnBrk="1" hangingPunct="1">
              <a:defRPr/>
            </a:pPr>
            <a:r>
              <a:rPr lang="en-US" altLang="zh-CN" smtClean="0"/>
              <a:t>LayoutManager</a:t>
            </a:r>
          </a:p>
        </p:txBody>
      </p:sp>
      <p:sp>
        <p:nvSpPr>
          <p:cNvPr id="17411" name="Rectangle 3"/>
          <p:cNvSpPr>
            <a:spLocks noGrp="1" noChangeArrowheads="1"/>
          </p:cNvSpPr>
          <p:nvPr>
            <p:ph type="body" idx="1"/>
          </p:nvPr>
        </p:nvSpPr>
        <p:spPr>
          <a:xfrm>
            <a:off x="1909763" y="1600200"/>
            <a:ext cx="6777037" cy="3943350"/>
          </a:xfrm>
        </p:spPr>
        <p:txBody>
          <a:bodyPr/>
          <a:lstStyle/>
          <a:p>
            <a:pPr eaLnBrk="1" hangingPunct="1">
              <a:defRPr/>
            </a:pPr>
            <a:r>
              <a:rPr lang="en-US" altLang="zh-CN" smtClean="0"/>
              <a:t>FlowLayout</a:t>
            </a:r>
          </a:p>
          <a:p>
            <a:pPr eaLnBrk="1" hangingPunct="1">
              <a:defRPr/>
            </a:pPr>
            <a:r>
              <a:rPr lang="en-US" altLang="zh-CN" smtClean="0"/>
              <a:t>BorderLayout</a:t>
            </a:r>
          </a:p>
          <a:p>
            <a:pPr eaLnBrk="1" hangingPunct="1">
              <a:defRPr/>
            </a:pPr>
            <a:r>
              <a:rPr lang="en-US" altLang="zh-CN" smtClean="0"/>
              <a:t>GridLayout</a:t>
            </a:r>
          </a:p>
          <a:p>
            <a:pPr eaLnBrk="1" hangingPunct="1">
              <a:defRPr/>
            </a:pPr>
            <a:r>
              <a:rPr lang="en-US" altLang="zh-CN" smtClean="0"/>
              <a:t>CardLayout</a:t>
            </a:r>
          </a:p>
          <a:p>
            <a:pPr eaLnBrk="1" hangingPunct="1">
              <a:defRPr/>
            </a:pPr>
            <a:r>
              <a:rPr lang="en-US" altLang="zh-CN" smtClean="0"/>
              <a:t>GridBagLayout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课程内容安排</a:t>
            </a:r>
            <a:endParaRPr lang="zh-CN" altLang="en-US" dirty="0"/>
          </a:p>
        </p:txBody>
      </p:sp>
      <p:sp>
        <p:nvSpPr>
          <p:cNvPr id="6" name="圆角矩形 5"/>
          <p:cNvSpPr/>
          <p:nvPr/>
        </p:nvSpPr>
        <p:spPr>
          <a:xfrm>
            <a:off x="6730170" y="16288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JSP</a:t>
            </a:r>
            <a:r>
              <a:rPr lang="zh-CN" altLang="en-US" dirty="0" smtClean="0"/>
              <a:t>和</a:t>
            </a:r>
            <a:r>
              <a:rPr lang="en-US" altLang="zh-CN" dirty="0" smtClean="0"/>
              <a:t>Servlet</a:t>
            </a:r>
            <a:endParaRPr lang="zh-CN" altLang="en-US" dirty="0"/>
          </a:p>
        </p:txBody>
      </p:sp>
      <p:sp>
        <p:nvSpPr>
          <p:cNvPr id="7" name="圆角矩形 6"/>
          <p:cNvSpPr/>
          <p:nvPr/>
        </p:nvSpPr>
        <p:spPr>
          <a:xfrm>
            <a:off x="6732240" y="34290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正则运算与数据结构</a:t>
            </a:r>
            <a:endParaRPr lang="zh-CN" altLang="en-US" dirty="0"/>
          </a:p>
        </p:txBody>
      </p:sp>
      <p:sp>
        <p:nvSpPr>
          <p:cNvPr id="8" name="圆角矩形 7"/>
          <p:cNvSpPr/>
          <p:nvPr/>
        </p:nvSpPr>
        <p:spPr>
          <a:xfrm>
            <a:off x="6730170" y="5157192"/>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面向</a:t>
            </a:r>
            <a:endParaRPr lang="en-US" altLang="zh-CN" dirty="0"/>
          </a:p>
          <a:p>
            <a:pPr algn="ctr"/>
            <a:r>
              <a:rPr lang="zh-CN" altLang="en-US" dirty="0"/>
              <a:t>对象编程</a:t>
            </a:r>
          </a:p>
        </p:txBody>
      </p:sp>
      <p:sp>
        <p:nvSpPr>
          <p:cNvPr id="9" name="圆角矩形 8"/>
          <p:cNvSpPr/>
          <p:nvPr/>
        </p:nvSpPr>
        <p:spPr>
          <a:xfrm>
            <a:off x="3707904" y="34290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异常处理与</a:t>
            </a:r>
            <a:endParaRPr lang="en-US" altLang="zh-CN" dirty="0"/>
          </a:p>
          <a:p>
            <a:pPr algn="ctr"/>
            <a:r>
              <a:rPr lang="zh-CN" altLang="en-US" dirty="0"/>
              <a:t>输入输出流</a:t>
            </a:r>
          </a:p>
        </p:txBody>
      </p:sp>
      <p:sp>
        <p:nvSpPr>
          <p:cNvPr id="11" name="圆角矩形 10"/>
          <p:cNvSpPr/>
          <p:nvPr/>
        </p:nvSpPr>
        <p:spPr>
          <a:xfrm>
            <a:off x="3707904" y="5148119"/>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语言</a:t>
            </a:r>
            <a:endParaRPr lang="en-US" altLang="zh-CN" dirty="0"/>
          </a:p>
          <a:p>
            <a:pPr algn="ctr"/>
            <a:r>
              <a:rPr lang="zh-CN" altLang="en-US" dirty="0"/>
              <a:t>基础知识</a:t>
            </a:r>
          </a:p>
        </p:txBody>
      </p:sp>
      <p:sp>
        <p:nvSpPr>
          <p:cNvPr id="12" name="圆角矩形 11"/>
          <p:cNvSpPr/>
          <p:nvPr/>
        </p:nvSpPr>
        <p:spPr>
          <a:xfrm>
            <a:off x="683568" y="16288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线程与网络</a:t>
            </a:r>
          </a:p>
        </p:txBody>
      </p:sp>
      <p:sp>
        <p:nvSpPr>
          <p:cNvPr id="13" name="圆角矩形 12"/>
          <p:cNvSpPr/>
          <p:nvPr/>
        </p:nvSpPr>
        <p:spPr>
          <a:xfrm>
            <a:off x="685638" y="34290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图形</a:t>
            </a:r>
            <a:endParaRPr lang="en-US" altLang="zh-CN" dirty="0"/>
          </a:p>
          <a:p>
            <a:pPr algn="ctr"/>
            <a:r>
              <a:rPr lang="zh-CN" altLang="en-US" dirty="0"/>
              <a:t>界面编程</a:t>
            </a:r>
          </a:p>
        </p:txBody>
      </p:sp>
      <p:sp>
        <p:nvSpPr>
          <p:cNvPr id="15" name="右箭头 14"/>
          <p:cNvSpPr/>
          <p:nvPr/>
        </p:nvSpPr>
        <p:spPr>
          <a:xfrm>
            <a:off x="2771800" y="5522587"/>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796136" y="5522587"/>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16200000">
            <a:off x="7412199" y="4621253"/>
            <a:ext cx="512298" cy="432049"/>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10800000">
            <a:off x="5796136" y="3789040"/>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rot="10800000">
            <a:off x="2782064" y="3799209"/>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6200000">
            <a:off x="1366628" y="2884819"/>
            <a:ext cx="512296" cy="432049"/>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2800130" y="1984066"/>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692455" y="1628800"/>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Android</a:t>
            </a:r>
          </a:p>
          <a:p>
            <a:pPr algn="ctr"/>
            <a:r>
              <a:rPr lang="zh-CN" altLang="en-US" dirty="0" smtClean="0"/>
              <a:t>应用编程</a:t>
            </a:r>
            <a:endParaRPr lang="zh-CN" altLang="en-US" dirty="0"/>
          </a:p>
        </p:txBody>
      </p:sp>
      <p:sp>
        <p:nvSpPr>
          <p:cNvPr id="23" name="右箭头 22"/>
          <p:cNvSpPr/>
          <p:nvPr/>
        </p:nvSpPr>
        <p:spPr>
          <a:xfrm>
            <a:off x="5794716" y="2052607"/>
            <a:ext cx="648072" cy="432048"/>
          </a:xfrm>
          <a:prstGeom prst="right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83568" y="5157192"/>
            <a:ext cx="1874278" cy="1152128"/>
          </a:xfrm>
          <a:prstGeom prst="roundRect">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smtClean="0"/>
              <a:t>语言</a:t>
            </a:r>
            <a:endParaRPr lang="en-US" altLang="zh-CN" dirty="0" smtClean="0"/>
          </a:p>
          <a:p>
            <a:pPr algn="ctr"/>
            <a:r>
              <a:rPr lang="zh-CN" altLang="en-US" dirty="0" smtClean="0"/>
              <a:t>概述</a:t>
            </a:r>
            <a:endParaRPr lang="zh-CN" altLang="en-US" dirty="0"/>
          </a:p>
        </p:txBody>
      </p:sp>
      <p:sp>
        <p:nvSpPr>
          <p:cNvPr id="24" name="圆角矩形 23"/>
          <p:cNvSpPr/>
          <p:nvPr/>
        </p:nvSpPr>
        <p:spPr>
          <a:xfrm>
            <a:off x="452197" y="3083154"/>
            <a:ext cx="2347933" cy="18320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D67ECF88-84E1-4538-B8E0-B7BD8ECCABEF}" type="slidenum">
              <a:rPr lang="zh-CN" altLang="en-US" smtClean="0"/>
              <a:pPr/>
              <a:t>2</a:t>
            </a:fld>
            <a:endParaRPr lang="zh-CN" altLang="en-US"/>
          </a:p>
        </p:txBody>
      </p:sp>
    </p:spTree>
    <p:extLst>
      <p:ext uri="{BB962C8B-B14F-4D97-AF65-F5344CB8AC3E}">
        <p14:creationId xmlns:p14="http://schemas.microsoft.com/office/powerpoint/2010/main" val="339379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AA9571BD-77B7-4AB8-B599-A6AA472D8B1A}" type="slidenum">
              <a:rPr lang="en-US" altLang="zh-CN"/>
              <a:pPr>
                <a:defRPr/>
              </a:pPr>
              <a:t>20</a:t>
            </a:fld>
            <a:endParaRPr lang="en-US" altLang="zh-CN"/>
          </a:p>
        </p:txBody>
      </p:sp>
      <p:sp>
        <p:nvSpPr>
          <p:cNvPr id="18435" name="Rectangle 3"/>
          <p:cNvSpPr>
            <a:spLocks noGrp="1" noChangeArrowheads="1"/>
          </p:cNvSpPr>
          <p:nvPr>
            <p:ph type="body" idx="1"/>
          </p:nvPr>
        </p:nvSpPr>
        <p:spPr>
          <a:xfrm>
            <a:off x="457200" y="685800"/>
            <a:ext cx="8305800" cy="5715000"/>
          </a:xfrm>
        </p:spPr>
        <p:txBody>
          <a:bodyPr/>
          <a:lstStyle/>
          <a:p>
            <a:pPr lvl="2" algn="just" eaLnBrk="1" hangingPunct="1">
              <a:buClr>
                <a:schemeClr val="tx1"/>
              </a:buClr>
              <a:buFont typeface="Wingdings" pitchFamily="2" charset="2"/>
              <a:buNone/>
              <a:defRPr/>
            </a:pPr>
            <a:r>
              <a:rPr lang="en-US" altLang="zh-CN" sz="2800" b="1" dirty="0" smtClean="0"/>
              <a:t>import </a:t>
            </a:r>
            <a:r>
              <a:rPr lang="en-US" altLang="zh-CN" sz="2800" b="1" dirty="0" err="1" smtClean="0"/>
              <a:t>javax.swing</a:t>
            </a:r>
            <a:r>
              <a:rPr lang="en-US" altLang="zh-CN" sz="2800" b="1" dirty="0" smtClean="0"/>
              <a:t>.*;</a:t>
            </a:r>
          </a:p>
          <a:p>
            <a:pPr lvl="2" algn="just" eaLnBrk="1" hangingPunct="1">
              <a:buClr>
                <a:schemeClr val="tx1"/>
              </a:buClr>
              <a:buFont typeface="Wingdings" pitchFamily="2" charset="2"/>
              <a:buNone/>
              <a:defRPr/>
            </a:pPr>
            <a:r>
              <a:rPr lang="en-US" altLang="zh-CN" sz="2800" b="1" dirty="0" smtClean="0"/>
              <a:t>import </a:t>
            </a:r>
            <a:r>
              <a:rPr lang="en-US" altLang="zh-CN" sz="2800" b="1" dirty="0" err="1" smtClean="0"/>
              <a:t>java.awt</a:t>
            </a:r>
            <a:r>
              <a:rPr lang="en-US" altLang="zh-CN" sz="2800" b="1" dirty="0" smtClean="0"/>
              <a:t>.*;</a:t>
            </a:r>
          </a:p>
          <a:p>
            <a:pPr lvl="2" algn="just" eaLnBrk="1" hangingPunct="1">
              <a:buClr>
                <a:schemeClr val="tx1"/>
              </a:buClr>
              <a:buFont typeface="Wingdings" pitchFamily="2" charset="2"/>
              <a:buNone/>
              <a:defRPr/>
            </a:pPr>
            <a:r>
              <a:rPr lang="en-US" altLang="zh-CN" sz="2800" b="1" dirty="0" smtClean="0"/>
              <a:t>public class </a:t>
            </a:r>
            <a:r>
              <a:rPr lang="en-US" altLang="zh-CN" sz="2800" b="1" dirty="0" err="1" smtClean="0"/>
              <a:t>ExGui</a:t>
            </a:r>
            <a:r>
              <a:rPr lang="en-US" altLang="zh-CN" sz="2800" b="1" dirty="0" smtClean="0"/>
              <a:t>{</a:t>
            </a:r>
          </a:p>
          <a:p>
            <a:pPr lvl="2" algn="just" eaLnBrk="1" hangingPunct="1">
              <a:buClr>
                <a:schemeClr val="tx1"/>
              </a:buClr>
              <a:buFont typeface="Wingdings" pitchFamily="2" charset="2"/>
              <a:buNone/>
              <a:defRPr/>
            </a:pPr>
            <a:r>
              <a:rPr lang="en-US" altLang="zh-CN" sz="2800" b="1" dirty="0" smtClean="0"/>
              <a:t>	private </a:t>
            </a:r>
            <a:r>
              <a:rPr lang="en-US" altLang="zh-CN" sz="2800" b="1" dirty="0" err="1" smtClean="0"/>
              <a:t>JFrame</a:t>
            </a:r>
            <a:r>
              <a:rPr lang="en-US" altLang="zh-CN" sz="2800" b="1" dirty="0" smtClean="0"/>
              <a:t> f;</a:t>
            </a:r>
          </a:p>
          <a:p>
            <a:pPr lvl="2" algn="just" eaLnBrk="1" hangingPunct="1">
              <a:buClr>
                <a:schemeClr val="tx1"/>
              </a:buClr>
              <a:buFont typeface="Wingdings" pitchFamily="2" charset="2"/>
              <a:buNone/>
              <a:defRPr/>
            </a:pPr>
            <a:r>
              <a:rPr lang="en-US" altLang="zh-CN" sz="2800" b="1" dirty="0" smtClean="0"/>
              <a:t>	private </a:t>
            </a:r>
            <a:r>
              <a:rPr lang="en-US" altLang="zh-CN" sz="2800" b="1" dirty="0" err="1" smtClean="0"/>
              <a:t>JButton</a:t>
            </a:r>
            <a:r>
              <a:rPr lang="en-US" altLang="zh-CN" sz="2800" b="1" dirty="0" smtClean="0"/>
              <a:t> b1;</a:t>
            </a:r>
          </a:p>
          <a:p>
            <a:pPr lvl="2" algn="just" eaLnBrk="1" hangingPunct="1">
              <a:buClr>
                <a:schemeClr val="tx1"/>
              </a:buClr>
              <a:buFont typeface="Wingdings" pitchFamily="2" charset="2"/>
              <a:buNone/>
              <a:defRPr/>
            </a:pPr>
            <a:r>
              <a:rPr lang="en-US" altLang="zh-CN" sz="2800" b="1" dirty="0" smtClean="0"/>
              <a:t>	private </a:t>
            </a:r>
            <a:r>
              <a:rPr lang="en-US" altLang="zh-CN" sz="2800" b="1" dirty="0" err="1" smtClean="0"/>
              <a:t>JButton</a:t>
            </a:r>
            <a:r>
              <a:rPr lang="en-US" altLang="zh-CN" sz="2800" b="1" dirty="0" smtClean="0"/>
              <a:t> b2;</a:t>
            </a:r>
          </a:p>
          <a:p>
            <a:pPr lvl="2" algn="just" eaLnBrk="1" hangingPunct="1">
              <a:buClr>
                <a:schemeClr val="tx1"/>
              </a:buClr>
              <a:buFont typeface="Wingdings" pitchFamily="2" charset="2"/>
              <a:buNone/>
              <a:defRPr/>
            </a:pPr>
            <a:r>
              <a:rPr lang="en-US" altLang="zh-CN" sz="2800" b="1" dirty="0" smtClean="0"/>
              <a:t>	</a:t>
            </a:r>
          </a:p>
          <a:p>
            <a:pPr lvl="2" algn="just" eaLnBrk="1" hangingPunct="1">
              <a:buClr>
                <a:schemeClr val="tx1"/>
              </a:buClr>
              <a:buFont typeface="Wingdings" pitchFamily="2" charset="2"/>
              <a:buNone/>
              <a:defRPr/>
            </a:pPr>
            <a:r>
              <a:rPr lang="en-US" altLang="zh-CN" sz="2800" b="1" dirty="0" smtClean="0"/>
              <a:t>	public static void main(String </a:t>
            </a:r>
            <a:r>
              <a:rPr lang="en-US" altLang="zh-CN" sz="2800" b="1" dirty="0" err="1" smtClean="0"/>
              <a:t>args</a:t>
            </a:r>
            <a:r>
              <a:rPr lang="en-US" altLang="zh-CN" sz="2800" b="1" dirty="0" smtClean="0"/>
              <a:t>[]){</a:t>
            </a:r>
          </a:p>
          <a:p>
            <a:pPr lvl="2" algn="just" eaLnBrk="1" hangingPunct="1">
              <a:buClr>
                <a:schemeClr val="tx1"/>
              </a:buClr>
              <a:buFont typeface="Wingdings" pitchFamily="2" charset="2"/>
              <a:buNone/>
              <a:defRPr/>
            </a:pPr>
            <a:r>
              <a:rPr lang="en-US" altLang="zh-CN" sz="2800" b="1" dirty="0" smtClean="0"/>
              <a:t>			</a:t>
            </a:r>
            <a:r>
              <a:rPr lang="en-US" altLang="zh-CN" sz="2800" b="1" dirty="0" err="1" smtClean="0"/>
              <a:t>ExGui</a:t>
            </a:r>
            <a:r>
              <a:rPr lang="en-US" altLang="zh-CN" sz="2800" b="1" dirty="0" smtClean="0"/>
              <a:t> that = new </a:t>
            </a:r>
            <a:r>
              <a:rPr lang="en-US" altLang="zh-CN" sz="2800" b="1" dirty="0" err="1" smtClean="0"/>
              <a:t>ExGui</a:t>
            </a:r>
            <a:r>
              <a:rPr lang="en-US" altLang="zh-CN" sz="2800" b="1" dirty="0" smtClean="0"/>
              <a:t>();</a:t>
            </a:r>
          </a:p>
          <a:p>
            <a:pPr lvl="2" algn="just" eaLnBrk="1" hangingPunct="1">
              <a:buClr>
                <a:schemeClr val="tx1"/>
              </a:buClr>
              <a:buFont typeface="Wingdings" pitchFamily="2" charset="2"/>
              <a:buNone/>
              <a:defRPr/>
            </a:pPr>
            <a:r>
              <a:rPr lang="en-US" altLang="zh-CN" sz="2800" b="1" dirty="0" smtClean="0"/>
              <a:t>			</a:t>
            </a:r>
            <a:r>
              <a:rPr lang="en-US" altLang="zh-CN" sz="2800" b="1" dirty="0" err="1" smtClean="0"/>
              <a:t>that.go</a:t>
            </a:r>
            <a:r>
              <a:rPr lang="en-US" altLang="zh-CN" sz="2800" b="1" dirty="0" smtClean="0"/>
              <a:t>();</a:t>
            </a:r>
          </a:p>
          <a:p>
            <a:pPr lvl="2" algn="just" eaLnBrk="1" hangingPunct="1">
              <a:buClr>
                <a:schemeClr val="tx1"/>
              </a:buClr>
              <a:buFont typeface="Wingdings" pitchFamily="2" charset="2"/>
              <a:buNone/>
              <a:defRPr/>
            </a:pPr>
            <a:r>
              <a:rPr lang="en-US" altLang="zh-CN" sz="2800" b="1"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E5F9E86C-ED5E-4CA2-A8FD-26EA6C7A27ED}" type="slidenum">
              <a:rPr lang="en-US" altLang="zh-CN"/>
              <a:pPr>
                <a:defRPr/>
              </a:pPr>
              <a:t>21</a:t>
            </a:fld>
            <a:endParaRPr lang="en-US" altLang="zh-CN"/>
          </a:p>
        </p:txBody>
      </p:sp>
      <p:sp>
        <p:nvSpPr>
          <p:cNvPr id="19459" name="Rectangle 3"/>
          <p:cNvSpPr>
            <a:spLocks noGrp="1" noChangeArrowheads="1"/>
          </p:cNvSpPr>
          <p:nvPr>
            <p:ph type="body" idx="1"/>
          </p:nvPr>
        </p:nvSpPr>
        <p:spPr>
          <a:xfrm>
            <a:off x="250825" y="685800"/>
            <a:ext cx="8713788" cy="5562600"/>
          </a:xfrm>
        </p:spPr>
        <p:txBody>
          <a:bodyPr/>
          <a:lstStyle/>
          <a:p>
            <a:pPr lvl="2" algn="just" eaLnBrk="1" hangingPunct="1">
              <a:lnSpc>
                <a:spcPct val="90000"/>
              </a:lnSpc>
              <a:buClr>
                <a:schemeClr val="tx1"/>
              </a:buClr>
              <a:buFont typeface="Wingdings" pitchFamily="2" charset="2"/>
              <a:buNone/>
              <a:defRPr/>
            </a:pPr>
            <a:r>
              <a:rPr lang="en-US" altLang="zh-CN" sz="2800" b="1" dirty="0" smtClean="0"/>
              <a:t>	public void go(){</a:t>
            </a:r>
          </a:p>
          <a:p>
            <a:pPr lvl="2" algn="just" eaLnBrk="1" hangingPunct="1">
              <a:lnSpc>
                <a:spcPct val="90000"/>
              </a:lnSpc>
              <a:buClr>
                <a:schemeClr val="tx1"/>
              </a:buClr>
              <a:buFont typeface="Wingdings" pitchFamily="2" charset="2"/>
              <a:buNone/>
              <a:defRPr/>
            </a:pPr>
            <a:r>
              <a:rPr lang="en-US" altLang="zh-CN" sz="2800" b="1" dirty="0" smtClean="0"/>
              <a:t>		f = new </a:t>
            </a:r>
            <a:r>
              <a:rPr lang="en-US" altLang="zh-CN" sz="2800" b="1" dirty="0" err="1" smtClean="0"/>
              <a:t>JFrame</a:t>
            </a:r>
            <a:r>
              <a:rPr lang="en-US" altLang="zh-CN" sz="2800" b="1" dirty="0" smtClean="0"/>
              <a:t>("GUI example");</a:t>
            </a:r>
          </a:p>
          <a:p>
            <a:pPr lvl="2" algn="just" eaLnBrk="1" hangingPunct="1">
              <a:lnSpc>
                <a:spcPct val="90000"/>
              </a:lnSpc>
              <a:buClr>
                <a:schemeClr val="tx1"/>
              </a:buClr>
              <a:buFont typeface="Wingdings" pitchFamily="2" charset="2"/>
              <a:buNone/>
              <a:defRPr/>
            </a:pPr>
            <a:r>
              <a:rPr lang="en-US" altLang="zh-CN" sz="2800" b="1" dirty="0" smtClean="0">
                <a:solidFill>
                  <a:schemeClr val="tx2"/>
                </a:solidFill>
              </a:rPr>
              <a:t>		</a:t>
            </a:r>
            <a:r>
              <a:rPr lang="en-US" altLang="zh-CN" sz="2800" b="1" dirty="0" err="1" smtClean="0">
                <a:solidFill>
                  <a:schemeClr val="tx2"/>
                </a:solidFill>
              </a:rPr>
              <a:t>f.setLayout</a:t>
            </a:r>
            <a:r>
              <a:rPr lang="en-US" altLang="zh-CN" sz="2800" b="1" dirty="0" smtClean="0">
                <a:solidFill>
                  <a:schemeClr val="tx2"/>
                </a:solidFill>
              </a:rPr>
              <a:t>(new </a:t>
            </a:r>
            <a:r>
              <a:rPr lang="en-US" altLang="zh-CN" sz="2800" b="1" dirty="0" err="1" smtClean="0">
                <a:solidFill>
                  <a:schemeClr val="tx2"/>
                </a:solidFill>
              </a:rPr>
              <a:t>FlowLayout</a:t>
            </a:r>
            <a:r>
              <a:rPr lang="en-US" altLang="zh-CN" sz="2800" b="1" dirty="0" smtClean="0">
                <a:solidFill>
                  <a:schemeClr val="tx2"/>
                </a:solidFill>
              </a:rPr>
              <a:t>());</a:t>
            </a:r>
          </a:p>
          <a:p>
            <a:pPr lvl="2" algn="just" eaLnBrk="1" hangingPunct="1">
              <a:lnSpc>
                <a:spcPct val="90000"/>
              </a:lnSpc>
              <a:buClr>
                <a:schemeClr val="tx1"/>
              </a:buClr>
              <a:buFont typeface="Wingdings" pitchFamily="2" charset="2"/>
              <a:buNone/>
              <a:defRPr/>
            </a:pPr>
            <a:r>
              <a:rPr lang="en-US" altLang="zh-CN" sz="2800" b="1" dirty="0" smtClean="0"/>
              <a:t>		b1 = new </a:t>
            </a:r>
            <a:r>
              <a:rPr lang="en-US" altLang="zh-CN" sz="2800" b="1" dirty="0" err="1" smtClean="0"/>
              <a:t>JButton</a:t>
            </a:r>
            <a:r>
              <a:rPr lang="en-US" altLang="zh-CN" sz="2800" b="1" dirty="0" smtClean="0"/>
              <a:t>("Press Me");</a:t>
            </a:r>
          </a:p>
          <a:p>
            <a:pPr lvl="2" algn="just" eaLnBrk="1" hangingPunct="1">
              <a:lnSpc>
                <a:spcPct val="90000"/>
              </a:lnSpc>
              <a:buClr>
                <a:schemeClr val="tx1"/>
              </a:buClr>
              <a:buFont typeface="Wingdings" pitchFamily="2" charset="2"/>
              <a:buNone/>
              <a:defRPr/>
            </a:pPr>
            <a:r>
              <a:rPr lang="en-US" altLang="zh-CN" sz="2800" b="1" dirty="0" smtClean="0"/>
              <a:t>		b2 = new </a:t>
            </a:r>
            <a:r>
              <a:rPr lang="en-US" altLang="zh-CN" sz="2800" b="1" dirty="0" err="1" smtClean="0"/>
              <a:t>JButton</a:t>
            </a:r>
            <a:r>
              <a:rPr lang="en-US" altLang="zh-CN" sz="2800" b="1" dirty="0" smtClean="0"/>
              <a:t>("Don't Press Me");</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f.getContentPane</a:t>
            </a:r>
            <a:r>
              <a:rPr lang="en-US" altLang="zh-CN" sz="2800" b="1" dirty="0" smtClean="0"/>
              <a:t>().add(b1);</a:t>
            </a:r>
          </a:p>
          <a:p>
            <a:pPr lvl="2" algn="just" eaLnBrk="1" hangingPunct="1">
              <a:lnSpc>
                <a:spcPct val="90000"/>
              </a:lnSpc>
              <a:buClr>
                <a:schemeClr val="tx1"/>
              </a:buClr>
              <a:buFont typeface="Wingdings" pitchFamily="2" charset="2"/>
              <a:buNone/>
              <a:defRPr/>
            </a:pPr>
            <a:r>
              <a:rPr lang="en-US" altLang="zh-CN" sz="2800" b="1" dirty="0" smtClean="0"/>
              <a:t>		f. </a:t>
            </a:r>
            <a:r>
              <a:rPr lang="en-US" altLang="zh-CN" sz="2800" b="1" dirty="0" err="1" smtClean="0"/>
              <a:t>getContentPane</a:t>
            </a:r>
            <a:r>
              <a:rPr lang="en-US" altLang="zh-CN" sz="2800" b="1" dirty="0" smtClean="0"/>
              <a:t>().add(b2);</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f.pack</a:t>
            </a:r>
            <a:r>
              <a:rPr lang="en-US" altLang="zh-CN" sz="2800" b="1" dirty="0" smtClean="0"/>
              <a:t>();</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f.setVisible</a:t>
            </a:r>
            <a:r>
              <a:rPr lang="en-US" altLang="zh-CN" sz="2800" b="1" dirty="0" smtClean="0"/>
              <a:t>(true);</a:t>
            </a:r>
          </a:p>
          <a:p>
            <a:pPr lvl="2" algn="just" eaLnBrk="1" hangingPunct="1">
              <a:lnSpc>
                <a:spcPct val="90000"/>
              </a:lnSpc>
              <a:buClr>
                <a:schemeClr val="tx1"/>
              </a:buClr>
              <a:buFont typeface="Wingdings" pitchFamily="2" charset="2"/>
              <a:buNone/>
              <a:defRPr/>
            </a:pPr>
            <a:r>
              <a:rPr lang="en-US" altLang="zh-CN" sz="2800" b="1" dirty="0" smtClean="0"/>
              <a:t>	}</a:t>
            </a:r>
          </a:p>
          <a:p>
            <a:pPr lvl="2" algn="just" eaLnBrk="1" hangingPunct="1">
              <a:lnSpc>
                <a:spcPct val="90000"/>
              </a:lnSpc>
              <a:buClr>
                <a:schemeClr val="tx1"/>
              </a:buClr>
              <a:buFont typeface="Wingdings" pitchFamily="2" charset="2"/>
              <a:buNone/>
              <a:defRPr/>
            </a:pPr>
            <a:r>
              <a:rPr lang="en-US" altLang="zh-CN" sz="2800" b="1"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6FB8F11-4E45-4983-AB7F-A7C78DDBC42F}" type="slidenum">
              <a:rPr lang="en-US" altLang="zh-CN"/>
              <a:pPr>
                <a:defRPr/>
              </a:pPr>
              <a:t>22</a:t>
            </a:fld>
            <a:endParaRPr lang="en-US" altLang="zh-CN"/>
          </a:p>
        </p:txBody>
      </p:sp>
      <p:sp>
        <p:nvSpPr>
          <p:cNvPr id="20483" name="Rectangle 3"/>
          <p:cNvSpPr>
            <a:spLocks noGrp="1" noChangeArrowheads="1"/>
          </p:cNvSpPr>
          <p:nvPr>
            <p:ph type="body" idx="1"/>
          </p:nvPr>
        </p:nvSpPr>
        <p:spPr>
          <a:xfrm>
            <a:off x="685800" y="1295400"/>
            <a:ext cx="7772400" cy="4114800"/>
          </a:xfrm>
        </p:spPr>
        <p:txBody>
          <a:bodyPr/>
          <a:lstStyle/>
          <a:p>
            <a:pPr eaLnBrk="1" hangingPunct="1">
              <a:defRPr/>
            </a:pPr>
            <a:r>
              <a:rPr lang="zh-CN" altLang="en-US" smtClean="0"/>
              <a:t>运行结果</a:t>
            </a:r>
          </a:p>
          <a:p>
            <a:pPr eaLnBrk="1" hangingPunct="1">
              <a:buClr>
                <a:schemeClr val="tx1"/>
              </a:buClr>
              <a:buFont typeface="Wingdings" pitchFamily="2" charset="2"/>
              <a:buNone/>
              <a:defRPr/>
            </a:pPr>
            <a:endParaRPr lang="en-US" altLang="zh-CN" smtClean="0"/>
          </a:p>
        </p:txBody>
      </p:sp>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20888"/>
            <a:ext cx="7705178" cy="245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A18296A-C25D-4B1B-B6C1-1F60C66E0A31}" type="slidenum">
              <a:rPr lang="en-US" altLang="zh-CN"/>
              <a:pPr>
                <a:defRPr/>
              </a:pPr>
              <a:t>23</a:t>
            </a:fld>
            <a:endParaRPr lang="en-US" altLang="zh-CN"/>
          </a:p>
        </p:txBody>
      </p:sp>
      <p:sp>
        <p:nvSpPr>
          <p:cNvPr id="21506" name="Rectangle 2"/>
          <p:cNvSpPr>
            <a:spLocks noGrp="1" noChangeArrowheads="1"/>
          </p:cNvSpPr>
          <p:nvPr>
            <p:ph type="title"/>
          </p:nvPr>
        </p:nvSpPr>
        <p:spPr>
          <a:xfrm>
            <a:off x="685800" y="414338"/>
            <a:ext cx="7772400" cy="750887"/>
          </a:xfrm>
        </p:spPr>
        <p:txBody>
          <a:bodyPr/>
          <a:lstStyle/>
          <a:p>
            <a:pPr eaLnBrk="1" hangingPunct="1">
              <a:defRPr/>
            </a:pPr>
            <a:r>
              <a:rPr lang="en-US" altLang="zh-CN" smtClean="0"/>
              <a:t>FlowLayout</a:t>
            </a:r>
          </a:p>
        </p:txBody>
      </p:sp>
      <p:sp>
        <p:nvSpPr>
          <p:cNvPr id="21507" name="Rectangle 3"/>
          <p:cNvSpPr>
            <a:spLocks noGrp="1" noChangeArrowheads="1"/>
          </p:cNvSpPr>
          <p:nvPr>
            <p:ph type="body" idx="1"/>
          </p:nvPr>
        </p:nvSpPr>
        <p:spPr>
          <a:xfrm>
            <a:off x="228600" y="1981200"/>
            <a:ext cx="8610600" cy="3429000"/>
          </a:xfrm>
        </p:spPr>
        <p:txBody>
          <a:bodyPr/>
          <a:lstStyle/>
          <a:p>
            <a:pPr eaLnBrk="1" hangingPunct="1">
              <a:defRPr/>
            </a:pPr>
            <a:r>
              <a:rPr lang="en-US" altLang="zh-CN" smtClean="0"/>
              <a:t>JPanel (Panel) </a:t>
            </a:r>
            <a:r>
              <a:rPr lang="zh-CN" altLang="en-US" smtClean="0"/>
              <a:t>，</a:t>
            </a:r>
            <a:r>
              <a:rPr lang="en-US" altLang="zh-CN" smtClean="0"/>
              <a:t>JApplet (Applet)</a:t>
            </a:r>
            <a:r>
              <a:rPr lang="zh-CN" altLang="en-US" smtClean="0"/>
              <a:t>的缺省布局管理器。</a:t>
            </a:r>
          </a:p>
          <a:p>
            <a:pPr eaLnBrk="1" hangingPunct="1">
              <a:buClr>
                <a:schemeClr val="tx1"/>
              </a:buClr>
              <a:buFont typeface="Wingdings" pitchFamily="2" charset="2"/>
              <a:buNone/>
              <a:defRPr/>
            </a:pPr>
            <a:r>
              <a:rPr lang="en-US" altLang="zh-CN" sz="2800" smtClean="0"/>
              <a:t>setLayout(new FlowLayout(FlowLayout.RIGHT,20,40));</a:t>
            </a:r>
          </a:p>
          <a:p>
            <a:pPr eaLnBrk="1" hangingPunct="1">
              <a:buClr>
                <a:schemeClr val="tx1"/>
              </a:buClr>
              <a:buFont typeface="Wingdings" pitchFamily="2" charset="2"/>
              <a:buNone/>
              <a:defRPr/>
            </a:pPr>
            <a:r>
              <a:rPr lang="en-US" altLang="zh-CN" sz="2800" smtClean="0"/>
              <a:t>setLayout(new FlowLayout(FlowLayout.LEFT)); </a:t>
            </a:r>
          </a:p>
          <a:p>
            <a:pPr eaLnBrk="1" hangingPunct="1">
              <a:buClr>
                <a:schemeClr val="tx1"/>
              </a:buClr>
              <a:buFont typeface="Wingdings" pitchFamily="2" charset="2"/>
              <a:buNone/>
              <a:defRPr/>
            </a:pPr>
            <a:r>
              <a:rPr lang="en-US" altLang="zh-CN" sz="2800" smtClean="0"/>
              <a:t>setLayout(new FlowLayout());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15EEAF8A-FAFB-40DB-917E-82280303B06C}" type="slidenum">
              <a:rPr lang="en-US" altLang="zh-CN"/>
              <a:pPr>
                <a:defRPr/>
              </a:pPr>
              <a:t>24</a:t>
            </a:fld>
            <a:endParaRPr lang="en-US" altLang="zh-CN"/>
          </a:p>
        </p:txBody>
      </p:sp>
      <p:sp>
        <p:nvSpPr>
          <p:cNvPr id="22531" name="Rectangle 3"/>
          <p:cNvSpPr>
            <a:spLocks noGrp="1" noChangeArrowheads="1"/>
          </p:cNvSpPr>
          <p:nvPr>
            <p:ph type="body" idx="1"/>
          </p:nvPr>
        </p:nvSpPr>
        <p:spPr>
          <a:xfrm>
            <a:off x="-323850" y="260350"/>
            <a:ext cx="9239250" cy="5791200"/>
          </a:xfrm>
        </p:spPr>
        <p:txBody>
          <a:bodyPr/>
          <a:lstStyle/>
          <a:p>
            <a:pPr lvl="2" algn="just" eaLnBrk="1" hangingPunct="1">
              <a:buClr>
                <a:schemeClr val="tx1"/>
              </a:buClr>
              <a:buFont typeface="Wingdings" pitchFamily="2" charset="2"/>
              <a:buNone/>
              <a:defRPr/>
            </a:pPr>
            <a:r>
              <a:rPr lang="en-US" altLang="zh-CN" b="1" dirty="0" smtClean="0"/>
              <a:t> import </a:t>
            </a:r>
            <a:r>
              <a:rPr lang="en-US" altLang="zh-CN" b="1" dirty="0" err="1" smtClean="0"/>
              <a:t>javax.swing</a:t>
            </a:r>
            <a:r>
              <a:rPr lang="en-US" altLang="zh-CN" b="1" dirty="0" smtClean="0"/>
              <a:t>.*;</a:t>
            </a:r>
          </a:p>
          <a:p>
            <a:pPr lvl="2" algn="just" eaLnBrk="1" hangingPunct="1">
              <a:buClr>
                <a:schemeClr val="tx1"/>
              </a:buClr>
              <a:buFont typeface="Wingdings" pitchFamily="2" charset="2"/>
              <a:buNone/>
              <a:defRPr/>
            </a:pPr>
            <a:r>
              <a:rPr lang="en-US" altLang="zh-CN" b="1" dirty="0" smtClean="0"/>
              <a:t> import </a:t>
            </a:r>
            <a:r>
              <a:rPr lang="en-US" altLang="zh-CN" b="1" dirty="0" err="1" smtClean="0"/>
              <a:t>java.awt</a:t>
            </a:r>
            <a:r>
              <a:rPr lang="en-US" altLang="zh-CN" b="1" dirty="0" smtClean="0"/>
              <a:t>.*;</a:t>
            </a:r>
          </a:p>
          <a:p>
            <a:pPr lvl="2" algn="just" eaLnBrk="1" hangingPunct="1">
              <a:buClr>
                <a:schemeClr val="tx1"/>
              </a:buClr>
              <a:buFont typeface="Wingdings" pitchFamily="2" charset="2"/>
              <a:buNone/>
              <a:defRPr/>
            </a:pPr>
            <a:r>
              <a:rPr lang="en-US" altLang="zh-CN" b="1" dirty="0" smtClean="0"/>
              <a:t> public class </a:t>
            </a:r>
            <a:r>
              <a:rPr lang="en-US" altLang="zh-CN" b="1" dirty="0" err="1" smtClean="0"/>
              <a:t>MyButtons</a:t>
            </a:r>
            <a:r>
              <a:rPr lang="en-US" altLang="zh-CN" b="1" dirty="0" smtClean="0"/>
              <a:t>{   		</a:t>
            </a:r>
          </a:p>
          <a:p>
            <a:pPr lvl="2" algn="just" eaLnBrk="1" hangingPunct="1">
              <a:buClr>
                <a:schemeClr val="tx1"/>
              </a:buClr>
              <a:buFont typeface="Wingdings" pitchFamily="2" charset="2"/>
              <a:buNone/>
              <a:defRPr/>
            </a:pPr>
            <a:r>
              <a:rPr lang="en-US" altLang="zh-CN" b="1" dirty="0" smtClean="0"/>
              <a:t>   public static void main(String </a:t>
            </a:r>
            <a:r>
              <a:rPr lang="en-US" altLang="zh-CN" b="1" dirty="0" err="1" smtClean="0"/>
              <a:t>args</a:t>
            </a:r>
            <a:r>
              <a:rPr lang="en-US" altLang="zh-CN" b="1" dirty="0" smtClean="0"/>
              <a:t>[])</a:t>
            </a:r>
          </a:p>
          <a:p>
            <a:pPr lvl="2" algn="just" eaLnBrk="1" hangingPunct="1">
              <a:buClr>
                <a:schemeClr val="tx1"/>
              </a:buClr>
              <a:buFont typeface="Wingdings" pitchFamily="2" charset="2"/>
              <a:buNone/>
              <a:defRPr/>
            </a:pPr>
            <a:r>
              <a:rPr lang="en-US" altLang="zh-CN" b="1" dirty="0" smtClean="0"/>
              <a:t>   {</a:t>
            </a:r>
          </a:p>
          <a:p>
            <a:pPr lvl="2" algn="just" eaLnBrk="1" hangingPunct="1">
              <a:buClr>
                <a:schemeClr val="tx1"/>
              </a:buClr>
              <a:buFont typeface="Wingdings" pitchFamily="2" charset="2"/>
              <a:buNone/>
              <a:defRPr/>
            </a:pPr>
            <a:r>
              <a:rPr lang="en-US" altLang="zh-CN" b="1" dirty="0" smtClean="0"/>
              <a:t>		</a:t>
            </a:r>
            <a:r>
              <a:rPr lang="en-US" altLang="zh-CN" b="1" dirty="0" err="1" smtClean="0"/>
              <a:t>JFrame</a:t>
            </a:r>
            <a:r>
              <a:rPr lang="en-US" altLang="zh-CN" b="1" dirty="0" smtClean="0"/>
              <a:t> f = new </a:t>
            </a:r>
            <a:r>
              <a:rPr lang="en-US" altLang="zh-CN" b="1" dirty="0" err="1" smtClean="0"/>
              <a:t>JFrame</a:t>
            </a:r>
            <a:r>
              <a:rPr lang="en-US" altLang="zh-CN" b="1" dirty="0" smtClean="0"/>
              <a:t>();     		        </a:t>
            </a:r>
          </a:p>
          <a:p>
            <a:pPr lvl="2" algn="just" eaLnBrk="1" hangingPunct="1">
              <a:buClr>
                <a:schemeClr val="tx1"/>
              </a:buClr>
              <a:buFont typeface="Wingdings" pitchFamily="2" charset="2"/>
              <a:buNone/>
              <a:defRPr/>
            </a:pPr>
            <a:r>
              <a:rPr lang="en-US" altLang="zh-CN" b="1" dirty="0" smtClean="0">
                <a:solidFill>
                  <a:schemeClr val="tx2"/>
                </a:solidFill>
              </a:rPr>
              <a:t>		</a:t>
            </a:r>
            <a:r>
              <a:rPr lang="en-US" altLang="zh-CN" b="1" dirty="0" err="1" smtClean="0">
                <a:solidFill>
                  <a:schemeClr val="tx2"/>
                </a:solidFill>
              </a:rPr>
              <a:t>f.setLayout</a:t>
            </a:r>
            <a:r>
              <a:rPr lang="en-US" altLang="zh-CN" b="1" dirty="0" smtClean="0">
                <a:solidFill>
                  <a:schemeClr val="tx2"/>
                </a:solidFill>
              </a:rPr>
              <a:t>(new </a:t>
            </a:r>
            <a:r>
              <a:rPr lang="en-US" altLang="zh-CN" b="1" dirty="0" err="1" smtClean="0">
                <a:solidFill>
                  <a:schemeClr val="tx2"/>
                </a:solidFill>
              </a:rPr>
              <a:t>FlowLayout</a:t>
            </a:r>
            <a:r>
              <a:rPr lang="en-US" altLang="zh-CN" b="1" dirty="0" smtClean="0">
                <a:solidFill>
                  <a:schemeClr val="tx2"/>
                </a:solidFill>
              </a:rPr>
              <a:t>());</a:t>
            </a:r>
          </a:p>
          <a:p>
            <a:pPr lvl="2" algn="just" eaLnBrk="1" hangingPunct="1">
              <a:buClr>
                <a:schemeClr val="tx1"/>
              </a:buClr>
              <a:buFont typeface="Wingdings" pitchFamily="2" charset="2"/>
              <a:buNone/>
              <a:defRPr/>
            </a:pPr>
            <a:r>
              <a:rPr lang="en-US" altLang="zh-CN" b="1" dirty="0" smtClean="0"/>
              <a:t>             </a:t>
            </a:r>
            <a:r>
              <a:rPr lang="en-US" altLang="zh-CN" b="1" dirty="0" err="1" smtClean="0"/>
              <a:t>JButton</a:t>
            </a:r>
            <a:r>
              <a:rPr lang="en-US" altLang="zh-CN" b="1" dirty="0" smtClean="0"/>
              <a:t> button1 = new </a:t>
            </a:r>
            <a:r>
              <a:rPr lang="en-US" altLang="zh-CN" b="1" dirty="0" err="1" smtClean="0"/>
              <a:t>JButton</a:t>
            </a:r>
            <a:r>
              <a:rPr lang="en-US" altLang="zh-CN" b="1" dirty="0" smtClean="0"/>
              <a:t>("Ok");</a:t>
            </a:r>
          </a:p>
          <a:p>
            <a:pPr lvl="2" algn="just" eaLnBrk="1" hangingPunct="1">
              <a:buClr>
                <a:schemeClr val="tx1"/>
              </a:buClr>
              <a:buFont typeface="Wingdings" pitchFamily="2" charset="2"/>
              <a:buNone/>
              <a:defRPr/>
            </a:pPr>
            <a:r>
              <a:rPr lang="en-US" altLang="zh-CN" b="1" dirty="0" smtClean="0"/>
              <a:t>             </a:t>
            </a:r>
            <a:r>
              <a:rPr lang="en-US" altLang="zh-CN" b="1" dirty="0" err="1" smtClean="0"/>
              <a:t>JButton</a:t>
            </a:r>
            <a:r>
              <a:rPr lang="en-US" altLang="zh-CN" b="1" dirty="0" smtClean="0"/>
              <a:t> button2 = new </a:t>
            </a:r>
            <a:r>
              <a:rPr lang="en-US" altLang="zh-CN" b="1" dirty="0" err="1" smtClean="0"/>
              <a:t>JButton</a:t>
            </a:r>
            <a:r>
              <a:rPr lang="en-US" altLang="zh-CN" b="1" dirty="0" smtClean="0"/>
              <a:t>("Open");</a:t>
            </a:r>
          </a:p>
          <a:p>
            <a:pPr lvl="2" algn="just" eaLnBrk="1" hangingPunct="1">
              <a:buClr>
                <a:schemeClr val="tx1"/>
              </a:buClr>
              <a:buFont typeface="Wingdings" pitchFamily="2" charset="2"/>
              <a:buNone/>
              <a:defRPr/>
            </a:pPr>
            <a:r>
              <a:rPr lang="en-US" altLang="zh-CN" b="1" dirty="0" smtClean="0"/>
              <a:t>             </a:t>
            </a:r>
            <a:r>
              <a:rPr lang="en-US" altLang="zh-CN" b="1" dirty="0" err="1" smtClean="0"/>
              <a:t>JButton</a:t>
            </a:r>
            <a:r>
              <a:rPr lang="en-US" altLang="zh-CN" b="1" dirty="0" smtClean="0"/>
              <a:t> button3 = new </a:t>
            </a:r>
            <a:r>
              <a:rPr lang="en-US" altLang="zh-CN" b="1" dirty="0" err="1" smtClean="0"/>
              <a:t>JButton</a:t>
            </a:r>
            <a:r>
              <a:rPr lang="en-US" altLang="zh-CN" b="1" dirty="0" smtClean="0"/>
              <a:t>("Close");</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().add(button1);</a:t>
            </a:r>
          </a:p>
          <a:p>
            <a:pPr lvl="2" algn="just" eaLnBrk="1" hangingPunct="1">
              <a:buClr>
                <a:schemeClr val="tx1"/>
              </a:buClr>
              <a:buFont typeface="Wingdings" pitchFamily="2" charset="2"/>
              <a:buNone/>
              <a:defRPr/>
            </a:pPr>
            <a:r>
              <a:rPr lang="en-US" altLang="zh-CN" b="1" dirty="0" smtClean="0"/>
              <a:t>              f. </a:t>
            </a:r>
            <a:r>
              <a:rPr lang="en-US" altLang="zh-CN" b="1" dirty="0" err="1" smtClean="0"/>
              <a:t>getContentPane</a:t>
            </a:r>
            <a:r>
              <a:rPr lang="en-US" altLang="zh-CN" b="1" dirty="0" smtClean="0"/>
              <a:t>().add(button2);</a:t>
            </a:r>
          </a:p>
          <a:p>
            <a:pPr lvl="2" algn="just" eaLnBrk="1" hangingPunct="1">
              <a:buClr>
                <a:schemeClr val="tx1"/>
              </a:buClr>
              <a:buFont typeface="Wingdings" pitchFamily="2" charset="2"/>
              <a:buNone/>
              <a:defRPr/>
            </a:pPr>
            <a:r>
              <a:rPr lang="en-US" altLang="zh-CN" b="1" dirty="0" smtClean="0"/>
              <a:t>	          f. </a:t>
            </a:r>
            <a:r>
              <a:rPr lang="en-US" altLang="zh-CN" b="1" dirty="0" err="1" smtClean="0"/>
              <a:t>getContentPane</a:t>
            </a:r>
            <a:r>
              <a:rPr lang="en-US" altLang="zh-CN" b="1" dirty="0" smtClean="0"/>
              <a:t>().add(button3);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AFF16466-BBD2-4DD7-B81A-5DB724BDAB4F}" type="slidenum">
              <a:rPr lang="en-US" altLang="zh-CN"/>
              <a:pPr>
                <a:defRPr/>
              </a:pPr>
              <a:t>25</a:t>
            </a:fld>
            <a:endParaRPr lang="en-US" altLang="zh-CN"/>
          </a:p>
        </p:txBody>
      </p:sp>
      <p:sp>
        <p:nvSpPr>
          <p:cNvPr id="23555" name="Rectangle 3"/>
          <p:cNvSpPr>
            <a:spLocks noGrp="1" noChangeArrowheads="1"/>
          </p:cNvSpPr>
          <p:nvPr>
            <p:ph type="body" idx="1"/>
          </p:nvPr>
        </p:nvSpPr>
        <p:spPr>
          <a:xfrm>
            <a:off x="685800" y="762000"/>
            <a:ext cx="7772400" cy="5562600"/>
          </a:xfrm>
        </p:spPr>
        <p:txBody>
          <a:bodyPr/>
          <a:lstStyle/>
          <a:p>
            <a:pPr lvl="2" algn="just" eaLnBrk="1" hangingPunct="1">
              <a:buClr>
                <a:schemeClr val="tx1"/>
              </a:buClr>
              <a:buFont typeface="Wingdings" pitchFamily="2" charset="2"/>
              <a:buNone/>
              <a:defRPr/>
            </a:pPr>
            <a:r>
              <a:rPr lang="en-US" altLang="zh-CN" sz="2800" b="1" dirty="0" smtClean="0"/>
              <a:t> 		  </a:t>
            </a:r>
            <a:r>
              <a:rPr lang="en-US" altLang="zh-CN" sz="2800" b="1" dirty="0" err="1" smtClean="0"/>
              <a:t>f.setSize</a:t>
            </a:r>
            <a:r>
              <a:rPr lang="en-US" altLang="zh-CN" sz="2800" b="1" dirty="0" smtClean="0"/>
              <a:t>(300,100);             </a:t>
            </a:r>
          </a:p>
          <a:p>
            <a:pPr lvl="2" algn="just" eaLnBrk="1" hangingPunct="1">
              <a:buClr>
                <a:schemeClr val="tx1"/>
              </a:buClr>
              <a:buFont typeface="Wingdings" pitchFamily="2" charset="2"/>
              <a:buNone/>
              <a:defRPr/>
            </a:pPr>
            <a:r>
              <a:rPr lang="en-US" altLang="zh-CN" sz="2800" b="1" dirty="0" smtClean="0"/>
              <a:t>           </a:t>
            </a:r>
            <a:r>
              <a:rPr lang="en-US" altLang="zh-CN" sz="2800" b="1" dirty="0" err="1" smtClean="0"/>
              <a:t>f.setVisible</a:t>
            </a:r>
            <a:r>
              <a:rPr lang="en-US" altLang="zh-CN" sz="2800" b="1" dirty="0" smtClean="0"/>
              <a:t>(true);</a:t>
            </a:r>
          </a:p>
          <a:p>
            <a:pPr lvl="2" algn="just" eaLnBrk="1" hangingPunct="1">
              <a:buClr>
                <a:schemeClr val="tx1"/>
              </a:buClr>
              <a:buFont typeface="Wingdings" pitchFamily="2" charset="2"/>
              <a:buNone/>
              <a:defRPr/>
            </a:pPr>
            <a:r>
              <a:rPr lang="en-US" altLang="zh-CN" sz="2800" b="1" dirty="0" smtClean="0"/>
              <a:t>         }</a:t>
            </a:r>
          </a:p>
          <a:p>
            <a:pPr lvl="2" algn="just" eaLnBrk="1" hangingPunct="1">
              <a:buClr>
                <a:schemeClr val="tx1"/>
              </a:buClr>
              <a:buFont typeface="Wingdings" pitchFamily="2" charset="2"/>
              <a:buNone/>
              <a:defRPr/>
            </a:pPr>
            <a:r>
              <a:rPr lang="en-US" altLang="zh-CN" sz="2800" b="1" dirty="0" smtClean="0"/>
              <a:t>     }</a:t>
            </a:r>
          </a:p>
          <a:p>
            <a:pPr eaLnBrk="1" hangingPunct="1">
              <a:buClr>
                <a:schemeClr val="tx1"/>
              </a:buClr>
              <a:buFont typeface="Wingdings" pitchFamily="2" charset="2"/>
              <a:buNone/>
              <a:defRPr/>
            </a:pPr>
            <a:r>
              <a:rPr lang="zh-CN" altLang="en-US" sz="2800" dirty="0" smtClean="0"/>
              <a:t>运行结果为：</a:t>
            </a:r>
          </a:p>
          <a:p>
            <a:pPr eaLnBrk="1" hangingPunct="1">
              <a:buClr>
                <a:schemeClr val="tx1"/>
              </a:buClr>
              <a:buFont typeface="Wingdings" pitchFamily="2" charset="2"/>
              <a:buNone/>
              <a:defRPr/>
            </a:pPr>
            <a:endParaRPr lang="en-US" altLang="zh-CN" sz="2800" dirty="0" smtClean="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789040"/>
            <a:ext cx="6829350" cy="22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16F36B1-7AFD-41E3-B6F1-D4C5AC01CF98}" type="slidenum">
              <a:rPr lang="en-US" altLang="zh-CN"/>
              <a:pPr>
                <a:defRPr/>
              </a:pPr>
              <a:t>26</a:t>
            </a:fld>
            <a:endParaRPr lang="en-US" altLang="zh-CN"/>
          </a:p>
        </p:txBody>
      </p:sp>
      <p:sp>
        <p:nvSpPr>
          <p:cNvPr id="24578" name="Rectangle 2"/>
          <p:cNvSpPr>
            <a:spLocks noGrp="1" noChangeArrowheads="1"/>
          </p:cNvSpPr>
          <p:nvPr>
            <p:ph type="title"/>
          </p:nvPr>
        </p:nvSpPr>
        <p:spPr/>
        <p:txBody>
          <a:bodyPr/>
          <a:lstStyle/>
          <a:p>
            <a:pPr eaLnBrk="1" hangingPunct="1">
              <a:defRPr/>
            </a:pPr>
            <a:r>
              <a:rPr lang="en-US" altLang="zh-CN" smtClean="0"/>
              <a:t>BorderLayout</a:t>
            </a:r>
          </a:p>
        </p:txBody>
      </p:sp>
      <p:sp>
        <p:nvSpPr>
          <p:cNvPr id="24579" name="Rectangle 3"/>
          <p:cNvSpPr>
            <a:spLocks noGrp="1" noChangeArrowheads="1"/>
          </p:cNvSpPr>
          <p:nvPr>
            <p:ph type="body" idx="1"/>
          </p:nvPr>
        </p:nvSpPr>
        <p:spPr>
          <a:xfrm>
            <a:off x="0" y="1412875"/>
            <a:ext cx="8653463" cy="4495800"/>
          </a:xfrm>
        </p:spPr>
        <p:txBody>
          <a:bodyPr/>
          <a:lstStyle/>
          <a:p>
            <a:pPr eaLnBrk="1" hangingPunct="1">
              <a:lnSpc>
                <a:spcPct val="80000"/>
              </a:lnSpc>
              <a:defRPr/>
            </a:pPr>
            <a:r>
              <a:rPr lang="en-US" altLang="zh-CN" sz="2800" dirty="0" err="1" smtClean="0"/>
              <a:t>JWindow</a:t>
            </a:r>
            <a:r>
              <a:rPr lang="en-US" altLang="zh-CN" sz="2800" dirty="0" smtClean="0"/>
              <a:t> (Window)</a:t>
            </a:r>
            <a:r>
              <a:rPr lang="zh-CN" altLang="en-US" sz="2800" dirty="0" smtClean="0"/>
              <a:t>，</a:t>
            </a:r>
            <a:r>
              <a:rPr lang="en-US" altLang="zh-CN" sz="2800" dirty="0" err="1" smtClean="0"/>
              <a:t>JFrame</a:t>
            </a:r>
            <a:r>
              <a:rPr lang="en-US" altLang="zh-CN" sz="2800" dirty="0" smtClean="0"/>
              <a:t> (Frame)</a:t>
            </a:r>
            <a:r>
              <a:rPr lang="zh-CN" altLang="en-US" sz="2800" dirty="0" smtClean="0"/>
              <a:t>和</a:t>
            </a:r>
            <a:r>
              <a:rPr lang="en-US" altLang="zh-CN" sz="2800" dirty="0" err="1" smtClean="0"/>
              <a:t>JDialog</a:t>
            </a:r>
            <a:r>
              <a:rPr lang="en-US" altLang="zh-CN" sz="2800" dirty="0" smtClean="0"/>
              <a:t> (Dialog)</a:t>
            </a:r>
            <a:r>
              <a:rPr lang="zh-CN" altLang="en-US" sz="2800" dirty="0" smtClean="0"/>
              <a:t>的缺省布局管理器。</a:t>
            </a:r>
            <a:r>
              <a:rPr lang="en-US" altLang="zh-CN" sz="2800" dirty="0" err="1" smtClean="0"/>
              <a:t>BorderLayout</a:t>
            </a:r>
            <a:r>
              <a:rPr lang="zh-CN" altLang="en-US" sz="2800" dirty="0" smtClean="0"/>
              <a:t>布局管理器包括</a:t>
            </a:r>
            <a:r>
              <a:rPr lang="en-US" altLang="zh-CN" sz="2800" dirty="0" smtClean="0"/>
              <a:t>5</a:t>
            </a:r>
            <a:r>
              <a:rPr lang="zh-CN" altLang="en-US" sz="2800" dirty="0" smtClean="0"/>
              <a:t>个区域：</a:t>
            </a:r>
            <a:r>
              <a:rPr lang="en-US" altLang="zh-CN" sz="2800" dirty="0" smtClean="0"/>
              <a:t>North</a:t>
            </a:r>
            <a:r>
              <a:rPr lang="zh-CN" altLang="en-US" sz="2800" dirty="0" smtClean="0"/>
              <a:t>，</a:t>
            </a:r>
            <a:r>
              <a:rPr lang="en-US" altLang="zh-CN" sz="2800" dirty="0" smtClean="0"/>
              <a:t>South</a:t>
            </a:r>
            <a:r>
              <a:rPr lang="zh-CN" altLang="en-US" sz="2800" dirty="0" smtClean="0"/>
              <a:t>，</a:t>
            </a:r>
            <a:r>
              <a:rPr lang="en-US" altLang="zh-CN" sz="2800" dirty="0" smtClean="0"/>
              <a:t>East</a:t>
            </a:r>
            <a:r>
              <a:rPr lang="zh-CN" altLang="en-US" sz="2800" dirty="0" smtClean="0"/>
              <a:t>，</a:t>
            </a:r>
            <a:r>
              <a:rPr lang="en-US" altLang="zh-CN" sz="2800" dirty="0" smtClean="0"/>
              <a:t>West</a:t>
            </a:r>
            <a:r>
              <a:rPr lang="zh-CN" altLang="en-US" sz="2800" dirty="0" smtClean="0"/>
              <a:t>和</a:t>
            </a:r>
            <a:r>
              <a:rPr lang="en-US" altLang="zh-CN" sz="2800" dirty="0" smtClean="0"/>
              <a:t>Center</a:t>
            </a:r>
            <a:r>
              <a:rPr lang="zh-CN" altLang="en-US" sz="2800" dirty="0" smtClean="0"/>
              <a:t>。</a:t>
            </a:r>
          </a:p>
          <a:p>
            <a:pPr eaLnBrk="1" hangingPunct="1">
              <a:lnSpc>
                <a:spcPct val="80000"/>
              </a:lnSpc>
              <a:defRPr/>
            </a:pPr>
            <a:endParaRPr lang="zh-CN" altLang="en-US" sz="2800" dirty="0" smtClean="0"/>
          </a:p>
          <a:p>
            <a:pPr eaLnBrk="1" hangingPunct="1">
              <a:lnSpc>
                <a:spcPct val="80000"/>
              </a:lnSpc>
              <a:buClr>
                <a:schemeClr val="tx1"/>
              </a:buClr>
              <a:buFont typeface="Wingdings" pitchFamily="2" charset="2"/>
              <a:buNone/>
              <a:defRPr/>
            </a:pPr>
            <a:r>
              <a:rPr lang="zh-CN" altLang="en-US" sz="2400" b="1" dirty="0" smtClean="0"/>
              <a:t>    </a:t>
            </a:r>
            <a:endParaRPr lang="en-US" altLang="zh-CN" b="1" dirty="0" smtClean="0">
              <a:solidFill>
                <a:schemeClr val="tx2"/>
              </a:solidFill>
            </a:endParaRPr>
          </a:p>
        </p:txBody>
      </p:sp>
      <p:pic>
        <p:nvPicPr>
          <p:cNvPr id="6" name="Picture 5"/>
          <p:cNvPicPr>
            <a:picLocks noChangeAspect="1" noChangeArrowheads="1"/>
          </p:cNvPicPr>
          <p:nvPr/>
        </p:nvPicPr>
        <p:blipFill>
          <a:blip r:embed="rId3"/>
          <a:srcRect/>
          <a:stretch>
            <a:fillRect/>
          </a:stretch>
        </p:blipFill>
        <p:spPr bwMode="auto">
          <a:xfrm>
            <a:off x="2428860" y="2500306"/>
            <a:ext cx="4143375"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F0EC3477-3CE3-4959-B0ED-F5A7D8E23C66}" type="slidenum">
              <a:rPr lang="en-US" altLang="zh-CN"/>
              <a:pPr>
                <a:defRPr/>
              </a:pPr>
              <a:t>27</a:t>
            </a:fld>
            <a:endParaRPr lang="en-US" altLang="zh-CN"/>
          </a:p>
        </p:txBody>
      </p:sp>
      <p:sp>
        <p:nvSpPr>
          <p:cNvPr id="25603" name="Rectangle 3"/>
          <p:cNvSpPr>
            <a:spLocks noGrp="1" noChangeArrowheads="1"/>
          </p:cNvSpPr>
          <p:nvPr>
            <p:ph type="body" idx="1"/>
          </p:nvPr>
        </p:nvSpPr>
        <p:spPr>
          <a:xfrm>
            <a:off x="0" y="457200"/>
            <a:ext cx="9144000" cy="6186510"/>
          </a:xfrm>
        </p:spPr>
        <p:txBody>
          <a:bodyPr/>
          <a:lstStyle/>
          <a:p>
            <a:pPr>
              <a:lnSpc>
                <a:spcPct val="80000"/>
              </a:lnSpc>
              <a:buClr>
                <a:schemeClr val="tx1"/>
              </a:buClr>
              <a:buNone/>
              <a:defRPr/>
            </a:pPr>
            <a:r>
              <a:rPr lang="en-US" altLang="zh-CN" sz="2400" b="1" dirty="0" smtClean="0"/>
              <a:t>     		 import </a:t>
            </a:r>
            <a:r>
              <a:rPr lang="en-US" altLang="zh-CN" sz="2400" b="1" dirty="0" err="1" smtClean="0"/>
              <a:t>javax.swing</a:t>
            </a:r>
            <a:r>
              <a:rPr lang="en-US" altLang="zh-CN" sz="2400" b="1" dirty="0" smtClean="0"/>
              <a:t>.*;</a:t>
            </a:r>
          </a:p>
          <a:p>
            <a:pPr>
              <a:lnSpc>
                <a:spcPct val="80000"/>
              </a:lnSpc>
              <a:buClr>
                <a:schemeClr val="tx1"/>
              </a:buClr>
              <a:buNone/>
              <a:defRPr/>
            </a:pPr>
            <a:r>
              <a:rPr lang="en-US" altLang="zh-CN" sz="2400" b="1" dirty="0" smtClean="0"/>
              <a:t>		import java.awt.*;</a:t>
            </a:r>
          </a:p>
          <a:p>
            <a:pPr>
              <a:lnSpc>
                <a:spcPct val="80000"/>
              </a:lnSpc>
              <a:buClr>
                <a:schemeClr val="tx1"/>
              </a:buClr>
              <a:buNone/>
              <a:defRPr/>
            </a:pPr>
            <a:r>
              <a:rPr lang="en-US" altLang="zh-CN" sz="2400" b="1" dirty="0" smtClean="0"/>
              <a:t>		public class </a:t>
            </a:r>
            <a:r>
              <a:rPr lang="en-US" altLang="zh-CN" sz="2400" b="1" dirty="0" err="1" smtClean="0"/>
              <a:t>ButtonDir</a:t>
            </a:r>
            <a:r>
              <a:rPr lang="en-US" altLang="zh-CN" sz="2400" b="1" dirty="0" smtClean="0"/>
              <a:t>{</a:t>
            </a:r>
          </a:p>
          <a:p>
            <a:pPr>
              <a:lnSpc>
                <a:spcPct val="80000"/>
              </a:lnSpc>
              <a:buClr>
                <a:schemeClr val="tx1"/>
              </a:buClr>
              <a:buNone/>
              <a:defRPr/>
            </a:pPr>
            <a:r>
              <a:rPr lang="en-US" altLang="zh-CN" sz="2400" b="1" dirty="0" smtClean="0"/>
              <a:t> 		    public static void main(String </a:t>
            </a:r>
            <a:r>
              <a:rPr lang="en-US" altLang="zh-CN" sz="2400" b="1" dirty="0" err="1" smtClean="0"/>
              <a:t>args</a:t>
            </a:r>
            <a:r>
              <a:rPr lang="en-US" altLang="zh-CN" sz="2400" b="1" dirty="0" smtClean="0"/>
              <a:t>[]){</a:t>
            </a:r>
          </a:p>
          <a:p>
            <a:pPr lvl="2" algn="just">
              <a:lnSpc>
                <a:spcPct val="80000"/>
              </a:lnSpc>
              <a:buClr>
                <a:schemeClr val="tx1"/>
              </a:buClr>
              <a:buNone/>
              <a:defRPr/>
            </a:pPr>
            <a:r>
              <a:rPr lang="en-US" altLang="zh-CN" b="1" dirty="0" smtClean="0"/>
              <a:t>        </a:t>
            </a:r>
            <a:r>
              <a:rPr lang="en-US" altLang="zh-CN" b="1" dirty="0" err="1" smtClean="0"/>
              <a:t>JFrame</a:t>
            </a:r>
            <a:r>
              <a:rPr lang="en-US" altLang="zh-CN" b="1" dirty="0" smtClean="0"/>
              <a:t> f = new </a:t>
            </a:r>
            <a:r>
              <a:rPr lang="en-US" altLang="zh-CN" b="1" dirty="0" err="1" smtClean="0"/>
              <a:t>JFrame</a:t>
            </a:r>
            <a:r>
              <a:rPr lang="en-US" altLang="zh-CN" b="1" dirty="0" smtClean="0"/>
              <a:t>("</a:t>
            </a:r>
            <a:r>
              <a:rPr lang="en-US" altLang="zh-CN" b="1" dirty="0" err="1" smtClean="0"/>
              <a:t>BorderLayout</a:t>
            </a:r>
            <a:r>
              <a:rPr lang="en-US" altLang="zh-CN" b="1" dirty="0" smtClean="0"/>
              <a:t>");</a:t>
            </a:r>
          </a:p>
          <a:p>
            <a:pPr lvl="2" algn="just">
              <a:lnSpc>
                <a:spcPct val="80000"/>
              </a:lnSpc>
              <a:buClr>
                <a:schemeClr val="tx1"/>
              </a:buClr>
              <a:buNone/>
              <a:defRPr/>
            </a:pPr>
            <a:r>
              <a:rPr lang="en-US" altLang="zh-CN" b="1" dirty="0" smtClean="0"/>
              <a:t>        </a:t>
            </a:r>
            <a:r>
              <a:rPr lang="en-US" altLang="zh-CN" b="1" dirty="0" err="1" smtClean="0">
                <a:solidFill>
                  <a:schemeClr val="tx2"/>
                </a:solidFill>
              </a:rPr>
              <a:t>f.setLayout</a:t>
            </a:r>
            <a:r>
              <a:rPr lang="en-US" altLang="zh-CN" b="1" dirty="0" smtClean="0">
                <a:solidFill>
                  <a:schemeClr val="tx2"/>
                </a:solidFill>
              </a:rPr>
              <a:t>(new </a:t>
            </a:r>
            <a:r>
              <a:rPr lang="en-US" altLang="zh-CN" b="1" dirty="0" err="1" smtClean="0">
                <a:solidFill>
                  <a:schemeClr val="tx2"/>
                </a:solidFill>
              </a:rPr>
              <a:t>BorderLayout</a:t>
            </a:r>
            <a:r>
              <a:rPr lang="en-US" altLang="zh-CN" b="1" dirty="0" smtClean="0">
                <a:solidFill>
                  <a:schemeClr val="tx2"/>
                </a:solidFill>
              </a:rPr>
              <a:t>());</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().add(</a:t>
            </a:r>
            <a:r>
              <a:rPr lang="en-US" altLang="zh-CN" b="1" dirty="0" smtClean="0">
                <a:solidFill>
                  <a:schemeClr val="tx2"/>
                </a:solidFill>
              </a:rPr>
              <a:t>"North"</a:t>
            </a:r>
            <a:r>
              <a:rPr lang="en-US" altLang="zh-CN" b="1" dirty="0" smtClean="0"/>
              <a:t>,  new </a:t>
            </a:r>
            <a:r>
              <a:rPr lang="en-US" altLang="zh-CN" b="1" dirty="0" err="1" smtClean="0"/>
              <a:t>JButton</a:t>
            </a:r>
            <a:r>
              <a:rPr lang="en-US" altLang="zh-CN" b="1" dirty="0" smtClean="0"/>
              <a:t>("North"));</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 add(</a:t>
            </a:r>
            <a:r>
              <a:rPr lang="en-US" altLang="zh-CN" b="1" dirty="0" smtClean="0">
                <a:solidFill>
                  <a:schemeClr val="tx2"/>
                </a:solidFill>
              </a:rPr>
              <a:t>"South"</a:t>
            </a:r>
            <a:r>
              <a:rPr lang="en-US" altLang="zh-CN" b="1" dirty="0" smtClean="0"/>
              <a:t>,  new </a:t>
            </a:r>
            <a:r>
              <a:rPr lang="en-US" altLang="zh-CN" b="1" dirty="0" err="1" smtClean="0"/>
              <a:t>JButton</a:t>
            </a:r>
            <a:r>
              <a:rPr lang="en-US" altLang="zh-CN" b="1" dirty="0" smtClean="0"/>
              <a:t>("South"));</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 add(</a:t>
            </a:r>
            <a:r>
              <a:rPr lang="en-US" altLang="zh-CN" b="1" dirty="0" smtClean="0">
                <a:solidFill>
                  <a:schemeClr val="tx2"/>
                </a:solidFill>
              </a:rPr>
              <a:t>"East"</a:t>
            </a:r>
            <a:r>
              <a:rPr lang="en-US" altLang="zh-CN" b="1" dirty="0" smtClean="0"/>
              <a:t>,   new </a:t>
            </a:r>
            <a:r>
              <a:rPr lang="en-US" altLang="zh-CN" b="1" dirty="0" err="1" smtClean="0"/>
              <a:t>JButton</a:t>
            </a:r>
            <a:r>
              <a:rPr lang="en-US" altLang="zh-CN" b="1" dirty="0" smtClean="0"/>
              <a:t>("East"));</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 add(</a:t>
            </a:r>
            <a:r>
              <a:rPr lang="en-US" altLang="zh-CN" b="1" dirty="0" smtClean="0">
                <a:solidFill>
                  <a:schemeClr val="tx2"/>
                </a:solidFill>
              </a:rPr>
              <a:t>"West"</a:t>
            </a:r>
            <a:r>
              <a:rPr lang="en-US" altLang="zh-CN" b="1" dirty="0" smtClean="0"/>
              <a:t>,   new </a:t>
            </a:r>
            <a:r>
              <a:rPr lang="en-US" altLang="zh-CN" b="1" dirty="0" err="1" smtClean="0"/>
              <a:t>JButton</a:t>
            </a:r>
            <a:r>
              <a:rPr lang="en-US" altLang="zh-CN" b="1" dirty="0" smtClean="0"/>
              <a:t>("West"));</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 add(</a:t>
            </a:r>
            <a:r>
              <a:rPr lang="en-US" altLang="zh-CN" b="1" dirty="0" smtClean="0">
                <a:solidFill>
                  <a:schemeClr val="tx2"/>
                </a:solidFill>
              </a:rPr>
              <a:t>"Center"</a:t>
            </a:r>
            <a:r>
              <a:rPr lang="en-US" altLang="zh-CN" b="1" dirty="0" smtClean="0"/>
              <a:t>,  new </a:t>
            </a:r>
            <a:r>
              <a:rPr lang="en-US" altLang="zh-CN" b="1" dirty="0" err="1" smtClean="0"/>
              <a:t>JButton</a:t>
            </a:r>
            <a:r>
              <a:rPr lang="en-US" altLang="zh-CN" b="1" dirty="0" smtClean="0"/>
              <a:t>("Center"));         </a:t>
            </a:r>
          </a:p>
          <a:p>
            <a:pPr lvl="2" algn="just" eaLnBrk="1" hangingPunct="1">
              <a:buClr>
                <a:schemeClr val="tx1"/>
              </a:buClr>
              <a:buFont typeface="Wingdings" pitchFamily="2" charset="2"/>
              <a:buNone/>
              <a:defRPr/>
            </a:pPr>
            <a:r>
              <a:rPr lang="en-US" altLang="zh-CN" b="1" dirty="0" smtClean="0"/>
              <a:t>        </a:t>
            </a:r>
            <a:r>
              <a:rPr lang="en-US" altLang="zh-CN" b="1" dirty="0" err="1" smtClean="0"/>
              <a:t>f.setSize</a:t>
            </a:r>
            <a:r>
              <a:rPr lang="en-US" altLang="zh-CN" b="1" dirty="0" smtClean="0"/>
              <a:t>(200,200);</a:t>
            </a:r>
          </a:p>
          <a:p>
            <a:pPr lvl="2" algn="just" eaLnBrk="1" hangingPunct="1">
              <a:buClr>
                <a:schemeClr val="tx1"/>
              </a:buClr>
              <a:buFont typeface="Wingdings" pitchFamily="2" charset="2"/>
              <a:buNone/>
              <a:defRPr/>
            </a:pPr>
            <a:r>
              <a:rPr lang="en-US" altLang="zh-CN" b="1" dirty="0" smtClean="0"/>
              <a:t>        </a:t>
            </a:r>
            <a:r>
              <a:rPr lang="en-US" altLang="zh-CN" b="1" dirty="0" err="1" smtClean="0"/>
              <a:t>f.setVisible</a:t>
            </a:r>
            <a:r>
              <a:rPr lang="en-US" altLang="zh-CN" b="1" dirty="0" smtClean="0"/>
              <a:t>(true);         </a:t>
            </a:r>
          </a:p>
          <a:p>
            <a:pPr lvl="2" algn="just" eaLnBrk="1" hangingPunct="1">
              <a:buClr>
                <a:schemeClr val="tx1"/>
              </a:buClr>
              <a:buFont typeface="Wingdings" pitchFamily="2" charset="2"/>
              <a:buNone/>
              <a:defRPr/>
            </a:pPr>
            <a:r>
              <a:rPr lang="en-US" altLang="zh-CN" b="1" dirty="0" smtClean="0"/>
              <a:t>   }</a:t>
            </a:r>
          </a:p>
          <a:p>
            <a:pPr lvl="2" algn="just" eaLnBrk="1" hangingPunct="1">
              <a:buClr>
                <a:schemeClr val="tx1"/>
              </a:buClr>
              <a:buFont typeface="Wingdings" pitchFamily="2" charset="2"/>
              <a:buNone/>
              <a:defRPr/>
            </a:pPr>
            <a:r>
              <a:rPr lang="en-US" altLang="zh-CN" b="1" dirty="0" smtClean="0"/>
              <a:t>}</a:t>
            </a:r>
          </a:p>
          <a:p>
            <a:pPr algn="just" eaLnBrk="1" hangingPunct="1">
              <a:buClr>
                <a:schemeClr val="tx1"/>
              </a:buClr>
              <a:buFont typeface="Wingdings" pitchFamily="2" charset="2"/>
              <a:buNone/>
              <a:defRPr/>
            </a:pPr>
            <a:endParaRPr lang="en-US" altLang="zh-CN" sz="20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部分区域缺少组件</a:t>
            </a:r>
            <a:endParaRPr lang="zh-CN" altLang="en-US" dirty="0"/>
          </a:p>
        </p:txBody>
      </p:sp>
      <p:sp>
        <p:nvSpPr>
          <p:cNvPr id="4" name="灯片编号占位符 3"/>
          <p:cNvSpPr>
            <a:spLocks noGrp="1"/>
          </p:cNvSpPr>
          <p:nvPr>
            <p:ph type="sldNum" sz="quarter" idx="11"/>
          </p:nvPr>
        </p:nvSpPr>
        <p:spPr/>
        <p:txBody>
          <a:bodyPr/>
          <a:lstStyle/>
          <a:p>
            <a:pPr>
              <a:defRPr/>
            </a:pPr>
            <a:fld id="{DD241964-2332-4137-90EF-3173EE0E3CC8}" type="slidenum">
              <a:rPr lang="en-US" altLang="zh-CN" smtClean="0"/>
              <a:pPr>
                <a:defRPr/>
              </a:pPr>
              <a:t>28</a:t>
            </a:fld>
            <a:endParaRPr lang="en-US" altLang="zh-CN"/>
          </a:p>
        </p:txBody>
      </p:sp>
      <p:pic>
        <p:nvPicPr>
          <p:cNvPr id="14340" name="Picture 7"/>
          <p:cNvPicPr>
            <a:picLocks noChangeAspect="1" noChangeArrowheads="1"/>
          </p:cNvPicPr>
          <p:nvPr/>
        </p:nvPicPr>
        <p:blipFill>
          <a:blip r:embed="rId2"/>
          <a:srcRect/>
          <a:stretch>
            <a:fillRect/>
          </a:stretch>
        </p:blipFill>
        <p:spPr bwMode="auto">
          <a:xfrm>
            <a:off x="1143000" y="1285875"/>
            <a:ext cx="2500313" cy="2500313"/>
          </a:xfrm>
          <a:prstGeom prst="rect">
            <a:avLst/>
          </a:prstGeom>
          <a:noFill/>
          <a:ln w="9525">
            <a:noFill/>
            <a:miter lim="800000"/>
            <a:headEnd/>
            <a:tailEnd/>
          </a:ln>
        </p:spPr>
      </p:pic>
      <p:pic>
        <p:nvPicPr>
          <p:cNvPr id="14341" name="Picture 8"/>
          <p:cNvPicPr>
            <a:picLocks noChangeAspect="1" noChangeArrowheads="1"/>
          </p:cNvPicPr>
          <p:nvPr/>
        </p:nvPicPr>
        <p:blipFill>
          <a:blip r:embed="rId3"/>
          <a:srcRect/>
          <a:stretch>
            <a:fillRect/>
          </a:stretch>
        </p:blipFill>
        <p:spPr bwMode="auto">
          <a:xfrm>
            <a:off x="5429250" y="1285875"/>
            <a:ext cx="2500313" cy="2500313"/>
          </a:xfrm>
          <a:prstGeom prst="rect">
            <a:avLst/>
          </a:prstGeom>
          <a:noFill/>
          <a:ln w="9525">
            <a:noFill/>
            <a:miter lim="800000"/>
            <a:headEnd/>
            <a:tailEnd/>
          </a:ln>
        </p:spPr>
      </p:pic>
      <p:pic>
        <p:nvPicPr>
          <p:cNvPr id="14342" name="Picture 9"/>
          <p:cNvPicPr>
            <a:picLocks noChangeAspect="1" noChangeArrowheads="1"/>
          </p:cNvPicPr>
          <p:nvPr/>
        </p:nvPicPr>
        <p:blipFill>
          <a:blip r:embed="rId4"/>
          <a:srcRect/>
          <a:stretch>
            <a:fillRect/>
          </a:stretch>
        </p:blipFill>
        <p:spPr bwMode="auto">
          <a:xfrm>
            <a:off x="1143000" y="4000500"/>
            <a:ext cx="2500313" cy="2500313"/>
          </a:xfrm>
          <a:prstGeom prst="rect">
            <a:avLst/>
          </a:prstGeom>
          <a:noFill/>
          <a:ln w="9525">
            <a:noFill/>
            <a:miter lim="800000"/>
            <a:headEnd/>
            <a:tailEnd/>
          </a:ln>
        </p:spPr>
      </p:pic>
      <p:pic>
        <p:nvPicPr>
          <p:cNvPr id="14343" name="Picture 10"/>
          <p:cNvPicPr>
            <a:picLocks noChangeAspect="1" noChangeArrowheads="1"/>
          </p:cNvPicPr>
          <p:nvPr/>
        </p:nvPicPr>
        <p:blipFill>
          <a:blip r:embed="rId5"/>
          <a:srcRect/>
          <a:stretch>
            <a:fillRect/>
          </a:stretch>
        </p:blipFill>
        <p:spPr bwMode="auto">
          <a:xfrm>
            <a:off x="5429250" y="4000500"/>
            <a:ext cx="2500313" cy="2500313"/>
          </a:xfrm>
          <a:prstGeom prst="rect">
            <a:avLst/>
          </a:prstGeom>
          <a:noFill/>
          <a:ln w="9525">
            <a:noFill/>
            <a:miter lim="800000"/>
            <a:headEnd/>
            <a:tailEnd/>
          </a:ln>
        </p:spPr>
      </p:pic>
    </p:spTree>
  </p:cSld>
  <p:clrMapOvr>
    <a:masterClrMapping/>
  </p:clrMapOvr>
  <p:transition advTm="31605"/>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1ED1FCB-EE44-46E4-87C4-418EAB33B70A}" type="slidenum">
              <a:rPr lang="en-US" altLang="zh-CN"/>
              <a:pPr>
                <a:defRPr/>
              </a:pPr>
              <a:t>29</a:t>
            </a:fld>
            <a:endParaRPr lang="en-US" altLang="zh-CN"/>
          </a:p>
        </p:txBody>
      </p:sp>
      <p:sp>
        <p:nvSpPr>
          <p:cNvPr id="27650" name="Rectangle 2"/>
          <p:cNvSpPr>
            <a:spLocks noGrp="1" noChangeArrowheads="1"/>
          </p:cNvSpPr>
          <p:nvPr>
            <p:ph type="title"/>
          </p:nvPr>
        </p:nvSpPr>
        <p:spPr>
          <a:xfrm>
            <a:off x="685800" y="350838"/>
            <a:ext cx="7772400" cy="628650"/>
          </a:xfrm>
        </p:spPr>
        <p:txBody>
          <a:bodyPr/>
          <a:lstStyle/>
          <a:p>
            <a:pPr eaLnBrk="1" hangingPunct="1">
              <a:defRPr/>
            </a:pPr>
            <a:r>
              <a:rPr lang="en-US" altLang="zh-CN" smtClean="0"/>
              <a:t>GridLayout</a:t>
            </a:r>
          </a:p>
        </p:txBody>
      </p:sp>
      <p:sp>
        <p:nvSpPr>
          <p:cNvPr id="27651" name="Rectangle 3"/>
          <p:cNvSpPr>
            <a:spLocks noGrp="1" noChangeArrowheads="1"/>
          </p:cNvSpPr>
          <p:nvPr>
            <p:ph type="body" idx="1"/>
          </p:nvPr>
        </p:nvSpPr>
        <p:spPr>
          <a:xfrm>
            <a:off x="433388" y="1196975"/>
            <a:ext cx="8386762" cy="4419600"/>
          </a:xfrm>
        </p:spPr>
        <p:txBody>
          <a:bodyPr/>
          <a:lstStyle/>
          <a:p>
            <a:pPr eaLnBrk="1" hangingPunct="1">
              <a:lnSpc>
                <a:spcPct val="80000"/>
              </a:lnSpc>
              <a:defRPr/>
            </a:pPr>
            <a:r>
              <a:rPr lang="zh-CN" altLang="en-US" smtClean="0"/>
              <a:t>使容器中各个组件呈网格状布局。</a:t>
            </a:r>
          </a:p>
          <a:p>
            <a:pPr eaLnBrk="1" hangingPunct="1">
              <a:lnSpc>
                <a:spcPct val="80000"/>
              </a:lnSpc>
              <a:buClr>
                <a:schemeClr val="tx1"/>
              </a:buClr>
              <a:buFont typeface="Wingdings" pitchFamily="2" charset="2"/>
              <a:buNone/>
              <a:defRPr/>
            </a:pPr>
            <a:r>
              <a:rPr lang="zh-CN" altLang="en-US" smtClean="0"/>
              <a:t>	</a:t>
            </a:r>
            <a:r>
              <a:rPr lang="en-US" altLang="zh-CN" sz="2800" b="1" smtClean="0"/>
              <a:t>import java.awt.*;</a:t>
            </a:r>
          </a:p>
          <a:p>
            <a:pPr eaLnBrk="1" hangingPunct="1">
              <a:lnSpc>
                <a:spcPct val="80000"/>
              </a:lnSpc>
              <a:buClr>
                <a:schemeClr val="tx1"/>
              </a:buClr>
              <a:buFont typeface="Wingdings" pitchFamily="2" charset="2"/>
              <a:buNone/>
              <a:defRPr/>
            </a:pPr>
            <a:r>
              <a:rPr lang="en-US" altLang="zh-CN" sz="2800" b="1" smtClean="0"/>
              <a:t>   import javax.swing.*;</a:t>
            </a:r>
          </a:p>
          <a:p>
            <a:pPr eaLnBrk="1" hangingPunct="1">
              <a:lnSpc>
                <a:spcPct val="80000"/>
              </a:lnSpc>
              <a:buClr>
                <a:schemeClr val="tx1"/>
              </a:buClr>
              <a:buFont typeface="Wingdings" pitchFamily="2" charset="2"/>
              <a:buNone/>
              <a:defRPr/>
            </a:pPr>
            <a:r>
              <a:rPr lang="en-US" altLang="zh-CN" sz="2800" b="1" smtClean="0"/>
              <a:t>	public class ButtonGrid {</a:t>
            </a:r>
          </a:p>
          <a:p>
            <a:pPr eaLnBrk="1" hangingPunct="1">
              <a:lnSpc>
                <a:spcPct val="80000"/>
              </a:lnSpc>
              <a:buClr>
                <a:schemeClr val="tx1"/>
              </a:buClr>
              <a:buFont typeface="Wingdings" pitchFamily="2" charset="2"/>
              <a:buNone/>
              <a:defRPr/>
            </a:pPr>
            <a:r>
              <a:rPr lang="en-US" altLang="zh-CN" sz="2800" b="1" smtClean="0"/>
              <a:t>	public static void main(String args[])	{</a:t>
            </a:r>
          </a:p>
          <a:p>
            <a:pPr eaLnBrk="1" hangingPunct="1">
              <a:lnSpc>
                <a:spcPct val="80000"/>
              </a:lnSpc>
              <a:buClr>
                <a:schemeClr val="tx1"/>
              </a:buClr>
              <a:buFont typeface="Wingdings" pitchFamily="2" charset="2"/>
              <a:buNone/>
              <a:defRPr/>
            </a:pPr>
            <a:r>
              <a:rPr lang="en-US" altLang="zh-CN" sz="2800" b="1" smtClean="0"/>
              <a:t>	     JFrame f = new JFrame("GridLayout");</a:t>
            </a:r>
          </a:p>
          <a:p>
            <a:pPr lvl="2" algn="just" eaLnBrk="1" hangingPunct="1">
              <a:lnSpc>
                <a:spcPct val="80000"/>
              </a:lnSpc>
              <a:buClr>
                <a:schemeClr val="tx1"/>
              </a:buClr>
              <a:buFont typeface="Wingdings" pitchFamily="2" charset="2"/>
              <a:buNone/>
              <a:defRPr/>
            </a:pPr>
            <a:r>
              <a:rPr lang="en-US" altLang="zh-CN" sz="2800" b="1" smtClean="0"/>
              <a:t>f.setLayout(new GridLayout(3,2));</a:t>
            </a:r>
          </a:p>
          <a:p>
            <a:pPr lvl="2" algn="just" eaLnBrk="1" hangingPunct="1">
              <a:lnSpc>
                <a:spcPct val="80000"/>
              </a:lnSpc>
              <a:buClr>
                <a:schemeClr val="tx1"/>
              </a:buClr>
              <a:buFont typeface="Wingdings" pitchFamily="2" charset="2"/>
              <a:buNone/>
              <a:defRPr/>
            </a:pPr>
            <a:r>
              <a:rPr lang="en-US" altLang="zh-CN" sz="2800" b="1" smtClean="0"/>
              <a:t>Container c=f.getContentPane();</a:t>
            </a:r>
          </a:p>
          <a:p>
            <a:pPr lvl="2" algn="just" eaLnBrk="1" hangingPunct="1">
              <a:lnSpc>
                <a:spcPct val="80000"/>
              </a:lnSpc>
              <a:buClr>
                <a:schemeClr val="tx1"/>
              </a:buClr>
              <a:buFont typeface="Wingdings" pitchFamily="2" charset="2"/>
              <a:buNone/>
              <a:defRPr/>
            </a:pPr>
            <a:r>
              <a:rPr lang="en-US" altLang="zh-CN" sz="2800" b="1" smtClean="0"/>
              <a:t>c.add(new JButton("1"));</a:t>
            </a:r>
          </a:p>
          <a:p>
            <a:pPr algn="just" eaLnBrk="1" hangingPunct="1">
              <a:lnSpc>
                <a:spcPct val="80000"/>
              </a:lnSpc>
              <a:buClr>
                <a:schemeClr val="tx1"/>
              </a:buClr>
              <a:buFont typeface="Wingdings" pitchFamily="2" charset="2"/>
              <a:buNone/>
              <a:defRPr/>
            </a:pPr>
            <a:r>
              <a:rPr lang="en-US" altLang="zh-CN" sz="2800" b="1" smtClean="0"/>
              <a:t>         c.add(new JButton("2"));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Java</a:t>
            </a:r>
            <a:r>
              <a:rPr lang="zh-CN" altLang="en-US" dirty="0" smtClean="0"/>
              <a:t>语言的特点</a:t>
            </a:r>
            <a:endParaRPr lang="zh-CN" altLang="en-US" dirty="0"/>
          </a:p>
        </p:txBody>
      </p:sp>
      <p:sp>
        <p:nvSpPr>
          <p:cNvPr id="3" name="内容占位符 2"/>
          <p:cNvSpPr>
            <a:spLocks noGrp="1"/>
          </p:cNvSpPr>
          <p:nvPr>
            <p:ph idx="1"/>
          </p:nvPr>
        </p:nvSpPr>
        <p:spPr/>
        <p:txBody>
          <a:bodyPr/>
          <a:lstStyle/>
          <a:p>
            <a:pPr>
              <a:defRPr/>
            </a:pPr>
            <a:r>
              <a:rPr lang="zh-CN" altLang="en-US" dirty="0" smtClean="0"/>
              <a:t>全世界应用最广泛的编程语言。</a:t>
            </a:r>
            <a:endParaRPr lang="en-US" altLang="zh-CN" dirty="0" smtClean="0"/>
          </a:p>
          <a:p>
            <a:pPr>
              <a:defRPr/>
            </a:pPr>
            <a:r>
              <a:rPr lang="zh-CN" altLang="en-US" dirty="0" smtClean="0"/>
              <a:t>纯粹的面向对象的编程语言。</a:t>
            </a:r>
            <a:endParaRPr lang="en-US" altLang="zh-CN" dirty="0" smtClean="0"/>
          </a:p>
          <a:p>
            <a:pPr>
              <a:defRPr/>
            </a:pPr>
            <a:r>
              <a:rPr lang="zh-CN" altLang="en-US" dirty="0" smtClean="0"/>
              <a:t>适用于互联网的编程语言。</a:t>
            </a:r>
            <a:endParaRPr lang="en-US" altLang="zh-CN" dirty="0" smtClean="0"/>
          </a:p>
          <a:p>
            <a:pPr>
              <a:defRPr/>
            </a:pPr>
            <a:r>
              <a:rPr lang="zh-CN" altLang="en-US" dirty="0" smtClean="0"/>
              <a:t>跨平台的编程语言。</a:t>
            </a:r>
            <a:endParaRPr lang="zh-CN" altLang="en-US" dirty="0"/>
          </a:p>
        </p:txBody>
      </p:sp>
      <p:sp>
        <p:nvSpPr>
          <p:cNvPr id="4" name="灯片编号占位符 3"/>
          <p:cNvSpPr>
            <a:spLocks noGrp="1"/>
          </p:cNvSpPr>
          <p:nvPr>
            <p:ph type="sldNum" sz="quarter" idx="11"/>
          </p:nvPr>
        </p:nvSpPr>
        <p:spPr/>
        <p:txBody>
          <a:bodyPr/>
          <a:lstStyle/>
          <a:p>
            <a:pPr>
              <a:defRPr/>
            </a:pPr>
            <a:fld id="{84621342-467F-4709-A375-456D5B1EDA5E}" type="slidenum">
              <a:rPr lang="en-US" altLang="zh-CN" smtClean="0"/>
              <a:pPr>
                <a:defRPr/>
              </a:pPr>
              <a:t>3</a:t>
            </a:fld>
            <a:endParaRPr lang="en-US" altLang="zh-CN"/>
          </a:p>
        </p:txBody>
      </p:sp>
    </p:spTree>
    <p:custDataLst>
      <p:tags r:id="rId1"/>
    </p:custDataLst>
  </p:cSld>
  <p:clrMapOvr>
    <a:masterClrMapping/>
  </p:clrMapOvr>
  <p:transition advTm="4595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884A1E5C-34B9-4492-90E1-307D0C419930}" type="slidenum">
              <a:rPr lang="en-US" altLang="zh-CN"/>
              <a:pPr>
                <a:defRPr/>
              </a:pPr>
              <a:t>30</a:t>
            </a:fld>
            <a:endParaRPr lang="en-US" altLang="zh-CN"/>
          </a:p>
        </p:txBody>
      </p:sp>
      <p:sp>
        <p:nvSpPr>
          <p:cNvPr id="28675" name="Rectangle 3"/>
          <p:cNvSpPr>
            <a:spLocks noGrp="1" noChangeArrowheads="1"/>
          </p:cNvSpPr>
          <p:nvPr>
            <p:ph type="body" idx="1"/>
          </p:nvPr>
        </p:nvSpPr>
        <p:spPr>
          <a:xfrm>
            <a:off x="685800" y="914400"/>
            <a:ext cx="7772400" cy="5410200"/>
          </a:xfrm>
        </p:spPr>
        <p:txBody>
          <a:bodyPr/>
          <a:lstStyle/>
          <a:p>
            <a:pPr lvl="2" algn="just" eaLnBrk="1" hangingPunct="1">
              <a:buClr>
                <a:schemeClr val="tx1"/>
              </a:buClr>
              <a:buFont typeface="Wingdings" pitchFamily="2" charset="2"/>
              <a:buNone/>
              <a:defRPr/>
            </a:pPr>
            <a:r>
              <a:rPr lang="en-US" altLang="zh-CN" b="1" smtClean="0"/>
              <a:t> </a:t>
            </a:r>
            <a:r>
              <a:rPr lang="en-US" altLang="zh-CN" sz="2800" b="1" smtClean="0"/>
              <a:t>c.add(new JButton("3"));</a:t>
            </a:r>
          </a:p>
          <a:p>
            <a:pPr lvl="2" algn="just" eaLnBrk="1" hangingPunct="1">
              <a:buClr>
                <a:schemeClr val="tx1"/>
              </a:buClr>
              <a:buFont typeface="Wingdings" pitchFamily="2" charset="2"/>
              <a:buNone/>
              <a:defRPr/>
            </a:pPr>
            <a:r>
              <a:rPr lang="en-US" altLang="zh-CN" sz="2800" b="1" smtClean="0"/>
              <a:t> c.add(new JButton("4"));</a:t>
            </a:r>
          </a:p>
          <a:p>
            <a:pPr lvl="2" algn="just" eaLnBrk="1" hangingPunct="1">
              <a:buClr>
                <a:schemeClr val="tx1"/>
              </a:buClr>
              <a:buFont typeface="Wingdings" pitchFamily="2" charset="2"/>
              <a:buNone/>
              <a:defRPr/>
            </a:pPr>
            <a:r>
              <a:rPr lang="en-US" altLang="zh-CN" sz="2800" b="1" smtClean="0"/>
              <a:t> c.add(new JButton("5"));</a:t>
            </a:r>
          </a:p>
          <a:p>
            <a:pPr lvl="2" algn="just" eaLnBrk="1" hangingPunct="1">
              <a:buClr>
                <a:schemeClr val="tx1"/>
              </a:buClr>
              <a:buFont typeface="Wingdings" pitchFamily="2" charset="2"/>
              <a:buNone/>
              <a:defRPr/>
            </a:pPr>
            <a:r>
              <a:rPr lang="en-US" altLang="zh-CN" sz="2800" b="1" smtClean="0"/>
              <a:t> c.add(new JButton("6"));</a:t>
            </a:r>
          </a:p>
          <a:p>
            <a:pPr lvl="2" algn="just" eaLnBrk="1" hangingPunct="1">
              <a:buClr>
                <a:schemeClr val="tx1"/>
              </a:buClr>
              <a:buFont typeface="Wingdings" pitchFamily="2" charset="2"/>
              <a:buNone/>
              <a:defRPr/>
            </a:pPr>
            <a:r>
              <a:rPr lang="en-US" altLang="zh-CN" sz="2800" b="1" smtClean="0"/>
              <a:t>          </a:t>
            </a:r>
          </a:p>
          <a:p>
            <a:pPr lvl="2" algn="just" eaLnBrk="1" hangingPunct="1">
              <a:buClr>
                <a:schemeClr val="tx1"/>
              </a:buClr>
              <a:buFont typeface="Wingdings" pitchFamily="2" charset="2"/>
              <a:buNone/>
              <a:defRPr/>
            </a:pPr>
            <a:r>
              <a:rPr lang="en-US" altLang="zh-CN" sz="2800" b="1" smtClean="0"/>
              <a:t> f.setSize(200,200);</a:t>
            </a:r>
          </a:p>
          <a:p>
            <a:pPr lvl="2" algn="just" eaLnBrk="1" hangingPunct="1">
              <a:buClr>
                <a:schemeClr val="tx1"/>
              </a:buClr>
              <a:buFont typeface="Wingdings" pitchFamily="2" charset="2"/>
              <a:buNone/>
              <a:defRPr/>
            </a:pPr>
            <a:r>
              <a:rPr lang="en-US" altLang="zh-CN" sz="2800" b="1" smtClean="0"/>
              <a:t> f.setVisible(true);</a:t>
            </a:r>
          </a:p>
          <a:p>
            <a:pPr lvl="2" algn="just" eaLnBrk="1" hangingPunct="1">
              <a:buClr>
                <a:schemeClr val="tx1"/>
              </a:buClr>
              <a:buFont typeface="Wingdings" pitchFamily="2" charset="2"/>
              <a:buNone/>
              <a:defRPr/>
            </a:pPr>
            <a:r>
              <a:rPr lang="en-US" altLang="zh-CN" sz="2800" b="1" smtClean="0"/>
              <a:t>}</a:t>
            </a:r>
          </a:p>
          <a:p>
            <a:pPr lvl="2" algn="just" eaLnBrk="1" hangingPunct="1">
              <a:buClr>
                <a:schemeClr val="tx1"/>
              </a:buClr>
              <a:buFont typeface="Wingdings" pitchFamily="2" charset="2"/>
              <a:buNone/>
              <a:defRPr/>
            </a:pPr>
            <a:r>
              <a:rPr lang="en-US" altLang="zh-CN" sz="2800" b="1" smtClean="0"/>
              <a:t>}</a:t>
            </a:r>
            <a:endParaRPr lang="en-US" altLang="zh-CN" sz="1800" b="1"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080858A-94EA-4F9D-AF25-108F6F3B293E}" type="slidenum">
              <a:rPr lang="en-US" altLang="zh-CN"/>
              <a:pPr>
                <a:defRPr/>
              </a:pPr>
              <a:t>31</a:t>
            </a:fld>
            <a:endParaRPr lang="en-US" altLang="zh-CN"/>
          </a:p>
        </p:txBody>
      </p:sp>
      <p:sp>
        <p:nvSpPr>
          <p:cNvPr id="86018" name="Rectangle 2"/>
          <p:cNvSpPr>
            <a:spLocks noGrp="1" noChangeArrowheads="1"/>
          </p:cNvSpPr>
          <p:nvPr>
            <p:ph type="title"/>
          </p:nvPr>
        </p:nvSpPr>
        <p:spPr/>
        <p:txBody>
          <a:bodyPr/>
          <a:lstStyle/>
          <a:p>
            <a:pPr eaLnBrk="1" hangingPunct="1">
              <a:defRPr/>
            </a:pPr>
            <a:r>
              <a:rPr lang="zh-CN" altLang="en-US" smtClean="0"/>
              <a:t>运行结果</a:t>
            </a:r>
          </a:p>
        </p:txBody>
      </p:sp>
      <p:sp>
        <p:nvSpPr>
          <p:cNvPr id="6" name="内容占位符 5"/>
          <p:cNvSpPr>
            <a:spLocks noGrp="1"/>
          </p:cNvSpPr>
          <p:nvPr>
            <p:ph idx="1"/>
          </p:nvPr>
        </p:nvSpPr>
        <p:spPr/>
        <p:txBody>
          <a:bodyPr/>
          <a:lstStyle/>
          <a:p>
            <a:endParaRPr lang="zh-CN" altLang="en-US"/>
          </a:p>
        </p:txBody>
      </p:sp>
      <p:pic>
        <p:nvPicPr>
          <p:cNvPr id="7" name="Picture 5"/>
          <p:cNvPicPr>
            <a:picLocks noChangeAspect="1" noChangeArrowheads="1"/>
          </p:cNvPicPr>
          <p:nvPr/>
        </p:nvPicPr>
        <p:blipFill>
          <a:blip r:embed="rId3"/>
          <a:srcRect/>
          <a:stretch>
            <a:fillRect/>
          </a:stretch>
        </p:blipFill>
        <p:spPr bwMode="auto">
          <a:xfrm>
            <a:off x="2714625" y="1714500"/>
            <a:ext cx="4429125"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424793A-7EB5-4F8C-A853-A32A7772E8D0}" type="slidenum">
              <a:rPr lang="en-US" altLang="zh-CN"/>
              <a:pPr>
                <a:defRPr/>
              </a:pPr>
              <a:t>32</a:t>
            </a:fld>
            <a:endParaRPr lang="en-US" altLang="zh-CN"/>
          </a:p>
        </p:txBody>
      </p:sp>
      <p:sp>
        <p:nvSpPr>
          <p:cNvPr id="35842" name="Rectangle 2"/>
          <p:cNvSpPr>
            <a:spLocks noGrp="1" noChangeArrowheads="1"/>
          </p:cNvSpPr>
          <p:nvPr>
            <p:ph type="title"/>
          </p:nvPr>
        </p:nvSpPr>
        <p:spPr/>
        <p:txBody>
          <a:bodyPr/>
          <a:lstStyle/>
          <a:p>
            <a:pPr eaLnBrk="1" hangingPunct="1">
              <a:defRPr/>
            </a:pPr>
            <a:r>
              <a:rPr lang="en-US" altLang="zh-CN" smtClean="0"/>
              <a:t>CardLayout</a:t>
            </a:r>
          </a:p>
        </p:txBody>
      </p:sp>
      <p:sp>
        <p:nvSpPr>
          <p:cNvPr id="35843" name="Rectangle 3"/>
          <p:cNvSpPr>
            <a:spLocks noGrp="1" noChangeArrowheads="1"/>
          </p:cNvSpPr>
          <p:nvPr>
            <p:ph type="body" idx="1"/>
          </p:nvPr>
        </p:nvSpPr>
        <p:spPr/>
        <p:txBody>
          <a:bodyPr/>
          <a:lstStyle/>
          <a:p>
            <a:pPr eaLnBrk="1" hangingPunct="1">
              <a:defRPr/>
            </a:pPr>
            <a:r>
              <a:rPr lang="en-US" altLang="zh-CN" smtClean="0"/>
              <a:t>CardLayout</a:t>
            </a:r>
            <a:r>
              <a:rPr lang="zh-CN" altLang="en-US" smtClean="0"/>
              <a:t>布局管理器能够帮助用户处理两个以至更多的成员共享同一显示空间。</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20776659-186B-41A2-AF62-81EC258C92EF}" type="slidenum">
              <a:rPr lang="en-US" altLang="zh-CN"/>
              <a:pPr>
                <a:defRPr/>
              </a:pPr>
              <a:t>33</a:t>
            </a:fld>
            <a:endParaRPr lang="en-US" altLang="zh-CN"/>
          </a:p>
        </p:txBody>
      </p:sp>
      <p:sp>
        <p:nvSpPr>
          <p:cNvPr id="92163" name="Rectangle 3"/>
          <p:cNvSpPr>
            <a:spLocks noGrp="1" noChangeArrowheads="1"/>
          </p:cNvSpPr>
          <p:nvPr>
            <p:ph type="body" idx="1"/>
          </p:nvPr>
        </p:nvSpPr>
        <p:spPr>
          <a:xfrm>
            <a:off x="323850" y="304800"/>
            <a:ext cx="8351838" cy="6096000"/>
          </a:xfrm>
        </p:spPr>
        <p:txBody>
          <a:bodyPr/>
          <a:lstStyle/>
          <a:p>
            <a:pPr eaLnBrk="1" hangingPunct="1">
              <a:lnSpc>
                <a:spcPct val="80000"/>
              </a:lnSpc>
              <a:buFont typeface="Wingdings" pitchFamily="2" charset="2"/>
              <a:buNone/>
              <a:defRPr/>
            </a:pPr>
            <a:r>
              <a:rPr lang="en-US" altLang="zh-CN" sz="2800" dirty="0" smtClean="0"/>
              <a:t>import java.awt.*;</a:t>
            </a:r>
          </a:p>
          <a:p>
            <a:pPr eaLnBrk="1" hangingPunct="1">
              <a:lnSpc>
                <a:spcPct val="80000"/>
              </a:lnSpc>
              <a:buFont typeface="Wingdings" pitchFamily="2" charset="2"/>
              <a:buNone/>
              <a:defRPr/>
            </a:pPr>
            <a:r>
              <a:rPr lang="en-US" altLang="zh-CN" sz="2800" dirty="0" smtClean="0"/>
              <a:t>import </a:t>
            </a:r>
            <a:r>
              <a:rPr lang="en-US" altLang="zh-CN" sz="2800" dirty="0" err="1" smtClean="0"/>
              <a:t>java.awt.event</a:t>
            </a:r>
            <a:r>
              <a:rPr lang="en-US" altLang="zh-CN" sz="2800" dirty="0" smtClean="0"/>
              <a:t>.*;</a:t>
            </a:r>
          </a:p>
          <a:p>
            <a:pPr eaLnBrk="1" hangingPunct="1">
              <a:lnSpc>
                <a:spcPct val="80000"/>
              </a:lnSpc>
              <a:buFont typeface="Wingdings" pitchFamily="2" charset="2"/>
              <a:buNone/>
              <a:defRPr/>
            </a:pPr>
            <a:r>
              <a:rPr lang="en-US" altLang="zh-CN" sz="2800" dirty="0" smtClean="0"/>
              <a:t>import </a:t>
            </a:r>
            <a:r>
              <a:rPr lang="en-US" altLang="zh-CN" sz="2800" dirty="0" err="1" smtClean="0"/>
              <a:t>javax.swing</a:t>
            </a:r>
            <a:r>
              <a:rPr lang="en-US" altLang="zh-CN" sz="2800" dirty="0" smtClean="0"/>
              <a:t>.*;</a:t>
            </a:r>
          </a:p>
          <a:p>
            <a:pPr eaLnBrk="1" hangingPunct="1">
              <a:lnSpc>
                <a:spcPct val="80000"/>
              </a:lnSpc>
              <a:buFont typeface="Wingdings" pitchFamily="2" charset="2"/>
              <a:buNone/>
              <a:defRPr/>
            </a:pPr>
            <a:r>
              <a:rPr lang="en-US" altLang="zh-CN" sz="2800" dirty="0" smtClean="0"/>
              <a:t>public class </a:t>
            </a:r>
            <a:r>
              <a:rPr lang="en-US" altLang="zh-CN" sz="2800" dirty="0" err="1" smtClean="0"/>
              <a:t>ThreePages</a:t>
            </a:r>
            <a:r>
              <a:rPr lang="en-US" altLang="zh-CN" sz="2800" dirty="0" smtClean="0"/>
              <a:t> extends </a:t>
            </a:r>
            <a:r>
              <a:rPr lang="en-US" altLang="zh-CN" sz="2800" dirty="0" err="1" smtClean="0"/>
              <a:t>MouseAdapter</a:t>
            </a:r>
            <a:r>
              <a:rPr lang="en-US" altLang="zh-CN" sz="2800" dirty="0" smtClean="0"/>
              <a:t> {</a:t>
            </a:r>
          </a:p>
          <a:p>
            <a:pPr eaLnBrk="1" hangingPunct="1">
              <a:lnSpc>
                <a:spcPct val="80000"/>
              </a:lnSpc>
              <a:buFont typeface="Wingdings" pitchFamily="2" charset="2"/>
              <a:buNone/>
              <a:defRPr/>
            </a:pPr>
            <a:r>
              <a:rPr lang="en-US" altLang="zh-CN" sz="2800" dirty="0" smtClean="0"/>
              <a:t>	</a:t>
            </a:r>
            <a:r>
              <a:rPr lang="en-US" altLang="zh-CN" sz="2800" dirty="0" err="1" smtClean="0"/>
              <a:t>CardLayout</a:t>
            </a:r>
            <a:r>
              <a:rPr lang="en-US" altLang="zh-CN" sz="2800" dirty="0" smtClean="0"/>
              <a:t> layout=new </a:t>
            </a:r>
            <a:r>
              <a:rPr lang="en-US" altLang="zh-CN" sz="2800" dirty="0" err="1" smtClean="0"/>
              <a:t>CardLayout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JFrame</a:t>
            </a:r>
            <a:r>
              <a:rPr lang="en-US" altLang="zh-CN" sz="2800" dirty="0" smtClean="0"/>
              <a:t> f=new </a:t>
            </a:r>
            <a:r>
              <a:rPr lang="en-US" altLang="zh-CN" sz="2800" dirty="0" err="1" smtClean="0"/>
              <a:t>JFrame</a:t>
            </a:r>
            <a:r>
              <a:rPr lang="en-US" altLang="zh-CN" sz="2800" dirty="0" smtClean="0"/>
              <a:t>(</a:t>
            </a:r>
            <a:r>
              <a:rPr lang="en-US" altLang="zh-CN" sz="2800" dirty="0" smtClean="0">
                <a:latin typeface="Arial"/>
              </a:rPr>
              <a:t>“</a:t>
            </a:r>
            <a:r>
              <a:rPr lang="en-US" altLang="zh-CN" sz="2800" dirty="0" err="1" smtClean="0"/>
              <a:t>CardLayout</a:t>
            </a:r>
            <a:r>
              <a:rPr lang="en-US" altLang="zh-CN" sz="2800" dirty="0" smtClean="0">
                <a:latin typeface="Arial"/>
              </a:rPr>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JButton</a:t>
            </a:r>
            <a:r>
              <a:rPr lang="en-US" altLang="zh-CN" sz="2800" dirty="0" smtClean="0"/>
              <a:t> page1Button;</a:t>
            </a:r>
          </a:p>
          <a:p>
            <a:pPr eaLnBrk="1" hangingPunct="1">
              <a:lnSpc>
                <a:spcPct val="80000"/>
              </a:lnSpc>
              <a:buFont typeface="Wingdings" pitchFamily="2" charset="2"/>
              <a:buNone/>
              <a:defRPr/>
            </a:pPr>
            <a:r>
              <a:rPr lang="en-US" altLang="zh-CN" sz="2800" dirty="0" smtClean="0"/>
              <a:t>	</a:t>
            </a:r>
            <a:r>
              <a:rPr lang="en-US" altLang="zh-CN" sz="2800" dirty="0" err="1" smtClean="0"/>
              <a:t>JLabel</a:t>
            </a:r>
            <a:r>
              <a:rPr lang="en-US" altLang="zh-CN" sz="2800" dirty="0" smtClean="0"/>
              <a:t> page2Label;</a:t>
            </a:r>
          </a:p>
          <a:p>
            <a:pPr eaLnBrk="1" hangingPunct="1">
              <a:lnSpc>
                <a:spcPct val="80000"/>
              </a:lnSpc>
              <a:buFont typeface="Wingdings" pitchFamily="2" charset="2"/>
              <a:buNone/>
              <a:defRPr/>
            </a:pPr>
            <a:r>
              <a:rPr lang="en-US" altLang="zh-CN" sz="2800" dirty="0" smtClean="0"/>
              <a:t>	</a:t>
            </a:r>
            <a:r>
              <a:rPr lang="en-US" altLang="zh-CN" sz="2800" dirty="0" err="1" smtClean="0"/>
              <a:t>JTextArea</a:t>
            </a:r>
            <a:r>
              <a:rPr lang="en-US" altLang="zh-CN" sz="2800" dirty="0" smtClean="0"/>
              <a:t> page3Text;</a:t>
            </a:r>
          </a:p>
          <a:p>
            <a:pPr eaLnBrk="1" hangingPunct="1">
              <a:lnSpc>
                <a:spcPct val="80000"/>
              </a:lnSpc>
              <a:buFont typeface="Wingdings" pitchFamily="2" charset="2"/>
              <a:buNone/>
              <a:defRPr/>
            </a:pPr>
            <a:r>
              <a:rPr lang="en-US" altLang="zh-CN" sz="2800" dirty="0" smtClean="0"/>
              <a:t>	</a:t>
            </a:r>
            <a:r>
              <a:rPr lang="en-US" altLang="zh-CN" sz="2800" dirty="0" err="1" smtClean="0"/>
              <a:t>JButton</a:t>
            </a:r>
            <a:r>
              <a:rPr lang="en-US" altLang="zh-CN" sz="2800" dirty="0" smtClean="0"/>
              <a:t> page3Top;</a:t>
            </a:r>
          </a:p>
          <a:p>
            <a:pPr eaLnBrk="1" hangingPunct="1">
              <a:lnSpc>
                <a:spcPct val="80000"/>
              </a:lnSpc>
              <a:buFont typeface="Wingdings" pitchFamily="2" charset="2"/>
              <a:buNone/>
              <a:defRPr/>
            </a:pPr>
            <a:r>
              <a:rPr lang="en-US" altLang="zh-CN" sz="2800" dirty="0" smtClean="0"/>
              <a:t>	</a:t>
            </a:r>
            <a:r>
              <a:rPr lang="en-US" altLang="zh-CN" sz="2800" dirty="0" err="1" smtClean="0"/>
              <a:t>JButton</a:t>
            </a:r>
            <a:r>
              <a:rPr lang="en-US" altLang="zh-CN" sz="2800" dirty="0" smtClean="0"/>
              <a:t> page3Bottom;</a:t>
            </a:r>
          </a:p>
          <a:p>
            <a:pPr eaLnBrk="1" hangingPunct="1">
              <a:lnSpc>
                <a:spcPct val="80000"/>
              </a:lnSpc>
              <a:buFont typeface="Wingdings" pitchFamily="2" charset="2"/>
              <a:buNone/>
              <a:defRPr/>
            </a:pPr>
            <a:r>
              <a:rPr lang="en-US" altLang="zh-CN" sz="2800" dirty="0" smtClean="0"/>
              <a:t>public static void main(String </a:t>
            </a:r>
            <a:r>
              <a:rPr lang="en-US" altLang="zh-CN" sz="2800" dirty="0" err="1" smtClean="0"/>
              <a:t>args</a:t>
            </a:r>
            <a:r>
              <a:rPr lang="en-US" altLang="zh-CN" sz="2800" dirty="0" smtClean="0"/>
              <a:t>[]) </a:t>
            </a:r>
          </a:p>
          <a:p>
            <a:pPr eaLnBrk="1" hangingPunct="1">
              <a:lnSpc>
                <a:spcPct val="80000"/>
              </a:lnSpc>
              <a:buFont typeface="Wingdings" pitchFamily="2" charset="2"/>
              <a:buNone/>
              <a:defRPr/>
            </a:pPr>
            <a:r>
              <a:rPr lang="en-US" altLang="zh-CN" sz="2800" dirty="0" smtClean="0"/>
              <a:t>{ new </a:t>
            </a:r>
            <a:r>
              <a:rPr lang="en-US" altLang="zh-CN" sz="2800" dirty="0" err="1" smtClean="0"/>
              <a:t>ThreePages</a:t>
            </a:r>
            <a:r>
              <a:rPr lang="en-US" altLang="zh-CN" sz="2800" dirty="0" smtClean="0"/>
              <a:t>().go();  }</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11B89DFD-7772-43D8-A162-6788489909C3}" type="slidenum">
              <a:rPr lang="en-US" altLang="zh-CN"/>
              <a:pPr>
                <a:defRPr/>
              </a:pPr>
              <a:t>34</a:t>
            </a:fld>
            <a:endParaRPr lang="en-US" altLang="zh-CN"/>
          </a:p>
        </p:txBody>
      </p:sp>
      <p:sp>
        <p:nvSpPr>
          <p:cNvPr id="93187" name="Rectangle 3"/>
          <p:cNvSpPr>
            <a:spLocks noGrp="1" noChangeArrowheads="1"/>
          </p:cNvSpPr>
          <p:nvPr>
            <p:ph type="body" idx="1"/>
          </p:nvPr>
        </p:nvSpPr>
        <p:spPr>
          <a:xfrm>
            <a:off x="250825" y="393700"/>
            <a:ext cx="8569325" cy="4114800"/>
          </a:xfrm>
        </p:spPr>
        <p:txBody>
          <a:bodyPr/>
          <a:lstStyle/>
          <a:p>
            <a:pPr eaLnBrk="1" hangingPunct="1">
              <a:lnSpc>
                <a:spcPct val="90000"/>
              </a:lnSpc>
              <a:buFont typeface="Wingdings" pitchFamily="2" charset="2"/>
              <a:buNone/>
              <a:defRPr/>
            </a:pPr>
            <a:r>
              <a:rPr lang="en-US" altLang="zh-CN" sz="2800" dirty="0" smtClean="0"/>
              <a:t>public void go()</a:t>
            </a:r>
          </a:p>
          <a:p>
            <a:pPr eaLnBrk="1" hangingPunct="1">
              <a:lnSpc>
                <a:spcPct val="90000"/>
              </a:lnSpc>
              <a:buFont typeface="Wingdings" pitchFamily="2" charset="2"/>
              <a:buNone/>
              <a:defRPr/>
            </a:pPr>
            <a:r>
              <a:rPr lang="en-US" altLang="zh-CN" sz="2800" dirty="0" smtClean="0"/>
              <a:t>{  </a:t>
            </a:r>
            <a:r>
              <a:rPr lang="en-US" altLang="zh-CN" sz="2800" dirty="0" err="1" smtClean="0"/>
              <a:t>f.setLayout</a:t>
            </a:r>
            <a:r>
              <a:rPr lang="en-US" altLang="zh-CN" sz="2800" dirty="0" smtClean="0"/>
              <a:t>(layout);</a:t>
            </a:r>
          </a:p>
          <a:p>
            <a:pPr eaLnBrk="1" hangingPunct="1">
              <a:lnSpc>
                <a:spcPct val="90000"/>
              </a:lnSpc>
              <a:buFont typeface="Wingdings" pitchFamily="2" charset="2"/>
              <a:buNone/>
              <a:defRPr/>
            </a:pPr>
            <a:r>
              <a:rPr lang="en-US" altLang="zh-CN" sz="2800" dirty="0" smtClean="0"/>
              <a:t>	</a:t>
            </a:r>
            <a:r>
              <a:rPr lang="en-US" altLang="zh-CN" sz="2800" dirty="0" err="1" smtClean="0"/>
              <a:t>f.getContentPane</a:t>
            </a:r>
            <a:r>
              <a:rPr lang="en-US" altLang="zh-CN" sz="2800" dirty="0" smtClean="0"/>
              <a:t>().add(page1Button=new </a:t>
            </a:r>
            <a:r>
              <a:rPr lang="en-US" altLang="zh-CN" sz="2800" dirty="0" err="1" smtClean="0"/>
              <a:t>JButton</a:t>
            </a:r>
            <a:r>
              <a:rPr lang="en-US" altLang="zh-CN" sz="2800" dirty="0" smtClean="0"/>
              <a:t>(</a:t>
            </a:r>
            <a:r>
              <a:rPr lang="en-US" altLang="zh-CN" sz="2800" dirty="0" smtClean="0">
                <a:latin typeface="Arial"/>
              </a:rPr>
              <a:t>“</a:t>
            </a:r>
            <a:r>
              <a:rPr lang="en-US" altLang="zh-CN" sz="2800" dirty="0" smtClean="0"/>
              <a:t>Button page</a:t>
            </a:r>
            <a:r>
              <a:rPr lang="en-US" altLang="zh-CN" sz="2800" dirty="0" smtClean="0">
                <a:latin typeface="Arial"/>
              </a:rPr>
              <a:t>”</a:t>
            </a:r>
            <a:r>
              <a:rPr lang="en-US" altLang="zh-CN" sz="2800" dirty="0" smtClean="0"/>
              <a:t>) , </a:t>
            </a:r>
            <a:r>
              <a:rPr lang="en-US" altLang="zh-CN" sz="2800" dirty="0" smtClean="0">
                <a:latin typeface="Arial"/>
              </a:rPr>
              <a:t>“</a:t>
            </a:r>
            <a:r>
              <a:rPr lang="en-US" altLang="zh-CN" sz="2800" dirty="0" smtClean="0"/>
              <a:t>page1Button</a:t>
            </a:r>
            <a:r>
              <a:rPr lang="en-US" altLang="zh-CN" sz="2800" dirty="0" smtClean="0">
                <a:latin typeface="Arial"/>
              </a:rPr>
              <a:t>”</a:t>
            </a:r>
            <a:r>
              <a:rPr lang="en-US" altLang="zh-CN" sz="2800" dirty="0" smtClean="0"/>
              <a:t>);</a:t>
            </a:r>
          </a:p>
          <a:p>
            <a:pPr eaLnBrk="1" hangingPunct="1">
              <a:lnSpc>
                <a:spcPct val="90000"/>
              </a:lnSpc>
              <a:buFont typeface="Wingdings" pitchFamily="2" charset="2"/>
              <a:buNone/>
              <a:defRPr/>
            </a:pPr>
            <a:r>
              <a:rPr lang="en-US" altLang="zh-CN" sz="2800" dirty="0" smtClean="0"/>
              <a:t>	page1Button.addMouseListener(this);</a:t>
            </a:r>
          </a:p>
          <a:p>
            <a:pPr eaLnBrk="1" hangingPunct="1">
              <a:lnSpc>
                <a:spcPct val="90000"/>
              </a:lnSpc>
              <a:buFont typeface="Wingdings" pitchFamily="2" charset="2"/>
              <a:buNone/>
              <a:defRPr/>
            </a:pPr>
            <a:r>
              <a:rPr lang="en-US" altLang="zh-CN" sz="2800" dirty="0" smtClean="0"/>
              <a:t>	</a:t>
            </a:r>
            <a:r>
              <a:rPr lang="en-US" altLang="zh-CN" sz="2800" dirty="0" err="1" smtClean="0"/>
              <a:t>f.getContentPane</a:t>
            </a:r>
            <a:r>
              <a:rPr lang="en-US" altLang="zh-CN" sz="2800" dirty="0" smtClean="0"/>
              <a:t>().add(page2Label=new </a:t>
            </a:r>
            <a:r>
              <a:rPr lang="en-US" altLang="zh-CN" sz="2800" dirty="0" err="1" smtClean="0"/>
              <a:t>JLabel</a:t>
            </a:r>
            <a:r>
              <a:rPr lang="en-US" altLang="zh-CN" sz="2800" dirty="0" smtClean="0"/>
              <a:t>(</a:t>
            </a:r>
            <a:r>
              <a:rPr lang="en-US" altLang="zh-CN" sz="2800" dirty="0" smtClean="0">
                <a:latin typeface="Arial"/>
              </a:rPr>
              <a:t>“</a:t>
            </a:r>
            <a:r>
              <a:rPr lang="en-US" altLang="zh-CN" sz="2800" dirty="0" smtClean="0"/>
              <a:t>Label page</a:t>
            </a:r>
            <a:r>
              <a:rPr lang="en-US" altLang="zh-CN" sz="2800" dirty="0" smtClean="0">
                <a:latin typeface="Arial"/>
              </a:rPr>
              <a:t>”</a:t>
            </a:r>
            <a:r>
              <a:rPr lang="en-US" altLang="zh-CN" sz="2800" dirty="0" smtClean="0"/>
              <a:t>) ,</a:t>
            </a:r>
            <a:r>
              <a:rPr lang="en-US" altLang="zh-CN" sz="2800" dirty="0" smtClean="0">
                <a:latin typeface="Arial"/>
              </a:rPr>
              <a:t>“</a:t>
            </a:r>
            <a:r>
              <a:rPr lang="en-US" altLang="zh-CN" sz="2800" dirty="0" smtClean="0"/>
              <a:t>page2Label</a:t>
            </a:r>
            <a:r>
              <a:rPr lang="en-US" altLang="zh-CN" sz="2800" dirty="0" smtClean="0">
                <a:latin typeface="Arial"/>
              </a:rPr>
              <a:t>”</a:t>
            </a:r>
            <a:r>
              <a:rPr lang="en-US" altLang="zh-CN" sz="2800" dirty="0" smtClean="0"/>
              <a:t>);</a:t>
            </a:r>
          </a:p>
          <a:p>
            <a:pPr eaLnBrk="1" hangingPunct="1">
              <a:lnSpc>
                <a:spcPct val="90000"/>
              </a:lnSpc>
              <a:buFont typeface="Wingdings" pitchFamily="2" charset="2"/>
              <a:buNone/>
              <a:defRPr/>
            </a:pPr>
            <a:r>
              <a:rPr lang="en-US" altLang="zh-CN" sz="2800" dirty="0" smtClean="0"/>
              <a:t>	page2Label.addMouseListener(this);</a:t>
            </a:r>
          </a:p>
          <a:p>
            <a:pPr eaLnBrk="1" hangingPunct="1">
              <a:lnSpc>
                <a:spcPct val="90000"/>
              </a:lnSpc>
              <a:buFont typeface="Wingdings" pitchFamily="2" charset="2"/>
              <a:buNone/>
              <a:defRPr/>
            </a:pPr>
            <a:r>
              <a:rPr lang="en-US" altLang="zh-CN" sz="2800" dirty="0" smtClean="0"/>
              <a:t>			//</a:t>
            </a:r>
            <a:r>
              <a:rPr lang="zh-CN" altLang="zh-CN" sz="2800" dirty="0" smtClean="0"/>
              <a:t>注册监听器</a:t>
            </a:r>
            <a:endParaRPr lang="zh-CN" altLang="en-US" sz="2800" dirty="0" smtClean="0"/>
          </a:p>
          <a:p>
            <a:pPr eaLnBrk="1" hangingPunct="1">
              <a:lnSpc>
                <a:spcPct val="90000"/>
              </a:lnSpc>
              <a:buFont typeface="Wingdings" pitchFamily="2" charset="2"/>
              <a:buNone/>
              <a:defRPr/>
            </a:pPr>
            <a:r>
              <a:rPr lang="zh-CN" altLang="en-US" sz="2800" dirty="0" smtClean="0"/>
              <a:t>	</a:t>
            </a:r>
            <a:r>
              <a:rPr lang="en-US" altLang="zh-CN" sz="2800" dirty="0" err="1" smtClean="0"/>
              <a:t>JPanel</a:t>
            </a:r>
            <a:r>
              <a:rPr lang="en-US" altLang="zh-CN" sz="2800" dirty="0" smtClean="0"/>
              <a:t> panel=new </a:t>
            </a:r>
            <a:r>
              <a:rPr lang="en-US" altLang="zh-CN" sz="2800" dirty="0" err="1" smtClean="0"/>
              <a:t>JPanel</a:t>
            </a:r>
            <a:r>
              <a:rPr lang="en-US" altLang="zh-CN" sz="2800" dirty="0" smtClean="0"/>
              <a:t>();</a:t>
            </a:r>
          </a:p>
          <a:p>
            <a:pPr eaLnBrk="1" hangingPunct="1">
              <a:lnSpc>
                <a:spcPct val="90000"/>
              </a:lnSpc>
              <a:buFont typeface="Wingdings" pitchFamily="2" charset="2"/>
              <a:buNone/>
              <a:defRPr/>
            </a:pPr>
            <a:r>
              <a:rPr lang="en-US" altLang="zh-CN" sz="2800" dirty="0" smtClean="0"/>
              <a:t>	</a:t>
            </a:r>
            <a:r>
              <a:rPr lang="en-US" altLang="zh-CN" sz="2800" dirty="0" err="1" smtClean="0"/>
              <a:t>panel.setLayout</a:t>
            </a:r>
            <a:r>
              <a:rPr lang="en-US" altLang="zh-CN" sz="2800" dirty="0" smtClean="0"/>
              <a:t>(new </a:t>
            </a:r>
            <a:r>
              <a:rPr lang="en-US" altLang="zh-CN" sz="2800" dirty="0" err="1" smtClean="0"/>
              <a:t>BorderLayout</a:t>
            </a:r>
            <a:r>
              <a:rPr lang="en-US" altLang="zh-CN" sz="2800" dirty="0" smtClean="0"/>
              <a:t>());</a:t>
            </a:r>
          </a:p>
          <a:p>
            <a:pPr eaLnBrk="1" hangingPunct="1">
              <a:lnSpc>
                <a:spcPct val="90000"/>
              </a:lnSpc>
              <a:buFont typeface="Wingdings" pitchFamily="2" charset="2"/>
              <a:buNone/>
              <a:defRPr/>
            </a:pPr>
            <a:r>
              <a:rPr lang="en-US" altLang="zh-CN" sz="2800" dirty="0" smtClean="0"/>
              <a:t>	</a:t>
            </a:r>
            <a:r>
              <a:rPr lang="en-US" altLang="zh-CN" sz="2800" dirty="0" err="1" smtClean="0"/>
              <a:t>panel.add</a:t>
            </a:r>
            <a:r>
              <a:rPr lang="en-US" altLang="zh-CN" sz="2800" dirty="0" smtClean="0"/>
              <a:t>(page3Text=new </a:t>
            </a:r>
            <a:r>
              <a:rPr lang="en-US" altLang="zh-CN" sz="2800" dirty="0" err="1" smtClean="0"/>
              <a:t>JTextArea</a:t>
            </a:r>
            <a:r>
              <a:rPr lang="en-US" altLang="zh-CN" sz="2800" dirty="0" smtClean="0"/>
              <a:t>(</a:t>
            </a:r>
            <a:r>
              <a:rPr lang="en-US" altLang="zh-CN" sz="2800" dirty="0" smtClean="0">
                <a:latin typeface="Arial"/>
              </a:rPr>
              <a:t>“</a:t>
            </a:r>
            <a:r>
              <a:rPr lang="en-US" altLang="zh-CN" sz="2800" dirty="0" smtClean="0"/>
              <a:t>Composite page</a:t>
            </a:r>
            <a:r>
              <a:rPr lang="en-US" altLang="zh-CN" sz="2800" dirty="0" smtClean="0">
                <a:latin typeface="Arial"/>
              </a:rPr>
              <a:t>”</a:t>
            </a:r>
            <a:r>
              <a:rPr lang="en-US" altLang="zh-CN" sz="2800" dirty="0" smtClean="0"/>
              <a:t>), </a:t>
            </a:r>
            <a:r>
              <a:rPr lang="en-US" altLang="zh-CN" sz="2800" dirty="0" smtClean="0">
                <a:latin typeface="Arial"/>
              </a:rPr>
              <a:t>“</a:t>
            </a:r>
            <a:r>
              <a:rPr lang="en-US" altLang="zh-CN" sz="2800" dirty="0" smtClean="0"/>
              <a:t>Center</a:t>
            </a:r>
            <a:r>
              <a:rPr lang="en-US" altLang="zh-CN" sz="2800" dirty="0" smtClean="0">
                <a:latin typeface="Arial"/>
              </a:rPr>
              <a:t>”</a:t>
            </a:r>
            <a:r>
              <a:rPr lang="en-US" altLang="zh-CN" sz="28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FAF7F2BF-47BE-43D3-A48A-536CDCA47D21}" type="slidenum">
              <a:rPr lang="en-US" altLang="zh-CN"/>
              <a:pPr>
                <a:defRPr/>
              </a:pPr>
              <a:t>35</a:t>
            </a:fld>
            <a:endParaRPr lang="en-US" altLang="zh-CN"/>
          </a:p>
        </p:txBody>
      </p:sp>
      <p:sp>
        <p:nvSpPr>
          <p:cNvPr id="94211" name="Rectangle 3"/>
          <p:cNvSpPr>
            <a:spLocks noGrp="1" noChangeArrowheads="1"/>
          </p:cNvSpPr>
          <p:nvPr>
            <p:ph type="body" idx="1"/>
          </p:nvPr>
        </p:nvSpPr>
        <p:spPr>
          <a:xfrm>
            <a:off x="215900" y="228600"/>
            <a:ext cx="7956550" cy="6629400"/>
          </a:xfrm>
        </p:spPr>
        <p:txBody>
          <a:bodyPr/>
          <a:lstStyle/>
          <a:p>
            <a:pPr eaLnBrk="1" hangingPunct="1">
              <a:lnSpc>
                <a:spcPct val="80000"/>
              </a:lnSpc>
              <a:buFont typeface="Wingdings" pitchFamily="2" charset="2"/>
              <a:buNone/>
              <a:defRPr/>
            </a:pPr>
            <a:r>
              <a:rPr lang="en-US" altLang="zh-CN" sz="2800" dirty="0" smtClean="0"/>
              <a:t> page3Text.addMouseListener(this);</a:t>
            </a:r>
          </a:p>
          <a:p>
            <a:pPr eaLnBrk="1" hangingPunct="1">
              <a:lnSpc>
                <a:spcPct val="80000"/>
              </a:lnSpc>
              <a:buFont typeface="Wingdings" pitchFamily="2" charset="2"/>
              <a:buNone/>
              <a:defRPr/>
            </a:pPr>
            <a:r>
              <a:rPr lang="en-US" altLang="zh-CN" sz="2800" dirty="0" smtClean="0"/>
              <a:t> </a:t>
            </a:r>
            <a:r>
              <a:rPr lang="en-US" altLang="zh-CN" sz="2800" dirty="0" err="1" smtClean="0"/>
              <a:t>panel.add</a:t>
            </a:r>
            <a:r>
              <a:rPr lang="en-US" altLang="zh-CN" sz="2800" dirty="0" smtClean="0"/>
              <a:t>(page3Top=new </a:t>
            </a:r>
            <a:r>
              <a:rPr lang="en-US" altLang="zh-CN" sz="2800" dirty="0" err="1" smtClean="0"/>
              <a:t>JButton</a:t>
            </a:r>
            <a:r>
              <a:rPr lang="en-US" altLang="zh-CN" sz="2800" dirty="0" smtClean="0"/>
              <a:t>(</a:t>
            </a:r>
            <a:r>
              <a:rPr lang="en-US" altLang="zh-CN" sz="2800" dirty="0" smtClean="0">
                <a:latin typeface="Arial"/>
              </a:rPr>
              <a:t>“</a:t>
            </a:r>
            <a:r>
              <a:rPr lang="en-US" altLang="zh-CN" sz="2800" dirty="0" smtClean="0"/>
              <a:t>Top button</a:t>
            </a:r>
            <a:r>
              <a:rPr lang="en-US" altLang="zh-CN" sz="2800" dirty="0" smtClean="0">
                <a:latin typeface="Arial"/>
              </a:rPr>
              <a:t>”</a:t>
            </a:r>
            <a:r>
              <a:rPr lang="en-US" altLang="zh-CN" sz="2800" dirty="0" smtClean="0"/>
              <a:t>) , </a:t>
            </a:r>
            <a:r>
              <a:rPr lang="en-US" altLang="zh-CN" sz="2800" dirty="0" smtClean="0">
                <a:latin typeface="Arial"/>
              </a:rPr>
              <a:t>“</a:t>
            </a:r>
            <a:r>
              <a:rPr lang="en-US" altLang="zh-CN" sz="2800" dirty="0" smtClean="0"/>
              <a:t>North</a:t>
            </a:r>
            <a:r>
              <a:rPr lang="en-US" altLang="zh-CN" sz="2800" dirty="0" smtClean="0">
                <a:latin typeface="Arial"/>
              </a:rPr>
              <a:t>”</a:t>
            </a:r>
            <a:r>
              <a:rPr lang="en-US" altLang="zh-CN" sz="2800" dirty="0" smtClean="0"/>
              <a:t>);</a:t>
            </a:r>
          </a:p>
          <a:p>
            <a:pPr eaLnBrk="1" hangingPunct="1">
              <a:lnSpc>
                <a:spcPct val="80000"/>
              </a:lnSpc>
              <a:buFont typeface="Wingdings" pitchFamily="2" charset="2"/>
              <a:buNone/>
              <a:defRPr/>
            </a:pPr>
            <a:r>
              <a:rPr lang="en-US" altLang="zh-CN" sz="2800" dirty="0" smtClean="0"/>
              <a:t> page3Top.addMouseListener(this);</a:t>
            </a:r>
          </a:p>
          <a:p>
            <a:pPr eaLnBrk="1" hangingPunct="1">
              <a:lnSpc>
                <a:spcPct val="80000"/>
              </a:lnSpc>
              <a:buFont typeface="Wingdings" pitchFamily="2" charset="2"/>
              <a:buNone/>
              <a:defRPr/>
            </a:pPr>
            <a:r>
              <a:rPr lang="en-US" altLang="zh-CN" sz="2800" dirty="0" smtClean="0"/>
              <a:t> </a:t>
            </a:r>
            <a:r>
              <a:rPr lang="en-US" altLang="zh-CN" sz="2800" dirty="0" err="1" smtClean="0"/>
              <a:t>panel.add</a:t>
            </a:r>
            <a:r>
              <a:rPr lang="en-US" altLang="zh-CN" sz="2800" dirty="0" smtClean="0"/>
              <a:t>(page3Bottom=new </a:t>
            </a:r>
            <a:r>
              <a:rPr lang="en-US" altLang="zh-CN" sz="2800" dirty="0" err="1" smtClean="0"/>
              <a:t>JButton</a:t>
            </a:r>
            <a:r>
              <a:rPr lang="en-US" altLang="zh-CN" sz="2800" dirty="0" smtClean="0"/>
              <a:t>(</a:t>
            </a:r>
            <a:r>
              <a:rPr lang="en-US" altLang="zh-CN" sz="2800" dirty="0" smtClean="0">
                <a:latin typeface="Arial"/>
              </a:rPr>
              <a:t>“</a:t>
            </a:r>
            <a:r>
              <a:rPr lang="en-US" altLang="zh-CN" sz="2800" dirty="0" smtClean="0"/>
              <a:t>Bottom button</a:t>
            </a:r>
            <a:r>
              <a:rPr lang="en-US" altLang="zh-CN" sz="2800" dirty="0" smtClean="0">
                <a:latin typeface="Arial"/>
              </a:rPr>
              <a:t>”</a:t>
            </a:r>
            <a:r>
              <a:rPr lang="en-US" altLang="zh-CN" sz="2800" dirty="0" smtClean="0"/>
              <a:t>) ,	</a:t>
            </a:r>
            <a:r>
              <a:rPr lang="en-US" altLang="zh-CN" sz="2800" dirty="0" smtClean="0">
                <a:latin typeface="Arial"/>
              </a:rPr>
              <a:t>“</a:t>
            </a:r>
            <a:r>
              <a:rPr lang="en-US" altLang="zh-CN" sz="2800" dirty="0" smtClean="0"/>
              <a:t>South</a:t>
            </a:r>
            <a:r>
              <a:rPr lang="en-US" altLang="zh-CN" sz="2800" dirty="0" smtClean="0">
                <a:latin typeface="Arial"/>
              </a:rPr>
              <a:t>”</a:t>
            </a:r>
            <a:r>
              <a:rPr lang="en-US" altLang="zh-CN" sz="2800" dirty="0" smtClean="0"/>
              <a:t>);</a:t>
            </a:r>
          </a:p>
          <a:p>
            <a:pPr eaLnBrk="1" hangingPunct="1">
              <a:lnSpc>
                <a:spcPct val="80000"/>
              </a:lnSpc>
              <a:buFont typeface="Wingdings" pitchFamily="2" charset="2"/>
              <a:buNone/>
              <a:defRPr/>
            </a:pPr>
            <a:r>
              <a:rPr lang="en-US" altLang="zh-CN" sz="2800" dirty="0" smtClean="0"/>
              <a:t> page3Bottom.addMouseListener(this);</a:t>
            </a:r>
          </a:p>
          <a:p>
            <a:pPr eaLnBrk="1" hangingPunct="1">
              <a:lnSpc>
                <a:spcPct val="80000"/>
              </a:lnSpc>
              <a:buFont typeface="Wingdings" pitchFamily="2" charset="2"/>
              <a:buNone/>
              <a:defRPr/>
            </a:pPr>
            <a:r>
              <a:rPr lang="en-US" altLang="zh-CN" sz="2800" dirty="0" smtClean="0"/>
              <a:t> </a:t>
            </a:r>
            <a:r>
              <a:rPr lang="en-US" altLang="zh-CN" sz="2800" dirty="0" err="1" smtClean="0"/>
              <a:t>f.getContentPane</a:t>
            </a:r>
            <a:r>
              <a:rPr lang="en-US" altLang="zh-CN" sz="2800" dirty="0" smtClean="0"/>
              <a:t>().add(</a:t>
            </a:r>
            <a:r>
              <a:rPr lang="en-US" altLang="zh-CN" sz="2800" dirty="0" err="1" smtClean="0"/>
              <a:t>panel,</a:t>
            </a:r>
            <a:r>
              <a:rPr lang="en-US" altLang="zh-CN" sz="2800" dirty="0" err="1" smtClean="0">
                <a:latin typeface="Arial"/>
              </a:rPr>
              <a:t>“</a:t>
            </a:r>
            <a:r>
              <a:rPr lang="en-US" altLang="zh-CN" sz="2800" dirty="0" err="1" smtClean="0"/>
              <a:t>panel</a:t>
            </a:r>
            <a:r>
              <a:rPr lang="en-US" altLang="zh-CN" sz="2800" dirty="0" smtClean="0">
                <a:latin typeface="Arial"/>
              </a:rPr>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f.setSize</a:t>
            </a:r>
            <a:r>
              <a:rPr lang="en-US" altLang="zh-CN" sz="2800" dirty="0" smtClean="0"/>
              <a:t>(200,200);</a:t>
            </a:r>
          </a:p>
          <a:p>
            <a:pPr eaLnBrk="1" hangingPunct="1">
              <a:lnSpc>
                <a:spcPct val="80000"/>
              </a:lnSpc>
              <a:buFont typeface="Wingdings" pitchFamily="2" charset="2"/>
              <a:buNone/>
              <a:defRPr/>
            </a:pPr>
            <a:r>
              <a:rPr lang="en-US" altLang="zh-CN" sz="2800" dirty="0" smtClean="0"/>
              <a:t> </a:t>
            </a:r>
            <a:r>
              <a:rPr lang="en-US" altLang="zh-CN" sz="2800" dirty="0" err="1" smtClean="0"/>
              <a:t>f.setVisible</a:t>
            </a:r>
            <a:r>
              <a:rPr lang="en-US" altLang="zh-CN" sz="2800" dirty="0" smtClean="0"/>
              <a:t>(true);</a:t>
            </a:r>
          </a:p>
          <a:p>
            <a:pPr eaLnBrk="1" hangingPunct="1">
              <a:lnSpc>
                <a:spcPct val="80000"/>
              </a:lnSpc>
              <a:buFont typeface="Wingdings" pitchFamily="2" charset="2"/>
              <a:buNone/>
              <a:defRPr/>
            </a:pPr>
            <a:r>
              <a:rPr lang="en-US" altLang="zh-CN" sz="2800" dirty="0" smtClean="0"/>
              <a:t> }</a:t>
            </a:r>
          </a:p>
          <a:p>
            <a:pPr eaLnBrk="1" hangingPunct="1">
              <a:lnSpc>
                <a:spcPct val="80000"/>
              </a:lnSpc>
              <a:buFont typeface="Wingdings" pitchFamily="2" charset="2"/>
              <a:buNone/>
              <a:defRPr/>
            </a:pPr>
            <a:r>
              <a:rPr lang="en-US" altLang="zh-CN" sz="2800" dirty="0" smtClean="0"/>
              <a:t>  public void </a:t>
            </a:r>
            <a:r>
              <a:rPr lang="en-US" altLang="zh-CN" sz="2800" dirty="0" err="1" smtClean="0"/>
              <a:t>mouseClicked</a:t>
            </a:r>
            <a:r>
              <a:rPr lang="en-US" altLang="zh-CN" sz="2800" dirty="0" smtClean="0"/>
              <a:t>(</a:t>
            </a:r>
            <a:r>
              <a:rPr lang="en-US" altLang="zh-CN" sz="2800" dirty="0" err="1" smtClean="0"/>
              <a:t>MouseEvent</a:t>
            </a:r>
            <a:r>
              <a:rPr lang="en-US" altLang="zh-CN" sz="2800" dirty="0" smtClean="0"/>
              <a:t> e){</a:t>
            </a:r>
          </a:p>
          <a:p>
            <a:pPr eaLnBrk="1" hangingPunct="1">
              <a:lnSpc>
                <a:spcPct val="80000"/>
              </a:lnSpc>
              <a:buFont typeface="Wingdings" pitchFamily="2" charset="2"/>
              <a:buNone/>
              <a:defRPr/>
            </a:pPr>
            <a:r>
              <a:rPr lang="en-US" altLang="zh-CN" sz="2800" dirty="0" smtClean="0"/>
              <a:t>		</a:t>
            </a:r>
            <a:r>
              <a:rPr lang="en-US" altLang="zh-CN" sz="2800" dirty="0" err="1" smtClean="0"/>
              <a:t>layout.next</a:t>
            </a:r>
            <a:r>
              <a:rPr lang="en-US" altLang="zh-CN" sz="2800" dirty="0" smtClean="0"/>
              <a:t>(</a:t>
            </a:r>
            <a:r>
              <a:rPr lang="en-US" altLang="zh-CN" sz="2800" dirty="0" err="1" smtClean="0"/>
              <a:t>f.getContentPane</a:t>
            </a:r>
            <a:r>
              <a:rPr lang="en-US" altLang="zh-CN" sz="2800" dirty="0" smtClean="0"/>
              <a:t>());</a:t>
            </a:r>
          </a:p>
          <a:p>
            <a:pPr eaLnBrk="1" hangingPunct="1">
              <a:lnSpc>
                <a:spcPct val="80000"/>
              </a:lnSpc>
              <a:buFont typeface="Wingdings" pitchFamily="2" charset="2"/>
              <a:buNone/>
              <a:defRPr/>
            </a:pPr>
            <a:r>
              <a:rPr lang="en-US" altLang="zh-CN" sz="2800" dirty="0" smtClean="0"/>
              <a:t> }</a:t>
            </a:r>
          </a:p>
          <a:p>
            <a:pPr eaLnBrk="1" hangingPunct="1">
              <a:lnSpc>
                <a:spcPct val="80000"/>
              </a:lnSpc>
              <a:buFont typeface="Wingdings" pitchFamily="2" charset="2"/>
              <a:buNone/>
              <a:defRPr/>
            </a:pPr>
            <a:r>
              <a:rPr lang="en-US" altLang="zh-CN" sz="2800" dirty="0" smtClean="0"/>
              <a:t>}</a:t>
            </a:r>
          </a:p>
        </p:txBody>
      </p:sp>
      <p:pic>
        <p:nvPicPr>
          <p:cNvPr id="37892" name="Picture 0" descr="icon">
            <a:hlinkClick r:id="rId3" action="ppaction://program"/>
          </p:cNvPr>
          <p:cNvPicPr>
            <a:picLocks noChangeAspect="1" noChangeArrowheads="1"/>
          </p:cNvPicPr>
          <p:nvPr/>
        </p:nvPicPr>
        <p:blipFill>
          <a:blip r:embed="rId4"/>
          <a:srcRect/>
          <a:stretch>
            <a:fillRect/>
          </a:stretch>
        </p:blipFill>
        <p:spPr bwMode="auto">
          <a:xfrm>
            <a:off x="7308850" y="5300663"/>
            <a:ext cx="693738"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6C1024DB-111F-4C8A-B432-3282E60F6A9E}" type="slidenum">
              <a:rPr lang="en-US" altLang="zh-CN"/>
              <a:pPr>
                <a:defRPr/>
              </a:pPr>
              <a:t>36</a:t>
            </a:fld>
            <a:endParaRPr lang="en-US" altLang="zh-CN"/>
          </a:p>
        </p:txBody>
      </p:sp>
      <p:sp>
        <p:nvSpPr>
          <p:cNvPr id="87042" name="Rectangle 2"/>
          <p:cNvSpPr>
            <a:spLocks noGrp="1" noChangeArrowheads="1"/>
          </p:cNvSpPr>
          <p:nvPr>
            <p:ph type="title"/>
          </p:nvPr>
        </p:nvSpPr>
        <p:spPr>
          <a:xfrm>
            <a:off x="827088" y="277813"/>
            <a:ext cx="7489825" cy="1139825"/>
          </a:xfrm>
        </p:spPr>
        <p:txBody>
          <a:bodyPr/>
          <a:lstStyle/>
          <a:p>
            <a:pPr eaLnBrk="1" hangingPunct="1">
              <a:defRPr/>
            </a:pPr>
            <a:r>
              <a:rPr lang="zh-CN" altLang="en-US" smtClean="0"/>
              <a:t>容器的嵌套</a:t>
            </a:r>
          </a:p>
        </p:txBody>
      </p:sp>
      <p:sp>
        <p:nvSpPr>
          <p:cNvPr id="87043" name="Rectangle 3"/>
          <p:cNvSpPr>
            <a:spLocks noGrp="1" noChangeArrowheads="1"/>
          </p:cNvSpPr>
          <p:nvPr>
            <p:ph type="body" idx="1"/>
          </p:nvPr>
        </p:nvSpPr>
        <p:spPr>
          <a:xfrm>
            <a:off x="0" y="1295400"/>
            <a:ext cx="8964613" cy="4800600"/>
          </a:xfrm>
        </p:spPr>
        <p:txBody>
          <a:bodyPr/>
          <a:lstStyle/>
          <a:p>
            <a:pPr eaLnBrk="1" hangingPunct="1">
              <a:lnSpc>
                <a:spcPct val="90000"/>
              </a:lnSpc>
              <a:buClr>
                <a:schemeClr val="tx1"/>
              </a:buClr>
              <a:buFont typeface="Wingdings" pitchFamily="2" charset="2"/>
              <a:buNone/>
              <a:defRPr/>
            </a:pPr>
            <a:r>
              <a:rPr lang="en-US" altLang="zh-CN" sz="2400" b="1" smtClean="0"/>
              <a:t>		import java.awt.*;</a:t>
            </a:r>
          </a:p>
          <a:p>
            <a:pPr eaLnBrk="1" hangingPunct="1">
              <a:lnSpc>
                <a:spcPct val="90000"/>
              </a:lnSpc>
              <a:buClr>
                <a:schemeClr val="tx1"/>
              </a:buClr>
              <a:buFont typeface="Wingdings" pitchFamily="2" charset="2"/>
              <a:buNone/>
              <a:defRPr/>
            </a:pPr>
            <a:r>
              <a:rPr lang="en-US" altLang="zh-CN" sz="2400" b="1" smtClean="0"/>
              <a:t>		import javax.swing.*;</a:t>
            </a:r>
          </a:p>
          <a:p>
            <a:pPr eaLnBrk="1" hangingPunct="1">
              <a:lnSpc>
                <a:spcPct val="90000"/>
              </a:lnSpc>
              <a:buClr>
                <a:schemeClr val="tx1"/>
              </a:buClr>
              <a:buFont typeface="Wingdings" pitchFamily="2" charset="2"/>
              <a:buNone/>
              <a:defRPr/>
            </a:pPr>
            <a:r>
              <a:rPr lang="en-US" altLang="zh-CN" sz="2400" b="1" smtClean="0"/>
              <a:t>		public class ExGui3{</a:t>
            </a:r>
          </a:p>
          <a:p>
            <a:pPr lvl="2" eaLnBrk="1" hangingPunct="1">
              <a:lnSpc>
                <a:spcPct val="90000"/>
              </a:lnSpc>
              <a:buClr>
                <a:schemeClr val="tx1"/>
              </a:buClr>
              <a:buFont typeface="Wingdings" pitchFamily="2" charset="2"/>
              <a:buNone/>
              <a:defRPr/>
            </a:pPr>
            <a:r>
              <a:rPr lang="en-US" altLang="zh-CN" b="1" smtClean="0"/>
              <a:t>	private JFrame f;</a:t>
            </a:r>
          </a:p>
          <a:p>
            <a:pPr lvl="2" eaLnBrk="1" hangingPunct="1">
              <a:lnSpc>
                <a:spcPct val="90000"/>
              </a:lnSpc>
              <a:buClr>
                <a:schemeClr val="tx1"/>
              </a:buClr>
              <a:buFont typeface="Wingdings" pitchFamily="2" charset="2"/>
              <a:buNone/>
              <a:defRPr/>
            </a:pPr>
            <a:r>
              <a:rPr lang="en-US" altLang="zh-CN" b="1" smtClean="0"/>
              <a:t>	private JPanel p;</a:t>
            </a:r>
          </a:p>
          <a:p>
            <a:pPr lvl="2" eaLnBrk="1" hangingPunct="1">
              <a:lnSpc>
                <a:spcPct val="90000"/>
              </a:lnSpc>
              <a:buClr>
                <a:schemeClr val="tx1"/>
              </a:buClr>
              <a:buFont typeface="Wingdings" pitchFamily="2" charset="2"/>
              <a:buNone/>
              <a:defRPr/>
            </a:pPr>
            <a:r>
              <a:rPr lang="en-US" altLang="zh-CN" b="1" smtClean="0"/>
              <a:t>	private JButton bw,bc;</a:t>
            </a:r>
          </a:p>
          <a:p>
            <a:pPr lvl="2" eaLnBrk="1" hangingPunct="1">
              <a:lnSpc>
                <a:spcPct val="90000"/>
              </a:lnSpc>
              <a:buClr>
                <a:schemeClr val="tx1"/>
              </a:buClr>
              <a:buFont typeface="Wingdings" pitchFamily="2" charset="2"/>
              <a:buNone/>
              <a:defRPr/>
            </a:pPr>
            <a:r>
              <a:rPr lang="en-US" altLang="zh-CN" b="1" smtClean="0"/>
              <a:t>	private JButton bfile,bhelp;</a:t>
            </a:r>
          </a:p>
          <a:p>
            <a:pPr lvl="2" eaLnBrk="1" hangingPunct="1">
              <a:lnSpc>
                <a:spcPct val="90000"/>
              </a:lnSpc>
              <a:buClr>
                <a:schemeClr val="tx1"/>
              </a:buClr>
              <a:buFont typeface="Wingdings" pitchFamily="2" charset="2"/>
              <a:buNone/>
              <a:defRPr/>
            </a:pPr>
            <a:r>
              <a:rPr lang="en-US" altLang="zh-CN" b="1" smtClean="0"/>
              <a:t>	public static void main(String args[])</a:t>
            </a:r>
          </a:p>
          <a:p>
            <a:pPr lvl="2" eaLnBrk="1" hangingPunct="1">
              <a:lnSpc>
                <a:spcPct val="90000"/>
              </a:lnSpc>
              <a:buClr>
                <a:schemeClr val="tx1"/>
              </a:buClr>
              <a:buFont typeface="Wingdings" pitchFamily="2" charset="2"/>
              <a:buNone/>
              <a:defRPr/>
            </a:pPr>
            <a:r>
              <a:rPr lang="en-US" altLang="zh-CN" b="1" smtClean="0"/>
              <a:t>	{</a:t>
            </a:r>
          </a:p>
          <a:p>
            <a:pPr lvl="2" eaLnBrk="1" hangingPunct="1">
              <a:lnSpc>
                <a:spcPct val="90000"/>
              </a:lnSpc>
              <a:buClr>
                <a:schemeClr val="tx1"/>
              </a:buClr>
              <a:buFont typeface="Wingdings" pitchFamily="2" charset="2"/>
              <a:buNone/>
              <a:defRPr/>
            </a:pPr>
            <a:r>
              <a:rPr lang="en-US" altLang="zh-CN" b="1" smtClean="0"/>
              <a:t>		ExGui3 gui = new ExGui3();</a:t>
            </a:r>
          </a:p>
          <a:p>
            <a:pPr lvl="2" eaLnBrk="1" hangingPunct="1">
              <a:lnSpc>
                <a:spcPct val="90000"/>
              </a:lnSpc>
              <a:buClr>
                <a:schemeClr val="tx1"/>
              </a:buClr>
              <a:buFont typeface="Wingdings" pitchFamily="2" charset="2"/>
              <a:buNone/>
              <a:defRPr/>
            </a:pPr>
            <a:r>
              <a:rPr lang="en-US" altLang="zh-CN" b="1" smtClean="0"/>
              <a:t>		gui.go();	     }</a:t>
            </a:r>
          </a:p>
          <a:p>
            <a:pPr eaLnBrk="1" hangingPunct="1">
              <a:lnSpc>
                <a:spcPct val="90000"/>
              </a:lnSpc>
              <a:defRPr/>
            </a:pPr>
            <a:endParaRPr lang="en-US" altLang="zh-CN"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E0E03411-4607-46B9-AA99-9E20ADD892B1}" type="slidenum">
              <a:rPr lang="en-US" altLang="zh-CN"/>
              <a:pPr>
                <a:defRPr/>
              </a:pPr>
              <a:t>37</a:t>
            </a:fld>
            <a:endParaRPr lang="en-US" altLang="zh-CN"/>
          </a:p>
        </p:txBody>
      </p:sp>
      <p:sp>
        <p:nvSpPr>
          <p:cNvPr id="88067" name="Rectangle 3"/>
          <p:cNvSpPr>
            <a:spLocks noGrp="1" noChangeArrowheads="1"/>
          </p:cNvSpPr>
          <p:nvPr>
            <p:ph type="body" idx="1"/>
          </p:nvPr>
        </p:nvSpPr>
        <p:spPr>
          <a:xfrm>
            <a:off x="0" y="1295400"/>
            <a:ext cx="9036050" cy="4114800"/>
          </a:xfrm>
        </p:spPr>
        <p:txBody>
          <a:bodyPr/>
          <a:lstStyle/>
          <a:p>
            <a:pPr lvl="2" eaLnBrk="1" hangingPunct="1">
              <a:lnSpc>
                <a:spcPct val="90000"/>
              </a:lnSpc>
              <a:buClr>
                <a:schemeClr val="tx1"/>
              </a:buClr>
              <a:buFont typeface="Wingdings" pitchFamily="2" charset="2"/>
              <a:buNone/>
              <a:defRPr/>
            </a:pPr>
            <a:r>
              <a:rPr lang="en-US" altLang="zh-CN" sz="2800" b="1" smtClean="0"/>
              <a:t>	public void go(){</a:t>
            </a:r>
          </a:p>
          <a:p>
            <a:pPr lvl="2" eaLnBrk="1" hangingPunct="1">
              <a:lnSpc>
                <a:spcPct val="90000"/>
              </a:lnSpc>
              <a:buClr>
                <a:schemeClr val="tx1"/>
              </a:buClr>
              <a:buFont typeface="Wingdings" pitchFamily="2" charset="2"/>
              <a:buNone/>
              <a:defRPr/>
            </a:pPr>
            <a:r>
              <a:rPr lang="en-US" altLang="zh-CN" sz="2800" b="1" smtClean="0"/>
              <a:t>		f = new JFrame("GUI example 3");</a:t>
            </a:r>
          </a:p>
          <a:p>
            <a:pPr lvl="2" eaLnBrk="1" hangingPunct="1">
              <a:lnSpc>
                <a:spcPct val="90000"/>
              </a:lnSpc>
              <a:buClr>
                <a:schemeClr val="tx1"/>
              </a:buClr>
              <a:buFont typeface="Wingdings" pitchFamily="2" charset="2"/>
              <a:buNone/>
              <a:defRPr/>
            </a:pPr>
            <a:r>
              <a:rPr lang="en-US" altLang="zh-CN" sz="2800" b="1" smtClean="0"/>
              <a:t>		bw=new JButton("West");</a:t>
            </a:r>
          </a:p>
          <a:p>
            <a:pPr lvl="2" eaLnBrk="1" hangingPunct="1">
              <a:lnSpc>
                <a:spcPct val="90000"/>
              </a:lnSpc>
              <a:buClr>
                <a:schemeClr val="tx1"/>
              </a:buClr>
              <a:buFont typeface="Wingdings" pitchFamily="2" charset="2"/>
              <a:buNone/>
              <a:defRPr/>
            </a:pPr>
            <a:r>
              <a:rPr lang="en-US" altLang="zh-CN" sz="2800" b="1" smtClean="0"/>
              <a:t>		bc=new JButton("Work space region");</a:t>
            </a:r>
          </a:p>
          <a:p>
            <a:pPr lvl="2" eaLnBrk="1" hangingPunct="1">
              <a:lnSpc>
                <a:spcPct val="90000"/>
              </a:lnSpc>
              <a:buClr>
                <a:schemeClr val="tx1"/>
              </a:buClr>
              <a:buFont typeface="Wingdings" pitchFamily="2" charset="2"/>
              <a:buNone/>
              <a:defRPr/>
            </a:pPr>
            <a:r>
              <a:rPr lang="en-US" altLang="zh-CN" sz="2800" b="1" smtClean="0"/>
              <a:t>		f.getContentPane().add(bw,"West");</a:t>
            </a:r>
          </a:p>
          <a:p>
            <a:pPr lvl="2" eaLnBrk="1" hangingPunct="1">
              <a:lnSpc>
                <a:spcPct val="90000"/>
              </a:lnSpc>
              <a:buClr>
                <a:schemeClr val="tx1"/>
              </a:buClr>
              <a:buFont typeface="Wingdings" pitchFamily="2" charset="2"/>
              <a:buNone/>
              <a:defRPr/>
            </a:pPr>
            <a:r>
              <a:rPr lang="en-US" altLang="zh-CN" sz="2800" b="1" smtClean="0"/>
              <a:t>		f. getContentPane().add(bc,"Center");</a:t>
            </a:r>
          </a:p>
          <a:p>
            <a:pPr lvl="2" eaLnBrk="1" hangingPunct="1">
              <a:lnSpc>
                <a:spcPct val="90000"/>
              </a:lnSpc>
              <a:buClr>
                <a:schemeClr val="tx1"/>
              </a:buClr>
              <a:buFont typeface="Wingdings" pitchFamily="2" charset="2"/>
              <a:buNone/>
              <a:defRPr/>
            </a:pPr>
            <a:r>
              <a:rPr lang="en-US" altLang="zh-CN" sz="2800" b="1" smtClean="0"/>
              <a:t>		p = new JPanel();</a:t>
            </a:r>
          </a:p>
          <a:p>
            <a:pPr lvl="2" eaLnBrk="1" hangingPunct="1">
              <a:lnSpc>
                <a:spcPct val="90000"/>
              </a:lnSpc>
              <a:buClr>
                <a:schemeClr val="tx1"/>
              </a:buClr>
              <a:buFont typeface="Wingdings" pitchFamily="2" charset="2"/>
              <a:buNone/>
              <a:defRPr/>
            </a:pPr>
            <a:r>
              <a:rPr lang="en-US" altLang="zh-CN" sz="2800" b="1" smtClean="0"/>
              <a:t>		f. getContentPane().add(p,"North");</a:t>
            </a:r>
          </a:p>
          <a:p>
            <a:pPr eaLnBrk="1" hangingPunct="1">
              <a:lnSpc>
                <a:spcPct val="90000"/>
              </a:lnSpc>
              <a:defRPr/>
            </a:pPr>
            <a:endParaRPr lang="en-US" altLang="zh-CN"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9AACBEBD-DA36-4904-9D66-587C0FA85335}" type="slidenum">
              <a:rPr lang="en-US" altLang="zh-CN"/>
              <a:pPr>
                <a:defRPr/>
              </a:pPr>
              <a:t>38</a:t>
            </a:fld>
            <a:endParaRPr lang="en-US" altLang="zh-CN"/>
          </a:p>
        </p:txBody>
      </p:sp>
      <p:sp>
        <p:nvSpPr>
          <p:cNvPr id="89091" name="Rectangle 3"/>
          <p:cNvSpPr>
            <a:spLocks noGrp="1" noChangeArrowheads="1"/>
          </p:cNvSpPr>
          <p:nvPr>
            <p:ph type="body" idx="1"/>
          </p:nvPr>
        </p:nvSpPr>
        <p:spPr>
          <a:xfrm>
            <a:off x="609600" y="1371600"/>
            <a:ext cx="7772400" cy="4114800"/>
          </a:xfrm>
        </p:spPr>
        <p:txBody>
          <a:bodyPr/>
          <a:lstStyle/>
          <a:p>
            <a:pPr lvl="2" eaLnBrk="1" hangingPunct="1">
              <a:buClr>
                <a:schemeClr val="tx1"/>
              </a:buClr>
              <a:buFont typeface="Wingdings" pitchFamily="2" charset="2"/>
              <a:buNone/>
              <a:defRPr/>
            </a:pPr>
            <a:r>
              <a:rPr lang="en-US" altLang="zh-CN" sz="2800" b="1" smtClean="0"/>
              <a:t>		bfile= new JButton("File");</a:t>
            </a:r>
          </a:p>
          <a:p>
            <a:pPr lvl="2" eaLnBrk="1" hangingPunct="1">
              <a:buClr>
                <a:schemeClr val="tx1"/>
              </a:buClr>
              <a:buFont typeface="Wingdings" pitchFamily="2" charset="2"/>
              <a:buNone/>
              <a:defRPr/>
            </a:pPr>
            <a:r>
              <a:rPr lang="en-US" altLang="zh-CN" sz="2800" b="1" smtClean="0"/>
              <a:t>		bhelp= new JButton("Help");</a:t>
            </a:r>
          </a:p>
          <a:p>
            <a:pPr lvl="2" eaLnBrk="1" hangingPunct="1">
              <a:buClr>
                <a:schemeClr val="tx1"/>
              </a:buClr>
              <a:buFont typeface="Wingdings" pitchFamily="2" charset="2"/>
              <a:buNone/>
              <a:defRPr/>
            </a:pPr>
            <a:r>
              <a:rPr lang="en-US" altLang="zh-CN" sz="2800" b="1" smtClean="0"/>
              <a:t>		p.add(bfile);</a:t>
            </a:r>
          </a:p>
          <a:p>
            <a:pPr lvl="2" eaLnBrk="1" hangingPunct="1">
              <a:buClr>
                <a:schemeClr val="tx1"/>
              </a:buClr>
              <a:buFont typeface="Wingdings" pitchFamily="2" charset="2"/>
              <a:buNone/>
              <a:defRPr/>
            </a:pPr>
            <a:r>
              <a:rPr lang="en-US" altLang="zh-CN" sz="2800" b="1" smtClean="0"/>
              <a:t>		p.add(bhelp);</a:t>
            </a:r>
          </a:p>
          <a:p>
            <a:pPr lvl="2" eaLnBrk="1" hangingPunct="1">
              <a:buClr>
                <a:schemeClr val="tx1"/>
              </a:buClr>
              <a:buFont typeface="Wingdings" pitchFamily="2" charset="2"/>
              <a:buNone/>
              <a:defRPr/>
            </a:pPr>
            <a:r>
              <a:rPr lang="en-US" altLang="zh-CN" sz="2800" b="1" smtClean="0"/>
              <a:t>		f.pack();</a:t>
            </a:r>
          </a:p>
          <a:p>
            <a:pPr lvl="2" eaLnBrk="1" hangingPunct="1">
              <a:buClr>
                <a:schemeClr val="tx1"/>
              </a:buClr>
              <a:buFont typeface="Wingdings" pitchFamily="2" charset="2"/>
              <a:buNone/>
              <a:defRPr/>
            </a:pPr>
            <a:r>
              <a:rPr lang="en-US" altLang="zh-CN" sz="2800" b="1" smtClean="0"/>
              <a:t>		f.setVisible(true);</a:t>
            </a:r>
          </a:p>
          <a:p>
            <a:pPr lvl="2" eaLnBrk="1" hangingPunct="1">
              <a:buClr>
                <a:schemeClr val="tx1"/>
              </a:buClr>
              <a:buFont typeface="Wingdings" pitchFamily="2" charset="2"/>
              <a:buNone/>
              <a:defRPr/>
            </a:pPr>
            <a:r>
              <a:rPr lang="en-US" altLang="zh-CN" sz="2800" b="1" smtClean="0"/>
              <a:t>	}</a:t>
            </a:r>
          </a:p>
          <a:p>
            <a:pPr eaLnBrk="1" hangingPunct="1">
              <a:buClr>
                <a:schemeClr val="tx1"/>
              </a:buClr>
              <a:buFont typeface="Wingdings" pitchFamily="2" charset="2"/>
              <a:buNone/>
              <a:defRPr/>
            </a:pPr>
            <a:r>
              <a:rPr lang="en-US" altLang="zh-CN" sz="2800" b="1" smtClean="0"/>
              <a:t>	}</a:t>
            </a:r>
          </a:p>
          <a:p>
            <a:pPr eaLnBrk="1" hangingPunct="1">
              <a:defRPr/>
            </a:pPr>
            <a:endParaRPr lang="en-US" altLang="zh-CN"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362F89F-F477-4F49-ADBF-53AB36CC06B9}" type="slidenum">
              <a:rPr lang="en-US" altLang="zh-CN"/>
              <a:pPr>
                <a:defRPr/>
              </a:pPr>
              <a:t>39</a:t>
            </a:fld>
            <a:endParaRPr lang="en-US" altLang="zh-CN"/>
          </a:p>
        </p:txBody>
      </p:sp>
      <p:sp>
        <p:nvSpPr>
          <p:cNvPr id="31747" name="Rectangle 3"/>
          <p:cNvSpPr>
            <a:spLocks noGrp="1" noChangeArrowheads="1"/>
          </p:cNvSpPr>
          <p:nvPr>
            <p:ph type="body" idx="1"/>
          </p:nvPr>
        </p:nvSpPr>
        <p:spPr>
          <a:xfrm>
            <a:off x="685800" y="1219200"/>
            <a:ext cx="7772400" cy="4114800"/>
          </a:xfrm>
        </p:spPr>
        <p:txBody>
          <a:bodyPr/>
          <a:lstStyle/>
          <a:p>
            <a:pPr eaLnBrk="1" hangingPunct="1">
              <a:defRPr/>
            </a:pPr>
            <a:r>
              <a:rPr lang="zh-CN" altLang="en-US" smtClean="0"/>
              <a:t>运行结果</a:t>
            </a:r>
            <a:r>
              <a:rPr lang="en-US" altLang="zh-CN" smtClean="0"/>
              <a:t>:</a:t>
            </a:r>
          </a:p>
        </p:txBody>
      </p:sp>
      <p:pic>
        <p:nvPicPr>
          <p:cNvPr id="7" name="Picture 5"/>
          <p:cNvPicPr>
            <a:picLocks noChangeAspect="1" noChangeArrowheads="1"/>
          </p:cNvPicPr>
          <p:nvPr/>
        </p:nvPicPr>
        <p:blipFill>
          <a:blip r:embed="rId3"/>
          <a:srcRect/>
          <a:stretch>
            <a:fillRect/>
          </a:stretch>
        </p:blipFill>
        <p:spPr bwMode="auto">
          <a:xfrm>
            <a:off x="2428860" y="1785926"/>
            <a:ext cx="4786313" cy="478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谁发明了图形用户界面？</a:t>
            </a:r>
            <a:endParaRPr lang="zh-CN" altLang="en-US" dirty="0"/>
          </a:p>
        </p:txBody>
      </p:sp>
      <p:sp>
        <p:nvSpPr>
          <p:cNvPr id="4" name="灯片编号占位符 3"/>
          <p:cNvSpPr>
            <a:spLocks noGrp="1"/>
          </p:cNvSpPr>
          <p:nvPr>
            <p:ph type="sldNum" sz="quarter" idx="11"/>
          </p:nvPr>
        </p:nvSpPr>
        <p:spPr>
          <a:xfrm>
            <a:off x="6572250" y="6400800"/>
            <a:ext cx="2133600" cy="457200"/>
          </a:xfrm>
        </p:spPr>
        <p:txBody>
          <a:bodyPr/>
          <a:lstStyle/>
          <a:p>
            <a:pPr>
              <a:defRPr/>
            </a:pPr>
            <a:fld id="{8836CC47-7330-41B0-A31A-97A76A1561E6}" type="slidenum">
              <a:rPr lang="en-US" altLang="zh-CN" smtClean="0"/>
              <a:pPr>
                <a:defRPr/>
              </a:pPr>
              <a:t>4</a:t>
            </a:fld>
            <a:endParaRPr lang="en-US" altLang="zh-CN"/>
          </a:p>
        </p:txBody>
      </p:sp>
      <p:pic>
        <p:nvPicPr>
          <p:cNvPr id="5" name="图片 5" descr="图形界面.png"/>
          <p:cNvPicPr>
            <a:picLocks noChangeAspect="1"/>
          </p:cNvPicPr>
          <p:nvPr/>
        </p:nvPicPr>
        <p:blipFill>
          <a:blip r:embed="rId3"/>
          <a:srcRect/>
          <a:stretch>
            <a:fillRect/>
          </a:stretch>
        </p:blipFill>
        <p:spPr bwMode="auto">
          <a:xfrm>
            <a:off x="500063" y="1714500"/>
            <a:ext cx="3511550" cy="4572000"/>
          </a:xfrm>
          <a:prstGeom prst="rect">
            <a:avLst/>
          </a:prstGeom>
          <a:noFill/>
          <a:ln w="9525">
            <a:noFill/>
            <a:miter lim="800000"/>
            <a:headEnd/>
            <a:tailEnd/>
          </a:ln>
        </p:spPr>
      </p:pic>
      <p:sp>
        <p:nvSpPr>
          <p:cNvPr id="6" name="TextBox 5"/>
          <p:cNvSpPr txBox="1">
            <a:spLocks noChangeArrowheads="1"/>
          </p:cNvSpPr>
          <p:nvPr/>
        </p:nvSpPr>
        <p:spPr bwMode="auto">
          <a:xfrm>
            <a:off x="714375" y="1143000"/>
            <a:ext cx="2928938" cy="369888"/>
          </a:xfrm>
          <a:prstGeom prst="rect">
            <a:avLst/>
          </a:prstGeom>
          <a:noFill/>
          <a:ln w="9525">
            <a:noFill/>
            <a:miter lim="800000"/>
            <a:headEnd/>
            <a:tailEnd/>
          </a:ln>
        </p:spPr>
        <p:txBody>
          <a:bodyPr>
            <a:spAutoFit/>
          </a:bodyPr>
          <a:lstStyle/>
          <a:p>
            <a:r>
              <a:rPr lang="zh-CN" altLang="en-US"/>
              <a:t>微软公司</a:t>
            </a:r>
            <a:r>
              <a:rPr lang="en-US" altLang="zh-CN"/>
              <a:t>windows</a:t>
            </a:r>
            <a:r>
              <a:rPr lang="zh-CN" altLang="en-US"/>
              <a:t>操作系统</a:t>
            </a:r>
          </a:p>
        </p:txBody>
      </p:sp>
      <p:pic>
        <p:nvPicPr>
          <p:cNvPr id="7" name="Picture 2" descr="http://sns.interscm.com/attachment/200909/8/13_125242572260W5.jpg">
            <a:hlinkClick r:id="rId4"/>
          </p:cNvPr>
          <p:cNvPicPr>
            <a:picLocks noChangeAspect="1" noChangeArrowheads="1"/>
          </p:cNvPicPr>
          <p:nvPr/>
        </p:nvPicPr>
        <p:blipFill>
          <a:blip r:embed="rId5"/>
          <a:srcRect/>
          <a:stretch>
            <a:fillRect/>
          </a:stretch>
        </p:blipFill>
        <p:spPr bwMode="auto">
          <a:xfrm>
            <a:off x="4786313" y="1714500"/>
            <a:ext cx="3500437" cy="4572000"/>
          </a:xfrm>
          <a:prstGeom prst="rect">
            <a:avLst/>
          </a:prstGeom>
          <a:noFill/>
          <a:ln w="9525">
            <a:noFill/>
            <a:miter lim="800000"/>
            <a:headEnd/>
            <a:tailEnd/>
          </a:ln>
        </p:spPr>
      </p:pic>
      <p:sp>
        <p:nvSpPr>
          <p:cNvPr id="8" name="TextBox 7"/>
          <p:cNvSpPr txBox="1">
            <a:spLocks noChangeArrowheads="1"/>
          </p:cNvSpPr>
          <p:nvPr/>
        </p:nvSpPr>
        <p:spPr bwMode="auto">
          <a:xfrm>
            <a:off x="5143500" y="1143000"/>
            <a:ext cx="2928938" cy="369888"/>
          </a:xfrm>
          <a:prstGeom prst="rect">
            <a:avLst/>
          </a:prstGeom>
          <a:noFill/>
          <a:ln w="9525">
            <a:noFill/>
            <a:miter lim="800000"/>
            <a:headEnd/>
            <a:tailEnd/>
          </a:ln>
        </p:spPr>
        <p:txBody>
          <a:bodyPr>
            <a:spAutoFit/>
          </a:bodyPr>
          <a:lstStyle/>
          <a:p>
            <a:r>
              <a:rPr lang="zh-CN" altLang="en-US"/>
              <a:t>苹果公司</a:t>
            </a:r>
            <a:r>
              <a:rPr lang="en-US" altLang="zh-CN"/>
              <a:t>Mac OS</a:t>
            </a:r>
            <a:r>
              <a:rPr lang="zh-CN" altLang="en-US"/>
              <a:t>操作系统</a:t>
            </a:r>
          </a:p>
        </p:txBody>
      </p:sp>
      <p:sp>
        <p:nvSpPr>
          <p:cNvPr id="9" name="标题 1"/>
          <p:cNvSpPr txBox="1">
            <a:spLocks/>
          </p:cNvSpPr>
          <p:nvPr/>
        </p:nvSpPr>
        <p:spPr bwMode="auto">
          <a:xfrm>
            <a:off x="500063" y="285750"/>
            <a:ext cx="8229600" cy="1139825"/>
          </a:xfrm>
          <a:prstGeom prst="rect">
            <a:avLst/>
          </a:prstGeom>
          <a:noFill/>
          <a:ln w="9525">
            <a:noFill/>
            <a:miter lim="800000"/>
            <a:headEnd/>
            <a:tailEnd/>
          </a:ln>
          <a:effectLst/>
        </p:spPr>
        <p:txBody>
          <a:bodyPr anchor="ctr" anchorCtr="1"/>
          <a:lstStyle/>
          <a:p>
            <a:pPr algn="ctr" eaLnBrk="0" hangingPunct="0">
              <a:defRPr/>
            </a:pPr>
            <a:r>
              <a:rPr lang="en-US" altLang="zh-CN" sz="4200" kern="0" dirty="0">
                <a:solidFill>
                  <a:schemeClr val="tx2"/>
                </a:solidFill>
                <a:effectLst>
                  <a:outerShdw blurRad="38100" dist="38100" dir="2700000" algn="tl">
                    <a:srgbClr val="000000"/>
                  </a:outerShdw>
                </a:effectLst>
                <a:latin typeface="+mj-lt"/>
                <a:ea typeface="+mj-ea"/>
                <a:cs typeface="+mj-cs"/>
              </a:rPr>
              <a:t>Xerox </a:t>
            </a:r>
            <a:r>
              <a:rPr lang="zh-CN" altLang="en-US" sz="4200" kern="0" dirty="0">
                <a:solidFill>
                  <a:schemeClr val="tx2"/>
                </a:solidFill>
                <a:effectLst>
                  <a:outerShdw blurRad="38100" dist="38100" dir="2700000" algn="tl">
                    <a:srgbClr val="000000"/>
                  </a:outerShdw>
                </a:effectLst>
                <a:latin typeface="+mj-lt"/>
                <a:ea typeface="+mj-ea"/>
                <a:cs typeface="+mj-cs"/>
              </a:rPr>
              <a:t>硅谷研究中心</a:t>
            </a:r>
          </a:p>
        </p:txBody>
      </p:sp>
    </p:spTree>
    <p:custDataLst>
      <p:tags r:id="rId1"/>
    </p:custDataLst>
  </p:cSld>
  <p:clrMapOvr>
    <a:masterClrMapping/>
  </p:clrMapOvr>
  <p:transition advTm="1059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EE29C0A4-0EE5-4891-ABCD-44E7E050C689}" type="slidenum">
              <a:rPr lang="en-US" altLang="zh-CN"/>
              <a:pPr>
                <a:defRPr/>
              </a:pPr>
              <a:t>40</a:t>
            </a:fld>
            <a:endParaRPr lang="en-US" altLang="zh-CN"/>
          </a:p>
        </p:txBody>
      </p:sp>
      <p:sp>
        <p:nvSpPr>
          <p:cNvPr id="90114" name="Rectangle 2"/>
          <p:cNvSpPr>
            <a:spLocks noGrp="1" noChangeArrowheads="1"/>
          </p:cNvSpPr>
          <p:nvPr>
            <p:ph type="body" idx="1"/>
          </p:nvPr>
        </p:nvSpPr>
        <p:spPr>
          <a:xfrm>
            <a:off x="457200" y="762000"/>
            <a:ext cx="8305800" cy="5334000"/>
          </a:xfrm>
        </p:spPr>
        <p:txBody>
          <a:bodyPr/>
          <a:lstStyle/>
          <a:p>
            <a:pPr eaLnBrk="1" hangingPunct="1">
              <a:lnSpc>
                <a:spcPct val="90000"/>
              </a:lnSpc>
              <a:defRPr/>
            </a:pPr>
            <a:r>
              <a:rPr lang="en-US" altLang="zh-CN" smtClean="0"/>
              <a:t>JFrame</a:t>
            </a:r>
          </a:p>
          <a:p>
            <a:pPr lvl="1" eaLnBrk="1" hangingPunct="1">
              <a:lnSpc>
                <a:spcPct val="90000"/>
              </a:lnSpc>
              <a:defRPr/>
            </a:pPr>
            <a:r>
              <a:rPr lang="en-US" altLang="zh-CN" smtClean="0"/>
              <a:t>JFrame</a:t>
            </a:r>
            <a:r>
              <a:rPr lang="zh-CN" altLang="en-US" smtClean="0"/>
              <a:t>是一个顶级窗口。</a:t>
            </a:r>
          </a:p>
          <a:p>
            <a:pPr lvl="1" eaLnBrk="1" hangingPunct="1">
              <a:lnSpc>
                <a:spcPct val="90000"/>
              </a:lnSpc>
              <a:defRPr/>
            </a:pPr>
            <a:r>
              <a:rPr lang="en-US" altLang="zh-CN" smtClean="0"/>
              <a:t>JFrame</a:t>
            </a:r>
            <a:r>
              <a:rPr lang="zh-CN" altLang="en-US" smtClean="0"/>
              <a:t>的缺省布局管理器为</a:t>
            </a:r>
            <a:r>
              <a:rPr lang="en-US" altLang="zh-CN" smtClean="0"/>
              <a:t>BorderLayout</a:t>
            </a:r>
            <a:r>
              <a:rPr lang="zh-CN" altLang="en-US" smtClean="0"/>
              <a:t>。</a:t>
            </a:r>
          </a:p>
          <a:p>
            <a:pPr eaLnBrk="1" hangingPunct="1">
              <a:lnSpc>
                <a:spcPct val="90000"/>
              </a:lnSpc>
              <a:defRPr/>
            </a:pPr>
            <a:r>
              <a:rPr lang="en-US" altLang="zh-CN" smtClean="0"/>
              <a:t>JPanel</a:t>
            </a:r>
          </a:p>
          <a:p>
            <a:pPr lvl="1" eaLnBrk="1" hangingPunct="1">
              <a:lnSpc>
                <a:spcPct val="90000"/>
              </a:lnSpc>
              <a:defRPr/>
            </a:pPr>
            <a:r>
              <a:rPr lang="en-US" altLang="zh-CN" smtClean="0"/>
              <a:t>JPanel</a:t>
            </a:r>
            <a:r>
              <a:rPr lang="zh-CN" altLang="en-US" smtClean="0"/>
              <a:t>无法单独显示，必须添加到某个容器中。</a:t>
            </a:r>
          </a:p>
          <a:p>
            <a:pPr lvl="1" eaLnBrk="1" hangingPunct="1">
              <a:lnSpc>
                <a:spcPct val="90000"/>
              </a:lnSpc>
              <a:defRPr/>
            </a:pPr>
            <a:r>
              <a:rPr lang="en-US" altLang="zh-CN" smtClean="0"/>
              <a:t>JPanel</a:t>
            </a:r>
            <a:r>
              <a:rPr lang="zh-CN" altLang="en-US" smtClean="0"/>
              <a:t>的缺省布局管理器为</a:t>
            </a:r>
            <a:r>
              <a:rPr lang="en-US" altLang="zh-CN" smtClean="0"/>
              <a:t>FlowLayout</a:t>
            </a:r>
            <a:r>
              <a:rPr lang="zh-CN" altLang="en-US" smtClean="0"/>
              <a:t>。</a:t>
            </a:r>
          </a:p>
          <a:p>
            <a:pPr lvl="1" eaLnBrk="1" hangingPunct="1">
              <a:lnSpc>
                <a:spcPct val="90000"/>
              </a:lnSpc>
              <a:defRPr/>
            </a:pPr>
            <a:r>
              <a:rPr lang="zh-CN" altLang="en-US" smtClean="0"/>
              <a:t>当把</a:t>
            </a:r>
            <a:r>
              <a:rPr lang="en-US" altLang="zh-CN" smtClean="0"/>
              <a:t>JPanel</a:t>
            </a:r>
            <a:r>
              <a:rPr lang="zh-CN" altLang="en-US" smtClean="0"/>
              <a:t>作为一个组件添加到某个容器中后，该</a:t>
            </a:r>
            <a:r>
              <a:rPr lang="en-US" altLang="zh-CN" smtClean="0"/>
              <a:t>JPanel</a:t>
            </a:r>
            <a:r>
              <a:rPr lang="zh-CN" altLang="en-US" smtClean="0"/>
              <a:t>仍然可以有自己的布局管理器。因此，可以利用</a:t>
            </a:r>
            <a:r>
              <a:rPr lang="en-US" altLang="zh-CN" smtClean="0"/>
              <a:t>JPanel</a:t>
            </a:r>
            <a:r>
              <a:rPr lang="zh-CN" altLang="en-US" smtClean="0"/>
              <a:t>使得</a:t>
            </a:r>
            <a:r>
              <a:rPr lang="en-US" altLang="zh-CN" smtClean="0"/>
              <a:t>BorderLayout</a:t>
            </a:r>
            <a:r>
              <a:rPr lang="zh-CN" altLang="en-US" smtClean="0"/>
              <a:t>中某个区域显示多个组件。</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D861DEB-B95A-4671-BBD2-E44BA29DB734}" type="slidenum">
              <a:rPr lang="en-US" altLang="zh-CN"/>
              <a:pPr>
                <a:defRPr/>
              </a:pPr>
              <a:t>41</a:t>
            </a:fld>
            <a:endParaRPr lang="en-US" altLang="zh-CN"/>
          </a:p>
        </p:txBody>
      </p:sp>
      <p:sp>
        <p:nvSpPr>
          <p:cNvPr id="95234" name="Rectangle 2"/>
          <p:cNvSpPr>
            <a:spLocks noGrp="1" noChangeArrowheads="1"/>
          </p:cNvSpPr>
          <p:nvPr>
            <p:ph type="title"/>
          </p:nvPr>
        </p:nvSpPr>
        <p:spPr/>
        <p:txBody>
          <a:bodyPr/>
          <a:lstStyle/>
          <a:p>
            <a:pPr eaLnBrk="1" hangingPunct="1">
              <a:defRPr/>
            </a:pPr>
            <a:r>
              <a:rPr lang="zh-CN" altLang="en-US" smtClean="0"/>
              <a:t>无布局管理器</a:t>
            </a:r>
          </a:p>
        </p:txBody>
      </p:sp>
      <p:sp>
        <p:nvSpPr>
          <p:cNvPr id="95235" name="Rectangle 3"/>
          <p:cNvSpPr>
            <a:spLocks noGrp="1" noChangeArrowheads="1"/>
          </p:cNvSpPr>
          <p:nvPr>
            <p:ph type="body" idx="1"/>
          </p:nvPr>
        </p:nvSpPr>
        <p:spPr/>
        <p:txBody>
          <a:bodyPr/>
          <a:lstStyle/>
          <a:p>
            <a:pPr eaLnBrk="1" hangingPunct="1">
              <a:defRPr/>
            </a:pPr>
            <a:r>
              <a:rPr lang="en-US" altLang="zh-CN" smtClean="0"/>
              <a:t>setLayout(null)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8"/>
          <p:cNvSpPr>
            <a:spLocks noGrp="1" noChangeArrowheads="1"/>
          </p:cNvSpPr>
          <p:nvPr>
            <p:ph type="sldNum" sz="quarter" idx="12"/>
          </p:nvPr>
        </p:nvSpPr>
        <p:spPr/>
        <p:txBody>
          <a:bodyPr/>
          <a:lstStyle/>
          <a:p>
            <a:pPr>
              <a:defRPr/>
            </a:pPr>
            <a:fld id="{6B2DEAD2-0E20-441D-A439-3D49F8CAEF1B}" type="slidenum">
              <a:rPr lang="en-US" altLang="zh-CN"/>
              <a:pPr>
                <a:defRPr/>
              </a:pPr>
              <a:t>42</a:t>
            </a:fld>
            <a:endParaRPr lang="en-US" altLang="zh-CN"/>
          </a:p>
        </p:txBody>
      </p:sp>
      <p:sp>
        <p:nvSpPr>
          <p:cNvPr id="36866" name="Rectangle 2"/>
          <p:cNvSpPr>
            <a:spLocks noGrp="1" noChangeArrowheads="1"/>
          </p:cNvSpPr>
          <p:nvPr>
            <p:ph type="ctrTitle"/>
          </p:nvPr>
        </p:nvSpPr>
        <p:spPr>
          <a:xfrm>
            <a:off x="685800" y="1792288"/>
            <a:ext cx="7772400" cy="1423987"/>
          </a:xfrm>
        </p:spPr>
        <p:txBody>
          <a:bodyPr/>
          <a:lstStyle/>
          <a:p>
            <a:pPr eaLnBrk="1" hangingPunct="1">
              <a:defRPr/>
            </a:pPr>
            <a:r>
              <a:rPr lang="zh-CN" altLang="en-US" smtClean="0">
                <a:solidFill>
                  <a:schemeClr val="tx1"/>
                </a:solidFill>
              </a:rPr>
              <a:t>事件处理机制</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AB181D16-1904-43CD-9409-E63BF53A2D19}" type="slidenum">
              <a:rPr lang="en-US" altLang="zh-CN"/>
              <a:pPr>
                <a:defRPr/>
              </a:pPr>
              <a:t>43</a:t>
            </a:fld>
            <a:endParaRPr lang="en-US" altLang="zh-CN"/>
          </a:p>
        </p:txBody>
      </p:sp>
      <p:sp>
        <p:nvSpPr>
          <p:cNvPr id="37890" name="Rectangle 2"/>
          <p:cNvSpPr>
            <a:spLocks noGrp="1" noChangeArrowheads="1"/>
          </p:cNvSpPr>
          <p:nvPr>
            <p:ph type="title"/>
          </p:nvPr>
        </p:nvSpPr>
        <p:spPr>
          <a:xfrm>
            <a:off x="685800" y="477838"/>
            <a:ext cx="7772400" cy="687387"/>
          </a:xfrm>
        </p:spPr>
        <p:txBody>
          <a:bodyPr/>
          <a:lstStyle/>
          <a:p>
            <a:pPr eaLnBrk="1" hangingPunct="1">
              <a:defRPr/>
            </a:pPr>
            <a:r>
              <a:rPr lang="en-US" altLang="zh-CN" smtClean="0"/>
              <a:t>What is an Event?</a:t>
            </a:r>
          </a:p>
        </p:txBody>
      </p:sp>
      <p:sp>
        <p:nvSpPr>
          <p:cNvPr id="37891" name="Rectangle 3"/>
          <p:cNvSpPr>
            <a:spLocks noGrp="1" noChangeArrowheads="1"/>
          </p:cNvSpPr>
          <p:nvPr>
            <p:ph type="body" idx="1"/>
          </p:nvPr>
        </p:nvSpPr>
        <p:spPr>
          <a:xfrm>
            <a:off x="533400" y="1600200"/>
            <a:ext cx="8229600" cy="4953000"/>
          </a:xfrm>
        </p:spPr>
        <p:txBody>
          <a:bodyPr/>
          <a:lstStyle/>
          <a:p>
            <a:pPr eaLnBrk="1" hangingPunct="1">
              <a:lnSpc>
                <a:spcPct val="90000"/>
              </a:lnSpc>
              <a:defRPr/>
            </a:pPr>
            <a:r>
              <a:rPr lang="en-US" altLang="zh-CN" smtClean="0"/>
              <a:t>Event(</a:t>
            </a:r>
            <a:r>
              <a:rPr lang="zh-CN" altLang="en-US" smtClean="0"/>
              <a:t>事件</a:t>
            </a:r>
            <a:r>
              <a:rPr lang="en-US" altLang="zh-CN" smtClean="0"/>
              <a:t>)</a:t>
            </a:r>
          </a:p>
          <a:p>
            <a:pPr eaLnBrk="1" hangingPunct="1">
              <a:lnSpc>
                <a:spcPct val="90000"/>
              </a:lnSpc>
              <a:buClr>
                <a:schemeClr val="tx1"/>
              </a:buClr>
              <a:buFont typeface="Wingdings" pitchFamily="2" charset="2"/>
              <a:buNone/>
              <a:defRPr/>
            </a:pPr>
            <a:r>
              <a:rPr lang="en-US" altLang="zh-CN" smtClean="0"/>
              <a:t>	</a:t>
            </a:r>
            <a:r>
              <a:rPr lang="zh-CN" altLang="en-US" smtClean="0"/>
              <a:t>事件，就是发生在用户界面上的用户交互行为所产生的一种效果，由各种事件类来进行描述。</a:t>
            </a:r>
          </a:p>
          <a:p>
            <a:pPr eaLnBrk="1" hangingPunct="1">
              <a:lnSpc>
                <a:spcPct val="90000"/>
              </a:lnSpc>
              <a:buClr>
                <a:schemeClr val="tx1"/>
              </a:buClr>
              <a:defRPr/>
            </a:pPr>
            <a:r>
              <a:rPr lang="en-US" altLang="zh-CN" smtClean="0"/>
              <a:t>Event Source(</a:t>
            </a:r>
            <a:r>
              <a:rPr lang="zh-CN" altLang="en-US" smtClean="0"/>
              <a:t>事件源</a:t>
            </a:r>
            <a:r>
              <a:rPr lang="en-US" altLang="zh-CN" smtClean="0"/>
              <a:t>)</a:t>
            </a:r>
          </a:p>
          <a:p>
            <a:pPr eaLnBrk="1" hangingPunct="1">
              <a:lnSpc>
                <a:spcPct val="90000"/>
              </a:lnSpc>
              <a:buClr>
                <a:schemeClr val="tx1"/>
              </a:buClr>
              <a:buFont typeface="Wingdings" pitchFamily="2" charset="2"/>
              <a:buNone/>
              <a:defRPr/>
            </a:pPr>
            <a:r>
              <a:rPr lang="en-US" altLang="zh-CN" smtClean="0"/>
              <a:t>	</a:t>
            </a:r>
            <a:r>
              <a:rPr lang="zh-CN" altLang="en-US" smtClean="0"/>
              <a:t>事件发生所在的对象，通常是各种组件，例如按钮、菜单。</a:t>
            </a:r>
          </a:p>
          <a:p>
            <a:pPr eaLnBrk="1" hangingPunct="1">
              <a:lnSpc>
                <a:spcPct val="90000"/>
              </a:lnSpc>
              <a:buClr>
                <a:schemeClr val="tx1"/>
              </a:buClr>
              <a:defRPr/>
            </a:pPr>
            <a:r>
              <a:rPr lang="en-US" altLang="zh-CN" smtClean="0"/>
              <a:t>Event handler(</a:t>
            </a:r>
            <a:r>
              <a:rPr lang="zh-CN" altLang="en-US" smtClean="0"/>
              <a:t>事件处理者</a:t>
            </a:r>
            <a:r>
              <a:rPr lang="en-US" altLang="zh-CN" smtClean="0"/>
              <a:t>)</a:t>
            </a:r>
          </a:p>
          <a:p>
            <a:pPr eaLnBrk="1" hangingPunct="1">
              <a:lnSpc>
                <a:spcPct val="90000"/>
              </a:lnSpc>
              <a:buClr>
                <a:schemeClr val="tx1"/>
              </a:buClr>
              <a:buFont typeface="Wingdings" pitchFamily="2" charset="2"/>
              <a:buNone/>
              <a:defRPr/>
            </a:pPr>
            <a:r>
              <a:rPr lang="en-US" altLang="zh-CN" smtClean="0"/>
              <a:t>	</a:t>
            </a:r>
            <a:r>
              <a:rPr lang="zh-CN" altLang="en-US" smtClean="0"/>
              <a:t>对象，负责接收事件对象并采取处理措施。</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38C1438D-DFA2-40F8-B8B8-5E3AC1A7619C}" type="slidenum">
              <a:rPr lang="en-US" altLang="zh-CN"/>
              <a:pPr>
                <a:defRPr/>
              </a:pPr>
              <a:t>44</a:t>
            </a:fld>
            <a:endParaRPr lang="en-US" altLang="zh-CN"/>
          </a:p>
        </p:txBody>
      </p:sp>
      <p:sp>
        <p:nvSpPr>
          <p:cNvPr id="39938" name="Rectangle 2"/>
          <p:cNvSpPr>
            <a:spLocks noGrp="1" noChangeArrowheads="1"/>
          </p:cNvSpPr>
          <p:nvPr>
            <p:ph type="title"/>
          </p:nvPr>
        </p:nvSpPr>
        <p:spPr>
          <a:xfrm>
            <a:off x="457200" y="354013"/>
            <a:ext cx="8229600" cy="836612"/>
          </a:xfrm>
        </p:spPr>
        <p:txBody>
          <a:bodyPr/>
          <a:lstStyle/>
          <a:p>
            <a:pPr eaLnBrk="1" hangingPunct="1">
              <a:defRPr/>
            </a:pPr>
            <a:r>
              <a:rPr lang="zh-CN" altLang="en-US" smtClean="0"/>
              <a:t>授权处理机制</a:t>
            </a:r>
          </a:p>
        </p:txBody>
      </p:sp>
      <p:sp>
        <p:nvSpPr>
          <p:cNvPr id="39939" name="Rectangle 3"/>
          <p:cNvSpPr>
            <a:spLocks noGrp="1" noChangeArrowheads="1"/>
          </p:cNvSpPr>
          <p:nvPr>
            <p:ph type="body" idx="1"/>
          </p:nvPr>
        </p:nvSpPr>
        <p:spPr>
          <a:xfrm>
            <a:off x="755650" y="1557338"/>
            <a:ext cx="7489825" cy="3971925"/>
          </a:xfrm>
        </p:spPr>
        <p:txBody>
          <a:bodyPr/>
          <a:lstStyle/>
          <a:p>
            <a:pPr eaLnBrk="1" hangingPunct="1">
              <a:defRPr/>
            </a:pPr>
            <a:r>
              <a:rPr lang="zh-CN" altLang="en-US" smtClean="0"/>
              <a:t>将事件源对象和事件处理器（事件监听器）分开。</a:t>
            </a:r>
          </a:p>
          <a:p>
            <a:pPr eaLnBrk="1" hangingPunct="1">
              <a:defRPr/>
            </a:pPr>
            <a:endParaRPr lang="en-US" altLang="zh-CN" smtClean="0"/>
          </a:p>
        </p:txBody>
      </p:sp>
      <p:pic>
        <p:nvPicPr>
          <p:cNvPr id="47109" name="Picture 4" descr="g10-1"/>
          <p:cNvPicPr>
            <a:picLocks noChangeAspect="1" noChangeArrowheads="1"/>
          </p:cNvPicPr>
          <p:nvPr/>
        </p:nvPicPr>
        <p:blipFill>
          <a:blip r:embed="rId3"/>
          <a:srcRect/>
          <a:stretch>
            <a:fillRect/>
          </a:stretch>
        </p:blipFill>
        <p:spPr bwMode="auto">
          <a:xfrm>
            <a:off x="1371600" y="2895600"/>
            <a:ext cx="6324600" cy="364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A8C251A6-E1A6-498F-9086-C13B665A8934}" type="slidenum">
              <a:rPr lang="en-US" altLang="zh-CN"/>
              <a:pPr>
                <a:defRPr/>
              </a:pPr>
              <a:t>45</a:t>
            </a:fld>
            <a:endParaRPr lang="en-US" altLang="zh-CN"/>
          </a:p>
        </p:txBody>
      </p:sp>
      <p:sp>
        <p:nvSpPr>
          <p:cNvPr id="40962" name="Rectangle 2"/>
          <p:cNvSpPr>
            <a:spLocks noGrp="1" noChangeArrowheads="1"/>
          </p:cNvSpPr>
          <p:nvPr>
            <p:ph type="body" idx="1"/>
          </p:nvPr>
        </p:nvSpPr>
        <p:spPr>
          <a:xfrm>
            <a:off x="0" y="304800"/>
            <a:ext cx="9396413" cy="6324600"/>
          </a:xfrm>
        </p:spPr>
        <p:txBody>
          <a:bodyPr/>
          <a:lstStyle/>
          <a:p>
            <a:pPr eaLnBrk="1" hangingPunct="1">
              <a:buFont typeface="Wingdings" pitchFamily="2" charset="2"/>
              <a:buNone/>
              <a:defRPr/>
            </a:pPr>
            <a:r>
              <a:rPr lang="en-US" altLang="zh-CN" dirty="0" smtClean="0"/>
              <a:t>import </a:t>
            </a:r>
            <a:r>
              <a:rPr lang="en-US" altLang="zh-CN" dirty="0" err="1" smtClean="0"/>
              <a:t>javax.swing</a:t>
            </a:r>
            <a:r>
              <a:rPr lang="en-US" altLang="zh-CN" dirty="0" smtClean="0"/>
              <a:t>.*;</a:t>
            </a:r>
          </a:p>
          <a:p>
            <a:pPr eaLnBrk="1" hangingPunct="1">
              <a:buFont typeface="Wingdings" pitchFamily="2" charset="2"/>
              <a:buNone/>
              <a:defRPr/>
            </a:pPr>
            <a:r>
              <a:rPr lang="en-US" altLang="zh-CN" dirty="0" smtClean="0"/>
              <a:t>import </a:t>
            </a:r>
            <a:r>
              <a:rPr lang="en-US" altLang="zh-CN" dirty="0" err="1" smtClean="0"/>
              <a:t>java.awt.event</a:t>
            </a:r>
            <a:r>
              <a:rPr lang="en-US" altLang="zh-CN" dirty="0" smtClean="0"/>
              <a:t>.*;</a:t>
            </a:r>
          </a:p>
          <a:p>
            <a:pPr eaLnBrk="1" hangingPunct="1">
              <a:buFont typeface="Wingdings" pitchFamily="2" charset="2"/>
              <a:buNone/>
              <a:defRPr/>
            </a:pPr>
            <a:endParaRPr lang="en-US" altLang="zh-CN" dirty="0" smtClean="0"/>
          </a:p>
          <a:p>
            <a:pPr eaLnBrk="1" hangingPunct="1">
              <a:buFont typeface="Wingdings" pitchFamily="2" charset="2"/>
              <a:buNone/>
              <a:defRPr/>
            </a:pPr>
            <a:r>
              <a:rPr lang="en-US" altLang="zh-CN" dirty="0" smtClean="0"/>
              <a:t>public class </a:t>
            </a:r>
            <a:r>
              <a:rPr lang="en-US" altLang="zh-CN" dirty="0" err="1" smtClean="0"/>
              <a:t>SimpleGui</a:t>
            </a:r>
            <a:r>
              <a:rPr lang="en-US" altLang="zh-CN" dirty="0" smtClean="0"/>
              <a:t> implements </a:t>
            </a:r>
            <a:r>
              <a:rPr lang="en-US" altLang="zh-CN" dirty="0" err="1" smtClean="0"/>
              <a:t>ActionListener</a:t>
            </a:r>
            <a:r>
              <a:rPr lang="en-US" altLang="zh-CN" dirty="0" smtClean="0"/>
              <a:t>{</a:t>
            </a:r>
          </a:p>
          <a:p>
            <a:pPr eaLnBrk="1" hangingPunct="1">
              <a:buFont typeface="Wingdings" pitchFamily="2" charset="2"/>
              <a:buNone/>
              <a:defRPr/>
            </a:pPr>
            <a:r>
              <a:rPr lang="en-US" altLang="zh-CN" dirty="0" smtClean="0"/>
              <a:t>		</a:t>
            </a:r>
            <a:r>
              <a:rPr lang="en-US" altLang="zh-CN" dirty="0" err="1" smtClean="0"/>
              <a:t>JButton</a:t>
            </a:r>
            <a:r>
              <a:rPr lang="en-US" altLang="zh-CN" dirty="0" smtClean="0"/>
              <a:t> b;</a:t>
            </a:r>
          </a:p>
          <a:p>
            <a:pPr eaLnBrk="1" hangingPunct="1">
              <a:buFont typeface="Wingdings" pitchFamily="2" charset="2"/>
              <a:buNone/>
              <a:defRPr/>
            </a:pPr>
            <a:r>
              <a:rPr lang="en-US" altLang="zh-CN" dirty="0" smtClean="0"/>
              <a:t>		public static void main(String </a:t>
            </a:r>
            <a:r>
              <a:rPr lang="en-US" altLang="zh-CN" dirty="0" err="1" smtClean="0"/>
              <a:t>args</a:t>
            </a:r>
            <a:r>
              <a:rPr lang="en-US" altLang="zh-CN" dirty="0" smtClean="0"/>
              <a:t>[]){</a:t>
            </a:r>
          </a:p>
          <a:p>
            <a:pPr eaLnBrk="1" hangingPunct="1">
              <a:buFont typeface="Wingdings" pitchFamily="2" charset="2"/>
              <a:buNone/>
              <a:defRPr/>
            </a:pPr>
            <a:r>
              <a:rPr lang="en-US" altLang="zh-CN" dirty="0" smtClean="0"/>
              <a:t>			</a:t>
            </a:r>
            <a:r>
              <a:rPr lang="en-US" altLang="zh-CN" dirty="0" err="1" smtClean="0"/>
              <a:t>SimpleGui</a:t>
            </a:r>
            <a:r>
              <a:rPr lang="en-US" altLang="zh-CN" dirty="0" smtClean="0"/>
              <a:t> </a:t>
            </a:r>
            <a:r>
              <a:rPr lang="en-US" altLang="zh-CN" dirty="0" err="1" smtClean="0"/>
              <a:t>gui</a:t>
            </a:r>
            <a:r>
              <a:rPr lang="en-US" altLang="zh-CN" dirty="0" smtClean="0"/>
              <a:t>=new </a:t>
            </a:r>
            <a:r>
              <a:rPr lang="en-US" altLang="zh-CN" dirty="0" err="1" smtClean="0"/>
              <a:t>SimpleGui</a:t>
            </a:r>
            <a:r>
              <a:rPr lang="en-US" altLang="zh-CN" dirty="0" smtClean="0"/>
              <a:t>();</a:t>
            </a:r>
          </a:p>
          <a:p>
            <a:pPr eaLnBrk="1" hangingPunct="1">
              <a:buFont typeface="Wingdings" pitchFamily="2" charset="2"/>
              <a:buNone/>
              <a:defRPr/>
            </a:pPr>
            <a:r>
              <a:rPr lang="en-US" altLang="zh-CN" dirty="0" smtClean="0"/>
              <a:t>			</a:t>
            </a:r>
            <a:r>
              <a:rPr lang="en-US" altLang="zh-CN" dirty="0" err="1" smtClean="0"/>
              <a:t>gui.go</a:t>
            </a:r>
            <a:r>
              <a:rPr lang="en-US" altLang="zh-CN" dirty="0" smtClean="0"/>
              <a:t>();</a:t>
            </a:r>
          </a:p>
          <a:p>
            <a:pPr eaLnBrk="1" hangingPunct="1">
              <a:buFont typeface="Wingdings" pitchFamily="2" charset="2"/>
              <a:buNone/>
              <a:defRPr/>
            </a:pPr>
            <a:r>
              <a:rPr lang="en-US" altLang="zh-CN"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843C49D5-BDC0-4C9B-A288-BE9C79BD362E}" type="slidenum">
              <a:rPr lang="en-US" altLang="zh-CN"/>
              <a:pPr>
                <a:defRPr/>
              </a:pPr>
              <a:t>46</a:t>
            </a:fld>
            <a:endParaRPr lang="en-US" altLang="zh-CN"/>
          </a:p>
        </p:txBody>
      </p:sp>
      <p:sp>
        <p:nvSpPr>
          <p:cNvPr id="41986" name="Rectangle 2"/>
          <p:cNvSpPr>
            <a:spLocks noGrp="1" noChangeArrowheads="1"/>
          </p:cNvSpPr>
          <p:nvPr>
            <p:ph type="body" idx="1"/>
          </p:nvPr>
        </p:nvSpPr>
        <p:spPr>
          <a:xfrm>
            <a:off x="0" y="333375"/>
            <a:ext cx="9144000" cy="5029200"/>
          </a:xfrm>
        </p:spPr>
        <p:txBody>
          <a:bodyPr/>
          <a:lstStyle/>
          <a:p>
            <a:pPr eaLnBrk="1" hangingPunct="1">
              <a:buFont typeface="Wingdings" pitchFamily="2" charset="2"/>
              <a:buNone/>
              <a:defRPr/>
            </a:pPr>
            <a:r>
              <a:rPr lang="en-US" altLang="zh-CN" sz="2400" b="1" dirty="0" smtClean="0"/>
              <a:t>	public void go(){	</a:t>
            </a:r>
          </a:p>
          <a:p>
            <a:pPr eaLnBrk="1" hangingPunct="1">
              <a:buFont typeface="Wingdings" pitchFamily="2" charset="2"/>
              <a:buNone/>
              <a:defRPr/>
            </a:pPr>
            <a:r>
              <a:rPr lang="en-US" altLang="zh-CN" sz="2400" b="1" dirty="0" smtClean="0"/>
              <a:t>		</a:t>
            </a:r>
            <a:r>
              <a:rPr lang="en-US" altLang="zh-CN" sz="2400" b="1" dirty="0" err="1" smtClean="0"/>
              <a:t>JFrame</a:t>
            </a:r>
            <a:r>
              <a:rPr lang="en-US" altLang="zh-CN" sz="2400" b="1" dirty="0" smtClean="0"/>
              <a:t> </a:t>
            </a:r>
            <a:r>
              <a:rPr lang="en-US" altLang="zh-CN" sz="2400" b="1" dirty="0" err="1" smtClean="0"/>
              <a:t>myFrame</a:t>
            </a:r>
            <a:r>
              <a:rPr lang="en-US" altLang="zh-CN" sz="2400" b="1" dirty="0" smtClean="0"/>
              <a:t>=new </a:t>
            </a:r>
            <a:r>
              <a:rPr lang="en-US" altLang="zh-CN" sz="2400" b="1" dirty="0" err="1" smtClean="0"/>
              <a:t>JFrame</a:t>
            </a:r>
            <a:r>
              <a:rPr lang="en-US" altLang="zh-CN" sz="2400" b="1" dirty="0" smtClean="0"/>
              <a:t>();</a:t>
            </a:r>
          </a:p>
          <a:p>
            <a:pPr eaLnBrk="1" hangingPunct="1">
              <a:buFont typeface="Wingdings" pitchFamily="2" charset="2"/>
              <a:buNone/>
              <a:defRPr/>
            </a:pPr>
            <a:r>
              <a:rPr lang="en-US" altLang="zh-CN" sz="2400" b="1" dirty="0" smtClean="0"/>
              <a:t>		b=new </a:t>
            </a:r>
            <a:r>
              <a:rPr lang="en-US" altLang="zh-CN" sz="2400" b="1" dirty="0" err="1" smtClean="0"/>
              <a:t>JButton</a:t>
            </a:r>
            <a:r>
              <a:rPr lang="en-US" altLang="zh-CN" sz="2400" b="1" dirty="0" smtClean="0"/>
              <a:t>("click me");</a:t>
            </a:r>
          </a:p>
          <a:p>
            <a:pPr eaLnBrk="1" hangingPunct="1">
              <a:buFont typeface="Wingdings" pitchFamily="2" charset="2"/>
              <a:buNone/>
              <a:defRPr/>
            </a:pPr>
            <a:r>
              <a:rPr lang="en-US" altLang="zh-CN" sz="2400" b="1" dirty="0" smtClean="0"/>
              <a:t>		</a:t>
            </a:r>
            <a:r>
              <a:rPr lang="en-US" altLang="zh-CN" sz="2400" b="1" dirty="0" err="1" smtClean="0"/>
              <a:t>b.addActionListener</a:t>
            </a:r>
            <a:r>
              <a:rPr lang="en-US" altLang="zh-CN" sz="2400" b="1" dirty="0" smtClean="0"/>
              <a:t>(this);</a:t>
            </a:r>
          </a:p>
          <a:p>
            <a:pPr eaLnBrk="1" hangingPunct="1">
              <a:buFont typeface="Wingdings" pitchFamily="2" charset="2"/>
              <a:buNone/>
              <a:defRPr/>
            </a:pPr>
            <a:r>
              <a:rPr lang="en-US" altLang="zh-CN" sz="2400" b="1" dirty="0" smtClean="0"/>
              <a:t>  	</a:t>
            </a:r>
            <a:r>
              <a:rPr lang="en-US" altLang="zh-CN" sz="2400" b="1" dirty="0" err="1" smtClean="0"/>
              <a:t>myFrame.setDefaultCloseOperation</a:t>
            </a:r>
            <a:r>
              <a:rPr lang="en-US" altLang="zh-CN" sz="2400" b="1" dirty="0" smtClean="0"/>
              <a:t>(</a:t>
            </a:r>
            <a:r>
              <a:rPr lang="en-US" altLang="zh-CN" sz="2400" b="1" dirty="0" err="1" smtClean="0"/>
              <a:t>JFrame.EXIT_ON_CLOSE</a:t>
            </a:r>
            <a:r>
              <a:rPr lang="en-US" altLang="zh-CN" sz="2400" b="1" dirty="0" smtClean="0"/>
              <a:t>);</a:t>
            </a:r>
          </a:p>
          <a:p>
            <a:pPr eaLnBrk="1" hangingPunct="1">
              <a:buFont typeface="Wingdings" pitchFamily="2" charset="2"/>
              <a:buNone/>
              <a:defRPr/>
            </a:pPr>
            <a:r>
              <a:rPr lang="en-US" altLang="zh-CN" sz="2400" b="1" dirty="0" smtClean="0"/>
              <a:t>		</a:t>
            </a:r>
            <a:r>
              <a:rPr lang="en-US" altLang="zh-CN" sz="2400" b="1" dirty="0" err="1" smtClean="0"/>
              <a:t>myFrame.getContentPane</a:t>
            </a:r>
            <a:r>
              <a:rPr lang="en-US" altLang="zh-CN" sz="2400" b="1" dirty="0" smtClean="0"/>
              <a:t>().add(b);</a:t>
            </a:r>
          </a:p>
          <a:p>
            <a:pPr eaLnBrk="1" hangingPunct="1">
              <a:buFont typeface="Wingdings" pitchFamily="2" charset="2"/>
              <a:buNone/>
              <a:defRPr/>
            </a:pPr>
            <a:r>
              <a:rPr lang="en-US" altLang="zh-CN" sz="2400" b="1" dirty="0" smtClean="0"/>
              <a:t>		</a:t>
            </a:r>
            <a:r>
              <a:rPr lang="en-US" altLang="zh-CN" sz="2400" b="1" dirty="0" err="1" smtClean="0"/>
              <a:t>myFrame.setSize</a:t>
            </a:r>
            <a:r>
              <a:rPr lang="en-US" altLang="zh-CN" sz="2400" b="1" dirty="0" smtClean="0"/>
              <a:t>(300,300);</a:t>
            </a:r>
          </a:p>
          <a:p>
            <a:pPr eaLnBrk="1" hangingPunct="1">
              <a:buFont typeface="Wingdings" pitchFamily="2" charset="2"/>
              <a:buNone/>
              <a:defRPr/>
            </a:pPr>
            <a:r>
              <a:rPr lang="en-US" altLang="zh-CN" sz="2400" b="1" dirty="0" smtClean="0"/>
              <a:t>		</a:t>
            </a:r>
            <a:r>
              <a:rPr lang="en-US" altLang="zh-CN" sz="2400" b="1" dirty="0" err="1" smtClean="0"/>
              <a:t>myFrame.setVisible</a:t>
            </a:r>
            <a:r>
              <a:rPr lang="en-US" altLang="zh-CN" sz="2400" b="1" dirty="0" smtClean="0"/>
              <a:t>(true);</a:t>
            </a:r>
          </a:p>
          <a:p>
            <a:pPr eaLnBrk="1" hangingPunct="1">
              <a:buFont typeface="Wingdings" pitchFamily="2" charset="2"/>
              <a:buNone/>
              <a:defRPr/>
            </a:pPr>
            <a:r>
              <a:rPr lang="en-US" altLang="zh-CN" sz="2400" b="1" dirty="0" smtClean="0"/>
              <a:t>	}</a:t>
            </a:r>
          </a:p>
          <a:p>
            <a:pPr eaLnBrk="1" hangingPunct="1">
              <a:buFont typeface="Wingdings" pitchFamily="2" charset="2"/>
              <a:buNone/>
              <a:defRPr/>
            </a:pPr>
            <a:r>
              <a:rPr lang="en-US" altLang="zh-CN" sz="2400" b="1" dirty="0" smtClean="0"/>
              <a:t>		public void </a:t>
            </a:r>
            <a:r>
              <a:rPr lang="en-US" altLang="zh-CN" sz="2400" b="1" dirty="0" err="1" smtClean="0"/>
              <a:t>actionPerformed</a:t>
            </a:r>
            <a:r>
              <a:rPr lang="en-US" altLang="zh-CN" sz="2400" b="1" dirty="0" smtClean="0"/>
              <a:t>(</a:t>
            </a:r>
            <a:r>
              <a:rPr lang="en-US" altLang="zh-CN" sz="2400" b="1" dirty="0" err="1" smtClean="0"/>
              <a:t>ActionEvent</a:t>
            </a:r>
            <a:r>
              <a:rPr lang="en-US" altLang="zh-CN" sz="2400" b="1" dirty="0" smtClean="0"/>
              <a:t> e){</a:t>
            </a:r>
          </a:p>
          <a:p>
            <a:pPr eaLnBrk="1" hangingPunct="1">
              <a:buFont typeface="Wingdings" pitchFamily="2" charset="2"/>
              <a:buNone/>
              <a:defRPr/>
            </a:pPr>
            <a:r>
              <a:rPr lang="en-US" altLang="zh-CN" sz="2400" b="1" dirty="0" smtClean="0"/>
              <a:t>		     </a:t>
            </a:r>
            <a:r>
              <a:rPr lang="en-US" altLang="zh-CN" sz="2400" b="1" dirty="0" err="1" smtClean="0"/>
              <a:t>b.setText</a:t>
            </a:r>
            <a:r>
              <a:rPr lang="en-US" altLang="zh-CN" sz="2400" b="1" dirty="0" smtClean="0"/>
              <a:t>("I've been </a:t>
            </a:r>
            <a:r>
              <a:rPr lang="en-US" altLang="zh-CN" sz="2400" b="1" dirty="0" err="1" smtClean="0"/>
              <a:t>clieked</a:t>
            </a:r>
            <a:r>
              <a:rPr lang="en-US" altLang="zh-CN" sz="2400" b="1" dirty="0" smtClean="0"/>
              <a:t>!");</a:t>
            </a:r>
          </a:p>
          <a:p>
            <a:pPr eaLnBrk="1" hangingPunct="1">
              <a:buFont typeface="Wingdings" pitchFamily="2" charset="2"/>
              <a:buNone/>
              <a:defRPr/>
            </a:pPr>
            <a:r>
              <a:rPr lang="en-US" altLang="zh-CN" sz="2400" b="1" dirty="0" smtClean="0"/>
              <a:t>	}</a:t>
            </a:r>
          </a:p>
          <a:p>
            <a:pPr eaLnBrk="1" hangingPunct="1">
              <a:buFont typeface="Wingdings" pitchFamily="2" charset="2"/>
              <a:buNone/>
              <a:defRPr/>
            </a:pPr>
            <a:r>
              <a:rPr lang="en-US" altLang="zh-CN" sz="2400" b="1" dirty="0" smtClean="0"/>
              <a:t>}</a:t>
            </a:r>
          </a:p>
        </p:txBody>
      </p:sp>
      <p:pic>
        <p:nvPicPr>
          <p:cNvPr id="49156" name="Picture 0" descr="icon">
            <a:hlinkClick r:id="rId3" action="ppaction://program"/>
          </p:cNvPr>
          <p:cNvPicPr>
            <a:picLocks noChangeAspect="1" noChangeArrowheads="1"/>
          </p:cNvPicPr>
          <p:nvPr/>
        </p:nvPicPr>
        <p:blipFill>
          <a:blip r:embed="rId4"/>
          <a:srcRect/>
          <a:stretch>
            <a:fillRect/>
          </a:stretch>
        </p:blipFill>
        <p:spPr bwMode="auto">
          <a:xfrm>
            <a:off x="7308850" y="5589588"/>
            <a:ext cx="693738"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A7015F50-CE03-46FD-8A9E-19FA0F5B417E}" type="slidenum">
              <a:rPr lang="en-US" altLang="zh-CN"/>
              <a:pPr>
                <a:defRPr/>
              </a:pPr>
              <a:t>47</a:t>
            </a:fld>
            <a:endParaRPr lang="en-US" altLang="zh-CN"/>
          </a:p>
        </p:txBody>
      </p:sp>
      <p:sp>
        <p:nvSpPr>
          <p:cNvPr id="43010" name="Rectangle 2"/>
          <p:cNvSpPr>
            <a:spLocks noGrp="1" noChangeArrowheads="1"/>
          </p:cNvSpPr>
          <p:nvPr>
            <p:ph type="body" idx="1"/>
          </p:nvPr>
        </p:nvSpPr>
        <p:spPr>
          <a:xfrm>
            <a:off x="685800" y="990600"/>
            <a:ext cx="8001000" cy="5257800"/>
          </a:xfrm>
        </p:spPr>
        <p:txBody>
          <a:bodyPr/>
          <a:lstStyle/>
          <a:p>
            <a:pPr eaLnBrk="1" hangingPunct="1">
              <a:defRPr/>
            </a:pPr>
            <a:r>
              <a:rPr lang="zh-CN" altLang="en-US" smtClean="0"/>
              <a:t>授权处理模型进行事件处理的一般方法：</a:t>
            </a:r>
          </a:p>
          <a:p>
            <a:pPr lvl="1" eaLnBrk="1" hangingPunct="1">
              <a:defRPr/>
            </a:pPr>
            <a:r>
              <a:rPr lang="zh-CN" altLang="en-US" smtClean="0"/>
              <a:t>对于某种类型的事件</a:t>
            </a:r>
            <a:r>
              <a:rPr lang="en-US" altLang="zh-CN" smtClean="0"/>
              <a:t>XXXEvent,</a:t>
            </a:r>
            <a:r>
              <a:rPr lang="zh-CN" altLang="en-US" smtClean="0"/>
              <a:t>要想接收并处理这类事件，必须定义相应的事件监听器类，该类需要实现针对特定事件的特定接口</a:t>
            </a:r>
            <a:r>
              <a:rPr lang="en-US" altLang="zh-CN" smtClean="0"/>
              <a:t>XXXListener</a:t>
            </a:r>
            <a:r>
              <a:rPr lang="zh-CN" altLang="en-US" smtClean="0"/>
              <a:t>；</a:t>
            </a:r>
          </a:p>
          <a:p>
            <a:pPr lvl="1" eaLnBrk="1" hangingPunct="1">
              <a:defRPr/>
            </a:pPr>
            <a:r>
              <a:rPr lang="zh-CN" altLang="en-US" smtClean="0"/>
              <a:t>事件源必须注册对应于该类事件的监听器，使用</a:t>
            </a:r>
            <a:r>
              <a:rPr lang="en-US" altLang="zh-CN" smtClean="0"/>
              <a:t>addXXXListener(XXXListener )</a:t>
            </a:r>
            <a:r>
              <a:rPr lang="zh-CN" altLang="en-US" smtClean="0"/>
              <a:t>方法来注册监听器。</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31F3B9C-CCA9-4C85-B934-0178A94C6E17}" type="slidenum">
              <a:rPr lang="en-US" altLang="zh-CN"/>
              <a:pPr>
                <a:defRPr/>
              </a:pPr>
              <a:t>48</a:t>
            </a:fld>
            <a:endParaRPr lang="en-US" altLang="zh-CN"/>
          </a:p>
        </p:txBody>
      </p:sp>
      <p:sp>
        <p:nvSpPr>
          <p:cNvPr id="99330" name="Rectangle 2"/>
          <p:cNvSpPr>
            <a:spLocks noGrp="1" noChangeArrowheads="1"/>
          </p:cNvSpPr>
          <p:nvPr>
            <p:ph type="title"/>
          </p:nvPr>
        </p:nvSpPr>
        <p:spPr>
          <a:xfrm>
            <a:off x="539750" y="0"/>
            <a:ext cx="8229600" cy="1384300"/>
          </a:xfrm>
        </p:spPr>
        <p:txBody>
          <a:bodyPr/>
          <a:lstStyle/>
          <a:p>
            <a:pPr eaLnBrk="1" hangingPunct="1">
              <a:defRPr/>
            </a:pPr>
            <a:r>
              <a:rPr lang="zh-CN" altLang="en-US" smtClean="0"/>
              <a:t>事件类</a:t>
            </a:r>
          </a:p>
        </p:txBody>
      </p:sp>
      <p:sp>
        <p:nvSpPr>
          <p:cNvPr id="99331" name="Rectangle 3"/>
          <p:cNvSpPr>
            <a:spLocks noGrp="1" noChangeArrowheads="1"/>
          </p:cNvSpPr>
          <p:nvPr>
            <p:ph type="body" idx="1"/>
          </p:nvPr>
        </p:nvSpPr>
        <p:spPr>
          <a:xfrm>
            <a:off x="468313" y="1196975"/>
            <a:ext cx="8351837" cy="3763963"/>
          </a:xfrm>
        </p:spPr>
        <p:txBody>
          <a:bodyPr/>
          <a:lstStyle/>
          <a:p>
            <a:pPr eaLnBrk="1" hangingPunct="1">
              <a:lnSpc>
                <a:spcPct val="90000"/>
              </a:lnSpc>
              <a:defRPr/>
            </a:pPr>
            <a:r>
              <a:rPr lang="en-US" altLang="zh-CN" smtClean="0"/>
              <a:t>java.util.EventObject</a:t>
            </a:r>
            <a:r>
              <a:rPr lang="zh-CN" altLang="en-US" smtClean="0"/>
              <a:t>类</a:t>
            </a:r>
          </a:p>
          <a:p>
            <a:pPr eaLnBrk="1" hangingPunct="1">
              <a:lnSpc>
                <a:spcPct val="90000"/>
              </a:lnSpc>
              <a:buClr>
                <a:schemeClr val="tx1"/>
              </a:buClr>
              <a:buFont typeface="Wingdings" pitchFamily="2" charset="2"/>
              <a:buNone/>
              <a:defRPr/>
            </a:pPr>
            <a:r>
              <a:rPr lang="zh-CN" altLang="en-US" sz="2800" smtClean="0"/>
              <a:t>	</a:t>
            </a:r>
            <a:r>
              <a:rPr lang="en-US" altLang="zh-CN" sz="2800" smtClean="0"/>
              <a:t>EventObject</a:t>
            </a:r>
            <a:r>
              <a:rPr lang="zh-CN" altLang="en-US" sz="2800" smtClean="0"/>
              <a:t>类是所有事件类的基础类，所有的事件类都是由它派生出来的。</a:t>
            </a:r>
          </a:p>
          <a:p>
            <a:pPr eaLnBrk="1" hangingPunct="1">
              <a:lnSpc>
                <a:spcPct val="90000"/>
              </a:lnSpc>
              <a:buClr>
                <a:schemeClr val="tx1"/>
              </a:buClr>
              <a:buFont typeface="Wingdings" pitchFamily="2" charset="2"/>
              <a:buNone/>
              <a:defRPr/>
            </a:pPr>
            <a:r>
              <a:rPr lang="zh-CN" altLang="en-US" sz="2800" smtClean="0"/>
              <a:t>	</a:t>
            </a:r>
            <a:r>
              <a:rPr lang="en-US" altLang="zh-CN" sz="2800" b="1" smtClean="0"/>
              <a:t>public class EventObject implements </a:t>
            </a:r>
            <a:r>
              <a:rPr lang="en-US" altLang="zh-CN" sz="2800" b="1" smtClean="0">
                <a:solidFill>
                  <a:schemeClr val="tx2"/>
                </a:solidFill>
              </a:rPr>
              <a:t>java.io.Serializable</a:t>
            </a:r>
            <a:r>
              <a:rPr lang="en-US" altLang="zh-CN" sz="2800" b="1" smtClean="0"/>
              <a:t> {</a:t>
            </a:r>
          </a:p>
          <a:p>
            <a:pPr lvl="2" eaLnBrk="1" hangingPunct="1">
              <a:lnSpc>
                <a:spcPct val="90000"/>
              </a:lnSpc>
              <a:buClr>
                <a:schemeClr val="tx1"/>
              </a:buClr>
              <a:buFont typeface="Wingdings" pitchFamily="2" charset="2"/>
              <a:buNone/>
              <a:defRPr/>
            </a:pPr>
            <a:r>
              <a:rPr lang="en-US" altLang="zh-CN" sz="2800" b="1" smtClean="0"/>
              <a:t>    protected transient Object  source;</a:t>
            </a:r>
          </a:p>
          <a:p>
            <a:pPr lvl="2" eaLnBrk="1" hangingPunct="1">
              <a:lnSpc>
                <a:spcPct val="90000"/>
              </a:lnSpc>
              <a:buClr>
                <a:schemeClr val="tx1"/>
              </a:buClr>
              <a:buFont typeface="Wingdings" pitchFamily="2" charset="2"/>
              <a:buNone/>
              <a:defRPr/>
            </a:pPr>
            <a:r>
              <a:rPr lang="en-US" altLang="zh-CN" sz="2800" b="1" smtClean="0"/>
              <a:t>    public EventObject(Object source)</a:t>
            </a:r>
            <a:r>
              <a:rPr lang="zh-CN" altLang="en-US" sz="2800" b="1" smtClean="0"/>
              <a:t>；</a:t>
            </a:r>
          </a:p>
          <a:p>
            <a:pPr lvl="2" eaLnBrk="1" hangingPunct="1">
              <a:lnSpc>
                <a:spcPct val="90000"/>
              </a:lnSpc>
              <a:buClr>
                <a:schemeClr val="tx1"/>
              </a:buClr>
              <a:buFont typeface="Wingdings" pitchFamily="2" charset="2"/>
              <a:buNone/>
              <a:defRPr/>
            </a:pPr>
            <a:r>
              <a:rPr lang="zh-CN" altLang="en-US" sz="2800" b="1" smtClean="0"/>
              <a:t>    </a:t>
            </a:r>
            <a:r>
              <a:rPr lang="en-US" altLang="zh-CN" sz="2800" b="1" smtClean="0">
                <a:solidFill>
                  <a:schemeClr val="tx2"/>
                </a:solidFill>
              </a:rPr>
              <a:t>public Object getSource()</a:t>
            </a:r>
            <a:r>
              <a:rPr lang="zh-CN" altLang="en-US" sz="2800" b="1" smtClean="0">
                <a:solidFill>
                  <a:schemeClr val="tx2"/>
                </a:solidFill>
              </a:rPr>
              <a:t>；</a:t>
            </a:r>
          </a:p>
          <a:p>
            <a:pPr lvl="2" eaLnBrk="1" hangingPunct="1">
              <a:lnSpc>
                <a:spcPct val="90000"/>
              </a:lnSpc>
              <a:buClr>
                <a:schemeClr val="tx1"/>
              </a:buClr>
              <a:buFont typeface="Wingdings" pitchFamily="2" charset="2"/>
              <a:buNone/>
              <a:defRPr/>
            </a:pPr>
            <a:r>
              <a:rPr lang="zh-CN" altLang="en-US" sz="2800" b="1" smtClean="0"/>
              <a:t>    </a:t>
            </a:r>
            <a:r>
              <a:rPr lang="en-US" altLang="zh-CN" sz="2800" b="1" smtClean="0"/>
              <a:t>public String toString()</a:t>
            </a:r>
            <a:r>
              <a:rPr lang="zh-CN" altLang="en-US" sz="2800" b="1" smtClean="0"/>
              <a:t>；</a:t>
            </a:r>
          </a:p>
          <a:p>
            <a:pPr eaLnBrk="1" hangingPunct="1">
              <a:lnSpc>
                <a:spcPct val="90000"/>
              </a:lnSpc>
              <a:buClr>
                <a:schemeClr val="tx1"/>
              </a:buClr>
              <a:buFont typeface="Wingdings" pitchFamily="2" charset="2"/>
              <a:buNone/>
              <a:defRPr/>
            </a:pPr>
            <a:r>
              <a:rPr lang="zh-CN" altLang="en-US" sz="2800" b="1" smtClean="0"/>
              <a:t>	</a:t>
            </a:r>
            <a:r>
              <a:rPr lang="en-US" altLang="zh-CN" sz="2800" b="1" smtClean="0"/>
              <a:t>}</a:t>
            </a:r>
          </a:p>
          <a:p>
            <a:pPr eaLnBrk="1" hangingPunct="1">
              <a:lnSpc>
                <a:spcPct val="90000"/>
              </a:lnSpc>
              <a:defRPr/>
            </a:pPr>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28C2391-18AA-402D-86E6-BBE0AB072B1B}" type="slidenum">
              <a:rPr lang="en-US" altLang="zh-CN"/>
              <a:pPr>
                <a:defRPr/>
              </a:pPr>
              <a:t>49</a:t>
            </a:fld>
            <a:endParaRPr lang="en-US" altLang="zh-CN"/>
          </a:p>
        </p:txBody>
      </p:sp>
      <p:sp>
        <p:nvSpPr>
          <p:cNvPr id="100354" name="Rectangle 2"/>
          <p:cNvSpPr>
            <a:spLocks noGrp="1" noChangeArrowheads="1"/>
          </p:cNvSpPr>
          <p:nvPr>
            <p:ph type="title"/>
          </p:nvPr>
        </p:nvSpPr>
        <p:spPr/>
        <p:txBody>
          <a:bodyPr/>
          <a:lstStyle/>
          <a:p>
            <a:pPr eaLnBrk="1" hangingPunct="1">
              <a:defRPr/>
            </a:pPr>
            <a:r>
              <a:rPr lang="en-US" altLang="zh-CN" smtClean="0"/>
              <a:t>java.awt.AWTEvent</a:t>
            </a:r>
          </a:p>
        </p:txBody>
      </p:sp>
      <p:sp>
        <p:nvSpPr>
          <p:cNvPr id="10035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	    </a:t>
            </a:r>
            <a:r>
              <a:rPr lang="zh-CN" altLang="en-US" smtClean="0"/>
              <a:t>和</a:t>
            </a:r>
            <a:r>
              <a:rPr lang="en-US" altLang="zh-CN" smtClean="0"/>
              <a:t>AWT</a:t>
            </a:r>
            <a:r>
              <a:rPr lang="zh-CN" altLang="en-US" smtClean="0"/>
              <a:t>有关的所有事件类都由</a:t>
            </a:r>
            <a:r>
              <a:rPr lang="en-US" altLang="zh-CN" smtClean="0"/>
              <a:t>java.awt.AWTEvent</a:t>
            </a:r>
            <a:r>
              <a:rPr lang="zh-CN" altLang="en-US" smtClean="0"/>
              <a:t>类派生 </a:t>
            </a:r>
            <a:r>
              <a:rPr lang="en-US" altLang="zh-CN" smtClean="0"/>
              <a:t>,</a:t>
            </a:r>
            <a:r>
              <a:rPr lang="zh-CN" altLang="en-US" smtClean="0"/>
              <a:t>它也是</a:t>
            </a:r>
            <a:r>
              <a:rPr lang="en-US" altLang="zh-CN" smtClean="0"/>
              <a:t>EventObject</a:t>
            </a:r>
            <a:r>
              <a:rPr lang="zh-CN" altLang="zh-CN" smtClean="0"/>
              <a:t>类的子类。</a:t>
            </a:r>
            <a:r>
              <a:rPr lang="en-US" altLang="zh-CN" smtClean="0"/>
              <a:t>AWT</a:t>
            </a:r>
            <a:r>
              <a:rPr lang="zh-CN" altLang="en-US" smtClean="0"/>
              <a:t>事件共有</a:t>
            </a:r>
            <a:r>
              <a:rPr lang="en-US" altLang="zh-CN" smtClean="0"/>
              <a:t>10</a:t>
            </a:r>
            <a:r>
              <a:rPr lang="zh-CN" altLang="en-US" smtClean="0"/>
              <a:t>类，可以归为两大类：低级事件和高级事件。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A11F40F1-60CD-47A7-8954-B86D4B016932}" type="slidenum">
              <a:rPr lang="en-US" altLang="zh-CN"/>
              <a:pPr>
                <a:defRPr/>
              </a:pPr>
              <a:t>5</a:t>
            </a:fld>
            <a:endParaRPr lang="en-US" altLang="zh-CN"/>
          </a:p>
        </p:txBody>
      </p:sp>
      <p:sp>
        <p:nvSpPr>
          <p:cNvPr id="3075" name="Rectangle 3"/>
          <p:cNvSpPr>
            <a:spLocks noGrp="1" noChangeArrowheads="1"/>
          </p:cNvSpPr>
          <p:nvPr>
            <p:ph type="body" idx="1"/>
          </p:nvPr>
        </p:nvSpPr>
        <p:spPr>
          <a:xfrm>
            <a:off x="684213" y="1916113"/>
            <a:ext cx="7910512" cy="4252912"/>
          </a:xfrm>
        </p:spPr>
        <p:txBody>
          <a:bodyPr/>
          <a:lstStyle/>
          <a:p>
            <a:pPr algn="just" eaLnBrk="1" hangingPunct="1">
              <a:buFont typeface="Wingdings" pitchFamily="2" charset="2"/>
              <a:buNone/>
              <a:defRPr/>
            </a:pPr>
            <a:r>
              <a:rPr lang="en-US" altLang="zh-CN" smtClean="0"/>
              <a:t>1</a:t>
            </a:r>
            <a:r>
              <a:rPr lang="zh-CN" altLang="en-US" smtClean="0"/>
              <a:t>．</a:t>
            </a:r>
            <a:r>
              <a:rPr lang="en-US" altLang="zh-CN" smtClean="0"/>
              <a:t>Java</a:t>
            </a:r>
            <a:r>
              <a:rPr lang="zh-CN" altLang="en-US" smtClean="0"/>
              <a:t>语言是跨平台的编程语言，那么图形用户界面如何做到跨平台？</a:t>
            </a:r>
          </a:p>
          <a:p>
            <a:pPr algn="just" eaLnBrk="1" hangingPunct="1">
              <a:buFont typeface="Wingdings" pitchFamily="2" charset="2"/>
              <a:buNone/>
              <a:defRPr/>
            </a:pPr>
            <a:r>
              <a:rPr lang="en-US" altLang="zh-CN" smtClean="0"/>
              <a:t>2</a:t>
            </a:r>
            <a:r>
              <a:rPr lang="zh-CN" altLang="en-US" smtClean="0"/>
              <a:t>．</a:t>
            </a:r>
            <a:r>
              <a:rPr lang="zh-CN" altLang="en-US" smtClean="0">
                <a:cs typeface="Times New Roman" pitchFamily="18" charset="0"/>
              </a:rPr>
              <a:t>一个图形用户界面都会包含哪些组件</a:t>
            </a:r>
            <a:r>
              <a:rPr lang="zh-CN" altLang="en-US" smtClean="0"/>
              <a:t>？</a:t>
            </a:r>
          </a:p>
          <a:p>
            <a:pPr algn="just" eaLnBrk="1" hangingPunct="1">
              <a:buFont typeface="Wingdings" pitchFamily="2" charset="2"/>
              <a:buNone/>
              <a:defRPr/>
            </a:pPr>
            <a:r>
              <a:rPr lang="en-US" altLang="zh-CN" smtClean="0"/>
              <a:t>3</a:t>
            </a:r>
            <a:r>
              <a:rPr lang="zh-CN" altLang="en-US" smtClean="0"/>
              <a:t>．</a:t>
            </a:r>
            <a:r>
              <a:rPr lang="zh-CN" altLang="en-US" smtClean="0">
                <a:cs typeface="Times New Roman" pitchFamily="18" charset="0"/>
              </a:rPr>
              <a:t>在设计用户用户界面时，如何排列各种组件</a:t>
            </a:r>
            <a:r>
              <a:rPr lang="zh-CN" altLang="en-US" smtClean="0"/>
              <a:t>？</a:t>
            </a:r>
          </a:p>
          <a:p>
            <a:pPr algn="just" eaLnBrk="1" hangingPunct="1">
              <a:buFont typeface="Wingdings" pitchFamily="2" charset="2"/>
              <a:buNone/>
              <a:defRPr/>
            </a:pPr>
            <a:r>
              <a:rPr lang="en-US" altLang="zh-CN" smtClean="0"/>
              <a:t>4. </a:t>
            </a:r>
            <a:r>
              <a:rPr lang="zh-CN" altLang="en-US" smtClean="0"/>
              <a:t>当图形界面中的组件被选中（点击）时，如何进行响应？</a:t>
            </a:r>
          </a:p>
          <a:p>
            <a:pPr eaLnBrk="1" hangingPunct="1">
              <a:buFont typeface="Wingdings" pitchFamily="2" charset="2"/>
              <a:buNone/>
              <a:defRPr/>
            </a:pPr>
            <a:endParaRPr lang="en-US" altLang="zh-CN" smtClean="0"/>
          </a:p>
        </p:txBody>
      </p:sp>
      <p:sp>
        <p:nvSpPr>
          <p:cNvPr id="7172" name="Rectangle 5"/>
          <p:cNvSpPr>
            <a:spLocks noChangeArrowheads="1"/>
          </p:cNvSpPr>
          <p:nvPr/>
        </p:nvSpPr>
        <p:spPr bwMode="auto">
          <a:xfrm>
            <a:off x="611188" y="692150"/>
            <a:ext cx="7848600" cy="914400"/>
          </a:xfrm>
          <a:prstGeom prst="rect">
            <a:avLst/>
          </a:prstGeom>
          <a:noFill/>
          <a:ln w="9525">
            <a:noFill/>
            <a:miter lim="800000"/>
            <a:headEnd/>
            <a:tailEnd/>
          </a:ln>
        </p:spPr>
        <p:txBody>
          <a:bodyPr/>
          <a:lstStyle/>
          <a:p>
            <a:pPr marL="342900" indent="-342900" algn="ctr">
              <a:spcBef>
                <a:spcPct val="20000"/>
              </a:spcBef>
            </a:pPr>
            <a:r>
              <a:rPr kumimoji="1" lang="zh-CN" altLang="en-US" sz="4400">
                <a:latin typeface="Times New Roman" pitchFamily="18" charset="0"/>
              </a:rPr>
              <a:t>课前思考</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6C639919-03C3-498A-8B02-222088A72F30}" type="slidenum">
              <a:rPr lang="en-US" altLang="zh-CN"/>
              <a:pPr>
                <a:defRPr/>
              </a:pPr>
              <a:t>50</a:t>
            </a:fld>
            <a:endParaRPr lang="en-US" altLang="zh-CN"/>
          </a:p>
        </p:txBody>
      </p:sp>
      <p:sp>
        <p:nvSpPr>
          <p:cNvPr id="46082" name="Rectangle 2"/>
          <p:cNvSpPr>
            <a:spLocks noGrp="1" noChangeArrowheads="1"/>
          </p:cNvSpPr>
          <p:nvPr>
            <p:ph type="body" idx="1"/>
          </p:nvPr>
        </p:nvSpPr>
        <p:spPr>
          <a:xfrm>
            <a:off x="685800" y="990600"/>
            <a:ext cx="8001000" cy="5181600"/>
          </a:xfrm>
        </p:spPr>
        <p:txBody>
          <a:bodyPr/>
          <a:lstStyle/>
          <a:p>
            <a:pPr eaLnBrk="1" hangingPunct="1">
              <a:defRPr/>
            </a:pPr>
            <a:r>
              <a:rPr lang="zh-CN" altLang="en-US" smtClean="0"/>
              <a:t>低级事件</a:t>
            </a:r>
          </a:p>
          <a:p>
            <a:pPr lvl="1" eaLnBrk="1" hangingPunct="1">
              <a:defRPr/>
            </a:pPr>
            <a:r>
              <a:rPr lang="en-US" altLang="zh-CN" smtClean="0"/>
              <a:t>ComponentEvent</a:t>
            </a:r>
            <a:r>
              <a:rPr lang="zh-CN" altLang="en-US" smtClean="0"/>
              <a:t>（组件事件：组件尺寸的变化，移动）</a:t>
            </a:r>
          </a:p>
          <a:p>
            <a:pPr lvl="1" eaLnBrk="1" hangingPunct="1">
              <a:defRPr/>
            </a:pPr>
            <a:r>
              <a:rPr lang="en-US" altLang="zh-CN" smtClean="0"/>
              <a:t>ContainerEvent</a:t>
            </a:r>
            <a:r>
              <a:rPr lang="zh-CN" altLang="en-US" smtClean="0"/>
              <a:t>（容器事件：组件增加，移动）</a:t>
            </a:r>
          </a:p>
          <a:p>
            <a:pPr lvl="1" eaLnBrk="1" hangingPunct="1">
              <a:defRPr/>
            </a:pPr>
            <a:r>
              <a:rPr lang="en-US" altLang="zh-CN" smtClean="0"/>
              <a:t>WindowEvent</a:t>
            </a:r>
            <a:r>
              <a:rPr lang="zh-CN" altLang="en-US" smtClean="0"/>
              <a:t>（窗口事件：关闭窗口，窗口闭合，图标化）</a:t>
            </a:r>
          </a:p>
          <a:p>
            <a:pPr lvl="1" eaLnBrk="1" hangingPunct="1">
              <a:defRPr/>
            </a:pPr>
            <a:r>
              <a:rPr lang="en-US" altLang="zh-CN" smtClean="0"/>
              <a:t>FocusEvent</a:t>
            </a:r>
            <a:r>
              <a:rPr lang="zh-CN" altLang="en-US" smtClean="0"/>
              <a:t>（焦点事件：焦点的获得和丢失）</a:t>
            </a:r>
          </a:p>
          <a:p>
            <a:pPr lvl="1" eaLnBrk="1" hangingPunct="1">
              <a:defRPr/>
            </a:pPr>
            <a:r>
              <a:rPr lang="en-US" altLang="zh-CN" smtClean="0"/>
              <a:t>KeyEvent</a:t>
            </a:r>
            <a:r>
              <a:rPr lang="zh-CN" altLang="en-US" smtClean="0"/>
              <a:t>（键盘事件：键按下、释放）</a:t>
            </a:r>
          </a:p>
          <a:p>
            <a:pPr lvl="1" eaLnBrk="1" hangingPunct="1">
              <a:defRPr/>
            </a:pPr>
            <a:r>
              <a:rPr lang="en-US" altLang="zh-CN" smtClean="0"/>
              <a:t>MouseEvent</a:t>
            </a:r>
            <a:r>
              <a:rPr lang="zh-CN" altLang="en-US" smtClean="0"/>
              <a:t>（鼠标事件：鼠标单击，移动）</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3F171268-E073-4465-B772-02456993B9E1}" type="slidenum">
              <a:rPr lang="en-US" altLang="zh-CN"/>
              <a:pPr>
                <a:defRPr/>
              </a:pPr>
              <a:t>51</a:t>
            </a:fld>
            <a:endParaRPr lang="en-US" altLang="zh-CN"/>
          </a:p>
        </p:txBody>
      </p:sp>
      <p:sp>
        <p:nvSpPr>
          <p:cNvPr id="47106" name="Rectangle 2"/>
          <p:cNvSpPr>
            <a:spLocks noGrp="1" noChangeArrowheads="1"/>
          </p:cNvSpPr>
          <p:nvPr>
            <p:ph type="body" idx="1"/>
          </p:nvPr>
        </p:nvSpPr>
        <p:spPr>
          <a:xfrm>
            <a:off x="685800" y="1066800"/>
            <a:ext cx="7772400" cy="4648200"/>
          </a:xfrm>
        </p:spPr>
        <p:txBody>
          <a:bodyPr/>
          <a:lstStyle/>
          <a:p>
            <a:pPr eaLnBrk="1" hangingPunct="1">
              <a:defRPr/>
            </a:pPr>
            <a:r>
              <a:rPr lang="zh-CN" altLang="en-US" smtClean="0"/>
              <a:t>高级事件（语义事件）</a:t>
            </a:r>
          </a:p>
          <a:p>
            <a:pPr lvl="1" eaLnBrk="1" hangingPunct="1">
              <a:defRPr/>
            </a:pPr>
            <a:r>
              <a:rPr lang="en-US" altLang="zh-CN" smtClean="0"/>
              <a:t>ActionEvent</a:t>
            </a:r>
            <a:r>
              <a:rPr lang="zh-CN" altLang="en-US" smtClean="0"/>
              <a:t>（动作事件：按钮按下，</a:t>
            </a:r>
            <a:r>
              <a:rPr lang="en-US" altLang="zh-CN" smtClean="0"/>
              <a:t>TextField</a:t>
            </a:r>
            <a:r>
              <a:rPr lang="zh-CN" altLang="en-US" smtClean="0"/>
              <a:t>中按</a:t>
            </a:r>
            <a:r>
              <a:rPr lang="en-US" altLang="zh-CN" smtClean="0"/>
              <a:t>Enter</a:t>
            </a:r>
            <a:r>
              <a:rPr lang="zh-CN" altLang="en-US" smtClean="0"/>
              <a:t>键）</a:t>
            </a:r>
          </a:p>
          <a:p>
            <a:pPr lvl="1" eaLnBrk="1" hangingPunct="1">
              <a:defRPr/>
            </a:pPr>
            <a:r>
              <a:rPr lang="en-US" altLang="zh-CN" smtClean="0"/>
              <a:t>AdjustmentEvent</a:t>
            </a:r>
            <a:r>
              <a:rPr lang="zh-CN" altLang="en-US" smtClean="0"/>
              <a:t>（调节事件：在滚动条上移动滑块以调节数值）</a:t>
            </a:r>
          </a:p>
          <a:p>
            <a:pPr lvl="1" eaLnBrk="1" hangingPunct="1">
              <a:defRPr/>
            </a:pPr>
            <a:r>
              <a:rPr lang="en-US" altLang="zh-CN" smtClean="0"/>
              <a:t>ItemEvent</a:t>
            </a:r>
            <a:r>
              <a:rPr lang="zh-CN" altLang="en-US" smtClean="0"/>
              <a:t>（项目事件：选择项目，不选择</a:t>
            </a:r>
            <a:r>
              <a:rPr lang="zh-CN" altLang="en-US" smtClean="0">
                <a:latin typeface="Arial"/>
              </a:rPr>
              <a:t>“</a:t>
            </a:r>
            <a:r>
              <a:rPr lang="zh-CN" altLang="en-US" smtClean="0"/>
              <a:t>项目改变</a:t>
            </a:r>
            <a:r>
              <a:rPr lang="zh-CN" altLang="en-US" smtClean="0">
                <a:latin typeface="Arial"/>
              </a:rPr>
              <a:t>”</a:t>
            </a:r>
            <a:r>
              <a:rPr lang="zh-CN" altLang="en-US" smtClean="0"/>
              <a:t>）</a:t>
            </a:r>
          </a:p>
          <a:p>
            <a:pPr lvl="1" eaLnBrk="1" hangingPunct="1">
              <a:defRPr/>
            </a:pPr>
            <a:r>
              <a:rPr lang="en-US" altLang="zh-CN" smtClean="0"/>
              <a:t>TextEvent</a:t>
            </a:r>
            <a:r>
              <a:rPr lang="zh-CN" altLang="en-US" smtClean="0"/>
              <a:t>（文本事件，文本对象改变）</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9F1CD95-77D9-4C02-BE37-39F27AB90538}" type="slidenum">
              <a:rPr lang="en-US" altLang="zh-CN"/>
              <a:pPr>
                <a:defRPr/>
              </a:pPr>
              <a:t>52</a:t>
            </a:fld>
            <a:endParaRPr lang="en-US" altLang="zh-CN"/>
          </a:p>
        </p:txBody>
      </p:sp>
      <p:sp>
        <p:nvSpPr>
          <p:cNvPr id="101378" name="Rectangle 2"/>
          <p:cNvSpPr>
            <a:spLocks noGrp="1" noChangeArrowheads="1"/>
          </p:cNvSpPr>
          <p:nvPr>
            <p:ph type="title"/>
          </p:nvPr>
        </p:nvSpPr>
        <p:spPr/>
        <p:txBody>
          <a:bodyPr/>
          <a:lstStyle/>
          <a:p>
            <a:pPr eaLnBrk="1" hangingPunct="1">
              <a:defRPr/>
            </a:pPr>
            <a:r>
              <a:rPr lang="zh-CN" altLang="en-US" smtClean="0"/>
              <a:t>事件监听器</a:t>
            </a:r>
          </a:p>
        </p:txBody>
      </p:sp>
      <p:sp>
        <p:nvSpPr>
          <p:cNvPr id="101379" name="Rectangle 3"/>
          <p:cNvSpPr>
            <a:spLocks noGrp="1" noChangeArrowheads="1"/>
          </p:cNvSpPr>
          <p:nvPr>
            <p:ph type="body" idx="1"/>
          </p:nvPr>
        </p:nvSpPr>
        <p:spPr/>
        <p:txBody>
          <a:bodyPr/>
          <a:lstStyle/>
          <a:p>
            <a:pPr eaLnBrk="1" hangingPunct="1">
              <a:defRPr/>
            </a:pPr>
            <a:r>
              <a:rPr lang="zh-CN" altLang="en-US" sz="2800" smtClean="0"/>
              <a:t>每类事件都有对应的事件监听器</a:t>
            </a:r>
          </a:p>
          <a:p>
            <a:pPr eaLnBrk="1" hangingPunct="1">
              <a:defRPr/>
            </a:pPr>
            <a:r>
              <a:rPr lang="zh-CN" altLang="en-US" sz="2800" smtClean="0"/>
              <a:t>监听器是接口，根据动作来定义方法。</a:t>
            </a:r>
          </a:p>
          <a:p>
            <a:pPr eaLnBrk="1" hangingPunct="1">
              <a:buFont typeface="Wingdings" pitchFamily="2" charset="2"/>
              <a:buNone/>
              <a:defRPr/>
            </a:pPr>
            <a:r>
              <a:rPr lang="en-US" altLang="zh-CN" sz="2800" smtClean="0"/>
              <a:t>interface KeyListener extends java.util.EventListener {</a:t>
            </a:r>
          </a:p>
          <a:p>
            <a:pPr eaLnBrk="1" hangingPunct="1">
              <a:buFont typeface="Wingdings" pitchFamily="2" charset="2"/>
              <a:buNone/>
              <a:defRPr/>
            </a:pPr>
            <a:r>
              <a:rPr lang="en-US" altLang="zh-CN" sz="2800" smtClean="0"/>
              <a:t>		public void keyPressed(KeyEvent ev);</a:t>
            </a:r>
          </a:p>
          <a:p>
            <a:pPr eaLnBrk="1" hangingPunct="1">
              <a:buFont typeface="Wingdings" pitchFamily="2" charset="2"/>
              <a:buNone/>
              <a:defRPr/>
            </a:pPr>
            <a:r>
              <a:rPr lang="en-US" altLang="zh-CN" sz="2800" smtClean="0"/>
              <a:t>		public void keyReleased(KeyEvent ev);</a:t>
            </a:r>
          </a:p>
          <a:p>
            <a:pPr eaLnBrk="1" hangingPunct="1">
              <a:buFont typeface="Wingdings" pitchFamily="2" charset="2"/>
              <a:buNone/>
              <a:defRPr/>
            </a:pPr>
            <a:r>
              <a:rPr lang="en-US" altLang="zh-CN" sz="2800" smtClean="0"/>
              <a:t>		public void keyTyped(KeyEvent ev);</a:t>
            </a:r>
          </a:p>
          <a:p>
            <a:pPr eaLnBrk="1" hangingPunct="1">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FF179C2-2B79-40C3-AF53-4F139D0CD3DE}" type="slidenum">
              <a:rPr lang="en-US" altLang="zh-CN"/>
              <a:pPr>
                <a:defRPr/>
              </a:pPr>
              <a:t>53</a:t>
            </a:fld>
            <a:endParaRPr lang="en-US" altLang="zh-CN"/>
          </a:p>
        </p:txBody>
      </p:sp>
      <p:sp>
        <p:nvSpPr>
          <p:cNvPr id="102402" name="Rectangle 2"/>
          <p:cNvSpPr>
            <a:spLocks noGrp="1" noChangeArrowheads="1"/>
          </p:cNvSpPr>
          <p:nvPr>
            <p:ph type="title"/>
          </p:nvPr>
        </p:nvSpPr>
        <p:spPr/>
        <p:txBody>
          <a:bodyPr/>
          <a:lstStyle/>
          <a:p>
            <a:pPr eaLnBrk="1" hangingPunct="1">
              <a:defRPr/>
            </a:pPr>
            <a:r>
              <a:rPr lang="zh-CN" altLang="en-US" smtClean="0"/>
              <a:t>注册和注销监听器</a:t>
            </a:r>
          </a:p>
        </p:txBody>
      </p:sp>
      <p:sp>
        <p:nvSpPr>
          <p:cNvPr id="102403" name="Rectangle 3"/>
          <p:cNvSpPr>
            <a:spLocks noGrp="1" noChangeArrowheads="1"/>
          </p:cNvSpPr>
          <p:nvPr>
            <p:ph type="body" idx="1"/>
          </p:nvPr>
        </p:nvSpPr>
        <p:spPr/>
        <p:txBody>
          <a:bodyPr/>
          <a:lstStyle/>
          <a:p>
            <a:pPr eaLnBrk="1" hangingPunct="1">
              <a:defRPr/>
            </a:pPr>
            <a:r>
              <a:rPr lang="zh-CN" altLang="en-US" smtClean="0"/>
              <a:t>注册监听器：</a:t>
            </a:r>
          </a:p>
          <a:p>
            <a:pPr eaLnBrk="1" hangingPunct="1">
              <a:buFont typeface="Wingdings" pitchFamily="2" charset="2"/>
              <a:buNone/>
              <a:defRPr/>
            </a:pPr>
            <a:r>
              <a:rPr lang="en-US" altLang="zh-CN" smtClean="0"/>
              <a:t>public void add&lt;ListenerType&gt;</a:t>
            </a:r>
          </a:p>
          <a:p>
            <a:pPr eaLnBrk="1" hangingPunct="1">
              <a:buFont typeface="Wingdings" pitchFamily="2" charset="2"/>
              <a:buNone/>
              <a:defRPr/>
            </a:pPr>
            <a:r>
              <a:rPr lang="en-US" altLang="zh-CN" smtClean="0"/>
              <a:t>			(&lt;ListenerType&gt;listener);</a:t>
            </a:r>
          </a:p>
          <a:p>
            <a:pPr eaLnBrk="1" hangingPunct="1">
              <a:defRPr/>
            </a:pPr>
            <a:r>
              <a:rPr lang="zh-CN" altLang="en-US" smtClean="0"/>
              <a:t>注销监听器：</a:t>
            </a:r>
          </a:p>
          <a:p>
            <a:pPr eaLnBrk="1" hangingPunct="1">
              <a:buFont typeface="Wingdings" pitchFamily="2" charset="2"/>
              <a:buNone/>
              <a:defRPr/>
            </a:pPr>
            <a:r>
              <a:rPr lang="en-US" altLang="zh-CN" smtClean="0"/>
              <a:t>public void remove&lt;ListenerType&gt;</a:t>
            </a:r>
          </a:p>
          <a:p>
            <a:pPr eaLnBrk="1" hangingPunct="1">
              <a:buFont typeface="Wingdings" pitchFamily="2" charset="2"/>
              <a:buNone/>
              <a:defRPr/>
            </a:pPr>
            <a:r>
              <a:rPr lang="en-US" altLang="zh-CN" smtClean="0"/>
              <a:t>			(&lt;ListenerType&gt;listener);</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F3D3EFA-846B-4676-8CF0-0BF8FADD17C4}" type="slidenum">
              <a:rPr lang="en-US" altLang="zh-CN"/>
              <a:pPr>
                <a:defRPr/>
              </a:pPr>
              <a:t>54</a:t>
            </a:fld>
            <a:endParaRPr lang="en-US" altLang="zh-CN"/>
          </a:p>
        </p:txBody>
      </p:sp>
      <p:sp>
        <p:nvSpPr>
          <p:cNvPr id="103426" name="Rectangle 2"/>
          <p:cNvSpPr>
            <a:spLocks noGrp="1" noChangeArrowheads="1"/>
          </p:cNvSpPr>
          <p:nvPr>
            <p:ph type="title"/>
          </p:nvPr>
        </p:nvSpPr>
        <p:spPr>
          <a:xfrm>
            <a:off x="685800" y="350838"/>
            <a:ext cx="7772400" cy="941387"/>
          </a:xfrm>
        </p:spPr>
        <p:txBody>
          <a:bodyPr/>
          <a:lstStyle/>
          <a:p>
            <a:pPr eaLnBrk="1" hangingPunct="1">
              <a:defRPr/>
            </a:pPr>
            <a:r>
              <a:rPr lang="zh-CN" altLang="en-US" smtClean="0"/>
              <a:t>注册和注销监听器</a:t>
            </a:r>
          </a:p>
        </p:txBody>
      </p:sp>
      <p:sp>
        <p:nvSpPr>
          <p:cNvPr id="103427" name="Rectangle 3"/>
          <p:cNvSpPr>
            <a:spLocks noGrp="1" noChangeArrowheads="1"/>
          </p:cNvSpPr>
          <p:nvPr>
            <p:ph type="body" idx="1"/>
          </p:nvPr>
        </p:nvSpPr>
        <p:spPr>
          <a:xfrm>
            <a:off x="827088" y="1676400"/>
            <a:ext cx="7489825" cy="4144963"/>
          </a:xfrm>
        </p:spPr>
        <p:txBody>
          <a:bodyPr/>
          <a:lstStyle/>
          <a:p>
            <a:pPr eaLnBrk="1" hangingPunct="1">
              <a:lnSpc>
                <a:spcPct val="90000"/>
              </a:lnSpc>
              <a:defRPr/>
            </a:pPr>
            <a:r>
              <a:rPr lang="zh-CN" altLang="en-US" sz="2800" dirty="0" smtClean="0"/>
              <a:t>组件类中提供注册和注销监听器的方法，例如</a:t>
            </a:r>
            <a:r>
              <a:rPr lang="en-US" altLang="zh-CN" sz="2800" dirty="0" err="1" smtClean="0"/>
              <a:t>JButton</a:t>
            </a:r>
            <a:r>
              <a:rPr lang="zh-CN" altLang="en-US" sz="2800" dirty="0" smtClean="0"/>
              <a:t>类：（查</a:t>
            </a:r>
            <a:r>
              <a:rPr lang="en-US" altLang="zh-CN" sz="2800" dirty="0" smtClean="0"/>
              <a:t>API</a:t>
            </a:r>
            <a:r>
              <a:rPr lang="zh-CN" altLang="en-US" sz="2800" dirty="0" smtClean="0"/>
              <a:t>）</a:t>
            </a:r>
          </a:p>
          <a:p>
            <a:pPr eaLnBrk="1" hangingPunct="1">
              <a:lnSpc>
                <a:spcPct val="90000"/>
              </a:lnSpc>
              <a:buFont typeface="Wingdings" pitchFamily="2" charset="2"/>
              <a:buNone/>
              <a:defRPr/>
            </a:pPr>
            <a:r>
              <a:rPr lang="en-US" altLang="zh-CN" sz="2800" dirty="0" smtClean="0"/>
              <a:t>public class </a:t>
            </a:r>
            <a:r>
              <a:rPr lang="en-US" altLang="zh-CN" sz="2800" dirty="0" err="1" smtClean="0"/>
              <a:t>JButton</a:t>
            </a:r>
            <a:r>
              <a:rPr lang="en-US" altLang="zh-CN" sz="2800" dirty="0" smtClean="0"/>
              <a:t> extends </a:t>
            </a:r>
            <a:r>
              <a:rPr lang="en-US" altLang="zh-CN" sz="2800" dirty="0" err="1" smtClean="0"/>
              <a:t>AbstractButton</a:t>
            </a:r>
            <a:r>
              <a:rPr lang="en-US" altLang="zh-CN" sz="2800" dirty="0" smtClean="0"/>
              <a:t> {</a:t>
            </a:r>
          </a:p>
          <a:p>
            <a:pPr eaLnBrk="1" hangingPunct="1">
              <a:lnSpc>
                <a:spcPct val="90000"/>
              </a:lnSpc>
              <a:buFont typeface="Wingdings" pitchFamily="2" charset="2"/>
              <a:buNone/>
              <a:defRPr/>
            </a:pPr>
            <a:r>
              <a:rPr lang="en-US" altLang="zh-CN" sz="2800" dirty="0" smtClean="0">
                <a:latin typeface="Arial"/>
              </a:rPr>
              <a:t>…</a:t>
            </a:r>
            <a:r>
              <a:rPr lang="en-US" altLang="zh-CN" sz="2800" dirty="0" smtClean="0"/>
              <a:t>...</a:t>
            </a:r>
          </a:p>
          <a:p>
            <a:pPr eaLnBrk="1" hangingPunct="1">
              <a:lnSpc>
                <a:spcPct val="90000"/>
              </a:lnSpc>
              <a:buFont typeface="Wingdings" pitchFamily="2" charset="2"/>
              <a:buNone/>
              <a:defRPr/>
            </a:pPr>
            <a:r>
              <a:rPr lang="en-US" altLang="zh-CN" sz="2800" dirty="0" smtClean="0"/>
              <a:t>	public synchronized void </a:t>
            </a:r>
            <a:r>
              <a:rPr lang="en-US" altLang="zh-CN" sz="2800" dirty="0" err="1" smtClean="0"/>
              <a:t>addActionListener</a:t>
            </a:r>
            <a:endParaRPr lang="en-US" altLang="zh-CN" sz="2800" dirty="0" smtClean="0"/>
          </a:p>
          <a:p>
            <a:pPr eaLnBrk="1" hangingPunct="1">
              <a:lnSpc>
                <a:spcPct val="90000"/>
              </a:lnSpc>
              <a:buFont typeface="Wingdings" pitchFamily="2" charset="2"/>
              <a:buNone/>
              <a:defRPr/>
            </a:pPr>
            <a:r>
              <a:rPr lang="en-US" altLang="zh-CN" sz="2800" dirty="0" smtClean="0"/>
              <a:t>					(</a:t>
            </a:r>
            <a:r>
              <a:rPr lang="en-US" altLang="zh-CN" sz="2800" dirty="0" err="1" smtClean="0"/>
              <a:t>ActionListener</a:t>
            </a:r>
            <a:r>
              <a:rPr lang="en-US" altLang="zh-CN" sz="2800" dirty="0" smtClean="0"/>
              <a:t> l);</a:t>
            </a:r>
          </a:p>
          <a:p>
            <a:pPr eaLnBrk="1" hangingPunct="1">
              <a:lnSpc>
                <a:spcPct val="90000"/>
              </a:lnSpc>
              <a:buFont typeface="Wingdings" pitchFamily="2" charset="2"/>
              <a:buNone/>
              <a:defRPr/>
            </a:pPr>
            <a:r>
              <a:rPr lang="en-US" altLang="zh-CN" sz="2800" dirty="0" smtClean="0"/>
              <a:t>	public synchronized void </a:t>
            </a:r>
            <a:r>
              <a:rPr lang="en-US" altLang="zh-CN" sz="2800" dirty="0" err="1" smtClean="0"/>
              <a:t>removeActionListener</a:t>
            </a:r>
            <a:r>
              <a:rPr lang="en-US" altLang="zh-CN" sz="2800" dirty="0" smtClean="0"/>
              <a:t>(</a:t>
            </a:r>
            <a:r>
              <a:rPr lang="en-US" altLang="zh-CN" sz="2800" dirty="0" err="1" smtClean="0"/>
              <a:t>ActionListener</a:t>
            </a:r>
            <a:r>
              <a:rPr lang="en-US" altLang="zh-CN" sz="2800" dirty="0" smtClean="0"/>
              <a:t> l);</a:t>
            </a:r>
          </a:p>
          <a:p>
            <a:pPr eaLnBrk="1" hangingPunct="1">
              <a:lnSpc>
                <a:spcPct val="90000"/>
              </a:lnSpc>
              <a:buFont typeface="Wingdings" pitchFamily="2" charset="2"/>
              <a:buNone/>
              <a:defRPr/>
            </a:pPr>
            <a:r>
              <a:rPr lang="en-US" altLang="zh-CN" sz="2800" dirty="0" smtClean="0">
                <a:latin typeface="Arial"/>
              </a:rPr>
              <a:t>……</a:t>
            </a:r>
            <a:r>
              <a:rPr lang="en-US" altLang="zh-CN" sz="2800" dirty="0" smtClean="0"/>
              <a:t>}</a:t>
            </a:r>
          </a:p>
          <a:p>
            <a:pPr eaLnBrk="1" hangingPunct="1">
              <a:lnSpc>
                <a:spcPct val="90000"/>
              </a:lnSpc>
              <a:buFont typeface="Wingdings" pitchFamily="2" charset="2"/>
              <a:buNone/>
              <a:defRPr/>
            </a:pPr>
            <a:endParaRPr lang="en-US" altLang="zh-CN" sz="28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12A60E4-5C9C-47BE-BC8C-B241BFDB441D}" type="slidenum">
              <a:rPr lang="en-US" altLang="zh-CN"/>
              <a:pPr>
                <a:defRPr/>
              </a:pPr>
              <a:t>55</a:t>
            </a:fld>
            <a:endParaRPr lang="en-US" altLang="zh-CN"/>
          </a:p>
        </p:txBody>
      </p:sp>
      <p:sp>
        <p:nvSpPr>
          <p:cNvPr id="48130" name="Rectangle 2"/>
          <p:cNvSpPr>
            <a:spLocks noGrp="1" noChangeArrowheads="1"/>
          </p:cNvSpPr>
          <p:nvPr>
            <p:ph type="title"/>
          </p:nvPr>
        </p:nvSpPr>
        <p:spPr>
          <a:xfrm>
            <a:off x="533400" y="727075"/>
            <a:ext cx="7772400" cy="690563"/>
          </a:xfrm>
        </p:spPr>
        <p:txBody>
          <a:bodyPr/>
          <a:lstStyle/>
          <a:p>
            <a:pPr eaLnBrk="1" hangingPunct="1">
              <a:defRPr/>
            </a:pPr>
            <a:r>
              <a:rPr lang="en-US" altLang="zh-CN" sz="3400" smtClean="0"/>
              <a:t>AWT</a:t>
            </a:r>
            <a:r>
              <a:rPr lang="zh-CN" altLang="en-US" sz="3400" smtClean="0"/>
              <a:t>事件及其相应的监听器接口</a:t>
            </a:r>
            <a:endParaRPr lang="zh-CN" altLang="en-US" smtClean="0">
              <a:solidFill>
                <a:schemeClr val="tx1"/>
              </a:solidFill>
            </a:endParaRPr>
          </a:p>
        </p:txBody>
      </p:sp>
      <p:sp>
        <p:nvSpPr>
          <p:cNvPr id="48131" name="Rectangle 3"/>
          <p:cNvSpPr>
            <a:spLocks noGrp="1" noChangeArrowheads="1"/>
          </p:cNvSpPr>
          <p:nvPr>
            <p:ph type="body" idx="1"/>
          </p:nvPr>
        </p:nvSpPr>
        <p:spPr>
          <a:xfrm>
            <a:off x="779463" y="1852613"/>
            <a:ext cx="7666037" cy="4194175"/>
          </a:xfrm>
        </p:spPr>
        <p:txBody>
          <a:bodyPr/>
          <a:lstStyle/>
          <a:p>
            <a:pPr eaLnBrk="1" hangingPunct="1">
              <a:buClr>
                <a:schemeClr val="tx1"/>
              </a:buClr>
              <a:defRPr/>
            </a:pPr>
            <a:r>
              <a:rPr lang="en-US" altLang="zh-CN" smtClean="0"/>
              <a:t>ActionEvent</a:t>
            </a:r>
          </a:p>
          <a:p>
            <a:pPr lvl="1" eaLnBrk="1" hangingPunct="1">
              <a:buClr>
                <a:schemeClr val="tx1"/>
              </a:buClr>
              <a:defRPr/>
            </a:pPr>
            <a:r>
              <a:rPr lang="zh-CN" altLang="en-US" smtClean="0"/>
              <a:t>激活组件</a:t>
            </a:r>
          </a:p>
          <a:p>
            <a:pPr lvl="1" eaLnBrk="1" hangingPunct="1">
              <a:buClr>
                <a:schemeClr val="tx1"/>
              </a:buClr>
              <a:defRPr/>
            </a:pPr>
            <a:r>
              <a:rPr lang="en-US" altLang="zh-CN" smtClean="0"/>
              <a:t>ActionListener</a:t>
            </a:r>
          </a:p>
          <a:p>
            <a:pPr lvl="1" eaLnBrk="1" hangingPunct="1">
              <a:buClr>
                <a:schemeClr val="tx1"/>
              </a:buClr>
              <a:defRPr/>
            </a:pPr>
            <a:r>
              <a:rPr lang="en-US" altLang="zh-CN" smtClean="0"/>
              <a:t>actionPerformed(ActionEvent)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48980378-3D4C-4586-A891-07A13CCE47BE}" type="slidenum">
              <a:rPr lang="en-US" altLang="zh-CN"/>
              <a:pPr>
                <a:defRPr/>
              </a:pPr>
              <a:t>56</a:t>
            </a:fld>
            <a:endParaRPr lang="en-US" altLang="zh-CN"/>
          </a:p>
        </p:txBody>
      </p:sp>
      <p:sp>
        <p:nvSpPr>
          <p:cNvPr id="49154" name="Rectangle 2"/>
          <p:cNvSpPr>
            <a:spLocks noGrp="1" noChangeArrowheads="1"/>
          </p:cNvSpPr>
          <p:nvPr>
            <p:ph type="body" idx="1"/>
          </p:nvPr>
        </p:nvSpPr>
        <p:spPr>
          <a:xfrm>
            <a:off x="990600" y="1524000"/>
            <a:ext cx="7086600" cy="3886200"/>
          </a:xfrm>
        </p:spPr>
        <p:txBody>
          <a:bodyPr/>
          <a:lstStyle/>
          <a:p>
            <a:pPr eaLnBrk="1" hangingPunct="1">
              <a:defRPr/>
            </a:pPr>
            <a:r>
              <a:rPr lang="en-US" altLang="zh-CN" smtClean="0"/>
              <a:t>ItemEvent</a:t>
            </a:r>
          </a:p>
          <a:p>
            <a:pPr lvl="1" eaLnBrk="1" hangingPunct="1">
              <a:defRPr/>
            </a:pPr>
            <a:r>
              <a:rPr lang="zh-CN" altLang="en-US" smtClean="0"/>
              <a:t>选择了某些项目</a:t>
            </a:r>
          </a:p>
          <a:p>
            <a:pPr lvl="1" eaLnBrk="1" hangingPunct="1">
              <a:defRPr/>
            </a:pPr>
            <a:r>
              <a:rPr lang="en-US" altLang="zh-CN" smtClean="0"/>
              <a:t>ItemListener</a:t>
            </a:r>
          </a:p>
          <a:p>
            <a:pPr lvl="1" eaLnBrk="1" hangingPunct="1">
              <a:defRPr/>
            </a:pPr>
            <a:r>
              <a:rPr lang="en-US" altLang="zh-CN" smtClean="0"/>
              <a:t>itemStateChanged(ItemEvent)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2A0EF193-D5FF-46AA-904C-504D9A1C38A4}" type="slidenum">
              <a:rPr lang="en-US" altLang="zh-CN"/>
              <a:pPr>
                <a:defRPr/>
              </a:pPr>
              <a:t>57</a:t>
            </a:fld>
            <a:endParaRPr lang="en-US" altLang="zh-CN"/>
          </a:p>
        </p:txBody>
      </p:sp>
      <p:sp>
        <p:nvSpPr>
          <p:cNvPr id="50178" name="Rectangle 2"/>
          <p:cNvSpPr>
            <a:spLocks noGrp="1" noChangeArrowheads="1"/>
          </p:cNvSpPr>
          <p:nvPr>
            <p:ph type="body" idx="1"/>
          </p:nvPr>
        </p:nvSpPr>
        <p:spPr>
          <a:xfrm>
            <a:off x="1752600" y="1371600"/>
            <a:ext cx="6705600" cy="4114800"/>
          </a:xfrm>
        </p:spPr>
        <p:txBody>
          <a:bodyPr/>
          <a:lstStyle/>
          <a:p>
            <a:pPr eaLnBrk="1" hangingPunct="1">
              <a:defRPr/>
            </a:pPr>
            <a:r>
              <a:rPr lang="en-US" altLang="zh-CN" smtClean="0"/>
              <a:t>MouseEvent</a:t>
            </a:r>
          </a:p>
          <a:p>
            <a:pPr lvl="1" eaLnBrk="1" hangingPunct="1">
              <a:defRPr/>
            </a:pPr>
            <a:r>
              <a:rPr lang="zh-CN" altLang="en-US" smtClean="0"/>
              <a:t>鼠标移动</a:t>
            </a:r>
          </a:p>
          <a:p>
            <a:pPr lvl="1" eaLnBrk="1" hangingPunct="1">
              <a:defRPr/>
            </a:pPr>
            <a:r>
              <a:rPr lang="en-US" altLang="zh-CN" smtClean="0"/>
              <a:t>MouseMotionListener</a:t>
            </a:r>
          </a:p>
          <a:p>
            <a:pPr lvl="1" eaLnBrk="1" hangingPunct="1">
              <a:defRPr/>
            </a:pPr>
            <a:r>
              <a:rPr lang="en-US" altLang="zh-CN" smtClean="0"/>
              <a:t>mouseDragged(MouseEvent)</a:t>
            </a:r>
          </a:p>
          <a:p>
            <a:pPr lvl="1" eaLnBrk="1" hangingPunct="1">
              <a:buClr>
                <a:schemeClr val="tx1"/>
              </a:buClr>
              <a:buFont typeface="Wingdings" pitchFamily="2" charset="2"/>
              <a:buNone/>
              <a:defRPr/>
            </a:pPr>
            <a:r>
              <a:rPr lang="en-US" altLang="zh-CN" smtClean="0"/>
              <a:t>	mouseMoved(MouseEvent)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ADEAEEC5-8974-4296-ACF3-2A2592178AAF}" type="slidenum">
              <a:rPr lang="en-US" altLang="zh-CN"/>
              <a:pPr>
                <a:defRPr/>
              </a:pPr>
              <a:t>58</a:t>
            </a:fld>
            <a:endParaRPr lang="en-US" altLang="zh-CN"/>
          </a:p>
        </p:txBody>
      </p:sp>
      <p:sp>
        <p:nvSpPr>
          <p:cNvPr id="51202" name="Rectangle 2"/>
          <p:cNvSpPr>
            <a:spLocks noGrp="1" noChangeArrowheads="1"/>
          </p:cNvSpPr>
          <p:nvPr>
            <p:ph type="body" idx="1"/>
          </p:nvPr>
        </p:nvSpPr>
        <p:spPr>
          <a:xfrm>
            <a:off x="1752600" y="1143000"/>
            <a:ext cx="6858000" cy="4495800"/>
          </a:xfrm>
        </p:spPr>
        <p:txBody>
          <a:bodyPr/>
          <a:lstStyle/>
          <a:p>
            <a:pPr eaLnBrk="1" hangingPunct="1">
              <a:defRPr/>
            </a:pPr>
            <a:r>
              <a:rPr lang="en-US" altLang="zh-CN" smtClean="0"/>
              <a:t>MouseEvent</a:t>
            </a:r>
          </a:p>
          <a:p>
            <a:pPr lvl="1" eaLnBrk="1" hangingPunct="1">
              <a:defRPr/>
            </a:pPr>
            <a:r>
              <a:rPr lang="zh-CN" altLang="en-US" smtClean="0"/>
              <a:t>鼠标点击等</a:t>
            </a:r>
          </a:p>
          <a:p>
            <a:pPr lvl="1" eaLnBrk="1" hangingPunct="1">
              <a:defRPr/>
            </a:pPr>
            <a:r>
              <a:rPr lang="en-US" altLang="zh-CN" smtClean="0"/>
              <a:t>MouseListener</a:t>
            </a:r>
          </a:p>
          <a:p>
            <a:pPr lvl="1" algn="just" eaLnBrk="1" hangingPunct="1">
              <a:buClr>
                <a:schemeClr val="tx1"/>
              </a:buClr>
              <a:defRPr/>
            </a:pPr>
            <a:r>
              <a:rPr lang="en-US" altLang="zh-CN" smtClean="0"/>
              <a:t>mousePressed(MouseEvent)</a:t>
            </a:r>
          </a:p>
          <a:p>
            <a:pPr algn="just" eaLnBrk="1" hangingPunct="1">
              <a:buClr>
                <a:schemeClr val="tx1"/>
              </a:buClr>
              <a:buFont typeface="Wingdings" pitchFamily="2" charset="2"/>
              <a:buNone/>
              <a:defRPr/>
            </a:pPr>
            <a:r>
              <a:rPr lang="en-US" altLang="zh-CN" sz="2800" smtClean="0"/>
              <a:t>	    mouseReleased(MouseEvent)</a:t>
            </a:r>
          </a:p>
          <a:p>
            <a:pPr algn="just" eaLnBrk="1" hangingPunct="1">
              <a:buClr>
                <a:schemeClr val="tx1"/>
              </a:buClr>
              <a:buFont typeface="Wingdings" pitchFamily="2" charset="2"/>
              <a:buNone/>
              <a:defRPr/>
            </a:pPr>
            <a:r>
              <a:rPr lang="en-US" altLang="zh-CN" sz="2800" smtClean="0"/>
              <a:t>	    mouseEntered(MouseEvent)</a:t>
            </a:r>
          </a:p>
          <a:p>
            <a:pPr algn="just" eaLnBrk="1" hangingPunct="1">
              <a:buClr>
                <a:schemeClr val="tx1"/>
              </a:buClr>
              <a:buFont typeface="Wingdings" pitchFamily="2" charset="2"/>
              <a:buNone/>
              <a:defRPr/>
            </a:pPr>
            <a:r>
              <a:rPr lang="en-US" altLang="zh-CN" sz="2800" smtClean="0"/>
              <a:t>	    mouseExited(MouseEvent)</a:t>
            </a:r>
          </a:p>
          <a:p>
            <a:pPr algn="just" eaLnBrk="1" hangingPunct="1">
              <a:buClr>
                <a:schemeClr val="tx1"/>
              </a:buClr>
              <a:buFont typeface="Wingdings" pitchFamily="2" charset="2"/>
              <a:buNone/>
              <a:defRPr/>
            </a:pPr>
            <a:r>
              <a:rPr lang="en-US" altLang="zh-CN" sz="2800" smtClean="0"/>
              <a:t>	    mouseClicked(MouseEvent)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DB293C8D-ED10-4076-B997-6C8834C6EC50}" type="slidenum">
              <a:rPr lang="en-US" altLang="zh-CN"/>
              <a:pPr>
                <a:defRPr/>
              </a:pPr>
              <a:t>59</a:t>
            </a:fld>
            <a:endParaRPr lang="en-US" altLang="zh-CN"/>
          </a:p>
        </p:txBody>
      </p:sp>
      <p:sp>
        <p:nvSpPr>
          <p:cNvPr id="52226" name="Rectangle 2"/>
          <p:cNvSpPr>
            <a:spLocks noGrp="1" noChangeArrowheads="1"/>
          </p:cNvSpPr>
          <p:nvPr>
            <p:ph type="body" idx="1"/>
          </p:nvPr>
        </p:nvSpPr>
        <p:spPr>
          <a:xfrm>
            <a:off x="1752600" y="1371600"/>
            <a:ext cx="6705600" cy="4343400"/>
          </a:xfrm>
        </p:spPr>
        <p:txBody>
          <a:bodyPr/>
          <a:lstStyle/>
          <a:p>
            <a:pPr eaLnBrk="1" hangingPunct="1">
              <a:defRPr/>
            </a:pPr>
            <a:r>
              <a:rPr lang="en-US" altLang="zh-CN" smtClean="0"/>
              <a:t>KeyEvent</a:t>
            </a:r>
          </a:p>
          <a:p>
            <a:pPr lvl="1" eaLnBrk="1" hangingPunct="1">
              <a:defRPr/>
            </a:pPr>
            <a:r>
              <a:rPr lang="zh-CN" altLang="en-US" smtClean="0"/>
              <a:t>键盘输入</a:t>
            </a:r>
          </a:p>
          <a:p>
            <a:pPr lvl="1" eaLnBrk="1" hangingPunct="1">
              <a:defRPr/>
            </a:pPr>
            <a:r>
              <a:rPr lang="en-US" altLang="zh-CN" smtClean="0"/>
              <a:t>KeyListener</a:t>
            </a:r>
          </a:p>
          <a:p>
            <a:pPr lvl="1" algn="just" eaLnBrk="1" hangingPunct="1">
              <a:buClr>
                <a:schemeClr val="tx1"/>
              </a:buClr>
              <a:defRPr/>
            </a:pPr>
            <a:r>
              <a:rPr lang="en-US" altLang="zh-CN" smtClean="0"/>
              <a:t>keyPressed(KeyEvent)</a:t>
            </a:r>
          </a:p>
          <a:p>
            <a:pPr algn="just" eaLnBrk="1" hangingPunct="1">
              <a:buClr>
                <a:schemeClr val="tx1"/>
              </a:buClr>
              <a:buFont typeface="Wingdings" pitchFamily="2" charset="2"/>
              <a:buNone/>
              <a:defRPr/>
            </a:pPr>
            <a:r>
              <a:rPr lang="en-US" altLang="zh-CN" sz="2800" smtClean="0"/>
              <a:t>	     keyReleased(KeyEvent)</a:t>
            </a:r>
          </a:p>
          <a:p>
            <a:pPr algn="just" eaLnBrk="1" hangingPunct="1">
              <a:buClr>
                <a:schemeClr val="tx1"/>
              </a:buClr>
              <a:buFont typeface="Wingdings" pitchFamily="2" charset="2"/>
              <a:buNone/>
              <a:defRPr/>
            </a:pPr>
            <a:r>
              <a:rPr lang="en-US" altLang="zh-CN" sz="2800" smtClean="0"/>
              <a:t>	     keyTyped(KeyEvent)</a:t>
            </a:r>
          </a:p>
          <a:p>
            <a:pPr lvl="1" eaLnBrk="1" hangingPunct="1">
              <a:buClr>
                <a:schemeClr val="tx1"/>
              </a:buClr>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BB2A9E2-C9AA-4FC5-ABB3-A9CFAA8EDA80}" type="slidenum">
              <a:rPr lang="en-US" altLang="zh-CN"/>
              <a:pPr>
                <a:defRPr/>
              </a:pPr>
              <a:t>6</a:t>
            </a:fld>
            <a:endParaRPr lang="en-US" altLang="zh-CN"/>
          </a:p>
        </p:txBody>
      </p:sp>
      <p:sp>
        <p:nvSpPr>
          <p:cNvPr id="119810" name="Rectangle 2"/>
          <p:cNvSpPr>
            <a:spLocks noGrp="1" noChangeArrowheads="1"/>
          </p:cNvSpPr>
          <p:nvPr>
            <p:ph type="title"/>
          </p:nvPr>
        </p:nvSpPr>
        <p:spPr/>
        <p:txBody>
          <a:bodyPr/>
          <a:lstStyle/>
          <a:p>
            <a:pPr eaLnBrk="1" hangingPunct="1">
              <a:defRPr/>
            </a:pPr>
            <a:r>
              <a:rPr lang="zh-CN" altLang="en-US" smtClean="0"/>
              <a:t>学习目标</a:t>
            </a:r>
          </a:p>
        </p:txBody>
      </p:sp>
      <p:sp>
        <p:nvSpPr>
          <p:cNvPr id="119811" name="Rectangle 3"/>
          <p:cNvSpPr>
            <a:spLocks noGrp="1" noChangeArrowheads="1"/>
          </p:cNvSpPr>
          <p:nvPr>
            <p:ph type="body" idx="1"/>
          </p:nvPr>
        </p:nvSpPr>
        <p:spPr/>
        <p:txBody>
          <a:bodyPr/>
          <a:lstStyle/>
          <a:p>
            <a:pPr eaLnBrk="1" hangingPunct="1">
              <a:defRPr/>
            </a:pPr>
            <a:r>
              <a:rPr lang="zh-CN" altLang="en-US" dirty="0" smtClean="0">
                <a:latin typeface="宋体" pitchFamily="2" charset="-122"/>
              </a:rPr>
              <a:t>掌握用</a:t>
            </a:r>
            <a:r>
              <a:rPr lang="en-US" altLang="zh-CN" dirty="0" smtClean="0"/>
              <a:t>Swing</a:t>
            </a:r>
            <a:r>
              <a:rPr lang="zh-CN" altLang="en-US" dirty="0" smtClean="0">
                <a:latin typeface="宋体" pitchFamily="2" charset="-122"/>
              </a:rPr>
              <a:t>来设计图形用户界面的思路，尤其是组件、容器、布局管理器等概念。</a:t>
            </a:r>
            <a:endParaRPr lang="en-US" altLang="zh-CN" dirty="0" smtClean="0">
              <a:latin typeface="宋体" pitchFamily="2" charset="-122"/>
            </a:endParaRPr>
          </a:p>
          <a:p>
            <a:pPr eaLnBrk="1" hangingPunct="1">
              <a:defRPr/>
            </a:pPr>
            <a:r>
              <a:rPr lang="zh-CN" altLang="en-US" dirty="0" smtClean="0">
                <a:latin typeface="宋体" pitchFamily="2" charset="-122"/>
              </a:rPr>
              <a:t>学习事件处理模型，掌握事件、事件源、事件处理者等概念，让程序能够响应用户的操作。</a:t>
            </a:r>
            <a:endParaRPr lang="en-US" altLang="zh-CN" dirty="0" smtClean="0">
              <a:latin typeface="宋体" pitchFamily="2" charset="-122"/>
            </a:endParaRPr>
          </a:p>
          <a:p>
            <a:pPr>
              <a:defRPr/>
            </a:pPr>
            <a:r>
              <a:rPr lang="zh-CN" altLang="en-US" dirty="0" smtClean="0">
                <a:latin typeface="宋体" pitchFamily="2" charset="-122"/>
              </a:rPr>
              <a:t>最后了解</a:t>
            </a:r>
            <a:r>
              <a:rPr lang="en-US" altLang="zh-CN" dirty="0" smtClean="0"/>
              <a:t>Swing</a:t>
            </a:r>
            <a:r>
              <a:rPr lang="zh-CN" altLang="en-US" dirty="0" smtClean="0">
                <a:latin typeface="宋体" pitchFamily="2" charset="-122"/>
              </a:rPr>
              <a:t>各个组件的用法及所采用的事件处理接口</a:t>
            </a:r>
            <a:endParaRPr lang="zh-CN" altLang="en-US" dirty="0" smtClean="0"/>
          </a:p>
        </p:txBody>
      </p:sp>
    </p:spTree>
  </p:cSld>
  <p:clrMapOvr>
    <a:masterClrMapping/>
  </p:clrMapOvr>
  <p:transition advTm="1209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C6320B78-C76D-485E-864F-06A5420F1BDE}" type="slidenum">
              <a:rPr lang="en-US" altLang="zh-CN"/>
              <a:pPr>
                <a:defRPr/>
              </a:pPr>
              <a:t>60</a:t>
            </a:fld>
            <a:endParaRPr lang="en-US" altLang="zh-CN"/>
          </a:p>
        </p:txBody>
      </p:sp>
      <p:sp>
        <p:nvSpPr>
          <p:cNvPr id="53250" name="Rectangle 2"/>
          <p:cNvSpPr>
            <a:spLocks noGrp="1" noChangeArrowheads="1"/>
          </p:cNvSpPr>
          <p:nvPr>
            <p:ph type="body" idx="1"/>
          </p:nvPr>
        </p:nvSpPr>
        <p:spPr>
          <a:xfrm>
            <a:off x="2368550" y="1600200"/>
            <a:ext cx="5948363" cy="3836988"/>
          </a:xfrm>
        </p:spPr>
        <p:txBody>
          <a:bodyPr/>
          <a:lstStyle/>
          <a:p>
            <a:pPr eaLnBrk="1" hangingPunct="1">
              <a:defRPr/>
            </a:pPr>
            <a:r>
              <a:rPr lang="en-US" altLang="zh-CN" smtClean="0"/>
              <a:t>FocusEvent</a:t>
            </a:r>
          </a:p>
          <a:p>
            <a:pPr lvl="1" eaLnBrk="1" hangingPunct="1">
              <a:defRPr/>
            </a:pPr>
            <a:r>
              <a:rPr lang="zh-CN" altLang="en-US" smtClean="0"/>
              <a:t>组件收到或失去焦点</a:t>
            </a:r>
          </a:p>
          <a:p>
            <a:pPr lvl="1" eaLnBrk="1" hangingPunct="1">
              <a:defRPr/>
            </a:pPr>
            <a:r>
              <a:rPr lang="en-US" altLang="zh-CN" smtClean="0"/>
              <a:t>FocusListener</a:t>
            </a:r>
          </a:p>
          <a:p>
            <a:pPr lvl="1" eaLnBrk="1" hangingPunct="1">
              <a:defRPr/>
            </a:pPr>
            <a:r>
              <a:rPr lang="en-US" altLang="zh-CN" smtClean="0"/>
              <a:t>focusGained(FocusEvent)</a:t>
            </a:r>
          </a:p>
          <a:p>
            <a:pPr lvl="1" eaLnBrk="1" hangingPunct="1">
              <a:buClr>
                <a:schemeClr val="tx1"/>
              </a:buClr>
              <a:buFont typeface="Wingdings" pitchFamily="2" charset="2"/>
              <a:buNone/>
              <a:defRPr/>
            </a:pPr>
            <a:r>
              <a:rPr lang="en-US" altLang="zh-CN" smtClean="0"/>
              <a:t>	focusLost(focusEvent)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2139A509-5455-47BC-A4DD-F1A18FC8FA4A}" type="slidenum">
              <a:rPr lang="en-US" altLang="zh-CN"/>
              <a:pPr>
                <a:defRPr/>
              </a:pPr>
              <a:t>61</a:t>
            </a:fld>
            <a:endParaRPr lang="en-US" altLang="zh-CN"/>
          </a:p>
        </p:txBody>
      </p:sp>
      <p:sp>
        <p:nvSpPr>
          <p:cNvPr id="54274" name="Rectangle 2"/>
          <p:cNvSpPr>
            <a:spLocks noGrp="1" noChangeArrowheads="1"/>
          </p:cNvSpPr>
          <p:nvPr>
            <p:ph type="body" idx="1"/>
          </p:nvPr>
        </p:nvSpPr>
        <p:spPr>
          <a:xfrm>
            <a:off x="1752600" y="1295400"/>
            <a:ext cx="6705600" cy="4114800"/>
          </a:xfrm>
        </p:spPr>
        <p:txBody>
          <a:bodyPr/>
          <a:lstStyle/>
          <a:p>
            <a:pPr eaLnBrk="1" hangingPunct="1">
              <a:defRPr/>
            </a:pPr>
            <a:r>
              <a:rPr lang="en-US" altLang="zh-CN" smtClean="0"/>
              <a:t>AdjustementEvent</a:t>
            </a:r>
          </a:p>
          <a:p>
            <a:pPr lvl="1" eaLnBrk="1" hangingPunct="1">
              <a:defRPr/>
            </a:pPr>
            <a:r>
              <a:rPr lang="zh-CN" altLang="en-US" smtClean="0"/>
              <a:t>移动了滚动条等组件</a:t>
            </a:r>
          </a:p>
          <a:p>
            <a:pPr lvl="1" eaLnBrk="1" hangingPunct="1">
              <a:defRPr/>
            </a:pPr>
            <a:r>
              <a:rPr lang="en-US" altLang="zh-CN" smtClean="0"/>
              <a:t>AdjustmentListener</a:t>
            </a:r>
          </a:p>
          <a:p>
            <a:pPr lvl="1" eaLnBrk="1" hangingPunct="1">
              <a:defRPr/>
            </a:pPr>
            <a:r>
              <a:rPr lang="en-US" altLang="zh-CN" smtClean="0"/>
              <a:t>adjustmentValueChanged(AdjustmentEvent)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41FC6152-A914-4DEF-82B4-9911BAC6E999}" type="slidenum">
              <a:rPr lang="en-US" altLang="zh-CN"/>
              <a:pPr>
                <a:defRPr/>
              </a:pPr>
              <a:t>62</a:t>
            </a:fld>
            <a:endParaRPr lang="en-US" altLang="zh-CN"/>
          </a:p>
        </p:txBody>
      </p:sp>
      <p:sp>
        <p:nvSpPr>
          <p:cNvPr id="55298" name="Rectangle 2"/>
          <p:cNvSpPr>
            <a:spLocks noGrp="1" noChangeArrowheads="1"/>
          </p:cNvSpPr>
          <p:nvPr>
            <p:ph type="body" idx="1"/>
          </p:nvPr>
        </p:nvSpPr>
        <p:spPr>
          <a:xfrm>
            <a:off x="1752600" y="1295400"/>
            <a:ext cx="6705600" cy="4648200"/>
          </a:xfrm>
        </p:spPr>
        <p:txBody>
          <a:bodyPr/>
          <a:lstStyle/>
          <a:p>
            <a:pPr eaLnBrk="1" hangingPunct="1">
              <a:defRPr/>
            </a:pPr>
            <a:r>
              <a:rPr lang="en-US" altLang="zh-CN" smtClean="0"/>
              <a:t>ComponentEvent</a:t>
            </a:r>
          </a:p>
          <a:p>
            <a:pPr lvl="1" eaLnBrk="1" hangingPunct="1">
              <a:defRPr/>
            </a:pPr>
            <a:r>
              <a:rPr lang="zh-CN" altLang="en-US" smtClean="0"/>
              <a:t>对象移动缩放显示隐藏等</a:t>
            </a:r>
          </a:p>
          <a:p>
            <a:pPr lvl="1" eaLnBrk="1" hangingPunct="1">
              <a:defRPr/>
            </a:pPr>
            <a:r>
              <a:rPr lang="en-US" altLang="zh-CN" smtClean="0"/>
              <a:t>ComponentListener</a:t>
            </a:r>
          </a:p>
          <a:p>
            <a:pPr lvl="1" eaLnBrk="1" hangingPunct="1">
              <a:defRPr/>
            </a:pPr>
            <a:r>
              <a:rPr lang="en-US" altLang="zh-CN" smtClean="0"/>
              <a:t>componentMoved(ComponentEvent)</a:t>
            </a:r>
          </a:p>
          <a:p>
            <a:pPr lvl="1" eaLnBrk="1" hangingPunct="1">
              <a:buClr>
                <a:schemeClr val="tx1"/>
              </a:buClr>
              <a:buFont typeface="Wingdings" pitchFamily="2" charset="2"/>
              <a:buNone/>
              <a:defRPr/>
            </a:pPr>
            <a:r>
              <a:rPr lang="en-US" altLang="zh-CN" smtClean="0"/>
              <a:t>	componentHidden(ComponentEvent)</a:t>
            </a:r>
          </a:p>
          <a:p>
            <a:pPr lvl="1" eaLnBrk="1" hangingPunct="1">
              <a:buClr>
                <a:schemeClr val="tx1"/>
              </a:buClr>
              <a:buFont typeface="Wingdings" pitchFamily="2" charset="2"/>
              <a:buNone/>
              <a:defRPr/>
            </a:pPr>
            <a:r>
              <a:rPr lang="en-US" altLang="zh-CN" smtClean="0"/>
              <a:t>	componentResized(ComponentEvent)</a:t>
            </a:r>
          </a:p>
          <a:p>
            <a:pPr lvl="1" eaLnBrk="1" hangingPunct="1">
              <a:buClr>
                <a:schemeClr val="tx1"/>
              </a:buClr>
              <a:buFont typeface="Wingdings" pitchFamily="2" charset="2"/>
              <a:buNone/>
              <a:defRPr/>
            </a:pPr>
            <a:r>
              <a:rPr lang="en-US" altLang="zh-CN" smtClean="0"/>
              <a:t>	componentShown(ComponentEvent)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5C03A80E-3F25-45C2-9C6C-00A24D3BD12D}" type="slidenum">
              <a:rPr lang="en-US" altLang="zh-CN"/>
              <a:pPr>
                <a:defRPr/>
              </a:pPr>
              <a:t>63</a:t>
            </a:fld>
            <a:endParaRPr lang="en-US" altLang="zh-CN"/>
          </a:p>
        </p:txBody>
      </p:sp>
      <p:sp>
        <p:nvSpPr>
          <p:cNvPr id="56322" name="Rectangle 2"/>
          <p:cNvSpPr>
            <a:spLocks noGrp="1" noChangeArrowheads="1"/>
          </p:cNvSpPr>
          <p:nvPr>
            <p:ph type="body" idx="1"/>
          </p:nvPr>
        </p:nvSpPr>
        <p:spPr>
          <a:xfrm>
            <a:off x="1331913" y="765175"/>
            <a:ext cx="6553200" cy="5486400"/>
          </a:xfrm>
        </p:spPr>
        <p:txBody>
          <a:bodyPr/>
          <a:lstStyle/>
          <a:p>
            <a:pPr eaLnBrk="1" hangingPunct="1">
              <a:defRPr/>
            </a:pPr>
            <a:r>
              <a:rPr lang="en-US" altLang="zh-CN" smtClean="0"/>
              <a:t>WindowEvent</a:t>
            </a:r>
          </a:p>
          <a:p>
            <a:pPr lvl="1" eaLnBrk="1" hangingPunct="1">
              <a:defRPr/>
            </a:pPr>
            <a:r>
              <a:rPr lang="zh-CN" altLang="en-US" smtClean="0"/>
              <a:t>窗口收到窗口级事件</a:t>
            </a:r>
          </a:p>
          <a:p>
            <a:pPr lvl="1" eaLnBrk="1" hangingPunct="1">
              <a:defRPr/>
            </a:pPr>
            <a:r>
              <a:rPr lang="en-US" altLang="zh-CN" smtClean="0"/>
              <a:t>WindowListener</a:t>
            </a:r>
          </a:p>
          <a:p>
            <a:pPr lvl="1" eaLnBrk="1" hangingPunct="1">
              <a:defRPr/>
            </a:pPr>
            <a:r>
              <a:rPr lang="en-US" altLang="zh-CN" smtClean="0"/>
              <a:t>windowClosing(WindowEvent)</a:t>
            </a:r>
          </a:p>
          <a:p>
            <a:pPr lvl="1" eaLnBrk="1" hangingPunct="1">
              <a:buClr>
                <a:schemeClr val="tx1"/>
              </a:buClr>
              <a:buFont typeface="Wingdings" pitchFamily="2" charset="2"/>
              <a:buNone/>
              <a:defRPr/>
            </a:pPr>
            <a:r>
              <a:rPr lang="en-US" altLang="zh-CN" smtClean="0"/>
              <a:t>	windowOpened(WindowEvent)</a:t>
            </a:r>
          </a:p>
          <a:p>
            <a:pPr lvl="1" eaLnBrk="1" hangingPunct="1">
              <a:buClr>
                <a:schemeClr val="tx1"/>
              </a:buClr>
              <a:buFont typeface="Wingdings" pitchFamily="2" charset="2"/>
              <a:buNone/>
              <a:defRPr/>
            </a:pPr>
            <a:r>
              <a:rPr lang="en-US" altLang="zh-CN" smtClean="0"/>
              <a:t>	windowIconified(WindowEvent)</a:t>
            </a:r>
          </a:p>
          <a:p>
            <a:pPr lvl="1" eaLnBrk="1" hangingPunct="1">
              <a:buClr>
                <a:schemeClr val="tx1"/>
              </a:buClr>
              <a:buFont typeface="Wingdings" pitchFamily="2" charset="2"/>
              <a:buNone/>
              <a:defRPr/>
            </a:pPr>
            <a:r>
              <a:rPr lang="en-US" altLang="zh-CN" smtClean="0"/>
              <a:t>	windowDeiconified(WindowEvent)</a:t>
            </a:r>
          </a:p>
          <a:p>
            <a:pPr lvl="1" eaLnBrk="1" hangingPunct="1">
              <a:buClr>
                <a:schemeClr val="tx1"/>
              </a:buClr>
              <a:buFont typeface="Wingdings" pitchFamily="2" charset="2"/>
              <a:buNone/>
              <a:defRPr/>
            </a:pPr>
            <a:r>
              <a:rPr lang="en-US" altLang="zh-CN" smtClean="0"/>
              <a:t>	windowClosed(WindowEvent)</a:t>
            </a:r>
          </a:p>
          <a:p>
            <a:pPr lvl="1" eaLnBrk="1" hangingPunct="1">
              <a:buClr>
                <a:schemeClr val="tx1"/>
              </a:buClr>
              <a:buFont typeface="Wingdings" pitchFamily="2" charset="2"/>
              <a:buNone/>
              <a:defRPr/>
            </a:pPr>
            <a:r>
              <a:rPr lang="en-US" altLang="zh-CN" smtClean="0"/>
              <a:t>	windowActivated(WindowEvent)</a:t>
            </a:r>
          </a:p>
          <a:p>
            <a:pPr lvl="1" eaLnBrk="1" hangingPunct="1">
              <a:buClr>
                <a:schemeClr val="tx1"/>
              </a:buClr>
              <a:buFont typeface="Wingdings" pitchFamily="2" charset="2"/>
              <a:buNone/>
              <a:defRPr/>
            </a:pPr>
            <a:r>
              <a:rPr lang="en-US" altLang="zh-CN" smtClean="0"/>
              <a:t>	windowDeactivated(WindowEvent)</a:t>
            </a:r>
          </a:p>
          <a:p>
            <a:pPr lvl="1" eaLnBrk="1" hangingPunct="1">
              <a:buClr>
                <a:schemeClr val="tx1"/>
              </a:buClr>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C3564B60-B56C-4C35-BCFD-9D0D037DCAE6}" type="slidenum">
              <a:rPr lang="en-US" altLang="zh-CN"/>
              <a:pPr>
                <a:defRPr/>
              </a:pPr>
              <a:t>64</a:t>
            </a:fld>
            <a:endParaRPr lang="en-US" altLang="zh-CN"/>
          </a:p>
        </p:txBody>
      </p:sp>
      <p:sp>
        <p:nvSpPr>
          <p:cNvPr id="57346" name="Rectangle 2"/>
          <p:cNvSpPr>
            <a:spLocks noGrp="1" noChangeArrowheads="1"/>
          </p:cNvSpPr>
          <p:nvPr>
            <p:ph type="body" idx="1"/>
          </p:nvPr>
        </p:nvSpPr>
        <p:spPr>
          <a:xfrm>
            <a:off x="1828800" y="1066800"/>
            <a:ext cx="6629400" cy="4800600"/>
          </a:xfrm>
        </p:spPr>
        <p:txBody>
          <a:bodyPr/>
          <a:lstStyle/>
          <a:p>
            <a:pPr eaLnBrk="1" hangingPunct="1">
              <a:defRPr/>
            </a:pPr>
            <a:r>
              <a:rPr lang="en-US" altLang="zh-CN" smtClean="0"/>
              <a:t>ContainerEvent</a:t>
            </a:r>
          </a:p>
          <a:p>
            <a:pPr lvl="1" eaLnBrk="1" hangingPunct="1">
              <a:defRPr/>
            </a:pPr>
            <a:r>
              <a:rPr lang="zh-CN" altLang="en-US" smtClean="0"/>
              <a:t>容器中增加删除了组件</a:t>
            </a:r>
          </a:p>
          <a:p>
            <a:pPr lvl="1" eaLnBrk="1" hangingPunct="1">
              <a:defRPr/>
            </a:pPr>
            <a:r>
              <a:rPr lang="en-US" altLang="zh-CN" smtClean="0"/>
              <a:t>ContainerListener</a:t>
            </a:r>
          </a:p>
          <a:p>
            <a:pPr lvl="1" eaLnBrk="1" hangingPunct="1">
              <a:defRPr/>
            </a:pPr>
            <a:r>
              <a:rPr lang="en-US" altLang="zh-CN" smtClean="0"/>
              <a:t>componentAdded(containerEvent)</a:t>
            </a:r>
          </a:p>
          <a:p>
            <a:pPr lvl="1" eaLnBrk="1" hangingPunct="1">
              <a:buClr>
                <a:schemeClr val="tx1"/>
              </a:buClr>
              <a:buFont typeface="Wingdings" pitchFamily="2" charset="2"/>
              <a:buNone/>
              <a:defRPr/>
            </a:pPr>
            <a:r>
              <a:rPr lang="en-US" altLang="zh-CN" smtClean="0"/>
              <a:t>	componentRemoved(containerEvent)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D929B145-70B7-450A-B447-6D5550658A60}" type="slidenum">
              <a:rPr lang="en-US" altLang="zh-CN"/>
              <a:pPr>
                <a:defRPr/>
              </a:pPr>
              <a:t>65</a:t>
            </a:fld>
            <a:endParaRPr lang="en-US" altLang="zh-CN"/>
          </a:p>
        </p:txBody>
      </p:sp>
      <p:sp>
        <p:nvSpPr>
          <p:cNvPr id="58370" name="Rectangle 2"/>
          <p:cNvSpPr>
            <a:spLocks noGrp="1" noChangeArrowheads="1"/>
          </p:cNvSpPr>
          <p:nvPr>
            <p:ph type="body" idx="1"/>
          </p:nvPr>
        </p:nvSpPr>
        <p:spPr>
          <a:xfrm>
            <a:off x="2133600" y="1447800"/>
            <a:ext cx="6400800" cy="4114800"/>
          </a:xfrm>
        </p:spPr>
        <p:txBody>
          <a:bodyPr/>
          <a:lstStyle/>
          <a:p>
            <a:pPr eaLnBrk="1" hangingPunct="1">
              <a:defRPr/>
            </a:pPr>
            <a:r>
              <a:rPr lang="en-US" altLang="zh-CN" smtClean="0"/>
              <a:t>TextEvent</a:t>
            </a:r>
          </a:p>
          <a:p>
            <a:pPr lvl="1" eaLnBrk="1" hangingPunct="1">
              <a:defRPr/>
            </a:pPr>
            <a:r>
              <a:rPr lang="zh-CN" altLang="en-US" smtClean="0"/>
              <a:t>文本字段或文本区发生改变</a:t>
            </a:r>
          </a:p>
          <a:p>
            <a:pPr lvl="1" eaLnBrk="1" hangingPunct="1">
              <a:defRPr/>
            </a:pPr>
            <a:r>
              <a:rPr lang="en-US" altLang="zh-CN" smtClean="0"/>
              <a:t>TextListener</a:t>
            </a:r>
          </a:p>
          <a:p>
            <a:pPr lvl="1" eaLnBrk="1" hangingPunct="1">
              <a:defRPr/>
            </a:pPr>
            <a:r>
              <a:rPr lang="en-US" altLang="zh-CN" smtClean="0"/>
              <a:t>textValueChanged(TextEvent)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4C79A444-C498-4447-A648-25C793CFA4A4}" type="slidenum">
              <a:rPr lang="en-US" altLang="zh-CN"/>
              <a:pPr>
                <a:defRPr/>
              </a:pPr>
              <a:t>66</a:t>
            </a:fld>
            <a:endParaRPr lang="en-US" altLang="zh-CN"/>
          </a:p>
        </p:txBody>
      </p:sp>
      <p:sp>
        <p:nvSpPr>
          <p:cNvPr id="59394" name="Rectangle 2"/>
          <p:cNvSpPr>
            <a:spLocks noGrp="1" noChangeArrowheads="1"/>
          </p:cNvSpPr>
          <p:nvPr>
            <p:ph type="body" idx="1"/>
          </p:nvPr>
        </p:nvSpPr>
        <p:spPr>
          <a:xfrm>
            <a:off x="0" y="609600"/>
            <a:ext cx="8763000" cy="5791200"/>
          </a:xfrm>
        </p:spPr>
        <p:txBody>
          <a:bodyPr/>
          <a:lstStyle/>
          <a:p>
            <a:pPr algn="just" eaLnBrk="1" hangingPunct="1">
              <a:buClr>
                <a:schemeClr val="tx1"/>
              </a:buClr>
              <a:buFont typeface="Wingdings" pitchFamily="2" charset="2"/>
              <a:buNone/>
              <a:defRPr/>
            </a:pPr>
            <a:r>
              <a:rPr lang="en-US" altLang="zh-CN" sz="2400" b="1" dirty="0" smtClean="0"/>
              <a:t>		import java.awt.*;</a:t>
            </a:r>
          </a:p>
          <a:p>
            <a:pPr algn="just" eaLnBrk="1" hangingPunct="1">
              <a:buClr>
                <a:schemeClr val="tx1"/>
              </a:buClr>
              <a:buFont typeface="Wingdings" pitchFamily="2" charset="2"/>
              <a:buNone/>
              <a:defRPr/>
            </a:pPr>
            <a:r>
              <a:rPr lang="en-US" altLang="zh-CN" sz="2400" b="1" dirty="0" smtClean="0"/>
              <a:t>		import </a:t>
            </a:r>
            <a:r>
              <a:rPr lang="en-US" altLang="zh-CN" sz="2400" b="1" dirty="0" err="1" smtClean="0"/>
              <a:t>java.awt.event</a:t>
            </a:r>
            <a:r>
              <a:rPr lang="en-US" altLang="zh-CN" sz="2400" b="1" dirty="0" smtClean="0"/>
              <a:t>.*;</a:t>
            </a:r>
          </a:p>
          <a:p>
            <a:pPr algn="just" eaLnBrk="1" hangingPunct="1">
              <a:buClr>
                <a:schemeClr val="tx1"/>
              </a:buClr>
              <a:buFont typeface="Wingdings" pitchFamily="2" charset="2"/>
              <a:buNone/>
              <a:defRPr/>
            </a:pPr>
            <a:r>
              <a:rPr lang="en-US" altLang="zh-CN" sz="2400" b="1" dirty="0" smtClean="0"/>
              <a:t>		import </a:t>
            </a:r>
            <a:r>
              <a:rPr lang="en-US" altLang="zh-CN" sz="2400" b="1" dirty="0" err="1" smtClean="0"/>
              <a:t>javax.swing</a:t>
            </a:r>
            <a:r>
              <a:rPr lang="en-US" altLang="zh-CN" sz="2400" b="1" dirty="0" smtClean="0"/>
              <a:t>.*;</a:t>
            </a:r>
          </a:p>
          <a:p>
            <a:pPr algn="just" eaLnBrk="1" hangingPunct="1">
              <a:buClr>
                <a:schemeClr val="tx1"/>
              </a:buClr>
              <a:buFont typeface="Wingdings" pitchFamily="2" charset="2"/>
              <a:buNone/>
              <a:defRPr/>
            </a:pPr>
            <a:r>
              <a:rPr lang="en-US" altLang="zh-CN" sz="2400" b="1" dirty="0" smtClean="0"/>
              <a:t>		public class </a:t>
            </a:r>
            <a:r>
              <a:rPr lang="en-US" altLang="zh-CN" sz="2400" b="1" dirty="0" err="1" smtClean="0"/>
              <a:t>TwoListener</a:t>
            </a:r>
            <a:r>
              <a:rPr lang="en-US" altLang="zh-CN" sz="2400" b="1" dirty="0" smtClean="0"/>
              <a:t> implements	</a:t>
            </a:r>
            <a:r>
              <a:rPr lang="en-US" altLang="zh-CN" sz="2400" b="1" dirty="0" smtClean="0">
                <a:solidFill>
                  <a:schemeClr val="tx2"/>
                </a:solidFill>
              </a:rPr>
              <a:t>	</a:t>
            </a:r>
            <a:r>
              <a:rPr lang="en-US" altLang="zh-CN" sz="2400" b="1" dirty="0" err="1" smtClean="0"/>
              <a:t>MouseMotionListener,MouseListener,WindowListener</a:t>
            </a:r>
            <a:r>
              <a:rPr lang="en-US" altLang="zh-CN" sz="2400" b="1" dirty="0" smtClean="0"/>
              <a:t> {</a:t>
            </a:r>
          </a:p>
          <a:p>
            <a:pPr lvl="2" algn="just" eaLnBrk="1" hangingPunct="1">
              <a:buClr>
                <a:schemeClr val="tx1"/>
              </a:buClr>
              <a:buFont typeface="Wingdings" pitchFamily="2" charset="2"/>
              <a:buNone/>
              <a:defRPr/>
            </a:pPr>
            <a:r>
              <a:rPr lang="en-US" altLang="zh-CN" b="1" dirty="0" smtClean="0"/>
              <a:t>	private </a:t>
            </a:r>
            <a:r>
              <a:rPr lang="en-US" altLang="zh-CN" b="1" dirty="0" err="1" smtClean="0"/>
              <a:t>JFrame</a:t>
            </a:r>
            <a:r>
              <a:rPr lang="en-US" altLang="zh-CN" b="1" dirty="0" smtClean="0"/>
              <a:t> f;</a:t>
            </a:r>
          </a:p>
          <a:p>
            <a:pPr lvl="2" algn="just" eaLnBrk="1" hangingPunct="1">
              <a:buClr>
                <a:schemeClr val="tx1"/>
              </a:buClr>
              <a:buFont typeface="Wingdings" pitchFamily="2" charset="2"/>
              <a:buNone/>
              <a:defRPr/>
            </a:pPr>
            <a:r>
              <a:rPr lang="en-US" altLang="zh-CN" b="1" dirty="0" smtClean="0"/>
              <a:t>	private </a:t>
            </a:r>
            <a:r>
              <a:rPr lang="en-US" altLang="zh-CN" b="1" dirty="0" err="1" smtClean="0"/>
              <a:t>JTextField</a:t>
            </a:r>
            <a:r>
              <a:rPr lang="en-US" altLang="zh-CN" b="1" dirty="0" smtClean="0"/>
              <a:t> </a:t>
            </a:r>
            <a:r>
              <a:rPr lang="en-US" altLang="zh-CN" b="1" dirty="0" err="1" smtClean="0"/>
              <a:t>tf</a:t>
            </a:r>
            <a:r>
              <a:rPr lang="en-US" altLang="zh-CN" b="1" dirty="0" smtClean="0"/>
              <a:t>;		</a:t>
            </a:r>
            <a:r>
              <a:rPr lang="en-US" altLang="zh-CN" dirty="0" smtClean="0"/>
              <a:t>		</a:t>
            </a:r>
          </a:p>
          <a:p>
            <a:pPr lvl="2" algn="just" eaLnBrk="1" hangingPunct="1">
              <a:buClr>
                <a:schemeClr val="tx1"/>
              </a:buClr>
              <a:buFont typeface="Wingdings" pitchFamily="2" charset="2"/>
              <a:buNone/>
              <a:defRPr/>
            </a:pPr>
            <a:r>
              <a:rPr lang="en-US" altLang="zh-CN" b="1" dirty="0" smtClean="0"/>
              <a:t>	public static void main(String </a:t>
            </a:r>
            <a:r>
              <a:rPr lang="en-US" altLang="zh-CN" b="1" dirty="0" err="1" smtClean="0"/>
              <a:t>args</a:t>
            </a:r>
            <a:r>
              <a:rPr lang="en-US" altLang="zh-CN" b="1" dirty="0" smtClean="0"/>
              <a:t>[])</a:t>
            </a:r>
          </a:p>
          <a:p>
            <a:pPr lvl="2" algn="just" eaLnBrk="1" hangingPunct="1">
              <a:buClr>
                <a:schemeClr val="tx1"/>
              </a:buClr>
              <a:buFont typeface="Wingdings" pitchFamily="2" charset="2"/>
              <a:buNone/>
              <a:defRPr/>
            </a:pPr>
            <a:r>
              <a:rPr lang="en-US" altLang="zh-CN" b="1" dirty="0" smtClean="0"/>
              <a:t>	{</a:t>
            </a:r>
          </a:p>
          <a:p>
            <a:pPr lvl="2" algn="just" eaLnBrk="1" hangingPunct="1">
              <a:buClr>
                <a:schemeClr val="tx1"/>
              </a:buClr>
              <a:buFont typeface="Wingdings" pitchFamily="2" charset="2"/>
              <a:buNone/>
              <a:defRPr/>
            </a:pPr>
            <a:r>
              <a:rPr lang="en-US" altLang="zh-CN" b="1" dirty="0" smtClean="0"/>
              <a:t>		</a:t>
            </a:r>
            <a:r>
              <a:rPr lang="en-US" altLang="zh-CN" b="1" dirty="0" err="1" smtClean="0"/>
              <a:t>TwoListener</a:t>
            </a:r>
            <a:r>
              <a:rPr lang="en-US" altLang="zh-CN" b="1" dirty="0" smtClean="0"/>
              <a:t> two = new </a:t>
            </a:r>
            <a:r>
              <a:rPr lang="en-US" altLang="zh-CN" b="1" dirty="0" err="1" smtClean="0"/>
              <a:t>TwoListener</a:t>
            </a:r>
            <a:r>
              <a:rPr lang="en-US" altLang="zh-CN" b="1" dirty="0" smtClean="0"/>
              <a:t>();</a:t>
            </a:r>
          </a:p>
          <a:p>
            <a:pPr lvl="2" algn="just" eaLnBrk="1" hangingPunct="1">
              <a:buClr>
                <a:schemeClr val="tx1"/>
              </a:buClr>
              <a:buFont typeface="Wingdings" pitchFamily="2" charset="2"/>
              <a:buNone/>
              <a:defRPr/>
            </a:pPr>
            <a:r>
              <a:rPr lang="en-US" altLang="zh-CN" b="1" dirty="0" smtClean="0"/>
              <a:t>		</a:t>
            </a:r>
            <a:r>
              <a:rPr lang="en-US" altLang="zh-CN" b="1" dirty="0" err="1" smtClean="0"/>
              <a:t>two.go</a:t>
            </a:r>
            <a:r>
              <a:rPr lang="en-US" altLang="zh-CN" b="1" dirty="0" smtClean="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BD33B83C-95C4-41D1-9F95-0F84A27C3A55}" type="slidenum">
              <a:rPr lang="en-US" altLang="zh-CN"/>
              <a:pPr>
                <a:defRPr/>
              </a:pPr>
              <a:t>67</a:t>
            </a:fld>
            <a:endParaRPr lang="en-US" altLang="zh-CN"/>
          </a:p>
        </p:txBody>
      </p:sp>
      <p:sp>
        <p:nvSpPr>
          <p:cNvPr id="60418" name="Rectangle 2"/>
          <p:cNvSpPr>
            <a:spLocks noGrp="1" noChangeArrowheads="1"/>
          </p:cNvSpPr>
          <p:nvPr>
            <p:ph type="body" idx="1"/>
          </p:nvPr>
        </p:nvSpPr>
        <p:spPr>
          <a:xfrm>
            <a:off x="0" y="228600"/>
            <a:ext cx="8763000" cy="5715000"/>
          </a:xfrm>
        </p:spPr>
        <p:txBody>
          <a:bodyPr/>
          <a:lstStyle/>
          <a:p>
            <a:pPr lvl="2" algn="just" eaLnBrk="1" hangingPunct="1">
              <a:buClr>
                <a:schemeClr val="tx1"/>
              </a:buClr>
              <a:buFont typeface="Wingdings" pitchFamily="2" charset="2"/>
              <a:buNone/>
              <a:defRPr/>
            </a:pPr>
            <a:r>
              <a:rPr lang="en-US" altLang="zh-CN" b="1" dirty="0" smtClean="0"/>
              <a:t>	public void go() {</a:t>
            </a:r>
          </a:p>
          <a:p>
            <a:pPr lvl="2" algn="just" eaLnBrk="1" hangingPunct="1">
              <a:buClr>
                <a:schemeClr val="tx1"/>
              </a:buClr>
              <a:buFont typeface="Wingdings" pitchFamily="2" charset="2"/>
              <a:buNone/>
              <a:defRPr/>
            </a:pPr>
            <a:r>
              <a:rPr lang="en-US" altLang="zh-CN" b="1" dirty="0" smtClean="0"/>
              <a:t>	f = new </a:t>
            </a:r>
            <a:r>
              <a:rPr lang="en-US" altLang="zh-CN" b="1" dirty="0" err="1" smtClean="0"/>
              <a:t>JFrame</a:t>
            </a:r>
            <a:r>
              <a:rPr lang="en-US" altLang="zh-CN" b="1" dirty="0" smtClean="0"/>
              <a:t>("Two listeners example");	 </a:t>
            </a:r>
            <a:r>
              <a:rPr lang="en-US" altLang="zh-CN" b="1" dirty="0" err="1" smtClean="0"/>
              <a:t>f.getContentPane</a:t>
            </a:r>
            <a:r>
              <a:rPr lang="en-US" altLang="zh-CN" b="1" dirty="0" smtClean="0"/>
              <a:t>().add(new </a:t>
            </a:r>
            <a:r>
              <a:rPr lang="en-US" altLang="zh-CN" b="1" dirty="0" err="1" smtClean="0"/>
              <a:t>JLabel</a:t>
            </a:r>
            <a:r>
              <a:rPr lang="en-US" altLang="zh-CN" b="1" dirty="0" smtClean="0"/>
              <a:t>("Click and drag the mouse"),"North");</a:t>
            </a:r>
          </a:p>
          <a:p>
            <a:pPr lvl="2" algn="just" eaLnBrk="1" hangingPunct="1">
              <a:buClr>
                <a:schemeClr val="tx1"/>
              </a:buClr>
              <a:buFont typeface="Wingdings" pitchFamily="2" charset="2"/>
              <a:buNone/>
              <a:defRPr/>
            </a:pPr>
            <a:r>
              <a:rPr lang="en-US" altLang="zh-CN" b="1" dirty="0" smtClean="0"/>
              <a:t>	</a:t>
            </a:r>
            <a:r>
              <a:rPr lang="en-US" altLang="zh-CN" b="1" dirty="0" err="1" smtClean="0"/>
              <a:t>tf</a:t>
            </a:r>
            <a:r>
              <a:rPr lang="en-US" altLang="zh-CN" b="1" dirty="0" smtClean="0"/>
              <a:t> = new </a:t>
            </a:r>
            <a:r>
              <a:rPr lang="en-US" altLang="zh-CN" b="1" dirty="0" err="1" smtClean="0"/>
              <a:t>JTextField</a:t>
            </a:r>
            <a:r>
              <a:rPr lang="en-US" altLang="zh-CN" b="1" dirty="0" smtClean="0"/>
              <a:t>(30);</a:t>
            </a:r>
          </a:p>
          <a:p>
            <a:pPr lvl="2" algn="just" eaLnBrk="1" hangingPunct="1">
              <a:buClr>
                <a:schemeClr val="tx1"/>
              </a:buClr>
              <a:buFont typeface="Wingdings" pitchFamily="2" charset="2"/>
              <a:buNone/>
              <a:defRPr/>
            </a:pPr>
            <a:r>
              <a:rPr lang="en-US" altLang="zh-CN" b="1" dirty="0" smtClean="0"/>
              <a:t>	</a:t>
            </a:r>
            <a:r>
              <a:rPr lang="en-US" altLang="zh-CN" b="1" dirty="0" err="1" smtClean="0"/>
              <a:t>f.getContentPane</a:t>
            </a:r>
            <a:r>
              <a:rPr lang="en-US" altLang="zh-CN" b="1" dirty="0" smtClean="0"/>
              <a:t>().add(</a:t>
            </a:r>
            <a:r>
              <a:rPr lang="en-US" altLang="zh-CN" b="1" dirty="0" err="1" smtClean="0"/>
              <a:t>tf,"South</a:t>
            </a:r>
            <a:r>
              <a:rPr lang="en-US" altLang="zh-CN" b="1" dirty="0" smtClean="0"/>
              <a:t>");</a:t>
            </a:r>
          </a:p>
          <a:p>
            <a:pPr lvl="2" algn="just" eaLnBrk="1" hangingPunct="1">
              <a:buClr>
                <a:schemeClr val="tx1"/>
              </a:buClr>
              <a:buFont typeface="Wingdings" pitchFamily="2" charset="2"/>
              <a:buNone/>
              <a:defRPr/>
            </a:pPr>
            <a:r>
              <a:rPr lang="en-US" altLang="zh-CN" b="1" dirty="0" smtClean="0"/>
              <a:t>	</a:t>
            </a:r>
            <a:r>
              <a:rPr lang="en-US" altLang="zh-CN" b="1" dirty="0" err="1" smtClean="0"/>
              <a:t>f.addMouseMotionListener</a:t>
            </a:r>
            <a:r>
              <a:rPr lang="en-US" altLang="zh-CN" b="1" dirty="0" smtClean="0"/>
              <a:t>(this);</a:t>
            </a:r>
          </a:p>
          <a:p>
            <a:pPr lvl="2" algn="just" eaLnBrk="1" hangingPunct="1">
              <a:buClr>
                <a:schemeClr val="tx1"/>
              </a:buClr>
              <a:buFont typeface="Wingdings" pitchFamily="2" charset="2"/>
              <a:buNone/>
              <a:defRPr/>
            </a:pPr>
            <a:r>
              <a:rPr lang="en-US" altLang="zh-CN" b="1" dirty="0" smtClean="0"/>
              <a:t>	</a:t>
            </a:r>
            <a:r>
              <a:rPr lang="en-US" altLang="zh-CN" b="1" dirty="0" err="1" smtClean="0"/>
              <a:t>f.addMouseListener</a:t>
            </a:r>
            <a:r>
              <a:rPr lang="en-US" altLang="zh-CN" b="1" dirty="0" smtClean="0"/>
              <a:t>(this);</a:t>
            </a:r>
          </a:p>
          <a:p>
            <a:pPr lvl="2" algn="just" eaLnBrk="1" hangingPunct="1">
              <a:buClr>
                <a:schemeClr val="tx1"/>
              </a:buClr>
              <a:buFont typeface="Wingdings" pitchFamily="2" charset="2"/>
              <a:buNone/>
              <a:defRPr/>
            </a:pPr>
            <a:r>
              <a:rPr lang="en-US" altLang="zh-CN" b="1" dirty="0" smtClean="0"/>
              <a:t>	</a:t>
            </a:r>
            <a:r>
              <a:rPr lang="en-US" altLang="zh-CN" b="1" dirty="0" err="1" smtClean="0"/>
              <a:t>f.addWindowListener</a:t>
            </a:r>
            <a:r>
              <a:rPr lang="en-US" altLang="zh-CN" b="1" dirty="0" smtClean="0"/>
              <a:t>(this);</a:t>
            </a:r>
          </a:p>
          <a:p>
            <a:pPr lvl="2" algn="just" eaLnBrk="1" hangingPunct="1">
              <a:buClr>
                <a:schemeClr val="tx1"/>
              </a:buClr>
              <a:buFont typeface="Wingdings" pitchFamily="2" charset="2"/>
              <a:buNone/>
              <a:defRPr/>
            </a:pPr>
            <a:r>
              <a:rPr lang="en-US" altLang="zh-CN" b="1" dirty="0" smtClean="0"/>
              <a:t>	</a:t>
            </a:r>
            <a:r>
              <a:rPr lang="en-US" altLang="zh-CN" b="1" dirty="0" err="1" smtClean="0"/>
              <a:t>f.setSize</a:t>
            </a:r>
            <a:r>
              <a:rPr lang="en-US" altLang="zh-CN" b="1" dirty="0" smtClean="0"/>
              <a:t>(300,200);</a:t>
            </a:r>
          </a:p>
          <a:p>
            <a:pPr lvl="2" algn="just" eaLnBrk="1" hangingPunct="1">
              <a:buClr>
                <a:schemeClr val="tx1"/>
              </a:buClr>
              <a:buFont typeface="Wingdings" pitchFamily="2" charset="2"/>
              <a:buNone/>
              <a:defRPr/>
            </a:pPr>
            <a:r>
              <a:rPr lang="en-US" altLang="zh-CN" b="1" dirty="0" smtClean="0"/>
              <a:t>	</a:t>
            </a:r>
            <a:r>
              <a:rPr lang="en-US" altLang="zh-CN" b="1" dirty="0" err="1" smtClean="0"/>
              <a:t>f.setVisible</a:t>
            </a:r>
            <a:r>
              <a:rPr lang="en-US" altLang="zh-CN" b="1" dirty="0" smtClean="0"/>
              <a:t>(true);		</a:t>
            </a:r>
          </a:p>
          <a:p>
            <a:pPr algn="just" eaLnBrk="1" hangingPunct="1">
              <a:buClr>
                <a:schemeClr val="tx1"/>
              </a:buClr>
              <a:buFont typeface="Wingdings" pitchFamily="2" charset="2"/>
              <a:buNone/>
              <a:defRPr/>
            </a:pPr>
            <a:r>
              <a:rPr lang="en-US" altLang="zh-CN" sz="2400" b="1" dirty="0" smtClean="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75C1DD8A-181C-48D6-9DC7-294C50DDD0B8}" type="slidenum">
              <a:rPr lang="en-US" altLang="zh-CN"/>
              <a:pPr>
                <a:defRPr/>
              </a:pPr>
              <a:t>68</a:t>
            </a:fld>
            <a:endParaRPr lang="en-US" altLang="zh-CN"/>
          </a:p>
        </p:txBody>
      </p:sp>
      <p:sp>
        <p:nvSpPr>
          <p:cNvPr id="61442" name="Rectangle 2"/>
          <p:cNvSpPr>
            <a:spLocks noGrp="1" noChangeArrowheads="1"/>
          </p:cNvSpPr>
          <p:nvPr>
            <p:ph type="body" idx="1"/>
          </p:nvPr>
        </p:nvSpPr>
        <p:spPr>
          <a:xfrm>
            <a:off x="-323850" y="228600"/>
            <a:ext cx="9575800" cy="5638800"/>
          </a:xfrm>
        </p:spPr>
        <p:txBody>
          <a:bodyPr/>
          <a:lstStyle/>
          <a:p>
            <a:pPr lvl="2" algn="just" eaLnBrk="1" hangingPunct="1">
              <a:lnSpc>
                <a:spcPct val="90000"/>
              </a:lnSpc>
              <a:buClr>
                <a:schemeClr val="tx1"/>
              </a:buClr>
              <a:buFont typeface="Wingdings" pitchFamily="2" charset="2"/>
              <a:buNone/>
              <a:defRPr/>
            </a:pPr>
            <a:r>
              <a:rPr lang="en-US" altLang="zh-CN" sz="2800" b="1" dirty="0" smtClean="0">
                <a:solidFill>
                  <a:schemeClr val="tx2"/>
                </a:solidFill>
              </a:rPr>
              <a:t>	</a:t>
            </a:r>
            <a:r>
              <a:rPr lang="en-US" altLang="zh-CN" sz="2800" b="1" dirty="0" smtClean="0"/>
              <a:t>public void </a:t>
            </a:r>
            <a:r>
              <a:rPr lang="en-US" altLang="zh-CN" sz="2800" b="1" dirty="0" err="1" smtClean="0"/>
              <a:t>mouseDragged</a:t>
            </a:r>
            <a:r>
              <a:rPr lang="en-US" altLang="zh-CN" sz="2800" b="1" dirty="0" smtClean="0"/>
              <a:t> (</a:t>
            </a:r>
            <a:r>
              <a:rPr lang="en-US" altLang="zh-CN" sz="2800" b="1" dirty="0" err="1" smtClean="0"/>
              <a:t>MouseEvent</a:t>
            </a:r>
            <a:r>
              <a:rPr lang="en-US" altLang="zh-CN" sz="2800" b="1" dirty="0" smtClean="0"/>
              <a:t> e) {</a:t>
            </a:r>
          </a:p>
          <a:p>
            <a:pPr lvl="2" algn="just" eaLnBrk="1" hangingPunct="1">
              <a:lnSpc>
                <a:spcPct val="90000"/>
              </a:lnSpc>
              <a:buClr>
                <a:schemeClr val="tx1"/>
              </a:buClr>
              <a:buFont typeface="Wingdings" pitchFamily="2" charset="2"/>
              <a:buNone/>
              <a:defRPr/>
            </a:pPr>
            <a:r>
              <a:rPr lang="en-US" altLang="zh-CN" sz="2800" b="1" dirty="0" smtClean="0"/>
              <a:t>	String s = "Mouse dragging : X="+</a:t>
            </a:r>
            <a:r>
              <a:rPr lang="en-US" altLang="zh-CN" sz="2800" b="1" dirty="0" err="1" smtClean="0"/>
              <a:t>e.getX</a:t>
            </a:r>
            <a:r>
              <a:rPr lang="en-US" altLang="zh-CN" sz="2800" b="1" dirty="0" smtClean="0"/>
              <a:t>()+"Y = "+</a:t>
            </a:r>
            <a:r>
              <a:rPr lang="en-US" altLang="zh-CN" sz="2800" b="1" dirty="0" err="1" smtClean="0"/>
              <a:t>e.getY</a:t>
            </a:r>
            <a:r>
              <a:rPr lang="en-US" altLang="zh-CN" sz="2800" b="1" dirty="0" smtClean="0"/>
              <a:t>();</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tf.setText</a:t>
            </a:r>
            <a:r>
              <a:rPr lang="en-US" altLang="zh-CN" sz="2800" b="1" dirty="0" smtClean="0"/>
              <a:t>(s);</a:t>
            </a:r>
          </a:p>
          <a:p>
            <a:pPr algn="just" eaLnBrk="1" hangingPunct="1">
              <a:lnSpc>
                <a:spcPct val="90000"/>
              </a:lnSpc>
              <a:buClr>
                <a:schemeClr val="tx1"/>
              </a:buClr>
              <a:buFont typeface="Wingdings" pitchFamily="2" charset="2"/>
              <a:buNone/>
              <a:defRPr/>
            </a:pPr>
            <a:r>
              <a:rPr lang="en-US" altLang="zh-CN" sz="2800" b="1" dirty="0" smtClean="0"/>
              <a:t>		   }</a:t>
            </a:r>
          </a:p>
          <a:p>
            <a:pPr lvl="2" algn="just" eaLnBrk="1" hangingPunct="1">
              <a:lnSpc>
                <a:spcPct val="90000"/>
              </a:lnSpc>
              <a:buClr>
                <a:schemeClr val="tx1"/>
              </a:buClr>
              <a:buFont typeface="Wingdings" pitchFamily="2" charset="2"/>
              <a:buNone/>
              <a:defRPr/>
            </a:pPr>
            <a:r>
              <a:rPr lang="en-US" altLang="zh-CN" sz="2800" b="1" dirty="0" smtClean="0"/>
              <a:t>	public void </a:t>
            </a:r>
            <a:r>
              <a:rPr lang="en-US" altLang="zh-CN" sz="2800" b="1" dirty="0" err="1" smtClean="0"/>
              <a:t>mouseMoved</a:t>
            </a:r>
            <a:r>
              <a:rPr lang="en-US" altLang="zh-CN" sz="2800" b="1" dirty="0" smtClean="0"/>
              <a:t>(</a:t>
            </a:r>
            <a:r>
              <a:rPr lang="en-US" altLang="zh-CN" sz="2800" b="1" dirty="0" err="1" smtClean="0"/>
              <a:t>MouseEvent</a:t>
            </a:r>
            <a:r>
              <a:rPr lang="en-US" altLang="zh-CN" sz="2800" b="1" dirty="0" smtClean="0"/>
              <a:t> e){}</a:t>
            </a:r>
          </a:p>
          <a:p>
            <a:pPr lvl="2" algn="just" eaLnBrk="1" hangingPunct="1">
              <a:lnSpc>
                <a:spcPct val="90000"/>
              </a:lnSpc>
              <a:buClr>
                <a:schemeClr val="tx1"/>
              </a:buClr>
              <a:buFont typeface="Wingdings" pitchFamily="2" charset="2"/>
              <a:buNone/>
              <a:defRPr/>
            </a:pPr>
            <a:r>
              <a:rPr lang="en-US" altLang="zh-CN" sz="2800" b="1" dirty="0" smtClean="0"/>
              <a:t>	public void </a:t>
            </a:r>
            <a:r>
              <a:rPr lang="en-US" altLang="zh-CN" sz="2800" b="1" dirty="0" err="1" smtClean="0"/>
              <a:t>mouseClicked</a:t>
            </a:r>
            <a:r>
              <a:rPr lang="en-US" altLang="zh-CN" sz="2800" b="1" dirty="0" smtClean="0"/>
              <a:t>(</a:t>
            </a:r>
            <a:r>
              <a:rPr lang="en-US" altLang="zh-CN" sz="2800" b="1" dirty="0" err="1" smtClean="0"/>
              <a:t>MouseEvent</a:t>
            </a:r>
            <a:r>
              <a:rPr lang="en-US" altLang="zh-CN" sz="2800" b="1" dirty="0" smtClean="0"/>
              <a:t> e){}</a:t>
            </a:r>
          </a:p>
          <a:p>
            <a:pPr lvl="2" algn="just" eaLnBrk="1" hangingPunct="1">
              <a:lnSpc>
                <a:spcPct val="90000"/>
              </a:lnSpc>
              <a:buClr>
                <a:schemeClr val="tx1"/>
              </a:buClr>
              <a:buFont typeface="Wingdings" pitchFamily="2" charset="2"/>
              <a:buNone/>
              <a:defRPr/>
            </a:pPr>
            <a:r>
              <a:rPr lang="en-US" altLang="zh-CN" sz="2800" b="1" dirty="0" smtClean="0">
                <a:solidFill>
                  <a:schemeClr val="tx2"/>
                </a:solidFill>
              </a:rPr>
              <a:t>	</a:t>
            </a:r>
            <a:r>
              <a:rPr lang="en-US" altLang="zh-CN" sz="2800" b="1" dirty="0" smtClean="0"/>
              <a:t>public void </a:t>
            </a:r>
            <a:r>
              <a:rPr lang="en-US" altLang="zh-CN" sz="2800" b="1" dirty="0" err="1" smtClean="0"/>
              <a:t>mouseEntered</a:t>
            </a:r>
            <a:r>
              <a:rPr lang="en-US" altLang="zh-CN" sz="2800" b="1" dirty="0" smtClean="0"/>
              <a:t>(</a:t>
            </a:r>
            <a:r>
              <a:rPr lang="en-US" altLang="zh-CN" sz="2800" b="1" dirty="0" err="1" smtClean="0"/>
              <a:t>MouseEvent</a:t>
            </a:r>
            <a:r>
              <a:rPr lang="en-US" altLang="zh-CN" sz="2800" b="1" dirty="0" smtClean="0"/>
              <a:t> e){</a:t>
            </a:r>
          </a:p>
          <a:p>
            <a:pPr lvl="2" algn="just" eaLnBrk="1" hangingPunct="1">
              <a:lnSpc>
                <a:spcPct val="90000"/>
              </a:lnSpc>
              <a:buClr>
                <a:schemeClr val="tx1"/>
              </a:buClr>
              <a:buFont typeface="Wingdings" pitchFamily="2" charset="2"/>
              <a:buNone/>
              <a:defRPr/>
            </a:pPr>
            <a:r>
              <a:rPr lang="en-US" altLang="zh-CN" sz="2800" b="1" dirty="0" smtClean="0"/>
              <a:t>		String s = "The mouse entered";</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tf.setText</a:t>
            </a:r>
            <a:r>
              <a:rPr lang="en-US" altLang="zh-CN" sz="2800" b="1" dirty="0" smtClean="0"/>
              <a:t>(s);</a:t>
            </a:r>
          </a:p>
          <a:p>
            <a:pPr algn="just" eaLnBrk="1" hangingPunct="1">
              <a:lnSpc>
                <a:spcPct val="90000"/>
              </a:lnSpc>
              <a:buClr>
                <a:schemeClr val="tx1"/>
              </a:buClr>
              <a:buFont typeface="Wingdings" pitchFamily="2" charset="2"/>
              <a:buNone/>
              <a:defRPr/>
            </a:pPr>
            <a:r>
              <a:rPr lang="en-US" altLang="zh-CN" sz="2800" b="1" dirty="0" smtClean="0"/>
              <a:t>		   }</a:t>
            </a:r>
          </a:p>
          <a:p>
            <a:pPr algn="just" eaLnBrk="1" hangingPunct="1">
              <a:lnSpc>
                <a:spcPct val="90000"/>
              </a:lnSpc>
              <a:buClr>
                <a:schemeClr val="tx1"/>
              </a:buClr>
              <a:buFont typeface="Wingdings" pitchFamily="2" charset="2"/>
              <a:buNone/>
              <a:defRPr/>
            </a:pPr>
            <a:endParaRPr lang="en-US" altLang="zh-CN" sz="2800"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FCDA1A83-2A7A-473A-980C-9031236DF834}" type="slidenum">
              <a:rPr lang="en-US" altLang="zh-CN"/>
              <a:pPr>
                <a:defRPr/>
              </a:pPr>
              <a:t>69</a:t>
            </a:fld>
            <a:endParaRPr lang="en-US" altLang="zh-CN"/>
          </a:p>
        </p:txBody>
      </p:sp>
      <p:sp>
        <p:nvSpPr>
          <p:cNvPr id="62466" name="Rectangle 2"/>
          <p:cNvSpPr>
            <a:spLocks noGrp="1" noChangeArrowheads="1"/>
          </p:cNvSpPr>
          <p:nvPr>
            <p:ph type="body" idx="1"/>
          </p:nvPr>
        </p:nvSpPr>
        <p:spPr>
          <a:xfrm>
            <a:off x="-684213" y="228600"/>
            <a:ext cx="9828213" cy="5410200"/>
          </a:xfrm>
        </p:spPr>
        <p:txBody>
          <a:bodyPr/>
          <a:lstStyle/>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mouseExited</a:t>
            </a:r>
            <a:r>
              <a:rPr lang="en-US" altLang="zh-CN" sz="2800" b="1" dirty="0" smtClean="0"/>
              <a:t>(</a:t>
            </a:r>
            <a:r>
              <a:rPr lang="en-US" altLang="zh-CN" sz="2800" b="1" dirty="0" err="1" smtClean="0"/>
              <a:t>MouseEvent</a:t>
            </a:r>
            <a:r>
              <a:rPr lang="en-US" altLang="zh-CN" sz="2800" b="1" dirty="0" smtClean="0"/>
              <a:t> e){</a:t>
            </a:r>
          </a:p>
          <a:p>
            <a:pPr lvl="2" algn="just" eaLnBrk="1" hangingPunct="1">
              <a:lnSpc>
                <a:spcPct val="90000"/>
              </a:lnSpc>
              <a:buClr>
                <a:schemeClr val="tx1"/>
              </a:buClr>
              <a:buFont typeface="Wingdings" pitchFamily="2" charset="2"/>
              <a:buNone/>
              <a:defRPr/>
            </a:pPr>
            <a:r>
              <a:rPr lang="en-US" altLang="zh-CN" sz="2800" b="1" dirty="0" smtClean="0"/>
              <a:t>	String s = "The mouse has left the building";</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tf.setText</a:t>
            </a:r>
            <a:r>
              <a:rPr lang="en-US" altLang="zh-CN" sz="2800" b="1" dirty="0" smtClean="0"/>
              <a:t>(s);</a:t>
            </a:r>
          </a:p>
          <a:p>
            <a:pPr lvl="2" algn="just" eaLnBrk="1" hangingPunct="1">
              <a:lnSpc>
                <a:spcPct val="90000"/>
              </a:lnSpc>
              <a:buClr>
                <a:schemeClr val="tx1"/>
              </a:buClr>
              <a:buFont typeface="Wingdings" pitchFamily="2" charset="2"/>
              <a:buNone/>
              <a:defRPr/>
            </a:pPr>
            <a:r>
              <a:rPr lang="en-US" altLang="zh-CN" sz="2800" b="1" dirty="0" smtClean="0"/>
              <a:t>}	</a:t>
            </a:r>
          </a:p>
          <a:p>
            <a:pPr lvl="2" algn="just" eaLnBrk="1" hangingPunct="1">
              <a:lnSpc>
                <a:spcPct val="90000"/>
              </a:lnSpc>
              <a:buClr>
                <a:schemeClr val="tx1"/>
              </a:buClr>
              <a:buFont typeface="Wingdings" pitchFamily="2" charset="2"/>
              <a:buNone/>
              <a:defRPr/>
            </a:pPr>
            <a:r>
              <a:rPr lang="en-US" altLang="zh-CN" sz="2800" b="1" dirty="0" smtClean="0"/>
              <a:t>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mousePressed</a:t>
            </a:r>
            <a:r>
              <a:rPr lang="en-US" altLang="zh-CN" sz="2800" b="1" dirty="0" smtClean="0"/>
              <a:t>(</a:t>
            </a:r>
            <a:r>
              <a:rPr lang="en-US" altLang="zh-CN" sz="2800" b="1" dirty="0" err="1" smtClean="0"/>
              <a:t>MouseEvent</a:t>
            </a:r>
            <a:r>
              <a:rPr lang="en-US" altLang="zh-CN" sz="2800" b="1" dirty="0" smtClean="0"/>
              <a:t> e){}</a:t>
            </a:r>
          </a:p>
          <a:p>
            <a:pPr algn="just" eaLnBrk="1" hangingPunct="1">
              <a:lnSpc>
                <a:spcPct val="90000"/>
              </a:lnSpc>
              <a:buClr>
                <a:schemeClr val="tx1"/>
              </a:buClr>
              <a:buFont typeface="Wingdings" pitchFamily="2" charset="2"/>
              <a:buNone/>
              <a:defRPr/>
            </a:pPr>
            <a:r>
              <a:rPr lang="en-US" altLang="zh-CN" sz="2800" b="1" dirty="0" smtClean="0"/>
              <a:t>		public void </a:t>
            </a:r>
            <a:r>
              <a:rPr lang="en-US" altLang="zh-CN" sz="2800" b="1" dirty="0" err="1" smtClean="0"/>
              <a:t>mouseReleased</a:t>
            </a:r>
            <a:r>
              <a:rPr lang="en-US" altLang="zh-CN" sz="2800" b="1" dirty="0" smtClean="0"/>
              <a:t>(</a:t>
            </a:r>
            <a:r>
              <a:rPr lang="en-US" altLang="zh-CN" sz="2800" b="1" dirty="0" err="1" smtClean="0"/>
              <a:t>MouseEvent</a:t>
            </a:r>
            <a:r>
              <a:rPr lang="en-US" altLang="zh-CN" sz="2800" b="1" dirty="0" smtClean="0"/>
              <a:t> e){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windowClosing</a:t>
            </a:r>
            <a:r>
              <a:rPr lang="en-US" altLang="zh-CN" sz="2800" b="1" dirty="0" smtClean="0"/>
              <a:t>(</a:t>
            </a:r>
            <a:r>
              <a:rPr lang="en-US" altLang="zh-CN" sz="2800" b="1" dirty="0" err="1" smtClean="0"/>
              <a:t>WindowEvent</a:t>
            </a:r>
            <a:r>
              <a:rPr lang="en-US" altLang="zh-CN" sz="2800" b="1" dirty="0" smtClean="0"/>
              <a:t> e) {</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System.exit</a:t>
            </a:r>
            <a:r>
              <a:rPr lang="en-US" altLang="zh-CN" sz="2800" b="1" dirty="0" smtClean="0"/>
              <a:t>(1);</a:t>
            </a:r>
          </a:p>
          <a:p>
            <a:pPr algn="just" eaLnBrk="1" hangingPunct="1">
              <a:lnSpc>
                <a:spcPct val="90000"/>
              </a:lnSpc>
              <a:buClr>
                <a:schemeClr val="tx1"/>
              </a:buClr>
              <a:buFont typeface="Wingdings" pitchFamily="2" charset="2"/>
              <a:buNone/>
              <a:defRPr/>
            </a:pPr>
            <a:r>
              <a:rPr lang="en-US" altLang="zh-CN" sz="2800" b="1"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830909F9-258A-4BE4-9632-5B6702ED4E85}" type="slidenum">
              <a:rPr lang="en-US" altLang="zh-CN"/>
              <a:pPr>
                <a:defRPr/>
              </a:pPr>
              <a:t>7</a:t>
            </a:fld>
            <a:endParaRPr lang="en-US" altLang="zh-CN"/>
          </a:p>
        </p:txBody>
      </p:sp>
      <p:sp>
        <p:nvSpPr>
          <p:cNvPr id="292867" name="Rectangle 3"/>
          <p:cNvSpPr>
            <a:spLocks noGrp="1" noChangeArrowheads="1"/>
          </p:cNvSpPr>
          <p:nvPr>
            <p:ph type="body" idx="1"/>
          </p:nvPr>
        </p:nvSpPr>
        <p:spPr>
          <a:xfrm>
            <a:off x="468313" y="476250"/>
            <a:ext cx="8351837" cy="6048375"/>
          </a:xfrm>
        </p:spPr>
        <p:txBody>
          <a:bodyPr/>
          <a:lstStyle/>
          <a:p>
            <a:pPr eaLnBrk="1" hangingPunct="1">
              <a:lnSpc>
                <a:spcPct val="80000"/>
              </a:lnSpc>
              <a:buFont typeface="Wingdings" pitchFamily="2" charset="2"/>
              <a:buNone/>
              <a:defRPr/>
            </a:pPr>
            <a:r>
              <a:rPr lang="en-US" altLang="zh-CN" sz="2800" dirty="0" smtClean="0"/>
              <a:t>import </a:t>
            </a:r>
            <a:r>
              <a:rPr lang="en-US" altLang="zh-CN" sz="2800" dirty="0" err="1" smtClean="0"/>
              <a:t>javax.swing</a:t>
            </a:r>
            <a:r>
              <a:rPr lang="en-US" altLang="zh-CN" sz="2800" dirty="0" smtClean="0"/>
              <a:t>.*;</a:t>
            </a:r>
          </a:p>
          <a:p>
            <a:pPr eaLnBrk="1" hangingPunct="1">
              <a:lnSpc>
                <a:spcPct val="80000"/>
              </a:lnSpc>
              <a:buFont typeface="Wingdings" pitchFamily="2" charset="2"/>
              <a:buNone/>
              <a:defRPr/>
            </a:pPr>
            <a:endParaRPr lang="en-US" altLang="zh-CN" sz="2800" dirty="0" smtClean="0"/>
          </a:p>
          <a:p>
            <a:pPr eaLnBrk="1" hangingPunct="1">
              <a:lnSpc>
                <a:spcPct val="80000"/>
              </a:lnSpc>
              <a:buFont typeface="Wingdings" pitchFamily="2" charset="2"/>
              <a:buNone/>
              <a:defRPr/>
            </a:pPr>
            <a:r>
              <a:rPr lang="en-US" altLang="zh-CN" sz="2800" dirty="0" smtClean="0"/>
              <a:t>public class SwingGui1{</a:t>
            </a:r>
          </a:p>
          <a:p>
            <a:pPr eaLnBrk="1" hangingPunct="1">
              <a:lnSpc>
                <a:spcPct val="80000"/>
              </a:lnSpc>
              <a:buFont typeface="Wingdings" pitchFamily="2" charset="2"/>
              <a:buNone/>
              <a:defRPr/>
            </a:pPr>
            <a:r>
              <a:rPr lang="en-US" altLang="zh-CN" sz="2800" dirty="0" smtClean="0"/>
              <a:t>	public static void main(String </a:t>
            </a:r>
            <a:r>
              <a:rPr lang="en-US" altLang="zh-CN" sz="2800" dirty="0" err="1" smtClean="0"/>
              <a:t>args</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JFrame</a:t>
            </a:r>
            <a:r>
              <a:rPr lang="en-US" altLang="zh-CN" sz="2800" dirty="0" smtClean="0"/>
              <a:t> frame=new </a:t>
            </a:r>
            <a:r>
              <a:rPr lang="en-US" altLang="zh-CN" sz="2800" dirty="0" err="1" smtClean="0"/>
              <a:t>JFrame</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JButton</a:t>
            </a:r>
            <a:r>
              <a:rPr lang="en-US" altLang="zh-CN" sz="2800" dirty="0" smtClean="0"/>
              <a:t> button=new </a:t>
            </a:r>
            <a:r>
              <a:rPr lang="en-US" altLang="zh-CN" sz="2800" dirty="0" err="1" smtClean="0"/>
              <a:t>JButton</a:t>
            </a:r>
            <a:r>
              <a:rPr lang="en-US" altLang="zh-CN" sz="2800" dirty="0" smtClean="0"/>
              <a:t>("click me");</a:t>
            </a:r>
          </a:p>
          <a:p>
            <a:pPr eaLnBrk="1" hangingPunct="1">
              <a:lnSpc>
                <a:spcPct val="80000"/>
              </a:lnSpc>
              <a:buFont typeface="Wingdings" pitchFamily="2" charset="2"/>
              <a:buNone/>
              <a:defRPr/>
            </a:pPr>
            <a:r>
              <a:rPr lang="en-US" altLang="zh-CN" sz="2800" dirty="0" smtClean="0"/>
              <a:t>		</a:t>
            </a:r>
            <a:r>
              <a:rPr lang="en-US" altLang="zh-CN" sz="2800" dirty="0" err="1" smtClean="0"/>
              <a:t>frame.setDefaultCloseOperation</a:t>
            </a:r>
            <a:r>
              <a:rPr lang="en-US" altLang="zh-CN" sz="2800" dirty="0" smtClean="0"/>
              <a:t>(</a:t>
            </a:r>
            <a:r>
              <a:rPr lang="en-US" altLang="zh-CN" sz="2800" dirty="0" err="1" smtClean="0"/>
              <a:t>JFrame.EXIT_ON_CLOSE</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frame.getContentPane</a:t>
            </a:r>
            <a:r>
              <a:rPr lang="en-US" altLang="zh-CN" sz="2800" dirty="0" smtClean="0"/>
              <a:t>().add(button);</a:t>
            </a:r>
          </a:p>
          <a:p>
            <a:pPr eaLnBrk="1" hangingPunct="1">
              <a:lnSpc>
                <a:spcPct val="80000"/>
              </a:lnSpc>
              <a:buFont typeface="Wingdings" pitchFamily="2" charset="2"/>
              <a:buNone/>
              <a:defRPr/>
            </a:pPr>
            <a:r>
              <a:rPr lang="en-US" altLang="zh-CN" sz="2800" dirty="0" smtClean="0"/>
              <a:t>		</a:t>
            </a:r>
            <a:r>
              <a:rPr lang="en-US" altLang="zh-CN" sz="2800" dirty="0" err="1" smtClean="0"/>
              <a:t>frame.setSize</a:t>
            </a:r>
            <a:r>
              <a:rPr lang="en-US" altLang="zh-CN" sz="2800" dirty="0" smtClean="0"/>
              <a:t>(300,300);</a:t>
            </a:r>
          </a:p>
          <a:p>
            <a:pPr eaLnBrk="1" hangingPunct="1">
              <a:lnSpc>
                <a:spcPct val="80000"/>
              </a:lnSpc>
              <a:buFont typeface="Wingdings" pitchFamily="2" charset="2"/>
              <a:buNone/>
              <a:defRPr/>
            </a:pPr>
            <a:r>
              <a:rPr lang="en-US" altLang="zh-CN" sz="2800" dirty="0" smtClean="0"/>
              <a:t>		</a:t>
            </a:r>
            <a:r>
              <a:rPr lang="en-US" altLang="zh-CN" sz="2800" dirty="0" err="1" smtClean="0"/>
              <a:t>frame.setVisible</a:t>
            </a:r>
            <a:r>
              <a:rPr lang="en-US" altLang="zh-CN" sz="2800" dirty="0" smtClean="0"/>
              <a:t>(true);</a:t>
            </a:r>
          </a:p>
          <a:p>
            <a:pPr eaLnBrk="1" hangingPunct="1">
              <a:lnSpc>
                <a:spcPct val="80000"/>
              </a:lnSpc>
              <a:buFont typeface="Wingdings" pitchFamily="2" charset="2"/>
              <a:buNone/>
              <a:defRPr/>
            </a:pPr>
            <a:r>
              <a:rPr lang="en-US" altLang="zh-CN" sz="2800" dirty="0" smtClean="0"/>
              <a:t>	}</a:t>
            </a:r>
          </a:p>
          <a:p>
            <a:pPr eaLnBrk="1" hangingPunct="1">
              <a:lnSpc>
                <a:spcPct val="80000"/>
              </a:lnSpc>
              <a:buFont typeface="Wingdings" pitchFamily="2" charset="2"/>
              <a:buNone/>
              <a:defRPr/>
            </a:pPr>
            <a:r>
              <a:rPr lang="en-US" altLang="zh-CN" sz="2800" dirty="0" smtClean="0"/>
              <a:t>}</a:t>
            </a:r>
          </a:p>
        </p:txBody>
      </p:sp>
      <p:pic>
        <p:nvPicPr>
          <p:cNvPr id="9220" name="Picture 4" descr="icon">
            <a:hlinkClick r:id="rId2" action="ppaction://program"/>
          </p:cNvPr>
          <p:cNvPicPr>
            <a:picLocks noChangeAspect="1" noChangeArrowheads="1"/>
          </p:cNvPicPr>
          <p:nvPr/>
        </p:nvPicPr>
        <p:blipFill>
          <a:blip r:embed="rId3"/>
          <a:srcRect/>
          <a:stretch>
            <a:fillRect/>
          </a:stretch>
        </p:blipFill>
        <p:spPr bwMode="auto">
          <a:xfrm>
            <a:off x="6948488" y="5157788"/>
            <a:ext cx="693737"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5706A4C-8014-453F-92E4-3728CEF82A4F}" type="slidenum">
              <a:rPr lang="en-US" altLang="zh-CN"/>
              <a:pPr>
                <a:defRPr/>
              </a:pPr>
              <a:t>70</a:t>
            </a:fld>
            <a:endParaRPr lang="en-US" altLang="zh-CN"/>
          </a:p>
        </p:txBody>
      </p:sp>
      <p:sp>
        <p:nvSpPr>
          <p:cNvPr id="63490" name="Rectangle 2"/>
          <p:cNvSpPr>
            <a:spLocks noGrp="1" noChangeArrowheads="1"/>
          </p:cNvSpPr>
          <p:nvPr>
            <p:ph type="body" idx="1"/>
          </p:nvPr>
        </p:nvSpPr>
        <p:spPr>
          <a:xfrm>
            <a:off x="-323850" y="533400"/>
            <a:ext cx="9467850" cy="5181600"/>
          </a:xfrm>
        </p:spPr>
        <p:txBody>
          <a:bodyPr/>
          <a:lstStyle/>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windowOpened</a:t>
            </a:r>
            <a:r>
              <a:rPr lang="en-US" altLang="zh-CN" sz="2800" b="1" dirty="0" smtClean="0"/>
              <a:t>(</a:t>
            </a:r>
            <a:r>
              <a:rPr lang="en-US" altLang="zh-CN" sz="2800" b="1" dirty="0" err="1" smtClean="0"/>
              <a:t>WindowEvent</a:t>
            </a:r>
            <a:r>
              <a:rPr lang="en-US" altLang="zh-CN" sz="2800" b="1" dirty="0" smtClean="0"/>
              <a:t> e) {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windowIconified</a:t>
            </a:r>
            <a:r>
              <a:rPr lang="en-US" altLang="zh-CN" sz="2800" b="1" dirty="0" smtClean="0"/>
              <a:t>(</a:t>
            </a:r>
            <a:r>
              <a:rPr lang="en-US" altLang="zh-CN" sz="2800" b="1" dirty="0" err="1" smtClean="0"/>
              <a:t>WindowEvent</a:t>
            </a:r>
            <a:r>
              <a:rPr lang="en-US" altLang="zh-CN" sz="2800" b="1" dirty="0" smtClean="0"/>
              <a:t> e) {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windowDeiconified</a:t>
            </a:r>
            <a:r>
              <a:rPr lang="en-US" altLang="zh-CN" sz="2800" b="1" dirty="0" smtClean="0"/>
              <a:t>(</a:t>
            </a:r>
            <a:r>
              <a:rPr lang="en-US" altLang="zh-CN" sz="2800" b="1" dirty="0" err="1" smtClean="0"/>
              <a:t>WindowEvent</a:t>
            </a:r>
            <a:r>
              <a:rPr lang="en-US" altLang="zh-CN" sz="2800" b="1" dirty="0" smtClean="0"/>
              <a:t> e) {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windowClosed</a:t>
            </a:r>
            <a:r>
              <a:rPr lang="en-US" altLang="zh-CN" sz="2800" b="1" dirty="0" smtClean="0"/>
              <a:t>(</a:t>
            </a:r>
            <a:r>
              <a:rPr lang="en-US" altLang="zh-CN" sz="2800" b="1" dirty="0" err="1" smtClean="0"/>
              <a:t>WindowEvent</a:t>
            </a:r>
            <a:r>
              <a:rPr lang="en-US" altLang="zh-CN" sz="2800" b="1" dirty="0" smtClean="0"/>
              <a:t> e) {	}</a:t>
            </a:r>
          </a:p>
          <a:p>
            <a:pPr lvl="2" algn="just" eaLnBrk="1" hangingPunct="1">
              <a:lnSpc>
                <a:spcPct val="90000"/>
              </a:lnSpc>
              <a:buClr>
                <a:schemeClr val="tx1"/>
              </a:buClr>
              <a:buFont typeface="Wingdings" pitchFamily="2" charset="2"/>
              <a:buNone/>
              <a:defRPr/>
            </a:pPr>
            <a:r>
              <a:rPr lang="en-US" altLang="zh-CN" sz="2800" b="1" dirty="0" smtClean="0"/>
              <a:t>public void </a:t>
            </a:r>
            <a:r>
              <a:rPr lang="en-US" altLang="zh-CN" sz="2800" b="1" dirty="0" err="1" smtClean="0"/>
              <a:t>windowActivated</a:t>
            </a:r>
            <a:r>
              <a:rPr lang="en-US" altLang="zh-CN" sz="2800" b="1" dirty="0" smtClean="0"/>
              <a:t>(</a:t>
            </a:r>
            <a:r>
              <a:rPr lang="en-US" altLang="zh-CN" sz="2800" b="1" dirty="0" err="1" smtClean="0"/>
              <a:t>WindowEvent</a:t>
            </a:r>
            <a:r>
              <a:rPr lang="en-US" altLang="zh-CN" sz="2800" b="1" dirty="0" smtClean="0"/>
              <a:t> e) {	}</a:t>
            </a:r>
          </a:p>
          <a:p>
            <a:pPr lvl="2" algn="just" eaLnBrk="1" hangingPunct="1">
              <a:lnSpc>
                <a:spcPct val="90000"/>
              </a:lnSpc>
              <a:buClr>
                <a:schemeClr val="tx1"/>
              </a:buClr>
              <a:buFont typeface="Wingdings" pitchFamily="2" charset="2"/>
              <a:buNone/>
              <a:defRPr/>
            </a:pPr>
            <a:r>
              <a:rPr lang="en-US" altLang="zh-CN" sz="2800" b="1" dirty="0" smtClean="0"/>
              <a:t>public void</a:t>
            </a:r>
          </a:p>
          <a:p>
            <a:pPr lvl="2" algn="just" eaLnBrk="1" hangingPunct="1">
              <a:lnSpc>
                <a:spcPct val="90000"/>
              </a:lnSpc>
              <a:buClr>
                <a:schemeClr val="tx1"/>
              </a:buClr>
              <a:buFont typeface="Wingdings" pitchFamily="2" charset="2"/>
              <a:buNone/>
              <a:defRPr/>
            </a:pPr>
            <a:r>
              <a:rPr lang="en-US" altLang="zh-CN" sz="2800" b="1" dirty="0" smtClean="0"/>
              <a:t> </a:t>
            </a:r>
            <a:r>
              <a:rPr lang="en-US" altLang="zh-CN" sz="2800" b="1" dirty="0" err="1" smtClean="0"/>
              <a:t>windowDeactivated</a:t>
            </a:r>
            <a:r>
              <a:rPr lang="en-US" altLang="zh-CN" sz="2800" b="1" dirty="0" smtClean="0"/>
              <a:t>(</a:t>
            </a:r>
            <a:r>
              <a:rPr lang="en-US" altLang="zh-CN" sz="2800" b="1" dirty="0" err="1" smtClean="0"/>
              <a:t>WindowEvent</a:t>
            </a:r>
            <a:r>
              <a:rPr lang="en-US" altLang="zh-CN" sz="2800" b="1" dirty="0" smtClean="0"/>
              <a:t> e) {	}</a:t>
            </a:r>
          </a:p>
          <a:p>
            <a:pPr algn="just" eaLnBrk="1" hangingPunct="1">
              <a:lnSpc>
                <a:spcPct val="90000"/>
              </a:lnSpc>
              <a:buClr>
                <a:schemeClr val="tx1"/>
              </a:buClr>
              <a:buFont typeface="Wingdings" pitchFamily="2" charset="2"/>
              <a:buNone/>
              <a:defRPr/>
            </a:pPr>
            <a:r>
              <a:rPr lang="en-US" altLang="zh-CN" sz="2800" b="1" dirty="0" smtClean="0"/>
              <a:t>	}</a:t>
            </a:r>
          </a:p>
        </p:txBody>
      </p:sp>
      <p:pic>
        <p:nvPicPr>
          <p:cNvPr id="73732" name="Picture 0" descr="icon">
            <a:hlinkClick r:id="rId3" action="ppaction://program"/>
          </p:cNvPr>
          <p:cNvPicPr>
            <a:picLocks noChangeAspect="1" noChangeArrowheads="1"/>
          </p:cNvPicPr>
          <p:nvPr/>
        </p:nvPicPr>
        <p:blipFill>
          <a:blip r:embed="rId4"/>
          <a:srcRect/>
          <a:stretch>
            <a:fillRect/>
          </a:stretch>
        </p:blipFill>
        <p:spPr bwMode="auto">
          <a:xfrm>
            <a:off x="7308850" y="5589588"/>
            <a:ext cx="693738"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61D1C409-DFE4-47FA-9290-BB550CAB883B}" type="slidenum">
              <a:rPr lang="en-US" altLang="zh-CN"/>
              <a:pPr>
                <a:defRPr/>
              </a:pPr>
              <a:t>71</a:t>
            </a:fld>
            <a:endParaRPr lang="en-US" altLang="zh-CN"/>
          </a:p>
        </p:txBody>
      </p:sp>
      <p:sp>
        <p:nvSpPr>
          <p:cNvPr id="104451" name="Rectangle 3"/>
          <p:cNvSpPr>
            <a:spLocks noGrp="1" noChangeArrowheads="1"/>
          </p:cNvSpPr>
          <p:nvPr>
            <p:ph type="body" idx="1"/>
          </p:nvPr>
        </p:nvSpPr>
        <p:spPr>
          <a:xfrm>
            <a:off x="685800" y="0"/>
            <a:ext cx="7772400" cy="4114800"/>
          </a:xfrm>
        </p:spPr>
        <p:txBody>
          <a:bodyPr/>
          <a:lstStyle/>
          <a:p>
            <a:pPr eaLnBrk="1" hangingPunct="1">
              <a:lnSpc>
                <a:spcPct val="90000"/>
              </a:lnSpc>
              <a:defRPr/>
            </a:pPr>
            <a:r>
              <a:rPr lang="zh-CN" altLang="en-US" sz="2800" smtClean="0"/>
              <a:t>可以声明多个接口</a:t>
            </a:r>
          </a:p>
          <a:p>
            <a:pPr eaLnBrk="1" hangingPunct="1">
              <a:lnSpc>
                <a:spcPct val="90000"/>
              </a:lnSpc>
              <a:buFont typeface="Wingdings" pitchFamily="2" charset="2"/>
              <a:buNone/>
              <a:defRPr/>
            </a:pPr>
            <a:r>
              <a:rPr lang="en-US" altLang="zh-CN" sz="2800" smtClean="0">
                <a:latin typeface="Arial"/>
              </a:rPr>
              <a:t>……</a:t>
            </a:r>
            <a:r>
              <a:rPr lang="en-US" altLang="zh-CN" sz="2800" smtClean="0"/>
              <a:t>implements MouseMotionListener,</a:t>
            </a:r>
          </a:p>
          <a:p>
            <a:pPr eaLnBrk="1" hangingPunct="1">
              <a:lnSpc>
                <a:spcPct val="90000"/>
              </a:lnSpc>
              <a:buFont typeface="Wingdings" pitchFamily="2" charset="2"/>
              <a:buNone/>
              <a:defRPr/>
            </a:pPr>
            <a:r>
              <a:rPr lang="en-US" altLang="zh-CN" sz="2800" smtClean="0"/>
              <a:t>			MouseListener,WindowListener</a:t>
            </a:r>
          </a:p>
          <a:p>
            <a:pPr eaLnBrk="1" hangingPunct="1">
              <a:lnSpc>
                <a:spcPct val="90000"/>
              </a:lnSpc>
              <a:defRPr/>
            </a:pPr>
            <a:r>
              <a:rPr lang="zh-CN" altLang="zh-CN" sz="2800" smtClean="0"/>
              <a:t>可以同时监听一个事件源上发生的多种事件：</a:t>
            </a:r>
          </a:p>
          <a:p>
            <a:pPr eaLnBrk="1" hangingPunct="1">
              <a:lnSpc>
                <a:spcPct val="90000"/>
              </a:lnSpc>
              <a:buFont typeface="Wingdings" pitchFamily="2" charset="2"/>
              <a:buNone/>
              <a:defRPr/>
            </a:pPr>
            <a:r>
              <a:rPr lang="en-US" altLang="zh-CN" sz="2800" smtClean="0"/>
              <a:t>f.addMouseMotionListener(this);</a:t>
            </a:r>
          </a:p>
          <a:p>
            <a:pPr eaLnBrk="1" hangingPunct="1">
              <a:lnSpc>
                <a:spcPct val="90000"/>
              </a:lnSpc>
              <a:buFont typeface="Wingdings" pitchFamily="2" charset="2"/>
              <a:buNone/>
              <a:defRPr/>
            </a:pPr>
            <a:r>
              <a:rPr lang="en-US" altLang="zh-CN" sz="2800" smtClean="0"/>
              <a:t>f.addMouseListener(this);</a:t>
            </a:r>
          </a:p>
          <a:p>
            <a:pPr eaLnBrk="1" hangingPunct="1">
              <a:lnSpc>
                <a:spcPct val="90000"/>
              </a:lnSpc>
              <a:buFont typeface="Wingdings" pitchFamily="2" charset="2"/>
              <a:buNone/>
              <a:defRPr/>
            </a:pPr>
            <a:r>
              <a:rPr lang="en-US" altLang="zh-CN" sz="2800" smtClean="0"/>
              <a:t>f.addWindowListener(this);</a:t>
            </a:r>
          </a:p>
          <a:p>
            <a:pPr eaLnBrk="1" hangingPunct="1">
              <a:lnSpc>
                <a:spcPct val="90000"/>
              </a:lnSpc>
              <a:defRPr/>
            </a:pPr>
            <a:r>
              <a:rPr lang="zh-CN" altLang="zh-CN" sz="2800" smtClean="0"/>
              <a:t>可以通过事件对象获得详细资料</a:t>
            </a:r>
          </a:p>
          <a:p>
            <a:pPr eaLnBrk="1" hangingPunct="1">
              <a:lnSpc>
                <a:spcPct val="90000"/>
              </a:lnSpc>
              <a:buFont typeface="Wingdings" pitchFamily="2" charset="2"/>
              <a:buNone/>
              <a:defRPr/>
            </a:pPr>
            <a:r>
              <a:rPr lang="en-US" altLang="zh-CN" sz="2800" smtClean="0"/>
              <a:t>public void mouseDragged(MouseEvent e) {</a:t>
            </a:r>
          </a:p>
          <a:p>
            <a:pPr eaLnBrk="1" hangingPunct="1">
              <a:lnSpc>
                <a:spcPct val="90000"/>
              </a:lnSpc>
              <a:buFont typeface="Wingdings" pitchFamily="2" charset="2"/>
              <a:buNone/>
              <a:defRPr/>
            </a:pPr>
            <a:r>
              <a:rPr lang="en-US" altLang="zh-CN" sz="2800" smtClean="0"/>
              <a:t>	String s=</a:t>
            </a:r>
            <a:r>
              <a:rPr lang="en-US" altLang="zh-CN" sz="2800" smtClean="0">
                <a:latin typeface="Arial"/>
              </a:rPr>
              <a:t>“</a:t>
            </a:r>
            <a:r>
              <a:rPr lang="en-US" altLang="zh-CN" sz="2800" smtClean="0"/>
              <a:t>Mouse dragging :X=</a:t>
            </a:r>
            <a:r>
              <a:rPr lang="en-US" altLang="zh-CN" sz="2800" smtClean="0">
                <a:latin typeface="Arial"/>
              </a:rPr>
              <a:t>”</a:t>
            </a:r>
            <a:endParaRPr lang="en-US" altLang="zh-CN" sz="2800" smtClean="0"/>
          </a:p>
          <a:p>
            <a:pPr eaLnBrk="1" hangingPunct="1">
              <a:lnSpc>
                <a:spcPct val="90000"/>
              </a:lnSpc>
              <a:buFont typeface="Wingdings" pitchFamily="2" charset="2"/>
              <a:buNone/>
              <a:defRPr/>
            </a:pPr>
            <a:r>
              <a:rPr lang="en-US" altLang="zh-CN" sz="2800" smtClean="0"/>
              <a:t>				+e.getX()+</a:t>
            </a:r>
            <a:r>
              <a:rPr lang="en-US" altLang="zh-CN" sz="2800" smtClean="0">
                <a:latin typeface="Arial"/>
              </a:rPr>
              <a:t>“</a:t>
            </a:r>
            <a:r>
              <a:rPr lang="en-US" altLang="zh-CN" sz="2800" smtClean="0"/>
              <a:t>Y=</a:t>
            </a:r>
            <a:r>
              <a:rPr lang="en-US" altLang="zh-CN" sz="2800" smtClean="0">
                <a:latin typeface="Arial"/>
              </a:rPr>
              <a:t>”</a:t>
            </a:r>
            <a:r>
              <a:rPr lang="en-US" altLang="zh-CN" sz="2800" smtClean="0"/>
              <a:t>+e.getY();</a:t>
            </a:r>
          </a:p>
          <a:p>
            <a:pPr eaLnBrk="1" hangingPunct="1">
              <a:lnSpc>
                <a:spcPct val="90000"/>
              </a:lnSpc>
              <a:buFont typeface="Wingdings" pitchFamily="2" charset="2"/>
              <a:buNone/>
              <a:defRPr/>
            </a:pPr>
            <a:r>
              <a:rPr lang="en-US" altLang="zh-CN" sz="2800" smtClean="0"/>
              <a:t>	tf.setText(s);</a:t>
            </a:r>
          </a:p>
          <a:p>
            <a:pPr eaLnBrk="1" hangingPunct="1">
              <a:lnSpc>
                <a:spcPct val="9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E5E597E-DE5F-45C0-B78B-8497E4A995C9}" type="slidenum">
              <a:rPr lang="en-US" altLang="zh-CN"/>
              <a:pPr>
                <a:defRPr/>
              </a:pPr>
              <a:t>72</a:t>
            </a:fld>
            <a:endParaRPr lang="en-US" altLang="zh-CN"/>
          </a:p>
        </p:txBody>
      </p:sp>
      <p:sp>
        <p:nvSpPr>
          <p:cNvPr id="9625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事件适配器</a:t>
            </a:r>
            <a:r>
              <a:rPr lang="en-US" altLang="zh-CN" smtClean="0"/>
              <a:t>(Event Adapters)</a:t>
            </a:r>
          </a:p>
        </p:txBody>
      </p:sp>
      <p:sp>
        <p:nvSpPr>
          <p:cNvPr id="96259" name="Rectangle 3"/>
          <p:cNvSpPr>
            <a:spLocks noGrp="1" noChangeArrowheads="1"/>
          </p:cNvSpPr>
          <p:nvPr>
            <p:ph type="body" idx="1"/>
          </p:nvPr>
        </p:nvSpPr>
        <p:spPr>
          <a:xfrm>
            <a:off x="685800" y="1219200"/>
            <a:ext cx="7772400" cy="4114800"/>
          </a:xfrm>
        </p:spPr>
        <p:txBody>
          <a:bodyPr/>
          <a:lstStyle/>
          <a:p>
            <a:pPr eaLnBrk="1" hangingPunct="1">
              <a:lnSpc>
                <a:spcPct val="90000"/>
              </a:lnSpc>
              <a:defRPr/>
            </a:pPr>
            <a:r>
              <a:rPr lang="zh-CN" altLang="en-US" sz="2800" smtClean="0"/>
              <a:t>一种简单的实现监听器的手段</a:t>
            </a:r>
            <a:r>
              <a:rPr lang="en-US" altLang="zh-CN" sz="2800" smtClean="0"/>
              <a:t>,</a:t>
            </a:r>
            <a:r>
              <a:rPr lang="zh-CN" altLang="en-US" sz="2800" smtClean="0"/>
              <a:t>缺点是只能单一继承</a:t>
            </a:r>
            <a:r>
              <a:rPr lang="en-US" altLang="zh-CN" sz="2800" smtClean="0"/>
              <a:t>.</a:t>
            </a:r>
          </a:p>
          <a:p>
            <a:pPr eaLnBrk="1" hangingPunct="1">
              <a:lnSpc>
                <a:spcPct val="90000"/>
              </a:lnSpc>
              <a:buFont typeface="Wingdings" pitchFamily="2" charset="2"/>
              <a:buNone/>
              <a:defRPr/>
            </a:pPr>
            <a:r>
              <a:rPr lang="en-US" altLang="zh-CN" sz="2800" smtClean="0"/>
              <a:t>import java.awt.*;</a:t>
            </a:r>
          </a:p>
          <a:p>
            <a:pPr eaLnBrk="1" hangingPunct="1">
              <a:lnSpc>
                <a:spcPct val="90000"/>
              </a:lnSpc>
              <a:buFont typeface="Wingdings" pitchFamily="2" charset="2"/>
              <a:buNone/>
              <a:defRPr/>
            </a:pPr>
            <a:r>
              <a:rPr lang="en-US" altLang="zh-CN" sz="2800" smtClean="0"/>
              <a:t>import java.awt.event.*;</a:t>
            </a:r>
          </a:p>
          <a:p>
            <a:pPr eaLnBrk="1" hangingPunct="1">
              <a:lnSpc>
                <a:spcPct val="90000"/>
              </a:lnSpc>
              <a:buFont typeface="Wingdings" pitchFamily="2" charset="2"/>
              <a:buNone/>
              <a:defRPr/>
            </a:pPr>
            <a:r>
              <a:rPr lang="en-US" altLang="zh-CN" sz="2800" smtClean="0"/>
              <a:t>public class MouseClickHandler extends </a:t>
            </a:r>
          </a:p>
          <a:p>
            <a:pPr eaLnBrk="1" hangingPunct="1">
              <a:lnSpc>
                <a:spcPct val="90000"/>
              </a:lnSpc>
              <a:buFont typeface="Wingdings" pitchFamily="2" charset="2"/>
              <a:buNone/>
              <a:defRPr/>
            </a:pPr>
            <a:r>
              <a:rPr lang="en-US" altLang="zh-CN" sz="2800" smtClean="0"/>
              <a:t>					MouseAdaper{</a:t>
            </a:r>
          </a:p>
          <a:p>
            <a:pPr eaLnBrk="1" hangingPunct="1">
              <a:lnSpc>
                <a:spcPct val="90000"/>
              </a:lnSpc>
              <a:buFont typeface="Wingdings" pitchFamily="2" charset="2"/>
              <a:buNone/>
              <a:defRPr/>
            </a:pPr>
            <a:r>
              <a:rPr lang="en-US" altLang="zh-CN" sz="2800" smtClean="0"/>
              <a:t>	public void mouseClicked(MouseEvent e)</a:t>
            </a:r>
          </a:p>
          <a:p>
            <a:pPr eaLnBrk="1" hangingPunct="1">
              <a:lnSpc>
                <a:spcPct val="90000"/>
              </a:lnSpc>
              <a:buFont typeface="Wingdings" pitchFamily="2" charset="2"/>
              <a:buNone/>
              <a:defRPr/>
            </a:pPr>
            <a:r>
              <a:rPr lang="en-US" altLang="zh-CN" sz="2800" smtClean="0"/>
              <a:t>		{ </a:t>
            </a:r>
            <a:r>
              <a:rPr lang="en-US" altLang="zh-CN" sz="2800" smtClean="0">
                <a:latin typeface="Arial"/>
              </a:rPr>
              <a:t>……</a:t>
            </a:r>
            <a:r>
              <a:rPr lang="en-US" altLang="zh-CN" sz="2800" smtClean="0"/>
              <a:t>}</a:t>
            </a:r>
          </a:p>
          <a:p>
            <a:pPr eaLnBrk="1" hangingPunct="1">
              <a:lnSpc>
                <a:spcPct val="9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5A2E104B-3511-4E7A-B884-077344DD26AC}" type="slidenum">
              <a:rPr lang="en-US" altLang="zh-CN"/>
              <a:pPr>
                <a:defRPr/>
              </a:pPr>
              <a:t>73</a:t>
            </a:fld>
            <a:endParaRPr lang="en-US" altLang="zh-CN"/>
          </a:p>
        </p:txBody>
      </p:sp>
      <p:sp>
        <p:nvSpPr>
          <p:cNvPr id="97282" name="Rectangle 2"/>
          <p:cNvSpPr>
            <a:spLocks noGrp="1" noChangeArrowheads="1"/>
          </p:cNvSpPr>
          <p:nvPr>
            <p:ph type="title"/>
          </p:nvPr>
        </p:nvSpPr>
        <p:spPr/>
        <p:txBody>
          <a:bodyPr/>
          <a:lstStyle/>
          <a:p>
            <a:pPr eaLnBrk="1" hangingPunct="1">
              <a:defRPr/>
            </a:pPr>
            <a:r>
              <a:rPr lang="zh-CN" altLang="en-US" smtClean="0"/>
              <a:t>事件适配器</a:t>
            </a:r>
            <a:r>
              <a:rPr lang="en-US" altLang="zh-CN" smtClean="0"/>
              <a:t>(Event Adapters)</a:t>
            </a:r>
          </a:p>
        </p:txBody>
      </p:sp>
      <p:sp>
        <p:nvSpPr>
          <p:cNvPr id="97283" name="Rectangle 3"/>
          <p:cNvSpPr>
            <a:spLocks noGrp="1" noChangeArrowheads="1"/>
          </p:cNvSpPr>
          <p:nvPr>
            <p:ph type="body" idx="1"/>
          </p:nvPr>
        </p:nvSpPr>
        <p:spPr/>
        <p:txBody>
          <a:bodyPr/>
          <a:lstStyle/>
          <a:p>
            <a:pPr eaLnBrk="1" hangingPunct="1">
              <a:lnSpc>
                <a:spcPct val="90000"/>
              </a:lnSpc>
              <a:defRPr/>
            </a:pPr>
            <a:r>
              <a:rPr lang="en-US" altLang="zh-CN" smtClean="0"/>
              <a:t>Java.awt.event</a:t>
            </a:r>
            <a:r>
              <a:rPr lang="zh-CN" altLang="en-US" smtClean="0"/>
              <a:t>包中定义的适配器类有</a:t>
            </a:r>
            <a:r>
              <a:rPr lang="en-US" altLang="zh-CN" smtClean="0"/>
              <a:t>:</a:t>
            </a:r>
          </a:p>
          <a:p>
            <a:pPr lvl="1" eaLnBrk="1" hangingPunct="1">
              <a:lnSpc>
                <a:spcPct val="90000"/>
              </a:lnSpc>
              <a:defRPr/>
            </a:pPr>
            <a:r>
              <a:rPr lang="en-US" altLang="zh-CN" smtClean="0"/>
              <a:t>ComponentAdapter(</a:t>
            </a:r>
            <a:r>
              <a:rPr lang="zh-CN" altLang="en-US" smtClean="0"/>
              <a:t>组件适配器</a:t>
            </a:r>
            <a:r>
              <a:rPr lang="en-US" altLang="zh-CN" smtClean="0"/>
              <a:t>)</a:t>
            </a:r>
          </a:p>
          <a:p>
            <a:pPr lvl="1" eaLnBrk="1" hangingPunct="1">
              <a:lnSpc>
                <a:spcPct val="90000"/>
              </a:lnSpc>
              <a:defRPr/>
            </a:pPr>
            <a:r>
              <a:rPr lang="en-US" altLang="zh-CN" smtClean="0"/>
              <a:t>ContainerAdapter(</a:t>
            </a:r>
            <a:r>
              <a:rPr lang="zh-CN" altLang="en-US" smtClean="0"/>
              <a:t>容器适配器</a:t>
            </a:r>
            <a:r>
              <a:rPr lang="en-US" altLang="zh-CN" smtClean="0"/>
              <a:t>)</a:t>
            </a:r>
          </a:p>
          <a:p>
            <a:pPr lvl="1" eaLnBrk="1" hangingPunct="1">
              <a:lnSpc>
                <a:spcPct val="90000"/>
              </a:lnSpc>
              <a:defRPr/>
            </a:pPr>
            <a:r>
              <a:rPr lang="en-US" altLang="zh-CN" smtClean="0"/>
              <a:t>FocusAdapter(</a:t>
            </a:r>
            <a:r>
              <a:rPr lang="zh-CN" altLang="en-US" smtClean="0"/>
              <a:t>焦点适配器</a:t>
            </a:r>
            <a:r>
              <a:rPr lang="en-US" altLang="zh-CN" smtClean="0"/>
              <a:t>)</a:t>
            </a:r>
          </a:p>
          <a:p>
            <a:pPr lvl="1" eaLnBrk="1" hangingPunct="1">
              <a:lnSpc>
                <a:spcPct val="90000"/>
              </a:lnSpc>
              <a:defRPr/>
            </a:pPr>
            <a:r>
              <a:rPr lang="en-US" altLang="zh-CN" smtClean="0"/>
              <a:t>KeyAdapter(</a:t>
            </a:r>
            <a:r>
              <a:rPr lang="zh-CN" altLang="en-US" smtClean="0"/>
              <a:t>键盘适配器</a:t>
            </a:r>
            <a:r>
              <a:rPr lang="en-US" altLang="zh-CN" smtClean="0"/>
              <a:t>)</a:t>
            </a:r>
          </a:p>
          <a:p>
            <a:pPr lvl="1" eaLnBrk="1" hangingPunct="1">
              <a:lnSpc>
                <a:spcPct val="90000"/>
              </a:lnSpc>
              <a:defRPr/>
            </a:pPr>
            <a:r>
              <a:rPr lang="en-US" altLang="zh-CN" smtClean="0"/>
              <a:t>MouseAdapter(</a:t>
            </a:r>
            <a:r>
              <a:rPr lang="zh-CN" altLang="en-US" smtClean="0"/>
              <a:t>鼠标适配器</a:t>
            </a:r>
            <a:r>
              <a:rPr lang="en-US" altLang="zh-CN" smtClean="0"/>
              <a:t>)</a:t>
            </a:r>
          </a:p>
          <a:p>
            <a:pPr lvl="1" eaLnBrk="1" hangingPunct="1">
              <a:lnSpc>
                <a:spcPct val="90000"/>
              </a:lnSpc>
              <a:defRPr/>
            </a:pPr>
            <a:r>
              <a:rPr lang="en-US" altLang="zh-CN" smtClean="0"/>
              <a:t>MouseMotionAdapter(</a:t>
            </a:r>
            <a:r>
              <a:rPr lang="zh-CN" altLang="en-US" smtClean="0"/>
              <a:t>鼠标运动适配器</a:t>
            </a:r>
            <a:r>
              <a:rPr lang="en-US" altLang="zh-CN" smtClean="0"/>
              <a:t>)</a:t>
            </a:r>
          </a:p>
          <a:p>
            <a:pPr lvl="1" eaLnBrk="1" hangingPunct="1">
              <a:lnSpc>
                <a:spcPct val="90000"/>
              </a:lnSpc>
              <a:defRPr/>
            </a:pPr>
            <a:r>
              <a:rPr lang="en-US" altLang="zh-CN" smtClean="0"/>
              <a:t>WindowAdapter(</a:t>
            </a:r>
            <a:r>
              <a:rPr lang="zh-CN" altLang="en-US" smtClean="0"/>
              <a:t>窗口适配器</a:t>
            </a:r>
            <a:r>
              <a:rPr lang="en-US" altLang="zh-CN"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4" descr="swinggui.png"/>
          <p:cNvPicPr>
            <a:picLocks noGrp="1" noChangeAspect="1"/>
          </p:cNvPicPr>
          <p:nvPr>
            <p:ph idx="1"/>
          </p:nvPr>
        </p:nvPicPr>
        <p:blipFill>
          <a:blip r:embed="rId2"/>
          <a:srcRect/>
          <a:stretch>
            <a:fillRect/>
          </a:stretch>
        </p:blipFill>
        <p:spPr>
          <a:xfrm>
            <a:off x="1785938" y="428625"/>
            <a:ext cx="4714875" cy="6129338"/>
          </a:xfrm>
        </p:spPr>
      </p:pic>
      <p:sp>
        <p:nvSpPr>
          <p:cNvPr id="4" name="灯片编号占位符 3"/>
          <p:cNvSpPr>
            <a:spLocks noGrp="1"/>
          </p:cNvSpPr>
          <p:nvPr>
            <p:ph type="sldNum" sz="quarter" idx="11"/>
          </p:nvPr>
        </p:nvSpPr>
        <p:spPr/>
        <p:txBody>
          <a:bodyPr/>
          <a:lstStyle/>
          <a:p>
            <a:pPr>
              <a:defRPr/>
            </a:pPr>
            <a:fld id="{C03E6CE7-E00F-4594-A11C-9E4D81FD9F4D}" type="slidenum">
              <a:rPr lang="en-US" altLang="zh-CN" smtClean="0"/>
              <a:pPr>
                <a:defRPr/>
              </a:pPr>
              <a:t>74</a:t>
            </a:fld>
            <a:endParaRPr lang="en-US" altLang="zh-CN"/>
          </a:p>
        </p:txBody>
      </p:sp>
    </p:spTree>
  </p:cSld>
  <p:clrMapOvr>
    <a:masterClrMapping/>
  </p:clrMapOvr>
  <p:transition advTm="14258"/>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8" name="Picture 8"/>
          <p:cNvPicPr>
            <a:picLocks noChangeAspect="1" noChangeArrowheads="1"/>
          </p:cNvPicPr>
          <p:nvPr/>
        </p:nvPicPr>
        <p:blipFill>
          <a:blip r:embed="rId4"/>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357188" y="0"/>
            <a:ext cx="8229600" cy="1139825"/>
          </a:xfrm>
        </p:spPr>
        <p:txBody>
          <a:bodyPr/>
          <a:lstStyle/>
          <a:p>
            <a:pPr>
              <a:defRPr/>
            </a:pPr>
            <a:r>
              <a:rPr lang="zh-CN" altLang="en-US" dirty="0" smtClean="0"/>
              <a:t>第一步：生成窗口</a:t>
            </a:r>
            <a:endParaRPr lang="zh-CN" altLang="en-US" dirty="0"/>
          </a:p>
        </p:txBody>
      </p:sp>
      <p:sp>
        <p:nvSpPr>
          <p:cNvPr id="4" name="灯片编号占位符 3"/>
          <p:cNvSpPr>
            <a:spLocks noGrp="1"/>
          </p:cNvSpPr>
          <p:nvPr>
            <p:ph type="sldNum" sz="quarter" idx="11"/>
          </p:nvPr>
        </p:nvSpPr>
        <p:spPr/>
        <p:txBody>
          <a:bodyPr/>
          <a:lstStyle/>
          <a:p>
            <a:pPr>
              <a:defRPr/>
            </a:pPr>
            <a:fld id="{9F45BB82-42B8-4784-9ABF-BF04B024FA23}" type="slidenum">
              <a:rPr lang="en-US" altLang="zh-CN" smtClean="0"/>
              <a:pPr>
                <a:defRPr/>
              </a:pPr>
              <a:t>75</a:t>
            </a:fld>
            <a:endParaRPr lang="en-US" altLang="zh-CN"/>
          </a:p>
        </p:txBody>
      </p:sp>
      <p:sp>
        <p:nvSpPr>
          <p:cNvPr id="12" name="内容占位符 2"/>
          <p:cNvSpPr txBox="1">
            <a:spLocks/>
          </p:cNvSpPr>
          <p:nvPr/>
        </p:nvSpPr>
        <p:spPr bwMode="auto">
          <a:xfrm>
            <a:off x="4357688" y="1071563"/>
            <a:ext cx="5072062" cy="5072062"/>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import </a:t>
            </a:r>
            <a:r>
              <a:rPr lang="en-US" altLang="zh-CN" sz="2000" kern="0" dirty="0" err="1">
                <a:latin typeface="Times New Roman" pitchFamily="18" charset="0"/>
                <a:cs typeface="Times New Roman" pitchFamily="18" charset="0"/>
              </a:rPr>
              <a:t>javax.swing</a:t>
            </a:r>
            <a:r>
              <a:rPr lang="en-US" altLang="zh-CN" sz="2000" kern="0" dirty="0">
                <a:latin typeface="Times New Roman" pitchFamily="18" charset="0"/>
                <a:cs typeface="Times New Roman" pitchFamily="18" charset="0"/>
              </a:rPr>
              <a:t>.*;</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public class </a:t>
            </a:r>
            <a:r>
              <a:rPr lang="en-US" altLang="zh-CN" sz="2000" kern="0" dirty="0" err="1">
                <a:latin typeface="Times New Roman" pitchFamily="18" charset="0"/>
                <a:cs typeface="Times New Roman" pitchFamily="18" charset="0"/>
              </a:rPr>
              <a:t>SwingGui</a:t>
            </a:r>
            <a:r>
              <a:rPr lang="en-US" altLang="zh-CN" sz="2000" kern="0" dirty="0">
                <a:latin typeface="Times New Roman" pitchFamily="18" charset="0"/>
                <a:cs typeface="Times New Roman" pitchFamily="18" charset="0"/>
              </a:rPr>
              <a:t>{</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public static void main(String </a:t>
            </a:r>
            <a:r>
              <a:rPr lang="en-US" altLang="zh-CN" sz="2000" kern="0" dirty="0" err="1">
                <a:latin typeface="Times New Roman" pitchFamily="18" charset="0"/>
                <a:cs typeface="Times New Roman" pitchFamily="18" charset="0"/>
              </a:rPr>
              <a:t>args</a:t>
            </a:r>
            <a:r>
              <a:rPr lang="en-US" altLang="zh-CN" sz="2000" kern="0" dirty="0">
                <a:latin typeface="Times New Roman" pitchFamily="18" charset="0"/>
                <a:cs typeface="Times New Roman" pitchFamily="18" charset="0"/>
              </a:rPr>
              <a:t>[]){</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r>
              <a:rPr lang="en-US" altLang="zh-CN" sz="2000" kern="0" dirty="0" err="1">
                <a:latin typeface="Times New Roman" pitchFamily="18" charset="0"/>
                <a:cs typeface="Times New Roman" pitchFamily="18" charset="0"/>
              </a:rPr>
              <a:t>JFrame</a:t>
            </a:r>
            <a:r>
              <a:rPr lang="en-US" altLang="zh-CN" sz="2000" kern="0" dirty="0">
                <a:latin typeface="Times New Roman" pitchFamily="18" charset="0"/>
                <a:cs typeface="Times New Roman" pitchFamily="18" charset="0"/>
              </a:rPr>
              <a:t> </a:t>
            </a:r>
            <a:r>
              <a:rPr lang="en-US" altLang="zh-CN" sz="2000" kern="0" dirty="0" err="1">
                <a:latin typeface="Times New Roman" pitchFamily="18" charset="0"/>
                <a:cs typeface="Times New Roman" pitchFamily="18" charset="0"/>
              </a:rPr>
              <a:t>myFrame</a:t>
            </a:r>
            <a:r>
              <a:rPr lang="en-US" altLang="zh-CN" sz="2000" kern="0" dirty="0">
                <a:latin typeface="Times New Roman" pitchFamily="18" charset="0"/>
                <a:cs typeface="Times New Roman" pitchFamily="18" charset="0"/>
              </a:rPr>
              <a:t>=new </a:t>
            </a:r>
            <a:r>
              <a:rPr lang="en-US" altLang="zh-CN" sz="2000" kern="0" dirty="0" err="1">
                <a:latin typeface="Times New Roman" pitchFamily="18" charset="0"/>
                <a:cs typeface="Times New Roman" pitchFamily="18" charset="0"/>
              </a:rPr>
              <a:t>JFrame</a:t>
            </a:r>
            <a:r>
              <a:rPr lang="en-US" altLang="zh-CN" sz="2000" kern="0" dirty="0">
                <a:latin typeface="Times New Roman" pitchFamily="18" charset="0"/>
                <a:cs typeface="Times New Roman" pitchFamily="18" charset="0"/>
              </a:rPr>
              <a:t>();</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r>
              <a:rPr lang="en-US" altLang="zh-CN" sz="2000" kern="0" dirty="0" err="1">
                <a:latin typeface="Times New Roman" pitchFamily="18" charset="0"/>
                <a:cs typeface="Times New Roman" pitchFamily="18" charset="0"/>
              </a:rPr>
              <a:t>myFrame.setTitle</a:t>
            </a:r>
            <a:r>
              <a:rPr lang="en-US" altLang="zh-CN" sz="2000" kern="0" dirty="0">
                <a:latin typeface="Times New Roman" pitchFamily="18" charset="0"/>
                <a:cs typeface="Times New Roman" pitchFamily="18" charset="0"/>
              </a:rPr>
              <a:t>("</a:t>
            </a:r>
            <a:r>
              <a:rPr lang="zh-CN" altLang="en-US" sz="2000" kern="0" dirty="0">
                <a:latin typeface="Times New Roman" pitchFamily="18" charset="0"/>
                <a:cs typeface="Times New Roman" pitchFamily="18" charset="0"/>
              </a:rPr>
              <a:t>清华大学百年校庆校友登记</a:t>
            </a:r>
            <a:r>
              <a:rPr lang="en-US" altLang="zh-CN" sz="2000" kern="0" dirty="0">
                <a:latin typeface="Times New Roman" pitchFamily="18" charset="0"/>
                <a:cs typeface="Times New Roman" pitchFamily="18" charset="0"/>
              </a:rPr>
              <a:t>");</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r>
              <a:rPr lang="en-US" altLang="zh-CN" sz="2000" kern="0" dirty="0" err="1">
                <a:latin typeface="Times New Roman" pitchFamily="18" charset="0"/>
                <a:cs typeface="Times New Roman" pitchFamily="18" charset="0"/>
              </a:rPr>
              <a:t>myFrame.setSize</a:t>
            </a:r>
            <a:r>
              <a:rPr lang="en-US" altLang="zh-CN" sz="2000" kern="0" dirty="0">
                <a:latin typeface="Times New Roman" pitchFamily="18" charset="0"/>
                <a:cs typeface="Times New Roman" pitchFamily="18" charset="0"/>
              </a:rPr>
              <a:t>(400,520);</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r>
              <a:rPr lang="en-US" altLang="zh-CN" sz="2000" kern="0" dirty="0" err="1">
                <a:latin typeface="Times New Roman" pitchFamily="18" charset="0"/>
                <a:cs typeface="Times New Roman" pitchFamily="18" charset="0"/>
              </a:rPr>
              <a:t>myFrame.setVisible</a:t>
            </a:r>
            <a:r>
              <a:rPr lang="en-US" altLang="zh-CN" sz="2000" kern="0" dirty="0">
                <a:latin typeface="Times New Roman" pitchFamily="18" charset="0"/>
                <a:cs typeface="Times New Roman" pitchFamily="18" charset="0"/>
              </a:rPr>
              <a:t>(true);</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p>
          <a:p>
            <a:pPr marL="342900" indent="-342900" eaLnBrk="0" hangingPunct="0">
              <a:spcBef>
                <a:spcPct val="20000"/>
              </a:spcBef>
              <a:buClr>
                <a:schemeClr val="hlink"/>
              </a:buClr>
              <a:buSzPct val="80000"/>
              <a:defRPr/>
            </a:pPr>
            <a:r>
              <a:rPr lang="en-US" altLang="zh-CN" sz="2000" kern="0" dirty="0">
                <a:latin typeface="Times New Roman" pitchFamily="18" charset="0"/>
                <a:cs typeface="Times New Roman" pitchFamily="18" charset="0"/>
              </a:rPr>
              <a:t> }</a:t>
            </a:r>
          </a:p>
          <a:p>
            <a:pPr marL="342900" indent="-342900" eaLnBrk="0" hangingPunct="0">
              <a:spcBef>
                <a:spcPct val="20000"/>
              </a:spcBef>
              <a:buClr>
                <a:schemeClr val="hlink"/>
              </a:buClr>
              <a:buSzPct val="80000"/>
              <a:defRPr/>
            </a:pPr>
            <a:endParaRPr lang="zh-CN" altLang="en-US" sz="2000" kern="0" dirty="0">
              <a:latin typeface="Times New Roman" pitchFamily="18" charset="0"/>
              <a:cs typeface="Times New Roman" pitchFamily="18" charset="0"/>
            </a:endParaRPr>
          </a:p>
        </p:txBody>
      </p:sp>
      <p:sp>
        <p:nvSpPr>
          <p:cNvPr id="14" name="椭圆形标注 13"/>
          <p:cNvSpPr/>
          <p:nvPr/>
        </p:nvSpPr>
        <p:spPr>
          <a:xfrm>
            <a:off x="5072063" y="285750"/>
            <a:ext cx="2714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引入</a:t>
            </a:r>
            <a:r>
              <a:rPr lang="en-US" altLang="zh-CN" sz="2400" dirty="0">
                <a:solidFill>
                  <a:srgbClr val="FF0000"/>
                </a:solidFill>
              </a:rPr>
              <a:t>swing</a:t>
            </a:r>
            <a:r>
              <a:rPr lang="zh-CN" altLang="en-US" sz="2400" dirty="0">
                <a:solidFill>
                  <a:srgbClr val="FF0000"/>
                </a:solidFill>
              </a:rPr>
              <a:t>包</a:t>
            </a:r>
          </a:p>
        </p:txBody>
      </p:sp>
      <p:sp>
        <p:nvSpPr>
          <p:cNvPr id="15" name="椭圆形标注 14"/>
          <p:cNvSpPr/>
          <p:nvPr/>
        </p:nvSpPr>
        <p:spPr>
          <a:xfrm>
            <a:off x="5786438" y="714375"/>
            <a:ext cx="2714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定义公共类</a:t>
            </a:r>
          </a:p>
        </p:txBody>
      </p:sp>
      <p:sp>
        <p:nvSpPr>
          <p:cNvPr id="16" name="椭圆形标注 15"/>
          <p:cNvSpPr/>
          <p:nvPr/>
        </p:nvSpPr>
        <p:spPr>
          <a:xfrm>
            <a:off x="6143625" y="1071563"/>
            <a:ext cx="2714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定义主方法</a:t>
            </a:r>
          </a:p>
        </p:txBody>
      </p:sp>
      <p:sp>
        <p:nvSpPr>
          <p:cNvPr id="17" name="椭圆形标注 16"/>
          <p:cNvSpPr/>
          <p:nvPr/>
        </p:nvSpPr>
        <p:spPr>
          <a:xfrm>
            <a:off x="5572125" y="1428750"/>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构造一个窗口</a:t>
            </a:r>
          </a:p>
        </p:txBody>
      </p:sp>
      <p:sp>
        <p:nvSpPr>
          <p:cNvPr id="18" name="椭圆形标注 17"/>
          <p:cNvSpPr/>
          <p:nvPr/>
        </p:nvSpPr>
        <p:spPr>
          <a:xfrm>
            <a:off x="5286375" y="1785938"/>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设置窗口标题</a:t>
            </a:r>
          </a:p>
        </p:txBody>
      </p:sp>
      <p:sp>
        <p:nvSpPr>
          <p:cNvPr id="19" name="椭圆形标注 18"/>
          <p:cNvSpPr/>
          <p:nvPr/>
        </p:nvSpPr>
        <p:spPr>
          <a:xfrm>
            <a:off x="5286375" y="2428875"/>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设置窗口大小</a:t>
            </a:r>
          </a:p>
        </p:txBody>
      </p:sp>
      <p:sp>
        <p:nvSpPr>
          <p:cNvPr id="20" name="椭圆形标注 19"/>
          <p:cNvSpPr/>
          <p:nvPr/>
        </p:nvSpPr>
        <p:spPr>
          <a:xfrm>
            <a:off x="5286375" y="2857500"/>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显示窗口</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7288"/>
                                        </p:tgtEl>
                                        <p:attrNameLst>
                                          <p:attrName>style.visibility</p:attrName>
                                        </p:attrNameLst>
                                      </p:cBhvr>
                                      <p:to>
                                        <p:strVal val="visible"/>
                                      </p:to>
                                    </p:set>
                                    <p:anim calcmode="lin" valueType="num">
                                      <p:cBhvr additive="base">
                                        <p:cTn id="12" dur="500" fill="hold"/>
                                        <p:tgtEl>
                                          <p:spTgt spid="97288"/>
                                        </p:tgtEl>
                                        <p:attrNameLst>
                                          <p:attrName>ppt_x</p:attrName>
                                        </p:attrNameLst>
                                      </p:cBhvr>
                                      <p:tavLst>
                                        <p:tav tm="0">
                                          <p:val>
                                            <p:strVal val="#ppt_x"/>
                                          </p:val>
                                        </p:tav>
                                        <p:tav tm="100000">
                                          <p:val>
                                            <p:strVal val="#ppt_x"/>
                                          </p:val>
                                        </p:tav>
                                      </p:tavLst>
                                    </p:anim>
                                    <p:anim calcmode="lin" valueType="num">
                                      <p:cBhvr additive="base">
                                        <p:cTn id="13" dur="500" fill="hold"/>
                                        <p:tgtEl>
                                          <p:spTgt spid="9728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heckerboard(across)">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heckerboard(across)">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heckerboard(across)">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checkerboard(across)">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animBg="1"/>
      <p:bldP spid="15" grpId="0" animBg="1"/>
      <p:bldP spid="16" grpId="0" animBg="1"/>
      <p:bldP spid="17" grpId="0" animBg="1"/>
      <p:bldP spid="18" grpId="0" animBg="1"/>
      <p:bldP spid="19"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3"/>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428625" y="0"/>
            <a:ext cx="8229600" cy="1139825"/>
          </a:xfrm>
        </p:spPr>
        <p:txBody>
          <a:bodyPr/>
          <a:lstStyle/>
          <a:p>
            <a:pPr>
              <a:defRPr/>
            </a:pPr>
            <a:r>
              <a:rPr lang="zh-CN" altLang="en-US" dirty="0" smtClean="0"/>
              <a:t>第二步 加入菜单</a:t>
            </a:r>
            <a:endParaRPr lang="zh-CN" altLang="en-US" dirty="0"/>
          </a:p>
        </p:txBody>
      </p:sp>
      <p:sp>
        <p:nvSpPr>
          <p:cNvPr id="4" name="灯片编号占位符 3"/>
          <p:cNvSpPr>
            <a:spLocks noGrp="1"/>
          </p:cNvSpPr>
          <p:nvPr>
            <p:ph type="sldNum" sz="quarter" idx="11"/>
          </p:nvPr>
        </p:nvSpPr>
        <p:spPr/>
        <p:txBody>
          <a:bodyPr/>
          <a:lstStyle/>
          <a:p>
            <a:pPr>
              <a:defRPr/>
            </a:pPr>
            <a:fld id="{80510675-E27F-472D-AE4A-748F26C1250D}" type="slidenum">
              <a:rPr lang="en-US" altLang="zh-CN" smtClean="0"/>
              <a:pPr>
                <a:defRPr/>
              </a:pPr>
              <a:t>76</a:t>
            </a:fld>
            <a:endParaRPr lang="en-US" altLang="zh-CN"/>
          </a:p>
        </p:txBody>
      </p:sp>
      <p:pic>
        <p:nvPicPr>
          <p:cNvPr id="97282" name="Picture 2"/>
          <p:cNvPicPr>
            <a:picLocks noChangeAspect="1" noChangeArrowheads="1"/>
          </p:cNvPicPr>
          <p:nvPr/>
        </p:nvPicPr>
        <p:blipFill>
          <a:blip r:embed="rId4"/>
          <a:srcRect/>
          <a:stretch>
            <a:fillRect/>
          </a:stretch>
        </p:blipFill>
        <p:spPr bwMode="auto">
          <a:xfrm>
            <a:off x="357188" y="1395413"/>
            <a:ext cx="3667125" cy="247650"/>
          </a:xfrm>
          <a:prstGeom prst="rect">
            <a:avLst/>
          </a:prstGeom>
          <a:noFill/>
          <a:ln w="9525">
            <a:noFill/>
            <a:miter lim="800000"/>
            <a:headEnd/>
            <a:tailEnd/>
          </a:ln>
        </p:spPr>
      </p:pic>
      <p:sp>
        <p:nvSpPr>
          <p:cNvPr id="10" name="内容占位符 2"/>
          <p:cNvSpPr txBox="1">
            <a:spLocks/>
          </p:cNvSpPr>
          <p:nvPr/>
        </p:nvSpPr>
        <p:spPr bwMode="auto">
          <a:xfrm>
            <a:off x="4357688" y="1071563"/>
            <a:ext cx="5072062" cy="5072062"/>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mn-lt"/>
                <a:ea typeface="+mn-ea"/>
              </a:rPr>
              <a:t>import </a:t>
            </a:r>
            <a:r>
              <a:rPr lang="en-US" altLang="zh-CN" sz="2000" kern="0" dirty="0" err="1">
                <a:latin typeface="+mn-lt"/>
                <a:ea typeface="+mn-ea"/>
              </a:rPr>
              <a:t>javax.swing</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public class </a:t>
            </a:r>
            <a:r>
              <a:rPr lang="en-US" altLang="zh-CN" sz="2000" kern="0" dirty="0" err="1">
                <a:latin typeface="+mn-lt"/>
                <a:ea typeface="+mn-ea"/>
              </a:rPr>
              <a:t>SwingGui</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public static void main(String </a:t>
            </a:r>
            <a:r>
              <a:rPr lang="en-US" altLang="zh-CN" sz="2000" kern="0" dirty="0" err="1">
                <a:latin typeface="+mn-lt"/>
                <a:ea typeface="+mn-ea"/>
              </a:rPr>
              <a:t>args</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JMenuBar</a:t>
            </a:r>
            <a:r>
              <a:rPr lang="en-US" altLang="zh-CN" sz="2000" kern="0" dirty="0">
                <a:latin typeface="+mn-lt"/>
                <a:ea typeface="+mn-ea"/>
              </a:rPr>
              <a:t> </a:t>
            </a:r>
            <a:r>
              <a:rPr lang="en-US" altLang="zh-CN" sz="2000" kern="0" dirty="0" err="1">
                <a:latin typeface="+mn-lt"/>
                <a:ea typeface="+mn-ea"/>
              </a:rPr>
              <a:t>mb</a:t>
            </a:r>
            <a:r>
              <a:rPr lang="en-US" altLang="zh-CN" sz="2000" kern="0" dirty="0">
                <a:latin typeface="+mn-lt"/>
                <a:ea typeface="+mn-ea"/>
              </a:rPr>
              <a:t>=new </a:t>
            </a:r>
            <a:r>
              <a:rPr lang="en-US" altLang="zh-CN" sz="2000" kern="0" dirty="0" err="1">
                <a:latin typeface="+mn-lt"/>
                <a:ea typeface="+mn-ea"/>
              </a:rPr>
              <a:t>JMenuBar</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myFrame.setJMenuBar</a:t>
            </a:r>
            <a:r>
              <a:rPr lang="en-US" altLang="zh-CN" sz="2000" kern="0" dirty="0">
                <a:latin typeface="+mn-lt"/>
                <a:ea typeface="+mn-ea"/>
              </a:rPr>
              <a:t>(</a:t>
            </a:r>
            <a:r>
              <a:rPr lang="en-US" altLang="zh-CN" sz="2000" kern="0" dirty="0" err="1">
                <a:latin typeface="+mn-lt"/>
                <a:ea typeface="+mn-ea"/>
              </a:rPr>
              <a:t>mb</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JMenu</a:t>
            </a:r>
            <a:r>
              <a:rPr lang="en-US" altLang="zh-CN" sz="2000" kern="0" dirty="0">
                <a:latin typeface="+mn-lt"/>
                <a:ea typeface="+mn-ea"/>
              </a:rPr>
              <a:t> m1=new </a:t>
            </a:r>
            <a:r>
              <a:rPr lang="en-US" altLang="zh-CN" sz="2000" kern="0" dirty="0" err="1">
                <a:latin typeface="+mn-lt"/>
                <a:ea typeface="+mn-ea"/>
              </a:rPr>
              <a:t>JMenu</a:t>
            </a:r>
            <a:r>
              <a:rPr lang="en-US" altLang="zh-CN" sz="2000" kern="0" dirty="0">
                <a:latin typeface="+mn-lt"/>
                <a:ea typeface="+mn-ea"/>
              </a:rPr>
              <a:t>("</a:t>
            </a:r>
            <a:r>
              <a:rPr lang="zh-CN" altLang="en-US" sz="2000" kern="0" dirty="0">
                <a:latin typeface="+mn-lt"/>
                <a:ea typeface="+mn-ea"/>
              </a:rPr>
              <a:t>文件</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mb.add</a:t>
            </a:r>
            <a:r>
              <a:rPr lang="en-US" altLang="zh-CN" sz="2000" kern="0" dirty="0">
                <a:latin typeface="+mn-lt"/>
                <a:ea typeface="+mn-ea"/>
              </a:rPr>
              <a:t>(m1);</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JMenu</a:t>
            </a:r>
            <a:r>
              <a:rPr lang="en-US" altLang="zh-CN" sz="2000" kern="0" dirty="0">
                <a:latin typeface="+mn-lt"/>
                <a:ea typeface="+mn-ea"/>
              </a:rPr>
              <a:t> m2=new </a:t>
            </a:r>
            <a:r>
              <a:rPr lang="en-US" altLang="zh-CN" sz="2000" kern="0" dirty="0" err="1">
                <a:latin typeface="+mn-lt"/>
                <a:ea typeface="+mn-ea"/>
              </a:rPr>
              <a:t>JMenu</a:t>
            </a:r>
            <a:r>
              <a:rPr lang="en-US" altLang="zh-CN" sz="2000" kern="0" dirty="0">
                <a:latin typeface="+mn-lt"/>
                <a:ea typeface="+mn-ea"/>
              </a:rPr>
              <a:t>("</a:t>
            </a:r>
            <a:r>
              <a:rPr lang="zh-CN" altLang="en-US" sz="2000" kern="0" dirty="0">
                <a:latin typeface="+mn-lt"/>
                <a:ea typeface="+mn-ea"/>
              </a:rPr>
              <a:t>编辑</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mb.add</a:t>
            </a:r>
            <a:r>
              <a:rPr lang="en-US" altLang="zh-CN" sz="2000" kern="0" dirty="0">
                <a:latin typeface="+mn-lt"/>
                <a:ea typeface="+mn-ea"/>
              </a:rPr>
              <a:t>(m2);</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JMenu</a:t>
            </a:r>
            <a:r>
              <a:rPr lang="en-US" altLang="zh-CN" sz="2000" kern="0" dirty="0">
                <a:latin typeface="+mn-lt"/>
                <a:ea typeface="+mn-ea"/>
              </a:rPr>
              <a:t> m3=new </a:t>
            </a:r>
            <a:r>
              <a:rPr lang="en-US" altLang="zh-CN" sz="2000" kern="0" dirty="0" err="1">
                <a:latin typeface="+mn-lt"/>
                <a:ea typeface="+mn-ea"/>
              </a:rPr>
              <a:t>JMenu</a:t>
            </a:r>
            <a:r>
              <a:rPr lang="en-US" altLang="zh-CN" sz="2000" kern="0" dirty="0">
                <a:latin typeface="+mn-lt"/>
                <a:ea typeface="+mn-ea"/>
              </a:rPr>
              <a:t>("</a:t>
            </a:r>
            <a:r>
              <a:rPr lang="zh-CN" altLang="en-US" sz="2000" kern="0" dirty="0">
                <a:latin typeface="+mn-lt"/>
                <a:ea typeface="+mn-ea"/>
              </a:rPr>
              <a:t>帮助</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mb.add</a:t>
            </a:r>
            <a:r>
              <a:rPr lang="en-US" altLang="zh-CN" sz="2000" kern="0" dirty="0">
                <a:latin typeface="+mn-lt"/>
                <a:ea typeface="+mn-ea"/>
              </a:rPr>
              <a:t>(m3);</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endParaRPr lang="zh-CN" altLang="en-US" sz="2000" kern="0" dirty="0">
              <a:latin typeface="+mn-lt"/>
              <a:ea typeface="+mn-ea"/>
            </a:endParaRPr>
          </a:p>
        </p:txBody>
      </p:sp>
      <p:sp>
        <p:nvSpPr>
          <p:cNvPr id="13" name="椭圆形标注 12"/>
          <p:cNvSpPr/>
          <p:nvPr/>
        </p:nvSpPr>
        <p:spPr>
          <a:xfrm>
            <a:off x="5357813" y="1785938"/>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创建菜单条</a:t>
            </a:r>
          </a:p>
        </p:txBody>
      </p:sp>
      <p:sp>
        <p:nvSpPr>
          <p:cNvPr id="14" name="椭圆形标注 13"/>
          <p:cNvSpPr/>
          <p:nvPr/>
        </p:nvSpPr>
        <p:spPr>
          <a:xfrm>
            <a:off x="5000625" y="2214563"/>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添加菜单条</a:t>
            </a:r>
          </a:p>
        </p:txBody>
      </p:sp>
      <p:sp>
        <p:nvSpPr>
          <p:cNvPr id="15" name="椭圆形标注 14"/>
          <p:cNvSpPr/>
          <p:nvPr/>
        </p:nvSpPr>
        <p:spPr>
          <a:xfrm>
            <a:off x="5072063" y="2571750"/>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创建菜单</a:t>
            </a:r>
          </a:p>
        </p:txBody>
      </p:sp>
      <p:sp>
        <p:nvSpPr>
          <p:cNvPr id="16" name="椭圆形标注 15"/>
          <p:cNvSpPr/>
          <p:nvPr/>
        </p:nvSpPr>
        <p:spPr>
          <a:xfrm>
            <a:off x="4714875" y="2928938"/>
            <a:ext cx="3071813"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添加菜单</a:t>
            </a:r>
          </a:p>
        </p:txBody>
      </p:sp>
      <p:sp>
        <p:nvSpPr>
          <p:cNvPr id="17" name="椭圆形标注 16"/>
          <p:cNvSpPr/>
          <p:nvPr/>
        </p:nvSpPr>
        <p:spPr>
          <a:xfrm>
            <a:off x="5072063" y="3286125"/>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创建菜单</a:t>
            </a:r>
          </a:p>
        </p:txBody>
      </p:sp>
      <p:sp>
        <p:nvSpPr>
          <p:cNvPr id="18" name="椭圆形标注 17"/>
          <p:cNvSpPr/>
          <p:nvPr/>
        </p:nvSpPr>
        <p:spPr>
          <a:xfrm>
            <a:off x="4786313" y="3643313"/>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添加菜单</a:t>
            </a:r>
          </a:p>
        </p:txBody>
      </p:sp>
      <p:sp>
        <p:nvSpPr>
          <p:cNvPr id="19" name="椭圆形标注 18"/>
          <p:cNvSpPr/>
          <p:nvPr/>
        </p:nvSpPr>
        <p:spPr>
          <a:xfrm>
            <a:off x="4929188" y="4071938"/>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创建菜单</a:t>
            </a:r>
          </a:p>
        </p:txBody>
      </p:sp>
      <p:sp>
        <p:nvSpPr>
          <p:cNvPr id="20" name="椭圆形标注 19"/>
          <p:cNvSpPr/>
          <p:nvPr/>
        </p:nvSpPr>
        <p:spPr>
          <a:xfrm>
            <a:off x="4786313" y="4357688"/>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添加菜单</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7282"/>
                                        </p:tgtEl>
                                        <p:attrNameLst>
                                          <p:attrName>style.visibility</p:attrName>
                                        </p:attrNameLst>
                                      </p:cBhvr>
                                      <p:to>
                                        <p:strVal val="visible"/>
                                      </p:to>
                                    </p:set>
                                    <p:anim calcmode="lin" valueType="num">
                                      <p:cBhvr additive="base">
                                        <p:cTn id="12" dur="500" fill="hold"/>
                                        <p:tgtEl>
                                          <p:spTgt spid="97282"/>
                                        </p:tgtEl>
                                        <p:attrNameLst>
                                          <p:attrName>ppt_x</p:attrName>
                                        </p:attrNameLst>
                                      </p:cBhvr>
                                      <p:tavLst>
                                        <p:tav tm="0">
                                          <p:val>
                                            <p:strVal val="#ppt_x"/>
                                          </p:val>
                                        </p:tav>
                                        <p:tav tm="100000">
                                          <p:val>
                                            <p:strVal val="#ppt_x"/>
                                          </p:val>
                                        </p:tav>
                                      </p:tavLst>
                                    </p:anim>
                                    <p:anim calcmode="lin" valueType="num">
                                      <p:cBhvr additive="base">
                                        <p:cTn id="13" dur="500" fill="hold"/>
                                        <p:tgtEl>
                                          <p:spTgt spid="9728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checkerboard(across)">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checkerboard(across)">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checkerboard(across)">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4357688" y="857250"/>
            <a:ext cx="5072062" cy="5072063"/>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mn-lt"/>
                <a:ea typeface="+mn-ea"/>
              </a:rPr>
              <a:t>import </a:t>
            </a:r>
            <a:r>
              <a:rPr lang="en-US" altLang="zh-CN" sz="2000" kern="0" dirty="0" err="1">
                <a:latin typeface="+mn-lt"/>
                <a:ea typeface="+mn-ea"/>
              </a:rPr>
              <a:t>javax.swing</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public class </a:t>
            </a:r>
            <a:r>
              <a:rPr lang="en-US" altLang="zh-CN" sz="2000" kern="0" dirty="0" err="1">
                <a:latin typeface="+mn-lt"/>
                <a:ea typeface="+mn-ea"/>
              </a:rPr>
              <a:t>SwingGui</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public static void main(String </a:t>
            </a:r>
            <a:r>
              <a:rPr lang="en-US" altLang="zh-CN" sz="2000" kern="0" dirty="0" err="1">
                <a:latin typeface="+mn-lt"/>
                <a:ea typeface="+mn-ea"/>
              </a:rPr>
              <a:t>args</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JToolBar</a:t>
            </a:r>
            <a:r>
              <a:rPr lang="en-US" altLang="zh-CN" sz="2000" kern="0" dirty="0">
                <a:latin typeface="+mn-lt"/>
                <a:ea typeface="+mn-ea"/>
              </a:rPr>
              <a:t> toolbar=new </a:t>
            </a:r>
            <a:r>
              <a:rPr lang="en-US" altLang="zh-CN" sz="2000" kern="0" dirty="0" err="1">
                <a:latin typeface="+mn-lt"/>
                <a:ea typeface="+mn-ea"/>
              </a:rPr>
              <a:t>JToolBar</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JPanel</a:t>
            </a:r>
            <a:r>
              <a:rPr lang="en-US" altLang="zh-CN" sz="2000" kern="0" dirty="0">
                <a:latin typeface="+mn-lt"/>
                <a:ea typeface="+mn-ea"/>
              </a:rPr>
              <a:t> </a:t>
            </a:r>
            <a:r>
              <a:rPr lang="en-US" altLang="zh-CN" sz="2000" kern="0" dirty="0" err="1">
                <a:latin typeface="+mn-lt"/>
                <a:ea typeface="+mn-ea"/>
              </a:rPr>
              <a:t>northPanel</a:t>
            </a:r>
            <a:r>
              <a:rPr lang="en-US" altLang="zh-CN" sz="2000" kern="0" dirty="0">
                <a:latin typeface="+mn-lt"/>
                <a:ea typeface="+mn-ea"/>
              </a:rPr>
              <a:t>=new </a:t>
            </a:r>
            <a:r>
              <a:rPr lang="en-US" altLang="zh-CN" sz="2000" kern="0" dirty="0" err="1">
                <a:latin typeface="+mn-lt"/>
                <a:ea typeface="+mn-ea"/>
              </a:rPr>
              <a:t>JPanel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myFrame.getContentPane</a:t>
            </a:r>
            <a:r>
              <a:rPr lang="en-US" altLang="zh-CN" sz="2000" kern="0" dirty="0">
                <a:latin typeface="+mn-lt"/>
                <a:ea typeface="+mn-ea"/>
              </a:rPr>
              <a:t>().add(“</a:t>
            </a:r>
            <a:r>
              <a:rPr lang="en-US" altLang="zh-CN" sz="2000" kern="0" dirty="0" err="1">
                <a:latin typeface="+mn-lt"/>
                <a:ea typeface="+mn-ea"/>
              </a:rPr>
              <a:t>North”,northPanel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northPanel.setLayout</a:t>
            </a:r>
            <a:r>
              <a:rPr lang="en-US" altLang="zh-CN" sz="2000" kern="0" dirty="0">
                <a:latin typeface="+mn-lt"/>
                <a:ea typeface="+mn-ea"/>
              </a:rPr>
              <a:t>(new </a:t>
            </a:r>
            <a:r>
              <a:rPr lang="en-US" altLang="zh-CN" sz="2000" kern="0" dirty="0" err="1">
                <a:latin typeface="+mn-lt"/>
                <a:ea typeface="+mn-ea"/>
              </a:rPr>
              <a:t>FlowLayout</a:t>
            </a:r>
            <a:r>
              <a:rPr lang="en-US" altLang="zh-CN" sz="2000" kern="0" dirty="0">
                <a:latin typeface="+mn-lt"/>
                <a:ea typeface="+mn-ea"/>
              </a:rPr>
              <a:t>(</a:t>
            </a:r>
            <a:r>
              <a:rPr lang="en-US" altLang="zh-CN" sz="2000" kern="0" dirty="0" err="1">
                <a:latin typeface="+mn-lt"/>
                <a:ea typeface="+mn-ea"/>
              </a:rPr>
              <a:t>FlowLayout.LEFT</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northPanel.add</a:t>
            </a:r>
            <a:r>
              <a:rPr lang="en-US" altLang="zh-CN" sz="2000" kern="0" dirty="0">
                <a:latin typeface="+mn-lt"/>
                <a:ea typeface="+mn-ea"/>
              </a:rPr>
              <a:t>(toolbar);</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JButton</a:t>
            </a:r>
            <a:r>
              <a:rPr lang="en-US" altLang="zh-CN" sz="2000" kern="0" dirty="0">
                <a:latin typeface="+mn-lt"/>
                <a:ea typeface="+mn-ea"/>
              </a:rPr>
              <a:t> </a:t>
            </a:r>
            <a:r>
              <a:rPr lang="en-US" altLang="zh-CN" sz="2000" kern="0" dirty="0" err="1">
                <a:latin typeface="+mn-lt"/>
                <a:ea typeface="+mn-ea"/>
              </a:rPr>
              <a:t>tSave</a:t>
            </a:r>
            <a:r>
              <a:rPr lang="en-US" altLang="zh-CN" sz="2000" kern="0" dirty="0">
                <a:latin typeface="+mn-lt"/>
                <a:ea typeface="+mn-ea"/>
              </a:rPr>
              <a:t>=new </a:t>
            </a:r>
            <a:r>
              <a:rPr lang="en-US" altLang="zh-CN" sz="2000" kern="0" dirty="0" err="1">
                <a:latin typeface="+mn-lt"/>
                <a:ea typeface="+mn-ea"/>
              </a:rPr>
              <a:t>JButton</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tSave.setIcon</a:t>
            </a:r>
            <a:r>
              <a:rPr lang="en-US" altLang="zh-CN" sz="2000" kern="0" dirty="0">
                <a:latin typeface="+mn-lt"/>
                <a:ea typeface="+mn-ea"/>
              </a:rPr>
              <a:t>(new </a:t>
            </a:r>
            <a:r>
              <a:rPr lang="en-US" altLang="zh-CN" sz="2000" kern="0" dirty="0" err="1">
                <a:latin typeface="+mn-lt"/>
                <a:ea typeface="+mn-ea"/>
              </a:rPr>
              <a:t>ImageIcon</a:t>
            </a:r>
            <a:r>
              <a:rPr lang="en-US" altLang="zh-CN" sz="2000" kern="0" dirty="0">
                <a:latin typeface="+mn-lt"/>
                <a:ea typeface="+mn-ea"/>
              </a:rPr>
              <a:t>("apple3.png"));</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toolbar.add</a:t>
            </a:r>
            <a:r>
              <a:rPr lang="en-US" altLang="zh-CN" sz="2000" kern="0" dirty="0">
                <a:latin typeface="+mn-lt"/>
                <a:ea typeface="+mn-ea"/>
              </a:rPr>
              <a:t>(</a:t>
            </a:r>
            <a:r>
              <a:rPr lang="en-US" altLang="zh-CN" sz="2000" kern="0" dirty="0" err="1">
                <a:latin typeface="+mn-lt"/>
                <a:ea typeface="+mn-ea"/>
              </a:rPr>
              <a:t>tSave</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endParaRPr lang="zh-CN" altLang="en-US" sz="2000" kern="0" dirty="0">
              <a:latin typeface="+mn-lt"/>
              <a:ea typeface="+mn-ea"/>
            </a:endParaRPr>
          </a:p>
        </p:txBody>
      </p:sp>
      <p:pic>
        <p:nvPicPr>
          <p:cNvPr id="21507" name="Picture 8"/>
          <p:cNvPicPr>
            <a:picLocks noChangeAspect="1" noChangeArrowheads="1"/>
          </p:cNvPicPr>
          <p:nvPr/>
        </p:nvPicPr>
        <p:blipFill>
          <a:blip r:embed="rId3"/>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428625" y="0"/>
            <a:ext cx="8229600" cy="1139825"/>
          </a:xfrm>
        </p:spPr>
        <p:txBody>
          <a:bodyPr/>
          <a:lstStyle/>
          <a:p>
            <a:pPr>
              <a:defRPr/>
            </a:pPr>
            <a:r>
              <a:rPr lang="zh-CN" altLang="en-US" dirty="0" smtClean="0"/>
              <a:t>第三步 加入工具栏</a:t>
            </a:r>
            <a:endParaRPr lang="zh-CN" altLang="en-US" dirty="0"/>
          </a:p>
        </p:txBody>
      </p:sp>
      <p:sp>
        <p:nvSpPr>
          <p:cNvPr id="4" name="灯片编号占位符 3"/>
          <p:cNvSpPr>
            <a:spLocks noGrp="1"/>
          </p:cNvSpPr>
          <p:nvPr>
            <p:ph type="sldNum" sz="quarter" idx="11"/>
          </p:nvPr>
        </p:nvSpPr>
        <p:spPr/>
        <p:txBody>
          <a:bodyPr/>
          <a:lstStyle/>
          <a:p>
            <a:pPr>
              <a:defRPr/>
            </a:pPr>
            <a:fld id="{422EBED1-F4B7-4B3E-9D81-E77F2B79C3D2}" type="slidenum">
              <a:rPr lang="en-US" altLang="zh-CN" smtClean="0"/>
              <a:pPr>
                <a:defRPr/>
              </a:pPr>
              <a:t>77</a:t>
            </a:fld>
            <a:endParaRPr lang="en-US" altLang="zh-CN" dirty="0"/>
          </a:p>
        </p:txBody>
      </p:sp>
      <p:pic>
        <p:nvPicPr>
          <p:cNvPr id="21510" name="Picture 2"/>
          <p:cNvPicPr>
            <a:picLocks noChangeAspect="1" noChangeArrowheads="1"/>
          </p:cNvPicPr>
          <p:nvPr/>
        </p:nvPicPr>
        <p:blipFill>
          <a:blip r:embed="rId4"/>
          <a:srcRect/>
          <a:stretch>
            <a:fillRect/>
          </a:stretch>
        </p:blipFill>
        <p:spPr bwMode="auto">
          <a:xfrm>
            <a:off x="357188" y="1395413"/>
            <a:ext cx="3667125" cy="247650"/>
          </a:xfrm>
          <a:prstGeom prst="rect">
            <a:avLst/>
          </a:prstGeom>
          <a:noFill/>
          <a:ln w="9525">
            <a:noFill/>
            <a:miter lim="800000"/>
            <a:headEnd/>
            <a:tailEnd/>
          </a:ln>
        </p:spPr>
      </p:pic>
      <p:pic>
        <p:nvPicPr>
          <p:cNvPr id="97283" name="Picture 3"/>
          <p:cNvPicPr>
            <a:picLocks noChangeAspect="1" noChangeArrowheads="1"/>
          </p:cNvPicPr>
          <p:nvPr/>
        </p:nvPicPr>
        <p:blipFill>
          <a:blip r:embed="rId5"/>
          <a:srcRect/>
          <a:stretch>
            <a:fillRect/>
          </a:stretch>
        </p:blipFill>
        <p:spPr bwMode="auto">
          <a:xfrm>
            <a:off x="357188" y="1643063"/>
            <a:ext cx="3667125" cy="581025"/>
          </a:xfrm>
          <a:prstGeom prst="rect">
            <a:avLst/>
          </a:prstGeom>
          <a:noFill/>
          <a:ln w="9525">
            <a:noFill/>
            <a:miter lim="800000"/>
            <a:headEnd/>
            <a:tailEnd/>
          </a:ln>
        </p:spPr>
      </p:pic>
      <p:sp>
        <p:nvSpPr>
          <p:cNvPr id="12" name="椭圆形标注 11"/>
          <p:cNvSpPr/>
          <p:nvPr/>
        </p:nvSpPr>
        <p:spPr>
          <a:xfrm>
            <a:off x="4786313" y="1571625"/>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创建工具栏</a:t>
            </a:r>
          </a:p>
        </p:txBody>
      </p:sp>
      <p:sp>
        <p:nvSpPr>
          <p:cNvPr id="13" name="椭圆形标注 12"/>
          <p:cNvSpPr/>
          <p:nvPr/>
        </p:nvSpPr>
        <p:spPr>
          <a:xfrm>
            <a:off x="4929188" y="2000250"/>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创建面板</a:t>
            </a:r>
          </a:p>
        </p:txBody>
      </p:sp>
      <p:sp>
        <p:nvSpPr>
          <p:cNvPr id="14" name="椭圆形标注 13"/>
          <p:cNvSpPr/>
          <p:nvPr/>
        </p:nvSpPr>
        <p:spPr>
          <a:xfrm>
            <a:off x="4786313" y="2571750"/>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把面板放到窗口北边</a:t>
            </a:r>
          </a:p>
        </p:txBody>
      </p:sp>
      <p:sp>
        <p:nvSpPr>
          <p:cNvPr id="15" name="椭圆形标注 14"/>
          <p:cNvSpPr/>
          <p:nvPr/>
        </p:nvSpPr>
        <p:spPr>
          <a:xfrm>
            <a:off x="4143375" y="3214688"/>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设置面板内组件左对齐</a:t>
            </a:r>
          </a:p>
        </p:txBody>
      </p:sp>
      <p:sp>
        <p:nvSpPr>
          <p:cNvPr id="16" name="椭圆形标注 15"/>
          <p:cNvSpPr/>
          <p:nvPr/>
        </p:nvSpPr>
        <p:spPr>
          <a:xfrm>
            <a:off x="4429125" y="3929063"/>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把工具栏放到面板中</a:t>
            </a:r>
          </a:p>
        </p:txBody>
      </p:sp>
      <p:sp>
        <p:nvSpPr>
          <p:cNvPr id="17" name="椭圆形标注 16"/>
          <p:cNvSpPr/>
          <p:nvPr/>
        </p:nvSpPr>
        <p:spPr>
          <a:xfrm>
            <a:off x="4786313" y="4214813"/>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创建按钮</a:t>
            </a:r>
          </a:p>
        </p:txBody>
      </p:sp>
      <p:sp>
        <p:nvSpPr>
          <p:cNvPr id="18" name="椭圆形标注 17"/>
          <p:cNvSpPr/>
          <p:nvPr/>
        </p:nvSpPr>
        <p:spPr>
          <a:xfrm>
            <a:off x="4143375" y="4714875"/>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设置按钮上显示的图形</a:t>
            </a:r>
          </a:p>
        </p:txBody>
      </p:sp>
      <p:sp>
        <p:nvSpPr>
          <p:cNvPr id="19" name="椭圆形标注 18"/>
          <p:cNvSpPr/>
          <p:nvPr/>
        </p:nvSpPr>
        <p:spPr>
          <a:xfrm>
            <a:off x="4429125" y="5357813"/>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把按钮添加到工具栏中</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 calcmode="lin" valueType="num">
                                      <p:cBhvr additive="base">
                                        <p:cTn id="12" dur="500" fill="hold"/>
                                        <p:tgtEl>
                                          <p:spTgt spid="97283"/>
                                        </p:tgtEl>
                                        <p:attrNameLst>
                                          <p:attrName>ppt_x</p:attrName>
                                        </p:attrNameLst>
                                      </p:cBhvr>
                                      <p:tavLst>
                                        <p:tav tm="0">
                                          <p:val>
                                            <p:strVal val="#ppt_x"/>
                                          </p:val>
                                        </p:tav>
                                        <p:tav tm="100000">
                                          <p:val>
                                            <p:strVal val="#ppt_x"/>
                                          </p:val>
                                        </p:tav>
                                      </p:tavLst>
                                    </p:anim>
                                    <p:anim calcmode="lin" valueType="num">
                                      <p:cBhvr additive="base">
                                        <p:cTn id="13" dur="500" fill="hold"/>
                                        <p:tgtEl>
                                          <p:spTgt spid="9728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checkerboard(across)">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heckerboard(across)">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checkerboard(across)">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checkerboard(across)">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p:cNvPicPr>
            <a:picLocks noChangeAspect="1" noChangeArrowheads="1"/>
          </p:cNvPicPr>
          <p:nvPr/>
        </p:nvPicPr>
        <p:blipFill>
          <a:blip r:embed="rId3"/>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428625" y="0"/>
            <a:ext cx="8229600" cy="1139825"/>
          </a:xfrm>
        </p:spPr>
        <p:txBody>
          <a:bodyPr/>
          <a:lstStyle/>
          <a:p>
            <a:pPr>
              <a:defRPr/>
            </a:pPr>
            <a:r>
              <a:rPr lang="zh-CN" altLang="en-US" dirty="0" smtClean="0"/>
              <a:t>第四步 加入图片标签</a:t>
            </a:r>
            <a:endParaRPr lang="zh-CN" altLang="en-US" dirty="0"/>
          </a:p>
        </p:txBody>
      </p:sp>
      <p:sp>
        <p:nvSpPr>
          <p:cNvPr id="4" name="灯片编号占位符 3"/>
          <p:cNvSpPr>
            <a:spLocks noGrp="1"/>
          </p:cNvSpPr>
          <p:nvPr>
            <p:ph type="sldNum" sz="quarter" idx="11"/>
          </p:nvPr>
        </p:nvSpPr>
        <p:spPr/>
        <p:txBody>
          <a:bodyPr/>
          <a:lstStyle/>
          <a:p>
            <a:pPr>
              <a:defRPr/>
            </a:pPr>
            <a:fld id="{FD4C575F-AAA5-4B4C-940F-C82E1E7E4DBC}" type="slidenum">
              <a:rPr lang="en-US" altLang="zh-CN" smtClean="0"/>
              <a:pPr>
                <a:defRPr/>
              </a:pPr>
              <a:t>78</a:t>
            </a:fld>
            <a:endParaRPr lang="en-US" altLang="zh-CN"/>
          </a:p>
        </p:txBody>
      </p:sp>
      <p:pic>
        <p:nvPicPr>
          <p:cNvPr id="22533" name="Picture 2"/>
          <p:cNvPicPr>
            <a:picLocks noChangeAspect="1" noChangeArrowheads="1"/>
          </p:cNvPicPr>
          <p:nvPr/>
        </p:nvPicPr>
        <p:blipFill>
          <a:blip r:embed="rId4"/>
          <a:srcRect/>
          <a:stretch>
            <a:fillRect/>
          </a:stretch>
        </p:blipFill>
        <p:spPr bwMode="auto">
          <a:xfrm>
            <a:off x="357188" y="1395413"/>
            <a:ext cx="3667125" cy="247650"/>
          </a:xfrm>
          <a:prstGeom prst="rect">
            <a:avLst/>
          </a:prstGeom>
          <a:noFill/>
          <a:ln w="9525">
            <a:noFill/>
            <a:miter lim="800000"/>
            <a:headEnd/>
            <a:tailEnd/>
          </a:ln>
        </p:spPr>
      </p:pic>
      <p:pic>
        <p:nvPicPr>
          <p:cNvPr id="22534" name="Picture 3"/>
          <p:cNvPicPr>
            <a:picLocks noChangeAspect="1" noChangeArrowheads="1"/>
          </p:cNvPicPr>
          <p:nvPr/>
        </p:nvPicPr>
        <p:blipFill>
          <a:blip r:embed="rId5"/>
          <a:srcRect/>
          <a:stretch>
            <a:fillRect/>
          </a:stretch>
        </p:blipFill>
        <p:spPr bwMode="auto">
          <a:xfrm>
            <a:off x="357188" y="1643063"/>
            <a:ext cx="3667125" cy="581025"/>
          </a:xfrm>
          <a:prstGeom prst="rect">
            <a:avLst/>
          </a:prstGeom>
          <a:noFill/>
          <a:ln w="9525">
            <a:noFill/>
            <a:miter lim="800000"/>
            <a:headEnd/>
            <a:tailEnd/>
          </a:ln>
        </p:spPr>
      </p:pic>
      <p:pic>
        <p:nvPicPr>
          <p:cNvPr id="97284" name="Picture 4"/>
          <p:cNvPicPr>
            <a:picLocks noGrp="1" noChangeAspect="1" noChangeArrowheads="1"/>
          </p:cNvPicPr>
          <p:nvPr>
            <p:ph idx="1"/>
          </p:nvPr>
        </p:nvPicPr>
        <p:blipFill>
          <a:blip r:embed="rId6"/>
          <a:srcRect/>
          <a:stretch>
            <a:fillRect/>
          </a:stretch>
        </p:blipFill>
        <p:spPr>
          <a:xfrm>
            <a:off x="357188" y="2214563"/>
            <a:ext cx="571500" cy="3343275"/>
          </a:xfrm>
          <a:noFill/>
        </p:spPr>
      </p:pic>
      <p:sp>
        <p:nvSpPr>
          <p:cNvPr id="10" name="内容占位符 2"/>
          <p:cNvSpPr txBox="1">
            <a:spLocks/>
          </p:cNvSpPr>
          <p:nvPr/>
        </p:nvSpPr>
        <p:spPr bwMode="auto">
          <a:xfrm>
            <a:off x="4071938" y="1071563"/>
            <a:ext cx="5143500" cy="5072062"/>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mn-lt"/>
                <a:ea typeface="+mn-ea"/>
              </a:rPr>
              <a:t>import </a:t>
            </a:r>
            <a:r>
              <a:rPr lang="en-US" altLang="zh-CN" sz="2000" kern="0" dirty="0" err="1">
                <a:latin typeface="+mn-lt"/>
                <a:ea typeface="+mn-ea"/>
              </a:rPr>
              <a:t>javax.swing</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public class </a:t>
            </a:r>
            <a:r>
              <a:rPr lang="en-US" altLang="zh-CN" sz="2000" kern="0" dirty="0" err="1">
                <a:latin typeface="+mn-lt"/>
                <a:ea typeface="+mn-ea"/>
              </a:rPr>
              <a:t>SwingGui</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public static void main(String </a:t>
            </a:r>
            <a:r>
              <a:rPr lang="en-US" altLang="zh-CN" sz="2000" kern="0" dirty="0" err="1">
                <a:latin typeface="+mn-lt"/>
                <a:ea typeface="+mn-ea"/>
              </a:rPr>
              <a:t>args</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ImageIcon</a:t>
            </a:r>
            <a:r>
              <a:rPr lang="en-US" altLang="zh-CN" sz="2000" kern="0" dirty="0">
                <a:latin typeface="+mn-lt"/>
                <a:ea typeface="+mn-ea"/>
              </a:rPr>
              <a:t> image=new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ImageIcon</a:t>
            </a:r>
            <a:r>
              <a:rPr lang="en-US" altLang="zh-CN" sz="2000" kern="0" dirty="0">
                <a:latin typeface="+mn-lt"/>
                <a:ea typeface="+mn-ea"/>
              </a:rPr>
              <a:t>("v41.png");</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JLabel</a:t>
            </a:r>
            <a:r>
              <a:rPr lang="en-US" altLang="zh-CN" sz="2000" kern="0" dirty="0">
                <a:latin typeface="+mn-lt"/>
                <a:ea typeface="+mn-ea"/>
              </a:rPr>
              <a:t> </a:t>
            </a:r>
            <a:r>
              <a:rPr lang="en-US" altLang="zh-CN" sz="2000" kern="0" dirty="0" err="1">
                <a:latin typeface="+mn-lt"/>
                <a:ea typeface="+mn-ea"/>
              </a:rPr>
              <a:t>imageLabel</a:t>
            </a:r>
            <a:r>
              <a:rPr lang="en-US" altLang="zh-CN" sz="2000" kern="0" dirty="0">
                <a:latin typeface="+mn-lt"/>
                <a:ea typeface="+mn-ea"/>
              </a:rPr>
              <a:t>=new </a:t>
            </a:r>
            <a:r>
              <a:rPr lang="en-US" altLang="zh-CN" sz="2000" kern="0" dirty="0" err="1">
                <a:latin typeface="+mn-lt"/>
                <a:ea typeface="+mn-ea"/>
              </a:rPr>
              <a:t>JLabel</a:t>
            </a:r>
            <a:r>
              <a:rPr lang="en-US" altLang="zh-CN" sz="2000" kern="0" dirty="0">
                <a:latin typeface="+mn-lt"/>
                <a:ea typeface="+mn-ea"/>
              </a:rPr>
              <a:t>(image);</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imageLabel.setBorder</a:t>
            </a:r>
            <a:r>
              <a:rPr lang="en-US" altLang="zh-CN" sz="2000" kern="0" dirty="0">
                <a:latin typeface="+mn-lt"/>
                <a:ea typeface="+mn-ea"/>
              </a:rPr>
              <a:t>(new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EmptyBorder</a:t>
            </a:r>
            <a:r>
              <a:rPr lang="en-US" altLang="zh-CN" sz="2000" kern="0" dirty="0">
                <a:latin typeface="+mn-lt"/>
                <a:ea typeface="+mn-ea"/>
              </a:rPr>
              <a:t>(0,0,20,20));</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myFrame.getContentPane</a:t>
            </a:r>
            <a:r>
              <a:rPr lang="en-US" altLang="zh-CN" sz="2000" kern="0" dirty="0">
                <a:latin typeface="+mn-lt"/>
                <a:ea typeface="+mn-ea"/>
              </a:rPr>
              <a:t>().add("</a:t>
            </a:r>
            <a:r>
              <a:rPr lang="en-US" altLang="zh-CN" sz="2000" kern="0" dirty="0" err="1">
                <a:latin typeface="+mn-lt"/>
                <a:ea typeface="+mn-ea"/>
              </a:rPr>
              <a:t>West",imageLabel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endParaRPr lang="zh-CN" altLang="en-US" sz="2000" kern="0" dirty="0">
              <a:latin typeface="+mn-lt"/>
              <a:ea typeface="+mn-ea"/>
            </a:endParaRPr>
          </a:p>
        </p:txBody>
      </p:sp>
      <p:sp>
        <p:nvSpPr>
          <p:cNvPr id="11" name="椭圆形标注 10"/>
          <p:cNvSpPr/>
          <p:nvPr/>
        </p:nvSpPr>
        <p:spPr>
          <a:xfrm>
            <a:off x="4786313" y="1714500"/>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创建图标</a:t>
            </a:r>
          </a:p>
        </p:txBody>
      </p:sp>
      <p:sp>
        <p:nvSpPr>
          <p:cNvPr id="12" name="椭圆形标注 11"/>
          <p:cNvSpPr/>
          <p:nvPr/>
        </p:nvSpPr>
        <p:spPr>
          <a:xfrm>
            <a:off x="4429125" y="2500313"/>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创建图片标签</a:t>
            </a:r>
          </a:p>
        </p:txBody>
      </p:sp>
      <p:sp>
        <p:nvSpPr>
          <p:cNvPr id="13" name="椭圆形标注 12"/>
          <p:cNvSpPr/>
          <p:nvPr/>
        </p:nvSpPr>
        <p:spPr>
          <a:xfrm>
            <a:off x="4429125" y="2857500"/>
            <a:ext cx="471487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设置图片标签的边框</a:t>
            </a:r>
          </a:p>
        </p:txBody>
      </p:sp>
      <p:sp>
        <p:nvSpPr>
          <p:cNvPr id="14" name="椭圆形标注 13"/>
          <p:cNvSpPr/>
          <p:nvPr/>
        </p:nvSpPr>
        <p:spPr>
          <a:xfrm>
            <a:off x="4000500" y="3929063"/>
            <a:ext cx="55721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把图片标签添加到窗口西边</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7284"/>
                                        </p:tgtEl>
                                        <p:attrNameLst>
                                          <p:attrName>style.visibility</p:attrName>
                                        </p:attrNameLst>
                                      </p:cBhvr>
                                      <p:to>
                                        <p:strVal val="visible"/>
                                      </p:to>
                                    </p:set>
                                    <p:anim calcmode="lin" valueType="num">
                                      <p:cBhvr additive="base">
                                        <p:cTn id="12" dur="500" fill="hold"/>
                                        <p:tgtEl>
                                          <p:spTgt spid="97284"/>
                                        </p:tgtEl>
                                        <p:attrNameLst>
                                          <p:attrName>ppt_x</p:attrName>
                                        </p:attrNameLst>
                                      </p:cBhvr>
                                      <p:tavLst>
                                        <p:tav tm="0">
                                          <p:val>
                                            <p:strVal val="#ppt_x"/>
                                          </p:val>
                                        </p:tav>
                                        <p:tav tm="100000">
                                          <p:val>
                                            <p:strVal val="#ppt_x"/>
                                          </p:val>
                                        </p:tav>
                                      </p:tavLst>
                                    </p:anim>
                                    <p:anim calcmode="lin" valueType="num">
                                      <p:cBhvr additive="base">
                                        <p:cTn id="13" dur="500" fill="hold"/>
                                        <p:tgtEl>
                                          <p:spTgt spid="9728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animBg="1"/>
      <p:bldP spid="12" grpId="0" animBg="1"/>
      <p:bldP spid="13"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4143375" y="1071563"/>
            <a:ext cx="5072063" cy="5072062"/>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mn-lt"/>
                <a:ea typeface="+mn-ea"/>
              </a:rPr>
              <a:t>import </a:t>
            </a:r>
            <a:r>
              <a:rPr lang="en-US" altLang="zh-CN" sz="2000" kern="0" dirty="0" err="1">
                <a:latin typeface="+mn-lt"/>
                <a:ea typeface="+mn-ea"/>
              </a:rPr>
              <a:t>javax.swing</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public class </a:t>
            </a:r>
            <a:r>
              <a:rPr lang="en-US" altLang="zh-CN" sz="2000" kern="0" dirty="0" err="1">
                <a:latin typeface="+mn-lt"/>
                <a:ea typeface="+mn-ea"/>
              </a:rPr>
              <a:t>SwingGui</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public static void main(String </a:t>
            </a:r>
            <a:r>
              <a:rPr lang="en-US" altLang="zh-CN" sz="2000" kern="0" dirty="0" err="1">
                <a:latin typeface="+mn-lt"/>
                <a:ea typeface="+mn-ea"/>
              </a:rPr>
              <a:t>args</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JPanel</a:t>
            </a:r>
            <a:r>
              <a:rPr lang="en-US" altLang="zh-CN" sz="2000" kern="0" dirty="0">
                <a:latin typeface="+mn-lt"/>
                <a:ea typeface="+mn-ea"/>
              </a:rPr>
              <a:t> p=new </a:t>
            </a:r>
            <a:r>
              <a:rPr lang="en-US" altLang="zh-CN" sz="2000" kern="0" dirty="0" err="1">
                <a:latin typeface="+mn-lt"/>
                <a:ea typeface="+mn-ea"/>
              </a:rPr>
              <a:t>JPanel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myFrame.getContentPane</a:t>
            </a:r>
            <a:r>
              <a:rPr lang="en-US" altLang="zh-CN" sz="2000" kern="0" dirty="0">
                <a:latin typeface="+mn-lt"/>
                <a:ea typeface="+mn-ea"/>
              </a:rPr>
              <a:t>().add("</a:t>
            </a:r>
            <a:r>
              <a:rPr lang="en-US" altLang="zh-CN" sz="2000" kern="0" dirty="0" err="1">
                <a:latin typeface="+mn-lt"/>
                <a:ea typeface="+mn-ea"/>
              </a:rPr>
              <a:t>Center",p</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p.setLayout</a:t>
            </a:r>
            <a:r>
              <a:rPr lang="en-US" altLang="zh-CN" sz="2000" kern="0" dirty="0">
                <a:latin typeface="+mn-lt"/>
                <a:ea typeface="+mn-ea"/>
              </a:rPr>
              <a:t>(new </a:t>
            </a:r>
            <a:r>
              <a:rPr lang="en-US" altLang="zh-CN" sz="2000" kern="0" dirty="0" err="1">
                <a:latin typeface="+mn-lt"/>
                <a:ea typeface="+mn-ea"/>
              </a:rPr>
              <a:t>GridLayout</a:t>
            </a:r>
            <a:r>
              <a:rPr lang="en-US" altLang="zh-CN" sz="2000" kern="0" dirty="0">
                <a:latin typeface="+mn-lt"/>
                <a:ea typeface="+mn-ea"/>
              </a:rPr>
              <a:t>(9,2));</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JLabel</a:t>
            </a:r>
            <a:r>
              <a:rPr lang="en-US" altLang="zh-CN" sz="2000" kern="0" dirty="0">
                <a:latin typeface="+mn-lt"/>
                <a:ea typeface="+mn-ea"/>
              </a:rPr>
              <a:t> label1=new </a:t>
            </a:r>
            <a:r>
              <a:rPr lang="en-US" altLang="zh-CN" sz="2000" kern="0" dirty="0" err="1">
                <a:latin typeface="+mn-lt"/>
                <a:ea typeface="+mn-ea"/>
              </a:rPr>
              <a:t>JLabel</a:t>
            </a:r>
            <a:r>
              <a:rPr lang="en-US" altLang="zh-CN" sz="2000" kern="0" dirty="0">
                <a:latin typeface="+mn-lt"/>
                <a:ea typeface="+mn-ea"/>
              </a:rPr>
              <a:t>("</a:t>
            </a:r>
            <a:r>
              <a:rPr lang="zh-CN" altLang="en-US" sz="2000" kern="0" dirty="0">
                <a:latin typeface="+mn-lt"/>
                <a:ea typeface="+mn-ea"/>
              </a:rPr>
              <a:t>姓名：</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JTextField</a:t>
            </a:r>
            <a:r>
              <a:rPr lang="en-US" altLang="zh-CN" sz="2000" kern="0" dirty="0">
                <a:latin typeface="+mn-lt"/>
                <a:ea typeface="+mn-ea"/>
              </a:rPr>
              <a:t> tf1=new </a:t>
            </a:r>
            <a:r>
              <a:rPr lang="en-US" altLang="zh-CN" sz="2000" kern="0" dirty="0" err="1">
                <a:latin typeface="+mn-lt"/>
                <a:ea typeface="+mn-ea"/>
              </a:rPr>
              <a:t>JTextField</a:t>
            </a:r>
            <a:r>
              <a:rPr lang="en-US" altLang="zh-CN" sz="2000" kern="0" dirty="0">
                <a:latin typeface="+mn-lt"/>
                <a:ea typeface="+mn-ea"/>
              </a:rPr>
              <a:t>(30);</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p.add</a:t>
            </a:r>
            <a:r>
              <a:rPr lang="en-US" altLang="zh-CN" sz="2000" kern="0" dirty="0">
                <a:latin typeface="+mn-lt"/>
                <a:ea typeface="+mn-ea"/>
              </a:rPr>
              <a:t>(label1);</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p.add</a:t>
            </a:r>
            <a:r>
              <a:rPr lang="en-US" altLang="zh-CN" sz="2000" kern="0" dirty="0">
                <a:latin typeface="+mn-lt"/>
                <a:ea typeface="+mn-ea"/>
              </a:rPr>
              <a:t>(tf1);</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endParaRPr lang="zh-CN" altLang="en-US" sz="2000" kern="0" dirty="0">
              <a:latin typeface="+mn-lt"/>
              <a:ea typeface="+mn-ea"/>
            </a:endParaRPr>
          </a:p>
        </p:txBody>
      </p:sp>
      <p:pic>
        <p:nvPicPr>
          <p:cNvPr id="23555" name="Picture 8"/>
          <p:cNvPicPr>
            <a:picLocks noChangeAspect="1" noChangeArrowheads="1"/>
          </p:cNvPicPr>
          <p:nvPr/>
        </p:nvPicPr>
        <p:blipFill>
          <a:blip r:embed="rId3"/>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428625" y="0"/>
            <a:ext cx="8229600" cy="1139825"/>
          </a:xfrm>
        </p:spPr>
        <p:txBody>
          <a:bodyPr/>
          <a:lstStyle/>
          <a:p>
            <a:pPr>
              <a:defRPr/>
            </a:pPr>
            <a:r>
              <a:rPr lang="zh-CN" altLang="en-US" dirty="0" smtClean="0"/>
              <a:t>第五步 加入输入框面板</a:t>
            </a:r>
            <a:endParaRPr lang="zh-CN" altLang="en-US" dirty="0"/>
          </a:p>
        </p:txBody>
      </p:sp>
      <p:sp>
        <p:nvSpPr>
          <p:cNvPr id="4" name="灯片编号占位符 3"/>
          <p:cNvSpPr>
            <a:spLocks noGrp="1"/>
          </p:cNvSpPr>
          <p:nvPr>
            <p:ph type="sldNum" sz="quarter" idx="11"/>
          </p:nvPr>
        </p:nvSpPr>
        <p:spPr/>
        <p:txBody>
          <a:bodyPr/>
          <a:lstStyle/>
          <a:p>
            <a:pPr>
              <a:defRPr/>
            </a:pPr>
            <a:fld id="{0CC3CD01-77A4-438A-A8D6-2D3500CF07F4}" type="slidenum">
              <a:rPr lang="en-US" altLang="zh-CN" smtClean="0"/>
              <a:pPr>
                <a:defRPr/>
              </a:pPr>
              <a:t>79</a:t>
            </a:fld>
            <a:endParaRPr lang="en-US" altLang="zh-CN"/>
          </a:p>
        </p:txBody>
      </p:sp>
      <p:pic>
        <p:nvPicPr>
          <p:cNvPr id="23558" name="Picture 2"/>
          <p:cNvPicPr>
            <a:picLocks noChangeAspect="1" noChangeArrowheads="1"/>
          </p:cNvPicPr>
          <p:nvPr/>
        </p:nvPicPr>
        <p:blipFill>
          <a:blip r:embed="rId4"/>
          <a:srcRect/>
          <a:stretch>
            <a:fillRect/>
          </a:stretch>
        </p:blipFill>
        <p:spPr bwMode="auto">
          <a:xfrm>
            <a:off x="357188" y="1395413"/>
            <a:ext cx="3667125" cy="247650"/>
          </a:xfrm>
          <a:prstGeom prst="rect">
            <a:avLst/>
          </a:prstGeom>
          <a:noFill/>
          <a:ln w="9525">
            <a:noFill/>
            <a:miter lim="800000"/>
            <a:headEnd/>
            <a:tailEnd/>
          </a:ln>
        </p:spPr>
      </p:pic>
      <p:pic>
        <p:nvPicPr>
          <p:cNvPr id="23559" name="Picture 3"/>
          <p:cNvPicPr>
            <a:picLocks noChangeAspect="1" noChangeArrowheads="1"/>
          </p:cNvPicPr>
          <p:nvPr/>
        </p:nvPicPr>
        <p:blipFill>
          <a:blip r:embed="rId5"/>
          <a:srcRect/>
          <a:stretch>
            <a:fillRect/>
          </a:stretch>
        </p:blipFill>
        <p:spPr bwMode="auto">
          <a:xfrm>
            <a:off x="357188" y="1643063"/>
            <a:ext cx="3667125" cy="581025"/>
          </a:xfrm>
          <a:prstGeom prst="rect">
            <a:avLst/>
          </a:prstGeom>
          <a:noFill/>
          <a:ln w="9525">
            <a:noFill/>
            <a:miter lim="800000"/>
            <a:headEnd/>
            <a:tailEnd/>
          </a:ln>
        </p:spPr>
      </p:pic>
      <p:pic>
        <p:nvPicPr>
          <p:cNvPr id="23560" name="Picture 4"/>
          <p:cNvPicPr>
            <a:picLocks noGrp="1" noChangeAspect="1" noChangeArrowheads="1"/>
          </p:cNvPicPr>
          <p:nvPr>
            <p:ph idx="1"/>
          </p:nvPr>
        </p:nvPicPr>
        <p:blipFill>
          <a:blip r:embed="rId6"/>
          <a:srcRect/>
          <a:stretch>
            <a:fillRect/>
          </a:stretch>
        </p:blipFill>
        <p:spPr>
          <a:xfrm>
            <a:off x="357188" y="2214563"/>
            <a:ext cx="571500" cy="3343275"/>
          </a:xfrm>
          <a:noFill/>
        </p:spPr>
      </p:pic>
      <p:pic>
        <p:nvPicPr>
          <p:cNvPr id="97286" name="Picture 6"/>
          <p:cNvPicPr>
            <a:picLocks noChangeAspect="1" noChangeArrowheads="1"/>
          </p:cNvPicPr>
          <p:nvPr/>
        </p:nvPicPr>
        <p:blipFill>
          <a:blip r:embed="rId7"/>
          <a:srcRect/>
          <a:stretch>
            <a:fillRect/>
          </a:stretch>
        </p:blipFill>
        <p:spPr bwMode="auto">
          <a:xfrm>
            <a:off x="928688" y="2190750"/>
            <a:ext cx="3114675" cy="3381375"/>
          </a:xfrm>
          <a:prstGeom prst="rect">
            <a:avLst/>
          </a:prstGeom>
          <a:noFill/>
          <a:ln w="9525">
            <a:noFill/>
            <a:miter lim="800000"/>
            <a:headEnd/>
            <a:tailEnd/>
          </a:ln>
        </p:spPr>
      </p:pic>
      <p:sp>
        <p:nvSpPr>
          <p:cNvPr id="11" name="椭圆形标注 10"/>
          <p:cNvSpPr/>
          <p:nvPr/>
        </p:nvSpPr>
        <p:spPr>
          <a:xfrm>
            <a:off x="4786313" y="1714500"/>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创建面板</a:t>
            </a:r>
          </a:p>
        </p:txBody>
      </p:sp>
      <p:sp>
        <p:nvSpPr>
          <p:cNvPr id="12" name="椭圆形标注 11"/>
          <p:cNvSpPr/>
          <p:nvPr/>
        </p:nvSpPr>
        <p:spPr>
          <a:xfrm>
            <a:off x="4143375" y="2214563"/>
            <a:ext cx="5000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把面板添加到窗口中间</a:t>
            </a:r>
          </a:p>
        </p:txBody>
      </p:sp>
      <p:sp>
        <p:nvSpPr>
          <p:cNvPr id="13" name="椭圆形标注 12"/>
          <p:cNvSpPr/>
          <p:nvPr/>
        </p:nvSpPr>
        <p:spPr>
          <a:xfrm>
            <a:off x="4143375" y="2786063"/>
            <a:ext cx="5000625"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设置面板为网格布局</a:t>
            </a:r>
          </a:p>
        </p:txBody>
      </p:sp>
      <p:sp>
        <p:nvSpPr>
          <p:cNvPr id="14" name="椭圆形标注 13"/>
          <p:cNvSpPr/>
          <p:nvPr/>
        </p:nvSpPr>
        <p:spPr>
          <a:xfrm>
            <a:off x="4643438" y="3214688"/>
            <a:ext cx="371475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创建文本标签</a:t>
            </a:r>
          </a:p>
        </p:txBody>
      </p:sp>
      <p:sp>
        <p:nvSpPr>
          <p:cNvPr id="15" name="椭圆形标注 14"/>
          <p:cNvSpPr/>
          <p:nvPr/>
        </p:nvSpPr>
        <p:spPr>
          <a:xfrm>
            <a:off x="5072063" y="3571875"/>
            <a:ext cx="371475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创建文本输入框</a:t>
            </a:r>
          </a:p>
        </p:txBody>
      </p:sp>
      <p:sp>
        <p:nvSpPr>
          <p:cNvPr id="16" name="椭圆形标注 15"/>
          <p:cNvSpPr/>
          <p:nvPr/>
        </p:nvSpPr>
        <p:spPr>
          <a:xfrm>
            <a:off x="4500563" y="4000500"/>
            <a:ext cx="4643437"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把文本标签加到面板中</a:t>
            </a:r>
          </a:p>
        </p:txBody>
      </p:sp>
      <p:sp>
        <p:nvSpPr>
          <p:cNvPr id="17" name="椭圆形标注 16"/>
          <p:cNvSpPr/>
          <p:nvPr/>
        </p:nvSpPr>
        <p:spPr>
          <a:xfrm>
            <a:off x="4214813" y="4286250"/>
            <a:ext cx="514350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把文本输入框加到面板中</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7286"/>
                                        </p:tgtEl>
                                        <p:attrNameLst>
                                          <p:attrName>style.visibility</p:attrName>
                                        </p:attrNameLst>
                                      </p:cBhvr>
                                      <p:to>
                                        <p:strVal val="visible"/>
                                      </p:to>
                                    </p:set>
                                    <p:anim calcmode="lin" valueType="num">
                                      <p:cBhvr additive="base">
                                        <p:cTn id="12" dur="500" fill="hold"/>
                                        <p:tgtEl>
                                          <p:spTgt spid="97286"/>
                                        </p:tgtEl>
                                        <p:attrNameLst>
                                          <p:attrName>ppt_x</p:attrName>
                                        </p:attrNameLst>
                                      </p:cBhvr>
                                      <p:tavLst>
                                        <p:tav tm="0">
                                          <p:val>
                                            <p:strVal val="#ppt_x"/>
                                          </p:val>
                                        </p:tav>
                                        <p:tav tm="100000">
                                          <p:val>
                                            <p:strVal val="#ppt_x"/>
                                          </p:val>
                                        </p:tav>
                                      </p:tavLst>
                                    </p:anim>
                                    <p:anim calcmode="lin" valueType="num">
                                      <p:cBhvr additive="base">
                                        <p:cTn id="13"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checkerboard(across)">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checkerboard(across)">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checkerboard(across)">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1" grpId="0" animBg="1"/>
      <p:bldP spid="12" grpId="0" animBg="1"/>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F997513-FE91-480E-8D7E-A4E603E7226F}" type="slidenum">
              <a:rPr lang="en-US" altLang="zh-CN"/>
              <a:pPr>
                <a:defRPr/>
              </a:pPr>
              <a:t>8</a:t>
            </a:fld>
            <a:endParaRPr lang="en-US" altLang="zh-CN"/>
          </a:p>
        </p:txBody>
      </p:sp>
      <p:sp>
        <p:nvSpPr>
          <p:cNvPr id="293891" name="Rectangle 3"/>
          <p:cNvSpPr>
            <a:spLocks noGrp="1" noChangeArrowheads="1"/>
          </p:cNvSpPr>
          <p:nvPr>
            <p:ph type="body" idx="1"/>
          </p:nvPr>
        </p:nvSpPr>
        <p:spPr>
          <a:xfrm>
            <a:off x="250825" y="122238"/>
            <a:ext cx="8497888" cy="6735762"/>
          </a:xfrm>
        </p:spPr>
        <p:txBody>
          <a:bodyPr/>
          <a:lstStyle/>
          <a:p>
            <a:pPr eaLnBrk="1" hangingPunct="1">
              <a:lnSpc>
                <a:spcPct val="80000"/>
              </a:lnSpc>
              <a:buFont typeface="Wingdings" pitchFamily="2" charset="2"/>
              <a:buNone/>
              <a:defRPr/>
            </a:pPr>
            <a:r>
              <a:rPr lang="en-US" altLang="zh-CN" sz="2400" dirty="0" smtClean="0"/>
              <a:t>import </a:t>
            </a:r>
            <a:r>
              <a:rPr lang="en-US" altLang="zh-CN" sz="2400" dirty="0" err="1" smtClean="0"/>
              <a:t>javax.swing</a:t>
            </a:r>
            <a:r>
              <a:rPr lang="en-US" altLang="zh-CN" sz="2400" dirty="0" smtClean="0"/>
              <a:t>.*;</a:t>
            </a:r>
          </a:p>
          <a:p>
            <a:pPr eaLnBrk="1" hangingPunct="1">
              <a:lnSpc>
                <a:spcPct val="80000"/>
              </a:lnSpc>
              <a:buFont typeface="Wingdings" pitchFamily="2" charset="2"/>
              <a:buNone/>
              <a:defRPr/>
            </a:pPr>
            <a:r>
              <a:rPr lang="en-US" altLang="zh-CN" sz="2400" dirty="0" smtClean="0"/>
              <a:t>public class SwingGui2{//</a:t>
            </a:r>
            <a:r>
              <a:rPr lang="zh-CN" altLang="en-US" sz="2400" dirty="0" smtClean="0"/>
              <a:t>加上菜单条和一级菜单</a:t>
            </a:r>
          </a:p>
          <a:p>
            <a:pPr eaLnBrk="1" hangingPunct="1">
              <a:lnSpc>
                <a:spcPct val="80000"/>
              </a:lnSpc>
              <a:buFont typeface="Wingdings" pitchFamily="2" charset="2"/>
              <a:buNone/>
              <a:defRPr/>
            </a:pPr>
            <a:r>
              <a:rPr lang="zh-CN" altLang="en-US" sz="2400" dirty="0" smtClean="0"/>
              <a:t>	</a:t>
            </a:r>
            <a:r>
              <a:rPr lang="en-US" altLang="zh-CN" sz="2400" dirty="0" smtClean="0"/>
              <a:t>public static void main(String </a:t>
            </a:r>
            <a:r>
              <a:rPr lang="en-US" altLang="zh-CN" sz="2400" dirty="0" err="1" smtClean="0"/>
              <a:t>args</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JFrame</a:t>
            </a:r>
            <a:r>
              <a:rPr lang="en-US" altLang="zh-CN" sz="2400" dirty="0" smtClean="0"/>
              <a:t> </a:t>
            </a:r>
            <a:r>
              <a:rPr lang="en-US" altLang="zh-CN" sz="2400" dirty="0" err="1" smtClean="0"/>
              <a:t>myFrame</a:t>
            </a:r>
            <a:r>
              <a:rPr lang="en-US" altLang="zh-CN" sz="2400" dirty="0" smtClean="0"/>
              <a:t>=new </a:t>
            </a:r>
            <a:r>
              <a:rPr lang="en-US" altLang="zh-CN" sz="2400" dirty="0" err="1" smtClean="0"/>
              <a:t>JFrame</a:t>
            </a:r>
            <a:r>
              <a:rPr lang="en-US" altLang="zh-CN" sz="2400" dirty="0" smtClean="0"/>
              <a:t>();</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JMenuBar</a:t>
            </a:r>
            <a:r>
              <a:rPr lang="en-US" altLang="zh-CN" sz="2400" dirty="0" smtClean="0">
                <a:solidFill>
                  <a:srgbClr val="FF0000"/>
                </a:solidFill>
              </a:rPr>
              <a:t> </a:t>
            </a:r>
            <a:r>
              <a:rPr lang="en-US" altLang="zh-CN" sz="2400" dirty="0" err="1" smtClean="0">
                <a:solidFill>
                  <a:srgbClr val="FF0000"/>
                </a:solidFill>
              </a:rPr>
              <a:t>mb</a:t>
            </a:r>
            <a:r>
              <a:rPr lang="en-US" altLang="zh-CN" sz="2400" dirty="0" smtClean="0">
                <a:solidFill>
                  <a:srgbClr val="FF0000"/>
                </a:solidFill>
              </a:rPr>
              <a:t>=new </a:t>
            </a:r>
            <a:r>
              <a:rPr lang="en-US" altLang="zh-CN" sz="2400" dirty="0" err="1" smtClean="0">
                <a:solidFill>
                  <a:srgbClr val="FF0000"/>
                </a:solidFill>
              </a:rPr>
              <a:t>JMenuBar</a:t>
            </a:r>
            <a:r>
              <a:rPr lang="en-US" altLang="zh-CN" sz="2400" dirty="0" smtClean="0">
                <a:solidFill>
                  <a:srgbClr val="FF0000"/>
                </a:solidFill>
              </a:rPr>
              <a:t>();</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myFrame.setJMenuBar</a:t>
            </a:r>
            <a:r>
              <a:rPr lang="en-US" altLang="zh-CN" sz="2400" dirty="0" smtClean="0">
                <a:solidFill>
                  <a:srgbClr val="FF0000"/>
                </a:solidFill>
              </a:rPr>
              <a:t>(</a:t>
            </a:r>
            <a:r>
              <a:rPr lang="en-US" altLang="zh-CN" sz="2400" dirty="0" err="1" smtClean="0">
                <a:solidFill>
                  <a:srgbClr val="FF0000"/>
                </a:solidFill>
              </a:rPr>
              <a:t>mb</a:t>
            </a:r>
            <a:r>
              <a:rPr lang="en-US" altLang="zh-CN" sz="2400" dirty="0" smtClean="0">
                <a:solidFill>
                  <a:srgbClr val="FF0000"/>
                </a:solidFill>
              </a:rPr>
              <a:t>);</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JMenu</a:t>
            </a:r>
            <a:r>
              <a:rPr lang="en-US" altLang="zh-CN" sz="2400" dirty="0" smtClean="0">
                <a:solidFill>
                  <a:srgbClr val="FF0000"/>
                </a:solidFill>
              </a:rPr>
              <a:t> m1=new </a:t>
            </a:r>
            <a:r>
              <a:rPr lang="en-US" altLang="zh-CN" sz="2400" dirty="0" err="1" smtClean="0">
                <a:solidFill>
                  <a:srgbClr val="FF0000"/>
                </a:solidFill>
              </a:rPr>
              <a:t>JMenu</a:t>
            </a:r>
            <a:r>
              <a:rPr lang="en-US" altLang="zh-CN" sz="2400" dirty="0" smtClean="0">
                <a:solidFill>
                  <a:srgbClr val="FF0000"/>
                </a:solidFill>
              </a:rPr>
              <a:t>("File");</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mb.add</a:t>
            </a:r>
            <a:r>
              <a:rPr lang="en-US" altLang="zh-CN" sz="2400" dirty="0" smtClean="0">
                <a:solidFill>
                  <a:srgbClr val="FF0000"/>
                </a:solidFill>
              </a:rPr>
              <a:t>(m1);</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JMenu</a:t>
            </a:r>
            <a:r>
              <a:rPr lang="en-US" altLang="zh-CN" sz="2400" dirty="0" smtClean="0">
                <a:solidFill>
                  <a:srgbClr val="FF0000"/>
                </a:solidFill>
              </a:rPr>
              <a:t> m2=new </a:t>
            </a:r>
            <a:r>
              <a:rPr lang="en-US" altLang="zh-CN" sz="2400" dirty="0" err="1" smtClean="0">
                <a:solidFill>
                  <a:srgbClr val="FF0000"/>
                </a:solidFill>
              </a:rPr>
              <a:t>JMenu</a:t>
            </a:r>
            <a:r>
              <a:rPr lang="en-US" altLang="zh-CN" sz="2400" dirty="0" smtClean="0">
                <a:solidFill>
                  <a:srgbClr val="FF0000"/>
                </a:solidFill>
              </a:rPr>
              <a:t>("Edit");</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mb.add</a:t>
            </a:r>
            <a:r>
              <a:rPr lang="en-US" altLang="zh-CN" sz="2400" dirty="0" smtClean="0">
                <a:solidFill>
                  <a:srgbClr val="FF0000"/>
                </a:solidFill>
              </a:rPr>
              <a:t>(m2);</a:t>
            </a:r>
          </a:p>
          <a:p>
            <a:pPr eaLnBrk="1" hangingPunct="1">
              <a:lnSpc>
                <a:spcPct val="80000"/>
              </a:lnSpc>
              <a:buFont typeface="Wingdings" pitchFamily="2" charset="2"/>
              <a:buNone/>
              <a:defRPr/>
            </a:pPr>
            <a:r>
              <a:rPr lang="en-US" altLang="zh-CN" sz="2400" dirty="0" smtClean="0"/>
              <a:t>		</a:t>
            </a:r>
            <a:r>
              <a:rPr lang="en-US" altLang="zh-CN" sz="2400" dirty="0" err="1" smtClean="0"/>
              <a:t>JButton</a:t>
            </a:r>
            <a:r>
              <a:rPr lang="en-US" altLang="zh-CN" sz="2400" dirty="0" smtClean="0"/>
              <a:t> button=new </a:t>
            </a:r>
            <a:r>
              <a:rPr lang="en-US" altLang="zh-CN" sz="2400" dirty="0" err="1" smtClean="0"/>
              <a:t>JButton</a:t>
            </a:r>
            <a:r>
              <a:rPr lang="en-US" altLang="zh-CN" sz="2400" dirty="0" smtClean="0"/>
              <a:t>("click me");</a:t>
            </a:r>
          </a:p>
          <a:p>
            <a:pPr eaLnBrk="1" hangingPunct="1">
              <a:lnSpc>
                <a:spcPct val="80000"/>
              </a:lnSpc>
              <a:buFont typeface="Wingdings" pitchFamily="2" charset="2"/>
              <a:buNone/>
              <a:defRPr/>
            </a:pPr>
            <a:r>
              <a:rPr lang="en-US" altLang="zh-CN" sz="2400" dirty="0" smtClean="0"/>
              <a:t>		</a:t>
            </a:r>
            <a:r>
              <a:rPr lang="en-US" altLang="zh-CN" sz="2400" dirty="0" err="1" smtClean="0"/>
              <a:t>myFrame.setDefaultCloseOperation</a:t>
            </a:r>
            <a:r>
              <a:rPr lang="en-US" altLang="zh-CN" sz="2400" dirty="0" smtClean="0"/>
              <a:t>(</a:t>
            </a:r>
            <a:r>
              <a:rPr lang="en-US" altLang="zh-CN" sz="2400" dirty="0" err="1" smtClean="0"/>
              <a:t>JFrame.EXIT_ON_CLOSE</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myFrame.getContentPane</a:t>
            </a:r>
            <a:r>
              <a:rPr lang="en-US" altLang="zh-CN" sz="2400" dirty="0" smtClean="0"/>
              <a:t>().add(button);</a:t>
            </a:r>
          </a:p>
          <a:p>
            <a:pPr eaLnBrk="1" hangingPunct="1">
              <a:lnSpc>
                <a:spcPct val="80000"/>
              </a:lnSpc>
              <a:buFont typeface="Wingdings" pitchFamily="2" charset="2"/>
              <a:buNone/>
              <a:defRPr/>
            </a:pPr>
            <a:r>
              <a:rPr lang="en-US" altLang="zh-CN" sz="2400" dirty="0" smtClean="0"/>
              <a:t>		</a:t>
            </a:r>
            <a:r>
              <a:rPr lang="en-US" altLang="zh-CN" sz="2400" dirty="0" err="1" smtClean="0"/>
              <a:t>myFrame.setSize</a:t>
            </a:r>
            <a:r>
              <a:rPr lang="en-US" altLang="zh-CN" sz="2400" dirty="0" smtClean="0"/>
              <a:t>(300,300);</a:t>
            </a:r>
          </a:p>
          <a:p>
            <a:pPr eaLnBrk="1" hangingPunct="1">
              <a:lnSpc>
                <a:spcPct val="80000"/>
              </a:lnSpc>
              <a:buFont typeface="Wingdings" pitchFamily="2" charset="2"/>
              <a:buNone/>
              <a:defRPr/>
            </a:pPr>
            <a:r>
              <a:rPr lang="en-US" altLang="zh-CN" sz="2400" dirty="0" smtClean="0"/>
              <a:t>		</a:t>
            </a:r>
            <a:r>
              <a:rPr lang="en-US" altLang="zh-CN" sz="2400" dirty="0" err="1" smtClean="0"/>
              <a:t>myFrame.setVisible</a:t>
            </a:r>
            <a:r>
              <a:rPr lang="en-US" altLang="zh-CN" sz="2400" dirty="0" smtClean="0"/>
              <a:t>(true);</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p:txBody>
      </p:sp>
      <p:pic>
        <p:nvPicPr>
          <p:cNvPr id="10244" name="Picture 4" descr="icon">
            <a:hlinkClick r:id="rId2" action="ppaction://program"/>
          </p:cNvPr>
          <p:cNvPicPr>
            <a:picLocks noChangeAspect="1" noChangeArrowheads="1"/>
          </p:cNvPicPr>
          <p:nvPr/>
        </p:nvPicPr>
        <p:blipFill>
          <a:blip r:embed="rId3"/>
          <a:srcRect/>
          <a:stretch>
            <a:fillRect/>
          </a:stretch>
        </p:blipFill>
        <p:spPr bwMode="auto">
          <a:xfrm>
            <a:off x="7308850" y="5300663"/>
            <a:ext cx="693738"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p:cNvPicPr>
            <a:picLocks noChangeAspect="1" noChangeArrowheads="1"/>
          </p:cNvPicPr>
          <p:nvPr/>
        </p:nvPicPr>
        <p:blipFill>
          <a:blip r:embed="rId3"/>
          <a:srcRect/>
          <a:stretch>
            <a:fillRect/>
          </a:stretch>
        </p:blipFill>
        <p:spPr bwMode="auto">
          <a:xfrm>
            <a:off x="285750" y="1143000"/>
            <a:ext cx="3810000" cy="4953000"/>
          </a:xfrm>
          <a:prstGeom prst="rect">
            <a:avLst/>
          </a:prstGeom>
          <a:noFill/>
          <a:ln w="9525">
            <a:noFill/>
            <a:miter lim="800000"/>
            <a:headEnd/>
            <a:tailEnd/>
          </a:ln>
        </p:spPr>
      </p:pic>
      <p:sp>
        <p:nvSpPr>
          <p:cNvPr id="2" name="标题 1"/>
          <p:cNvSpPr>
            <a:spLocks noGrp="1"/>
          </p:cNvSpPr>
          <p:nvPr>
            <p:ph type="title"/>
          </p:nvPr>
        </p:nvSpPr>
        <p:spPr>
          <a:xfrm>
            <a:off x="428625" y="0"/>
            <a:ext cx="8229600" cy="1139825"/>
          </a:xfrm>
        </p:spPr>
        <p:txBody>
          <a:bodyPr/>
          <a:lstStyle/>
          <a:p>
            <a:pPr>
              <a:defRPr/>
            </a:pPr>
            <a:r>
              <a:rPr lang="zh-CN" altLang="en-US" dirty="0" smtClean="0"/>
              <a:t>第六步 加入按钮</a:t>
            </a:r>
            <a:endParaRPr lang="zh-CN" altLang="en-US" dirty="0"/>
          </a:p>
        </p:txBody>
      </p:sp>
      <p:sp>
        <p:nvSpPr>
          <p:cNvPr id="4" name="灯片编号占位符 3"/>
          <p:cNvSpPr>
            <a:spLocks noGrp="1"/>
          </p:cNvSpPr>
          <p:nvPr>
            <p:ph type="sldNum" sz="quarter" idx="11"/>
          </p:nvPr>
        </p:nvSpPr>
        <p:spPr/>
        <p:txBody>
          <a:bodyPr/>
          <a:lstStyle/>
          <a:p>
            <a:pPr>
              <a:defRPr/>
            </a:pPr>
            <a:fld id="{4485417F-807F-495D-84F4-411B83313497}" type="slidenum">
              <a:rPr lang="en-US" altLang="zh-CN" smtClean="0"/>
              <a:pPr>
                <a:defRPr/>
              </a:pPr>
              <a:t>80</a:t>
            </a:fld>
            <a:endParaRPr lang="en-US" altLang="zh-CN"/>
          </a:p>
        </p:txBody>
      </p:sp>
      <p:pic>
        <p:nvPicPr>
          <p:cNvPr id="24581" name="Picture 2"/>
          <p:cNvPicPr>
            <a:picLocks noChangeAspect="1" noChangeArrowheads="1"/>
          </p:cNvPicPr>
          <p:nvPr/>
        </p:nvPicPr>
        <p:blipFill>
          <a:blip r:embed="rId4"/>
          <a:srcRect/>
          <a:stretch>
            <a:fillRect/>
          </a:stretch>
        </p:blipFill>
        <p:spPr bwMode="auto">
          <a:xfrm>
            <a:off x="357188" y="1395413"/>
            <a:ext cx="3667125" cy="247650"/>
          </a:xfrm>
          <a:prstGeom prst="rect">
            <a:avLst/>
          </a:prstGeom>
          <a:noFill/>
          <a:ln w="9525">
            <a:noFill/>
            <a:miter lim="800000"/>
            <a:headEnd/>
            <a:tailEnd/>
          </a:ln>
        </p:spPr>
      </p:pic>
      <p:pic>
        <p:nvPicPr>
          <p:cNvPr id="24582" name="Picture 3"/>
          <p:cNvPicPr>
            <a:picLocks noChangeAspect="1" noChangeArrowheads="1"/>
          </p:cNvPicPr>
          <p:nvPr/>
        </p:nvPicPr>
        <p:blipFill>
          <a:blip r:embed="rId5"/>
          <a:srcRect/>
          <a:stretch>
            <a:fillRect/>
          </a:stretch>
        </p:blipFill>
        <p:spPr bwMode="auto">
          <a:xfrm>
            <a:off x="357188" y="1643063"/>
            <a:ext cx="3667125" cy="581025"/>
          </a:xfrm>
          <a:prstGeom prst="rect">
            <a:avLst/>
          </a:prstGeom>
          <a:noFill/>
          <a:ln w="9525">
            <a:noFill/>
            <a:miter lim="800000"/>
            <a:headEnd/>
            <a:tailEnd/>
          </a:ln>
        </p:spPr>
      </p:pic>
      <p:pic>
        <p:nvPicPr>
          <p:cNvPr id="24583" name="Picture 4"/>
          <p:cNvPicPr>
            <a:picLocks noGrp="1" noChangeAspect="1" noChangeArrowheads="1"/>
          </p:cNvPicPr>
          <p:nvPr>
            <p:ph idx="1"/>
          </p:nvPr>
        </p:nvPicPr>
        <p:blipFill>
          <a:blip r:embed="rId6"/>
          <a:srcRect/>
          <a:stretch>
            <a:fillRect/>
          </a:stretch>
        </p:blipFill>
        <p:spPr>
          <a:xfrm>
            <a:off x="357188" y="2214563"/>
            <a:ext cx="571500" cy="3343275"/>
          </a:xfrm>
          <a:noFill/>
        </p:spPr>
      </p:pic>
      <p:pic>
        <p:nvPicPr>
          <p:cNvPr id="24584" name="Picture 6"/>
          <p:cNvPicPr>
            <a:picLocks noChangeAspect="1" noChangeArrowheads="1"/>
          </p:cNvPicPr>
          <p:nvPr/>
        </p:nvPicPr>
        <p:blipFill>
          <a:blip r:embed="rId7"/>
          <a:srcRect/>
          <a:stretch>
            <a:fillRect/>
          </a:stretch>
        </p:blipFill>
        <p:spPr bwMode="auto">
          <a:xfrm>
            <a:off x="928688" y="2190750"/>
            <a:ext cx="3114675" cy="3381375"/>
          </a:xfrm>
          <a:prstGeom prst="rect">
            <a:avLst/>
          </a:prstGeom>
          <a:noFill/>
          <a:ln w="9525">
            <a:noFill/>
            <a:miter lim="800000"/>
            <a:headEnd/>
            <a:tailEnd/>
          </a:ln>
        </p:spPr>
      </p:pic>
      <p:pic>
        <p:nvPicPr>
          <p:cNvPr id="97287" name="Picture 7"/>
          <p:cNvPicPr>
            <a:picLocks noChangeAspect="1" noChangeArrowheads="1"/>
          </p:cNvPicPr>
          <p:nvPr/>
        </p:nvPicPr>
        <p:blipFill>
          <a:blip r:embed="rId8"/>
          <a:srcRect/>
          <a:stretch>
            <a:fillRect/>
          </a:stretch>
        </p:blipFill>
        <p:spPr bwMode="auto">
          <a:xfrm>
            <a:off x="357188" y="5572125"/>
            <a:ext cx="3676650" cy="409575"/>
          </a:xfrm>
          <a:prstGeom prst="rect">
            <a:avLst/>
          </a:prstGeom>
          <a:noFill/>
          <a:ln w="9525">
            <a:noFill/>
            <a:miter lim="800000"/>
            <a:headEnd/>
            <a:tailEnd/>
          </a:ln>
        </p:spPr>
      </p:pic>
      <p:sp>
        <p:nvSpPr>
          <p:cNvPr id="10" name="内容占位符 2"/>
          <p:cNvSpPr txBox="1">
            <a:spLocks/>
          </p:cNvSpPr>
          <p:nvPr/>
        </p:nvSpPr>
        <p:spPr bwMode="auto">
          <a:xfrm>
            <a:off x="4357688" y="1071563"/>
            <a:ext cx="5072062" cy="5072062"/>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80000"/>
              <a:defRPr/>
            </a:pPr>
            <a:r>
              <a:rPr lang="en-US" altLang="zh-CN" sz="2000" kern="0" dirty="0">
                <a:latin typeface="+mn-lt"/>
                <a:ea typeface="+mn-ea"/>
              </a:rPr>
              <a:t>import </a:t>
            </a:r>
            <a:r>
              <a:rPr lang="en-US" altLang="zh-CN" sz="2000" kern="0" dirty="0" err="1">
                <a:latin typeface="+mn-lt"/>
                <a:ea typeface="+mn-ea"/>
              </a:rPr>
              <a:t>javax.swing</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public class </a:t>
            </a:r>
            <a:r>
              <a:rPr lang="en-US" altLang="zh-CN" sz="2000" kern="0" dirty="0" err="1">
                <a:latin typeface="+mn-lt"/>
                <a:ea typeface="+mn-ea"/>
              </a:rPr>
              <a:t>SwingGui</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public static void main(String </a:t>
            </a:r>
            <a:r>
              <a:rPr lang="en-US" altLang="zh-CN" sz="2000" kern="0" dirty="0" err="1">
                <a:latin typeface="+mn-lt"/>
                <a:ea typeface="+mn-ea"/>
              </a:rPr>
              <a:t>args</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JButton</a:t>
            </a:r>
            <a:r>
              <a:rPr lang="en-US" altLang="zh-CN" sz="2000" kern="0" dirty="0">
                <a:latin typeface="+mn-lt"/>
                <a:ea typeface="+mn-ea"/>
              </a:rPr>
              <a:t> save=new </a:t>
            </a:r>
            <a:r>
              <a:rPr lang="en-US" altLang="zh-CN" sz="2000" kern="0" dirty="0" err="1">
                <a:latin typeface="+mn-lt"/>
                <a:ea typeface="+mn-ea"/>
              </a:rPr>
              <a:t>JButton</a:t>
            </a:r>
            <a:r>
              <a:rPr lang="en-US" altLang="zh-CN" sz="2000" kern="0" dirty="0">
                <a:latin typeface="+mn-lt"/>
                <a:ea typeface="+mn-ea"/>
              </a:rPr>
              <a:t>("</a:t>
            </a:r>
            <a:r>
              <a:rPr lang="zh-CN" altLang="en-US" sz="2000" kern="0" dirty="0">
                <a:latin typeface="+mn-lt"/>
                <a:ea typeface="+mn-ea"/>
              </a:rPr>
              <a:t>保存</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JButton</a:t>
            </a:r>
            <a:r>
              <a:rPr lang="en-US" altLang="zh-CN" sz="2000" kern="0" dirty="0">
                <a:latin typeface="+mn-lt"/>
                <a:ea typeface="+mn-ea"/>
              </a:rPr>
              <a:t> clear=new </a:t>
            </a:r>
            <a:r>
              <a:rPr lang="en-US" altLang="zh-CN" sz="2000" kern="0" dirty="0" err="1">
                <a:latin typeface="+mn-lt"/>
                <a:ea typeface="+mn-ea"/>
              </a:rPr>
              <a:t>JButton</a:t>
            </a:r>
            <a:r>
              <a:rPr lang="en-US" altLang="zh-CN" sz="2000" kern="0" dirty="0">
                <a:latin typeface="+mn-lt"/>
                <a:ea typeface="+mn-ea"/>
              </a:rPr>
              <a:t>("</a:t>
            </a:r>
            <a:r>
              <a:rPr lang="zh-CN" altLang="en-US" sz="2000" kern="0" dirty="0">
                <a:latin typeface="+mn-lt"/>
                <a:ea typeface="+mn-ea"/>
              </a:rPr>
              <a:t>清除</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JPanel</a:t>
            </a:r>
            <a:r>
              <a:rPr lang="en-US" altLang="zh-CN" sz="2000" kern="0" dirty="0">
                <a:latin typeface="+mn-lt"/>
                <a:ea typeface="+mn-ea"/>
              </a:rPr>
              <a:t> </a:t>
            </a:r>
            <a:r>
              <a:rPr lang="en-US" altLang="zh-CN" sz="2000" kern="0" dirty="0" err="1">
                <a:latin typeface="+mn-lt"/>
                <a:ea typeface="+mn-ea"/>
              </a:rPr>
              <a:t>southPanel</a:t>
            </a:r>
            <a:r>
              <a:rPr lang="en-US" altLang="zh-CN" sz="2000" kern="0" dirty="0">
                <a:latin typeface="+mn-lt"/>
                <a:ea typeface="+mn-ea"/>
              </a:rPr>
              <a:t>=new </a:t>
            </a:r>
            <a:r>
              <a:rPr lang="en-US" altLang="zh-CN" sz="2000" kern="0" dirty="0" err="1">
                <a:latin typeface="+mn-lt"/>
                <a:ea typeface="+mn-ea"/>
              </a:rPr>
              <a:t>JPanel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southPanel.add</a:t>
            </a:r>
            <a:r>
              <a:rPr lang="en-US" altLang="zh-CN" sz="2000" kern="0" dirty="0">
                <a:latin typeface="+mn-lt"/>
                <a:ea typeface="+mn-ea"/>
              </a:rPr>
              <a:t>(save);</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southPanel.add</a:t>
            </a:r>
            <a:r>
              <a:rPr lang="en-US" altLang="zh-CN" sz="2000" kern="0" dirty="0">
                <a:latin typeface="+mn-lt"/>
                <a:ea typeface="+mn-ea"/>
              </a:rPr>
              <a:t>(clear);</a:t>
            </a:r>
          </a:p>
          <a:p>
            <a:pPr marL="342900" indent="-342900" eaLnBrk="0" hangingPunct="0">
              <a:spcBef>
                <a:spcPct val="20000"/>
              </a:spcBef>
              <a:buClr>
                <a:schemeClr val="hlink"/>
              </a:buClr>
              <a:buSzPct val="80000"/>
              <a:defRPr/>
            </a:pPr>
            <a:r>
              <a:rPr lang="en-US" altLang="zh-CN" sz="2000" kern="0" dirty="0">
                <a:latin typeface="+mn-lt"/>
                <a:ea typeface="+mn-ea"/>
              </a:rPr>
              <a:t>        </a:t>
            </a:r>
            <a:r>
              <a:rPr lang="en-US" altLang="zh-CN" sz="2000" kern="0" dirty="0" err="1">
                <a:latin typeface="+mn-lt"/>
                <a:ea typeface="+mn-ea"/>
              </a:rPr>
              <a:t>myFrame.getContentPane</a:t>
            </a:r>
            <a:r>
              <a:rPr lang="en-US" altLang="zh-CN" sz="2000" kern="0" dirty="0">
                <a:latin typeface="+mn-lt"/>
                <a:ea typeface="+mn-ea"/>
              </a:rPr>
              <a:t>().add("</a:t>
            </a:r>
            <a:r>
              <a:rPr lang="en-US" altLang="zh-CN" sz="2000" kern="0" dirty="0" err="1">
                <a:latin typeface="+mn-lt"/>
                <a:ea typeface="+mn-ea"/>
              </a:rPr>
              <a:t>South",southPanel</a:t>
            </a:r>
            <a:r>
              <a:rPr lang="en-US" altLang="zh-CN" sz="2000" kern="0" dirty="0">
                <a:latin typeface="+mn-lt"/>
                <a:ea typeface="+mn-ea"/>
              </a:rPr>
              <a:t>);</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r>
              <a:rPr lang="en-US" altLang="zh-CN" sz="2000" kern="0" dirty="0">
                <a:latin typeface="+mn-lt"/>
                <a:ea typeface="+mn-ea"/>
              </a:rPr>
              <a:t> }</a:t>
            </a:r>
          </a:p>
          <a:p>
            <a:pPr marL="342900" indent="-342900" eaLnBrk="0" hangingPunct="0">
              <a:spcBef>
                <a:spcPct val="20000"/>
              </a:spcBef>
              <a:buClr>
                <a:schemeClr val="hlink"/>
              </a:buClr>
              <a:buSzPct val="80000"/>
              <a:defRPr/>
            </a:pPr>
            <a:endParaRPr lang="zh-CN" altLang="en-US" sz="2000" kern="0" dirty="0">
              <a:latin typeface="+mn-lt"/>
              <a:ea typeface="+mn-ea"/>
            </a:endParaRPr>
          </a:p>
        </p:txBody>
      </p:sp>
      <p:sp>
        <p:nvSpPr>
          <p:cNvPr id="11" name="椭圆形标注 10"/>
          <p:cNvSpPr/>
          <p:nvPr/>
        </p:nvSpPr>
        <p:spPr>
          <a:xfrm>
            <a:off x="4786313" y="1714500"/>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创建按钮</a:t>
            </a:r>
          </a:p>
        </p:txBody>
      </p:sp>
      <p:sp>
        <p:nvSpPr>
          <p:cNvPr id="12" name="椭圆形标注 11"/>
          <p:cNvSpPr/>
          <p:nvPr/>
        </p:nvSpPr>
        <p:spPr>
          <a:xfrm>
            <a:off x="5357813" y="2143125"/>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创建按钮</a:t>
            </a:r>
          </a:p>
        </p:txBody>
      </p:sp>
      <p:sp>
        <p:nvSpPr>
          <p:cNvPr id="13" name="椭圆形标注 12"/>
          <p:cNvSpPr/>
          <p:nvPr/>
        </p:nvSpPr>
        <p:spPr>
          <a:xfrm>
            <a:off x="5643563" y="2500313"/>
            <a:ext cx="307181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创建面板</a:t>
            </a:r>
          </a:p>
        </p:txBody>
      </p:sp>
      <p:sp>
        <p:nvSpPr>
          <p:cNvPr id="14" name="椭圆形标注 13"/>
          <p:cNvSpPr/>
          <p:nvPr/>
        </p:nvSpPr>
        <p:spPr>
          <a:xfrm>
            <a:off x="5143500" y="3000375"/>
            <a:ext cx="400050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把按钮添加到面板</a:t>
            </a:r>
          </a:p>
        </p:txBody>
      </p:sp>
      <p:sp>
        <p:nvSpPr>
          <p:cNvPr id="15" name="椭圆形标注 14"/>
          <p:cNvSpPr/>
          <p:nvPr/>
        </p:nvSpPr>
        <p:spPr>
          <a:xfrm>
            <a:off x="4857750" y="3286125"/>
            <a:ext cx="4000500"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把按钮添加到面板</a:t>
            </a:r>
          </a:p>
        </p:txBody>
      </p:sp>
      <p:sp>
        <p:nvSpPr>
          <p:cNvPr id="16" name="椭圆形标注 15"/>
          <p:cNvSpPr/>
          <p:nvPr/>
        </p:nvSpPr>
        <p:spPr>
          <a:xfrm>
            <a:off x="4357688" y="3929063"/>
            <a:ext cx="4500562" cy="714375"/>
          </a:xfrm>
          <a:prstGeom prst="wedgeEllipse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rPr>
              <a:t>把面板放到窗口南边</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7287"/>
                                        </p:tgtEl>
                                        <p:attrNameLst>
                                          <p:attrName>style.visibility</p:attrName>
                                        </p:attrNameLst>
                                      </p:cBhvr>
                                      <p:to>
                                        <p:strVal val="visible"/>
                                      </p:to>
                                    </p:set>
                                    <p:animEffect transition="in" filter="diamond(in)">
                                      <p:cBhvr>
                                        <p:cTn id="12" dur="2000"/>
                                        <p:tgtEl>
                                          <p:spTgt spid="9728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checkerboard(across)">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heckerboard(across)">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animBg="1"/>
      <p:bldP spid="12" grpId="0" animBg="1"/>
      <p:bldP spid="13" grpId="0" animBg="1"/>
      <p:bldP spid="14" grpId="0" animBg="1"/>
      <p:bldP spid="15" grpId="0" animBg="1"/>
      <p:bldP spid="1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内容占位符 4" descr="swinggui.png">
            <a:hlinkClick r:id="rId2" action="ppaction://hlinkfile"/>
          </p:cNvPr>
          <p:cNvPicPr>
            <a:picLocks noGrp="1" noChangeAspect="1"/>
          </p:cNvPicPr>
          <p:nvPr>
            <p:ph idx="1"/>
          </p:nvPr>
        </p:nvPicPr>
        <p:blipFill>
          <a:blip r:embed="rId3"/>
          <a:srcRect/>
          <a:stretch>
            <a:fillRect/>
          </a:stretch>
        </p:blipFill>
        <p:spPr>
          <a:xfrm>
            <a:off x="2286000" y="285750"/>
            <a:ext cx="4714875" cy="6129338"/>
          </a:xfrm>
        </p:spPr>
      </p:pic>
      <p:sp>
        <p:nvSpPr>
          <p:cNvPr id="4" name="灯片编号占位符 3"/>
          <p:cNvSpPr>
            <a:spLocks noGrp="1"/>
          </p:cNvSpPr>
          <p:nvPr>
            <p:ph type="sldNum" sz="quarter" idx="11"/>
          </p:nvPr>
        </p:nvSpPr>
        <p:spPr/>
        <p:txBody>
          <a:bodyPr/>
          <a:lstStyle/>
          <a:p>
            <a:pPr>
              <a:defRPr/>
            </a:pPr>
            <a:fld id="{6D02F333-C6DD-47A2-9DA1-5D676A8F0B97}" type="slidenum">
              <a:rPr lang="en-US" altLang="zh-CN" smtClean="0"/>
              <a:pPr>
                <a:defRPr/>
              </a:pPr>
              <a:t>81</a:t>
            </a:fld>
            <a:endParaRPr lang="en-US" altLang="zh-CN"/>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8"/>
          <p:cNvSpPr>
            <a:spLocks noGrp="1" noChangeArrowheads="1"/>
          </p:cNvSpPr>
          <p:nvPr>
            <p:ph type="sldNum" sz="quarter" idx="12"/>
          </p:nvPr>
        </p:nvSpPr>
        <p:spPr/>
        <p:txBody>
          <a:bodyPr/>
          <a:lstStyle/>
          <a:p>
            <a:pPr>
              <a:defRPr/>
            </a:pPr>
            <a:fld id="{83DD4B89-FEB4-4F86-BCA1-209ADB350314}" type="slidenum">
              <a:rPr lang="en-US" altLang="zh-CN"/>
              <a:pPr>
                <a:defRPr/>
              </a:pPr>
              <a:t>82</a:t>
            </a:fld>
            <a:endParaRPr lang="en-US" altLang="zh-CN"/>
          </a:p>
        </p:txBody>
      </p:sp>
      <p:sp>
        <p:nvSpPr>
          <p:cNvPr id="297988" name="Rectangle 4"/>
          <p:cNvSpPr>
            <a:spLocks noGrp="1" noChangeArrowheads="1"/>
          </p:cNvSpPr>
          <p:nvPr>
            <p:ph type="ctrTitle"/>
          </p:nvPr>
        </p:nvSpPr>
        <p:spPr/>
        <p:txBody>
          <a:bodyPr/>
          <a:lstStyle/>
          <a:p>
            <a:pPr eaLnBrk="1" hangingPunct="1">
              <a:defRPr/>
            </a:pPr>
            <a:r>
              <a:rPr lang="en-US" altLang="zh-CN" smtClean="0"/>
              <a:t>Swing</a:t>
            </a:r>
            <a:r>
              <a:rPr lang="zh-CN" altLang="en-US" smtClean="0"/>
              <a:t>组件库</a:t>
            </a:r>
          </a:p>
        </p:txBody>
      </p:sp>
      <p:sp>
        <p:nvSpPr>
          <p:cNvPr id="297989" name="Rectangle 5"/>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120D4B5-2B2C-4EB1-9FFC-0A34AF5A383E}" type="slidenum">
              <a:rPr lang="en-US" altLang="zh-CN"/>
              <a:pPr>
                <a:defRPr/>
              </a:pPr>
              <a:t>83</a:t>
            </a:fld>
            <a:endParaRPr lang="en-US" altLang="zh-CN"/>
          </a:p>
        </p:txBody>
      </p:sp>
      <p:sp>
        <p:nvSpPr>
          <p:cNvPr id="384002"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384003" name="Rectangle 3"/>
          <p:cNvSpPr>
            <a:spLocks noGrp="1" noChangeArrowheads="1"/>
          </p:cNvSpPr>
          <p:nvPr>
            <p:ph type="body" idx="1"/>
          </p:nvPr>
        </p:nvSpPr>
        <p:spPr/>
        <p:txBody>
          <a:bodyPr/>
          <a:lstStyle/>
          <a:p>
            <a:pPr eaLnBrk="1" hangingPunct="1">
              <a:buFont typeface="Wingdings" pitchFamily="2" charset="2"/>
              <a:buNone/>
              <a:defRPr/>
            </a:pPr>
            <a:r>
              <a:rPr lang="en-US" altLang="zh-CN" sz="2800" smtClean="0"/>
              <a:t>1.   100%</a:t>
            </a:r>
            <a:r>
              <a:rPr lang="zh-CN" altLang="en-US" sz="2800" smtClean="0"/>
              <a:t>的纯</a:t>
            </a:r>
            <a:r>
              <a:rPr lang="en-US" altLang="zh-CN" sz="2800" smtClean="0"/>
              <a:t>Java</a:t>
            </a:r>
            <a:r>
              <a:rPr lang="zh-CN" altLang="en-US" sz="2800" smtClean="0"/>
              <a:t>实现</a:t>
            </a:r>
          </a:p>
          <a:p>
            <a:pPr eaLnBrk="1" hangingPunct="1">
              <a:buFont typeface="Wingdings" pitchFamily="2" charset="2"/>
              <a:buNone/>
              <a:defRPr/>
            </a:pPr>
            <a:r>
              <a:rPr lang="zh-CN" altLang="en-US" sz="2800" smtClean="0"/>
              <a:t>		</a:t>
            </a:r>
            <a:r>
              <a:rPr lang="en-US" altLang="zh-CN" sz="2800" smtClean="0"/>
              <a:t>Swing</a:t>
            </a:r>
            <a:r>
              <a:rPr lang="zh-CN" altLang="en-US" sz="2800" smtClean="0"/>
              <a:t>组件是用</a:t>
            </a:r>
            <a:r>
              <a:rPr lang="en-US" altLang="zh-CN" sz="2800" smtClean="0"/>
              <a:t>100</a:t>
            </a:r>
            <a:r>
              <a:rPr lang="zh-CN" altLang="en-US" sz="2800" smtClean="0"/>
              <a:t>％纯</a:t>
            </a:r>
            <a:r>
              <a:rPr lang="en-US" altLang="zh-CN" sz="2800" smtClean="0"/>
              <a:t>Java</a:t>
            </a:r>
            <a:r>
              <a:rPr lang="zh-CN" altLang="en-US" sz="2800" smtClean="0"/>
              <a:t>实现的轻量级（</a:t>
            </a:r>
            <a:r>
              <a:rPr lang="en-US" altLang="zh-CN" sz="2800" smtClean="0"/>
              <a:t>light-weight</a:t>
            </a:r>
            <a:r>
              <a:rPr lang="zh-CN" altLang="en-US" sz="2800" smtClean="0"/>
              <a:t>）组件，没有本地代码，不依赖操作系统的支持，这是它与</a:t>
            </a:r>
            <a:r>
              <a:rPr lang="en-US" altLang="zh-CN" sz="2800" smtClean="0"/>
              <a:t>AWT</a:t>
            </a:r>
            <a:r>
              <a:rPr lang="zh-CN" altLang="en-US" sz="2800" smtClean="0"/>
              <a:t>组件的最大区别。由于</a:t>
            </a:r>
            <a:r>
              <a:rPr lang="en-US" altLang="zh-CN" sz="2800" smtClean="0"/>
              <a:t>AWT</a:t>
            </a:r>
            <a:r>
              <a:rPr lang="zh-CN" altLang="en-US" sz="2800" smtClean="0"/>
              <a:t>组件通过与具体平台相关的对等类（</a:t>
            </a:r>
            <a:r>
              <a:rPr lang="en-US" altLang="zh-CN" sz="2800" smtClean="0"/>
              <a:t>Peer</a:t>
            </a:r>
            <a:r>
              <a:rPr lang="zh-CN" altLang="en-US" sz="2800" smtClean="0"/>
              <a:t>）实现，因此</a:t>
            </a:r>
            <a:r>
              <a:rPr lang="en-US" altLang="zh-CN" sz="2800" smtClean="0"/>
              <a:t>Swing</a:t>
            </a:r>
            <a:r>
              <a:rPr lang="zh-CN" altLang="en-US" sz="2800" smtClean="0"/>
              <a:t>比</a:t>
            </a:r>
            <a:r>
              <a:rPr lang="en-US" altLang="zh-CN" sz="2800" smtClean="0"/>
              <a:t>AWT</a:t>
            </a:r>
            <a:r>
              <a:rPr lang="zh-CN" altLang="en-US" sz="2800" smtClean="0"/>
              <a:t>组件具有更强的实用性。</a:t>
            </a:r>
            <a:r>
              <a:rPr lang="en-US" altLang="zh-CN" sz="2800" smtClean="0"/>
              <a:t>Swing</a:t>
            </a:r>
            <a:r>
              <a:rPr lang="zh-CN" altLang="en-US" sz="2800" smtClean="0"/>
              <a:t>在不同的平台上表现一致，并且有能力提供本地窗口系统不支持的其它特性。</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8813DE71-B499-4DB4-A81B-9B94BE2EA728}" type="slidenum">
              <a:rPr lang="en-US" altLang="zh-CN"/>
              <a:pPr>
                <a:defRPr/>
              </a:pPr>
              <a:t>84</a:t>
            </a:fld>
            <a:endParaRPr lang="en-US" altLang="zh-CN"/>
          </a:p>
        </p:txBody>
      </p:sp>
      <p:sp>
        <p:nvSpPr>
          <p:cNvPr id="386050"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386051"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2.</a:t>
            </a:r>
            <a:r>
              <a:rPr lang="zh-CN" altLang="en-US" smtClean="0"/>
              <a:t>可插入的外观感觉（</a:t>
            </a:r>
            <a:r>
              <a:rPr lang="en-US" altLang="zh-CN" smtClean="0"/>
              <a:t>Pluggable Look and Feel</a:t>
            </a:r>
            <a:r>
              <a:rPr lang="zh-CN" altLang="en-US" smtClean="0"/>
              <a:t>，</a:t>
            </a:r>
            <a:r>
              <a:rPr lang="en-US" altLang="zh-CN" smtClean="0"/>
              <a:t>PL&amp;F</a:t>
            </a:r>
            <a:r>
              <a:rPr lang="zh-CN" altLang="en-US" smtClean="0"/>
              <a:t>）</a:t>
            </a:r>
          </a:p>
          <a:p>
            <a:pPr eaLnBrk="1" hangingPunct="1">
              <a:buFont typeface="Wingdings" pitchFamily="2" charset="2"/>
              <a:buNone/>
              <a:defRPr/>
            </a:pPr>
            <a:r>
              <a:rPr lang="zh-CN" altLang="en-US" smtClean="0"/>
              <a:t>		在</a:t>
            </a:r>
            <a:r>
              <a:rPr lang="en-US" altLang="zh-CN" smtClean="0"/>
              <a:t>AWT</a:t>
            </a:r>
            <a:r>
              <a:rPr lang="zh-CN" altLang="en-US" smtClean="0"/>
              <a:t>组件中，由于控制组件外观的对等类与具体平台相关，使得</a:t>
            </a:r>
            <a:r>
              <a:rPr lang="en-US" altLang="zh-CN" smtClean="0"/>
              <a:t>AWT</a:t>
            </a:r>
            <a:r>
              <a:rPr lang="zh-CN" altLang="en-US" smtClean="0"/>
              <a:t>组件总是只有与本机相关的外观。</a:t>
            </a:r>
            <a:r>
              <a:rPr lang="en-US" altLang="zh-CN" smtClean="0"/>
              <a:t>Swing</a:t>
            </a:r>
            <a:r>
              <a:rPr lang="zh-CN" altLang="en-US" smtClean="0"/>
              <a:t>使得程序在一个平台上运行时能够有不同的外观。用户可以选择自己习惯的外观。</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9A0464D9-2F2B-464A-9F7D-003D8BDF49C1}" type="slidenum">
              <a:rPr lang="en-US" altLang="zh-CN"/>
              <a:pPr>
                <a:defRPr/>
              </a:pPr>
              <a:t>85</a:t>
            </a:fld>
            <a:endParaRPr lang="en-US" altLang="zh-CN"/>
          </a:p>
        </p:txBody>
      </p:sp>
      <p:graphicFrame>
        <p:nvGraphicFramePr>
          <p:cNvPr id="1026" name="Object 2"/>
          <p:cNvGraphicFramePr>
            <a:graphicFrameLocks noChangeAspect="1"/>
          </p:cNvGraphicFramePr>
          <p:nvPr/>
        </p:nvGraphicFramePr>
        <p:xfrm>
          <a:off x="457200" y="685800"/>
          <a:ext cx="8382000" cy="5072063"/>
        </p:xfrm>
        <a:graphic>
          <a:graphicData uri="http://schemas.openxmlformats.org/presentationml/2006/ole">
            <mc:AlternateContent xmlns:mc="http://schemas.openxmlformats.org/markup-compatibility/2006">
              <mc:Choice xmlns:v="urn:schemas-microsoft-com:vml" Requires="v">
                <p:oleObj spid="_x0000_s15370" name="位图图像" r:id="rId4" imgW="6973273" imgH="3029373" progId="PBrush">
                  <p:embed/>
                </p:oleObj>
              </mc:Choice>
              <mc:Fallback>
                <p:oleObj name="位图图像" r:id="rId4" imgW="6973273" imgH="3029373"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85800"/>
                        <a:ext cx="8382000"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3">
            <a:hlinkClick r:id="rId6" action="ppaction://hlinksldjump"/>
          </p:cNvPr>
          <p:cNvSpPr>
            <a:spLocks noChangeArrowheads="1"/>
          </p:cNvSpPr>
          <p:nvPr/>
        </p:nvSpPr>
        <p:spPr bwMode="auto">
          <a:xfrm>
            <a:off x="6172200" y="1066800"/>
            <a:ext cx="2057400" cy="838200"/>
          </a:xfrm>
          <a:prstGeom prst="rect">
            <a:avLst/>
          </a:prstGeom>
          <a:noFill/>
          <a:ln w="9525">
            <a:noFill/>
            <a:miter lim="800000"/>
            <a:headEnd/>
            <a:tailEnd/>
          </a:ln>
        </p:spPr>
        <p:txBody>
          <a:bodyPr wrap="none" anchor="ctr"/>
          <a:lstStyle/>
          <a:p>
            <a:endParaRPr lang="zh-CN" altLang="en-US"/>
          </a:p>
        </p:txBody>
      </p:sp>
      <p:sp>
        <p:nvSpPr>
          <p:cNvPr id="1029" name="Rectangle 4">
            <a:hlinkClick r:id="rId7" action="ppaction://hlinksldjump"/>
          </p:cNvPr>
          <p:cNvSpPr>
            <a:spLocks noChangeArrowheads="1"/>
          </p:cNvSpPr>
          <p:nvPr/>
        </p:nvSpPr>
        <p:spPr bwMode="auto">
          <a:xfrm>
            <a:off x="3276600" y="4800600"/>
            <a:ext cx="609600" cy="685800"/>
          </a:xfrm>
          <a:prstGeom prst="rect">
            <a:avLst/>
          </a:prstGeom>
          <a:no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64444EFE-B4D8-4576-8C21-6C7DD95BDDFF}" type="slidenum">
              <a:rPr lang="en-US" altLang="zh-CN"/>
              <a:pPr>
                <a:defRPr/>
              </a:pPr>
              <a:t>86</a:t>
            </a:fld>
            <a:endParaRPr lang="en-US" altLang="zh-CN"/>
          </a:p>
        </p:txBody>
      </p:sp>
      <p:graphicFrame>
        <p:nvGraphicFramePr>
          <p:cNvPr id="2050" name="Object 2"/>
          <p:cNvGraphicFramePr>
            <a:graphicFrameLocks noChangeAspect="1"/>
          </p:cNvGraphicFramePr>
          <p:nvPr/>
        </p:nvGraphicFramePr>
        <p:xfrm>
          <a:off x="457200" y="685800"/>
          <a:ext cx="8534400" cy="4960938"/>
        </p:xfrm>
        <a:graphic>
          <a:graphicData uri="http://schemas.openxmlformats.org/presentationml/2006/ole">
            <mc:AlternateContent xmlns:mc="http://schemas.openxmlformats.org/markup-compatibility/2006">
              <mc:Choice xmlns:v="urn:schemas-microsoft-com:vml" Requires="v">
                <p:oleObj spid="_x0000_s16394" name="位图图像" r:id="rId4" imgW="6849431" imgH="3315163" progId="PBrush">
                  <p:embed/>
                </p:oleObj>
              </mc:Choice>
              <mc:Fallback>
                <p:oleObj name="位图图像" r:id="rId4" imgW="6849431" imgH="3315163"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85800"/>
                        <a:ext cx="85344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BA4D83D2-D99A-4ECD-BEBE-C7B89AE4579E}" type="slidenum">
              <a:rPr lang="en-US" altLang="zh-CN"/>
              <a:pPr>
                <a:defRPr/>
              </a:pPr>
              <a:t>87</a:t>
            </a:fld>
            <a:endParaRPr lang="en-US" altLang="zh-CN"/>
          </a:p>
        </p:txBody>
      </p:sp>
      <p:graphicFrame>
        <p:nvGraphicFramePr>
          <p:cNvPr id="3074" name="Object 2"/>
          <p:cNvGraphicFramePr>
            <a:graphicFrameLocks noChangeAspect="1"/>
          </p:cNvGraphicFramePr>
          <p:nvPr/>
        </p:nvGraphicFramePr>
        <p:xfrm>
          <a:off x="685800" y="457200"/>
          <a:ext cx="8153400" cy="5105400"/>
        </p:xfrm>
        <a:graphic>
          <a:graphicData uri="http://schemas.openxmlformats.org/presentationml/2006/ole">
            <mc:AlternateContent xmlns:mc="http://schemas.openxmlformats.org/markup-compatibility/2006">
              <mc:Choice xmlns:v="urn:schemas-microsoft-com:vml" Requires="v">
                <p:oleObj spid="_x0000_s17418" name="位图图像" r:id="rId4" imgW="6800000" imgH="3038095" progId="PBrush">
                  <p:embed/>
                </p:oleObj>
              </mc:Choice>
              <mc:Fallback>
                <p:oleObj name="位图图像" r:id="rId4" imgW="6800000" imgH="3038095"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57200"/>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265A557-71BD-4A64-B797-9E497D855D71}" type="slidenum">
              <a:rPr lang="en-US" altLang="zh-CN"/>
              <a:pPr>
                <a:defRPr/>
              </a:pPr>
              <a:t>88</a:t>
            </a:fld>
            <a:endParaRPr lang="en-US" altLang="zh-CN"/>
          </a:p>
        </p:txBody>
      </p:sp>
      <p:sp>
        <p:nvSpPr>
          <p:cNvPr id="394242"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394243"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3.Swing</a:t>
            </a:r>
            <a:r>
              <a:rPr lang="zh-CN" altLang="en-US" smtClean="0"/>
              <a:t>组件的多样化</a:t>
            </a:r>
          </a:p>
          <a:p>
            <a:pPr eaLnBrk="1" hangingPunct="1">
              <a:buFont typeface="Wingdings" pitchFamily="2" charset="2"/>
              <a:buNone/>
              <a:defRPr/>
            </a:pPr>
            <a:r>
              <a:rPr lang="zh-CN" altLang="en-US" smtClean="0"/>
              <a:t>		</a:t>
            </a:r>
            <a:r>
              <a:rPr lang="en-US" altLang="zh-CN" smtClean="0"/>
              <a:t>Swing</a:t>
            </a:r>
            <a:r>
              <a:rPr lang="zh-CN" altLang="en-US" smtClean="0"/>
              <a:t>是</a:t>
            </a:r>
            <a:r>
              <a:rPr lang="en-US" altLang="zh-CN" smtClean="0"/>
              <a:t>AWT</a:t>
            </a:r>
            <a:r>
              <a:rPr lang="zh-CN" altLang="en-US" smtClean="0"/>
              <a:t>的扩展，它提供了许多新的图形界面组件。</a:t>
            </a:r>
            <a:r>
              <a:rPr lang="en-US" altLang="zh-CN" smtClean="0"/>
              <a:t>Swing</a:t>
            </a:r>
            <a:r>
              <a:rPr lang="zh-CN" altLang="en-US" smtClean="0"/>
              <a:t>组件以</a:t>
            </a:r>
            <a:r>
              <a:rPr lang="zh-CN" altLang="en-US" smtClean="0">
                <a:latin typeface="Arial"/>
              </a:rPr>
              <a:t>“</a:t>
            </a:r>
            <a:r>
              <a:rPr lang="en-US" altLang="zh-CN" smtClean="0"/>
              <a:t>J</a:t>
            </a:r>
            <a:r>
              <a:rPr lang="en-US" altLang="zh-CN" smtClean="0">
                <a:latin typeface="Arial"/>
              </a:rPr>
              <a:t>”</a:t>
            </a:r>
            <a:r>
              <a:rPr lang="zh-CN" altLang="en-US" smtClean="0"/>
              <a:t>开头，除了有与</a:t>
            </a:r>
            <a:r>
              <a:rPr lang="en-US" altLang="zh-CN" smtClean="0"/>
              <a:t>AWT</a:t>
            </a:r>
            <a:r>
              <a:rPr lang="zh-CN" altLang="en-US" smtClean="0"/>
              <a:t>类似的按钮（</a:t>
            </a:r>
            <a:r>
              <a:rPr lang="en-US" altLang="zh-CN" smtClean="0"/>
              <a:t>JButton)</a:t>
            </a:r>
            <a:r>
              <a:rPr lang="zh-CN" altLang="en-US" smtClean="0"/>
              <a:t>、标签（</a:t>
            </a:r>
            <a:r>
              <a:rPr lang="en-US" altLang="zh-CN" smtClean="0"/>
              <a:t>JLabel)</a:t>
            </a:r>
            <a:r>
              <a:rPr lang="zh-CN" altLang="en-US" smtClean="0"/>
              <a:t>、复选框（</a:t>
            </a:r>
            <a:r>
              <a:rPr lang="en-US" altLang="zh-CN" smtClean="0"/>
              <a:t>JCheckBox)</a:t>
            </a:r>
            <a:r>
              <a:rPr lang="zh-CN" altLang="en-US" smtClean="0"/>
              <a:t>、菜单（</a:t>
            </a:r>
            <a:r>
              <a:rPr lang="en-US" altLang="zh-CN" smtClean="0"/>
              <a:t>JMenu</a:t>
            </a:r>
            <a:r>
              <a:rPr lang="zh-CN" altLang="en-US" smtClean="0"/>
              <a:t>）等基本组件外，还增加了一个丰富的高层组件集合，如表格（</a:t>
            </a:r>
            <a:r>
              <a:rPr lang="en-US" altLang="zh-CN" smtClean="0"/>
              <a:t>JTable</a:t>
            </a:r>
            <a:r>
              <a:rPr lang="zh-CN" altLang="en-US" smtClean="0"/>
              <a:t>）、树（</a:t>
            </a:r>
            <a:r>
              <a:rPr lang="en-US" altLang="zh-CN" smtClean="0"/>
              <a:t>JTree)</a:t>
            </a:r>
            <a:r>
              <a:rPr lang="zh-CN" altLang="en-US"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353051C5-D220-4344-986E-CA7908FE11BF}" type="slidenum">
              <a:rPr lang="en-US" altLang="zh-CN"/>
              <a:pPr>
                <a:defRPr/>
              </a:pPr>
              <a:t>89</a:t>
            </a:fld>
            <a:endParaRPr lang="en-US" altLang="zh-CN"/>
          </a:p>
        </p:txBody>
      </p:sp>
      <p:sp>
        <p:nvSpPr>
          <p:cNvPr id="396290"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396291" name="Rectangle 3"/>
          <p:cNvSpPr>
            <a:spLocks noGrp="1" noChangeArrowheads="1"/>
          </p:cNvSpPr>
          <p:nvPr>
            <p:ph type="body" idx="1"/>
          </p:nvPr>
        </p:nvSpPr>
        <p:spPr>
          <a:xfrm>
            <a:off x="684213" y="1341438"/>
            <a:ext cx="7772400" cy="4648200"/>
          </a:xfrm>
        </p:spPr>
        <p:txBody>
          <a:bodyPr/>
          <a:lstStyle/>
          <a:p>
            <a:pPr eaLnBrk="1" hangingPunct="1">
              <a:buFont typeface="Wingdings" pitchFamily="2" charset="2"/>
              <a:buNone/>
              <a:defRPr/>
            </a:pPr>
            <a:r>
              <a:rPr lang="en-US" altLang="zh-CN" smtClean="0"/>
              <a:t>4.MVC(Model-View-Control)</a:t>
            </a:r>
            <a:r>
              <a:rPr lang="zh-CN" altLang="en-US" smtClean="0"/>
              <a:t>体系结构</a:t>
            </a:r>
          </a:p>
          <a:p>
            <a:pPr eaLnBrk="1" hangingPunct="1">
              <a:buFont typeface="Wingdings" pitchFamily="2" charset="2"/>
              <a:buNone/>
              <a:defRPr/>
            </a:pPr>
            <a:r>
              <a:rPr lang="zh-CN" altLang="en-US" smtClean="0"/>
              <a:t>		</a:t>
            </a:r>
            <a:r>
              <a:rPr lang="en-US" altLang="zh-CN" smtClean="0"/>
              <a:t>Swing</a:t>
            </a:r>
            <a:r>
              <a:rPr lang="zh-CN" altLang="en-US" smtClean="0"/>
              <a:t>胜过</a:t>
            </a:r>
            <a:r>
              <a:rPr lang="en-US" altLang="zh-CN" smtClean="0"/>
              <a:t>AWT</a:t>
            </a:r>
            <a:r>
              <a:rPr lang="zh-CN" altLang="en-US" smtClean="0"/>
              <a:t>的主要优势在于</a:t>
            </a:r>
            <a:r>
              <a:rPr lang="en-US" altLang="zh-CN" smtClean="0"/>
              <a:t>MVC</a:t>
            </a:r>
            <a:r>
              <a:rPr lang="zh-CN" altLang="en-US" smtClean="0"/>
              <a:t>体系结构的普遍使用。在一个</a:t>
            </a:r>
            <a:r>
              <a:rPr lang="en-US" altLang="zh-CN" smtClean="0"/>
              <a:t>MVC</a:t>
            </a:r>
            <a:r>
              <a:rPr lang="zh-CN" altLang="en-US" smtClean="0"/>
              <a:t>用户界面中，存在三个通讯对象：模型、视图和控件。模型是指定的逻辑表示法，视图是模型的可视化表示法，而控件则指定了如何处理用户输入。当模型发生改变时，它会通知所有依赖它的视图，视图使用控件指定其响应机制。</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119B7DA-0969-447B-A686-E21DB5FBCE50}" type="slidenum">
              <a:rPr lang="en-US" altLang="zh-CN"/>
              <a:pPr>
                <a:defRPr/>
              </a:pPr>
              <a:t>9</a:t>
            </a:fld>
            <a:endParaRPr lang="en-US" altLang="zh-CN"/>
          </a:p>
        </p:txBody>
      </p:sp>
      <p:sp>
        <p:nvSpPr>
          <p:cNvPr id="294915" name="Rectangle 3"/>
          <p:cNvSpPr>
            <a:spLocks noGrp="1" noChangeArrowheads="1"/>
          </p:cNvSpPr>
          <p:nvPr>
            <p:ph type="body" idx="1"/>
          </p:nvPr>
        </p:nvSpPr>
        <p:spPr>
          <a:xfrm>
            <a:off x="395288" y="266700"/>
            <a:ext cx="8229600" cy="4530725"/>
          </a:xfrm>
        </p:spPr>
        <p:txBody>
          <a:bodyPr/>
          <a:lstStyle/>
          <a:p>
            <a:pPr eaLnBrk="1" hangingPunct="1">
              <a:lnSpc>
                <a:spcPct val="80000"/>
              </a:lnSpc>
              <a:buFont typeface="Wingdings" pitchFamily="2" charset="2"/>
              <a:buNone/>
              <a:defRPr/>
            </a:pPr>
            <a:r>
              <a:rPr lang="en-US" altLang="zh-CN" sz="2400" dirty="0" smtClean="0"/>
              <a:t>import </a:t>
            </a:r>
            <a:r>
              <a:rPr lang="en-US" altLang="zh-CN" sz="2400" dirty="0" err="1" smtClean="0"/>
              <a:t>javax.swing</a:t>
            </a:r>
            <a:r>
              <a:rPr lang="en-US" altLang="zh-CN" sz="2400" dirty="0" smtClean="0"/>
              <a:t>.*;</a:t>
            </a:r>
          </a:p>
          <a:p>
            <a:pPr eaLnBrk="1" hangingPunct="1">
              <a:lnSpc>
                <a:spcPct val="80000"/>
              </a:lnSpc>
              <a:buFont typeface="Wingdings" pitchFamily="2" charset="2"/>
              <a:buNone/>
              <a:defRPr/>
            </a:pPr>
            <a:r>
              <a:rPr lang="en-US" altLang="zh-CN" sz="2400" dirty="0" smtClean="0">
                <a:solidFill>
                  <a:srgbClr val="FF0000"/>
                </a:solidFill>
              </a:rPr>
              <a:t>import java.awt.*;</a:t>
            </a:r>
          </a:p>
          <a:p>
            <a:pPr eaLnBrk="1" hangingPunct="1">
              <a:lnSpc>
                <a:spcPct val="80000"/>
              </a:lnSpc>
              <a:buFont typeface="Wingdings" pitchFamily="2" charset="2"/>
              <a:buNone/>
              <a:defRPr/>
            </a:pPr>
            <a:r>
              <a:rPr lang="en-US" altLang="zh-CN" sz="2400" dirty="0" smtClean="0"/>
              <a:t>public class SwingGui3{</a:t>
            </a:r>
            <a:r>
              <a:rPr lang="en-US" altLang="zh-CN" sz="2400" dirty="0" smtClean="0">
                <a:solidFill>
                  <a:srgbClr val="FF0000"/>
                </a:solidFill>
              </a:rPr>
              <a:t>//</a:t>
            </a:r>
            <a:r>
              <a:rPr lang="zh-CN" altLang="en-US" sz="2400" dirty="0" smtClean="0">
                <a:solidFill>
                  <a:srgbClr val="FF0000"/>
                </a:solidFill>
              </a:rPr>
              <a:t>加上窗口标题和图标</a:t>
            </a:r>
          </a:p>
          <a:p>
            <a:pPr eaLnBrk="1" hangingPunct="1">
              <a:lnSpc>
                <a:spcPct val="80000"/>
              </a:lnSpc>
              <a:buFont typeface="Wingdings" pitchFamily="2" charset="2"/>
              <a:buNone/>
              <a:defRPr/>
            </a:pPr>
            <a:r>
              <a:rPr lang="zh-CN" altLang="en-US" sz="2400" dirty="0" smtClean="0"/>
              <a:t>	</a:t>
            </a:r>
            <a:r>
              <a:rPr lang="en-US" altLang="zh-CN" sz="2400" dirty="0" smtClean="0"/>
              <a:t>public static void main(String </a:t>
            </a:r>
            <a:r>
              <a:rPr lang="en-US" altLang="zh-CN" sz="2400" dirty="0" err="1" smtClean="0"/>
              <a:t>args</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JFrame</a:t>
            </a:r>
            <a:r>
              <a:rPr lang="en-US" altLang="zh-CN" sz="2400" dirty="0" smtClean="0"/>
              <a:t> </a:t>
            </a:r>
            <a:r>
              <a:rPr lang="en-US" altLang="zh-CN" sz="2400" dirty="0" err="1" smtClean="0"/>
              <a:t>myFrame</a:t>
            </a:r>
            <a:r>
              <a:rPr lang="en-US" altLang="zh-CN" sz="2400" dirty="0" smtClean="0"/>
              <a:t>=new </a:t>
            </a:r>
            <a:r>
              <a:rPr lang="en-US" altLang="zh-CN" sz="2400" dirty="0" err="1" smtClean="0"/>
              <a:t>JFrame</a:t>
            </a:r>
            <a:r>
              <a:rPr lang="en-US" altLang="zh-CN" sz="2400" dirty="0" smtClean="0"/>
              <a:t>();</a:t>
            </a:r>
          </a:p>
          <a:p>
            <a:pPr eaLnBrk="1" hangingPunct="1">
              <a:lnSpc>
                <a:spcPct val="80000"/>
              </a:lnSpc>
              <a:buFont typeface="Wingdings" pitchFamily="2" charset="2"/>
              <a:buNone/>
              <a:defRPr/>
            </a:pPr>
            <a:r>
              <a:rPr lang="en-US" altLang="zh-CN" sz="2400" dirty="0" smtClean="0">
                <a:solidFill>
                  <a:srgbClr val="FF0000"/>
                </a:solidFill>
              </a:rPr>
              <a:t>		Toolkit kit = </a:t>
            </a:r>
            <a:r>
              <a:rPr lang="en-US" altLang="zh-CN" sz="2400" dirty="0" err="1" smtClean="0">
                <a:solidFill>
                  <a:srgbClr val="FF0000"/>
                </a:solidFill>
              </a:rPr>
              <a:t>Toolkit.getDefaultToolkit</a:t>
            </a:r>
            <a:r>
              <a:rPr lang="en-US" altLang="zh-CN" sz="2400" dirty="0" smtClean="0">
                <a:solidFill>
                  <a:srgbClr val="FF0000"/>
                </a:solidFill>
              </a:rPr>
              <a:t>();</a:t>
            </a:r>
          </a:p>
          <a:p>
            <a:pPr eaLnBrk="1" hangingPunct="1">
              <a:lnSpc>
                <a:spcPct val="80000"/>
              </a:lnSpc>
              <a:buFont typeface="Wingdings" pitchFamily="2" charset="2"/>
              <a:buNone/>
              <a:defRPr/>
            </a:pPr>
            <a:r>
              <a:rPr lang="en-US" altLang="zh-CN" sz="2400" dirty="0" smtClean="0">
                <a:solidFill>
                  <a:srgbClr val="FF0000"/>
                </a:solidFill>
              </a:rPr>
              <a:t>    	Image </a:t>
            </a:r>
            <a:r>
              <a:rPr lang="en-US" altLang="zh-CN" sz="2400" dirty="0" err="1" smtClean="0">
                <a:solidFill>
                  <a:srgbClr val="FF0000"/>
                </a:solidFill>
              </a:rPr>
              <a:t>img</a:t>
            </a:r>
            <a:r>
              <a:rPr lang="en-US" altLang="zh-CN" sz="2400" dirty="0" smtClean="0">
                <a:solidFill>
                  <a:srgbClr val="FF0000"/>
                </a:solidFill>
              </a:rPr>
              <a:t> = </a:t>
            </a:r>
            <a:r>
              <a:rPr lang="en-US" altLang="zh-CN" sz="2400" dirty="0" err="1" smtClean="0">
                <a:solidFill>
                  <a:srgbClr val="FF0000"/>
                </a:solidFill>
              </a:rPr>
              <a:t>kit.getImage</a:t>
            </a:r>
            <a:r>
              <a:rPr lang="en-US" altLang="zh-CN" sz="2400" dirty="0" smtClean="0">
                <a:solidFill>
                  <a:srgbClr val="FF0000"/>
                </a:solidFill>
              </a:rPr>
              <a:t>("icon.gif");</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myFrame.setIconImage</a:t>
            </a:r>
            <a:r>
              <a:rPr lang="en-US" altLang="zh-CN" sz="2400" dirty="0" smtClean="0">
                <a:solidFill>
                  <a:srgbClr val="FF0000"/>
                </a:solidFill>
              </a:rPr>
              <a:t>(</a:t>
            </a:r>
            <a:r>
              <a:rPr lang="en-US" altLang="zh-CN" sz="2400" dirty="0" err="1" smtClean="0">
                <a:solidFill>
                  <a:srgbClr val="FF0000"/>
                </a:solidFill>
              </a:rPr>
              <a:t>img</a:t>
            </a:r>
            <a:r>
              <a:rPr lang="en-US" altLang="zh-CN" sz="2400" dirty="0" smtClean="0">
                <a:solidFill>
                  <a:srgbClr val="FF0000"/>
                </a:solidFill>
              </a:rPr>
              <a:t>);</a:t>
            </a:r>
          </a:p>
          <a:p>
            <a:pPr eaLnBrk="1" hangingPunct="1">
              <a:lnSpc>
                <a:spcPct val="80000"/>
              </a:lnSpc>
              <a:buFont typeface="Wingdings" pitchFamily="2" charset="2"/>
              <a:buNone/>
              <a:defRPr/>
            </a:pPr>
            <a:r>
              <a:rPr lang="en-US" altLang="zh-CN" sz="2400" dirty="0" smtClean="0">
                <a:solidFill>
                  <a:srgbClr val="FF0000"/>
                </a:solidFill>
              </a:rPr>
              <a:t>    	</a:t>
            </a:r>
            <a:r>
              <a:rPr lang="en-US" altLang="zh-CN" sz="2400" dirty="0" err="1" smtClean="0">
                <a:solidFill>
                  <a:srgbClr val="FF0000"/>
                </a:solidFill>
              </a:rPr>
              <a:t>myFrame.setTitle</a:t>
            </a:r>
            <a:r>
              <a:rPr lang="en-US" altLang="zh-CN" sz="2400" dirty="0" smtClean="0">
                <a:solidFill>
                  <a:srgbClr val="FF0000"/>
                </a:solidFill>
              </a:rPr>
              <a:t>(“Tsinghua University Centenary Celebration");</a:t>
            </a:r>
          </a:p>
          <a:p>
            <a:pPr eaLnBrk="1" hangingPunct="1">
              <a:lnSpc>
                <a:spcPct val="80000"/>
              </a:lnSpc>
              <a:buFont typeface="Wingdings" pitchFamily="2" charset="2"/>
              <a:buNone/>
              <a:defRPr/>
            </a:pPr>
            <a:r>
              <a:rPr lang="en-US" altLang="zh-CN" sz="2400" dirty="0" smtClean="0"/>
              <a:t>		</a:t>
            </a:r>
            <a:r>
              <a:rPr lang="en-US" altLang="zh-CN" sz="2400" dirty="0" err="1" smtClean="0"/>
              <a:t>JButton</a:t>
            </a:r>
            <a:r>
              <a:rPr lang="en-US" altLang="zh-CN" sz="2400" dirty="0" smtClean="0"/>
              <a:t> button=new </a:t>
            </a:r>
            <a:r>
              <a:rPr lang="en-US" altLang="zh-CN" sz="2400" dirty="0" err="1" smtClean="0"/>
              <a:t>JButton</a:t>
            </a:r>
            <a:r>
              <a:rPr lang="en-US" altLang="zh-CN" sz="2400" dirty="0" smtClean="0"/>
              <a:t>("click me");</a:t>
            </a:r>
          </a:p>
          <a:p>
            <a:pPr eaLnBrk="1" hangingPunct="1">
              <a:lnSpc>
                <a:spcPct val="80000"/>
              </a:lnSpc>
              <a:buFont typeface="Wingdings" pitchFamily="2" charset="2"/>
              <a:buNone/>
              <a:defRPr/>
            </a:pPr>
            <a:r>
              <a:rPr lang="en-US" altLang="zh-CN" sz="2400" dirty="0" smtClean="0"/>
              <a:t>		</a:t>
            </a:r>
            <a:r>
              <a:rPr lang="en-US" altLang="zh-CN" sz="2400" dirty="0" err="1" smtClean="0"/>
              <a:t>myFrame.setDefaultCloseOperation</a:t>
            </a:r>
            <a:r>
              <a:rPr lang="en-US" altLang="zh-CN" sz="2400" dirty="0" smtClean="0"/>
              <a:t>(</a:t>
            </a:r>
            <a:r>
              <a:rPr lang="en-US" altLang="zh-CN" sz="2400" dirty="0" err="1" smtClean="0"/>
              <a:t>JFrame.EXIT_ON_CLOSE</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myFrame.getContentPane</a:t>
            </a:r>
            <a:r>
              <a:rPr lang="en-US" altLang="zh-CN" sz="2400" dirty="0" smtClean="0"/>
              <a:t>().add(button);</a:t>
            </a:r>
          </a:p>
          <a:p>
            <a:pPr eaLnBrk="1" hangingPunct="1">
              <a:lnSpc>
                <a:spcPct val="80000"/>
              </a:lnSpc>
              <a:buFont typeface="Wingdings" pitchFamily="2" charset="2"/>
              <a:buNone/>
              <a:defRPr/>
            </a:pPr>
            <a:r>
              <a:rPr lang="en-US" altLang="zh-CN" sz="2400" dirty="0" smtClean="0"/>
              <a:t>		</a:t>
            </a:r>
            <a:r>
              <a:rPr lang="en-US" altLang="zh-CN" sz="2400" dirty="0" err="1" smtClean="0"/>
              <a:t>myFrame.setSize</a:t>
            </a:r>
            <a:r>
              <a:rPr lang="en-US" altLang="zh-CN" sz="2400" dirty="0" smtClean="0"/>
              <a:t>(300,300);</a:t>
            </a:r>
          </a:p>
          <a:p>
            <a:pPr eaLnBrk="1" hangingPunct="1">
              <a:lnSpc>
                <a:spcPct val="80000"/>
              </a:lnSpc>
              <a:buFont typeface="Wingdings" pitchFamily="2" charset="2"/>
              <a:buNone/>
              <a:defRPr/>
            </a:pPr>
            <a:r>
              <a:rPr lang="en-US" altLang="zh-CN" sz="2400" dirty="0" smtClean="0"/>
              <a:t>		</a:t>
            </a:r>
            <a:r>
              <a:rPr lang="en-US" altLang="zh-CN" sz="2400" dirty="0" err="1" smtClean="0"/>
              <a:t>myFrame.setVisible</a:t>
            </a:r>
            <a:r>
              <a:rPr lang="en-US" altLang="zh-CN" sz="2400" dirty="0" smtClean="0"/>
              <a:t>(true);</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p:txBody>
      </p:sp>
      <p:pic>
        <p:nvPicPr>
          <p:cNvPr id="11268" name="Picture 4" descr="icon">
            <a:hlinkClick r:id="rId2" action="ppaction://program"/>
          </p:cNvPr>
          <p:cNvPicPr>
            <a:picLocks noChangeAspect="1" noChangeArrowheads="1"/>
          </p:cNvPicPr>
          <p:nvPr/>
        </p:nvPicPr>
        <p:blipFill>
          <a:blip r:embed="rId3"/>
          <a:srcRect/>
          <a:stretch>
            <a:fillRect/>
          </a:stretch>
        </p:blipFill>
        <p:spPr bwMode="auto">
          <a:xfrm>
            <a:off x="7308850" y="5300663"/>
            <a:ext cx="693738" cy="72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BDB2DEF4-BEF1-431B-A28A-6B04CCB65F4C}" type="slidenum">
              <a:rPr lang="en-US" altLang="zh-CN"/>
              <a:pPr>
                <a:defRPr/>
              </a:pPr>
              <a:t>90</a:t>
            </a:fld>
            <a:endParaRPr lang="en-US" altLang="zh-CN"/>
          </a:p>
        </p:txBody>
      </p:sp>
      <p:sp>
        <p:nvSpPr>
          <p:cNvPr id="398338" name="Rectangle 2"/>
          <p:cNvSpPr>
            <a:spLocks noGrp="1" noChangeArrowheads="1"/>
          </p:cNvSpPr>
          <p:nvPr>
            <p:ph type="title"/>
          </p:nvPr>
        </p:nvSpPr>
        <p:spPr>
          <a:xfrm>
            <a:off x="755650" y="-242888"/>
            <a:ext cx="7772400" cy="1143001"/>
          </a:xfrm>
        </p:spPr>
        <p:txBody>
          <a:bodyPr/>
          <a:lstStyle/>
          <a:p>
            <a:pPr eaLnBrk="1" hangingPunct="1">
              <a:defRPr/>
            </a:pPr>
            <a:r>
              <a:rPr lang="en-US" altLang="zh-CN" smtClean="0"/>
              <a:t>Swing</a:t>
            </a:r>
            <a:r>
              <a:rPr lang="zh-CN" altLang="en-US" smtClean="0"/>
              <a:t>特性</a:t>
            </a:r>
          </a:p>
        </p:txBody>
      </p:sp>
      <p:sp>
        <p:nvSpPr>
          <p:cNvPr id="398339" name="Rectangle 3"/>
          <p:cNvSpPr>
            <a:spLocks noGrp="1" noChangeArrowheads="1"/>
          </p:cNvSpPr>
          <p:nvPr>
            <p:ph type="body" idx="1"/>
          </p:nvPr>
        </p:nvSpPr>
        <p:spPr>
          <a:xfrm>
            <a:off x="685800" y="908050"/>
            <a:ext cx="8062913" cy="4968875"/>
          </a:xfrm>
        </p:spPr>
        <p:txBody>
          <a:bodyPr/>
          <a:lstStyle/>
          <a:p>
            <a:pPr eaLnBrk="1" hangingPunct="1">
              <a:lnSpc>
                <a:spcPct val="90000"/>
              </a:lnSpc>
              <a:buFont typeface="Wingdings" pitchFamily="2" charset="2"/>
              <a:buNone/>
              <a:defRPr/>
            </a:pPr>
            <a:r>
              <a:rPr lang="en-US" altLang="zh-CN" smtClean="0"/>
              <a:t>4.MVC(Model-View-Control)</a:t>
            </a:r>
            <a:r>
              <a:rPr lang="zh-CN" altLang="en-US" smtClean="0"/>
              <a:t>体系结构</a:t>
            </a:r>
          </a:p>
          <a:p>
            <a:pPr eaLnBrk="1" hangingPunct="1">
              <a:lnSpc>
                <a:spcPct val="90000"/>
              </a:lnSpc>
              <a:buFont typeface="Wingdings" pitchFamily="2" charset="2"/>
              <a:buNone/>
              <a:defRPr/>
            </a:pPr>
            <a:r>
              <a:rPr lang="zh-CN" altLang="en-US" smtClean="0"/>
              <a:t>		为了简化组件的设计工作，在</a:t>
            </a:r>
            <a:r>
              <a:rPr lang="en-US" altLang="zh-CN" smtClean="0"/>
              <a:t>Swing</a:t>
            </a:r>
            <a:r>
              <a:rPr lang="zh-CN" altLang="en-US" smtClean="0"/>
              <a:t>组件中视图和控件两部分合为一体。每个组件有一个相关的分离模型和它使用的界面（包括视图和控件）。比如，按钮</a:t>
            </a:r>
            <a:r>
              <a:rPr lang="en-US" altLang="zh-CN" smtClean="0"/>
              <a:t>JButton</a:t>
            </a:r>
            <a:r>
              <a:rPr lang="zh-CN" altLang="en-US" smtClean="0"/>
              <a:t>有一个存储其状态的分离模型</a:t>
            </a:r>
            <a:r>
              <a:rPr lang="en-US" altLang="zh-CN" smtClean="0"/>
              <a:t>ButtonModel</a:t>
            </a:r>
            <a:r>
              <a:rPr lang="zh-CN" altLang="en-US" smtClean="0"/>
              <a:t>对象。组件的模型是自动设置的，例如一般都使用</a:t>
            </a:r>
            <a:r>
              <a:rPr lang="en-US" altLang="zh-CN" smtClean="0"/>
              <a:t>JButton </a:t>
            </a:r>
            <a:r>
              <a:rPr lang="zh-CN" altLang="en-US" smtClean="0"/>
              <a:t>而不是使用</a:t>
            </a:r>
            <a:r>
              <a:rPr lang="en-US" altLang="zh-CN" smtClean="0"/>
              <a:t>ButtonModel </a:t>
            </a:r>
            <a:r>
              <a:rPr lang="zh-CN" altLang="en-US" smtClean="0"/>
              <a:t>对象。另外，通过</a:t>
            </a:r>
            <a:r>
              <a:rPr lang="en-US" altLang="zh-CN" smtClean="0"/>
              <a:t>Model</a:t>
            </a:r>
            <a:r>
              <a:rPr lang="zh-CN" altLang="en-US" smtClean="0"/>
              <a:t>类的子类或通过实现适当的接口，可以为组件建立自己的模型。把数据模型与组件联系起来用</a:t>
            </a:r>
            <a:r>
              <a:rPr lang="en-US" altLang="zh-CN" smtClean="0"/>
              <a:t>setModel( )</a:t>
            </a:r>
            <a:r>
              <a:rPr lang="zh-CN" altLang="en-US" smtClean="0"/>
              <a:t>方法。</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8518849-9FD1-480C-A3FA-384B967156A3}" type="slidenum">
              <a:rPr lang="en-US" altLang="zh-CN"/>
              <a:pPr>
                <a:defRPr/>
              </a:pPr>
              <a:t>91</a:t>
            </a:fld>
            <a:endParaRPr lang="en-US" altLang="zh-CN"/>
          </a:p>
        </p:txBody>
      </p:sp>
      <p:sp>
        <p:nvSpPr>
          <p:cNvPr id="400386"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400387"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5.</a:t>
            </a:r>
            <a:r>
              <a:rPr lang="zh-CN" altLang="en-US" smtClean="0"/>
              <a:t>可存取性支持</a:t>
            </a:r>
          </a:p>
          <a:p>
            <a:pPr eaLnBrk="1" hangingPunct="1">
              <a:buFont typeface="Wingdings" pitchFamily="2" charset="2"/>
              <a:buNone/>
              <a:defRPr/>
            </a:pPr>
            <a:r>
              <a:rPr lang="zh-CN" altLang="en-US" smtClean="0"/>
              <a:t>		所有</a:t>
            </a:r>
            <a:r>
              <a:rPr lang="en-US" altLang="zh-CN" smtClean="0"/>
              <a:t>Swing</a:t>
            </a:r>
            <a:r>
              <a:rPr lang="zh-CN" altLang="en-US" smtClean="0"/>
              <a:t>组件都实现了</a:t>
            </a:r>
            <a:r>
              <a:rPr lang="en-US" altLang="zh-CN" smtClean="0"/>
              <a:t>Accessible</a:t>
            </a:r>
            <a:r>
              <a:rPr lang="zh-CN" altLang="en-US" smtClean="0"/>
              <a:t>接口，提供对可存取性的支持，使得辅助功能如屏幕阅读器能够十分方便的从</a:t>
            </a:r>
            <a:r>
              <a:rPr lang="en-US" altLang="zh-CN" smtClean="0"/>
              <a:t>Swing</a:t>
            </a:r>
            <a:r>
              <a:rPr lang="zh-CN" altLang="en-US" smtClean="0"/>
              <a:t>组件中得到信息。</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52BF773B-655A-4428-80D9-76E6A5DDE601}" type="slidenum">
              <a:rPr lang="en-US" altLang="zh-CN"/>
              <a:pPr>
                <a:defRPr/>
              </a:pPr>
              <a:t>92</a:t>
            </a:fld>
            <a:endParaRPr lang="en-US" altLang="zh-CN"/>
          </a:p>
        </p:txBody>
      </p:sp>
      <p:sp>
        <p:nvSpPr>
          <p:cNvPr id="402434"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40243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6.</a:t>
            </a:r>
            <a:r>
              <a:rPr lang="zh-CN" altLang="en-US" smtClean="0"/>
              <a:t>支持键盘操作</a:t>
            </a:r>
          </a:p>
          <a:p>
            <a:pPr eaLnBrk="1" hangingPunct="1">
              <a:buFont typeface="Wingdings" pitchFamily="2" charset="2"/>
              <a:buNone/>
              <a:defRPr/>
            </a:pPr>
            <a:r>
              <a:rPr lang="zh-CN" altLang="en-US" smtClean="0"/>
              <a:t>		在</a:t>
            </a:r>
            <a:r>
              <a:rPr lang="en-US" altLang="zh-CN" smtClean="0"/>
              <a:t>Swing</a:t>
            </a:r>
            <a:r>
              <a:rPr lang="zh-CN" altLang="en-US" smtClean="0"/>
              <a:t>组件中，用户可以通过键盘操作来替代鼠标驱动</a:t>
            </a:r>
            <a:r>
              <a:rPr lang="en-US" altLang="zh-CN" smtClean="0"/>
              <a:t>GUI</a:t>
            </a:r>
            <a:r>
              <a:rPr lang="zh-CN" altLang="en-US" smtClean="0"/>
              <a:t>上</a:t>
            </a:r>
            <a:r>
              <a:rPr lang="en-US" altLang="zh-CN" smtClean="0"/>
              <a:t>Swing</a:t>
            </a:r>
            <a:r>
              <a:rPr lang="zh-CN" altLang="en-US" smtClean="0"/>
              <a:t>组件的相应动作。有些类还为键盘操作提供了更便利的方法。（热键）</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3F7677C8-CA7A-432F-8328-DA19CCA71402}" type="slidenum">
              <a:rPr lang="en-US" altLang="zh-CN"/>
              <a:pPr>
                <a:defRPr/>
              </a:pPr>
              <a:t>93</a:t>
            </a:fld>
            <a:endParaRPr lang="en-US" altLang="zh-CN"/>
          </a:p>
        </p:txBody>
      </p:sp>
      <p:sp>
        <p:nvSpPr>
          <p:cNvPr id="404482"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404483"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7</a:t>
            </a:r>
            <a:r>
              <a:rPr lang="zh-CN" altLang="en-US" smtClean="0"/>
              <a:t>设置边框</a:t>
            </a:r>
          </a:p>
          <a:p>
            <a:pPr eaLnBrk="1" hangingPunct="1">
              <a:buFont typeface="Wingdings" pitchFamily="2" charset="2"/>
              <a:buNone/>
              <a:defRPr/>
            </a:pPr>
            <a:r>
              <a:rPr lang="zh-CN" altLang="en-US" smtClean="0"/>
              <a:t>		对</a:t>
            </a:r>
            <a:r>
              <a:rPr lang="en-US" altLang="zh-CN" smtClean="0"/>
              <a:t>Swing</a:t>
            </a:r>
            <a:r>
              <a:rPr lang="zh-CN" altLang="en-US" smtClean="0"/>
              <a:t>组件可以设置一个和多个边框。</a:t>
            </a:r>
            <a:r>
              <a:rPr lang="en-US" altLang="zh-CN" smtClean="0"/>
              <a:t>Swing</a:t>
            </a:r>
            <a:r>
              <a:rPr lang="zh-CN" altLang="en-US" smtClean="0"/>
              <a:t>中提供了各式各样的边框供用户选用，也能建立组合边框或自己设计边框。一种空白边框可以增大组件，协助布局管理器对容器中的组件进行合理的布局。</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D3683659-71BE-484D-99EE-1B08AD02BC42}" type="slidenum">
              <a:rPr lang="en-US" altLang="zh-CN"/>
              <a:pPr>
                <a:defRPr/>
              </a:pPr>
              <a:t>94</a:t>
            </a:fld>
            <a:endParaRPr lang="en-US" altLang="zh-CN"/>
          </a:p>
        </p:txBody>
      </p:sp>
      <p:sp>
        <p:nvSpPr>
          <p:cNvPr id="406530" name="Rectangle 2"/>
          <p:cNvSpPr>
            <a:spLocks noGrp="1" noChangeArrowheads="1"/>
          </p:cNvSpPr>
          <p:nvPr>
            <p:ph type="title"/>
          </p:nvPr>
        </p:nvSpPr>
        <p:spPr/>
        <p:txBody>
          <a:bodyPr/>
          <a:lstStyle/>
          <a:p>
            <a:pPr eaLnBrk="1" hangingPunct="1">
              <a:defRPr/>
            </a:pPr>
            <a:r>
              <a:rPr lang="en-US" altLang="zh-CN" smtClean="0"/>
              <a:t>Swing</a:t>
            </a:r>
            <a:r>
              <a:rPr lang="zh-CN" altLang="en-US" smtClean="0"/>
              <a:t>特性</a:t>
            </a:r>
          </a:p>
        </p:txBody>
      </p:sp>
      <p:sp>
        <p:nvSpPr>
          <p:cNvPr id="406531"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8.</a:t>
            </a:r>
            <a:r>
              <a:rPr lang="zh-CN" altLang="en-US" smtClean="0"/>
              <a:t>使用图标（</a:t>
            </a:r>
            <a:r>
              <a:rPr lang="en-US" altLang="zh-CN" smtClean="0"/>
              <a:t>Icon</a:t>
            </a:r>
            <a:r>
              <a:rPr lang="zh-CN" altLang="en-US" smtClean="0"/>
              <a:t>）</a:t>
            </a:r>
          </a:p>
          <a:p>
            <a:pPr eaLnBrk="1" hangingPunct="1">
              <a:buFont typeface="Wingdings" pitchFamily="2" charset="2"/>
              <a:buNone/>
              <a:defRPr/>
            </a:pPr>
            <a:r>
              <a:rPr lang="zh-CN" altLang="en-US" smtClean="0"/>
              <a:t>		与</a:t>
            </a:r>
            <a:r>
              <a:rPr lang="en-US" altLang="zh-CN" smtClean="0"/>
              <a:t>AWT</a:t>
            </a:r>
            <a:r>
              <a:rPr lang="zh-CN" altLang="en-US" smtClean="0"/>
              <a:t>的部件不同，许多</a:t>
            </a:r>
            <a:r>
              <a:rPr lang="en-US" altLang="zh-CN" smtClean="0"/>
              <a:t>Swing</a:t>
            </a:r>
            <a:r>
              <a:rPr lang="zh-CN" altLang="en-US" smtClean="0"/>
              <a:t>组件如按钮、标签，除了使用文字外，还可以使用图标修饰自己。</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4"/>
          <p:cNvSpPr>
            <a:spLocks noGrp="1"/>
          </p:cNvSpPr>
          <p:nvPr>
            <p:ph type="sldNum" sz="quarter" idx="11"/>
          </p:nvPr>
        </p:nvSpPr>
        <p:spPr/>
        <p:txBody>
          <a:bodyPr/>
          <a:lstStyle/>
          <a:p>
            <a:pPr>
              <a:defRPr/>
            </a:pPr>
            <a:fld id="{110A596A-6A03-4276-B1B2-D6C75BC6D563}" type="slidenum">
              <a:rPr lang="en-US" altLang="zh-CN">
                <a:solidFill>
                  <a:schemeClr val="tx1"/>
                </a:solidFill>
              </a:rPr>
              <a:pPr>
                <a:defRPr/>
              </a:pPr>
              <a:t>95</a:t>
            </a:fld>
            <a:endParaRPr lang="en-US" altLang="zh-CN">
              <a:solidFill>
                <a:schemeClr val="tx1"/>
              </a:solidFill>
            </a:endParaRPr>
          </a:p>
        </p:txBody>
      </p:sp>
      <p:sp>
        <p:nvSpPr>
          <p:cNvPr id="422914" name="Rectangle 2"/>
          <p:cNvSpPr>
            <a:spLocks noGrp="1" noChangeArrowheads="1"/>
          </p:cNvSpPr>
          <p:nvPr>
            <p:ph type="title"/>
          </p:nvPr>
        </p:nvSpPr>
        <p:spPr>
          <a:xfrm>
            <a:off x="838200" y="288925"/>
            <a:ext cx="7772400" cy="939800"/>
          </a:xfrm>
        </p:spPr>
        <p:txBody>
          <a:bodyPr/>
          <a:lstStyle/>
          <a:p>
            <a:pPr eaLnBrk="1" hangingPunct="1">
              <a:defRPr/>
            </a:pPr>
            <a:r>
              <a:rPr lang="zh-CN" altLang="en-US" smtClean="0"/>
              <a:t>有关</a:t>
            </a:r>
            <a:r>
              <a:rPr lang="en-US" altLang="zh-CN" smtClean="0"/>
              <a:t>Swing</a:t>
            </a:r>
            <a:r>
              <a:rPr lang="zh-CN" altLang="en-US" smtClean="0"/>
              <a:t>的包</a:t>
            </a:r>
          </a:p>
        </p:txBody>
      </p:sp>
      <p:grpSp>
        <p:nvGrpSpPr>
          <p:cNvPr id="2" name="Group 3"/>
          <p:cNvGrpSpPr>
            <a:grpSpLocks/>
          </p:cNvGrpSpPr>
          <p:nvPr/>
        </p:nvGrpSpPr>
        <p:grpSpPr bwMode="auto">
          <a:xfrm>
            <a:off x="250825" y="1700213"/>
            <a:ext cx="8610600" cy="4651375"/>
            <a:chOff x="-3" y="-3"/>
            <a:chExt cx="3587" cy="3748"/>
          </a:xfrm>
        </p:grpSpPr>
        <p:grpSp>
          <p:nvGrpSpPr>
            <p:cNvPr id="3" name="Group 4"/>
            <p:cNvGrpSpPr>
              <a:grpSpLocks/>
            </p:cNvGrpSpPr>
            <p:nvPr/>
          </p:nvGrpSpPr>
          <p:grpSpPr bwMode="auto">
            <a:xfrm>
              <a:off x="0" y="0"/>
              <a:ext cx="3581" cy="3742"/>
              <a:chOff x="0" y="0"/>
              <a:chExt cx="3581" cy="3742"/>
            </a:xfrm>
          </p:grpSpPr>
          <p:grpSp>
            <p:nvGrpSpPr>
              <p:cNvPr id="4" name="Group 5"/>
              <p:cNvGrpSpPr>
                <a:grpSpLocks/>
              </p:cNvGrpSpPr>
              <p:nvPr/>
            </p:nvGrpSpPr>
            <p:grpSpPr bwMode="auto">
              <a:xfrm>
                <a:off x="0" y="0"/>
                <a:ext cx="1641" cy="403"/>
                <a:chOff x="0" y="0"/>
                <a:chExt cx="1641" cy="403"/>
              </a:xfrm>
            </p:grpSpPr>
            <p:sp>
              <p:nvSpPr>
                <p:cNvPr id="88157" name="Rectangle 6"/>
                <p:cNvSpPr>
                  <a:spLocks noChangeArrowheads="1"/>
                </p:cNvSpPr>
                <p:nvPr/>
              </p:nvSpPr>
              <p:spPr bwMode="auto">
                <a:xfrm>
                  <a:off x="0" y="0"/>
                  <a:ext cx="1641" cy="403"/>
                </a:xfrm>
                <a:prstGeom prst="rect">
                  <a:avLst/>
                </a:prstGeom>
                <a:solidFill>
                  <a:srgbClr val="CCFFFF"/>
                </a:solidFill>
                <a:ln w="9525">
                  <a:noFill/>
                  <a:miter lim="800000"/>
                  <a:headEnd/>
                  <a:tailEnd/>
                </a:ln>
              </p:spPr>
              <p:txBody>
                <a:bodyPr/>
                <a:lstStyle/>
                <a:p>
                  <a:endParaRPr lang="zh-CN" altLang="en-US"/>
                </a:p>
              </p:txBody>
            </p:sp>
            <p:grpSp>
              <p:nvGrpSpPr>
                <p:cNvPr id="5" name="Group 7"/>
                <p:cNvGrpSpPr>
                  <a:grpSpLocks/>
                </p:cNvGrpSpPr>
                <p:nvPr/>
              </p:nvGrpSpPr>
              <p:grpSpPr bwMode="auto">
                <a:xfrm>
                  <a:off x="0" y="0"/>
                  <a:ext cx="1641" cy="403"/>
                  <a:chOff x="0" y="0"/>
                  <a:chExt cx="1641" cy="403"/>
                </a:xfrm>
              </p:grpSpPr>
              <p:sp>
                <p:nvSpPr>
                  <p:cNvPr id="88159" name="Rectangle 8"/>
                  <p:cNvSpPr>
                    <a:spLocks noChangeArrowheads="1"/>
                  </p:cNvSpPr>
                  <p:nvPr/>
                </p:nvSpPr>
                <p:spPr bwMode="auto">
                  <a:xfrm>
                    <a:off x="43" y="0"/>
                    <a:ext cx="1555" cy="403"/>
                  </a:xfrm>
                  <a:prstGeom prst="rect">
                    <a:avLst/>
                  </a:prstGeom>
                  <a:solidFill>
                    <a:srgbClr val="CCFFFF"/>
                  </a:solidFill>
                  <a:ln w="9525">
                    <a:noFill/>
                    <a:miter lim="800000"/>
                    <a:headEnd/>
                    <a:tailEnd/>
                  </a:ln>
                </p:spPr>
                <p:txBody>
                  <a:bodyPr/>
                  <a:lstStyle/>
                  <a:p>
                    <a:pPr algn="just"/>
                    <a:r>
                      <a:rPr kumimoji="1" lang="en-US" altLang="zh-CN" sz="3200">
                        <a:latin typeface="Times New Roman" pitchFamily="18" charset="0"/>
                        <a:cs typeface="Times New Roman" pitchFamily="18" charset="0"/>
                      </a:rPr>
                      <a:t>javax.swing</a:t>
                    </a:r>
                    <a:endParaRPr kumimoji="1" lang="en-US" altLang="zh-CN" sz="3200">
                      <a:latin typeface="Times New Roman" pitchFamily="18" charset="0"/>
                    </a:endParaRPr>
                  </a:p>
                </p:txBody>
              </p:sp>
              <p:sp>
                <p:nvSpPr>
                  <p:cNvPr id="88160" name="Rectangle 9"/>
                  <p:cNvSpPr>
                    <a:spLocks noChangeArrowheads="1"/>
                  </p:cNvSpPr>
                  <p:nvPr/>
                </p:nvSpPr>
                <p:spPr bwMode="auto">
                  <a:xfrm>
                    <a:off x="0" y="0"/>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6" name="Group 10"/>
              <p:cNvGrpSpPr>
                <a:grpSpLocks/>
              </p:cNvGrpSpPr>
              <p:nvPr/>
            </p:nvGrpSpPr>
            <p:grpSpPr bwMode="auto">
              <a:xfrm>
                <a:off x="1641" y="0"/>
                <a:ext cx="1940" cy="403"/>
                <a:chOff x="1641" y="0"/>
                <a:chExt cx="1940" cy="403"/>
              </a:xfrm>
            </p:grpSpPr>
            <p:sp>
              <p:nvSpPr>
                <p:cNvPr id="88153" name="Rectangle 11"/>
                <p:cNvSpPr>
                  <a:spLocks noChangeArrowheads="1"/>
                </p:cNvSpPr>
                <p:nvPr/>
              </p:nvSpPr>
              <p:spPr bwMode="auto">
                <a:xfrm>
                  <a:off x="1641" y="0"/>
                  <a:ext cx="1940" cy="403"/>
                </a:xfrm>
                <a:prstGeom prst="rect">
                  <a:avLst/>
                </a:prstGeom>
                <a:solidFill>
                  <a:srgbClr val="CCFFFF"/>
                </a:solidFill>
                <a:ln w="9525">
                  <a:noFill/>
                  <a:miter lim="800000"/>
                  <a:headEnd/>
                  <a:tailEnd/>
                </a:ln>
              </p:spPr>
              <p:txBody>
                <a:bodyPr/>
                <a:lstStyle/>
                <a:p>
                  <a:endParaRPr lang="zh-CN" altLang="en-US"/>
                </a:p>
              </p:txBody>
            </p:sp>
            <p:grpSp>
              <p:nvGrpSpPr>
                <p:cNvPr id="7" name="Group 12"/>
                <p:cNvGrpSpPr>
                  <a:grpSpLocks/>
                </p:cNvGrpSpPr>
                <p:nvPr/>
              </p:nvGrpSpPr>
              <p:grpSpPr bwMode="auto">
                <a:xfrm>
                  <a:off x="1641" y="0"/>
                  <a:ext cx="1940" cy="403"/>
                  <a:chOff x="1641" y="0"/>
                  <a:chExt cx="1940" cy="403"/>
                </a:xfrm>
              </p:grpSpPr>
              <p:sp>
                <p:nvSpPr>
                  <p:cNvPr id="88155" name="Rectangle 13"/>
                  <p:cNvSpPr>
                    <a:spLocks noChangeArrowheads="1"/>
                  </p:cNvSpPr>
                  <p:nvPr/>
                </p:nvSpPr>
                <p:spPr bwMode="auto">
                  <a:xfrm>
                    <a:off x="1684" y="0"/>
                    <a:ext cx="1854" cy="403"/>
                  </a:xfrm>
                  <a:prstGeom prst="rect">
                    <a:avLst/>
                  </a:prstGeom>
                  <a:solidFill>
                    <a:srgbClr val="CCFFFF"/>
                  </a:solidFill>
                  <a:ln w="9525">
                    <a:noFill/>
                    <a:miter lim="800000"/>
                    <a:headEnd/>
                    <a:tailEnd/>
                  </a:ln>
                </p:spPr>
                <p:txBody>
                  <a:bodyPr/>
                  <a:lstStyle/>
                  <a:p>
                    <a:pPr algn="just"/>
                    <a:r>
                      <a:rPr kumimoji="1" lang="en-US" altLang="zh-CN" sz="2400">
                        <a:latin typeface="Times New Roman" pitchFamily="18" charset="0"/>
                        <a:cs typeface="Times New Roman" pitchFamily="18" charset="0"/>
                      </a:rPr>
                      <a:t>Swing</a:t>
                    </a:r>
                    <a:r>
                      <a:rPr kumimoji="1" lang="zh-CN" altLang="en-US" sz="2400">
                        <a:latin typeface="宋体" charset="-122"/>
                      </a:rPr>
                      <a:t>组件和使用工具</a:t>
                    </a:r>
                    <a:endParaRPr kumimoji="1" lang="zh-CN" altLang="en-US" sz="2400">
                      <a:latin typeface="Times New Roman" pitchFamily="18" charset="0"/>
                    </a:endParaRPr>
                  </a:p>
                </p:txBody>
              </p:sp>
              <p:sp>
                <p:nvSpPr>
                  <p:cNvPr id="88156" name="Rectangle 14"/>
                  <p:cNvSpPr>
                    <a:spLocks noChangeArrowheads="1"/>
                  </p:cNvSpPr>
                  <p:nvPr/>
                </p:nvSpPr>
                <p:spPr bwMode="auto">
                  <a:xfrm>
                    <a:off x="1641" y="0"/>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8" name="Group 15"/>
              <p:cNvGrpSpPr>
                <a:grpSpLocks/>
              </p:cNvGrpSpPr>
              <p:nvPr/>
            </p:nvGrpSpPr>
            <p:grpSpPr bwMode="auto">
              <a:xfrm>
                <a:off x="0" y="403"/>
                <a:ext cx="1641" cy="403"/>
                <a:chOff x="0" y="403"/>
                <a:chExt cx="1641" cy="403"/>
              </a:xfrm>
            </p:grpSpPr>
            <p:sp>
              <p:nvSpPr>
                <p:cNvPr id="88149" name="Rectangle 16"/>
                <p:cNvSpPr>
                  <a:spLocks noChangeArrowheads="1"/>
                </p:cNvSpPr>
                <p:nvPr/>
              </p:nvSpPr>
              <p:spPr bwMode="auto">
                <a:xfrm>
                  <a:off x="0" y="403"/>
                  <a:ext cx="1641" cy="403"/>
                </a:xfrm>
                <a:prstGeom prst="rect">
                  <a:avLst/>
                </a:prstGeom>
                <a:solidFill>
                  <a:srgbClr val="CCFFFF"/>
                </a:solidFill>
                <a:ln w="9525">
                  <a:noFill/>
                  <a:miter lim="800000"/>
                  <a:headEnd/>
                  <a:tailEnd/>
                </a:ln>
              </p:spPr>
              <p:txBody>
                <a:bodyPr/>
                <a:lstStyle/>
                <a:p>
                  <a:endParaRPr lang="zh-CN" altLang="en-US"/>
                </a:p>
              </p:txBody>
            </p:sp>
            <p:grpSp>
              <p:nvGrpSpPr>
                <p:cNvPr id="9" name="Group 17"/>
                <p:cNvGrpSpPr>
                  <a:grpSpLocks/>
                </p:cNvGrpSpPr>
                <p:nvPr/>
              </p:nvGrpSpPr>
              <p:grpSpPr bwMode="auto">
                <a:xfrm>
                  <a:off x="0" y="403"/>
                  <a:ext cx="1641" cy="403"/>
                  <a:chOff x="0" y="403"/>
                  <a:chExt cx="1641" cy="403"/>
                </a:xfrm>
              </p:grpSpPr>
              <p:sp>
                <p:nvSpPr>
                  <p:cNvPr id="88151" name="Rectangle 18"/>
                  <p:cNvSpPr>
                    <a:spLocks noChangeArrowheads="1"/>
                  </p:cNvSpPr>
                  <p:nvPr/>
                </p:nvSpPr>
                <p:spPr bwMode="auto">
                  <a:xfrm>
                    <a:off x="43" y="403"/>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javax.swing.border</a:t>
                    </a:r>
                    <a:endParaRPr kumimoji="1" lang="en-US" altLang="zh-CN" sz="2800">
                      <a:latin typeface="Times New Roman" pitchFamily="18" charset="0"/>
                    </a:endParaRPr>
                  </a:p>
                </p:txBody>
              </p:sp>
              <p:sp>
                <p:nvSpPr>
                  <p:cNvPr id="88152" name="Rectangle 19"/>
                  <p:cNvSpPr>
                    <a:spLocks noChangeArrowheads="1"/>
                  </p:cNvSpPr>
                  <p:nvPr/>
                </p:nvSpPr>
                <p:spPr bwMode="auto">
                  <a:xfrm>
                    <a:off x="0" y="403"/>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0" name="Group 20"/>
              <p:cNvGrpSpPr>
                <a:grpSpLocks/>
              </p:cNvGrpSpPr>
              <p:nvPr/>
            </p:nvGrpSpPr>
            <p:grpSpPr bwMode="auto">
              <a:xfrm>
                <a:off x="1641" y="403"/>
                <a:ext cx="1940" cy="403"/>
                <a:chOff x="1641" y="403"/>
                <a:chExt cx="1940" cy="403"/>
              </a:xfrm>
            </p:grpSpPr>
            <p:sp>
              <p:nvSpPr>
                <p:cNvPr id="88145" name="Rectangle 21"/>
                <p:cNvSpPr>
                  <a:spLocks noChangeArrowheads="1"/>
                </p:cNvSpPr>
                <p:nvPr/>
              </p:nvSpPr>
              <p:spPr bwMode="auto">
                <a:xfrm>
                  <a:off x="1641" y="403"/>
                  <a:ext cx="1940" cy="403"/>
                </a:xfrm>
                <a:prstGeom prst="rect">
                  <a:avLst/>
                </a:prstGeom>
                <a:solidFill>
                  <a:srgbClr val="CCFFFF"/>
                </a:solidFill>
                <a:ln w="9525">
                  <a:noFill/>
                  <a:miter lim="800000"/>
                  <a:headEnd/>
                  <a:tailEnd/>
                </a:ln>
              </p:spPr>
              <p:txBody>
                <a:bodyPr/>
                <a:lstStyle/>
                <a:p>
                  <a:endParaRPr lang="zh-CN" altLang="en-US"/>
                </a:p>
              </p:txBody>
            </p:sp>
            <p:grpSp>
              <p:nvGrpSpPr>
                <p:cNvPr id="11" name="Group 22"/>
                <p:cNvGrpSpPr>
                  <a:grpSpLocks/>
                </p:cNvGrpSpPr>
                <p:nvPr/>
              </p:nvGrpSpPr>
              <p:grpSpPr bwMode="auto">
                <a:xfrm>
                  <a:off x="1641" y="403"/>
                  <a:ext cx="1940" cy="403"/>
                  <a:chOff x="1641" y="403"/>
                  <a:chExt cx="1940" cy="403"/>
                </a:xfrm>
              </p:grpSpPr>
              <p:sp>
                <p:nvSpPr>
                  <p:cNvPr id="88147" name="Rectangle 23"/>
                  <p:cNvSpPr>
                    <a:spLocks noChangeArrowheads="1"/>
                  </p:cNvSpPr>
                  <p:nvPr/>
                </p:nvSpPr>
                <p:spPr bwMode="auto">
                  <a:xfrm>
                    <a:off x="1684" y="403"/>
                    <a:ext cx="1854" cy="403"/>
                  </a:xfrm>
                  <a:prstGeom prst="rect">
                    <a:avLst/>
                  </a:prstGeom>
                  <a:solidFill>
                    <a:srgbClr val="CCFFFF"/>
                  </a:solidFill>
                  <a:ln w="9525">
                    <a:noFill/>
                    <a:miter lim="800000"/>
                    <a:headEnd/>
                    <a:tailEnd/>
                  </a:ln>
                </p:spPr>
                <p:txBody>
                  <a:bodyPr/>
                  <a:lstStyle/>
                  <a:p>
                    <a:pPr algn="just"/>
                    <a:r>
                      <a:rPr kumimoji="1" lang="en-US" altLang="zh-CN" sz="2400">
                        <a:latin typeface="Times New Roman" pitchFamily="18" charset="0"/>
                        <a:cs typeface="Times New Roman" pitchFamily="18" charset="0"/>
                      </a:rPr>
                      <a:t>Swing</a:t>
                    </a:r>
                    <a:r>
                      <a:rPr kumimoji="1" lang="zh-CN" altLang="en-US" sz="2400">
                        <a:latin typeface="宋体" charset="-122"/>
                      </a:rPr>
                      <a:t>轻量组件的边框</a:t>
                    </a:r>
                    <a:endParaRPr kumimoji="1" lang="zh-CN" altLang="en-US" sz="2400">
                      <a:latin typeface="Times New Roman" pitchFamily="18" charset="0"/>
                    </a:endParaRPr>
                  </a:p>
                </p:txBody>
              </p:sp>
              <p:sp>
                <p:nvSpPr>
                  <p:cNvPr id="88148" name="Rectangle 24"/>
                  <p:cNvSpPr>
                    <a:spLocks noChangeArrowheads="1"/>
                  </p:cNvSpPr>
                  <p:nvPr/>
                </p:nvSpPr>
                <p:spPr bwMode="auto">
                  <a:xfrm>
                    <a:off x="1641" y="403"/>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12" name="Group 25"/>
              <p:cNvGrpSpPr>
                <a:grpSpLocks/>
              </p:cNvGrpSpPr>
              <p:nvPr/>
            </p:nvGrpSpPr>
            <p:grpSpPr bwMode="auto">
              <a:xfrm>
                <a:off x="0" y="806"/>
                <a:ext cx="1641" cy="403"/>
                <a:chOff x="0" y="806"/>
                <a:chExt cx="1641" cy="403"/>
              </a:xfrm>
            </p:grpSpPr>
            <p:sp>
              <p:nvSpPr>
                <p:cNvPr id="88141" name="Rectangle 26"/>
                <p:cNvSpPr>
                  <a:spLocks noChangeArrowheads="1"/>
                </p:cNvSpPr>
                <p:nvPr/>
              </p:nvSpPr>
              <p:spPr bwMode="auto">
                <a:xfrm>
                  <a:off x="0" y="806"/>
                  <a:ext cx="1641" cy="403"/>
                </a:xfrm>
                <a:prstGeom prst="rect">
                  <a:avLst/>
                </a:prstGeom>
                <a:solidFill>
                  <a:srgbClr val="CCFFFF"/>
                </a:solidFill>
                <a:ln w="9525">
                  <a:noFill/>
                  <a:miter lim="800000"/>
                  <a:headEnd/>
                  <a:tailEnd/>
                </a:ln>
              </p:spPr>
              <p:txBody>
                <a:bodyPr/>
                <a:lstStyle/>
                <a:p>
                  <a:endParaRPr lang="zh-CN" altLang="en-US"/>
                </a:p>
              </p:txBody>
            </p:sp>
            <p:grpSp>
              <p:nvGrpSpPr>
                <p:cNvPr id="13" name="Group 27"/>
                <p:cNvGrpSpPr>
                  <a:grpSpLocks/>
                </p:cNvGrpSpPr>
                <p:nvPr/>
              </p:nvGrpSpPr>
              <p:grpSpPr bwMode="auto">
                <a:xfrm>
                  <a:off x="0" y="806"/>
                  <a:ext cx="1641" cy="403"/>
                  <a:chOff x="0" y="806"/>
                  <a:chExt cx="1641" cy="403"/>
                </a:xfrm>
              </p:grpSpPr>
              <p:sp>
                <p:nvSpPr>
                  <p:cNvPr id="88143" name="Rectangle 28"/>
                  <p:cNvSpPr>
                    <a:spLocks noChangeArrowheads="1"/>
                  </p:cNvSpPr>
                  <p:nvPr/>
                </p:nvSpPr>
                <p:spPr bwMode="auto">
                  <a:xfrm>
                    <a:off x="43" y="806"/>
                    <a:ext cx="1555" cy="403"/>
                  </a:xfrm>
                  <a:prstGeom prst="rect">
                    <a:avLst/>
                  </a:prstGeom>
                  <a:solidFill>
                    <a:srgbClr val="CCFFFF"/>
                  </a:solidFill>
                  <a:ln w="9525">
                    <a:noFill/>
                    <a:miter lim="800000"/>
                    <a:headEnd/>
                    <a:tailEnd/>
                  </a:ln>
                </p:spPr>
                <p:txBody>
                  <a:bodyPr/>
                  <a:lstStyle/>
                  <a:p>
                    <a:pPr algn="just"/>
                    <a:r>
                      <a:rPr kumimoji="1" lang="en-US" altLang="zh-CN" sz="2400" b="1">
                        <a:latin typeface="Times New Roman" pitchFamily="18" charset="0"/>
                        <a:cs typeface="Times New Roman" pitchFamily="18" charset="0"/>
                      </a:rPr>
                      <a:t>javax.swing.colorchooser</a:t>
                    </a:r>
                    <a:endParaRPr kumimoji="1" lang="en-US" altLang="zh-CN" sz="2400" b="1">
                      <a:latin typeface="Times New Roman" pitchFamily="18" charset="0"/>
                    </a:endParaRPr>
                  </a:p>
                </p:txBody>
              </p:sp>
              <p:sp>
                <p:nvSpPr>
                  <p:cNvPr id="88144" name="Rectangle 29"/>
                  <p:cNvSpPr>
                    <a:spLocks noChangeArrowheads="1"/>
                  </p:cNvSpPr>
                  <p:nvPr/>
                </p:nvSpPr>
                <p:spPr bwMode="auto">
                  <a:xfrm>
                    <a:off x="0" y="806"/>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4" name="Group 30"/>
              <p:cNvGrpSpPr>
                <a:grpSpLocks/>
              </p:cNvGrpSpPr>
              <p:nvPr/>
            </p:nvGrpSpPr>
            <p:grpSpPr bwMode="auto">
              <a:xfrm>
                <a:off x="1641" y="806"/>
                <a:ext cx="1940" cy="403"/>
                <a:chOff x="1641" y="806"/>
                <a:chExt cx="1940" cy="403"/>
              </a:xfrm>
            </p:grpSpPr>
            <p:sp>
              <p:nvSpPr>
                <p:cNvPr id="88137" name="Rectangle 31"/>
                <p:cNvSpPr>
                  <a:spLocks noChangeArrowheads="1"/>
                </p:cNvSpPr>
                <p:nvPr/>
              </p:nvSpPr>
              <p:spPr bwMode="auto">
                <a:xfrm>
                  <a:off x="1641" y="806"/>
                  <a:ext cx="1940" cy="403"/>
                </a:xfrm>
                <a:prstGeom prst="rect">
                  <a:avLst/>
                </a:prstGeom>
                <a:solidFill>
                  <a:srgbClr val="CCFFFF"/>
                </a:solidFill>
                <a:ln w="9525">
                  <a:noFill/>
                  <a:miter lim="800000"/>
                  <a:headEnd/>
                  <a:tailEnd/>
                </a:ln>
              </p:spPr>
              <p:txBody>
                <a:bodyPr/>
                <a:lstStyle/>
                <a:p>
                  <a:endParaRPr lang="zh-CN" altLang="en-US"/>
                </a:p>
              </p:txBody>
            </p:sp>
            <p:grpSp>
              <p:nvGrpSpPr>
                <p:cNvPr id="15" name="Group 32"/>
                <p:cNvGrpSpPr>
                  <a:grpSpLocks/>
                </p:cNvGrpSpPr>
                <p:nvPr/>
              </p:nvGrpSpPr>
              <p:grpSpPr bwMode="auto">
                <a:xfrm>
                  <a:off x="1641" y="806"/>
                  <a:ext cx="1940" cy="403"/>
                  <a:chOff x="1641" y="806"/>
                  <a:chExt cx="1940" cy="403"/>
                </a:xfrm>
              </p:grpSpPr>
              <p:sp>
                <p:nvSpPr>
                  <p:cNvPr id="88139" name="Rectangle 33"/>
                  <p:cNvSpPr>
                    <a:spLocks noChangeArrowheads="1"/>
                  </p:cNvSpPr>
                  <p:nvPr/>
                </p:nvSpPr>
                <p:spPr bwMode="auto">
                  <a:xfrm>
                    <a:off x="1684" y="806"/>
                    <a:ext cx="1854" cy="403"/>
                  </a:xfrm>
                  <a:prstGeom prst="rect">
                    <a:avLst/>
                  </a:prstGeom>
                  <a:solidFill>
                    <a:srgbClr val="CCFFFF"/>
                  </a:solidFill>
                  <a:ln w="9525">
                    <a:noFill/>
                    <a:miter lim="800000"/>
                    <a:headEnd/>
                    <a:tailEnd/>
                  </a:ln>
                </p:spPr>
                <p:txBody>
                  <a:bodyPr/>
                  <a:lstStyle/>
                  <a:p>
                    <a:pPr algn="just"/>
                    <a:r>
                      <a:rPr kumimoji="1" lang="en-US" altLang="zh-CN" sz="2400">
                        <a:latin typeface="Times New Roman" pitchFamily="18" charset="0"/>
                        <a:cs typeface="Times New Roman" pitchFamily="18" charset="0"/>
                      </a:rPr>
                      <a:t>JColorChooser</a:t>
                    </a:r>
                    <a:r>
                      <a:rPr kumimoji="1" lang="zh-CN" altLang="en-US" sz="2400">
                        <a:latin typeface="宋体" charset="-122"/>
                      </a:rPr>
                      <a:t>的支持类</a:t>
                    </a:r>
                    <a:r>
                      <a:rPr kumimoji="1" lang="en-US" altLang="zh-CN" sz="2400">
                        <a:latin typeface="Times New Roman" pitchFamily="18" charset="0"/>
                        <a:cs typeface="Times New Roman" pitchFamily="18" charset="0"/>
                      </a:rPr>
                      <a:t>/</a:t>
                    </a:r>
                    <a:r>
                      <a:rPr kumimoji="1" lang="zh-CN" altLang="en-US" sz="2400">
                        <a:latin typeface="宋体" charset="-122"/>
                      </a:rPr>
                      <a:t>接口</a:t>
                    </a:r>
                    <a:endParaRPr kumimoji="1" lang="zh-CN" altLang="en-US" sz="2400">
                      <a:latin typeface="Times New Roman" pitchFamily="18" charset="0"/>
                    </a:endParaRPr>
                  </a:p>
                </p:txBody>
              </p:sp>
              <p:sp>
                <p:nvSpPr>
                  <p:cNvPr id="88140" name="Rectangle 34"/>
                  <p:cNvSpPr>
                    <a:spLocks noChangeArrowheads="1"/>
                  </p:cNvSpPr>
                  <p:nvPr/>
                </p:nvSpPr>
                <p:spPr bwMode="auto">
                  <a:xfrm>
                    <a:off x="1641" y="806"/>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16" name="Group 35"/>
              <p:cNvGrpSpPr>
                <a:grpSpLocks/>
              </p:cNvGrpSpPr>
              <p:nvPr/>
            </p:nvGrpSpPr>
            <p:grpSpPr bwMode="auto">
              <a:xfrm>
                <a:off x="0" y="1209"/>
                <a:ext cx="1641" cy="403"/>
                <a:chOff x="0" y="1209"/>
                <a:chExt cx="1641" cy="403"/>
              </a:xfrm>
            </p:grpSpPr>
            <p:sp>
              <p:nvSpPr>
                <p:cNvPr id="88133" name="Rectangle 36"/>
                <p:cNvSpPr>
                  <a:spLocks noChangeArrowheads="1"/>
                </p:cNvSpPr>
                <p:nvPr/>
              </p:nvSpPr>
              <p:spPr bwMode="auto">
                <a:xfrm>
                  <a:off x="0" y="1209"/>
                  <a:ext cx="1641" cy="403"/>
                </a:xfrm>
                <a:prstGeom prst="rect">
                  <a:avLst/>
                </a:prstGeom>
                <a:solidFill>
                  <a:srgbClr val="CCFFFF"/>
                </a:solidFill>
                <a:ln w="9525">
                  <a:noFill/>
                  <a:miter lim="800000"/>
                  <a:headEnd/>
                  <a:tailEnd/>
                </a:ln>
              </p:spPr>
              <p:txBody>
                <a:bodyPr/>
                <a:lstStyle/>
                <a:p>
                  <a:endParaRPr lang="zh-CN" altLang="en-US"/>
                </a:p>
              </p:txBody>
            </p:sp>
            <p:grpSp>
              <p:nvGrpSpPr>
                <p:cNvPr id="17" name="Group 37"/>
                <p:cNvGrpSpPr>
                  <a:grpSpLocks/>
                </p:cNvGrpSpPr>
                <p:nvPr/>
              </p:nvGrpSpPr>
              <p:grpSpPr bwMode="auto">
                <a:xfrm>
                  <a:off x="0" y="1209"/>
                  <a:ext cx="1641" cy="403"/>
                  <a:chOff x="0" y="1209"/>
                  <a:chExt cx="1641" cy="403"/>
                </a:xfrm>
              </p:grpSpPr>
              <p:sp>
                <p:nvSpPr>
                  <p:cNvPr id="88135" name="Rectangle 38"/>
                  <p:cNvSpPr>
                    <a:spLocks noChangeArrowheads="1"/>
                  </p:cNvSpPr>
                  <p:nvPr/>
                </p:nvSpPr>
                <p:spPr bwMode="auto">
                  <a:xfrm>
                    <a:off x="43" y="1209"/>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javax.swing.event</a:t>
                    </a:r>
                    <a:endParaRPr kumimoji="1" lang="en-US" altLang="zh-CN" sz="2800">
                      <a:latin typeface="Times New Roman" pitchFamily="18" charset="0"/>
                    </a:endParaRPr>
                  </a:p>
                </p:txBody>
              </p:sp>
              <p:sp>
                <p:nvSpPr>
                  <p:cNvPr id="88136" name="Rectangle 39"/>
                  <p:cNvSpPr>
                    <a:spLocks noChangeArrowheads="1"/>
                  </p:cNvSpPr>
                  <p:nvPr/>
                </p:nvSpPr>
                <p:spPr bwMode="auto">
                  <a:xfrm>
                    <a:off x="0" y="1209"/>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8" name="Group 40"/>
              <p:cNvGrpSpPr>
                <a:grpSpLocks/>
              </p:cNvGrpSpPr>
              <p:nvPr/>
            </p:nvGrpSpPr>
            <p:grpSpPr bwMode="auto">
              <a:xfrm>
                <a:off x="1641" y="1209"/>
                <a:ext cx="1940" cy="403"/>
                <a:chOff x="1641" y="1209"/>
                <a:chExt cx="1940" cy="403"/>
              </a:xfrm>
            </p:grpSpPr>
            <p:sp>
              <p:nvSpPr>
                <p:cNvPr id="88129" name="Rectangle 41"/>
                <p:cNvSpPr>
                  <a:spLocks noChangeArrowheads="1"/>
                </p:cNvSpPr>
                <p:nvPr/>
              </p:nvSpPr>
              <p:spPr bwMode="auto">
                <a:xfrm>
                  <a:off x="1641" y="1209"/>
                  <a:ext cx="1940" cy="403"/>
                </a:xfrm>
                <a:prstGeom prst="rect">
                  <a:avLst/>
                </a:prstGeom>
                <a:solidFill>
                  <a:srgbClr val="CCFFFF"/>
                </a:solidFill>
                <a:ln w="9525">
                  <a:noFill/>
                  <a:miter lim="800000"/>
                  <a:headEnd/>
                  <a:tailEnd/>
                </a:ln>
              </p:spPr>
              <p:txBody>
                <a:bodyPr/>
                <a:lstStyle/>
                <a:p>
                  <a:endParaRPr lang="zh-CN" altLang="en-US"/>
                </a:p>
              </p:txBody>
            </p:sp>
            <p:grpSp>
              <p:nvGrpSpPr>
                <p:cNvPr id="19" name="Group 42"/>
                <p:cNvGrpSpPr>
                  <a:grpSpLocks/>
                </p:cNvGrpSpPr>
                <p:nvPr/>
              </p:nvGrpSpPr>
              <p:grpSpPr bwMode="auto">
                <a:xfrm>
                  <a:off x="1641" y="1209"/>
                  <a:ext cx="1940" cy="403"/>
                  <a:chOff x="1641" y="1209"/>
                  <a:chExt cx="1940" cy="403"/>
                </a:xfrm>
              </p:grpSpPr>
              <p:sp>
                <p:nvSpPr>
                  <p:cNvPr id="88131" name="Rectangle 43"/>
                  <p:cNvSpPr>
                    <a:spLocks noChangeArrowheads="1"/>
                  </p:cNvSpPr>
                  <p:nvPr/>
                </p:nvSpPr>
                <p:spPr bwMode="auto">
                  <a:xfrm>
                    <a:off x="1684" y="1209"/>
                    <a:ext cx="1854" cy="403"/>
                  </a:xfrm>
                  <a:prstGeom prst="rect">
                    <a:avLst/>
                  </a:prstGeom>
                  <a:solidFill>
                    <a:srgbClr val="CCFFFF"/>
                  </a:solidFill>
                  <a:ln w="9525">
                    <a:noFill/>
                    <a:miter lim="800000"/>
                    <a:headEnd/>
                    <a:tailEnd/>
                  </a:ln>
                </p:spPr>
                <p:txBody>
                  <a:bodyPr/>
                  <a:lstStyle/>
                  <a:p>
                    <a:pPr algn="just"/>
                    <a:r>
                      <a:rPr kumimoji="1" lang="zh-CN" altLang="en-US" sz="2400">
                        <a:latin typeface="宋体" charset="-122"/>
                      </a:rPr>
                      <a:t>事件和监听器类</a:t>
                    </a:r>
                    <a:endParaRPr kumimoji="1" lang="zh-CN" altLang="en-US" sz="2400">
                      <a:latin typeface="Times New Roman" pitchFamily="18" charset="0"/>
                      <a:cs typeface="Times New Roman" pitchFamily="18" charset="0"/>
                    </a:endParaRPr>
                  </a:p>
                </p:txBody>
              </p:sp>
              <p:sp>
                <p:nvSpPr>
                  <p:cNvPr id="88132" name="Rectangle 44"/>
                  <p:cNvSpPr>
                    <a:spLocks noChangeArrowheads="1"/>
                  </p:cNvSpPr>
                  <p:nvPr/>
                </p:nvSpPr>
                <p:spPr bwMode="auto">
                  <a:xfrm>
                    <a:off x="1641" y="1209"/>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0" name="Group 45"/>
              <p:cNvGrpSpPr>
                <a:grpSpLocks/>
              </p:cNvGrpSpPr>
              <p:nvPr/>
            </p:nvGrpSpPr>
            <p:grpSpPr bwMode="auto">
              <a:xfrm>
                <a:off x="0" y="1612"/>
                <a:ext cx="1641" cy="403"/>
                <a:chOff x="0" y="1612"/>
                <a:chExt cx="1641" cy="403"/>
              </a:xfrm>
            </p:grpSpPr>
            <p:sp>
              <p:nvSpPr>
                <p:cNvPr id="88125" name="Rectangle 46"/>
                <p:cNvSpPr>
                  <a:spLocks noChangeArrowheads="1"/>
                </p:cNvSpPr>
                <p:nvPr/>
              </p:nvSpPr>
              <p:spPr bwMode="auto">
                <a:xfrm>
                  <a:off x="0" y="1612"/>
                  <a:ext cx="1641" cy="403"/>
                </a:xfrm>
                <a:prstGeom prst="rect">
                  <a:avLst/>
                </a:prstGeom>
                <a:solidFill>
                  <a:srgbClr val="CCFFFF"/>
                </a:solidFill>
                <a:ln w="9525">
                  <a:noFill/>
                  <a:miter lim="800000"/>
                  <a:headEnd/>
                  <a:tailEnd/>
                </a:ln>
              </p:spPr>
              <p:txBody>
                <a:bodyPr/>
                <a:lstStyle/>
                <a:p>
                  <a:endParaRPr lang="zh-CN" altLang="en-US"/>
                </a:p>
              </p:txBody>
            </p:sp>
            <p:grpSp>
              <p:nvGrpSpPr>
                <p:cNvPr id="21" name="Group 47"/>
                <p:cNvGrpSpPr>
                  <a:grpSpLocks/>
                </p:cNvGrpSpPr>
                <p:nvPr/>
              </p:nvGrpSpPr>
              <p:grpSpPr bwMode="auto">
                <a:xfrm>
                  <a:off x="0" y="1612"/>
                  <a:ext cx="1641" cy="403"/>
                  <a:chOff x="0" y="1612"/>
                  <a:chExt cx="1641" cy="403"/>
                </a:xfrm>
              </p:grpSpPr>
              <p:sp>
                <p:nvSpPr>
                  <p:cNvPr id="88127" name="Rectangle 48"/>
                  <p:cNvSpPr>
                    <a:spLocks noChangeArrowheads="1"/>
                  </p:cNvSpPr>
                  <p:nvPr/>
                </p:nvSpPr>
                <p:spPr bwMode="auto">
                  <a:xfrm>
                    <a:off x="43" y="1612"/>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javax.swing.filechooser</a:t>
                    </a:r>
                    <a:endParaRPr kumimoji="1" lang="en-US" altLang="zh-CN" sz="2800">
                      <a:latin typeface="Times New Roman" pitchFamily="18" charset="0"/>
                    </a:endParaRPr>
                  </a:p>
                </p:txBody>
              </p:sp>
              <p:sp>
                <p:nvSpPr>
                  <p:cNvPr id="88128" name="Rectangle 49"/>
                  <p:cNvSpPr>
                    <a:spLocks noChangeArrowheads="1"/>
                  </p:cNvSpPr>
                  <p:nvPr/>
                </p:nvSpPr>
                <p:spPr bwMode="auto">
                  <a:xfrm>
                    <a:off x="0" y="1612"/>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22" name="Group 50"/>
              <p:cNvGrpSpPr>
                <a:grpSpLocks/>
              </p:cNvGrpSpPr>
              <p:nvPr/>
            </p:nvGrpSpPr>
            <p:grpSpPr bwMode="auto">
              <a:xfrm>
                <a:off x="1641" y="1612"/>
                <a:ext cx="1940" cy="403"/>
                <a:chOff x="1641" y="1612"/>
                <a:chExt cx="1940" cy="403"/>
              </a:xfrm>
            </p:grpSpPr>
            <p:sp>
              <p:nvSpPr>
                <p:cNvPr id="88121" name="Rectangle 51"/>
                <p:cNvSpPr>
                  <a:spLocks noChangeArrowheads="1"/>
                </p:cNvSpPr>
                <p:nvPr/>
              </p:nvSpPr>
              <p:spPr bwMode="auto">
                <a:xfrm>
                  <a:off x="1641" y="1612"/>
                  <a:ext cx="1940" cy="403"/>
                </a:xfrm>
                <a:prstGeom prst="rect">
                  <a:avLst/>
                </a:prstGeom>
                <a:solidFill>
                  <a:srgbClr val="CCFFFF"/>
                </a:solidFill>
                <a:ln w="9525">
                  <a:noFill/>
                  <a:miter lim="800000"/>
                  <a:headEnd/>
                  <a:tailEnd/>
                </a:ln>
              </p:spPr>
              <p:txBody>
                <a:bodyPr/>
                <a:lstStyle/>
                <a:p>
                  <a:endParaRPr lang="zh-CN" altLang="en-US"/>
                </a:p>
              </p:txBody>
            </p:sp>
            <p:grpSp>
              <p:nvGrpSpPr>
                <p:cNvPr id="23" name="Group 52"/>
                <p:cNvGrpSpPr>
                  <a:grpSpLocks/>
                </p:cNvGrpSpPr>
                <p:nvPr/>
              </p:nvGrpSpPr>
              <p:grpSpPr bwMode="auto">
                <a:xfrm>
                  <a:off x="1641" y="1612"/>
                  <a:ext cx="1940" cy="403"/>
                  <a:chOff x="1641" y="1612"/>
                  <a:chExt cx="1940" cy="403"/>
                </a:xfrm>
              </p:grpSpPr>
              <p:sp>
                <p:nvSpPr>
                  <p:cNvPr id="88123" name="Rectangle 53"/>
                  <p:cNvSpPr>
                    <a:spLocks noChangeArrowheads="1"/>
                  </p:cNvSpPr>
                  <p:nvPr/>
                </p:nvSpPr>
                <p:spPr bwMode="auto">
                  <a:xfrm>
                    <a:off x="1684" y="1612"/>
                    <a:ext cx="1854" cy="403"/>
                  </a:xfrm>
                  <a:prstGeom prst="rect">
                    <a:avLst/>
                  </a:prstGeom>
                  <a:solidFill>
                    <a:srgbClr val="CCFFFF"/>
                  </a:solidFill>
                  <a:ln w="9525">
                    <a:noFill/>
                    <a:miter lim="800000"/>
                    <a:headEnd/>
                    <a:tailEnd/>
                  </a:ln>
                </p:spPr>
                <p:txBody>
                  <a:bodyPr/>
                  <a:lstStyle/>
                  <a:p>
                    <a:pPr algn="just"/>
                    <a:r>
                      <a:rPr kumimoji="1" lang="en-US" altLang="zh-CN" sz="2400">
                        <a:latin typeface="Times New Roman" pitchFamily="18" charset="0"/>
                        <a:cs typeface="Times New Roman" pitchFamily="18" charset="0"/>
                      </a:rPr>
                      <a:t>JFileChooser</a:t>
                    </a:r>
                    <a:r>
                      <a:rPr kumimoji="1" lang="zh-CN" altLang="en-US" sz="2400">
                        <a:latin typeface="宋体" charset="-122"/>
                      </a:rPr>
                      <a:t>的支持类</a:t>
                    </a:r>
                    <a:r>
                      <a:rPr kumimoji="1" lang="en-US" altLang="zh-CN" sz="2400">
                        <a:latin typeface="Times New Roman" pitchFamily="18" charset="0"/>
                        <a:cs typeface="Times New Roman" pitchFamily="18" charset="0"/>
                      </a:rPr>
                      <a:t>/</a:t>
                    </a:r>
                    <a:r>
                      <a:rPr kumimoji="1" lang="zh-CN" altLang="en-US" sz="2400">
                        <a:latin typeface="宋体" charset="-122"/>
                      </a:rPr>
                      <a:t>接口</a:t>
                    </a:r>
                    <a:endParaRPr kumimoji="1" lang="zh-CN" altLang="en-US" sz="2400">
                      <a:latin typeface="Times New Roman" pitchFamily="18" charset="0"/>
                    </a:endParaRPr>
                  </a:p>
                </p:txBody>
              </p:sp>
              <p:sp>
                <p:nvSpPr>
                  <p:cNvPr id="88124" name="Rectangle 54"/>
                  <p:cNvSpPr>
                    <a:spLocks noChangeArrowheads="1"/>
                  </p:cNvSpPr>
                  <p:nvPr/>
                </p:nvSpPr>
                <p:spPr bwMode="auto">
                  <a:xfrm>
                    <a:off x="1641" y="1612"/>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4" name="Group 55"/>
              <p:cNvGrpSpPr>
                <a:grpSpLocks/>
              </p:cNvGrpSpPr>
              <p:nvPr/>
            </p:nvGrpSpPr>
            <p:grpSpPr bwMode="auto">
              <a:xfrm>
                <a:off x="0" y="2015"/>
                <a:ext cx="1641" cy="403"/>
                <a:chOff x="0" y="2015"/>
                <a:chExt cx="1641" cy="403"/>
              </a:xfrm>
            </p:grpSpPr>
            <p:sp>
              <p:nvSpPr>
                <p:cNvPr id="88117" name="Rectangle 56"/>
                <p:cNvSpPr>
                  <a:spLocks noChangeArrowheads="1"/>
                </p:cNvSpPr>
                <p:nvPr/>
              </p:nvSpPr>
              <p:spPr bwMode="auto">
                <a:xfrm>
                  <a:off x="0" y="2015"/>
                  <a:ext cx="1641" cy="403"/>
                </a:xfrm>
                <a:prstGeom prst="rect">
                  <a:avLst/>
                </a:prstGeom>
                <a:solidFill>
                  <a:srgbClr val="CCFFFF"/>
                </a:solidFill>
                <a:ln w="9525">
                  <a:noFill/>
                  <a:miter lim="800000"/>
                  <a:headEnd/>
                  <a:tailEnd/>
                </a:ln>
              </p:spPr>
              <p:txBody>
                <a:bodyPr/>
                <a:lstStyle/>
                <a:p>
                  <a:endParaRPr lang="zh-CN" altLang="en-US"/>
                </a:p>
              </p:txBody>
            </p:sp>
            <p:grpSp>
              <p:nvGrpSpPr>
                <p:cNvPr id="25" name="Group 57"/>
                <p:cNvGrpSpPr>
                  <a:grpSpLocks/>
                </p:cNvGrpSpPr>
                <p:nvPr/>
              </p:nvGrpSpPr>
              <p:grpSpPr bwMode="auto">
                <a:xfrm>
                  <a:off x="0" y="2015"/>
                  <a:ext cx="1641" cy="403"/>
                  <a:chOff x="0" y="2015"/>
                  <a:chExt cx="1641" cy="403"/>
                </a:xfrm>
              </p:grpSpPr>
              <p:sp>
                <p:nvSpPr>
                  <p:cNvPr id="88119" name="Rectangle 58"/>
                  <p:cNvSpPr>
                    <a:spLocks noChangeArrowheads="1"/>
                  </p:cNvSpPr>
                  <p:nvPr/>
                </p:nvSpPr>
                <p:spPr bwMode="auto">
                  <a:xfrm>
                    <a:off x="43" y="2015"/>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javax.swing.plaf</a:t>
                    </a:r>
                  </a:p>
                </p:txBody>
              </p:sp>
              <p:sp>
                <p:nvSpPr>
                  <p:cNvPr id="88120" name="Rectangle 59"/>
                  <p:cNvSpPr>
                    <a:spLocks noChangeArrowheads="1"/>
                  </p:cNvSpPr>
                  <p:nvPr/>
                </p:nvSpPr>
                <p:spPr bwMode="auto">
                  <a:xfrm>
                    <a:off x="0" y="2015"/>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26" name="Group 60"/>
              <p:cNvGrpSpPr>
                <a:grpSpLocks/>
              </p:cNvGrpSpPr>
              <p:nvPr/>
            </p:nvGrpSpPr>
            <p:grpSpPr bwMode="auto">
              <a:xfrm>
                <a:off x="1641" y="2015"/>
                <a:ext cx="1940" cy="403"/>
                <a:chOff x="1641" y="2015"/>
                <a:chExt cx="1940" cy="403"/>
              </a:xfrm>
            </p:grpSpPr>
            <p:sp>
              <p:nvSpPr>
                <p:cNvPr id="88113" name="Rectangle 61"/>
                <p:cNvSpPr>
                  <a:spLocks noChangeArrowheads="1"/>
                </p:cNvSpPr>
                <p:nvPr/>
              </p:nvSpPr>
              <p:spPr bwMode="auto">
                <a:xfrm>
                  <a:off x="1641" y="2015"/>
                  <a:ext cx="1940" cy="403"/>
                </a:xfrm>
                <a:prstGeom prst="rect">
                  <a:avLst/>
                </a:prstGeom>
                <a:solidFill>
                  <a:srgbClr val="CCFFFF"/>
                </a:solidFill>
                <a:ln w="9525">
                  <a:noFill/>
                  <a:miter lim="800000"/>
                  <a:headEnd/>
                  <a:tailEnd/>
                </a:ln>
              </p:spPr>
              <p:txBody>
                <a:bodyPr/>
                <a:lstStyle/>
                <a:p>
                  <a:endParaRPr lang="zh-CN" altLang="en-US"/>
                </a:p>
              </p:txBody>
            </p:sp>
            <p:grpSp>
              <p:nvGrpSpPr>
                <p:cNvPr id="27" name="Group 62"/>
                <p:cNvGrpSpPr>
                  <a:grpSpLocks/>
                </p:cNvGrpSpPr>
                <p:nvPr/>
              </p:nvGrpSpPr>
              <p:grpSpPr bwMode="auto">
                <a:xfrm>
                  <a:off x="1641" y="2015"/>
                  <a:ext cx="1940" cy="403"/>
                  <a:chOff x="1641" y="2015"/>
                  <a:chExt cx="1940" cy="403"/>
                </a:xfrm>
              </p:grpSpPr>
              <p:sp>
                <p:nvSpPr>
                  <p:cNvPr id="88115" name="Rectangle 63"/>
                  <p:cNvSpPr>
                    <a:spLocks noChangeArrowheads="1"/>
                  </p:cNvSpPr>
                  <p:nvPr/>
                </p:nvSpPr>
                <p:spPr bwMode="auto">
                  <a:xfrm>
                    <a:off x="1684" y="2015"/>
                    <a:ext cx="1854" cy="403"/>
                  </a:xfrm>
                  <a:prstGeom prst="rect">
                    <a:avLst/>
                  </a:prstGeom>
                  <a:solidFill>
                    <a:srgbClr val="CCFFFF"/>
                  </a:solidFill>
                  <a:ln w="9525">
                    <a:noFill/>
                    <a:miter lim="800000"/>
                    <a:headEnd/>
                    <a:tailEnd/>
                  </a:ln>
                </p:spPr>
                <p:txBody>
                  <a:bodyPr/>
                  <a:lstStyle/>
                  <a:p>
                    <a:pPr algn="just"/>
                    <a:r>
                      <a:rPr kumimoji="1" lang="zh-CN" altLang="en-US" sz="2400">
                        <a:latin typeface="宋体" charset="-122"/>
                      </a:rPr>
                      <a:t>抽象类，定义</a:t>
                    </a:r>
                    <a:r>
                      <a:rPr kumimoji="1" lang="en-US" altLang="zh-CN" sz="2400">
                        <a:latin typeface="Times New Roman" pitchFamily="18" charset="0"/>
                        <a:cs typeface="Times New Roman" pitchFamily="18" charset="0"/>
                      </a:rPr>
                      <a:t>UI</a:t>
                    </a:r>
                    <a:r>
                      <a:rPr kumimoji="1" lang="zh-CN" altLang="en-US" sz="2400">
                        <a:latin typeface="宋体" charset="-122"/>
                      </a:rPr>
                      <a:t>代表的行为</a:t>
                    </a:r>
                    <a:endParaRPr kumimoji="1" lang="zh-CN" altLang="en-US" sz="2400">
                      <a:latin typeface="Times New Roman" pitchFamily="18" charset="0"/>
                    </a:endParaRPr>
                  </a:p>
                  <a:p>
                    <a:pPr algn="just"/>
                    <a:endParaRPr kumimoji="1" lang="en-US" altLang="zh-CN" sz="2400">
                      <a:latin typeface="Times New Roman" pitchFamily="18" charset="0"/>
                    </a:endParaRPr>
                  </a:p>
                </p:txBody>
              </p:sp>
              <p:sp>
                <p:nvSpPr>
                  <p:cNvPr id="88116" name="Rectangle 64"/>
                  <p:cNvSpPr>
                    <a:spLocks noChangeArrowheads="1"/>
                  </p:cNvSpPr>
                  <p:nvPr/>
                </p:nvSpPr>
                <p:spPr bwMode="auto">
                  <a:xfrm>
                    <a:off x="1641" y="2015"/>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8" name="Group 65"/>
              <p:cNvGrpSpPr>
                <a:grpSpLocks/>
              </p:cNvGrpSpPr>
              <p:nvPr/>
            </p:nvGrpSpPr>
            <p:grpSpPr bwMode="auto">
              <a:xfrm>
                <a:off x="0" y="2418"/>
                <a:ext cx="1641" cy="403"/>
                <a:chOff x="0" y="2418"/>
                <a:chExt cx="1641" cy="403"/>
              </a:xfrm>
            </p:grpSpPr>
            <p:sp>
              <p:nvSpPr>
                <p:cNvPr id="88109" name="Rectangle 66"/>
                <p:cNvSpPr>
                  <a:spLocks noChangeArrowheads="1"/>
                </p:cNvSpPr>
                <p:nvPr/>
              </p:nvSpPr>
              <p:spPr bwMode="auto">
                <a:xfrm>
                  <a:off x="0" y="2418"/>
                  <a:ext cx="1641" cy="403"/>
                </a:xfrm>
                <a:prstGeom prst="rect">
                  <a:avLst/>
                </a:prstGeom>
                <a:solidFill>
                  <a:srgbClr val="CCFFFF"/>
                </a:solidFill>
                <a:ln w="9525">
                  <a:noFill/>
                  <a:miter lim="800000"/>
                  <a:headEnd/>
                  <a:tailEnd/>
                </a:ln>
              </p:spPr>
              <p:txBody>
                <a:bodyPr/>
                <a:lstStyle/>
                <a:p>
                  <a:endParaRPr lang="zh-CN" altLang="en-US"/>
                </a:p>
              </p:txBody>
            </p:sp>
            <p:grpSp>
              <p:nvGrpSpPr>
                <p:cNvPr id="29" name="Group 67"/>
                <p:cNvGrpSpPr>
                  <a:grpSpLocks/>
                </p:cNvGrpSpPr>
                <p:nvPr/>
              </p:nvGrpSpPr>
              <p:grpSpPr bwMode="auto">
                <a:xfrm>
                  <a:off x="0" y="2418"/>
                  <a:ext cx="1641" cy="403"/>
                  <a:chOff x="0" y="2418"/>
                  <a:chExt cx="1641" cy="403"/>
                </a:xfrm>
              </p:grpSpPr>
              <p:sp>
                <p:nvSpPr>
                  <p:cNvPr id="88111" name="Rectangle 68"/>
                  <p:cNvSpPr>
                    <a:spLocks noChangeArrowheads="1"/>
                  </p:cNvSpPr>
                  <p:nvPr/>
                </p:nvSpPr>
                <p:spPr bwMode="auto">
                  <a:xfrm>
                    <a:off x="43" y="2418"/>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javax.swing.plaf.basic</a:t>
                    </a:r>
                  </a:p>
                </p:txBody>
              </p:sp>
              <p:sp>
                <p:nvSpPr>
                  <p:cNvPr id="88112" name="Rectangle 69"/>
                  <p:cNvSpPr>
                    <a:spLocks noChangeArrowheads="1"/>
                  </p:cNvSpPr>
                  <p:nvPr/>
                </p:nvSpPr>
                <p:spPr bwMode="auto">
                  <a:xfrm>
                    <a:off x="0" y="2418"/>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30" name="Group 70"/>
              <p:cNvGrpSpPr>
                <a:grpSpLocks/>
              </p:cNvGrpSpPr>
              <p:nvPr/>
            </p:nvGrpSpPr>
            <p:grpSpPr bwMode="auto">
              <a:xfrm>
                <a:off x="1641" y="2418"/>
                <a:ext cx="1940" cy="403"/>
                <a:chOff x="1641" y="2418"/>
                <a:chExt cx="1940" cy="403"/>
              </a:xfrm>
            </p:grpSpPr>
            <p:sp>
              <p:nvSpPr>
                <p:cNvPr id="88105" name="Rectangle 71"/>
                <p:cNvSpPr>
                  <a:spLocks noChangeArrowheads="1"/>
                </p:cNvSpPr>
                <p:nvPr/>
              </p:nvSpPr>
              <p:spPr bwMode="auto">
                <a:xfrm>
                  <a:off x="1641" y="2418"/>
                  <a:ext cx="1940" cy="403"/>
                </a:xfrm>
                <a:prstGeom prst="rect">
                  <a:avLst/>
                </a:prstGeom>
                <a:solidFill>
                  <a:srgbClr val="CCFFFF"/>
                </a:solidFill>
                <a:ln w="9525">
                  <a:noFill/>
                  <a:miter lim="800000"/>
                  <a:headEnd/>
                  <a:tailEnd/>
                </a:ln>
              </p:spPr>
              <p:txBody>
                <a:bodyPr/>
                <a:lstStyle/>
                <a:p>
                  <a:endParaRPr lang="zh-CN" altLang="en-US"/>
                </a:p>
              </p:txBody>
            </p:sp>
            <p:grpSp>
              <p:nvGrpSpPr>
                <p:cNvPr id="31" name="Group 72"/>
                <p:cNvGrpSpPr>
                  <a:grpSpLocks/>
                </p:cNvGrpSpPr>
                <p:nvPr/>
              </p:nvGrpSpPr>
              <p:grpSpPr bwMode="auto">
                <a:xfrm>
                  <a:off x="1641" y="2418"/>
                  <a:ext cx="1940" cy="403"/>
                  <a:chOff x="1641" y="2418"/>
                  <a:chExt cx="1940" cy="403"/>
                </a:xfrm>
              </p:grpSpPr>
              <p:sp>
                <p:nvSpPr>
                  <p:cNvPr id="88107" name="Rectangle 73"/>
                  <p:cNvSpPr>
                    <a:spLocks noChangeArrowheads="1"/>
                  </p:cNvSpPr>
                  <p:nvPr/>
                </p:nvSpPr>
                <p:spPr bwMode="auto">
                  <a:xfrm>
                    <a:off x="1684" y="2418"/>
                    <a:ext cx="1854" cy="403"/>
                  </a:xfrm>
                  <a:prstGeom prst="rect">
                    <a:avLst/>
                  </a:prstGeom>
                  <a:solidFill>
                    <a:srgbClr val="CCFFFF"/>
                  </a:solidFill>
                  <a:ln w="9525">
                    <a:noFill/>
                    <a:miter lim="800000"/>
                    <a:headEnd/>
                    <a:tailEnd/>
                  </a:ln>
                </p:spPr>
                <p:txBody>
                  <a:bodyPr/>
                  <a:lstStyle/>
                  <a:p>
                    <a:pPr algn="just"/>
                    <a:r>
                      <a:rPr kumimoji="1" lang="zh-CN" altLang="en-US">
                        <a:latin typeface="宋体" charset="-122"/>
                      </a:rPr>
                      <a:t>实现所有标准界面样式公共功能的基类</a:t>
                    </a:r>
                  </a:p>
                </p:txBody>
              </p:sp>
              <p:sp>
                <p:nvSpPr>
                  <p:cNvPr id="88108" name="Rectangle 74"/>
                  <p:cNvSpPr>
                    <a:spLocks noChangeArrowheads="1"/>
                  </p:cNvSpPr>
                  <p:nvPr/>
                </p:nvSpPr>
                <p:spPr bwMode="auto">
                  <a:xfrm>
                    <a:off x="1641" y="2418"/>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422912" name="Group 75"/>
              <p:cNvGrpSpPr>
                <a:grpSpLocks/>
              </p:cNvGrpSpPr>
              <p:nvPr/>
            </p:nvGrpSpPr>
            <p:grpSpPr bwMode="auto">
              <a:xfrm>
                <a:off x="0" y="2821"/>
                <a:ext cx="1641" cy="403"/>
                <a:chOff x="0" y="2821"/>
                <a:chExt cx="1641" cy="403"/>
              </a:xfrm>
            </p:grpSpPr>
            <p:sp>
              <p:nvSpPr>
                <p:cNvPr id="88101" name="Rectangle 76"/>
                <p:cNvSpPr>
                  <a:spLocks noChangeArrowheads="1"/>
                </p:cNvSpPr>
                <p:nvPr/>
              </p:nvSpPr>
              <p:spPr bwMode="auto">
                <a:xfrm>
                  <a:off x="0" y="2821"/>
                  <a:ext cx="1641" cy="403"/>
                </a:xfrm>
                <a:prstGeom prst="rect">
                  <a:avLst/>
                </a:prstGeom>
                <a:solidFill>
                  <a:srgbClr val="CCFFFF"/>
                </a:solidFill>
                <a:ln w="9525">
                  <a:noFill/>
                  <a:miter lim="800000"/>
                  <a:headEnd/>
                  <a:tailEnd/>
                </a:ln>
              </p:spPr>
              <p:txBody>
                <a:bodyPr/>
                <a:lstStyle/>
                <a:p>
                  <a:endParaRPr lang="zh-CN" altLang="en-US"/>
                </a:p>
              </p:txBody>
            </p:sp>
            <p:grpSp>
              <p:nvGrpSpPr>
                <p:cNvPr id="422913" name="Group 77"/>
                <p:cNvGrpSpPr>
                  <a:grpSpLocks/>
                </p:cNvGrpSpPr>
                <p:nvPr/>
              </p:nvGrpSpPr>
              <p:grpSpPr bwMode="auto">
                <a:xfrm>
                  <a:off x="0" y="2821"/>
                  <a:ext cx="1641" cy="403"/>
                  <a:chOff x="0" y="2821"/>
                  <a:chExt cx="1641" cy="403"/>
                </a:xfrm>
              </p:grpSpPr>
              <p:sp>
                <p:nvSpPr>
                  <p:cNvPr id="88103" name="Rectangle 78"/>
                  <p:cNvSpPr>
                    <a:spLocks noChangeArrowheads="1"/>
                  </p:cNvSpPr>
                  <p:nvPr/>
                </p:nvSpPr>
                <p:spPr bwMode="auto">
                  <a:xfrm>
                    <a:off x="43" y="2821"/>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javax.swing.plaf.metal</a:t>
                    </a:r>
                  </a:p>
                </p:txBody>
              </p:sp>
              <p:sp>
                <p:nvSpPr>
                  <p:cNvPr id="88104" name="Rectangle 79"/>
                  <p:cNvSpPr>
                    <a:spLocks noChangeArrowheads="1"/>
                  </p:cNvSpPr>
                  <p:nvPr/>
                </p:nvSpPr>
                <p:spPr bwMode="auto">
                  <a:xfrm>
                    <a:off x="0" y="2821"/>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422915" name="Group 80"/>
              <p:cNvGrpSpPr>
                <a:grpSpLocks/>
              </p:cNvGrpSpPr>
              <p:nvPr/>
            </p:nvGrpSpPr>
            <p:grpSpPr bwMode="auto">
              <a:xfrm>
                <a:off x="1641" y="2821"/>
                <a:ext cx="1940" cy="403"/>
                <a:chOff x="1641" y="2821"/>
                <a:chExt cx="1940" cy="403"/>
              </a:xfrm>
            </p:grpSpPr>
            <p:sp>
              <p:nvSpPr>
                <p:cNvPr id="88097" name="Rectangle 81"/>
                <p:cNvSpPr>
                  <a:spLocks noChangeArrowheads="1"/>
                </p:cNvSpPr>
                <p:nvPr/>
              </p:nvSpPr>
              <p:spPr bwMode="auto">
                <a:xfrm>
                  <a:off x="1641" y="2821"/>
                  <a:ext cx="1940" cy="403"/>
                </a:xfrm>
                <a:prstGeom prst="rect">
                  <a:avLst/>
                </a:prstGeom>
                <a:solidFill>
                  <a:srgbClr val="CCFFFF"/>
                </a:solidFill>
                <a:ln w="9525">
                  <a:noFill/>
                  <a:miter lim="800000"/>
                  <a:headEnd/>
                  <a:tailEnd/>
                </a:ln>
              </p:spPr>
              <p:txBody>
                <a:bodyPr/>
                <a:lstStyle/>
                <a:p>
                  <a:endParaRPr lang="zh-CN" altLang="en-US"/>
                </a:p>
              </p:txBody>
            </p:sp>
            <p:grpSp>
              <p:nvGrpSpPr>
                <p:cNvPr id="422916" name="Group 82"/>
                <p:cNvGrpSpPr>
                  <a:grpSpLocks/>
                </p:cNvGrpSpPr>
                <p:nvPr/>
              </p:nvGrpSpPr>
              <p:grpSpPr bwMode="auto">
                <a:xfrm>
                  <a:off x="1641" y="2821"/>
                  <a:ext cx="1940" cy="403"/>
                  <a:chOff x="1641" y="2821"/>
                  <a:chExt cx="1940" cy="403"/>
                </a:xfrm>
              </p:grpSpPr>
              <p:sp>
                <p:nvSpPr>
                  <p:cNvPr id="88099" name="Rectangle 83"/>
                  <p:cNvSpPr>
                    <a:spLocks noChangeArrowheads="1"/>
                  </p:cNvSpPr>
                  <p:nvPr/>
                </p:nvSpPr>
                <p:spPr bwMode="auto">
                  <a:xfrm>
                    <a:off x="1684" y="2821"/>
                    <a:ext cx="1854" cy="403"/>
                  </a:xfrm>
                  <a:prstGeom prst="rect">
                    <a:avLst/>
                  </a:prstGeom>
                  <a:solidFill>
                    <a:srgbClr val="CCFFFF"/>
                  </a:solidFill>
                  <a:ln w="9525">
                    <a:noFill/>
                    <a:miter lim="800000"/>
                    <a:headEnd/>
                    <a:tailEnd/>
                  </a:ln>
                </p:spPr>
                <p:txBody>
                  <a:bodyPr/>
                  <a:lstStyle/>
                  <a:p>
                    <a:pPr algn="just"/>
                    <a:r>
                      <a:rPr kumimoji="1" lang="zh-CN" altLang="en-US">
                        <a:latin typeface="宋体" charset="-122"/>
                      </a:rPr>
                      <a:t>用户界面代表类，它们实现</a:t>
                    </a:r>
                    <a:r>
                      <a:rPr kumimoji="1" lang="en-US" altLang="zh-CN">
                        <a:latin typeface="Times New Roman" pitchFamily="18" charset="0"/>
                        <a:cs typeface="Times New Roman" pitchFamily="18" charset="0"/>
                      </a:rPr>
                      <a:t>Metal</a:t>
                    </a:r>
                    <a:r>
                      <a:rPr kumimoji="1" lang="zh-CN" altLang="en-US">
                        <a:latin typeface="宋体" charset="-122"/>
                      </a:rPr>
                      <a:t>界面样式</a:t>
                    </a:r>
                  </a:p>
                </p:txBody>
              </p:sp>
              <p:sp>
                <p:nvSpPr>
                  <p:cNvPr id="88100" name="Rectangle 84"/>
                  <p:cNvSpPr>
                    <a:spLocks noChangeArrowheads="1"/>
                  </p:cNvSpPr>
                  <p:nvPr/>
                </p:nvSpPr>
                <p:spPr bwMode="auto">
                  <a:xfrm>
                    <a:off x="1641" y="2821"/>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422917" name="Group 85"/>
              <p:cNvGrpSpPr>
                <a:grpSpLocks/>
              </p:cNvGrpSpPr>
              <p:nvPr/>
            </p:nvGrpSpPr>
            <p:grpSpPr bwMode="auto">
              <a:xfrm>
                <a:off x="0" y="3224"/>
                <a:ext cx="1641" cy="518"/>
                <a:chOff x="0" y="3224"/>
                <a:chExt cx="1641" cy="518"/>
              </a:xfrm>
            </p:grpSpPr>
            <p:sp>
              <p:nvSpPr>
                <p:cNvPr id="88093" name="Rectangle 86"/>
                <p:cNvSpPr>
                  <a:spLocks noChangeArrowheads="1"/>
                </p:cNvSpPr>
                <p:nvPr/>
              </p:nvSpPr>
              <p:spPr bwMode="auto">
                <a:xfrm>
                  <a:off x="0" y="3224"/>
                  <a:ext cx="1641" cy="518"/>
                </a:xfrm>
                <a:prstGeom prst="rect">
                  <a:avLst/>
                </a:prstGeom>
                <a:solidFill>
                  <a:srgbClr val="CCFFFF"/>
                </a:solidFill>
                <a:ln w="9525">
                  <a:noFill/>
                  <a:miter lim="800000"/>
                  <a:headEnd/>
                  <a:tailEnd/>
                </a:ln>
              </p:spPr>
              <p:txBody>
                <a:bodyPr/>
                <a:lstStyle/>
                <a:p>
                  <a:endParaRPr lang="zh-CN" altLang="en-US"/>
                </a:p>
              </p:txBody>
            </p:sp>
            <p:grpSp>
              <p:nvGrpSpPr>
                <p:cNvPr id="422918" name="Group 87"/>
                <p:cNvGrpSpPr>
                  <a:grpSpLocks/>
                </p:cNvGrpSpPr>
                <p:nvPr/>
              </p:nvGrpSpPr>
              <p:grpSpPr bwMode="auto">
                <a:xfrm>
                  <a:off x="0" y="3224"/>
                  <a:ext cx="1641" cy="518"/>
                  <a:chOff x="0" y="3224"/>
                  <a:chExt cx="1641" cy="518"/>
                </a:xfrm>
              </p:grpSpPr>
              <p:sp>
                <p:nvSpPr>
                  <p:cNvPr id="88095" name="Rectangle 88"/>
                  <p:cNvSpPr>
                    <a:spLocks noChangeArrowheads="1"/>
                  </p:cNvSpPr>
                  <p:nvPr/>
                </p:nvSpPr>
                <p:spPr bwMode="auto">
                  <a:xfrm>
                    <a:off x="43" y="3224"/>
                    <a:ext cx="1555" cy="518"/>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javax.swing.plaf.multi</a:t>
                    </a:r>
                  </a:p>
                  <a:p>
                    <a:pPr algn="just"/>
                    <a:endParaRPr kumimoji="1" lang="en-US" altLang="zh-CN" sz="2800">
                      <a:latin typeface="Times New Roman" pitchFamily="18" charset="0"/>
                    </a:endParaRPr>
                  </a:p>
                </p:txBody>
              </p:sp>
              <p:sp>
                <p:nvSpPr>
                  <p:cNvPr id="88096" name="Rectangle 89"/>
                  <p:cNvSpPr>
                    <a:spLocks noChangeArrowheads="1"/>
                  </p:cNvSpPr>
                  <p:nvPr/>
                </p:nvSpPr>
                <p:spPr bwMode="auto">
                  <a:xfrm>
                    <a:off x="0" y="3224"/>
                    <a:ext cx="1641" cy="518"/>
                  </a:xfrm>
                  <a:prstGeom prst="rect">
                    <a:avLst/>
                  </a:prstGeom>
                  <a:noFill/>
                  <a:ln w="7">
                    <a:solidFill>
                      <a:srgbClr val="A0A0A0"/>
                    </a:solidFill>
                    <a:miter lim="800000"/>
                    <a:headEnd/>
                    <a:tailEnd/>
                  </a:ln>
                </p:spPr>
                <p:txBody>
                  <a:bodyPr/>
                  <a:lstStyle/>
                  <a:p>
                    <a:endParaRPr lang="zh-CN" altLang="en-US"/>
                  </a:p>
                </p:txBody>
              </p:sp>
            </p:grpSp>
          </p:grpSp>
          <p:grpSp>
            <p:nvGrpSpPr>
              <p:cNvPr id="422919" name="Group 90"/>
              <p:cNvGrpSpPr>
                <a:grpSpLocks/>
              </p:cNvGrpSpPr>
              <p:nvPr/>
            </p:nvGrpSpPr>
            <p:grpSpPr bwMode="auto">
              <a:xfrm>
                <a:off x="1641" y="3224"/>
                <a:ext cx="1940" cy="518"/>
                <a:chOff x="1641" y="3224"/>
                <a:chExt cx="1940" cy="518"/>
              </a:xfrm>
            </p:grpSpPr>
            <p:sp>
              <p:nvSpPr>
                <p:cNvPr id="88089" name="Rectangle 91"/>
                <p:cNvSpPr>
                  <a:spLocks noChangeArrowheads="1"/>
                </p:cNvSpPr>
                <p:nvPr/>
              </p:nvSpPr>
              <p:spPr bwMode="auto">
                <a:xfrm>
                  <a:off x="1641" y="3224"/>
                  <a:ext cx="1940" cy="518"/>
                </a:xfrm>
                <a:prstGeom prst="rect">
                  <a:avLst/>
                </a:prstGeom>
                <a:solidFill>
                  <a:srgbClr val="CCFFFF"/>
                </a:solidFill>
                <a:ln w="9525">
                  <a:noFill/>
                  <a:miter lim="800000"/>
                  <a:headEnd/>
                  <a:tailEnd/>
                </a:ln>
              </p:spPr>
              <p:txBody>
                <a:bodyPr/>
                <a:lstStyle/>
                <a:p>
                  <a:endParaRPr lang="zh-CN" altLang="en-US"/>
                </a:p>
              </p:txBody>
            </p:sp>
            <p:grpSp>
              <p:nvGrpSpPr>
                <p:cNvPr id="422920" name="Group 92"/>
                <p:cNvGrpSpPr>
                  <a:grpSpLocks/>
                </p:cNvGrpSpPr>
                <p:nvPr/>
              </p:nvGrpSpPr>
              <p:grpSpPr bwMode="auto">
                <a:xfrm>
                  <a:off x="1641" y="3224"/>
                  <a:ext cx="1940" cy="518"/>
                  <a:chOff x="1641" y="3224"/>
                  <a:chExt cx="1940" cy="518"/>
                </a:xfrm>
              </p:grpSpPr>
              <p:sp>
                <p:nvSpPr>
                  <p:cNvPr id="88091" name="Rectangle 93"/>
                  <p:cNvSpPr>
                    <a:spLocks noChangeArrowheads="1"/>
                  </p:cNvSpPr>
                  <p:nvPr/>
                </p:nvSpPr>
                <p:spPr bwMode="auto">
                  <a:xfrm>
                    <a:off x="1684" y="3224"/>
                    <a:ext cx="1854" cy="518"/>
                  </a:xfrm>
                  <a:prstGeom prst="rect">
                    <a:avLst/>
                  </a:prstGeom>
                  <a:solidFill>
                    <a:srgbClr val="CCFFFF"/>
                  </a:solidFill>
                  <a:ln w="9525">
                    <a:noFill/>
                    <a:miter lim="800000"/>
                    <a:headEnd/>
                    <a:tailEnd/>
                  </a:ln>
                </p:spPr>
                <p:txBody>
                  <a:bodyPr/>
                  <a:lstStyle/>
                  <a:p>
                    <a:pPr algn="just"/>
                    <a:r>
                      <a:rPr kumimoji="1" lang="zh-CN" altLang="en-US">
                        <a:latin typeface="宋体" charset="-122"/>
                      </a:rPr>
                      <a:t>多路外观的复合组件</a:t>
                    </a:r>
                  </a:p>
                </p:txBody>
              </p:sp>
              <p:sp>
                <p:nvSpPr>
                  <p:cNvPr id="88092" name="Rectangle 94"/>
                  <p:cNvSpPr>
                    <a:spLocks noChangeArrowheads="1"/>
                  </p:cNvSpPr>
                  <p:nvPr/>
                </p:nvSpPr>
                <p:spPr bwMode="auto">
                  <a:xfrm>
                    <a:off x="1641" y="3224"/>
                    <a:ext cx="1940" cy="518"/>
                  </a:xfrm>
                  <a:prstGeom prst="rect">
                    <a:avLst/>
                  </a:prstGeom>
                  <a:noFill/>
                  <a:ln w="7">
                    <a:solidFill>
                      <a:srgbClr val="A0A0A0"/>
                    </a:solidFill>
                    <a:miter lim="800000"/>
                    <a:headEnd/>
                    <a:tailEnd/>
                  </a:ln>
                </p:spPr>
                <p:txBody>
                  <a:bodyPr/>
                  <a:lstStyle/>
                  <a:p>
                    <a:endParaRPr lang="zh-CN" altLang="en-US"/>
                  </a:p>
                </p:txBody>
              </p:sp>
            </p:grpSp>
          </p:grpSp>
        </p:grpSp>
        <p:sp>
          <p:nvSpPr>
            <p:cNvPr id="88070" name="Rectangle 95"/>
            <p:cNvSpPr>
              <a:spLocks noChangeArrowheads="1"/>
            </p:cNvSpPr>
            <p:nvPr/>
          </p:nvSpPr>
          <p:spPr bwMode="auto">
            <a:xfrm>
              <a:off x="-3" y="-3"/>
              <a:ext cx="3587" cy="3748"/>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4"/>
          <p:cNvSpPr>
            <a:spLocks noGrp="1"/>
          </p:cNvSpPr>
          <p:nvPr>
            <p:ph type="sldNum" sz="quarter" idx="11"/>
          </p:nvPr>
        </p:nvSpPr>
        <p:spPr/>
        <p:txBody>
          <a:bodyPr/>
          <a:lstStyle/>
          <a:p>
            <a:pPr>
              <a:defRPr/>
            </a:pPr>
            <a:fld id="{6A4F5383-3E82-4DAC-8D70-12DF07F4DFBC}" type="slidenum">
              <a:rPr lang="en-US" altLang="zh-CN">
                <a:solidFill>
                  <a:schemeClr val="tx1"/>
                </a:solidFill>
              </a:rPr>
              <a:pPr>
                <a:defRPr/>
              </a:pPr>
              <a:t>96</a:t>
            </a:fld>
            <a:endParaRPr lang="en-US" altLang="zh-CN">
              <a:solidFill>
                <a:schemeClr val="tx1"/>
              </a:solidFill>
            </a:endParaRPr>
          </a:p>
        </p:txBody>
      </p:sp>
      <p:sp>
        <p:nvSpPr>
          <p:cNvPr id="424962" name="Rectangle 2"/>
          <p:cNvSpPr>
            <a:spLocks noGrp="1" noChangeArrowheads="1"/>
          </p:cNvSpPr>
          <p:nvPr>
            <p:ph type="title"/>
          </p:nvPr>
        </p:nvSpPr>
        <p:spPr/>
        <p:txBody>
          <a:bodyPr/>
          <a:lstStyle/>
          <a:p>
            <a:pPr eaLnBrk="1" hangingPunct="1">
              <a:defRPr/>
            </a:pPr>
            <a:r>
              <a:rPr lang="zh-CN" altLang="en-US" smtClean="0"/>
              <a:t>有关</a:t>
            </a:r>
            <a:r>
              <a:rPr lang="en-US" altLang="zh-CN" smtClean="0"/>
              <a:t>Swing</a:t>
            </a:r>
            <a:r>
              <a:rPr lang="zh-CN" altLang="en-US" smtClean="0"/>
              <a:t>的包</a:t>
            </a:r>
          </a:p>
        </p:txBody>
      </p:sp>
      <p:grpSp>
        <p:nvGrpSpPr>
          <p:cNvPr id="2" name="Group 3"/>
          <p:cNvGrpSpPr>
            <a:grpSpLocks/>
          </p:cNvGrpSpPr>
          <p:nvPr/>
        </p:nvGrpSpPr>
        <p:grpSpPr bwMode="auto">
          <a:xfrm>
            <a:off x="381000" y="1752600"/>
            <a:ext cx="8534400" cy="4487863"/>
            <a:chOff x="-3" y="-3"/>
            <a:chExt cx="3587" cy="2827"/>
          </a:xfrm>
        </p:grpSpPr>
        <p:grpSp>
          <p:nvGrpSpPr>
            <p:cNvPr id="3" name="Group 4"/>
            <p:cNvGrpSpPr>
              <a:grpSpLocks/>
            </p:cNvGrpSpPr>
            <p:nvPr/>
          </p:nvGrpSpPr>
          <p:grpSpPr bwMode="auto">
            <a:xfrm>
              <a:off x="0" y="0"/>
              <a:ext cx="3581" cy="2821"/>
              <a:chOff x="0" y="0"/>
              <a:chExt cx="3581" cy="2821"/>
            </a:xfrm>
          </p:grpSpPr>
          <p:grpSp>
            <p:nvGrpSpPr>
              <p:cNvPr id="4" name="Group 5"/>
              <p:cNvGrpSpPr>
                <a:grpSpLocks/>
              </p:cNvGrpSpPr>
              <p:nvPr/>
            </p:nvGrpSpPr>
            <p:grpSpPr bwMode="auto">
              <a:xfrm>
                <a:off x="0" y="0"/>
                <a:ext cx="1641" cy="403"/>
                <a:chOff x="0" y="0"/>
                <a:chExt cx="1641" cy="403"/>
              </a:xfrm>
            </p:grpSpPr>
            <p:sp>
              <p:nvSpPr>
                <p:cNvPr id="89161" name="Rectangle 6"/>
                <p:cNvSpPr>
                  <a:spLocks noChangeArrowheads="1"/>
                </p:cNvSpPr>
                <p:nvPr/>
              </p:nvSpPr>
              <p:spPr bwMode="auto">
                <a:xfrm>
                  <a:off x="0" y="0"/>
                  <a:ext cx="1641" cy="403"/>
                </a:xfrm>
                <a:prstGeom prst="rect">
                  <a:avLst/>
                </a:prstGeom>
                <a:solidFill>
                  <a:srgbClr val="CCFFFF"/>
                </a:solidFill>
                <a:ln w="9525">
                  <a:noFill/>
                  <a:miter lim="800000"/>
                  <a:headEnd/>
                  <a:tailEnd/>
                </a:ln>
              </p:spPr>
              <p:txBody>
                <a:bodyPr/>
                <a:lstStyle/>
                <a:p>
                  <a:endParaRPr lang="zh-CN" altLang="en-US"/>
                </a:p>
              </p:txBody>
            </p:sp>
            <p:grpSp>
              <p:nvGrpSpPr>
                <p:cNvPr id="5" name="Group 7"/>
                <p:cNvGrpSpPr>
                  <a:grpSpLocks/>
                </p:cNvGrpSpPr>
                <p:nvPr/>
              </p:nvGrpSpPr>
              <p:grpSpPr bwMode="auto">
                <a:xfrm>
                  <a:off x="0" y="0"/>
                  <a:ext cx="1641" cy="403"/>
                  <a:chOff x="0" y="0"/>
                  <a:chExt cx="1641" cy="403"/>
                </a:xfrm>
              </p:grpSpPr>
              <p:sp>
                <p:nvSpPr>
                  <p:cNvPr id="89163" name="Rectangle 8"/>
                  <p:cNvSpPr>
                    <a:spLocks noChangeArrowheads="1"/>
                  </p:cNvSpPr>
                  <p:nvPr/>
                </p:nvSpPr>
                <p:spPr bwMode="auto">
                  <a:xfrm>
                    <a:off x="43" y="0"/>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rPr>
                      <a:t>j</a:t>
                    </a:r>
                    <a:r>
                      <a:rPr kumimoji="1" lang="en-US" altLang="zh-CN" sz="2800">
                        <a:latin typeface="Times New Roman" pitchFamily="18" charset="0"/>
                        <a:cs typeface="Times New Roman" pitchFamily="18" charset="0"/>
                      </a:rPr>
                      <a:t>avax.swing.table</a:t>
                    </a:r>
                  </a:p>
                  <a:p>
                    <a:pPr algn="just" eaLnBrk="0" hangingPunct="0"/>
                    <a:endParaRPr kumimoji="1" lang="en-US" altLang="zh-CN" sz="2800">
                      <a:latin typeface="Times New Roman" pitchFamily="18" charset="0"/>
                    </a:endParaRPr>
                  </a:p>
                </p:txBody>
              </p:sp>
              <p:sp>
                <p:nvSpPr>
                  <p:cNvPr id="89164" name="Rectangle 9"/>
                  <p:cNvSpPr>
                    <a:spLocks noChangeArrowheads="1"/>
                  </p:cNvSpPr>
                  <p:nvPr/>
                </p:nvSpPr>
                <p:spPr bwMode="auto">
                  <a:xfrm>
                    <a:off x="0" y="0"/>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6" name="Group 10"/>
              <p:cNvGrpSpPr>
                <a:grpSpLocks/>
              </p:cNvGrpSpPr>
              <p:nvPr/>
            </p:nvGrpSpPr>
            <p:grpSpPr bwMode="auto">
              <a:xfrm>
                <a:off x="1641" y="0"/>
                <a:ext cx="1940" cy="403"/>
                <a:chOff x="1641" y="0"/>
                <a:chExt cx="1940" cy="403"/>
              </a:xfrm>
            </p:grpSpPr>
            <p:sp>
              <p:nvSpPr>
                <p:cNvPr id="89157" name="Rectangle 11"/>
                <p:cNvSpPr>
                  <a:spLocks noChangeArrowheads="1"/>
                </p:cNvSpPr>
                <p:nvPr/>
              </p:nvSpPr>
              <p:spPr bwMode="auto">
                <a:xfrm>
                  <a:off x="1641" y="0"/>
                  <a:ext cx="1940" cy="403"/>
                </a:xfrm>
                <a:prstGeom prst="rect">
                  <a:avLst/>
                </a:prstGeom>
                <a:solidFill>
                  <a:srgbClr val="CCFFFF"/>
                </a:solidFill>
                <a:ln w="9525">
                  <a:noFill/>
                  <a:miter lim="800000"/>
                  <a:headEnd/>
                  <a:tailEnd/>
                </a:ln>
              </p:spPr>
              <p:txBody>
                <a:bodyPr/>
                <a:lstStyle/>
                <a:p>
                  <a:endParaRPr lang="zh-CN" altLang="en-US"/>
                </a:p>
              </p:txBody>
            </p:sp>
            <p:grpSp>
              <p:nvGrpSpPr>
                <p:cNvPr id="7" name="Group 12"/>
                <p:cNvGrpSpPr>
                  <a:grpSpLocks/>
                </p:cNvGrpSpPr>
                <p:nvPr/>
              </p:nvGrpSpPr>
              <p:grpSpPr bwMode="auto">
                <a:xfrm>
                  <a:off x="1641" y="0"/>
                  <a:ext cx="1940" cy="403"/>
                  <a:chOff x="1641" y="0"/>
                  <a:chExt cx="1940" cy="403"/>
                </a:xfrm>
              </p:grpSpPr>
              <p:sp>
                <p:nvSpPr>
                  <p:cNvPr id="89159" name="Rectangle 13"/>
                  <p:cNvSpPr>
                    <a:spLocks noChangeArrowheads="1"/>
                  </p:cNvSpPr>
                  <p:nvPr/>
                </p:nvSpPr>
                <p:spPr bwMode="auto">
                  <a:xfrm>
                    <a:off x="1684" y="0"/>
                    <a:ext cx="1854"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t>
                    </a:r>
                    <a:r>
                      <a:rPr kumimoji="1" lang="en-US" altLang="zh-CN" sz="2800">
                        <a:latin typeface="Times New Roman" pitchFamily="18" charset="0"/>
                      </a:rPr>
                      <a:t>T</a:t>
                    </a:r>
                    <a:r>
                      <a:rPr kumimoji="1" lang="en-US" altLang="zh-CN" sz="2800">
                        <a:latin typeface="Times New Roman" pitchFamily="18" charset="0"/>
                        <a:cs typeface="Times New Roman" pitchFamily="18" charset="0"/>
                      </a:rPr>
                      <a:t>able</a:t>
                    </a:r>
                    <a:r>
                      <a:rPr kumimoji="1" lang="zh-CN" altLang="en-US" sz="2800">
                        <a:latin typeface="宋体" charset="-122"/>
                      </a:rPr>
                      <a:t>组件</a:t>
                    </a:r>
                    <a:endParaRPr kumimoji="1" lang="zh-CN" altLang="en-US" sz="2800">
                      <a:latin typeface="Times New Roman" pitchFamily="18" charset="0"/>
                    </a:endParaRPr>
                  </a:p>
                </p:txBody>
              </p:sp>
              <p:sp>
                <p:nvSpPr>
                  <p:cNvPr id="89160" name="Rectangle 14"/>
                  <p:cNvSpPr>
                    <a:spLocks noChangeArrowheads="1"/>
                  </p:cNvSpPr>
                  <p:nvPr/>
                </p:nvSpPr>
                <p:spPr bwMode="auto">
                  <a:xfrm>
                    <a:off x="1641" y="0"/>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8" name="Group 15"/>
              <p:cNvGrpSpPr>
                <a:grpSpLocks/>
              </p:cNvGrpSpPr>
              <p:nvPr/>
            </p:nvGrpSpPr>
            <p:grpSpPr bwMode="auto">
              <a:xfrm>
                <a:off x="0" y="403"/>
                <a:ext cx="1641" cy="403"/>
                <a:chOff x="0" y="403"/>
                <a:chExt cx="1641" cy="403"/>
              </a:xfrm>
            </p:grpSpPr>
            <p:sp>
              <p:nvSpPr>
                <p:cNvPr id="89153" name="Rectangle 16"/>
                <p:cNvSpPr>
                  <a:spLocks noChangeArrowheads="1"/>
                </p:cNvSpPr>
                <p:nvPr/>
              </p:nvSpPr>
              <p:spPr bwMode="auto">
                <a:xfrm>
                  <a:off x="0" y="403"/>
                  <a:ext cx="1641" cy="403"/>
                </a:xfrm>
                <a:prstGeom prst="rect">
                  <a:avLst/>
                </a:prstGeom>
                <a:solidFill>
                  <a:srgbClr val="CCFFFF"/>
                </a:solidFill>
                <a:ln w="9525">
                  <a:noFill/>
                  <a:miter lim="800000"/>
                  <a:headEnd/>
                  <a:tailEnd/>
                </a:ln>
              </p:spPr>
              <p:txBody>
                <a:bodyPr/>
                <a:lstStyle/>
                <a:p>
                  <a:endParaRPr lang="zh-CN" altLang="en-US"/>
                </a:p>
              </p:txBody>
            </p:sp>
            <p:grpSp>
              <p:nvGrpSpPr>
                <p:cNvPr id="9" name="Group 17"/>
                <p:cNvGrpSpPr>
                  <a:grpSpLocks/>
                </p:cNvGrpSpPr>
                <p:nvPr/>
              </p:nvGrpSpPr>
              <p:grpSpPr bwMode="auto">
                <a:xfrm>
                  <a:off x="0" y="403"/>
                  <a:ext cx="1641" cy="403"/>
                  <a:chOff x="0" y="403"/>
                  <a:chExt cx="1641" cy="403"/>
                </a:xfrm>
              </p:grpSpPr>
              <p:sp>
                <p:nvSpPr>
                  <p:cNvPr id="89155" name="Rectangle 18"/>
                  <p:cNvSpPr>
                    <a:spLocks noChangeArrowheads="1"/>
                  </p:cNvSpPr>
                  <p:nvPr/>
                </p:nvSpPr>
                <p:spPr bwMode="auto">
                  <a:xfrm>
                    <a:off x="43" y="403"/>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javax.swing.text</a:t>
                    </a:r>
                  </a:p>
                  <a:p>
                    <a:pPr algn="just" eaLnBrk="0" hangingPunct="0"/>
                    <a:endParaRPr kumimoji="1" lang="en-US" altLang="zh-CN" sz="2800">
                      <a:latin typeface="Times New Roman" pitchFamily="18" charset="0"/>
                    </a:endParaRPr>
                  </a:p>
                </p:txBody>
              </p:sp>
              <p:sp>
                <p:nvSpPr>
                  <p:cNvPr id="89156" name="Rectangle 19"/>
                  <p:cNvSpPr>
                    <a:spLocks noChangeArrowheads="1"/>
                  </p:cNvSpPr>
                  <p:nvPr/>
                </p:nvSpPr>
                <p:spPr bwMode="auto">
                  <a:xfrm>
                    <a:off x="0" y="403"/>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0" name="Group 20"/>
              <p:cNvGrpSpPr>
                <a:grpSpLocks/>
              </p:cNvGrpSpPr>
              <p:nvPr/>
            </p:nvGrpSpPr>
            <p:grpSpPr bwMode="auto">
              <a:xfrm>
                <a:off x="1641" y="403"/>
                <a:ext cx="1940" cy="403"/>
                <a:chOff x="1641" y="403"/>
                <a:chExt cx="1940" cy="403"/>
              </a:xfrm>
            </p:grpSpPr>
            <p:sp>
              <p:nvSpPr>
                <p:cNvPr id="89149" name="Rectangle 21"/>
                <p:cNvSpPr>
                  <a:spLocks noChangeArrowheads="1"/>
                </p:cNvSpPr>
                <p:nvPr/>
              </p:nvSpPr>
              <p:spPr bwMode="auto">
                <a:xfrm>
                  <a:off x="1641" y="403"/>
                  <a:ext cx="1940" cy="403"/>
                </a:xfrm>
                <a:prstGeom prst="rect">
                  <a:avLst/>
                </a:prstGeom>
                <a:solidFill>
                  <a:srgbClr val="CCFFFF"/>
                </a:solidFill>
                <a:ln w="9525">
                  <a:noFill/>
                  <a:miter lim="800000"/>
                  <a:headEnd/>
                  <a:tailEnd/>
                </a:ln>
              </p:spPr>
              <p:txBody>
                <a:bodyPr/>
                <a:lstStyle/>
                <a:p>
                  <a:endParaRPr lang="zh-CN" altLang="en-US"/>
                </a:p>
              </p:txBody>
            </p:sp>
            <p:grpSp>
              <p:nvGrpSpPr>
                <p:cNvPr id="11" name="Group 22"/>
                <p:cNvGrpSpPr>
                  <a:grpSpLocks/>
                </p:cNvGrpSpPr>
                <p:nvPr/>
              </p:nvGrpSpPr>
              <p:grpSpPr bwMode="auto">
                <a:xfrm>
                  <a:off x="1641" y="403"/>
                  <a:ext cx="1940" cy="403"/>
                  <a:chOff x="1641" y="403"/>
                  <a:chExt cx="1940" cy="403"/>
                </a:xfrm>
              </p:grpSpPr>
              <p:sp>
                <p:nvSpPr>
                  <p:cNvPr id="89151" name="Rectangle 23"/>
                  <p:cNvSpPr>
                    <a:spLocks noChangeArrowheads="1"/>
                  </p:cNvSpPr>
                  <p:nvPr/>
                </p:nvSpPr>
                <p:spPr bwMode="auto">
                  <a:xfrm>
                    <a:off x="1684" y="403"/>
                    <a:ext cx="1854" cy="403"/>
                  </a:xfrm>
                  <a:prstGeom prst="rect">
                    <a:avLst/>
                  </a:prstGeom>
                  <a:solidFill>
                    <a:srgbClr val="CCFFFF"/>
                  </a:solidFill>
                  <a:ln w="9525">
                    <a:noFill/>
                    <a:miter lim="800000"/>
                    <a:headEnd/>
                    <a:tailEnd/>
                  </a:ln>
                </p:spPr>
                <p:txBody>
                  <a:bodyPr/>
                  <a:lstStyle/>
                  <a:p>
                    <a:pPr algn="just"/>
                    <a:r>
                      <a:rPr kumimoji="1" lang="zh-CN" altLang="en-US" sz="2800">
                        <a:latin typeface="宋体" charset="-122"/>
                      </a:rPr>
                      <a:t>支持文档的显示和编辑</a:t>
                    </a:r>
                    <a:endParaRPr kumimoji="1" lang="zh-CN" altLang="en-US" sz="2800">
                      <a:latin typeface="Times New Roman" pitchFamily="18" charset="0"/>
                      <a:cs typeface="Times New Roman" pitchFamily="18" charset="0"/>
                    </a:endParaRPr>
                  </a:p>
                  <a:p>
                    <a:pPr algn="just" eaLnBrk="0" hangingPunct="0"/>
                    <a:endParaRPr kumimoji="1" lang="en-US" altLang="zh-CN" sz="2800">
                      <a:latin typeface="Times New Roman" pitchFamily="18" charset="0"/>
                    </a:endParaRPr>
                  </a:p>
                </p:txBody>
              </p:sp>
              <p:sp>
                <p:nvSpPr>
                  <p:cNvPr id="89152" name="Rectangle 24"/>
                  <p:cNvSpPr>
                    <a:spLocks noChangeArrowheads="1"/>
                  </p:cNvSpPr>
                  <p:nvPr/>
                </p:nvSpPr>
                <p:spPr bwMode="auto">
                  <a:xfrm>
                    <a:off x="1641" y="403"/>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12" name="Group 25"/>
              <p:cNvGrpSpPr>
                <a:grpSpLocks/>
              </p:cNvGrpSpPr>
              <p:nvPr/>
            </p:nvGrpSpPr>
            <p:grpSpPr bwMode="auto">
              <a:xfrm>
                <a:off x="0" y="806"/>
                <a:ext cx="1641" cy="403"/>
                <a:chOff x="0" y="806"/>
                <a:chExt cx="1641" cy="403"/>
              </a:xfrm>
            </p:grpSpPr>
            <p:sp>
              <p:nvSpPr>
                <p:cNvPr id="89145" name="Rectangle 26"/>
                <p:cNvSpPr>
                  <a:spLocks noChangeArrowheads="1"/>
                </p:cNvSpPr>
                <p:nvPr/>
              </p:nvSpPr>
              <p:spPr bwMode="auto">
                <a:xfrm>
                  <a:off x="0" y="806"/>
                  <a:ext cx="1641" cy="403"/>
                </a:xfrm>
                <a:prstGeom prst="rect">
                  <a:avLst/>
                </a:prstGeom>
                <a:solidFill>
                  <a:srgbClr val="CCFFFF"/>
                </a:solidFill>
                <a:ln w="9525">
                  <a:noFill/>
                  <a:miter lim="800000"/>
                  <a:headEnd/>
                  <a:tailEnd/>
                </a:ln>
              </p:spPr>
              <p:txBody>
                <a:bodyPr/>
                <a:lstStyle/>
                <a:p>
                  <a:endParaRPr lang="zh-CN" altLang="en-US"/>
                </a:p>
              </p:txBody>
            </p:sp>
            <p:grpSp>
              <p:nvGrpSpPr>
                <p:cNvPr id="13" name="Group 27"/>
                <p:cNvGrpSpPr>
                  <a:grpSpLocks/>
                </p:cNvGrpSpPr>
                <p:nvPr/>
              </p:nvGrpSpPr>
              <p:grpSpPr bwMode="auto">
                <a:xfrm>
                  <a:off x="0" y="806"/>
                  <a:ext cx="1641" cy="403"/>
                  <a:chOff x="0" y="806"/>
                  <a:chExt cx="1641" cy="403"/>
                </a:xfrm>
              </p:grpSpPr>
              <p:sp>
                <p:nvSpPr>
                  <p:cNvPr id="89147" name="Rectangle 28"/>
                  <p:cNvSpPr>
                    <a:spLocks noChangeArrowheads="1"/>
                  </p:cNvSpPr>
                  <p:nvPr/>
                </p:nvSpPr>
                <p:spPr bwMode="auto">
                  <a:xfrm>
                    <a:off x="43" y="806"/>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javax.swing.text.html</a:t>
                    </a:r>
                  </a:p>
                  <a:p>
                    <a:pPr algn="just" eaLnBrk="0" hangingPunct="0"/>
                    <a:endParaRPr kumimoji="1" lang="en-US" altLang="zh-CN" sz="2800">
                      <a:latin typeface="Times New Roman" pitchFamily="18" charset="0"/>
                    </a:endParaRPr>
                  </a:p>
                </p:txBody>
              </p:sp>
              <p:sp>
                <p:nvSpPr>
                  <p:cNvPr id="89148" name="Rectangle 29"/>
                  <p:cNvSpPr>
                    <a:spLocks noChangeArrowheads="1"/>
                  </p:cNvSpPr>
                  <p:nvPr/>
                </p:nvSpPr>
                <p:spPr bwMode="auto">
                  <a:xfrm>
                    <a:off x="0" y="806"/>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4" name="Group 30"/>
              <p:cNvGrpSpPr>
                <a:grpSpLocks/>
              </p:cNvGrpSpPr>
              <p:nvPr/>
            </p:nvGrpSpPr>
            <p:grpSpPr bwMode="auto">
              <a:xfrm>
                <a:off x="1641" y="806"/>
                <a:ext cx="1940" cy="403"/>
                <a:chOff x="1641" y="806"/>
                <a:chExt cx="1940" cy="403"/>
              </a:xfrm>
            </p:grpSpPr>
            <p:sp>
              <p:nvSpPr>
                <p:cNvPr id="89141" name="Rectangle 31"/>
                <p:cNvSpPr>
                  <a:spLocks noChangeArrowheads="1"/>
                </p:cNvSpPr>
                <p:nvPr/>
              </p:nvSpPr>
              <p:spPr bwMode="auto">
                <a:xfrm>
                  <a:off x="1641" y="806"/>
                  <a:ext cx="1940" cy="403"/>
                </a:xfrm>
                <a:prstGeom prst="rect">
                  <a:avLst/>
                </a:prstGeom>
                <a:solidFill>
                  <a:srgbClr val="CCFFFF"/>
                </a:solidFill>
                <a:ln w="9525">
                  <a:noFill/>
                  <a:miter lim="800000"/>
                  <a:headEnd/>
                  <a:tailEnd/>
                </a:ln>
              </p:spPr>
              <p:txBody>
                <a:bodyPr/>
                <a:lstStyle/>
                <a:p>
                  <a:endParaRPr lang="zh-CN" altLang="en-US"/>
                </a:p>
              </p:txBody>
            </p:sp>
            <p:grpSp>
              <p:nvGrpSpPr>
                <p:cNvPr id="15" name="Group 32"/>
                <p:cNvGrpSpPr>
                  <a:grpSpLocks/>
                </p:cNvGrpSpPr>
                <p:nvPr/>
              </p:nvGrpSpPr>
              <p:grpSpPr bwMode="auto">
                <a:xfrm>
                  <a:off x="1641" y="806"/>
                  <a:ext cx="1940" cy="403"/>
                  <a:chOff x="1641" y="806"/>
                  <a:chExt cx="1940" cy="403"/>
                </a:xfrm>
              </p:grpSpPr>
              <p:sp>
                <p:nvSpPr>
                  <p:cNvPr id="89143" name="Rectangle 33"/>
                  <p:cNvSpPr>
                    <a:spLocks noChangeArrowheads="1"/>
                  </p:cNvSpPr>
                  <p:nvPr/>
                </p:nvSpPr>
                <p:spPr bwMode="auto">
                  <a:xfrm>
                    <a:off x="1684" y="806"/>
                    <a:ext cx="1854" cy="403"/>
                  </a:xfrm>
                  <a:prstGeom prst="rect">
                    <a:avLst/>
                  </a:prstGeom>
                  <a:solidFill>
                    <a:srgbClr val="CCFFFF"/>
                  </a:solidFill>
                  <a:ln w="9525">
                    <a:noFill/>
                    <a:miter lim="800000"/>
                    <a:headEnd/>
                    <a:tailEnd/>
                  </a:ln>
                </p:spPr>
                <p:txBody>
                  <a:bodyPr/>
                  <a:lstStyle/>
                  <a:p>
                    <a:pPr algn="just"/>
                    <a:r>
                      <a:rPr kumimoji="1" lang="zh-CN" altLang="en-US" sz="2800">
                        <a:latin typeface="宋体" charset="-122"/>
                      </a:rPr>
                      <a:t>支持显示和编辑</a:t>
                    </a:r>
                    <a:r>
                      <a:rPr kumimoji="1" lang="en-US" altLang="zh-CN" sz="2800">
                        <a:latin typeface="Times New Roman" pitchFamily="18" charset="0"/>
                        <a:cs typeface="Times New Roman" pitchFamily="18" charset="0"/>
                      </a:rPr>
                      <a:t>HTML</a:t>
                    </a:r>
                    <a:r>
                      <a:rPr kumimoji="1" lang="zh-CN" altLang="en-US" sz="2800">
                        <a:latin typeface="宋体" charset="-122"/>
                      </a:rPr>
                      <a:t>文档</a:t>
                    </a:r>
                    <a:endParaRPr kumimoji="1" lang="zh-CN" altLang="en-US" sz="2800">
                      <a:latin typeface="Times New Roman" pitchFamily="18" charset="0"/>
                      <a:cs typeface="Times New Roman" pitchFamily="18" charset="0"/>
                    </a:endParaRPr>
                  </a:p>
                  <a:p>
                    <a:pPr algn="just" eaLnBrk="0" hangingPunct="0"/>
                    <a:endParaRPr kumimoji="1" lang="en-US" altLang="zh-CN" sz="2800">
                      <a:latin typeface="Times New Roman" pitchFamily="18" charset="0"/>
                    </a:endParaRPr>
                  </a:p>
                </p:txBody>
              </p:sp>
              <p:sp>
                <p:nvSpPr>
                  <p:cNvPr id="89144" name="Rectangle 34"/>
                  <p:cNvSpPr>
                    <a:spLocks noChangeArrowheads="1"/>
                  </p:cNvSpPr>
                  <p:nvPr/>
                </p:nvSpPr>
                <p:spPr bwMode="auto">
                  <a:xfrm>
                    <a:off x="1641" y="806"/>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16" name="Group 35"/>
              <p:cNvGrpSpPr>
                <a:grpSpLocks/>
              </p:cNvGrpSpPr>
              <p:nvPr/>
            </p:nvGrpSpPr>
            <p:grpSpPr bwMode="auto">
              <a:xfrm>
                <a:off x="0" y="1209"/>
                <a:ext cx="1641" cy="403"/>
                <a:chOff x="0" y="1209"/>
                <a:chExt cx="1641" cy="403"/>
              </a:xfrm>
            </p:grpSpPr>
            <p:sp>
              <p:nvSpPr>
                <p:cNvPr id="89137" name="Rectangle 36"/>
                <p:cNvSpPr>
                  <a:spLocks noChangeArrowheads="1"/>
                </p:cNvSpPr>
                <p:nvPr/>
              </p:nvSpPr>
              <p:spPr bwMode="auto">
                <a:xfrm>
                  <a:off x="0" y="1209"/>
                  <a:ext cx="1641" cy="403"/>
                </a:xfrm>
                <a:prstGeom prst="rect">
                  <a:avLst/>
                </a:prstGeom>
                <a:solidFill>
                  <a:srgbClr val="CCFFFF"/>
                </a:solidFill>
                <a:ln w="9525">
                  <a:noFill/>
                  <a:miter lim="800000"/>
                  <a:headEnd/>
                  <a:tailEnd/>
                </a:ln>
              </p:spPr>
              <p:txBody>
                <a:bodyPr/>
                <a:lstStyle/>
                <a:p>
                  <a:endParaRPr lang="zh-CN" altLang="en-US"/>
                </a:p>
              </p:txBody>
            </p:sp>
            <p:grpSp>
              <p:nvGrpSpPr>
                <p:cNvPr id="17" name="Group 37"/>
                <p:cNvGrpSpPr>
                  <a:grpSpLocks/>
                </p:cNvGrpSpPr>
                <p:nvPr/>
              </p:nvGrpSpPr>
              <p:grpSpPr bwMode="auto">
                <a:xfrm>
                  <a:off x="0" y="1209"/>
                  <a:ext cx="1641" cy="403"/>
                  <a:chOff x="0" y="1209"/>
                  <a:chExt cx="1641" cy="403"/>
                </a:xfrm>
              </p:grpSpPr>
              <p:sp>
                <p:nvSpPr>
                  <p:cNvPr id="89139" name="Rectangle 38"/>
                  <p:cNvSpPr>
                    <a:spLocks noChangeArrowheads="1"/>
                  </p:cNvSpPr>
                  <p:nvPr/>
                </p:nvSpPr>
                <p:spPr bwMode="auto">
                  <a:xfrm>
                    <a:off x="43" y="1209"/>
                    <a:ext cx="1555" cy="403"/>
                  </a:xfrm>
                  <a:prstGeom prst="rect">
                    <a:avLst/>
                  </a:prstGeom>
                  <a:solidFill>
                    <a:srgbClr val="CCFFFF"/>
                  </a:solidFill>
                  <a:ln w="9525">
                    <a:noFill/>
                    <a:miter lim="800000"/>
                    <a:headEnd/>
                    <a:tailEnd/>
                  </a:ln>
                </p:spPr>
                <p:txBody>
                  <a:bodyPr/>
                  <a:lstStyle/>
                  <a:p>
                    <a:pPr algn="just"/>
                    <a:r>
                      <a:rPr kumimoji="1" lang="en-US" altLang="zh-CN" sz="2400">
                        <a:latin typeface="Times New Roman" pitchFamily="18" charset="0"/>
                        <a:cs typeface="Times New Roman" pitchFamily="18" charset="0"/>
                      </a:rPr>
                      <a:t>javax.swing.text.html.parser</a:t>
                    </a:r>
                    <a:endParaRPr kumimoji="1" lang="en-US" altLang="zh-CN" sz="2400">
                      <a:latin typeface="Times New Roman" pitchFamily="18" charset="0"/>
                    </a:endParaRPr>
                  </a:p>
                </p:txBody>
              </p:sp>
              <p:sp>
                <p:nvSpPr>
                  <p:cNvPr id="89140" name="Rectangle 39"/>
                  <p:cNvSpPr>
                    <a:spLocks noChangeArrowheads="1"/>
                  </p:cNvSpPr>
                  <p:nvPr/>
                </p:nvSpPr>
                <p:spPr bwMode="auto">
                  <a:xfrm>
                    <a:off x="0" y="1209"/>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18" name="Group 40"/>
              <p:cNvGrpSpPr>
                <a:grpSpLocks/>
              </p:cNvGrpSpPr>
              <p:nvPr/>
            </p:nvGrpSpPr>
            <p:grpSpPr bwMode="auto">
              <a:xfrm>
                <a:off x="1641" y="1209"/>
                <a:ext cx="1940" cy="403"/>
                <a:chOff x="1641" y="1209"/>
                <a:chExt cx="1940" cy="403"/>
              </a:xfrm>
            </p:grpSpPr>
            <p:sp>
              <p:nvSpPr>
                <p:cNvPr id="89133" name="Rectangle 41"/>
                <p:cNvSpPr>
                  <a:spLocks noChangeArrowheads="1"/>
                </p:cNvSpPr>
                <p:nvPr/>
              </p:nvSpPr>
              <p:spPr bwMode="auto">
                <a:xfrm>
                  <a:off x="1641" y="1209"/>
                  <a:ext cx="1940" cy="403"/>
                </a:xfrm>
                <a:prstGeom prst="rect">
                  <a:avLst/>
                </a:prstGeom>
                <a:solidFill>
                  <a:srgbClr val="CCFFFF"/>
                </a:solidFill>
                <a:ln w="9525">
                  <a:noFill/>
                  <a:miter lim="800000"/>
                  <a:headEnd/>
                  <a:tailEnd/>
                </a:ln>
              </p:spPr>
              <p:txBody>
                <a:bodyPr/>
                <a:lstStyle/>
                <a:p>
                  <a:endParaRPr lang="zh-CN" altLang="en-US"/>
                </a:p>
              </p:txBody>
            </p:sp>
            <p:grpSp>
              <p:nvGrpSpPr>
                <p:cNvPr id="19" name="Group 42"/>
                <p:cNvGrpSpPr>
                  <a:grpSpLocks/>
                </p:cNvGrpSpPr>
                <p:nvPr/>
              </p:nvGrpSpPr>
              <p:grpSpPr bwMode="auto">
                <a:xfrm>
                  <a:off x="1641" y="1209"/>
                  <a:ext cx="1940" cy="403"/>
                  <a:chOff x="1641" y="1209"/>
                  <a:chExt cx="1940" cy="403"/>
                </a:xfrm>
              </p:grpSpPr>
              <p:sp>
                <p:nvSpPr>
                  <p:cNvPr id="89135" name="Rectangle 43"/>
                  <p:cNvSpPr>
                    <a:spLocks noChangeArrowheads="1"/>
                  </p:cNvSpPr>
                  <p:nvPr/>
                </p:nvSpPr>
                <p:spPr bwMode="auto">
                  <a:xfrm>
                    <a:off x="1684" y="1209"/>
                    <a:ext cx="1854"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Html</a:t>
                    </a:r>
                    <a:r>
                      <a:rPr kumimoji="1" lang="zh-CN" altLang="en-US" sz="2800">
                        <a:latin typeface="宋体" charset="-122"/>
                      </a:rPr>
                      <a:t>文档的分析器</a:t>
                    </a:r>
                    <a:endParaRPr kumimoji="1" lang="zh-CN" altLang="en-US" sz="2800">
                      <a:latin typeface="Times New Roman" pitchFamily="18" charset="0"/>
                      <a:cs typeface="Times New Roman" pitchFamily="18" charset="0"/>
                    </a:endParaRPr>
                  </a:p>
                  <a:p>
                    <a:pPr algn="just" eaLnBrk="0" hangingPunct="0"/>
                    <a:endParaRPr kumimoji="1" lang="en-US" altLang="zh-CN" sz="2800">
                      <a:latin typeface="Times New Roman" pitchFamily="18" charset="0"/>
                    </a:endParaRPr>
                  </a:p>
                </p:txBody>
              </p:sp>
              <p:sp>
                <p:nvSpPr>
                  <p:cNvPr id="89136" name="Rectangle 44"/>
                  <p:cNvSpPr>
                    <a:spLocks noChangeArrowheads="1"/>
                  </p:cNvSpPr>
                  <p:nvPr/>
                </p:nvSpPr>
                <p:spPr bwMode="auto">
                  <a:xfrm>
                    <a:off x="1641" y="1209"/>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0" name="Group 45"/>
              <p:cNvGrpSpPr>
                <a:grpSpLocks/>
              </p:cNvGrpSpPr>
              <p:nvPr/>
            </p:nvGrpSpPr>
            <p:grpSpPr bwMode="auto">
              <a:xfrm>
                <a:off x="0" y="1612"/>
                <a:ext cx="1641" cy="403"/>
                <a:chOff x="0" y="1612"/>
                <a:chExt cx="1641" cy="403"/>
              </a:xfrm>
            </p:grpSpPr>
            <p:sp>
              <p:nvSpPr>
                <p:cNvPr id="89129" name="Rectangle 46"/>
                <p:cNvSpPr>
                  <a:spLocks noChangeArrowheads="1"/>
                </p:cNvSpPr>
                <p:nvPr/>
              </p:nvSpPr>
              <p:spPr bwMode="auto">
                <a:xfrm>
                  <a:off x="0" y="1612"/>
                  <a:ext cx="1641" cy="403"/>
                </a:xfrm>
                <a:prstGeom prst="rect">
                  <a:avLst/>
                </a:prstGeom>
                <a:solidFill>
                  <a:srgbClr val="CCFFFF"/>
                </a:solidFill>
                <a:ln w="9525">
                  <a:noFill/>
                  <a:miter lim="800000"/>
                  <a:headEnd/>
                  <a:tailEnd/>
                </a:ln>
              </p:spPr>
              <p:txBody>
                <a:bodyPr/>
                <a:lstStyle/>
                <a:p>
                  <a:endParaRPr lang="zh-CN" altLang="en-US"/>
                </a:p>
              </p:txBody>
            </p:sp>
            <p:grpSp>
              <p:nvGrpSpPr>
                <p:cNvPr id="21" name="Group 47"/>
                <p:cNvGrpSpPr>
                  <a:grpSpLocks/>
                </p:cNvGrpSpPr>
                <p:nvPr/>
              </p:nvGrpSpPr>
              <p:grpSpPr bwMode="auto">
                <a:xfrm>
                  <a:off x="0" y="1612"/>
                  <a:ext cx="1641" cy="403"/>
                  <a:chOff x="0" y="1612"/>
                  <a:chExt cx="1641" cy="403"/>
                </a:xfrm>
              </p:grpSpPr>
              <p:sp>
                <p:nvSpPr>
                  <p:cNvPr id="89131" name="Rectangle 48"/>
                  <p:cNvSpPr>
                    <a:spLocks noChangeArrowheads="1"/>
                  </p:cNvSpPr>
                  <p:nvPr/>
                </p:nvSpPr>
                <p:spPr bwMode="auto">
                  <a:xfrm>
                    <a:off x="43" y="1612"/>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javax.swing.text.rtf</a:t>
                    </a:r>
                  </a:p>
                  <a:p>
                    <a:pPr algn="just" eaLnBrk="0" hangingPunct="0"/>
                    <a:endParaRPr kumimoji="1" lang="en-US" altLang="zh-CN" sz="2800">
                      <a:latin typeface="Times New Roman" pitchFamily="18" charset="0"/>
                    </a:endParaRPr>
                  </a:p>
                </p:txBody>
              </p:sp>
              <p:sp>
                <p:nvSpPr>
                  <p:cNvPr id="89132" name="Rectangle 49"/>
                  <p:cNvSpPr>
                    <a:spLocks noChangeArrowheads="1"/>
                  </p:cNvSpPr>
                  <p:nvPr/>
                </p:nvSpPr>
                <p:spPr bwMode="auto">
                  <a:xfrm>
                    <a:off x="0" y="1612"/>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22" name="Group 50"/>
              <p:cNvGrpSpPr>
                <a:grpSpLocks/>
              </p:cNvGrpSpPr>
              <p:nvPr/>
            </p:nvGrpSpPr>
            <p:grpSpPr bwMode="auto">
              <a:xfrm>
                <a:off x="1641" y="1612"/>
                <a:ext cx="1940" cy="403"/>
                <a:chOff x="1641" y="1612"/>
                <a:chExt cx="1940" cy="403"/>
              </a:xfrm>
            </p:grpSpPr>
            <p:sp>
              <p:nvSpPr>
                <p:cNvPr id="89125" name="Rectangle 51"/>
                <p:cNvSpPr>
                  <a:spLocks noChangeArrowheads="1"/>
                </p:cNvSpPr>
                <p:nvPr/>
              </p:nvSpPr>
              <p:spPr bwMode="auto">
                <a:xfrm>
                  <a:off x="1641" y="1612"/>
                  <a:ext cx="1940" cy="403"/>
                </a:xfrm>
                <a:prstGeom prst="rect">
                  <a:avLst/>
                </a:prstGeom>
                <a:solidFill>
                  <a:srgbClr val="CCFFFF"/>
                </a:solidFill>
                <a:ln w="9525">
                  <a:noFill/>
                  <a:miter lim="800000"/>
                  <a:headEnd/>
                  <a:tailEnd/>
                </a:ln>
              </p:spPr>
              <p:txBody>
                <a:bodyPr/>
                <a:lstStyle/>
                <a:p>
                  <a:endParaRPr lang="zh-CN" altLang="en-US"/>
                </a:p>
              </p:txBody>
            </p:sp>
            <p:grpSp>
              <p:nvGrpSpPr>
                <p:cNvPr id="23" name="Group 52"/>
                <p:cNvGrpSpPr>
                  <a:grpSpLocks/>
                </p:cNvGrpSpPr>
                <p:nvPr/>
              </p:nvGrpSpPr>
              <p:grpSpPr bwMode="auto">
                <a:xfrm>
                  <a:off x="1641" y="1612"/>
                  <a:ext cx="1940" cy="403"/>
                  <a:chOff x="1641" y="1612"/>
                  <a:chExt cx="1940" cy="403"/>
                </a:xfrm>
              </p:grpSpPr>
              <p:sp>
                <p:nvSpPr>
                  <p:cNvPr id="89127" name="Rectangle 53"/>
                  <p:cNvSpPr>
                    <a:spLocks noChangeArrowheads="1"/>
                  </p:cNvSpPr>
                  <p:nvPr/>
                </p:nvSpPr>
                <p:spPr bwMode="auto">
                  <a:xfrm>
                    <a:off x="1684" y="1612"/>
                    <a:ext cx="1854" cy="403"/>
                  </a:xfrm>
                  <a:prstGeom prst="rect">
                    <a:avLst/>
                  </a:prstGeom>
                  <a:solidFill>
                    <a:srgbClr val="CCFFFF"/>
                  </a:solidFill>
                  <a:ln w="9525">
                    <a:noFill/>
                    <a:miter lim="800000"/>
                    <a:headEnd/>
                    <a:tailEnd/>
                  </a:ln>
                </p:spPr>
                <p:txBody>
                  <a:bodyPr/>
                  <a:lstStyle/>
                  <a:p>
                    <a:pPr algn="just"/>
                    <a:r>
                      <a:rPr kumimoji="1" lang="zh-CN" altLang="en-US" sz="2800">
                        <a:latin typeface="宋体" charset="-122"/>
                      </a:rPr>
                      <a:t>支持显示和编辑</a:t>
                    </a:r>
                    <a:r>
                      <a:rPr kumimoji="1" lang="en-US" altLang="zh-CN" sz="2800">
                        <a:latin typeface="Times New Roman" pitchFamily="18" charset="0"/>
                        <a:cs typeface="Times New Roman" pitchFamily="18" charset="0"/>
                      </a:rPr>
                      <a:t>RTF</a:t>
                    </a:r>
                    <a:r>
                      <a:rPr kumimoji="1" lang="zh-CN" altLang="en-US" sz="2800">
                        <a:latin typeface="宋体" charset="-122"/>
                      </a:rPr>
                      <a:t>文件</a:t>
                    </a:r>
                    <a:endParaRPr kumimoji="1" lang="zh-CN" altLang="en-US" sz="2800">
                      <a:latin typeface="Times New Roman" pitchFamily="18" charset="0"/>
                      <a:cs typeface="Times New Roman" pitchFamily="18" charset="0"/>
                    </a:endParaRPr>
                  </a:p>
                  <a:p>
                    <a:pPr algn="just" eaLnBrk="0" hangingPunct="0"/>
                    <a:endParaRPr kumimoji="1" lang="en-US" altLang="zh-CN" sz="2800">
                      <a:latin typeface="Times New Roman" pitchFamily="18" charset="0"/>
                    </a:endParaRPr>
                  </a:p>
                </p:txBody>
              </p:sp>
              <p:sp>
                <p:nvSpPr>
                  <p:cNvPr id="89128" name="Rectangle 54"/>
                  <p:cNvSpPr>
                    <a:spLocks noChangeArrowheads="1"/>
                  </p:cNvSpPr>
                  <p:nvPr/>
                </p:nvSpPr>
                <p:spPr bwMode="auto">
                  <a:xfrm>
                    <a:off x="1641" y="1612"/>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4" name="Group 55"/>
              <p:cNvGrpSpPr>
                <a:grpSpLocks/>
              </p:cNvGrpSpPr>
              <p:nvPr/>
            </p:nvGrpSpPr>
            <p:grpSpPr bwMode="auto">
              <a:xfrm>
                <a:off x="0" y="2015"/>
                <a:ext cx="1641" cy="403"/>
                <a:chOff x="0" y="2015"/>
                <a:chExt cx="1641" cy="403"/>
              </a:xfrm>
            </p:grpSpPr>
            <p:sp>
              <p:nvSpPr>
                <p:cNvPr id="89121" name="Rectangle 56"/>
                <p:cNvSpPr>
                  <a:spLocks noChangeArrowheads="1"/>
                </p:cNvSpPr>
                <p:nvPr/>
              </p:nvSpPr>
              <p:spPr bwMode="auto">
                <a:xfrm>
                  <a:off x="0" y="2015"/>
                  <a:ext cx="1641" cy="403"/>
                </a:xfrm>
                <a:prstGeom prst="rect">
                  <a:avLst/>
                </a:prstGeom>
                <a:solidFill>
                  <a:srgbClr val="CCFFFF"/>
                </a:solidFill>
                <a:ln w="9525">
                  <a:noFill/>
                  <a:miter lim="800000"/>
                  <a:headEnd/>
                  <a:tailEnd/>
                </a:ln>
              </p:spPr>
              <p:txBody>
                <a:bodyPr/>
                <a:lstStyle/>
                <a:p>
                  <a:endParaRPr lang="zh-CN" altLang="en-US"/>
                </a:p>
              </p:txBody>
            </p:sp>
            <p:grpSp>
              <p:nvGrpSpPr>
                <p:cNvPr id="25" name="Group 57"/>
                <p:cNvGrpSpPr>
                  <a:grpSpLocks/>
                </p:cNvGrpSpPr>
                <p:nvPr/>
              </p:nvGrpSpPr>
              <p:grpSpPr bwMode="auto">
                <a:xfrm>
                  <a:off x="0" y="2015"/>
                  <a:ext cx="1641" cy="403"/>
                  <a:chOff x="0" y="2015"/>
                  <a:chExt cx="1641" cy="403"/>
                </a:xfrm>
              </p:grpSpPr>
              <p:sp>
                <p:nvSpPr>
                  <p:cNvPr id="89123" name="Rectangle 58"/>
                  <p:cNvSpPr>
                    <a:spLocks noChangeArrowheads="1"/>
                  </p:cNvSpPr>
                  <p:nvPr/>
                </p:nvSpPr>
                <p:spPr bwMode="auto">
                  <a:xfrm>
                    <a:off x="43" y="2015"/>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javax.swing.tree</a:t>
                    </a:r>
                  </a:p>
                  <a:p>
                    <a:pPr algn="just" eaLnBrk="0" hangingPunct="0"/>
                    <a:endParaRPr kumimoji="1" lang="en-US" altLang="zh-CN" sz="2800">
                      <a:latin typeface="Times New Roman" pitchFamily="18" charset="0"/>
                    </a:endParaRPr>
                  </a:p>
                </p:txBody>
              </p:sp>
              <p:sp>
                <p:nvSpPr>
                  <p:cNvPr id="89124" name="Rectangle 59"/>
                  <p:cNvSpPr>
                    <a:spLocks noChangeArrowheads="1"/>
                  </p:cNvSpPr>
                  <p:nvPr/>
                </p:nvSpPr>
                <p:spPr bwMode="auto">
                  <a:xfrm>
                    <a:off x="0" y="2015"/>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26" name="Group 60"/>
              <p:cNvGrpSpPr>
                <a:grpSpLocks/>
              </p:cNvGrpSpPr>
              <p:nvPr/>
            </p:nvGrpSpPr>
            <p:grpSpPr bwMode="auto">
              <a:xfrm>
                <a:off x="1641" y="2015"/>
                <a:ext cx="1940" cy="403"/>
                <a:chOff x="1641" y="2015"/>
                <a:chExt cx="1940" cy="403"/>
              </a:xfrm>
            </p:grpSpPr>
            <p:sp>
              <p:nvSpPr>
                <p:cNvPr id="89117" name="Rectangle 61"/>
                <p:cNvSpPr>
                  <a:spLocks noChangeArrowheads="1"/>
                </p:cNvSpPr>
                <p:nvPr/>
              </p:nvSpPr>
              <p:spPr bwMode="auto">
                <a:xfrm>
                  <a:off x="1641" y="2015"/>
                  <a:ext cx="1940" cy="403"/>
                </a:xfrm>
                <a:prstGeom prst="rect">
                  <a:avLst/>
                </a:prstGeom>
                <a:solidFill>
                  <a:srgbClr val="CCFFFF"/>
                </a:solidFill>
                <a:ln w="9525">
                  <a:noFill/>
                  <a:miter lim="800000"/>
                  <a:headEnd/>
                  <a:tailEnd/>
                </a:ln>
              </p:spPr>
              <p:txBody>
                <a:bodyPr/>
                <a:lstStyle/>
                <a:p>
                  <a:endParaRPr lang="zh-CN" altLang="en-US"/>
                </a:p>
              </p:txBody>
            </p:sp>
            <p:grpSp>
              <p:nvGrpSpPr>
                <p:cNvPr id="27" name="Group 62"/>
                <p:cNvGrpSpPr>
                  <a:grpSpLocks/>
                </p:cNvGrpSpPr>
                <p:nvPr/>
              </p:nvGrpSpPr>
              <p:grpSpPr bwMode="auto">
                <a:xfrm>
                  <a:off x="1641" y="2015"/>
                  <a:ext cx="1940" cy="403"/>
                  <a:chOff x="1641" y="2015"/>
                  <a:chExt cx="1940" cy="403"/>
                </a:xfrm>
              </p:grpSpPr>
              <p:sp>
                <p:nvSpPr>
                  <p:cNvPr id="89119" name="Rectangle 63"/>
                  <p:cNvSpPr>
                    <a:spLocks noChangeArrowheads="1"/>
                  </p:cNvSpPr>
                  <p:nvPr/>
                </p:nvSpPr>
                <p:spPr bwMode="auto">
                  <a:xfrm>
                    <a:off x="1684" y="2015"/>
                    <a:ext cx="1854"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t>
                    </a:r>
                    <a:r>
                      <a:rPr kumimoji="1" lang="en-US" altLang="zh-CN" sz="2800">
                        <a:latin typeface="Times New Roman" pitchFamily="18" charset="0"/>
                      </a:rPr>
                      <a:t>T</a:t>
                    </a:r>
                    <a:r>
                      <a:rPr kumimoji="1" lang="en-US" altLang="zh-CN" sz="2800">
                        <a:latin typeface="Times New Roman" pitchFamily="18" charset="0"/>
                        <a:cs typeface="Times New Roman" pitchFamily="18" charset="0"/>
                      </a:rPr>
                      <a:t>ree</a:t>
                    </a:r>
                    <a:r>
                      <a:rPr kumimoji="1" lang="zh-CN" altLang="en-US" sz="2800">
                        <a:latin typeface="宋体" charset="-122"/>
                      </a:rPr>
                      <a:t>组件的支持类</a:t>
                    </a:r>
                    <a:endParaRPr kumimoji="1" lang="zh-CN" altLang="en-US" sz="2800">
                      <a:latin typeface="Times New Roman" pitchFamily="18" charset="0"/>
                    </a:endParaRPr>
                  </a:p>
                </p:txBody>
              </p:sp>
              <p:sp>
                <p:nvSpPr>
                  <p:cNvPr id="89120" name="Rectangle 64"/>
                  <p:cNvSpPr>
                    <a:spLocks noChangeArrowheads="1"/>
                  </p:cNvSpPr>
                  <p:nvPr/>
                </p:nvSpPr>
                <p:spPr bwMode="auto">
                  <a:xfrm>
                    <a:off x="1641" y="2015"/>
                    <a:ext cx="1940" cy="403"/>
                  </a:xfrm>
                  <a:prstGeom prst="rect">
                    <a:avLst/>
                  </a:prstGeom>
                  <a:noFill/>
                  <a:ln w="7">
                    <a:solidFill>
                      <a:srgbClr val="A0A0A0"/>
                    </a:solidFill>
                    <a:miter lim="800000"/>
                    <a:headEnd/>
                    <a:tailEnd/>
                  </a:ln>
                </p:spPr>
                <p:txBody>
                  <a:bodyPr/>
                  <a:lstStyle/>
                  <a:p>
                    <a:endParaRPr lang="zh-CN" altLang="en-US"/>
                  </a:p>
                </p:txBody>
              </p:sp>
            </p:grpSp>
          </p:grpSp>
          <p:grpSp>
            <p:nvGrpSpPr>
              <p:cNvPr id="28" name="Group 65"/>
              <p:cNvGrpSpPr>
                <a:grpSpLocks/>
              </p:cNvGrpSpPr>
              <p:nvPr/>
            </p:nvGrpSpPr>
            <p:grpSpPr bwMode="auto">
              <a:xfrm>
                <a:off x="0" y="2418"/>
                <a:ext cx="1641" cy="403"/>
                <a:chOff x="0" y="2418"/>
                <a:chExt cx="1641" cy="403"/>
              </a:xfrm>
            </p:grpSpPr>
            <p:sp>
              <p:nvSpPr>
                <p:cNvPr id="89113" name="Rectangle 66"/>
                <p:cNvSpPr>
                  <a:spLocks noChangeArrowheads="1"/>
                </p:cNvSpPr>
                <p:nvPr/>
              </p:nvSpPr>
              <p:spPr bwMode="auto">
                <a:xfrm>
                  <a:off x="0" y="2418"/>
                  <a:ext cx="1641" cy="403"/>
                </a:xfrm>
                <a:prstGeom prst="rect">
                  <a:avLst/>
                </a:prstGeom>
                <a:solidFill>
                  <a:srgbClr val="CCFFFF"/>
                </a:solidFill>
                <a:ln w="9525">
                  <a:noFill/>
                  <a:miter lim="800000"/>
                  <a:headEnd/>
                  <a:tailEnd/>
                </a:ln>
              </p:spPr>
              <p:txBody>
                <a:bodyPr/>
                <a:lstStyle/>
                <a:p>
                  <a:endParaRPr lang="zh-CN" altLang="en-US"/>
                </a:p>
              </p:txBody>
            </p:sp>
            <p:grpSp>
              <p:nvGrpSpPr>
                <p:cNvPr id="29" name="Group 67"/>
                <p:cNvGrpSpPr>
                  <a:grpSpLocks/>
                </p:cNvGrpSpPr>
                <p:nvPr/>
              </p:nvGrpSpPr>
              <p:grpSpPr bwMode="auto">
                <a:xfrm>
                  <a:off x="0" y="2418"/>
                  <a:ext cx="1641" cy="403"/>
                  <a:chOff x="0" y="2418"/>
                  <a:chExt cx="1641" cy="403"/>
                </a:xfrm>
              </p:grpSpPr>
              <p:sp>
                <p:nvSpPr>
                  <p:cNvPr id="89115" name="Rectangle 68"/>
                  <p:cNvSpPr>
                    <a:spLocks noChangeArrowheads="1"/>
                  </p:cNvSpPr>
                  <p:nvPr/>
                </p:nvSpPr>
                <p:spPr bwMode="auto">
                  <a:xfrm>
                    <a:off x="43" y="2418"/>
                    <a:ext cx="1555" cy="403"/>
                  </a:xfrm>
                  <a:prstGeom prst="rect">
                    <a:avLst/>
                  </a:prstGeom>
                  <a:solidFill>
                    <a:srgbClr val="CCFFFF"/>
                  </a:solidFill>
                  <a:ln w="9525">
                    <a:noFill/>
                    <a:miter lim="800000"/>
                    <a:headEnd/>
                    <a:tailEnd/>
                  </a:ln>
                </p:spPr>
                <p:txBody>
                  <a:bodyPr/>
                  <a:lstStyle/>
                  <a:p>
                    <a:pPr algn="just"/>
                    <a:r>
                      <a:rPr kumimoji="1" lang="en-US" altLang="zh-CN" sz="2800">
                        <a:latin typeface="Times New Roman" pitchFamily="18" charset="0"/>
                        <a:cs typeface="Times New Roman" pitchFamily="18" charset="0"/>
                      </a:rPr>
                      <a:t>javax.swing.undo</a:t>
                    </a:r>
                  </a:p>
                  <a:p>
                    <a:pPr algn="just" eaLnBrk="0" hangingPunct="0"/>
                    <a:endParaRPr kumimoji="1" lang="en-US" altLang="zh-CN" sz="2800">
                      <a:latin typeface="Times New Roman" pitchFamily="18" charset="0"/>
                    </a:endParaRPr>
                  </a:p>
                </p:txBody>
              </p:sp>
              <p:sp>
                <p:nvSpPr>
                  <p:cNvPr id="89116" name="Rectangle 69"/>
                  <p:cNvSpPr>
                    <a:spLocks noChangeArrowheads="1"/>
                  </p:cNvSpPr>
                  <p:nvPr/>
                </p:nvSpPr>
                <p:spPr bwMode="auto">
                  <a:xfrm>
                    <a:off x="0" y="2418"/>
                    <a:ext cx="1641" cy="403"/>
                  </a:xfrm>
                  <a:prstGeom prst="rect">
                    <a:avLst/>
                  </a:prstGeom>
                  <a:noFill/>
                  <a:ln w="7">
                    <a:solidFill>
                      <a:srgbClr val="A0A0A0"/>
                    </a:solidFill>
                    <a:miter lim="800000"/>
                    <a:headEnd/>
                    <a:tailEnd/>
                  </a:ln>
                </p:spPr>
                <p:txBody>
                  <a:bodyPr/>
                  <a:lstStyle/>
                  <a:p>
                    <a:endParaRPr lang="zh-CN" altLang="en-US"/>
                  </a:p>
                </p:txBody>
              </p:sp>
            </p:grpSp>
          </p:grpSp>
          <p:grpSp>
            <p:nvGrpSpPr>
              <p:cNvPr id="30" name="Group 70"/>
              <p:cNvGrpSpPr>
                <a:grpSpLocks/>
              </p:cNvGrpSpPr>
              <p:nvPr/>
            </p:nvGrpSpPr>
            <p:grpSpPr bwMode="auto">
              <a:xfrm>
                <a:off x="1641" y="2418"/>
                <a:ext cx="1940" cy="403"/>
                <a:chOff x="1641" y="2418"/>
                <a:chExt cx="1940" cy="403"/>
              </a:xfrm>
            </p:grpSpPr>
            <p:sp>
              <p:nvSpPr>
                <p:cNvPr id="89109" name="Rectangle 71"/>
                <p:cNvSpPr>
                  <a:spLocks noChangeArrowheads="1"/>
                </p:cNvSpPr>
                <p:nvPr/>
              </p:nvSpPr>
              <p:spPr bwMode="auto">
                <a:xfrm>
                  <a:off x="1641" y="2418"/>
                  <a:ext cx="1940" cy="403"/>
                </a:xfrm>
                <a:prstGeom prst="rect">
                  <a:avLst/>
                </a:prstGeom>
                <a:solidFill>
                  <a:srgbClr val="CCFFFF"/>
                </a:solidFill>
                <a:ln w="9525">
                  <a:noFill/>
                  <a:miter lim="800000"/>
                  <a:headEnd/>
                  <a:tailEnd/>
                </a:ln>
              </p:spPr>
              <p:txBody>
                <a:bodyPr/>
                <a:lstStyle/>
                <a:p>
                  <a:endParaRPr lang="zh-CN" altLang="en-US"/>
                </a:p>
              </p:txBody>
            </p:sp>
            <p:grpSp>
              <p:nvGrpSpPr>
                <p:cNvPr id="31" name="Group 72"/>
                <p:cNvGrpSpPr>
                  <a:grpSpLocks/>
                </p:cNvGrpSpPr>
                <p:nvPr/>
              </p:nvGrpSpPr>
              <p:grpSpPr bwMode="auto">
                <a:xfrm>
                  <a:off x="1641" y="2418"/>
                  <a:ext cx="1940" cy="403"/>
                  <a:chOff x="1641" y="2418"/>
                  <a:chExt cx="1940" cy="403"/>
                </a:xfrm>
              </p:grpSpPr>
              <p:sp>
                <p:nvSpPr>
                  <p:cNvPr id="89111" name="Rectangle 73"/>
                  <p:cNvSpPr>
                    <a:spLocks noChangeArrowheads="1"/>
                  </p:cNvSpPr>
                  <p:nvPr/>
                </p:nvSpPr>
                <p:spPr bwMode="auto">
                  <a:xfrm>
                    <a:off x="1684" y="2418"/>
                    <a:ext cx="1854" cy="403"/>
                  </a:xfrm>
                  <a:prstGeom prst="rect">
                    <a:avLst/>
                  </a:prstGeom>
                  <a:solidFill>
                    <a:srgbClr val="CCFFFF"/>
                  </a:solidFill>
                  <a:ln w="9525">
                    <a:noFill/>
                    <a:miter lim="800000"/>
                    <a:headEnd/>
                    <a:tailEnd/>
                  </a:ln>
                </p:spPr>
                <p:txBody>
                  <a:bodyPr/>
                  <a:lstStyle/>
                  <a:p>
                    <a:pPr algn="just"/>
                    <a:r>
                      <a:rPr kumimoji="1" lang="zh-CN" altLang="en-US" sz="2800">
                        <a:latin typeface="宋体" charset="-122"/>
                      </a:rPr>
                      <a:t>支持取消操作</a:t>
                    </a:r>
                    <a:endParaRPr kumimoji="1" lang="zh-CN" altLang="en-US" sz="2800">
                      <a:latin typeface="Times New Roman" pitchFamily="18" charset="0"/>
                      <a:cs typeface="Times New Roman" pitchFamily="18" charset="0"/>
                    </a:endParaRPr>
                  </a:p>
                  <a:p>
                    <a:pPr algn="just" eaLnBrk="0" hangingPunct="0"/>
                    <a:endParaRPr kumimoji="1" lang="en-US" altLang="zh-CN" sz="2800">
                      <a:latin typeface="Times New Roman" pitchFamily="18" charset="0"/>
                    </a:endParaRPr>
                  </a:p>
                </p:txBody>
              </p:sp>
              <p:sp>
                <p:nvSpPr>
                  <p:cNvPr id="89112" name="Rectangle 74"/>
                  <p:cNvSpPr>
                    <a:spLocks noChangeArrowheads="1"/>
                  </p:cNvSpPr>
                  <p:nvPr/>
                </p:nvSpPr>
                <p:spPr bwMode="auto">
                  <a:xfrm>
                    <a:off x="1641" y="2418"/>
                    <a:ext cx="1940" cy="403"/>
                  </a:xfrm>
                  <a:prstGeom prst="rect">
                    <a:avLst/>
                  </a:prstGeom>
                  <a:noFill/>
                  <a:ln w="7">
                    <a:solidFill>
                      <a:srgbClr val="A0A0A0"/>
                    </a:solidFill>
                    <a:miter lim="800000"/>
                    <a:headEnd/>
                    <a:tailEnd/>
                  </a:ln>
                </p:spPr>
                <p:txBody>
                  <a:bodyPr/>
                  <a:lstStyle/>
                  <a:p>
                    <a:endParaRPr lang="zh-CN" altLang="en-US"/>
                  </a:p>
                </p:txBody>
              </p:sp>
            </p:grpSp>
          </p:grpSp>
        </p:grpSp>
        <p:sp>
          <p:nvSpPr>
            <p:cNvPr id="89094" name="Rectangle 75"/>
            <p:cNvSpPr>
              <a:spLocks noChangeArrowheads="1"/>
            </p:cNvSpPr>
            <p:nvPr/>
          </p:nvSpPr>
          <p:spPr bwMode="auto">
            <a:xfrm>
              <a:off x="-3" y="-3"/>
              <a:ext cx="3587" cy="2827"/>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4925905-69DD-48A3-9E70-336B40BDA6F4}" type="slidenum">
              <a:rPr lang="en-US" altLang="zh-CN"/>
              <a:pPr>
                <a:defRPr/>
              </a:pPr>
              <a:t>97</a:t>
            </a:fld>
            <a:endParaRPr lang="en-US" altLang="zh-CN"/>
          </a:p>
        </p:txBody>
      </p:sp>
      <p:sp>
        <p:nvSpPr>
          <p:cNvPr id="427010" name="Rectangle 2"/>
          <p:cNvSpPr>
            <a:spLocks noGrp="1" noChangeArrowheads="1"/>
          </p:cNvSpPr>
          <p:nvPr>
            <p:ph type="title"/>
          </p:nvPr>
        </p:nvSpPr>
        <p:spPr/>
        <p:txBody>
          <a:bodyPr/>
          <a:lstStyle/>
          <a:p>
            <a:pPr eaLnBrk="1" hangingPunct="1">
              <a:defRPr/>
            </a:pPr>
            <a:r>
              <a:rPr lang="en-US" altLang="zh-CN" smtClean="0"/>
              <a:t>javax.swing</a:t>
            </a:r>
          </a:p>
        </p:txBody>
      </p:sp>
      <p:sp>
        <p:nvSpPr>
          <p:cNvPr id="427011" name="Rectangle 3"/>
          <p:cNvSpPr>
            <a:spLocks noGrp="1" noChangeArrowheads="1"/>
          </p:cNvSpPr>
          <p:nvPr>
            <p:ph type="body" idx="1"/>
          </p:nvPr>
        </p:nvSpPr>
        <p:spPr>
          <a:xfrm>
            <a:off x="684213" y="1557338"/>
            <a:ext cx="7772400" cy="4876800"/>
          </a:xfrm>
        </p:spPr>
        <p:txBody>
          <a:bodyPr/>
          <a:lstStyle/>
          <a:p>
            <a:pPr algn="just" eaLnBrk="1" hangingPunct="1">
              <a:lnSpc>
                <a:spcPct val="90000"/>
              </a:lnSpc>
              <a:buFont typeface="Wingdings" pitchFamily="2" charset="2"/>
              <a:buNone/>
              <a:defRPr/>
            </a:pPr>
            <a:r>
              <a:rPr lang="en-US" altLang="zh-CN" smtClean="0">
                <a:cs typeface="Times New Roman" pitchFamily="18" charset="0"/>
              </a:rPr>
              <a:t>         swing</a:t>
            </a:r>
            <a:r>
              <a:rPr lang="zh-CN" altLang="en-US" smtClean="0">
                <a:latin typeface="宋体" pitchFamily="2" charset="-122"/>
              </a:rPr>
              <a:t>包是</a:t>
            </a:r>
            <a:r>
              <a:rPr lang="en-US" altLang="zh-CN" smtClean="0">
                <a:cs typeface="Times New Roman" pitchFamily="18" charset="0"/>
              </a:rPr>
              <a:t>Swing</a:t>
            </a:r>
            <a:r>
              <a:rPr lang="zh-CN" altLang="en-US" smtClean="0">
                <a:latin typeface="宋体" pitchFamily="2" charset="-122"/>
              </a:rPr>
              <a:t>提供的最大包，它包含将近</a:t>
            </a:r>
            <a:r>
              <a:rPr lang="en-US" altLang="zh-CN" smtClean="0">
                <a:cs typeface="Times New Roman" pitchFamily="18" charset="0"/>
              </a:rPr>
              <a:t>100</a:t>
            </a:r>
            <a:r>
              <a:rPr lang="zh-CN" altLang="en-US" smtClean="0">
                <a:latin typeface="宋体" pitchFamily="2" charset="-122"/>
              </a:rPr>
              <a:t>个类和</a:t>
            </a:r>
            <a:r>
              <a:rPr lang="en-US" altLang="zh-CN" smtClean="0">
                <a:cs typeface="Times New Roman" pitchFamily="18" charset="0"/>
              </a:rPr>
              <a:t>25</a:t>
            </a:r>
            <a:r>
              <a:rPr lang="zh-CN" altLang="en-US" smtClean="0">
                <a:latin typeface="宋体" pitchFamily="2" charset="-122"/>
              </a:rPr>
              <a:t>个接口，几乎所有的</a:t>
            </a:r>
            <a:r>
              <a:rPr lang="en-US" altLang="zh-CN" smtClean="0">
                <a:cs typeface="Times New Roman" pitchFamily="18" charset="0"/>
              </a:rPr>
              <a:t>Swing</a:t>
            </a:r>
            <a:r>
              <a:rPr lang="zh-CN" altLang="en-US" smtClean="0">
                <a:latin typeface="宋体" pitchFamily="2" charset="-122"/>
              </a:rPr>
              <a:t>组件都在</a:t>
            </a:r>
            <a:r>
              <a:rPr lang="en-US" altLang="zh-CN" smtClean="0">
                <a:cs typeface="Times New Roman" pitchFamily="18" charset="0"/>
              </a:rPr>
              <a:t>swing</a:t>
            </a:r>
            <a:r>
              <a:rPr lang="zh-CN" altLang="en-US" smtClean="0">
                <a:latin typeface="宋体" pitchFamily="2" charset="-122"/>
              </a:rPr>
              <a:t>包中，只有</a:t>
            </a:r>
            <a:r>
              <a:rPr lang="en-US" altLang="zh-CN" smtClean="0">
                <a:cs typeface="Times New Roman" pitchFamily="18" charset="0"/>
              </a:rPr>
              <a:t>JTableHeader</a:t>
            </a:r>
            <a:r>
              <a:rPr lang="zh-CN" altLang="en-US" smtClean="0">
                <a:latin typeface="宋体" pitchFamily="2" charset="-122"/>
              </a:rPr>
              <a:t>和</a:t>
            </a:r>
            <a:r>
              <a:rPr lang="en-US" altLang="zh-CN" smtClean="0">
                <a:cs typeface="Times New Roman" pitchFamily="18" charset="0"/>
              </a:rPr>
              <a:t>JTextComponent</a:t>
            </a:r>
            <a:r>
              <a:rPr lang="zh-CN" altLang="en-US" smtClean="0">
                <a:latin typeface="宋体" pitchFamily="2" charset="-122"/>
              </a:rPr>
              <a:t>是例外，它们分别在</a:t>
            </a:r>
            <a:r>
              <a:rPr lang="en-US" altLang="zh-CN" smtClean="0">
                <a:cs typeface="Times New Roman" pitchFamily="18" charset="0"/>
              </a:rPr>
              <a:t>swing.table</a:t>
            </a:r>
            <a:r>
              <a:rPr lang="zh-CN" altLang="en-US" smtClean="0">
                <a:latin typeface="宋体" pitchFamily="2" charset="-122"/>
              </a:rPr>
              <a:t>和</a:t>
            </a:r>
            <a:r>
              <a:rPr lang="en-US" altLang="zh-CN" smtClean="0">
                <a:cs typeface="Times New Roman" pitchFamily="18" charset="0"/>
              </a:rPr>
              <a:t>swing.text</a:t>
            </a:r>
            <a:r>
              <a:rPr lang="zh-CN" altLang="en-US" smtClean="0">
                <a:latin typeface="宋体" pitchFamily="2" charset="-122"/>
              </a:rPr>
              <a:t>中。</a:t>
            </a:r>
          </a:p>
          <a:p>
            <a:pPr algn="just" eaLnBrk="1" hangingPunct="1">
              <a:lnSpc>
                <a:spcPct val="90000"/>
              </a:lnSpc>
              <a:buFont typeface="Wingdings" pitchFamily="2" charset="2"/>
              <a:buNone/>
              <a:defRPr/>
            </a:pPr>
            <a:r>
              <a:rPr lang="zh-CN" altLang="en-US" smtClean="0">
                <a:latin typeface="宋体" pitchFamily="2" charset="-122"/>
                <a:cs typeface="Times New Roman" pitchFamily="18" charset="0"/>
              </a:rPr>
              <a:t>    在</a:t>
            </a:r>
            <a:r>
              <a:rPr lang="en-US" altLang="zh-CN" smtClean="0">
                <a:latin typeface="宋体" pitchFamily="2" charset="-122"/>
                <a:cs typeface="Times New Roman" pitchFamily="18" charset="0"/>
              </a:rPr>
              <a:t>javax.swing</a:t>
            </a:r>
            <a:r>
              <a:rPr lang="zh-CN" altLang="en-US" smtClean="0">
                <a:latin typeface="宋体" pitchFamily="2" charset="-122"/>
                <a:cs typeface="Times New Roman" pitchFamily="18" charset="0"/>
              </a:rPr>
              <a:t>包中，定义了两种类型的组件：顶层容器（</a:t>
            </a:r>
            <a:r>
              <a:rPr lang="en-US" altLang="zh-CN" smtClean="0">
                <a:latin typeface="宋体" pitchFamily="2" charset="-122"/>
                <a:cs typeface="Times New Roman" pitchFamily="18" charset="0"/>
              </a:rPr>
              <a:t>JFrame</a:t>
            </a:r>
            <a:r>
              <a:rPr lang="zh-CN" altLang="en-US" smtClean="0">
                <a:latin typeface="宋体" pitchFamily="2" charset="-122"/>
                <a:cs typeface="Times New Roman" pitchFamily="18" charset="0"/>
              </a:rPr>
              <a:t>，</a:t>
            </a:r>
            <a:r>
              <a:rPr lang="en-US" altLang="zh-CN" smtClean="0">
                <a:latin typeface="宋体" pitchFamily="2" charset="-122"/>
                <a:cs typeface="Times New Roman" pitchFamily="18" charset="0"/>
              </a:rPr>
              <a:t>JApplet</a:t>
            </a:r>
            <a:r>
              <a:rPr lang="zh-CN" altLang="en-US" smtClean="0">
                <a:latin typeface="宋体" pitchFamily="2" charset="-122"/>
                <a:cs typeface="Times New Roman" pitchFamily="18" charset="0"/>
              </a:rPr>
              <a:t>，</a:t>
            </a:r>
            <a:r>
              <a:rPr lang="en-US" altLang="zh-CN" smtClean="0">
                <a:latin typeface="宋体" pitchFamily="2" charset="-122"/>
                <a:cs typeface="Times New Roman" pitchFamily="18" charset="0"/>
              </a:rPr>
              <a:t>JDialog</a:t>
            </a:r>
            <a:r>
              <a:rPr lang="zh-CN" altLang="en-US" smtClean="0">
                <a:latin typeface="宋体" pitchFamily="2" charset="-122"/>
                <a:cs typeface="Times New Roman" pitchFamily="18" charset="0"/>
              </a:rPr>
              <a:t>和</a:t>
            </a:r>
            <a:r>
              <a:rPr lang="en-US" altLang="zh-CN" smtClean="0">
                <a:latin typeface="宋体" pitchFamily="2" charset="-122"/>
                <a:cs typeface="Times New Roman" pitchFamily="18" charset="0"/>
              </a:rPr>
              <a:t>JWindow</a:t>
            </a:r>
            <a:r>
              <a:rPr lang="zh-CN" altLang="en-US" smtClean="0">
                <a:latin typeface="宋体" pitchFamily="2" charset="-122"/>
                <a:cs typeface="Times New Roman" pitchFamily="18" charset="0"/>
              </a:rPr>
              <a:t>）和轻量级组件</a:t>
            </a:r>
            <a:r>
              <a:rPr lang="en-US" altLang="zh-CN" smtClean="0">
                <a:latin typeface="宋体" pitchFamily="2" charset="-122"/>
                <a:cs typeface="Times New Roman" pitchFamily="18" charset="0"/>
              </a:rPr>
              <a:t>(JComponent)</a:t>
            </a:r>
            <a:r>
              <a:rPr lang="zh-CN" altLang="en-US" smtClean="0">
                <a:latin typeface="宋体" pitchFamily="2" charset="-122"/>
                <a:cs typeface="Times New Roman" pitchFamily="18" charset="0"/>
              </a:rPr>
              <a:t>。</a:t>
            </a:r>
            <a:r>
              <a:rPr lang="en-US" altLang="zh-CN" smtClean="0">
                <a:latin typeface="宋体" pitchFamily="2" charset="-122"/>
                <a:cs typeface="Times New Roman" pitchFamily="18" charset="0"/>
              </a:rPr>
              <a:t>Swing</a:t>
            </a:r>
            <a:r>
              <a:rPr lang="zh-CN" altLang="en-US" smtClean="0">
                <a:latin typeface="宋体" pitchFamily="2" charset="-122"/>
                <a:cs typeface="Times New Roman" pitchFamily="18" charset="0"/>
              </a:rPr>
              <a:t>组件都是</a:t>
            </a:r>
            <a:r>
              <a:rPr lang="en-US" altLang="zh-CN" smtClean="0">
                <a:latin typeface="宋体" pitchFamily="2" charset="-122"/>
                <a:cs typeface="Times New Roman" pitchFamily="18" charset="0"/>
              </a:rPr>
              <a:t>AWT</a:t>
            </a:r>
            <a:r>
              <a:rPr lang="zh-CN" altLang="en-US" smtClean="0">
                <a:latin typeface="宋体" pitchFamily="2" charset="-122"/>
                <a:cs typeface="Times New Roman" pitchFamily="18" charset="0"/>
              </a:rPr>
              <a:t>的</a:t>
            </a:r>
            <a:r>
              <a:rPr lang="en-US" altLang="zh-CN" smtClean="0">
                <a:latin typeface="宋体" pitchFamily="2" charset="-122"/>
                <a:cs typeface="Times New Roman" pitchFamily="18" charset="0"/>
              </a:rPr>
              <a:t>Container</a:t>
            </a:r>
            <a:r>
              <a:rPr lang="zh-CN" altLang="en-US" smtClean="0">
                <a:latin typeface="宋体" pitchFamily="2" charset="-122"/>
                <a:cs typeface="Times New Roman" pitchFamily="18" charset="0"/>
              </a:rPr>
              <a:t>类的直接子类和间接子类。</a:t>
            </a:r>
            <a:r>
              <a:rPr lang="zh-CN" altLang="en-US" smtClean="0">
                <a:latin typeface="宋体" pitchFamily="2" charset="-122"/>
              </a:rPr>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8A6DA1C-06F3-40D8-80CF-5963BF50C26D}" type="slidenum">
              <a:rPr lang="en-US" altLang="zh-CN"/>
              <a:pPr>
                <a:defRPr/>
              </a:pPr>
              <a:t>98</a:t>
            </a:fld>
            <a:endParaRPr lang="en-US" altLang="zh-CN"/>
          </a:p>
        </p:txBody>
      </p:sp>
      <p:sp>
        <p:nvSpPr>
          <p:cNvPr id="429058" name="Rectangle 2"/>
          <p:cNvSpPr>
            <a:spLocks noGrp="1" noChangeArrowheads="1"/>
          </p:cNvSpPr>
          <p:nvPr>
            <p:ph type="title"/>
          </p:nvPr>
        </p:nvSpPr>
        <p:spPr>
          <a:xfrm>
            <a:off x="2268538" y="0"/>
            <a:ext cx="6113462" cy="1143000"/>
          </a:xfrm>
        </p:spPr>
        <p:txBody>
          <a:bodyPr/>
          <a:lstStyle/>
          <a:p>
            <a:pPr eaLnBrk="1" hangingPunct="1">
              <a:defRPr/>
            </a:pPr>
            <a:r>
              <a:rPr lang="en-US" altLang="zh-CN" smtClean="0"/>
              <a:t>Swing</a:t>
            </a:r>
            <a:r>
              <a:rPr lang="zh-CN" altLang="en-US" smtClean="0"/>
              <a:t>的类层次结构</a:t>
            </a:r>
          </a:p>
        </p:txBody>
      </p:sp>
      <p:sp>
        <p:nvSpPr>
          <p:cNvPr id="429059" name="Rectangle 3"/>
          <p:cNvSpPr>
            <a:spLocks noGrp="1" noChangeArrowheads="1"/>
          </p:cNvSpPr>
          <p:nvPr>
            <p:ph type="body" idx="1"/>
          </p:nvPr>
        </p:nvSpPr>
        <p:spPr>
          <a:xfrm>
            <a:off x="250825" y="1066800"/>
            <a:ext cx="8893175" cy="5486400"/>
          </a:xfrm>
        </p:spPr>
        <p:txBody>
          <a:bodyPr/>
          <a:lstStyle/>
          <a:p>
            <a:pPr eaLnBrk="1" hangingPunct="1">
              <a:buFont typeface="Wingdings" pitchFamily="2" charset="2"/>
              <a:buNone/>
              <a:defRPr/>
            </a:pPr>
            <a:r>
              <a:rPr lang="en-US" altLang="zh-CN" smtClean="0"/>
              <a:t>java.awt.Component</a:t>
            </a:r>
          </a:p>
          <a:p>
            <a:pPr eaLnBrk="1" hangingPunct="1">
              <a:buFont typeface="Wingdings" pitchFamily="2" charset="2"/>
              <a:buNone/>
              <a:defRPr/>
            </a:pPr>
            <a:r>
              <a:rPr lang="en-US" altLang="zh-CN" smtClean="0"/>
              <a:t>	-java.awt.Container</a:t>
            </a:r>
          </a:p>
          <a:p>
            <a:pPr eaLnBrk="1" hangingPunct="1">
              <a:buFont typeface="Wingdings" pitchFamily="2" charset="2"/>
              <a:buNone/>
              <a:defRPr/>
            </a:pPr>
            <a:r>
              <a:rPr lang="en-US" altLang="zh-CN" smtClean="0"/>
              <a:t>		-java.awt.Window</a:t>
            </a:r>
          </a:p>
          <a:p>
            <a:pPr eaLnBrk="1" hangingPunct="1">
              <a:buFont typeface="Wingdings" pitchFamily="2" charset="2"/>
              <a:buNone/>
              <a:defRPr/>
            </a:pPr>
            <a:r>
              <a:rPr lang="en-US" altLang="zh-CN" smtClean="0"/>
              <a:t>			-java.awt.Frame</a:t>
            </a:r>
            <a:r>
              <a:rPr lang="en-US" altLang="zh-CN" smtClean="0">
                <a:latin typeface="Arial"/>
              </a:rPr>
              <a:t>—</a:t>
            </a:r>
            <a:r>
              <a:rPr lang="en-US" altLang="zh-CN" smtClean="0"/>
              <a:t>javax.swing.JFrame</a:t>
            </a:r>
          </a:p>
          <a:p>
            <a:pPr eaLnBrk="1" hangingPunct="1">
              <a:buFont typeface="Wingdings" pitchFamily="2" charset="2"/>
              <a:buNone/>
              <a:defRPr/>
            </a:pPr>
            <a:r>
              <a:rPr lang="en-US" altLang="zh-CN" smtClean="0"/>
              <a:t>			-java.awt.Dialog</a:t>
            </a:r>
            <a:r>
              <a:rPr lang="en-US" altLang="zh-CN" smtClean="0">
                <a:latin typeface="Arial"/>
              </a:rPr>
              <a:t>—</a:t>
            </a:r>
            <a:r>
              <a:rPr lang="en-US" altLang="zh-CN" smtClean="0"/>
              <a:t>javax.swing.JDialog</a:t>
            </a:r>
          </a:p>
          <a:p>
            <a:pPr eaLnBrk="1" hangingPunct="1">
              <a:buFont typeface="Wingdings" pitchFamily="2" charset="2"/>
              <a:buNone/>
              <a:defRPr/>
            </a:pPr>
            <a:r>
              <a:rPr lang="en-US" altLang="zh-CN" smtClean="0"/>
              <a:t>			-javax.swing.JWindow</a:t>
            </a:r>
          </a:p>
          <a:p>
            <a:pPr eaLnBrk="1" hangingPunct="1">
              <a:buFont typeface="Wingdings" pitchFamily="2" charset="2"/>
              <a:buNone/>
              <a:defRPr/>
            </a:pPr>
            <a:r>
              <a:rPr lang="en-US" altLang="zh-CN" smtClean="0"/>
              <a:t>		-java.awt.Applet</a:t>
            </a:r>
            <a:r>
              <a:rPr lang="en-US" altLang="zh-CN" smtClean="0">
                <a:latin typeface="Arial"/>
              </a:rPr>
              <a:t>—</a:t>
            </a:r>
            <a:r>
              <a:rPr lang="en-US" altLang="zh-CN" smtClean="0"/>
              <a:t>javax.swing.JApplet</a:t>
            </a:r>
          </a:p>
          <a:p>
            <a:pPr eaLnBrk="1" hangingPunct="1">
              <a:buFont typeface="Wingdings" pitchFamily="2" charset="2"/>
              <a:buNone/>
              <a:defRPr/>
            </a:pPr>
            <a:r>
              <a:rPr lang="en-US" altLang="zh-CN" smtClean="0"/>
              <a:t>		-javax.swing.Box</a:t>
            </a:r>
          </a:p>
          <a:p>
            <a:pPr eaLnBrk="1" hangingPunct="1">
              <a:buFont typeface="Wingdings" pitchFamily="2" charset="2"/>
              <a:buNone/>
              <a:defRPr/>
            </a:pPr>
            <a:r>
              <a:rPr lang="en-US" altLang="zh-CN" smtClean="0"/>
              <a:t>		-javax.swing.JComponet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595D46FF-E985-41F3-BF6E-1BDD8BA890AA}" type="slidenum">
              <a:rPr lang="en-US" altLang="zh-CN"/>
              <a:pPr>
                <a:defRPr/>
              </a:pPr>
              <a:t>99</a:t>
            </a:fld>
            <a:endParaRPr lang="en-US" altLang="zh-CN"/>
          </a:p>
        </p:txBody>
      </p:sp>
      <p:sp>
        <p:nvSpPr>
          <p:cNvPr id="431106" name="Rectangle 2"/>
          <p:cNvSpPr>
            <a:spLocks noGrp="1" noChangeArrowheads="1"/>
          </p:cNvSpPr>
          <p:nvPr>
            <p:ph type="title"/>
          </p:nvPr>
        </p:nvSpPr>
        <p:spPr/>
        <p:txBody>
          <a:bodyPr/>
          <a:lstStyle/>
          <a:p>
            <a:pPr eaLnBrk="1" hangingPunct="1">
              <a:defRPr/>
            </a:pPr>
            <a:r>
              <a:rPr lang="en-US" altLang="zh-CN" smtClean="0"/>
              <a:t>Swing</a:t>
            </a:r>
            <a:r>
              <a:rPr lang="zh-CN" altLang="en-US" smtClean="0"/>
              <a:t>组件的分类</a:t>
            </a:r>
          </a:p>
        </p:txBody>
      </p:sp>
      <p:sp>
        <p:nvSpPr>
          <p:cNvPr id="431107" name="Rectangle 3"/>
          <p:cNvSpPr>
            <a:spLocks noGrp="1" noChangeArrowheads="1"/>
          </p:cNvSpPr>
          <p:nvPr>
            <p:ph type="body" idx="1"/>
          </p:nvPr>
        </p:nvSpPr>
        <p:spPr>
          <a:xfrm>
            <a:off x="457200" y="1905000"/>
            <a:ext cx="8686800" cy="4114800"/>
          </a:xfrm>
        </p:spPr>
        <p:txBody>
          <a:bodyPr/>
          <a:lstStyle/>
          <a:p>
            <a:pPr eaLnBrk="1" hangingPunct="1">
              <a:buFont typeface="Wingdings" pitchFamily="2" charset="2"/>
              <a:buNone/>
              <a:defRPr/>
            </a:pPr>
            <a:r>
              <a:rPr lang="zh-CN" altLang="en-US" smtClean="0"/>
              <a:t>从功能上分：</a:t>
            </a:r>
          </a:p>
          <a:p>
            <a:pPr eaLnBrk="1" hangingPunct="1">
              <a:buFont typeface="Wingdings" pitchFamily="2" charset="2"/>
              <a:buNone/>
              <a:defRPr/>
            </a:pPr>
            <a:r>
              <a:rPr lang="zh-CN" altLang="en-US" smtClean="0"/>
              <a:t>（</a:t>
            </a:r>
            <a:r>
              <a:rPr lang="en-US" altLang="zh-CN" smtClean="0"/>
              <a:t>1</a:t>
            </a:r>
            <a:r>
              <a:rPr lang="zh-CN" altLang="en-US" smtClean="0"/>
              <a:t>）顶层容器：</a:t>
            </a:r>
            <a:r>
              <a:rPr lang="en-US" altLang="zh-CN" smtClean="0"/>
              <a:t>JFrame,JApplet,JDialog,JWindow</a:t>
            </a:r>
            <a:r>
              <a:rPr lang="zh-CN" altLang="en-US" smtClean="0"/>
              <a:t>共</a:t>
            </a:r>
            <a:r>
              <a:rPr lang="en-US" altLang="zh-CN" smtClean="0"/>
              <a:t>4</a:t>
            </a:r>
            <a:r>
              <a:rPr lang="zh-CN" altLang="en-US" smtClean="0"/>
              <a:t>个</a:t>
            </a:r>
          </a:p>
          <a:p>
            <a:pPr eaLnBrk="1" hangingPunct="1">
              <a:buFont typeface="Wingdings" pitchFamily="2" charset="2"/>
              <a:buNone/>
              <a:defRPr/>
            </a:pPr>
            <a:r>
              <a:rPr lang="zh-CN" altLang="en-US" smtClean="0"/>
              <a:t>（</a:t>
            </a:r>
            <a:r>
              <a:rPr lang="en-US" altLang="zh-CN" smtClean="0"/>
              <a:t>2</a:t>
            </a:r>
            <a:r>
              <a:rPr lang="zh-CN" altLang="en-US" smtClean="0"/>
              <a:t>）普通容器：</a:t>
            </a:r>
          </a:p>
          <a:p>
            <a:pPr eaLnBrk="1" hangingPunct="1">
              <a:buFont typeface="Wingdings" pitchFamily="2" charset="2"/>
              <a:buNone/>
              <a:defRPr/>
            </a:pPr>
            <a:r>
              <a:rPr lang="zh-CN" altLang="en-US" smtClean="0"/>
              <a:t>	</a:t>
            </a:r>
            <a:r>
              <a:rPr lang="en-US" altLang="zh-CN" smtClean="0"/>
              <a:t>JPanel,JScrollPane,JSplitPane,JToolBar</a:t>
            </a:r>
          </a:p>
          <a:p>
            <a:pPr eaLnBrk="1" hangingPunct="1">
              <a:buFont typeface="Wingdings" pitchFamily="2" charset="2"/>
              <a:buNone/>
              <a:defRPr/>
            </a:pPr>
            <a:r>
              <a:rPr lang="en-US" altLang="zh-CN" smtClean="0"/>
              <a:t>(3)</a:t>
            </a:r>
            <a:r>
              <a:rPr lang="zh-CN" altLang="en-US" smtClean="0"/>
              <a:t>特殊容器：在</a:t>
            </a:r>
            <a:r>
              <a:rPr lang="en-US" altLang="zh-CN" smtClean="0"/>
              <a:t>GUI</a:t>
            </a:r>
            <a:r>
              <a:rPr lang="zh-CN" altLang="en-US" smtClean="0"/>
              <a:t>上起特殊作用的中间层，如</a:t>
            </a:r>
            <a:r>
              <a:rPr lang="en-US" altLang="zh-CN" smtClean="0"/>
              <a:t>JInternalFrame,JLayeredPane,JRootPane.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16.5|7.7|23.6|21.1|1.7"/>
</p:tagLst>
</file>

<file path=ppt/tags/tag3.xml><?xml version="1.0" encoding="utf-8"?>
<p:tagLst xmlns:a="http://schemas.openxmlformats.org/drawingml/2006/main" xmlns:r="http://schemas.openxmlformats.org/officeDocument/2006/relationships" xmlns:p="http://schemas.openxmlformats.org/presentationml/2006/main">
  <p:tag name="TIMING" val="|27.5|2.7|2|2.3|1.3|4.1"/>
</p:tagLst>
</file>

<file path=ppt/tags/tag4.xml><?xml version="1.0" encoding="utf-8"?>
<p:tagLst xmlns:a="http://schemas.openxmlformats.org/drawingml/2006/main" xmlns:r="http://schemas.openxmlformats.org/officeDocument/2006/relationships" xmlns:p="http://schemas.openxmlformats.org/presentationml/2006/main">
  <p:tag name="TIMING" val="|1.3|1.1|2.7|0.5|1|3|1.7|0.5|0|0|0|0|0"/>
</p:tagLst>
</file>

<file path=ppt/tags/tag5.xml><?xml version="1.0" encoding="utf-8"?>
<p:tagLst xmlns:a="http://schemas.openxmlformats.org/drawingml/2006/main" xmlns:r="http://schemas.openxmlformats.org/officeDocument/2006/relationships" xmlns:p="http://schemas.openxmlformats.org/presentationml/2006/main">
  <p:tag name="TIMING" val="|0|0|0|0|0|0|0|0|0|0|0|0"/>
</p:tagLst>
</file>

<file path=ppt/tags/tag6.xml><?xml version="1.0" encoding="utf-8"?>
<p:tagLst xmlns:a="http://schemas.openxmlformats.org/drawingml/2006/main" xmlns:r="http://schemas.openxmlformats.org/officeDocument/2006/relationships" xmlns:p="http://schemas.openxmlformats.org/presentationml/2006/main">
  <p:tag name="TIMING" val="|0|0|0|0|0|0|0|0|0|0|0|0"/>
</p:tagLst>
</file>

<file path=ppt/tags/tag7.xml><?xml version="1.0" encoding="utf-8"?>
<p:tagLst xmlns:a="http://schemas.openxmlformats.org/drawingml/2006/main" xmlns:r="http://schemas.openxmlformats.org/officeDocument/2006/relationships" xmlns:p="http://schemas.openxmlformats.org/presentationml/2006/main">
  <p:tag name="TIMING" val="|0|0|0|0|0|0|0|0"/>
</p:tagLst>
</file>

<file path=ppt/tags/tag8.xml><?xml version="1.0" encoding="utf-8"?>
<p:tagLst xmlns:a="http://schemas.openxmlformats.org/drawingml/2006/main" xmlns:r="http://schemas.openxmlformats.org/officeDocument/2006/relationships" xmlns:p="http://schemas.openxmlformats.org/presentationml/2006/main">
  <p:tag name="TIMING" val="|0|0|0|0|0|0|0|0|0|0|0"/>
</p:tagLst>
</file>

<file path=ppt/tags/tag9.xml><?xml version="1.0" encoding="utf-8"?>
<p:tagLst xmlns:a="http://schemas.openxmlformats.org/drawingml/2006/main" xmlns:r="http://schemas.openxmlformats.org/officeDocument/2006/relationships" xmlns:p="http://schemas.openxmlformats.org/presentationml/2006/main">
  <p:tag name="TIMING" val="|0|0|0|0|0|0|0|0|0|0"/>
</p:tagLst>
</file>

<file path=ppt/theme/theme1.xml><?xml version="1.0" encoding="utf-8"?>
<a:theme xmlns:a="http://schemas.openxmlformats.org/drawingml/2006/main" name="Qinghua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Qinghua主题1</Template>
  <TotalTime>1222</TotalTime>
  <Words>2525</Words>
  <Application>Microsoft Office PowerPoint</Application>
  <PresentationFormat>全屏显示(4:3)</PresentationFormat>
  <Paragraphs>1033</Paragraphs>
  <Slides>113</Slides>
  <Notes>89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15" baseType="lpstr">
      <vt:lpstr>Qinghua主题1</vt:lpstr>
      <vt:lpstr>位图图像</vt:lpstr>
      <vt:lpstr>第六讲 Java图形用户界面设计 AWT与Swing</vt:lpstr>
      <vt:lpstr>课程内容安排</vt:lpstr>
      <vt:lpstr>Java语言的特点</vt:lpstr>
      <vt:lpstr>谁发明了图形用户界面？</vt:lpstr>
      <vt:lpstr>PowerPoint 演示文稿</vt:lpstr>
      <vt:lpstr>学习目标</vt:lpstr>
      <vt:lpstr>PowerPoint 演示文稿</vt:lpstr>
      <vt:lpstr>PowerPoint 演示文稿</vt:lpstr>
      <vt:lpstr>PowerPoint 演示文稿</vt:lpstr>
      <vt:lpstr>Building GUIs with AWT(Abstract Window Toolkit)</vt:lpstr>
      <vt:lpstr>PowerPoint 演示文稿</vt:lpstr>
      <vt:lpstr>Component（组件）</vt:lpstr>
      <vt:lpstr>PowerPoint 演示文稿</vt:lpstr>
      <vt:lpstr>JComponent（Swing组件）</vt:lpstr>
      <vt:lpstr>Container（容器）</vt:lpstr>
      <vt:lpstr>LayoutManager（布局管理器）</vt:lpstr>
      <vt:lpstr>PowerPoint 演示文稿</vt:lpstr>
      <vt:lpstr>常用容器</vt:lpstr>
      <vt:lpstr>LayoutManager</vt:lpstr>
      <vt:lpstr>PowerPoint 演示文稿</vt:lpstr>
      <vt:lpstr>PowerPoint 演示文稿</vt:lpstr>
      <vt:lpstr>PowerPoint 演示文稿</vt:lpstr>
      <vt:lpstr>FlowLayout</vt:lpstr>
      <vt:lpstr>PowerPoint 演示文稿</vt:lpstr>
      <vt:lpstr>PowerPoint 演示文稿</vt:lpstr>
      <vt:lpstr>BorderLayout</vt:lpstr>
      <vt:lpstr>PowerPoint 演示文稿</vt:lpstr>
      <vt:lpstr>部分区域缺少组件</vt:lpstr>
      <vt:lpstr>GridLayout</vt:lpstr>
      <vt:lpstr>PowerPoint 演示文稿</vt:lpstr>
      <vt:lpstr>运行结果</vt:lpstr>
      <vt:lpstr>CardLayout</vt:lpstr>
      <vt:lpstr>PowerPoint 演示文稿</vt:lpstr>
      <vt:lpstr>PowerPoint 演示文稿</vt:lpstr>
      <vt:lpstr>PowerPoint 演示文稿</vt:lpstr>
      <vt:lpstr>容器的嵌套</vt:lpstr>
      <vt:lpstr>PowerPoint 演示文稿</vt:lpstr>
      <vt:lpstr>PowerPoint 演示文稿</vt:lpstr>
      <vt:lpstr>PowerPoint 演示文稿</vt:lpstr>
      <vt:lpstr>PowerPoint 演示文稿</vt:lpstr>
      <vt:lpstr>无布局管理器</vt:lpstr>
      <vt:lpstr>事件处理机制</vt:lpstr>
      <vt:lpstr>What is an Event?</vt:lpstr>
      <vt:lpstr>授权处理机制</vt:lpstr>
      <vt:lpstr>PowerPoint 演示文稿</vt:lpstr>
      <vt:lpstr>PowerPoint 演示文稿</vt:lpstr>
      <vt:lpstr>PowerPoint 演示文稿</vt:lpstr>
      <vt:lpstr>事件类</vt:lpstr>
      <vt:lpstr>java.awt.AWTEvent</vt:lpstr>
      <vt:lpstr>PowerPoint 演示文稿</vt:lpstr>
      <vt:lpstr>PowerPoint 演示文稿</vt:lpstr>
      <vt:lpstr>事件监听器</vt:lpstr>
      <vt:lpstr>注册和注销监听器</vt:lpstr>
      <vt:lpstr>注册和注销监听器</vt:lpstr>
      <vt:lpstr>AWT事件及其相应的监听器接口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事件适配器(Event Adapters)</vt:lpstr>
      <vt:lpstr>事件适配器(Event Adapters)</vt:lpstr>
      <vt:lpstr>PowerPoint 演示文稿</vt:lpstr>
      <vt:lpstr>第一步：生成窗口</vt:lpstr>
      <vt:lpstr>第二步 加入菜单</vt:lpstr>
      <vt:lpstr>第三步 加入工具栏</vt:lpstr>
      <vt:lpstr>第四步 加入图片标签</vt:lpstr>
      <vt:lpstr>第五步 加入输入框面板</vt:lpstr>
      <vt:lpstr>第六步 加入按钮</vt:lpstr>
      <vt:lpstr>PowerPoint 演示文稿</vt:lpstr>
      <vt:lpstr>Swing组件库</vt:lpstr>
      <vt:lpstr>Swing特性</vt:lpstr>
      <vt:lpstr>Swing特性</vt:lpstr>
      <vt:lpstr>PowerPoint 演示文稿</vt:lpstr>
      <vt:lpstr>PowerPoint 演示文稿</vt:lpstr>
      <vt:lpstr>PowerPoint 演示文稿</vt:lpstr>
      <vt:lpstr>Swing特性</vt:lpstr>
      <vt:lpstr>Swing特性</vt:lpstr>
      <vt:lpstr>Swing特性</vt:lpstr>
      <vt:lpstr>Swing特性</vt:lpstr>
      <vt:lpstr>Swing特性</vt:lpstr>
      <vt:lpstr>Swing特性</vt:lpstr>
      <vt:lpstr>Swing特性</vt:lpstr>
      <vt:lpstr>有关Swing的包</vt:lpstr>
      <vt:lpstr>有关Swing的包</vt:lpstr>
      <vt:lpstr>javax.swing</vt:lpstr>
      <vt:lpstr>Swing的类层次结构</vt:lpstr>
      <vt:lpstr>Swing组件的分类</vt:lpstr>
      <vt:lpstr>Swing组件的分类</vt:lpstr>
      <vt:lpstr>使用Swing的基本规则</vt:lpstr>
      <vt:lpstr>顶层容器</vt:lpstr>
      <vt:lpstr>对JFrame添加组件</vt:lpstr>
      <vt:lpstr> 文件选择器（JFileChooser)</vt:lpstr>
      <vt:lpstr>PowerPoint 演示文稿</vt:lpstr>
      <vt:lpstr>PowerPoint 演示文稿</vt:lpstr>
      <vt:lpstr>PowerPoint 演示文稿</vt:lpstr>
      <vt:lpstr> 颜色选择器（JColorChooser)</vt:lpstr>
      <vt:lpstr>PowerPoint 演示文稿</vt:lpstr>
      <vt:lpstr>PowerPoint 演示文稿</vt:lpstr>
      <vt:lpstr>PowerPoint 演示文稿</vt:lpstr>
      <vt:lpstr>小结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Roadmap for Building Chinese EHR Systems</dc:title>
  <dc:creator>zhou lizhu</dc:creator>
  <cp:lastModifiedBy>xubin</cp:lastModifiedBy>
  <cp:revision>33</cp:revision>
  <dcterms:created xsi:type="dcterms:W3CDTF">2011-08-02T02:47:44Z</dcterms:created>
  <dcterms:modified xsi:type="dcterms:W3CDTF">2013-08-22T08:13:33Z</dcterms:modified>
</cp:coreProperties>
</file>