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21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Введение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Данное введение в дипломную работу представляет краткий обзор темы и содержания, а также определяет цель и актуальность исследования.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43068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Заключение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80952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Завершая дипломную работу, важно отметить, что изучение основных концепций, методологий и инструментов веб-разработки открывает широкие возможности для создания инновационных и эффективных веб-приложений. Это путешествие полно новых идей, вызовов и творческих решений.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096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Раздел 1: Основные концепции веб-разработки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1405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HTML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24263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разметки для создания веб-страниц и веб-приложений.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1405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2426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Технология оформления веб-страниц, позволяющая создавать красивые дизайны.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программирования, добавляющий динамичность и интерактивность на сайтах.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Оптимизация для поисковых систем, улучшающая видимость и посещаемость сайтов.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86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Раздел 2: Методологии и инструменты веб-разработки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423171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Agile Development: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Быстрое реагирование на изменения, частые итерации и обратная связь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503134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Git Version Control: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Распределенная система контроля версий для совместной работы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47556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Responsive Design: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Обеспечение оптимального отображения на различных устройствах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20195" y="560427"/>
            <a:ext cx="9447609" cy="1906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04"/>
              </a:lnSpc>
              <a:buNone/>
            </a:pPr>
            <a:r>
              <a:rPr lang="en-US" sz="4003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Раздел 3: Проектирование и разработка пользовательского интерфейса</a:t>
            </a:r>
            <a:endParaRPr lang="en-US" sz="4003" dirty="0"/>
          </a:p>
        </p:txBody>
      </p:sp>
      <p:sp>
        <p:nvSpPr>
          <p:cNvPr id="6" name="Shape 3"/>
          <p:cNvSpPr/>
          <p:nvPr/>
        </p:nvSpPr>
        <p:spPr>
          <a:xfrm>
            <a:off x="4704993" y="2771775"/>
            <a:ext cx="40600" cy="4897279"/>
          </a:xfrm>
          <a:prstGeom prst="roundRect">
            <a:avLst>
              <a:gd name="adj" fmla="val 225409"/>
            </a:avLst>
          </a:prstGeom>
          <a:solidFill>
            <a:srgbClr val="B8C3DF"/>
          </a:solidFill>
          <a:ln/>
        </p:spPr>
      </p:sp>
      <p:sp>
        <p:nvSpPr>
          <p:cNvPr id="7" name="Shape 4"/>
          <p:cNvSpPr/>
          <p:nvPr/>
        </p:nvSpPr>
        <p:spPr>
          <a:xfrm>
            <a:off x="4954012" y="3139023"/>
            <a:ext cx="711756" cy="40600"/>
          </a:xfrm>
          <a:prstGeom prst="roundRect">
            <a:avLst>
              <a:gd name="adj" fmla="val 225409"/>
            </a:avLst>
          </a:prstGeom>
          <a:solidFill>
            <a:srgbClr val="B8C3DF"/>
          </a:solidFill>
          <a:ln/>
        </p:spPr>
      </p:sp>
      <p:sp>
        <p:nvSpPr>
          <p:cNvPr id="8" name="Shape 5"/>
          <p:cNvSpPr/>
          <p:nvPr/>
        </p:nvSpPr>
        <p:spPr>
          <a:xfrm>
            <a:off x="4496455" y="2930604"/>
            <a:ext cx="457557" cy="457557"/>
          </a:xfrm>
          <a:prstGeom prst="roundRect">
            <a:avLst>
              <a:gd name="adj" fmla="val 2000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668024" y="2968704"/>
            <a:ext cx="114419" cy="381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2"/>
              </a:lnSpc>
              <a:buNone/>
            </a:pPr>
            <a:r>
              <a:rPr lang="en-US" sz="240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2" dirty="0"/>
          </a:p>
        </p:txBody>
      </p:sp>
      <p:sp>
        <p:nvSpPr>
          <p:cNvPr id="10" name="Text 7"/>
          <p:cNvSpPr/>
          <p:nvPr/>
        </p:nvSpPr>
        <p:spPr>
          <a:xfrm>
            <a:off x="5843707" y="2975134"/>
            <a:ext cx="254210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Исследование</a:t>
            </a:r>
            <a:endParaRPr lang="en-US" sz="2002" dirty="0"/>
          </a:p>
        </p:txBody>
      </p:sp>
      <p:sp>
        <p:nvSpPr>
          <p:cNvPr id="11" name="Text 8"/>
          <p:cNvSpPr/>
          <p:nvPr/>
        </p:nvSpPr>
        <p:spPr>
          <a:xfrm>
            <a:off x="5843707" y="3414713"/>
            <a:ext cx="802409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Проведение исследования пользовательских потребностей и предпочтений.</a:t>
            </a:r>
            <a:endParaRPr lang="en-US" sz="1601" dirty="0"/>
          </a:p>
        </p:txBody>
      </p:sp>
      <p:sp>
        <p:nvSpPr>
          <p:cNvPr id="12" name="Shape 9"/>
          <p:cNvSpPr/>
          <p:nvPr/>
        </p:nvSpPr>
        <p:spPr>
          <a:xfrm>
            <a:off x="4954012" y="4839236"/>
            <a:ext cx="711756" cy="40600"/>
          </a:xfrm>
          <a:prstGeom prst="roundRect">
            <a:avLst>
              <a:gd name="adj" fmla="val 225409"/>
            </a:avLst>
          </a:prstGeom>
          <a:solidFill>
            <a:srgbClr val="B8C3DF"/>
          </a:solidFill>
          <a:ln/>
        </p:spPr>
      </p:sp>
      <p:sp>
        <p:nvSpPr>
          <p:cNvPr id="13" name="Shape 10"/>
          <p:cNvSpPr/>
          <p:nvPr/>
        </p:nvSpPr>
        <p:spPr>
          <a:xfrm>
            <a:off x="4496455" y="4630817"/>
            <a:ext cx="457557" cy="457557"/>
          </a:xfrm>
          <a:prstGeom prst="roundRect">
            <a:avLst>
              <a:gd name="adj" fmla="val 2000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635996" y="4668917"/>
            <a:ext cx="178475" cy="381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2"/>
              </a:lnSpc>
              <a:buNone/>
            </a:pPr>
            <a:r>
              <a:rPr lang="en-US" sz="240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2" dirty="0"/>
          </a:p>
        </p:txBody>
      </p:sp>
      <p:sp>
        <p:nvSpPr>
          <p:cNvPr id="15" name="Text 12"/>
          <p:cNvSpPr/>
          <p:nvPr/>
        </p:nvSpPr>
        <p:spPr>
          <a:xfrm>
            <a:off x="5843707" y="4675346"/>
            <a:ext cx="254210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Прототипирование</a:t>
            </a:r>
            <a:endParaRPr lang="en-US" sz="2002" dirty="0"/>
          </a:p>
        </p:txBody>
      </p:sp>
      <p:sp>
        <p:nvSpPr>
          <p:cNvPr id="16" name="Text 13"/>
          <p:cNvSpPr/>
          <p:nvPr/>
        </p:nvSpPr>
        <p:spPr>
          <a:xfrm>
            <a:off x="5843707" y="5114925"/>
            <a:ext cx="802409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Создание и тестирование интерактивных прототипов пользовательского интерфейса.</a:t>
            </a:r>
            <a:endParaRPr lang="en-US" sz="1601" dirty="0"/>
          </a:p>
        </p:txBody>
      </p:sp>
      <p:sp>
        <p:nvSpPr>
          <p:cNvPr id="17" name="Shape 14"/>
          <p:cNvSpPr/>
          <p:nvPr/>
        </p:nvSpPr>
        <p:spPr>
          <a:xfrm>
            <a:off x="4954012" y="6539448"/>
            <a:ext cx="711756" cy="40600"/>
          </a:xfrm>
          <a:prstGeom prst="roundRect">
            <a:avLst>
              <a:gd name="adj" fmla="val 225409"/>
            </a:avLst>
          </a:prstGeom>
          <a:solidFill>
            <a:srgbClr val="B8C3DF"/>
          </a:solidFill>
          <a:ln/>
        </p:spPr>
      </p:sp>
      <p:sp>
        <p:nvSpPr>
          <p:cNvPr id="18" name="Shape 15"/>
          <p:cNvSpPr/>
          <p:nvPr/>
        </p:nvSpPr>
        <p:spPr>
          <a:xfrm>
            <a:off x="4496455" y="6331029"/>
            <a:ext cx="457557" cy="457557"/>
          </a:xfrm>
          <a:prstGeom prst="roundRect">
            <a:avLst>
              <a:gd name="adj" fmla="val 2000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635401" y="6369129"/>
            <a:ext cx="179665" cy="381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02"/>
              </a:lnSpc>
              <a:buNone/>
            </a:pPr>
            <a:r>
              <a:rPr lang="en-US" sz="240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2" dirty="0"/>
          </a:p>
        </p:txBody>
      </p:sp>
      <p:sp>
        <p:nvSpPr>
          <p:cNvPr id="20" name="Text 17"/>
          <p:cNvSpPr/>
          <p:nvPr/>
        </p:nvSpPr>
        <p:spPr>
          <a:xfrm>
            <a:off x="5843707" y="6375559"/>
            <a:ext cx="254210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2"/>
              </a:lnSpc>
              <a:buNone/>
            </a:pPr>
            <a:r>
              <a:rPr lang="en-US" sz="200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Дизайн</a:t>
            </a:r>
            <a:endParaRPr lang="en-US" sz="2002" dirty="0"/>
          </a:p>
        </p:txBody>
      </p:sp>
      <p:sp>
        <p:nvSpPr>
          <p:cNvPr id="21" name="Text 18"/>
          <p:cNvSpPr/>
          <p:nvPr/>
        </p:nvSpPr>
        <p:spPr>
          <a:xfrm>
            <a:off x="5843707" y="6815138"/>
            <a:ext cx="8024098" cy="650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160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Разработка эстетически привлекательного и интуитивно понятного дизайна интерфейса.</a:t>
            </a:r>
            <a:endParaRPr lang="en-US" sz="160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2972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Базы данных и хранение данных веб-приложений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738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Выбор базы данных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143250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Ключевое решение при создании веб-приложений - выбор оптимальной базы данных для хранения информации о пользователях, транзакциях и контенте. Важно учитывать типы данных и требования проекта при выборе.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7389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Модели хранения данных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490436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Одними из популярных моделей хранения данных веб-приложений являются реляционные базы данных, NoSQL, и смешанные формы хранения. Каждая модель имеет свои преимущества и ограничения.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57389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Системы управления базами данных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490436"/>
            <a:ext cx="3156347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Эффективное использование систем управления базами данных (СУБД) помогает обеспечить надежность, производительность и масштабируемость веб-приложений. Различные СУБД соответствуют различным требованиям проектов.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Безопасность и защита веб-приложений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397" y="2983587"/>
            <a:ext cx="125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9191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Шифрование данных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Применение сильных алгоритмов шифрования для защиты конфиденциальных данных веб-приложений.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685" y="298358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18234"/>
            <a:ext cx="34940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Защита от SQL-инъекций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49865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Использование параметризованных запросов и хранимых процедур для предотвращения атак на базы данных.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9798" y="5357693"/>
            <a:ext cx="19633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43379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Аутентификация и авторизация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Реализация надежных механизмов проверки подлинности и управления доступом к функциям веб-приложения.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6661" y="5357693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Защита от XSS-атак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Применение фильтрации данных и корректной обработки входных данных для предотвращения межсайтового скриптинга.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362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Оптимизация и масштабируемость веб-приложений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6937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358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Эффективность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1630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Оптимизация позволяет повысить эффективность веб-приложений и снизить нагрузку на сервер.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6937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358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Масштабируемость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163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Горизонтальное масштабирование обеспечивает плавную работу при росте нагрузки на веб-приложение.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6937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58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Оптимизация кода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163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Качественная оптимизация кода улучшает производительность и устраняет узкие места в приложении.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565678" y="549831"/>
            <a:ext cx="9498925" cy="1249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21"/>
              </a:lnSpc>
              <a:buNone/>
            </a:pPr>
            <a:r>
              <a:rPr lang="en-US" sz="393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Тестирование и отладка веб-приложений</a:t>
            </a:r>
            <a:endParaRPr lang="en-US" sz="3937" dirty="0"/>
          </a:p>
        </p:txBody>
      </p:sp>
      <p:sp>
        <p:nvSpPr>
          <p:cNvPr id="5" name="Shape 3"/>
          <p:cNvSpPr/>
          <p:nvPr/>
        </p:nvSpPr>
        <p:spPr>
          <a:xfrm>
            <a:off x="2565678" y="2199442"/>
            <a:ext cx="1583055" cy="1152287"/>
          </a:xfrm>
          <a:prstGeom prst="roundRect">
            <a:avLst>
              <a:gd name="adj" fmla="val 781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773204" y="2575560"/>
            <a:ext cx="93821" cy="4000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96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1968" dirty="0"/>
          </a:p>
        </p:txBody>
      </p:sp>
      <p:sp>
        <p:nvSpPr>
          <p:cNvPr id="7" name="Text 5"/>
          <p:cNvSpPr/>
          <p:nvPr/>
        </p:nvSpPr>
        <p:spPr>
          <a:xfrm>
            <a:off x="4348639" y="2399348"/>
            <a:ext cx="2499717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96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Юнит-тестирование</a:t>
            </a:r>
            <a:endParaRPr lang="en-US" sz="1968" dirty="0"/>
          </a:p>
        </p:txBody>
      </p:sp>
      <p:sp>
        <p:nvSpPr>
          <p:cNvPr id="8" name="Text 6"/>
          <p:cNvSpPr/>
          <p:nvPr/>
        </p:nvSpPr>
        <p:spPr>
          <a:xfrm>
            <a:off x="4348639" y="2831783"/>
            <a:ext cx="3572351" cy="320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9"/>
              </a:lnSpc>
              <a:buNone/>
            </a:pPr>
            <a:r>
              <a:rPr lang="en-US" sz="157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Проверка отдельных компонентов</a:t>
            </a:r>
            <a:endParaRPr lang="en-US" sz="1575" dirty="0"/>
          </a:p>
        </p:txBody>
      </p:sp>
      <p:sp>
        <p:nvSpPr>
          <p:cNvPr id="9" name="Shape 7"/>
          <p:cNvSpPr/>
          <p:nvPr/>
        </p:nvSpPr>
        <p:spPr>
          <a:xfrm>
            <a:off x="4248626" y="3329434"/>
            <a:ext cx="7716083" cy="19943"/>
          </a:xfrm>
          <a:prstGeom prst="roundRect">
            <a:avLst>
              <a:gd name="adj" fmla="val 451239"/>
            </a:avLst>
          </a:prstGeom>
          <a:solidFill>
            <a:srgbClr val="B8C3DF"/>
          </a:solidFill>
          <a:ln/>
        </p:spPr>
      </p:sp>
      <p:sp>
        <p:nvSpPr>
          <p:cNvPr id="10" name="Shape 8"/>
          <p:cNvSpPr/>
          <p:nvPr/>
        </p:nvSpPr>
        <p:spPr>
          <a:xfrm>
            <a:off x="2565678" y="3451622"/>
            <a:ext cx="3166229" cy="1152287"/>
          </a:xfrm>
          <a:prstGeom prst="roundRect">
            <a:avLst>
              <a:gd name="adj" fmla="val 781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773204" y="3827740"/>
            <a:ext cx="146209" cy="4000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96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1968" dirty="0"/>
          </a:p>
        </p:txBody>
      </p:sp>
      <p:sp>
        <p:nvSpPr>
          <p:cNvPr id="12" name="Text 10"/>
          <p:cNvSpPr/>
          <p:nvPr/>
        </p:nvSpPr>
        <p:spPr>
          <a:xfrm>
            <a:off x="5931813" y="3651528"/>
            <a:ext cx="3842861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96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Интеграционное тестирование</a:t>
            </a:r>
            <a:endParaRPr lang="en-US" sz="1968" dirty="0"/>
          </a:p>
        </p:txBody>
      </p:sp>
      <p:sp>
        <p:nvSpPr>
          <p:cNvPr id="13" name="Text 11"/>
          <p:cNvSpPr/>
          <p:nvPr/>
        </p:nvSpPr>
        <p:spPr>
          <a:xfrm>
            <a:off x="5931813" y="4083963"/>
            <a:ext cx="5022771" cy="320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9"/>
              </a:lnSpc>
              <a:buNone/>
            </a:pPr>
            <a:r>
              <a:rPr lang="en-US" sz="157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Проверка взаимодействия между компонентами</a:t>
            </a:r>
            <a:endParaRPr lang="en-US" sz="1575" dirty="0"/>
          </a:p>
        </p:txBody>
      </p:sp>
      <p:sp>
        <p:nvSpPr>
          <p:cNvPr id="14" name="Shape 12"/>
          <p:cNvSpPr/>
          <p:nvPr/>
        </p:nvSpPr>
        <p:spPr>
          <a:xfrm>
            <a:off x="5831800" y="4581614"/>
            <a:ext cx="6132909" cy="19943"/>
          </a:xfrm>
          <a:prstGeom prst="roundRect">
            <a:avLst>
              <a:gd name="adj" fmla="val 451239"/>
            </a:avLst>
          </a:prstGeom>
          <a:solidFill>
            <a:srgbClr val="B8C3DF"/>
          </a:solidFill>
          <a:ln/>
        </p:spPr>
      </p:sp>
      <p:sp>
        <p:nvSpPr>
          <p:cNvPr id="15" name="Shape 13"/>
          <p:cNvSpPr/>
          <p:nvPr/>
        </p:nvSpPr>
        <p:spPr>
          <a:xfrm>
            <a:off x="2565678" y="4703802"/>
            <a:ext cx="4749403" cy="1472327"/>
          </a:xfrm>
          <a:prstGeom prst="roundRect">
            <a:avLst>
              <a:gd name="adj" fmla="val 611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773204" y="5239941"/>
            <a:ext cx="147280" cy="4000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96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1968" dirty="0"/>
          </a:p>
        </p:txBody>
      </p:sp>
      <p:sp>
        <p:nvSpPr>
          <p:cNvPr id="17" name="Text 15"/>
          <p:cNvSpPr/>
          <p:nvPr/>
        </p:nvSpPr>
        <p:spPr>
          <a:xfrm>
            <a:off x="7514987" y="4903708"/>
            <a:ext cx="3090743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96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Системное тестирование</a:t>
            </a:r>
            <a:endParaRPr lang="en-US" sz="1968" dirty="0"/>
          </a:p>
        </p:txBody>
      </p:sp>
      <p:sp>
        <p:nvSpPr>
          <p:cNvPr id="18" name="Text 16"/>
          <p:cNvSpPr/>
          <p:nvPr/>
        </p:nvSpPr>
        <p:spPr>
          <a:xfrm>
            <a:off x="7514987" y="5336143"/>
            <a:ext cx="434971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9"/>
              </a:lnSpc>
              <a:buNone/>
            </a:pPr>
            <a:r>
              <a:rPr lang="en-US" sz="157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Проверка функциональности всей системы</a:t>
            </a:r>
            <a:endParaRPr lang="en-US" sz="1575" dirty="0"/>
          </a:p>
        </p:txBody>
      </p:sp>
      <p:sp>
        <p:nvSpPr>
          <p:cNvPr id="19" name="Text 17"/>
          <p:cNvSpPr/>
          <p:nvPr/>
        </p:nvSpPr>
        <p:spPr>
          <a:xfrm>
            <a:off x="2565678" y="6401038"/>
            <a:ext cx="9498925" cy="1280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157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Важная часть веб-разработки - тестирование и отладка. Юнит-тестирование позволяет проверить отдельные части приложения, тогда как интеграционное тестирование обеспечивает взаимодействие между ними. Системное тестирование фокусируется на проверке функциональности всей системы перед выпуском.</a:t>
            </a:r>
            <a:endParaRPr lang="en-US" sz="15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344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Раздел 8: Деплоймент и поддержка веб-приложений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56334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Деплоймент веб-приложений - важный этап, требующий проверки и обновлений для обеспечения бесперебойной работы.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322445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Поддержка веб-приложений включает в себя поиск и устранение ошибок, а также обновление системы с учетом изменений требований.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106341"/>
            <a:ext cx="5006221" cy="3738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Произвольный</PresentationFormat>
  <Paragraphs>78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Alexandria</vt:lpstr>
      <vt:lpstr>Arial</vt:lpstr>
      <vt:lpstr>Nobile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Таня Таринская</cp:lastModifiedBy>
  <cp:revision>2</cp:revision>
  <dcterms:created xsi:type="dcterms:W3CDTF">2024-03-02T09:49:03Z</dcterms:created>
  <dcterms:modified xsi:type="dcterms:W3CDTF">2024-05-11T08:07:49Z</dcterms:modified>
</cp:coreProperties>
</file>