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2800" b="1">
                <a:solidFill>
                  <a:srgbClr val="1F497D"/>
                </a:solidFill>
                <a:latin typeface="Calibri"/>
              </a:defRPr>
            </a:pPr>
            <a:r>
              <a:t>Практическая работа №31: Введение в Spring Boot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000">
                <a:solidFill>
                  <a:srgbClr val="4472C4"/>
                </a:solidFill>
                <a:latin typeface="Calibri"/>
              </a:defRPr>
            </a:pPr>
            <a:r>
              <a:t>Модуль 4. Быстрая разработка на Spring Boot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000" b="1">
                <a:solidFill>
                  <a:srgbClr val="1F497D"/>
                </a:solidFill>
                <a:latin typeface="Calibri"/>
              </a:defRPr>
            </a:pPr>
            <a:r>
              <a:t>1. Цели и задачи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  <a:defRPr sz="1400" b="1">
                <a:solidFill>
                  <a:srgbClr val="444444"/>
                </a:solidFill>
                <a:latin typeface="Calibri"/>
              </a:defRPr>
            </a:pPr>
            <a:r>
              <a:t>Цель: Освоить основы Spring Boot и научиться быстро создавать и запускать готовые к работе веб-приложения.</a:t>
            </a:r>
          </a:p>
          <a:p>
            <a:pPr>
              <a:buNone/>
              <a:defRPr sz="1400" b="1">
                <a:solidFill>
                  <a:srgbClr val="444444"/>
                </a:solidFill>
                <a:latin typeface="Calibri"/>
              </a:defRPr>
            </a:pPr>
            <a:r>
              <a:t>Задачи:</a:t>
            </a:r>
          </a:p>
          <a:p>
            <a:pPr>
              <a:buNone/>
              <a:defRPr sz="1400">
                <a:solidFill>
                  <a:srgbClr val="444444"/>
                </a:solidFill>
                <a:latin typeface="Calibri"/>
              </a:defRPr>
            </a:pPr>
            <a:r>
              <a:t>Научиться генерировать стартовый шаблон проекта с помощью Spring Initializr.</a:t>
            </a:r>
          </a:p>
          <a:p>
            <a:pPr>
              <a:buNone/>
              <a:defRPr sz="1400">
                <a:solidFill>
                  <a:srgbClr val="444444"/>
                </a:solidFill>
                <a:latin typeface="Calibri"/>
              </a:defRPr>
            </a:pPr>
            <a:r>
              <a:t>Понять роль аннотации @SpringBootApplication и механизма автоконфигурации.</a:t>
            </a:r>
          </a:p>
          <a:p>
            <a:pPr>
              <a:buNone/>
              <a:defRPr sz="1400">
                <a:solidFill>
                  <a:srgbClr val="444444"/>
                </a:solidFill>
                <a:latin typeface="Calibri"/>
              </a:defRPr>
            </a:pPr>
            <a:r>
              <a:t>Создать простой REST-контроллер и запустить приложение на встроенном веб-сервере.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000" b="1">
                <a:solidFill>
                  <a:srgbClr val="1F497D"/>
                </a:solidFill>
                <a:latin typeface="Calibri"/>
              </a:defRPr>
            </a:pPr>
            <a:r>
              <a:t>2. Краткая теория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  <a:defRPr sz="1400">
                <a:solidFill>
                  <a:srgbClr val="444444"/>
                </a:solidFill>
                <a:latin typeface="Calibri"/>
              </a:defRPr>
            </a:pPr>
            <a:r>
              <a:t>Spring Boot: Надстройка над Spring Framework, которая следует принципу "соглашение вместо конфигурации".</a:t>
            </a:r>
          </a:p>
          <a:p>
            <a:pPr>
              <a:buNone/>
              <a:defRPr sz="1400">
                <a:solidFill>
                  <a:srgbClr val="444444"/>
                </a:solidFill>
                <a:latin typeface="Calibri"/>
              </a:defRPr>
            </a:pPr>
            <a:r>
              <a:t>Spring Initializr (start.spring.io): Веб-инструмент для генерации "скелета" проекта с нужными зависимостями.</a:t>
            </a:r>
          </a:p>
          <a:p>
            <a:pPr>
              <a:buNone/>
              <a:defRPr sz="1400">
                <a:solidFill>
                  <a:srgbClr val="444444"/>
                </a:solidFill>
                <a:latin typeface="Calibri"/>
              </a:defRPr>
            </a:pPr>
            <a:r>
              <a:t>"Стартеры" (spring-boot-starter-*): Наборы зависимостей, которые "включают" определенную функциональность (например, spring-boot-starter-web для веб-приложений).</a:t>
            </a:r>
          </a:p>
          <a:p>
            <a:pPr>
              <a:buNone/>
              <a:defRPr sz="1400">
                <a:solidFill>
                  <a:srgbClr val="444444"/>
                </a:solidFill>
                <a:latin typeface="Calibri"/>
              </a:defRPr>
            </a:pPr>
            <a:r>
              <a:t>Автоконфигурация: Spring Boot анализирует подключенные стартеры и автоматически настраивает все необходимые бины.</a:t>
            </a:r>
          </a:p>
          <a:p>
            <a:pPr>
              <a:buNone/>
              <a:defRPr sz="1400">
                <a:solidFill>
                  <a:srgbClr val="444444"/>
                </a:solidFill>
                <a:latin typeface="Calibri"/>
              </a:defRPr>
            </a:pPr>
            <a:r>
              <a:t>@SpringBootApplication: Главная аннотация, которая объединяет в себе @Configuration, @EnableAutoConfiguration и @ComponentScan.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000" b="1">
                <a:solidFill>
                  <a:srgbClr val="1F497D"/>
                </a:solidFill>
                <a:latin typeface="Calibri"/>
              </a:defRPr>
            </a:pPr>
            <a:r>
              <a:t>3. Методические указания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  <a:defRPr sz="1400" b="1">
                <a:solidFill>
                  <a:srgbClr val="444444"/>
                </a:solidFill>
                <a:latin typeface="Calibri"/>
              </a:defRPr>
            </a:pPr>
            <a:r>
              <a:t>Задание 1: Создание проекта через Spring Initializr.</a:t>
            </a:r>
          </a:p>
          <a:p>
            <a:pPr>
              <a:buNone/>
              <a:defRPr sz="1400" b="1">
                <a:solidFill>
                  <a:srgbClr val="444444"/>
                </a:solidFill>
                <a:latin typeface="Calibri"/>
              </a:defRPr>
            </a:pPr>
            <a:r>
              <a:t>Шаг 1: Перейдите на сайт start.spring.io.</a:t>
            </a:r>
          </a:p>
          <a:p>
            <a:pPr>
              <a:buNone/>
              <a:defRPr sz="1400" b="1">
                <a:solidFill>
                  <a:srgbClr val="444444"/>
                </a:solidFill>
                <a:latin typeface="Calibri"/>
              </a:defRPr>
            </a:pPr>
            <a:r>
              <a:t>Шаг 2: Выберите Maven, Java, актуальную версию Spring Boot.</a:t>
            </a:r>
          </a:p>
          <a:p>
            <a:pPr>
              <a:buNone/>
              <a:defRPr sz="1400" b="1">
                <a:solidFill>
                  <a:srgbClr val="444444"/>
                </a:solidFill>
                <a:latin typeface="Calibri"/>
              </a:defRPr>
            </a:pPr>
            <a:r>
              <a:t>Шаг 3: Задайте метаданные проекта (Group, Artifact).</a:t>
            </a:r>
          </a:p>
          <a:p>
            <a:pPr>
              <a:buNone/>
              <a:defRPr sz="1400" b="1">
                <a:solidFill>
                  <a:srgbClr val="444444"/>
                </a:solidFill>
                <a:latin typeface="Calibri"/>
              </a:defRPr>
            </a:pPr>
            <a:r>
              <a:t>Шаг 4: В "Dependencies" добавьте Spring Web и Spring Boot DevTools.</a:t>
            </a:r>
          </a:p>
          <a:p>
            <a:pPr>
              <a:buNone/>
              <a:defRPr sz="1400" b="1">
                <a:solidFill>
                  <a:srgbClr val="444444"/>
                </a:solidFill>
                <a:latin typeface="Calibri"/>
              </a:defRPr>
            </a:pPr>
            <a:r>
              <a:t>Шаг 5: Нажмите "Generate", скачайте, распакуйте и откройте проект в IDE.</a:t>
            </a:r>
          </a:p>
          <a:p>
            <a:pPr>
              <a:buNone/>
              <a:defRPr sz="1400" b="1">
                <a:solidFill>
                  <a:srgbClr val="444444"/>
                </a:solidFill>
                <a:latin typeface="Calibri"/>
              </a:defRPr>
            </a:pPr>
            <a:r>
              <a:t>Задание 2: Первый запуск.</a:t>
            </a:r>
          </a:p>
          <a:p>
            <a:pPr>
              <a:buNone/>
              <a:defRPr sz="1400" b="1">
                <a:solidFill>
                  <a:srgbClr val="444444"/>
                </a:solidFill>
                <a:latin typeface="Calibri"/>
              </a:defRPr>
            </a:pPr>
            <a:r>
              <a:t>Шаг 1: Найдите главный класс с аннотацией @SpringBootApplication.</a:t>
            </a:r>
          </a:p>
          <a:p>
            <a:pPr>
              <a:buNone/>
              <a:defRPr sz="1400" b="1">
                <a:solidFill>
                  <a:srgbClr val="444444"/>
                </a:solidFill>
                <a:latin typeface="Calibri"/>
              </a:defRPr>
            </a:pPr>
            <a:r>
              <a:t>Шаг 2: Запустите его как обычное Java-приложение (через метод main).</a:t>
            </a:r>
          </a:p>
          <a:p>
            <a:pPr>
              <a:buNone/>
              <a:defRPr sz="1400" b="1">
                <a:solidFill>
                  <a:srgbClr val="444444"/>
                </a:solidFill>
                <a:latin typeface="Calibri"/>
              </a:defRPr>
            </a:pPr>
            <a:r>
              <a:t>Шаг 3: В логах вы увидите запуск сервера Tomcat на порту 8080.</a:t>
            </a:r>
          </a:p>
          <a:p>
            <a:pPr>
              <a:buNone/>
              <a:defRPr sz="1400" b="1">
                <a:solidFill>
                  <a:srgbClr val="444444"/>
                </a:solidFill>
                <a:latin typeface="Calibri"/>
              </a:defRPr>
            </a:pPr>
            <a:r>
              <a:t>Задание 3: Создание REST-контроллера.</a:t>
            </a:r>
          </a:p>
          <a:p>
            <a:pPr>
              <a:buNone/>
              <a:defRPr sz="1400" b="1">
                <a:solidFill>
                  <a:srgbClr val="444444"/>
                </a:solidFill>
                <a:latin typeface="Calibri"/>
              </a:defRPr>
            </a:pPr>
            <a:r>
              <a:t>Шаг 1: Создайте класс GreetingController с аннотацией @RestController.</a:t>
            </a:r>
          </a:p>
          <a:p>
            <a:pPr>
              <a:buNone/>
              <a:defRPr sz="1400" b="1">
                <a:solidFill>
                  <a:srgbClr val="444444"/>
                </a:solidFill>
                <a:latin typeface="Calibri"/>
              </a:defRPr>
            </a:pPr>
            <a:r>
              <a:t>Шаг 2: Внутри создайте метод, аннотированный @GetMapping("/greet"), который возвращает строку.</a:t>
            </a:r>
          </a:p>
          <a:p>
            <a:pPr>
              <a:buNone/>
              <a:defRPr sz="1400" b="1">
                <a:solidFill>
                  <a:srgbClr val="444444"/>
                </a:solidFill>
                <a:latin typeface="Calibri"/>
              </a:defRPr>
            </a:pPr>
            <a:r>
              <a:t>Шаг 3: Перезапустите приложение и откройте в браузере http://localhost:8080/greet.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000" b="1">
                <a:solidFill>
                  <a:srgbClr val="1F497D"/>
                </a:solidFill>
                <a:latin typeface="Calibri"/>
              </a:defRPr>
            </a:pPr>
            <a:r>
              <a:t>4. Пример: Простейший REST-контроллер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200">
                <a:solidFill>
                  <a:srgbClr val="006400"/>
                </a:solidFill>
                <a:latin typeface="Consolas"/>
              </a:defRPr>
            </a:pPr>
            <a:r>
              <a:t>@RestController</a:t>
            </a:r>
            <a:br/>
            <a:r>
              <a:t>public class GreetingController {</a:t>
            </a:r>
            <a:br/>
            <a:r>
              <a:t>Generated code</a:t>
            </a:r>
            <a:br/>
            <a:r>
              <a:t>@GetMapping("/api/v1/hello")</a:t>
            </a:r>
            <a:br/>
            <a:r>
              <a:t>public String sayHello() {</a:t>
            </a:r>
            <a:br/>
            <a:r>
              <a:t>return "Greetings from the server!";</a:t>
            </a:r>
            <a:br/>
            <a:r>
              <a:t>}</a:t>
            </a:r>
            <a:br/>
            <a:r>
              <a:t>IGNORE_WHEN_COPYING_START</a:t>
            </a:r>
            <a:br/>
            <a:r>
              <a:t>content_copy download</a:t>
            </a:r>
            <a:br/>
            <a:r>
              <a:t>Use code with caution.</a:t>
            </a:r>
            <a:br/>
            <a:r>
              <a:t>IGNORE_WHEN_COPYING_END</a:t>
            </a:r>
            <a:br/>
            <a:r>
              <a:t>}</a:t>
            </a:r>
          </a:p>
          <a:p>
            <a:pPr>
              <a:buNone/>
              <a:defRPr sz="1400">
                <a:solidFill>
                  <a:srgbClr val="444444"/>
                </a:solidFill>
                <a:latin typeface="Calibri"/>
              </a:defRPr>
            </a:pPr>
            <a:r>
              <a:t>Приложите скриншот браузера или Postman, демонстрирующий успешный запрос к вашему эндпоинту.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