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328" r:id="rId2"/>
    <p:sldId id="389" r:id="rId3"/>
    <p:sldId id="394" r:id="rId4"/>
    <p:sldId id="396" r:id="rId5"/>
    <p:sldId id="397" r:id="rId6"/>
    <p:sldId id="395" r:id="rId7"/>
    <p:sldId id="390" r:id="rId8"/>
    <p:sldId id="398" r:id="rId9"/>
    <p:sldId id="399" r:id="rId10"/>
    <p:sldId id="401" r:id="rId11"/>
    <p:sldId id="400" r:id="rId12"/>
    <p:sldId id="391" r:id="rId13"/>
    <p:sldId id="392" r:id="rId14"/>
    <p:sldId id="393" r:id="rId15"/>
    <p:sldId id="402" r:id="rId16"/>
    <p:sldId id="405" r:id="rId17"/>
    <p:sldId id="403" r:id="rId18"/>
    <p:sldId id="404"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519" r:id="rId34"/>
    <p:sldId id="520" r:id="rId35"/>
    <p:sldId id="421"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4" r:id="rId49"/>
    <p:sldId id="435" r:id="rId50"/>
    <p:sldId id="436" r:id="rId51"/>
    <p:sldId id="437" r:id="rId52"/>
    <p:sldId id="368" r:id="rId53"/>
    <p:sldId id="388" r:id="rId54"/>
    <p:sldId id="516" r:id="rId55"/>
    <p:sldId id="517" r:id="rId56"/>
    <p:sldId id="518" r:id="rId57"/>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008000"/>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0" autoAdjust="0"/>
    <p:restoredTop sz="90951" autoAdjust="0"/>
  </p:normalViewPr>
  <p:slideViewPr>
    <p:cSldViewPr>
      <p:cViewPr varScale="1">
        <p:scale>
          <a:sx n="97" d="100"/>
          <a:sy n="97" d="100"/>
        </p:scale>
        <p:origin x="1192" y="20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Hoặc</a:t>
            </a:r>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27</a:t>
            </a:fld>
            <a:endParaRPr lang="en-US"/>
          </a:p>
        </p:txBody>
      </p:sp>
    </p:spTree>
    <p:extLst>
      <p:ext uri="{BB962C8B-B14F-4D97-AF65-F5344CB8AC3E}">
        <p14:creationId xmlns:p14="http://schemas.microsoft.com/office/powerpoint/2010/main" val="2841505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9/23/21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9/23/21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9/23/21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9/23/21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9/23/21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9/23/21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9/23/21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9/23/21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9/23/21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9/23/21</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9/23/21</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9/23/21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it.csc.lsu.edu/~chen/pdf/Chen_Pioneers.pdf" TargetMode="External"/><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CHƯƠNG 2:</a:t>
            </a:r>
            <a:br>
              <a:rPr lang="en-US"/>
            </a:br>
            <a:r>
              <a:rPr lang="en-US">
                <a:solidFill>
                  <a:srgbClr val="0066FF"/>
                </a:solidFill>
              </a:rPr>
              <a:t>TỔ CHỨC DỮ LIỆU TRÊN MÁY TÍNH</a:t>
            </a:r>
            <a:br>
              <a:rPr lang="en-US">
                <a:solidFill>
                  <a:srgbClr val="0066FF"/>
                </a:solidFill>
              </a:rPr>
            </a:br>
            <a:r>
              <a:rPr lang="en-US">
                <a:solidFill>
                  <a:srgbClr val="0066FF"/>
                </a:solidFill>
              </a:rPr>
              <a:t>BIỂU DIỄN DỮ LIỆU MỨC KHÁI NIỆM</a:t>
            </a:r>
            <a:endParaRPr lang="en-US" b="1">
              <a:solidFill>
                <a:srgbClr val="0066FF"/>
              </a:solidFill>
            </a:endParaRP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A773-0D19-3F4A-A9C1-A942C6276463}"/>
              </a:ext>
            </a:extLst>
          </p:cNvPr>
          <p:cNvSpPr>
            <a:spLocks noGrp="1"/>
          </p:cNvSpPr>
          <p:nvPr>
            <p:ph type="title"/>
          </p:nvPr>
        </p:nvSpPr>
        <p:spPr/>
        <p:txBody>
          <a:bodyPr/>
          <a:lstStyle/>
          <a:p>
            <a:r>
              <a:rPr lang="en-US"/>
              <a:t>Các mô hình dữ liệu ở mức quan niệm</a:t>
            </a:r>
          </a:p>
        </p:txBody>
      </p:sp>
      <p:sp>
        <p:nvSpPr>
          <p:cNvPr id="3" name="Content Placeholder 2">
            <a:extLst>
              <a:ext uri="{FF2B5EF4-FFF2-40B4-BE49-F238E27FC236}">
                <a16:creationId xmlns:a16="http://schemas.microsoft.com/office/drawing/2014/main" id="{E48F3BFA-2BF4-3141-9400-FE7523EAFFD8}"/>
              </a:ext>
            </a:extLst>
          </p:cNvPr>
          <p:cNvSpPr>
            <a:spLocks noGrp="1"/>
          </p:cNvSpPr>
          <p:nvPr>
            <p:ph idx="1"/>
          </p:nvPr>
        </p:nvSpPr>
        <p:spPr/>
        <p:txBody>
          <a:bodyPr/>
          <a:lstStyle/>
          <a:p>
            <a:pPr>
              <a:lnSpc>
                <a:spcPct val="150000"/>
              </a:lnSpc>
            </a:pPr>
            <a:r>
              <a:rPr lang="en-US"/>
              <a:t>Mô hình thực thể mối kết hợp (ERD).</a:t>
            </a:r>
          </a:p>
          <a:p>
            <a:pPr>
              <a:lnSpc>
                <a:spcPct val="150000"/>
              </a:lnSpc>
            </a:pPr>
            <a:r>
              <a:rPr lang="en-US">
                <a:solidFill>
                  <a:srgbClr val="FF0000"/>
                </a:solidFill>
              </a:rPr>
              <a:t>Mô hình lớp (CD).</a:t>
            </a:r>
          </a:p>
        </p:txBody>
      </p:sp>
    </p:spTree>
    <p:extLst>
      <p:ext uri="{BB962C8B-B14F-4D97-AF65-F5344CB8AC3E}">
        <p14:creationId xmlns:p14="http://schemas.microsoft.com/office/powerpoint/2010/main" val="10268768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D3D2-C027-FD45-B897-62ABBC871BB8}"/>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E7295B13-5CAE-254B-816B-27AD7BFB75FF}"/>
              </a:ext>
            </a:extLst>
          </p:cNvPr>
          <p:cNvSpPr>
            <a:spLocks noGrp="1"/>
          </p:cNvSpPr>
          <p:nvPr>
            <p:ph idx="1"/>
          </p:nvPr>
        </p:nvSpPr>
        <p:spPr/>
        <p:txBody>
          <a:bodyPr/>
          <a:lstStyle/>
          <a:p>
            <a:r>
              <a:rPr lang="en-US"/>
              <a:t>Mô hình ERD (</a:t>
            </a:r>
            <a:r>
              <a:rPr lang="en-US">
                <a:solidFill>
                  <a:srgbClr val="FF0000"/>
                </a:solidFill>
              </a:rPr>
              <a:t>Chen, 1972</a:t>
            </a:r>
            <a:r>
              <a:rPr lang="en-US"/>
              <a:t>):</a:t>
            </a:r>
          </a:p>
          <a:p>
            <a:pPr lvl="1"/>
            <a:r>
              <a:rPr lang="en-US">
                <a:solidFill>
                  <a:srgbClr val="FF0000"/>
                </a:solidFill>
              </a:rPr>
              <a:t>Các khái niệm trừu tượng</a:t>
            </a:r>
            <a:r>
              <a:rPr lang="en-US"/>
              <a:t>: thực thể, mối kết hợp. </a:t>
            </a:r>
          </a:p>
          <a:p>
            <a:pPr lvl="1"/>
            <a:r>
              <a:rPr lang="en-US">
                <a:solidFill>
                  <a:srgbClr val="FF0000"/>
                </a:solidFill>
              </a:rPr>
              <a:t>Các quan hệ </a:t>
            </a:r>
            <a:r>
              <a:rPr lang="en-US"/>
              <a:t>giữa các thực thể với nhau:</a:t>
            </a:r>
          </a:p>
          <a:p>
            <a:pPr lvl="2"/>
            <a:r>
              <a:rPr lang="en-US"/>
              <a:t>Quan hệ 1-1.</a:t>
            </a:r>
          </a:p>
          <a:p>
            <a:pPr lvl="2"/>
            <a:r>
              <a:rPr lang="en-US">
                <a:solidFill>
                  <a:srgbClr val="FF0000"/>
                </a:solidFill>
              </a:rPr>
              <a:t>Quan hệ 1-n.</a:t>
            </a:r>
          </a:p>
          <a:p>
            <a:pPr lvl="2"/>
            <a:r>
              <a:rPr lang="en-US"/>
              <a:t>Quan hệ n-n.</a:t>
            </a:r>
          </a:p>
        </p:txBody>
      </p:sp>
    </p:spTree>
    <p:extLst>
      <p:ext uri="{BB962C8B-B14F-4D97-AF65-F5344CB8AC3E}">
        <p14:creationId xmlns:p14="http://schemas.microsoft.com/office/powerpoint/2010/main" val="136980040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FF3F-4EAC-304C-A81B-C77202987F62}"/>
              </a:ext>
            </a:extLst>
          </p:cNvPr>
          <p:cNvSpPr>
            <a:spLocks noGrp="1"/>
          </p:cNvSpPr>
          <p:nvPr>
            <p:ph type="title"/>
          </p:nvPr>
        </p:nvSpPr>
        <p:spPr/>
        <p:txBody>
          <a:bodyPr/>
          <a:lstStyle/>
          <a:p>
            <a:r>
              <a:rPr lang="en-US"/>
              <a:t>Mô hình dữ liệu mức Logic</a:t>
            </a:r>
          </a:p>
        </p:txBody>
      </p:sp>
      <p:sp>
        <p:nvSpPr>
          <p:cNvPr id="3" name="Content Placeholder 2">
            <a:extLst>
              <a:ext uri="{FF2B5EF4-FFF2-40B4-BE49-F238E27FC236}">
                <a16:creationId xmlns:a16="http://schemas.microsoft.com/office/drawing/2014/main" id="{3B9E6D86-38FC-E14C-8CC3-67D2E14AEA4F}"/>
              </a:ext>
            </a:extLst>
          </p:cNvPr>
          <p:cNvSpPr>
            <a:spLocks noGrp="1"/>
          </p:cNvSpPr>
          <p:nvPr>
            <p:ph idx="1"/>
          </p:nvPr>
        </p:nvSpPr>
        <p:spPr/>
        <p:txBody>
          <a:bodyPr/>
          <a:lstStyle/>
          <a:p>
            <a:pPr>
              <a:lnSpc>
                <a:spcPct val="150000"/>
              </a:lnSpc>
            </a:pPr>
            <a:r>
              <a:rPr lang="vi-VN"/>
              <a:t>Mô hình dữ liệu mức logic là </a:t>
            </a:r>
            <a:r>
              <a:rPr lang="vi-VN">
                <a:solidFill>
                  <a:srgbClr val="FF0000"/>
                </a:solidFill>
              </a:rPr>
              <a:t>phương thức biểu diễn lại dữ liệu sao cho thuận lợi để biểu diễn trên máy tính</a:t>
            </a:r>
            <a:r>
              <a:rPr lang="vi-VN"/>
              <a:t>. </a:t>
            </a:r>
          </a:p>
          <a:p>
            <a:pPr>
              <a:lnSpc>
                <a:spcPct val="150000"/>
              </a:lnSpc>
            </a:pPr>
            <a:r>
              <a:rPr lang="vi-VN"/>
              <a:t>Mô hình dữ liệu bao gồm:</a:t>
            </a:r>
          </a:p>
          <a:p>
            <a:pPr lvl="1">
              <a:lnSpc>
                <a:spcPct val="150000"/>
              </a:lnSpc>
            </a:pPr>
            <a:r>
              <a:rPr lang="vi-VN"/>
              <a:t>Hệ thống ký hiệu để mô tả dữ liệu.</a:t>
            </a:r>
          </a:p>
          <a:p>
            <a:pPr lvl="1">
              <a:lnSpc>
                <a:spcPct val="150000"/>
              </a:lnSpc>
            </a:pPr>
            <a:r>
              <a:rPr lang="vi-VN">
                <a:solidFill>
                  <a:srgbClr val="FF0000"/>
                </a:solidFill>
              </a:rPr>
              <a:t>Tập hợp các phép toán thao tác trên dữ liệu đó.</a:t>
            </a:r>
          </a:p>
          <a:p>
            <a:endParaRPr lang="en-US"/>
          </a:p>
        </p:txBody>
      </p:sp>
    </p:spTree>
    <p:extLst>
      <p:ext uri="{BB962C8B-B14F-4D97-AF65-F5344CB8AC3E}">
        <p14:creationId xmlns:p14="http://schemas.microsoft.com/office/powerpoint/2010/main" val="17740640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0F3F-574A-0F49-BB37-8BF4FE45011F}"/>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6D1DB6DC-E158-8E4D-B983-FB4A4DD5DB12}"/>
              </a:ext>
            </a:extLst>
          </p:cNvPr>
          <p:cNvSpPr>
            <a:spLocks noGrp="1"/>
          </p:cNvSpPr>
          <p:nvPr>
            <p:ph idx="1"/>
          </p:nvPr>
        </p:nvSpPr>
        <p:spPr/>
        <p:txBody>
          <a:bodyPr/>
          <a:lstStyle/>
          <a:p>
            <a:r>
              <a:rPr lang="en-US"/>
              <a:t>Mô hình Quan hệ (</a:t>
            </a:r>
            <a:r>
              <a:rPr lang="en-US">
                <a:solidFill>
                  <a:srgbClr val="FF0000"/>
                </a:solidFill>
              </a:rPr>
              <a:t>Codd, 1970</a:t>
            </a:r>
            <a:r>
              <a:rPr lang="en-US"/>
              <a:t>):</a:t>
            </a:r>
          </a:p>
          <a:p>
            <a:pPr lvl="1"/>
            <a:r>
              <a:rPr lang="en-US">
                <a:solidFill>
                  <a:srgbClr val="FF0000"/>
                </a:solidFill>
              </a:rPr>
              <a:t>Hệ thống các ký hiệu</a:t>
            </a:r>
            <a:r>
              <a:rPr lang="en-US"/>
              <a:t>: Bộ (tuple), bản ghi (record), thuộc tính (attribute).</a:t>
            </a:r>
          </a:p>
          <a:p>
            <a:pPr lvl="1"/>
            <a:r>
              <a:rPr lang="en-US">
                <a:solidFill>
                  <a:srgbClr val="FF0000"/>
                </a:solidFill>
              </a:rPr>
              <a:t>Hệ thống các phép toán</a:t>
            </a:r>
            <a:r>
              <a:rPr lang="en-US"/>
              <a:t>: phép chiếu, phép chọn, phép kết, phép gom nhóm, phép trừ, phép chia, ...</a:t>
            </a:r>
          </a:p>
        </p:txBody>
      </p:sp>
    </p:spTree>
    <p:extLst>
      <p:ext uri="{BB962C8B-B14F-4D97-AF65-F5344CB8AC3E}">
        <p14:creationId xmlns:p14="http://schemas.microsoft.com/office/powerpoint/2010/main" val="1502391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40AB-4BA0-E446-8039-ECBD486CE68E}"/>
              </a:ext>
            </a:extLst>
          </p:cNvPr>
          <p:cNvSpPr>
            <a:spLocks noGrp="1"/>
          </p:cNvSpPr>
          <p:nvPr>
            <p:ph type="title"/>
          </p:nvPr>
        </p:nvSpPr>
        <p:spPr/>
        <p:txBody>
          <a:bodyPr/>
          <a:lstStyle/>
          <a:p>
            <a:r>
              <a:rPr lang="en-US"/>
              <a:t>Các dạng mô hình mức logic</a:t>
            </a:r>
          </a:p>
        </p:txBody>
      </p:sp>
      <p:sp>
        <p:nvSpPr>
          <p:cNvPr id="3" name="Content Placeholder 2">
            <a:extLst>
              <a:ext uri="{FF2B5EF4-FFF2-40B4-BE49-F238E27FC236}">
                <a16:creationId xmlns:a16="http://schemas.microsoft.com/office/drawing/2014/main" id="{AA20C472-ECB3-894C-A76A-65028E1BA4BF}"/>
              </a:ext>
            </a:extLst>
          </p:cNvPr>
          <p:cNvSpPr>
            <a:spLocks noGrp="1"/>
          </p:cNvSpPr>
          <p:nvPr>
            <p:ph idx="1"/>
          </p:nvPr>
        </p:nvSpPr>
        <p:spPr/>
        <p:txBody>
          <a:bodyPr/>
          <a:lstStyle/>
          <a:p>
            <a:pPr>
              <a:lnSpc>
                <a:spcPct val="150000"/>
              </a:lnSpc>
            </a:pPr>
            <a:r>
              <a:rPr lang="en-US" altLang="en-US"/>
              <a:t>Mô hình dữ liệu phẳng (flat model).</a:t>
            </a:r>
          </a:p>
          <a:p>
            <a:pPr>
              <a:lnSpc>
                <a:spcPct val="150000"/>
              </a:lnSpc>
            </a:pPr>
            <a:r>
              <a:rPr lang="en-US" altLang="en-US">
                <a:solidFill>
                  <a:srgbClr val="FF0000"/>
                </a:solidFill>
              </a:rPr>
              <a:t>Mô hình phân cấp (Hierarchical model).</a:t>
            </a:r>
          </a:p>
          <a:p>
            <a:pPr>
              <a:lnSpc>
                <a:spcPct val="150000"/>
              </a:lnSpc>
            </a:pPr>
            <a:r>
              <a:rPr lang="en-US" altLang="en-US"/>
              <a:t>Mô hình mạng (Network model).</a:t>
            </a:r>
          </a:p>
          <a:p>
            <a:pPr>
              <a:lnSpc>
                <a:spcPct val="150000"/>
              </a:lnSpc>
            </a:pPr>
            <a:r>
              <a:rPr lang="en-US" altLang="en-US">
                <a:solidFill>
                  <a:srgbClr val="FF0000"/>
                </a:solidFill>
              </a:rPr>
              <a:t>Mô hình dữ liệu quan hệ (Relational Model).</a:t>
            </a:r>
          </a:p>
          <a:p>
            <a:pPr>
              <a:lnSpc>
                <a:spcPct val="150000"/>
              </a:lnSpc>
            </a:pPr>
            <a:r>
              <a:rPr lang="en-US" altLang="en-US"/>
              <a:t>Mô hình dữ liệu hướng đối tượng (Object Oriented model).</a:t>
            </a:r>
          </a:p>
          <a:p>
            <a:pPr>
              <a:lnSpc>
                <a:spcPct val="150000"/>
              </a:lnSpc>
            </a:pPr>
            <a:r>
              <a:rPr lang="en-US" altLang="en-US">
                <a:solidFill>
                  <a:srgbClr val="FF0000"/>
                </a:solidFill>
              </a:rPr>
              <a:t>Mô hình dữ liệu quan hệ đối tượng (Object-relational model).</a:t>
            </a:r>
          </a:p>
          <a:p>
            <a:pPr>
              <a:lnSpc>
                <a:spcPct val="150000"/>
              </a:lnSpc>
            </a:pPr>
            <a:endParaRPr lang="en-US"/>
          </a:p>
        </p:txBody>
      </p:sp>
    </p:spTree>
    <p:extLst>
      <p:ext uri="{BB962C8B-B14F-4D97-AF65-F5344CB8AC3E}">
        <p14:creationId xmlns:p14="http://schemas.microsoft.com/office/powerpoint/2010/main" val="2808723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54D4-EF3D-7A4A-9C76-C50A0D055750}"/>
              </a:ext>
            </a:extLst>
          </p:cNvPr>
          <p:cNvSpPr>
            <a:spLocks noGrp="1"/>
          </p:cNvSpPr>
          <p:nvPr>
            <p:ph type="title"/>
          </p:nvPr>
        </p:nvSpPr>
        <p:spPr>
          <a:xfrm>
            <a:off x="609600" y="3124200"/>
            <a:ext cx="10972800" cy="1143000"/>
          </a:xfrm>
        </p:spPr>
        <p:txBody>
          <a:bodyPr/>
          <a:lstStyle/>
          <a:p>
            <a:pPr algn="l"/>
            <a:r>
              <a:rPr lang="en-US" altLang="en-US"/>
              <a:t>Mô hình quan niệm 1 – Mô hình ERD</a:t>
            </a:r>
            <a:endParaRPr lang="en-US"/>
          </a:p>
        </p:txBody>
      </p:sp>
    </p:spTree>
    <p:extLst>
      <p:ext uri="{BB962C8B-B14F-4D97-AF65-F5344CB8AC3E}">
        <p14:creationId xmlns:p14="http://schemas.microsoft.com/office/powerpoint/2010/main" val="195568577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586A-4029-444A-ACB0-65F679F19F86}"/>
              </a:ext>
            </a:extLst>
          </p:cNvPr>
          <p:cNvSpPr>
            <a:spLocks noGrp="1"/>
          </p:cNvSpPr>
          <p:nvPr>
            <p:ph type="title"/>
          </p:nvPr>
        </p:nvSpPr>
        <p:spPr/>
        <p:txBody>
          <a:bodyPr/>
          <a:lstStyle/>
          <a:p>
            <a:r>
              <a:rPr lang="en-US"/>
              <a:t>Đặt vấn đề</a:t>
            </a:r>
          </a:p>
        </p:txBody>
      </p:sp>
      <p:sp>
        <p:nvSpPr>
          <p:cNvPr id="3" name="Content Placeholder 2">
            <a:extLst>
              <a:ext uri="{FF2B5EF4-FFF2-40B4-BE49-F238E27FC236}">
                <a16:creationId xmlns:a16="http://schemas.microsoft.com/office/drawing/2014/main" id="{DD2FF219-04A9-6A42-B423-B742AA2A9EC3}"/>
              </a:ext>
            </a:extLst>
          </p:cNvPr>
          <p:cNvSpPr>
            <a:spLocks noGrp="1"/>
          </p:cNvSpPr>
          <p:nvPr>
            <p:ph idx="1"/>
          </p:nvPr>
        </p:nvSpPr>
        <p:spPr/>
        <p:txBody>
          <a:bodyPr/>
          <a:lstStyle/>
          <a:p>
            <a:r>
              <a:rPr lang="vi-VN" sz="2400"/>
              <a:t>Từ 1 bài toán mô tả bằng văn bản và ngôn ngữ tự nhiên với đặc điểm:</a:t>
            </a:r>
          </a:p>
          <a:p>
            <a:pPr lvl="1"/>
            <a:r>
              <a:rPr lang="vi-VN" sz="2400">
                <a:solidFill>
                  <a:srgbClr val="FF0000"/>
                </a:solidFill>
              </a:rPr>
              <a:t>Không thứ tự.</a:t>
            </a:r>
          </a:p>
          <a:p>
            <a:pPr lvl="1"/>
            <a:r>
              <a:rPr lang="vi-VN" sz="2400"/>
              <a:t>Lẫn lộn giữa các khái niệm.</a:t>
            </a:r>
          </a:p>
          <a:p>
            <a:pPr lvl="1"/>
            <a:r>
              <a:rPr lang="vi-VN" sz="2400">
                <a:solidFill>
                  <a:srgbClr val="FF0000"/>
                </a:solidFill>
              </a:rPr>
              <a:t>Thiếu hoặc thừa.</a:t>
            </a:r>
          </a:p>
          <a:p>
            <a:pPr lvl="1"/>
            <a:r>
              <a:rPr lang="vi-VN" sz="2400"/>
              <a:t>Pha trộn giữa dữ liệu và xử lý không rõ ràng, không thứ tự.</a:t>
            </a:r>
          </a:p>
          <a:p>
            <a:r>
              <a:rPr lang="vi-VN" sz="2400">
                <a:solidFill>
                  <a:srgbClr val="FF0000"/>
                </a:solidFill>
              </a:rPr>
              <a:t>Phân tích dữ liệu sẽ chuyển sang 1 bài toán: </a:t>
            </a:r>
          </a:p>
          <a:p>
            <a:pPr lvl="1"/>
            <a:r>
              <a:rPr lang="vi-VN" sz="2400"/>
              <a:t>Có thứ tự, đúng, đủ, tách dữ liệu và xử lý, định nghĩa lại khái niệm.</a:t>
            </a:r>
          </a:p>
          <a:p>
            <a:pPr lvl="1"/>
            <a:r>
              <a:rPr lang="vi-VN" sz="2400">
                <a:solidFill>
                  <a:srgbClr val="FF0000"/>
                </a:solidFill>
              </a:rPr>
              <a:t>Đồng thời mô tả phần dữ liệu dưới dạng ngôn ngữ, mô hình này gọi là mô hình dữ liệu mức 1 (khái niệm).</a:t>
            </a:r>
          </a:p>
          <a:p>
            <a:endParaRPr lang="en-US" sz="2400"/>
          </a:p>
        </p:txBody>
      </p:sp>
    </p:spTree>
    <p:extLst>
      <p:ext uri="{BB962C8B-B14F-4D97-AF65-F5344CB8AC3E}">
        <p14:creationId xmlns:p14="http://schemas.microsoft.com/office/powerpoint/2010/main" val="1442986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D6C3-32F9-4746-A18C-313BC59EF46D}"/>
              </a:ext>
            </a:extLst>
          </p:cNvPr>
          <p:cNvSpPr>
            <a:spLocks noGrp="1"/>
          </p:cNvSpPr>
          <p:nvPr>
            <p:ph type="title"/>
          </p:nvPr>
        </p:nvSpPr>
        <p:spPr/>
        <p:txBody>
          <a:bodyPr/>
          <a:lstStyle/>
          <a:p>
            <a:r>
              <a:rPr lang="en-US"/>
              <a:t>Giới thiệu </a:t>
            </a:r>
          </a:p>
        </p:txBody>
      </p:sp>
      <p:sp>
        <p:nvSpPr>
          <p:cNvPr id="3" name="Content Placeholder 2">
            <a:extLst>
              <a:ext uri="{FF2B5EF4-FFF2-40B4-BE49-F238E27FC236}">
                <a16:creationId xmlns:a16="http://schemas.microsoft.com/office/drawing/2014/main" id="{5720A2B9-EBD3-2E42-A723-5F9E58099D77}"/>
              </a:ext>
            </a:extLst>
          </p:cNvPr>
          <p:cNvSpPr>
            <a:spLocks noGrp="1"/>
          </p:cNvSpPr>
          <p:nvPr>
            <p:ph sz="half" idx="1"/>
          </p:nvPr>
        </p:nvSpPr>
        <p:spPr>
          <a:xfrm>
            <a:off x="381000" y="1295400"/>
            <a:ext cx="5715000" cy="4754562"/>
          </a:xfrm>
        </p:spPr>
        <p:txBody>
          <a:bodyPr/>
          <a:lstStyle/>
          <a:p>
            <a:pPr marL="0" indent="0">
              <a:buNone/>
            </a:pPr>
            <a:r>
              <a:rPr lang="vi-VN"/>
              <a:t>Mô hình quan hệ thực thể (</a:t>
            </a:r>
            <a:r>
              <a:rPr lang="vi-VN">
                <a:solidFill>
                  <a:srgbClr val="FF0000"/>
                </a:solidFill>
              </a:rPr>
              <a:t>Entity Relationship model - E-R</a:t>
            </a:r>
            <a:r>
              <a:rPr lang="vi-VN"/>
              <a:t>) được </a:t>
            </a:r>
            <a:r>
              <a:rPr lang="vi-VN">
                <a:solidFill>
                  <a:srgbClr val="FF0000"/>
                </a:solidFill>
              </a:rPr>
              <a:t>P.P.CHEN </a:t>
            </a:r>
            <a:r>
              <a:rPr lang="vi-VN"/>
              <a:t>giới thiệu vào năm 1976 là một mô hình được sử dụng rộng rãi trong các bản thiết kế cơ sở dữ liệu ở mức khái niệm, được xây dựng dựa trên việc nhận thức thế giới thực thông qua tập các đối tượng được gọi là các thực thể và các mối quan hệ giữa các đối tượng này.</a:t>
            </a:r>
            <a:endParaRPr lang="en-US"/>
          </a:p>
        </p:txBody>
      </p:sp>
      <p:pic>
        <p:nvPicPr>
          <p:cNvPr id="1026" name="Picture 2">
            <a:extLst>
              <a:ext uri="{FF2B5EF4-FFF2-40B4-BE49-F238E27FC236}">
                <a16:creationId xmlns:a16="http://schemas.microsoft.com/office/drawing/2014/main" id="{FA04EED2-1250-2142-966A-D79645CA60A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96200" y="1445419"/>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F4D124-6503-DC4E-9772-893F6B00AEFB}"/>
              </a:ext>
            </a:extLst>
          </p:cNvPr>
          <p:cNvSpPr txBox="1"/>
          <p:nvPr/>
        </p:nvSpPr>
        <p:spPr>
          <a:xfrm>
            <a:off x="7871450" y="4114800"/>
            <a:ext cx="2364750" cy="369332"/>
          </a:xfrm>
          <a:prstGeom prst="rect">
            <a:avLst/>
          </a:prstGeom>
          <a:noFill/>
        </p:spPr>
        <p:txBody>
          <a:bodyPr wrap="none" rtlCol="0">
            <a:spAutoFit/>
          </a:bodyPr>
          <a:lstStyle/>
          <a:p>
            <a:r>
              <a:rPr lang="en-US"/>
              <a:t>Peter Pin-Shan Chen</a:t>
            </a:r>
          </a:p>
        </p:txBody>
      </p:sp>
      <p:sp>
        <p:nvSpPr>
          <p:cNvPr id="6" name="TextBox 5">
            <a:extLst>
              <a:ext uri="{FF2B5EF4-FFF2-40B4-BE49-F238E27FC236}">
                <a16:creationId xmlns:a16="http://schemas.microsoft.com/office/drawing/2014/main" id="{B19F474E-D592-EF48-9E07-822D03DCF38C}"/>
              </a:ext>
            </a:extLst>
          </p:cNvPr>
          <p:cNvSpPr txBox="1"/>
          <p:nvPr/>
        </p:nvSpPr>
        <p:spPr>
          <a:xfrm>
            <a:off x="6629400" y="5680630"/>
            <a:ext cx="5346335" cy="369332"/>
          </a:xfrm>
          <a:prstGeom prst="rect">
            <a:avLst/>
          </a:prstGeom>
          <a:noFill/>
        </p:spPr>
        <p:txBody>
          <a:bodyPr wrap="none" rtlCol="0">
            <a:spAutoFit/>
          </a:bodyPr>
          <a:lstStyle/>
          <a:p>
            <a:r>
              <a:rPr lang="en-US">
                <a:hlinkClick r:id="rId3"/>
              </a:rPr>
              <a:t>http://bit.csc.lsu.edu/~chen/pdf/Chen_Pioneers.pdf</a:t>
            </a:r>
            <a:endParaRPr lang="en-US"/>
          </a:p>
        </p:txBody>
      </p:sp>
    </p:spTree>
    <p:extLst>
      <p:ext uri="{BB962C8B-B14F-4D97-AF65-F5344CB8AC3E}">
        <p14:creationId xmlns:p14="http://schemas.microsoft.com/office/powerpoint/2010/main" val="173119874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4249-285D-9F49-B522-44EC41D0AF5F}"/>
              </a:ext>
            </a:extLst>
          </p:cNvPr>
          <p:cNvSpPr>
            <a:spLocks noGrp="1"/>
          </p:cNvSpPr>
          <p:nvPr>
            <p:ph type="title"/>
          </p:nvPr>
        </p:nvSpPr>
        <p:spPr/>
        <p:txBody>
          <a:bodyPr/>
          <a:lstStyle/>
          <a:p>
            <a:r>
              <a:rPr lang="en-US"/>
              <a:t>Các yếu tố cơ bản của mô hình ERD</a:t>
            </a:r>
          </a:p>
        </p:txBody>
      </p:sp>
      <p:sp>
        <p:nvSpPr>
          <p:cNvPr id="3" name="Content Placeholder 2">
            <a:extLst>
              <a:ext uri="{FF2B5EF4-FFF2-40B4-BE49-F238E27FC236}">
                <a16:creationId xmlns:a16="http://schemas.microsoft.com/office/drawing/2014/main" id="{94AEC5AD-CC36-CA4D-BBCC-561EC509C73B}"/>
              </a:ext>
            </a:extLst>
          </p:cNvPr>
          <p:cNvSpPr>
            <a:spLocks noGrp="1"/>
          </p:cNvSpPr>
          <p:nvPr>
            <p:ph idx="1"/>
          </p:nvPr>
        </p:nvSpPr>
        <p:spPr/>
        <p:txBody>
          <a:bodyPr/>
          <a:lstStyle/>
          <a:p>
            <a:pPr>
              <a:lnSpc>
                <a:spcPct val="150000"/>
              </a:lnSpc>
            </a:pPr>
            <a:r>
              <a:rPr lang="en-US"/>
              <a:t>Có 2 yếu tố cơ bản trong mô hình ERD:</a:t>
            </a:r>
          </a:p>
          <a:p>
            <a:pPr lvl="1">
              <a:lnSpc>
                <a:spcPct val="150000"/>
              </a:lnSpc>
            </a:pPr>
            <a:r>
              <a:rPr lang="en-US">
                <a:solidFill>
                  <a:srgbClr val="FF0000"/>
                </a:solidFill>
              </a:rPr>
              <a:t>Thực thể (Entity).</a:t>
            </a:r>
          </a:p>
          <a:p>
            <a:pPr lvl="1">
              <a:lnSpc>
                <a:spcPct val="150000"/>
              </a:lnSpc>
            </a:pPr>
            <a:r>
              <a:rPr lang="en-US"/>
              <a:t>Mối kết hợp (Relationship).</a:t>
            </a:r>
          </a:p>
        </p:txBody>
      </p:sp>
    </p:spTree>
    <p:extLst>
      <p:ext uri="{BB962C8B-B14F-4D97-AF65-F5344CB8AC3E}">
        <p14:creationId xmlns:p14="http://schemas.microsoft.com/office/powerpoint/2010/main" val="276261052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0F90-7BA4-174A-8049-57E6089AE8C5}"/>
              </a:ext>
            </a:extLst>
          </p:cNvPr>
          <p:cNvSpPr>
            <a:spLocks noGrp="1"/>
          </p:cNvSpPr>
          <p:nvPr>
            <p:ph type="title"/>
          </p:nvPr>
        </p:nvSpPr>
        <p:spPr/>
        <p:txBody>
          <a:bodyPr/>
          <a:lstStyle/>
          <a:p>
            <a:r>
              <a:rPr lang="en-US"/>
              <a:t>Thực thể</a:t>
            </a:r>
          </a:p>
        </p:txBody>
      </p:sp>
      <p:sp>
        <p:nvSpPr>
          <p:cNvPr id="3" name="Content Placeholder 2">
            <a:extLst>
              <a:ext uri="{FF2B5EF4-FFF2-40B4-BE49-F238E27FC236}">
                <a16:creationId xmlns:a16="http://schemas.microsoft.com/office/drawing/2014/main" id="{A1279ABD-4579-DE4E-AF9F-EA500221F20C}"/>
              </a:ext>
            </a:extLst>
          </p:cNvPr>
          <p:cNvSpPr>
            <a:spLocks noGrp="1"/>
          </p:cNvSpPr>
          <p:nvPr>
            <p:ph idx="1"/>
          </p:nvPr>
        </p:nvSpPr>
        <p:spPr>
          <a:xfrm>
            <a:off x="457200" y="1295400"/>
            <a:ext cx="11582400" cy="4525963"/>
          </a:xfrm>
        </p:spPr>
        <p:txBody>
          <a:bodyPr/>
          <a:lstStyle/>
          <a:p>
            <a:r>
              <a:rPr lang="vi-VN">
                <a:solidFill>
                  <a:srgbClr val="FF0000"/>
                </a:solidFill>
              </a:rPr>
              <a:t>Ý nghĩa</a:t>
            </a:r>
            <a:r>
              <a:rPr lang="vi-VN"/>
              <a:t>: Dùng biểu diễn một đối tượng trong bài toán cần phân tích</a:t>
            </a:r>
          </a:p>
          <a:p>
            <a:r>
              <a:rPr lang="vi-VN"/>
              <a:t>Ký hiệu:</a:t>
            </a:r>
          </a:p>
          <a:p>
            <a:endParaRPr lang="vi-VN"/>
          </a:p>
          <a:p>
            <a:pPr marL="0" indent="0">
              <a:buNone/>
            </a:pPr>
            <a:endParaRPr lang="vi-VN"/>
          </a:p>
          <a:p>
            <a:pPr marL="0" indent="0">
              <a:buNone/>
            </a:pPr>
            <a:endParaRPr lang="vi-VN"/>
          </a:p>
          <a:p>
            <a:pPr marL="0" indent="0">
              <a:buNone/>
            </a:pPr>
            <a:endParaRPr lang="vi-VN"/>
          </a:p>
          <a:p>
            <a:r>
              <a:rPr lang="vi-VN"/>
              <a:t>Trong các thuộc tính A</a:t>
            </a:r>
            <a:r>
              <a:rPr lang="vi-VN" baseline="-25000"/>
              <a:t>i</a:t>
            </a:r>
            <a:r>
              <a:rPr lang="vi-VN"/>
              <a:t> (i=1..n), có 1 (hay nhiều) thuộc tính chọn là </a:t>
            </a:r>
            <a:r>
              <a:rPr lang="vi-VN">
                <a:solidFill>
                  <a:srgbClr val="FF0000"/>
                </a:solidFill>
              </a:rPr>
              <a:t>khóa chính (primary key) - PK</a:t>
            </a:r>
            <a:r>
              <a:rPr lang="vi-VN"/>
              <a:t>.</a:t>
            </a:r>
          </a:p>
          <a:p>
            <a:r>
              <a:rPr lang="vi-VN" b="1">
                <a:solidFill>
                  <a:srgbClr val="FF0000"/>
                </a:solidFill>
              </a:rPr>
              <a:t>Thuộc tính PK được gạch dưới </a:t>
            </a:r>
            <a:r>
              <a:rPr lang="vi-VN"/>
              <a:t>(hoặc dùng kí hiệu qui ước khác: #)</a:t>
            </a:r>
          </a:p>
          <a:p>
            <a:endParaRPr lang="vi-VN"/>
          </a:p>
          <a:p>
            <a:endParaRPr lang="en-US"/>
          </a:p>
        </p:txBody>
      </p:sp>
      <p:pic>
        <p:nvPicPr>
          <p:cNvPr id="4" name="Picture 4">
            <a:extLst>
              <a:ext uri="{FF2B5EF4-FFF2-40B4-BE49-F238E27FC236}">
                <a16:creationId xmlns:a16="http://schemas.microsoft.com/office/drawing/2014/main" id="{AC3E3E84-19BF-0543-B7C6-C544E6546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4296754" cy="1623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2989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217E-9620-1F47-B678-F9C14C9A7424}"/>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6AA0362D-F072-4745-BB29-4A698777D79E}"/>
              </a:ext>
            </a:extLst>
          </p:cNvPr>
          <p:cNvSpPr>
            <a:spLocks noGrp="1"/>
          </p:cNvSpPr>
          <p:nvPr>
            <p:ph idx="1"/>
          </p:nvPr>
        </p:nvSpPr>
        <p:spPr/>
        <p:txBody>
          <a:bodyPr/>
          <a:lstStyle/>
          <a:p>
            <a:pPr marL="514350" indent="-514350">
              <a:lnSpc>
                <a:spcPct val="150000"/>
              </a:lnSpc>
              <a:buFont typeface="+mj-lt"/>
              <a:buAutoNum type="arabicPeriod"/>
            </a:pPr>
            <a:r>
              <a:rPr lang="en-US"/>
              <a:t>Mô hình hoá đối tượng từ thế giới thực.</a:t>
            </a:r>
          </a:p>
          <a:p>
            <a:pPr marL="514350" indent="-514350">
              <a:lnSpc>
                <a:spcPct val="150000"/>
              </a:lnSpc>
              <a:buFont typeface="+mj-lt"/>
              <a:buAutoNum type="arabicPeriod"/>
            </a:pPr>
            <a:r>
              <a:rPr lang="en-US">
                <a:solidFill>
                  <a:srgbClr val="FF0000"/>
                </a:solidFill>
              </a:rPr>
              <a:t>Mô hình dữ liệu.</a:t>
            </a:r>
          </a:p>
          <a:p>
            <a:pPr marL="514350" indent="-514350">
              <a:lnSpc>
                <a:spcPct val="150000"/>
              </a:lnSpc>
              <a:buFont typeface="+mj-lt"/>
              <a:buAutoNum type="arabicPeriod"/>
            </a:pPr>
            <a:r>
              <a:rPr lang="en-US"/>
              <a:t>Mô hình quan niệm và mô hình logic.</a:t>
            </a:r>
          </a:p>
          <a:p>
            <a:pPr marL="514350" indent="-514350">
              <a:lnSpc>
                <a:spcPct val="150000"/>
              </a:lnSpc>
              <a:buFont typeface="+mj-lt"/>
              <a:buAutoNum type="arabicPeriod"/>
            </a:pPr>
            <a:r>
              <a:rPr lang="en-US">
                <a:solidFill>
                  <a:srgbClr val="FF0000"/>
                </a:solidFill>
              </a:rPr>
              <a:t>Mô hình ERD.</a:t>
            </a:r>
          </a:p>
          <a:p>
            <a:pPr marL="514350" indent="-514350">
              <a:lnSpc>
                <a:spcPct val="150000"/>
              </a:lnSpc>
              <a:buFont typeface="+mj-lt"/>
              <a:buAutoNum type="arabicPeriod"/>
            </a:pPr>
            <a:r>
              <a:rPr lang="en-US"/>
              <a:t>Mô hình CD.</a:t>
            </a:r>
          </a:p>
        </p:txBody>
      </p:sp>
    </p:spTree>
    <p:extLst>
      <p:ext uri="{BB962C8B-B14F-4D97-AF65-F5344CB8AC3E}">
        <p14:creationId xmlns:p14="http://schemas.microsoft.com/office/powerpoint/2010/main" val="257664713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5EAF54-BE8A-394A-A099-96EB00BC08C5}"/>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lưu</a:t>
            </a:r>
            <a:r>
              <a:rPr lang="en-US" dirty="0"/>
              <a:t> </a:t>
            </a:r>
            <a:r>
              <a:rPr lang="en-US" dirty="0" err="1"/>
              <a:t>ý</a:t>
            </a:r>
            <a:endParaRPr lang="en-US" dirty="0"/>
          </a:p>
        </p:txBody>
      </p:sp>
      <p:sp>
        <p:nvSpPr>
          <p:cNvPr id="6" name="Content Placeholder 5">
            <a:extLst>
              <a:ext uri="{FF2B5EF4-FFF2-40B4-BE49-F238E27FC236}">
                <a16:creationId xmlns:a16="http://schemas.microsoft.com/office/drawing/2014/main" id="{0649448A-9382-BE44-967D-BC3274215F7A}"/>
              </a:ext>
            </a:extLst>
          </p:cNvPr>
          <p:cNvSpPr>
            <a:spLocks noGrp="1"/>
          </p:cNvSpPr>
          <p:nvPr>
            <p:ph sz="half" idx="2"/>
          </p:nvPr>
        </p:nvSpPr>
        <p:spPr>
          <a:xfrm>
            <a:off x="6197600" y="1600201"/>
            <a:ext cx="5842000" cy="4525963"/>
          </a:xfrm>
        </p:spPr>
        <p:txBody>
          <a:bodyPr/>
          <a:lstStyle/>
          <a:p>
            <a:r>
              <a:rPr lang="vi-VN" dirty="0"/>
              <a:t>Tên của thực thể phải là </a:t>
            </a:r>
            <a:r>
              <a:rPr lang="vi-VN" dirty="0">
                <a:solidFill>
                  <a:srgbClr val="FF0000"/>
                </a:solidFill>
              </a:rPr>
              <a:t>danh từ</a:t>
            </a:r>
            <a:r>
              <a:rPr lang="vi-VN" dirty="0"/>
              <a:t>.</a:t>
            </a:r>
          </a:p>
          <a:p>
            <a:r>
              <a:rPr lang="vi-VN" dirty="0"/>
              <a:t>Các thuộc tính của 1 thực thể </a:t>
            </a:r>
            <a:r>
              <a:rPr lang="vi-VN" dirty="0">
                <a:solidFill>
                  <a:srgbClr val="FF0000"/>
                </a:solidFill>
              </a:rPr>
              <a:t>do ứng dụng đặt ra.</a:t>
            </a:r>
            <a:r>
              <a:rPr lang="vi-VN" dirty="0"/>
              <a:t> </a:t>
            </a:r>
          </a:p>
          <a:p>
            <a:r>
              <a:rPr lang="vi-VN" dirty="0"/>
              <a:t>Hai ứng dụng khác cùng sử dụng một thực thể nhưng thuộc tính khác.</a:t>
            </a:r>
          </a:p>
          <a:p>
            <a:r>
              <a:rPr lang="vi-VN" dirty="0"/>
              <a:t>Thực thể </a:t>
            </a:r>
            <a:r>
              <a:rPr lang="vi-VN" dirty="0">
                <a:solidFill>
                  <a:srgbClr val="FF0000"/>
                </a:solidFill>
              </a:rPr>
              <a:t>không có thuộc tính khoá ngoại</a:t>
            </a:r>
            <a:r>
              <a:rPr lang="vi-VN" dirty="0"/>
              <a:t>.</a:t>
            </a:r>
          </a:p>
          <a:p>
            <a:endParaRPr lang="en-US" dirty="0"/>
          </a:p>
        </p:txBody>
      </p:sp>
      <p:pic>
        <p:nvPicPr>
          <p:cNvPr id="7" name="Picture 4">
            <a:extLst>
              <a:ext uri="{FF2B5EF4-FFF2-40B4-BE49-F238E27FC236}">
                <a16:creationId xmlns:a16="http://schemas.microsoft.com/office/drawing/2014/main" id="{6549E5DB-504F-C842-9FF1-85237A3137D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92100" y="1752600"/>
            <a:ext cx="5486400" cy="1147090"/>
          </a:xfrm>
          <a:noFill/>
          <a:ln>
            <a:solidFill>
              <a:schemeClr val="tx1"/>
            </a:solidFill>
            <a:miter lim="800000"/>
            <a:headEnd/>
            <a:tailEnd/>
          </a:ln>
        </p:spPr>
      </p:pic>
      <p:pic>
        <p:nvPicPr>
          <p:cNvPr id="8" name="Picture 5">
            <a:extLst>
              <a:ext uri="{FF2B5EF4-FFF2-40B4-BE49-F238E27FC236}">
                <a16:creationId xmlns:a16="http://schemas.microsoft.com/office/drawing/2014/main" id="{04E95F33-3578-DB40-8FB0-F4DDF4BD5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3733800"/>
            <a:ext cx="54864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4944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F61C-4B02-0A48-8520-D46F4B94001E}"/>
              </a:ext>
            </a:extLst>
          </p:cNvPr>
          <p:cNvSpPr>
            <a:spLocks noGrp="1"/>
          </p:cNvSpPr>
          <p:nvPr>
            <p:ph type="title"/>
          </p:nvPr>
        </p:nvSpPr>
        <p:spPr/>
        <p:txBody>
          <a:bodyPr/>
          <a:lstStyle/>
          <a:p>
            <a:r>
              <a:rPr lang="en-US"/>
              <a:t>Mối kết hợp</a:t>
            </a:r>
          </a:p>
        </p:txBody>
      </p:sp>
      <p:sp>
        <p:nvSpPr>
          <p:cNvPr id="5" name="Content Placeholder 4">
            <a:extLst>
              <a:ext uri="{FF2B5EF4-FFF2-40B4-BE49-F238E27FC236}">
                <a16:creationId xmlns:a16="http://schemas.microsoft.com/office/drawing/2014/main" id="{CAE3B564-E75B-974A-9355-B0300D207582}"/>
              </a:ext>
            </a:extLst>
          </p:cNvPr>
          <p:cNvSpPr>
            <a:spLocks noGrp="1"/>
          </p:cNvSpPr>
          <p:nvPr>
            <p:ph sz="half" idx="1"/>
          </p:nvPr>
        </p:nvSpPr>
        <p:spPr/>
        <p:txBody>
          <a:bodyPr/>
          <a:lstStyle/>
          <a:p>
            <a:r>
              <a:rPr lang="en-US" dirty="0" err="1">
                <a:solidFill>
                  <a:srgbClr val="FF0000"/>
                </a:solidFill>
              </a:rPr>
              <a:t>Ý</a:t>
            </a:r>
            <a:r>
              <a:rPr lang="en-US" dirty="0">
                <a:solidFill>
                  <a:srgbClr val="FF0000"/>
                </a:solidFill>
              </a:rPr>
              <a:t> </a:t>
            </a:r>
            <a:r>
              <a:rPr lang="en-US" dirty="0" err="1">
                <a:solidFill>
                  <a:srgbClr val="FF0000"/>
                </a:solidFill>
              </a:rPr>
              <a:t>nghĩa</a:t>
            </a:r>
            <a:r>
              <a:rPr lang="en-US" dirty="0"/>
              <a:t>: </a:t>
            </a:r>
            <a:r>
              <a:rPr lang="en-US" altLang="en-US" dirty="0" err="1"/>
              <a:t>Mô</a:t>
            </a:r>
            <a:r>
              <a:rPr lang="en-US" altLang="en-US" dirty="0"/>
              <a:t> </a:t>
            </a:r>
            <a:r>
              <a:rPr lang="en-US" altLang="en-US" dirty="0" err="1"/>
              <a:t>tả</a:t>
            </a:r>
            <a:r>
              <a:rPr lang="en-US" altLang="en-US" dirty="0"/>
              <a:t> </a:t>
            </a:r>
            <a:r>
              <a:rPr lang="en-US" altLang="en-US" dirty="0" err="1"/>
              <a:t>sự</a:t>
            </a:r>
            <a:r>
              <a:rPr lang="en-US" altLang="en-US" dirty="0"/>
              <a:t> </a:t>
            </a:r>
            <a:r>
              <a:rPr lang="en-US" altLang="en-US" dirty="0" err="1"/>
              <a:t>liên</a:t>
            </a:r>
            <a:r>
              <a:rPr lang="en-US" altLang="en-US" dirty="0"/>
              <a:t> </a:t>
            </a:r>
            <a:r>
              <a:rPr lang="en-US" altLang="en-US" dirty="0" err="1"/>
              <a:t>quan</a:t>
            </a:r>
            <a:r>
              <a:rPr lang="en-US" altLang="en-US" dirty="0"/>
              <a:t> </a:t>
            </a:r>
            <a:r>
              <a:rPr lang="en-US" altLang="en-US" dirty="0" err="1"/>
              <a:t>giữa</a:t>
            </a:r>
            <a:r>
              <a:rPr lang="en-US" altLang="en-US" dirty="0"/>
              <a:t> </a:t>
            </a:r>
            <a:r>
              <a:rPr lang="en-US" altLang="en-US" dirty="0" err="1"/>
              <a:t>các</a:t>
            </a:r>
            <a:r>
              <a:rPr lang="en-US" altLang="en-US" dirty="0"/>
              <a:t> </a:t>
            </a:r>
            <a:r>
              <a:rPr lang="en-US" altLang="en-US" dirty="0" err="1"/>
              <a:t>thực</a:t>
            </a:r>
            <a:r>
              <a:rPr lang="en-US" altLang="en-US" dirty="0"/>
              <a:t> </a:t>
            </a:r>
            <a:r>
              <a:rPr lang="en-US" altLang="en-US" dirty="0" err="1"/>
              <a:t>thể</a:t>
            </a:r>
            <a:r>
              <a:rPr lang="en-US" altLang="en-US" dirty="0"/>
              <a:t> </a:t>
            </a:r>
            <a:r>
              <a:rPr lang="en-US" altLang="en-US" dirty="0" err="1"/>
              <a:t>trong</a:t>
            </a:r>
            <a:r>
              <a:rPr lang="en-US" altLang="en-US" dirty="0"/>
              <a:t> 1 </a:t>
            </a:r>
            <a:r>
              <a:rPr lang="en-US" altLang="en-US" dirty="0" err="1"/>
              <a:t>ứng</a:t>
            </a:r>
            <a:r>
              <a:rPr lang="en-US" altLang="en-US" dirty="0"/>
              <a:t> </a:t>
            </a:r>
            <a:r>
              <a:rPr lang="en-US" altLang="en-US" dirty="0" err="1"/>
              <a:t>dụng</a:t>
            </a:r>
            <a:r>
              <a:rPr lang="en-US" altLang="en-US" dirty="0"/>
              <a:t>.</a:t>
            </a:r>
          </a:p>
          <a:p>
            <a:r>
              <a:rPr lang="en-US" dirty="0" err="1"/>
              <a:t>Một</a:t>
            </a:r>
            <a:r>
              <a:rPr lang="en-US" dirty="0"/>
              <a:t> </a:t>
            </a:r>
            <a:r>
              <a:rPr lang="en-US" dirty="0" err="1"/>
              <a:t>số</a:t>
            </a:r>
            <a:r>
              <a:rPr lang="en-US" dirty="0"/>
              <a:t> </a:t>
            </a:r>
            <a:r>
              <a:rPr lang="en-US" dirty="0" err="1"/>
              <a:t>lưu</a:t>
            </a:r>
            <a:r>
              <a:rPr lang="en-US" dirty="0"/>
              <a:t> </a:t>
            </a:r>
            <a:r>
              <a:rPr lang="en-US" dirty="0" err="1"/>
              <a:t>ý</a:t>
            </a:r>
            <a:r>
              <a:rPr lang="en-US" dirty="0"/>
              <a:t>:</a:t>
            </a:r>
          </a:p>
          <a:p>
            <a:pPr lvl="1"/>
            <a:r>
              <a:rPr lang="en-US" altLang="en-US" dirty="0">
                <a:solidFill>
                  <a:srgbClr val="FF0000"/>
                </a:solidFill>
              </a:rPr>
              <a:t>Hai </a:t>
            </a:r>
            <a:r>
              <a:rPr lang="en-US" altLang="en-US" dirty="0" err="1">
                <a:solidFill>
                  <a:srgbClr val="FF0000"/>
                </a:solidFill>
              </a:rPr>
              <a:t>thực</a:t>
            </a:r>
            <a:r>
              <a:rPr lang="en-US" altLang="en-US" dirty="0">
                <a:solidFill>
                  <a:srgbClr val="FF0000"/>
                </a:solidFill>
              </a:rPr>
              <a:t> </a:t>
            </a:r>
            <a:r>
              <a:rPr lang="en-US" altLang="en-US" dirty="0" err="1">
                <a:solidFill>
                  <a:srgbClr val="FF0000"/>
                </a:solidFill>
              </a:rPr>
              <a:t>thể</a:t>
            </a:r>
            <a:r>
              <a:rPr lang="en-US" altLang="en-US" dirty="0">
                <a:solidFill>
                  <a:srgbClr val="FF0000"/>
                </a:solidFill>
              </a:rPr>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thể</a:t>
            </a:r>
            <a:r>
              <a:rPr lang="en-US" altLang="en-US" dirty="0">
                <a:solidFill>
                  <a:srgbClr val="FF0000"/>
                </a:solidFill>
              </a:rPr>
              <a:t>: </a:t>
            </a:r>
            <a:r>
              <a:rPr lang="en-US" altLang="en-US" dirty="0" err="1">
                <a:solidFill>
                  <a:srgbClr val="FF0000"/>
                </a:solidFill>
              </a:rPr>
              <a:t>không</a:t>
            </a:r>
            <a:r>
              <a:rPr lang="en-US" altLang="en-US" dirty="0">
                <a:solidFill>
                  <a:srgbClr val="FF0000"/>
                </a:solidFill>
              </a:rPr>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mối</a:t>
            </a:r>
            <a:r>
              <a:rPr lang="en-US" altLang="en-US" dirty="0">
                <a:solidFill>
                  <a:srgbClr val="FF0000"/>
                </a:solidFill>
              </a:rPr>
              <a:t> </a:t>
            </a:r>
            <a:r>
              <a:rPr lang="en-US" altLang="en-US" dirty="0" err="1">
                <a:solidFill>
                  <a:srgbClr val="FF0000"/>
                </a:solidFill>
              </a:rPr>
              <a:t>kết</a:t>
            </a:r>
            <a:r>
              <a:rPr lang="en-US" altLang="en-US" dirty="0">
                <a:solidFill>
                  <a:srgbClr val="FF0000"/>
                </a:solidFill>
              </a:rPr>
              <a:t> </a:t>
            </a:r>
            <a:r>
              <a:rPr lang="en-US" altLang="en-US" dirty="0" err="1">
                <a:solidFill>
                  <a:srgbClr val="FF0000"/>
                </a:solidFill>
              </a:rPr>
              <a:t>hợp</a:t>
            </a:r>
            <a:r>
              <a:rPr lang="en-US" altLang="en-US" dirty="0">
                <a:solidFill>
                  <a:srgbClr val="FF0000"/>
                </a:solidFill>
              </a:rPr>
              <a:t>, </a:t>
            </a:r>
            <a:r>
              <a:rPr lang="en-US" altLang="en-US" dirty="0" err="1">
                <a:solidFill>
                  <a:srgbClr val="FF0000"/>
                </a:solidFill>
              </a:rPr>
              <a:t>hoặc</a:t>
            </a:r>
            <a:r>
              <a:rPr lang="en-US" altLang="en-US" dirty="0">
                <a:solidFill>
                  <a:srgbClr val="FF0000"/>
                </a:solidFill>
              </a:rPr>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nhiều</a:t>
            </a:r>
            <a:r>
              <a:rPr lang="en-US" altLang="en-US" dirty="0">
                <a:solidFill>
                  <a:srgbClr val="FF0000"/>
                </a:solidFill>
              </a:rPr>
              <a:t> </a:t>
            </a:r>
            <a:r>
              <a:rPr lang="en-US" altLang="en-US" dirty="0" err="1">
                <a:solidFill>
                  <a:srgbClr val="FF0000"/>
                </a:solidFill>
              </a:rPr>
              <a:t>mối</a:t>
            </a:r>
            <a:r>
              <a:rPr lang="en-US" altLang="en-US" dirty="0">
                <a:solidFill>
                  <a:srgbClr val="FF0000"/>
                </a:solidFill>
              </a:rPr>
              <a:t> </a:t>
            </a:r>
            <a:r>
              <a:rPr lang="en-US" altLang="en-US" dirty="0" err="1">
                <a:solidFill>
                  <a:srgbClr val="FF0000"/>
                </a:solidFill>
              </a:rPr>
              <a:t>kết</a:t>
            </a:r>
            <a:r>
              <a:rPr lang="en-US" altLang="en-US" dirty="0">
                <a:solidFill>
                  <a:srgbClr val="FF0000"/>
                </a:solidFill>
              </a:rPr>
              <a:t> </a:t>
            </a:r>
            <a:r>
              <a:rPr lang="en-US" altLang="en-US" dirty="0" err="1">
                <a:solidFill>
                  <a:srgbClr val="FF0000"/>
                </a:solidFill>
              </a:rPr>
              <a:t>hợp</a:t>
            </a:r>
            <a:r>
              <a:rPr lang="en-US" altLang="en-US" dirty="0">
                <a:solidFill>
                  <a:srgbClr val="FF0000"/>
                </a:solidFill>
              </a:rPr>
              <a:t>.</a:t>
            </a:r>
          </a:p>
          <a:p>
            <a:pPr lvl="1"/>
            <a:r>
              <a:rPr lang="en-US" altLang="en-US" dirty="0" err="1"/>
              <a:t>Một</a:t>
            </a:r>
            <a:r>
              <a:rPr lang="en-US" altLang="en-US" dirty="0"/>
              <a:t> </a:t>
            </a:r>
            <a:r>
              <a:rPr lang="en-US" altLang="en-US" dirty="0" err="1"/>
              <a:t>thực</a:t>
            </a:r>
            <a:r>
              <a:rPr lang="en-US" altLang="en-US" dirty="0"/>
              <a:t> </a:t>
            </a:r>
            <a:r>
              <a:rPr lang="en-US" altLang="en-US" dirty="0" err="1"/>
              <a:t>thể</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có</a:t>
            </a:r>
            <a:r>
              <a:rPr lang="en-US" altLang="en-US" dirty="0"/>
              <a:t> </a:t>
            </a:r>
            <a:r>
              <a:rPr lang="en-US" altLang="en-US" dirty="0" err="1"/>
              <a:t>mối</a:t>
            </a:r>
            <a:r>
              <a:rPr lang="en-US" altLang="en-US" dirty="0"/>
              <a:t> </a:t>
            </a:r>
            <a:r>
              <a:rPr lang="en-US" altLang="en-US" dirty="0" err="1"/>
              <a:t>kết</a:t>
            </a:r>
            <a:r>
              <a:rPr lang="en-US" altLang="en-US" dirty="0"/>
              <a:t> </a:t>
            </a:r>
            <a:r>
              <a:rPr lang="en-US" altLang="en-US" dirty="0" err="1"/>
              <a:t>hợp</a:t>
            </a:r>
            <a:r>
              <a:rPr lang="en-US" altLang="en-US" dirty="0"/>
              <a:t> </a:t>
            </a:r>
            <a:r>
              <a:rPr lang="en-US" altLang="en-US" dirty="0" err="1"/>
              <a:t>với</a:t>
            </a:r>
            <a:r>
              <a:rPr lang="en-US" altLang="en-US" dirty="0"/>
              <a:t> </a:t>
            </a:r>
            <a:r>
              <a:rPr lang="en-US" altLang="en-US" dirty="0" err="1">
                <a:solidFill>
                  <a:srgbClr val="FF0000"/>
                </a:solidFill>
              </a:rPr>
              <a:t>chính</a:t>
            </a:r>
            <a:r>
              <a:rPr lang="en-US" altLang="en-US" dirty="0">
                <a:solidFill>
                  <a:srgbClr val="FF0000"/>
                </a:solidFill>
              </a:rPr>
              <a:t> </a:t>
            </a:r>
            <a:r>
              <a:rPr lang="en-US" altLang="en-US" dirty="0" err="1">
                <a:solidFill>
                  <a:srgbClr val="FF0000"/>
                </a:solidFill>
              </a:rPr>
              <a:t>nó</a:t>
            </a:r>
            <a:r>
              <a:rPr lang="en-US" altLang="en-US" dirty="0"/>
              <a:t>.</a:t>
            </a:r>
          </a:p>
          <a:p>
            <a:pPr lvl="1"/>
            <a:endParaRPr lang="en-US" altLang="en-US" dirty="0"/>
          </a:p>
          <a:p>
            <a:endParaRPr lang="en-US" dirty="0"/>
          </a:p>
        </p:txBody>
      </p:sp>
      <p:pic>
        <p:nvPicPr>
          <p:cNvPr id="8" name="Picture 4">
            <a:extLst>
              <a:ext uri="{FF2B5EF4-FFF2-40B4-BE49-F238E27FC236}">
                <a16:creationId xmlns:a16="http://schemas.microsoft.com/office/drawing/2014/main" id="{669F9832-325A-984D-9074-67322F09369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81800" y="1600201"/>
            <a:ext cx="2590800" cy="24468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5">
            <a:extLst>
              <a:ext uri="{FF2B5EF4-FFF2-40B4-BE49-F238E27FC236}">
                <a16:creationId xmlns:a16="http://schemas.microsoft.com/office/drawing/2014/main" id="{C98A12EA-A9B1-924C-B92D-80565994D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419600"/>
            <a:ext cx="32004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C5B476-AE1A-E643-A6C0-50F759ED0F36}"/>
              </a:ext>
            </a:extLst>
          </p:cNvPr>
          <p:cNvSpPr txBox="1"/>
          <p:nvPr/>
        </p:nvSpPr>
        <p:spPr>
          <a:xfrm>
            <a:off x="10287000" y="4138474"/>
            <a:ext cx="1778000" cy="1754326"/>
          </a:xfrm>
          <a:prstGeom prst="rect">
            <a:avLst/>
          </a:prstGeom>
          <a:noFill/>
        </p:spPr>
        <p:txBody>
          <a:bodyPr wrap="square" rtlCol="0">
            <a:spAutoFit/>
          </a:bodyPr>
          <a:lstStyle/>
          <a:p>
            <a:r>
              <a:rPr lang="en-US">
                <a:solidFill>
                  <a:srgbClr val="0066FF"/>
                </a:solidFill>
              </a:rPr>
              <a:t>Thực thể </a:t>
            </a:r>
            <a:r>
              <a:rPr lang="en-US">
                <a:solidFill>
                  <a:srgbClr val="FF0000"/>
                </a:solidFill>
              </a:rPr>
              <a:t>SACH</a:t>
            </a:r>
            <a:r>
              <a:rPr lang="en-US">
                <a:solidFill>
                  <a:srgbClr val="0066FF"/>
                </a:solidFill>
              </a:rPr>
              <a:t> và thực thể </a:t>
            </a:r>
            <a:r>
              <a:rPr lang="en-US">
                <a:solidFill>
                  <a:srgbClr val="FF0000"/>
                </a:solidFill>
              </a:rPr>
              <a:t>TACGIA</a:t>
            </a:r>
            <a:r>
              <a:rPr lang="en-US">
                <a:solidFill>
                  <a:srgbClr val="0066FF"/>
                </a:solidFill>
              </a:rPr>
              <a:t> quan hệ với nhau qua mối quan hệ </a:t>
            </a:r>
            <a:r>
              <a:rPr lang="en-US">
                <a:solidFill>
                  <a:srgbClr val="FF0000"/>
                </a:solidFill>
              </a:rPr>
              <a:t>CUA.</a:t>
            </a:r>
          </a:p>
        </p:txBody>
      </p:sp>
    </p:spTree>
    <p:extLst>
      <p:ext uri="{BB962C8B-B14F-4D97-AF65-F5344CB8AC3E}">
        <p14:creationId xmlns:p14="http://schemas.microsoft.com/office/powerpoint/2010/main" val="381732368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4E47-FA55-BB44-8DDD-376580136E6A}"/>
              </a:ext>
            </a:extLst>
          </p:cNvPr>
          <p:cNvSpPr>
            <a:spLocks noGrp="1"/>
          </p:cNvSpPr>
          <p:nvPr>
            <p:ph type="title"/>
          </p:nvPr>
        </p:nvSpPr>
        <p:spPr/>
        <p:txBody>
          <a:bodyPr/>
          <a:lstStyle/>
          <a:p>
            <a:r>
              <a:rPr lang="en-US"/>
              <a:t>Một số ví dụ</a:t>
            </a:r>
          </a:p>
        </p:txBody>
      </p:sp>
      <p:pic>
        <p:nvPicPr>
          <p:cNvPr id="5" name="Picture 4">
            <a:extLst>
              <a:ext uri="{FF2B5EF4-FFF2-40B4-BE49-F238E27FC236}">
                <a16:creationId xmlns:a16="http://schemas.microsoft.com/office/drawing/2014/main" id="{93B8B4B5-9467-2D4D-8E7E-DDB805905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13970"/>
            <a:ext cx="3533776" cy="1309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14589182-D852-C144-945D-0CEFD5610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162" y="1613970"/>
            <a:ext cx="3533775" cy="13715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5">
            <a:extLst>
              <a:ext uri="{FF2B5EF4-FFF2-40B4-BE49-F238E27FC236}">
                <a16:creationId xmlns:a16="http://schemas.microsoft.com/office/drawing/2014/main" id="{4703B04E-836D-CD42-A706-3C6EBF122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1417638"/>
            <a:ext cx="3810000" cy="29500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CCD47C1-3B85-BF44-9984-6C007135B4AF}"/>
              </a:ext>
            </a:extLst>
          </p:cNvPr>
          <p:cNvSpPr txBox="1"/>
          <p:nvPr/>
        </p:nvSpPr>
        <p:spPr>
          <a:xfrm>
            <a:off x="304800" y="3352800"/>
            <a:ext cx="3200400" cy="923330"/>
          </a:xfrm>
          <a:prstGeom prst="rect">
            <a:avLst/>
          </a:prstGeom>
          <a:noFill/>
        </p:spPr>
        <p:txBody>
          <a:bodyPr wrap="square" rtlCol="0">
            <a:spAutoFit/>
          </a:bodyPr>
          <a:lstStyle/>
          <a:p>
            <a:r>
              <a:rPr lang="en-US">
                <a:solidFill>
                  <a:srgbClr val="0066FF"/>
                </a:solidFill>
              </a:rPr>
              <a:t>Hai thực thể </a:t>
            </a:r>
            <a:r>
              <a:rPr lang="en-US">
                <a:solidFill>
                  <a:srgbClr val="FF0000"/>
                </a:solidFill>
              </a:rPr>
              <a:t>GV</a:t>
            </a:r>
            <a:r>
              <a:rPr lang="en-US">
                <a:solidFill>
                  <a:srgbClr val="0066FF"/>
                </a:solidFill>
              </a:rPr>
              <a:t> và </a:t>
            </a:r>
            <a:r>
              <a:rPr lang="en-US">
                <a:solidFill>
                  <a:srgbClr val="FF0000"/>
                </a:solidFill>
              </a:rPr>
              <a:t>DETAI</a:t>
            </a:r>
            <a:r>
              <a:rPr lang="en-US">
                <a:solidFill>
                  <a:srgbClr val="0066FF"/>
                </a:solidFill>
              </a:rPr>
              <a:t> có 2 mối quan hệ với nhau là: </a:t>
            </a:r>
            <a:r>
              <a:rPr lang="en-US">
                <a:solidFill>
                  <a:srgbClr val="FF0000"/>
                </a:solidFill>
              </a:rPr>
              <a:t>HD</a:t>
            </a:r>
            <a:r>
              <a:rPr lang="en-US">
                <a:solidFill>
                  <a:srgbClr val="0066FF"/>
                </a:solidFill>
              </a:rPr>
              <a:t> và </a:t>
            </a:r>
            <a:r>
              <a:rPr lang="en-US">
                <a:solidFill>
                  <a:srgbClr val="FF0000"/>
                </a:solidFill>
              </a:rPr>
              <a:t>PB</a:t>
            </a:r>
          </a:p>
        </p:txBody>
      </p:sp>
      <p:sp>
        <p:nvSpPr>
          <p:cNvPr id="9" name="TextBox 8">
            <a:extLst>
              <a:ext uri="{FF2B5EF4-FFF2-40B4-BE49-F238E27FC236}">
                <a16:creationId xmlns:a16="http://schemas.microsoft.com/office/drawing/2014/main" id="{3C244D9E-BADB-3244-9502-D4C0B1AAE497}"/>
              </a:ext>
            </a:extLst>
          </p:cNvPr>
          <p:cNvSpPr txBox="1"/>
          <p:nvPr/>
        </p:nvSpPr>
        <p:spPr>
          <a:xfrm>
            <a:off x="4360862" y="3349030"/>
            <a:ext cx="3200400" cy="646331"/>
          </a:xfrm>
          <a:prstGeom prst="rect">
            <a:avLst/>
          </a:prstGeom>
          <a:noFill/>
        </p:spPr>
        <p:txBody>
          <a:bodyPr wrap="square" rtlCol="0">
            <a:spAutoFit/>
          </a:bodyPr>
          <a:lstStyle/>
          <a:p>
            <a:r>
              <a:rPr lang="en-US">
                <a:solidFill>
                  <a:srgbClr val="0066FF"/>
                </a:solidFill>
              </a:rPr>
              <a:t>Thực thể </a:t>
            </a:r>
            <a:r>
              <a:rPr lang="en-US">
                <a:solidFill>
                  <a:srgbClr val="FF0000"/>
                </a:solidFill>
              </a:rPr>
              <a:t>NKHAU</a:t>
            </a:r>
            <a:r>
              <a:rPr lang="en-US">
                <a:solidFill>
                  <a:srgbClr val="0066FF"/>
                </a:solidFill>
              </a:rPr>
              <a:t> có mối quan hệ </a:t>
            </a:r>
            <a:r>
              <a:rPr lang="en-US">
                <a:solidFill>
                  <a:srgbClr val="FF0000"/>
                </a:solidFill>
              </a:rPr>
              <a:t>Ket hon</a:t>
            </a:r>
            <a:r>
              <a:rPr lang="en-US">
                <a:solidFill>
                  <a:srgbClr val="0066FF"/>
                </a:solidFill>
              </a:rPr>
              <a:t> với chính nó </a:t>
            </a:r>
            <a:endParaRPr lang="en-US">
              <a:solidFill>
                <a:srgbClr val="FF0000"/>
              </a:solidFill>
            </a:endParaRPr>
          </a:p>
        </p:txBody>
      </p:sp>
      <p:sp>
        <p:nvSpPr>
          <p:cNvPr id="10" name="TextBox 9">
            <a:extLst>
              <a:ext uri="{FF2B5EF4-FFF2-40B4-BE49-F238E27FC236}">
                <a16:creationId xmlns:a16="http://schemas.microsoft.com/office/drawing/2014/main" id="{97B46112-2AE1-3041-9D53-B45083F4F98E}"/>
              </a:ext>
            </a:extLst>
          </p:cNvPr>
          <p:cNvSpPr txBox="1"/>
          <p:nvPr/>
        </p:nvSpPr>
        <p:spPr>
          <a:xfrm>
            <a:off x="7561262" y="4505366"/>
            <a:ext cx="4572001" cy="1477328"/>
          </a:xfrm>
          <a:prstGeom prst="rect">
            <a:avLst/>
          </a:prstGeom>
          <a:noFill/>
        </p:spPr>
        <p:txBody>
          <a:bodyPr wrap="square" rtlCol="0">
            <a:spAutoFit/>
          </a:bodyPr>
          <a:lstStyle/>
          <a:p>
            <a:r>
              <a:rPr lang="en-US">
                <a:solidFill>
                  <a:srgbClr val="0066FF"/>
                </a:solidFill>
              </a:rPr>
              <a:t>3 thực thể </a:t>
            </a:r>
            <a:r>
              <a:rPr lang="en-US">
                <a:solidFill>
                  <a:srgbClr val="FF0000"/>
                </a:solidFill>
              </a:rPr>
              <a:t>NVIEN, PBAN và PXUONG </a:t>
            </a:r>
            <a:r>
              <a:rPr lang="en-US">
                <a:solidFill>
                  <a:srgbClr val="0066FF"/>
                </a:solidFill>
              </a:rPr>
              <a:t>có các mối quan hệ như sau: </a:t>
            </a:r>
          </a:p>
          <a:p>
            <a:pPr marL="342900" indent="-342900">
              <a:buFont typeface="+mj-lt"/>
              <a:buAutoNum type="arabicPeriod"/>
            </a:pPr>
            <a:r>
              <a:rPr lang="en-US">
                <a:solidFill>
                  <a:srgbClr val="FF0000"/>
                </a:solidFill>
              </a:rPr>
              <a:t>NVIEN</a:t>
            </a:r>
            <a:r>
              <a:rPr lang="en-US">
                <a:solidFill>
                  <a:srgbClr val="0066FF"/>
                </a:solidFill>
              </a:rPr>
              <a:t> quan hệ Thuoc1 với </a:t>
            </a:r>
            <a:r>
              <a:rPr lang="en-US">
                <a:solidFill>
                  <a:srgbClr val="FF0000"/>
                </a:solidFill>
              </a:rPr>
              <a:t>PBAN</a:t>
            </a:r>
            <a:r>
              <a:rPr lang="en-US">
                <a:solidFill>
                  <a:srgbClr val="0066FF"/>
                </a:solidFill>
              </a:rPr>
              <a:t>.</a:t>
            </a:r>
          </a:p>
          <a:p>
            <a:pPr marL="342900" indent="-342900">
              <a:buFont typeface="+mj-lt"/>
              <a:buAutoNum type="arabicPeriod"/>
            </a:pPr>
            <a:r>
              <a:rPr lang="en-US">
                <a:solidFill>
                  <a:srgbClr val="FF0000"/>
                </a:solidFill>
              </a:rPr>
              <a:t>NVIEN</a:t>
            </a:r>
            <a:r>
              <a:rPr lang="en-US">
                <a:solidFill>
                  <a:srgbClr val="0066FF"/>
                </a:solidFill>
              </a:rPr>
              <a:t> quan hệ Thuoc2 với </a:t>
            </a:r>
            <a:r>
              <a:rPr lang="en-US">
                <a:solidFill>
                  <a:srgbClr val="FF0000"/>
                </a:solidFill>
              </a:rPr>
              <a:t>PXUONG</a:t>
            </a:r>
            <a:r>
              <a:rPr lang="en-US">
                <a:solidFill>
                  <a:srgbClr val="0066FF"/>
                </a:solidFill>
              </a:rPr>
              <a:t>.</a:t>
            </a:r>
          </a:p>
          <a:p>
            <a:pPr marL="342900" indent="-342900">
              <a:buFont typeface="+mj-lt"/>
              <a:buAutoNum type="arabicPeriod"/>
            </a:pPr>
            <a:r>
              <a:rPr lang="en-US">
                <a:solidFill>
                  <a:srgbClr val="FF0000"/>
                </a:solidFill>
              </a:rPr>
              <a:t>PBAN</a:t>
            </a:r>
            <a:r>
              <a:rPr lang="en-US">
                <a:solidFill>
                  <a:srgbClr val="0066FF"/>
                </a:solidFill>
              </a:rPr>
              <a:t> không có quan hệ với </a:t>
            </a:r>
            <a:r>
              <a:rPr lang="en-US">
                <a:solidFill>
                  <a:srgbClr val="FF0000"/>
                </a:solidFill>
              </a:rPr>
              <a:t>PXUONG</a:t>
            </a:r>
            <a:r>
              <a:rPr lang="en-US">
                <a:solidFill>
                  <a:srgbClr val="0066FF"/>
                </a:solidFill>
              </a:rPr>
              <a:t>.</a:t>
            </a:r>
          </a:p>
        </p:txBody>
      </p:sp>
    </p:spTree>
    <p:extLst>
      <p:ext uri="{BB962C8B-B14F-4D97-AF65-F5344CB8AC3E}">
        <p14:creationId xmlns:p14="http://schemas.microsoft.com/office/powerpoint/2010/main" val="361503408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3AC8E7-A9C7-6440-B1BB-72E938F3CEB2}"/>
              </a:ext>
            </a:extLst>
          </p:cNvPr>
          <p:cNvSpPr>
            <a:spLocks noGrp="1"/>
          </p:cNvSpPr>
          <p:nvPr>
            <p:ph type="title"/>
          </p:nvPr>
        </p:nvSpPr>
        <p:spPr/>
        <p:txBody>
          <a:bodyPr/>
          <a:lstStyle/>
          <a:p>
            <a:r>
              <a:rPr lang="en-US"/>
              <a:t>Bản số</a:t>
            </a:r>
          </a:p>
        </p:txBody>
      </p:sp>
      <p:sp>
        <p:nvSpPr>
          <p:cNvPr id="6" name="Content Placeholder 5">
            <a:extLst>
              <a:ext uri="{FF2B5EF4-FFF2-40B4-BE49-F238E27FC236}">
                <a16:creationId xmlns:a16="http://schemas.microsoft.com/office/drawing/2014/main" id="{DCD7004D-E177-4547-8E6F-F9750A7AEA07}"/>
              </a:ext>
            </a:extLst>
          </p:cNvPr>
          <p:cNvSpPr>
            <a:spLocks noGrp="1"/>
          </p:cNvSpPr>
          <p:nvPr>
            <p:ph idx="1"/>
          </p:nvPr>
        </p:nvSpPr>
        <p:spPr/>
        <p:txBody>
          <a:bodyPr/>
          <a:lstStyle/>
          <a:p>
            <a:r>
              <a:rPr lang="en-US"/>
              <a:t>Ý nghĩa: </a:t>
            </a:r>
            <a:r>
              <a:rPr lang="en-US" altLang="en-US"/>
              <a:t>Nhằm mô tả </a:t>
            </a:r>
            <a:r>
              <a:rPr lang="en-US" altLang="en-US">
                <a:solidFill>
                  <a:srgbClr val="FF0000"/>
                </a:solidFill>
              </a:rPr>
              <a:t>định lượng </a:t>
            </a:r>
            <a:r>
              <a:rPr lang="en-US" altLang="en-US"/>
              <a:t>mối quan hệ giữa các thực thể.</a:t>
            </a:r>
          </a:p>
          <a:p>
            <a:r>
              <a:rPr lang="vi-VN"/>
              <a:t>Định lượng thể hiện 2 trị: </a:t>
            </a:r>
            <a:r>
              <a:rPr lang="vi-VN" b="1">
                <a:solidFill>
                  <a:srgbClr val="FF0000"/>
                </a:solidFill>
              </a:rPr>
              <a:t>max, min</a:t>
            </a:r>
            <a:r>
              <a:rPr lang="vi-VN"/>
              <a:t>.</a:t>
            </a:r>
          </a:p>
          <a:p>
            <a:pPr lvl="1"/>
            <a:r>
              <a:rPr lang="vi-VN"/>
              <a:t>C: </a:t>
            </a:r>
            <a:r>
              <a:rPr lang="vi-VN">
                <a:solidFill>
                  <a:srgbClr val="FF0000"/>
                </a:solidFill>
              </a:rPr>
              <a:t>?</a:t>
            </a:r>
            <a:r>
              <a:rPr lang="vi-VN"/>
              <a:t> = 1 tác giả tối thiểu viết mấy sách.</a:t>
            </a:r>
          </a:p>
          <a:p>
            <a:pPr lvl="1"/>
            <a:r>
              <a:rPr lang="vi-VN"/>
              <a:t>D: </a:t>
            </a:r>
            <a:r>
              <a:rPr lang="vi-VN">
                <a:solidFill>
                  <a:srgbClr val="FF0000"/>
                </a:solidFill>
              </a:rPr>
              <a:t>?</a:t>
            </a:r>
            <a:r>
              <a:rPr lang="vi-VN"/>
              <a:t> = 1 tác giả tối đa viết mấy sách.</a:t>
            </a:r>
          </a:p>
          <a:p>
            <a:pPr lvl="1"/>
            <a:r>
              <a:rPr lang="vi-VN"/>
              <a:t>A: </a:t>
            </a:r>
            <a:r>
              <a:rPr lang="vi-VN">
                <a:solidFill>
                  <a:srgbClr val="FF0000"/>
                </a:solidFill>
              </a:rPr>
              <a:t>?</a:t>
            </a:r>
            <a:r>
              <a:rPr lang="vi-VN"/>
              <a:t> = 1 sách tối thiểu của mấy tác giả.</a:t>
            </a:r>
          </a:p>
          <a:p>
            <a:pPr lvl="1"/>
            <a:r>
              <a:rPr lang="vi-VN"/>
              <a:t>B: </a:t>
            </a:r>
            <a:r>
              <a:rPr lang="vi-VN">
                <a:solidFill>
                  <a:srgbClr val="FF0000"/>
                </a:solidFill>
              </a:rPr>
              <a:t>?</a:t>
            </a:r>
            <a:r>
              <a:rPr lang="vi-VN"/>
              <a:t> = 1 sách tối đa của mấy tác giả.</a:t>
            </a:r>
          </a:p>
          <a:p>
            <a:endParaRPr lang="en-US"/>
          </a:p>
        </p:txBody>
      </p:sp>
      <p:pic>
        <p:nvPicPr>
          <p:cNvPr id="7" name="Picture 4">
            <a:extLst>
              <a:ext uri="{FF2B5EF4-FFF2-40B4-BE49-F238E27FC236}">
                <a16:creationId xmlns:a16="http://schemas.microsoft.com/office/drawing/2014/main" id="{6AA27BF1-8B11-D143-A425-4E8AC7A56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24314"/>
            <a:ext cx="2057400" cy="10776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5">
            <a:extLst>
              <a:ext uri="{FF2B5EF4-FFF2-40B4-BE49-F238E27FC236}">
                <a16:creationId xmlns:a16="http://schemas.microsoft.com/office/drawing/2014/main" id="{F37BCB2A-13A7-C94B-A98D-E75BDB75E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1618" y="4343400"/>
            <a:ext cx="4503964" cy="1524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27402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F6D2-7F14-A542-A41E-D753B709705C}"/>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6EC5F610-5F99-C74F-B418-6A10CF5134D9}"/>
              </a:ext>
            </a:extLst>
          </p:cNvPr>
          <p:cNvSpPr>
            <a:spLocks noGrp="1"/>
          </p:cNvSpPr>
          <p:nvPr>
            <p:ph idx="1"/>
          </p:nvPr>
        </p:nvSpPr>
        <p:spPr/>
        <p:txBody>
          <a:bodyPr/>
          <a:lstStyle/>
          <a:p>
            <a:pPr marL="0" indent="0">
              <a:lnSpc>
                <a:spcPct val="90000"/>
              </a:lnSpc>
              <a:buNone/>
            </a:pPr>
            <a:r>
              <a:rPr lang="en-US" altLang="en-US">
                <a:solidFill>
                  <a:srgbClr val="FF0000"/>
                </a:solidFill>
              </a:rPr>
              <a:t>Bài toán quản lý nhân sự:</a:t>
            </a:r>
          </a:p>
          <a:p>
            <a:pPr marL="457200" lvl="1" indent="0">
              <a:lnSpc>
                <a:spcPct val="90000"/>
              </a:lnSpc>
              <a:buNone/>
            </a:pPr>
            <a:r>
              <a:rPr lang="en-US" altLang="en-US"/>
              <a:t>Trong mô hình quản lý nhân sự, có các </a:t>
            </a:r>
            <a:r>
              <a:rPr lang="en-US" altLang="en-US">
                <a:solidFill>
                  <a:srgbClr val="FF0000"/>
                </a:solidFill>
              </a:rPr>
              <a:t>nhân viên, phòng ban và các chức vụ</a:t>
            </a:r>
            <a:r>
              <a:rPr lang="en-US" altLang="en-US"/>
              <a:t> của nhân viên trong phòng ban. Một </a:t>
            </a:r>
            <a:r>
              <a:rPr lang="en-US" altLang="en-US">
                <a:solidFill>
                  <a:srgbClr val="FF0000"/>
                </a:solidFill>
              </a:rPr>
              <a:t>nhân viên </a:t>
            </a:r>
            <a:r>
              <a:rPr lang="en-US" altLang="en-US"/>
              <a:t>có thể </a:t>
            </a:r>
            <a:r>
              <a:rPr lang="en-US" altLang="en-US">
                <a:solidFill>
                  <a:srgbClr val="FF0000"/>
                </a:solidFill>
              </a:rPr>
              <a:t>nắm nhiều chức vụ </a:t>
            </a:r>
            <a:r>
              <a:rPr lang="en-US" altLang="en-US"/>
              <a:t>trong các </a:t>
            </a:r>
            <a:r>
              <a:rPr lang="en-US" altLang="en-US">
                <a:solidFill>
                  <a:srgbClr val="FF0000"/>
                </a:solidFill>
              </a:rPr>
              <a:t>phòng ban</a:t>
            </a:r>
            <a:r>
              <a:rPr lang="en-US" altLang="en-US"/>
              <a:t>, một </a:t>
            </a:r>
            <a:r>
              <a:rPr lang="en-US" altLang="en-US">
                <a:solidFill>
                  <a:srgbClr val="FF0000"/>
                </a:solidFill>
              </a:rPr>
              <a:t>phòng ban </a:t>
            </a:r>
            <a:r>
              <a:rPr lang="en-US" altLang="en-US"/>
              <a:t>có thể </a:t>
            </a:r>
            <a:r>
              <a:rPr lang="en-US" altLang="en-US">
                <a:solidFill>
                  <a:srgbClr val="FF0000"/>
                </a:solidFill>
              </a:rPr>
              <a:t>có nhiều nhân viên </a:t>
            </a:r>
            <a:r>
              <a:rPr lang="en-US" altLang="en-US"/>
              <a:t>với các chức vụ, và một </a:t>
            </a:r>
            <a:r>
              <a:rPr lang="en-US" altLang="en-US">
                <a:solidFill>
                  <a:srgbClr val="FF0000"/>
                </a:solidFill>
              </a:rPr>
              <a:t>chức vụ</a:t>
            </a:r>
            <a:r>
              <a:rPr lang="en-US" altLang="en-US"/>
              <a:t> cũng có thể </a:t>
            </a:r>
            <a:r>
              <a:rPr lang="en-US" altLang="en-US">
                <a:solidFill>
                  <a:srgbClr val="FF0000"/>
                </a:solidFill>
              </a:rPr>
              <a:t>cho nhiều nhân viên </a:t>
            </a:r>
            <a:r>
              <a:rPr lang="en-US" altLang="en-US"/>
              <a:t>trong </a:t>
            </a:r>
            <a:r>
              <a:rPr lang="en-US" altLang="en-US">
                <a:solidFill>
                  <a:srgbClr val="FF0000"/>
                </a:solidFill>
              </a:rPr>
              <a:t>các phòng ban.</a:t>
            </a:r>
          </a:p>
          <a:p>
            <a:pPr marL="457200" lvl="1" indent="0">
              <a:lnSpc>
                <a:spcPct val="90000"/>
              </a:lnSpc>
              <a:buNone/>
            </a:pPr>
            <a:endParaRPr lang="en-US">
              <a:solidFill>
                <a:srgbClr val="FF0000"/>
              </a:solidFill>
            </a:endParaRPr>
          </a:p>
          <a:p>
            <a:pPr marL="514350" indent="-457200">
              <a:lnSpc>
                <a:spcPct val="90000"/>
              </a:lnSpc>
            </a:pPr>
            <a:r>
              <a:rPr lang="en-US"/>
              <a:t>Thiết kế mô hình ERD cho bài toán trên?</a:t>
            </a:r>
          </a:p>
        </p:txBody>
      </p:sp>
    </p:spTree>
    <p:extLst>
      <p:ext uri="{BB962C8B-B14F-4D97-AF65-F5344CB8AC3E}">
        <p14:creationId xmlns:p14="http://schemas.microsoft.com/office/powerpoint/2010/main" val="105499423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0B7-DA2A-E343-850D-E742DAEA9F49}"/>
              </a:ext>
            </a:extLst>
          </p:cNvPr>
          <p:cNvSpPr>
            <a:spLocks noGrp="1"/>
          </p:cNvSpPr>
          <p:nvPr>
            <p:ph type="title"/>
          </p:nvPr>
        </p:nvSpPr>
        <p:spPr/>
        <p:txBody>
          <a:bodyPr/>
          <a:lstStyle/>
          <a:p>
            <a:r>
              <a:rPr lang="en-US"/>
              <a:t>Ví dụ</a:t>
            </a:r>
          </a:p>
        </p:txBody>
      </p:sp>
      <p:sp>
        <p:nvSpPr>
          <p:cNvPr id="4" name="Content Placeholder 3">
            <a:extLst>
              <a:ext uri="{FF2B5EF4-FFF2-40B4-BE49-F238E27FC236}">
                <a16:creationId xmlns:a16="http://schemas.microsoft.com/office/drawing/2014/main" id="{620BBF8E-AECD-6B48-9FC5-BCF7C6524ED3}"/>
              </a:ext>
            </a:extLst>
          </p:cNvPr>
          <p:cNvSpPr>
            <a:spLocks noGrp="1"/>
          </p:cNvSpPr>
          <p:nvPr>
            <p:ph sz="half" idx="1"/>
          </p:nvPr>
        </p:nvSpPr>
        <p:spPr>
          <a:xfrm>
            <a:off x="228600" y="1166018"/>
            <a:ext cx="5537201" cy="4960146"/>
          </a:xfrm>
        </p:spPr>
        <p:txBody>
          <a:bodyPr/>
          <a:lstStyle/>
          <a:p>
            <a:r>
              <a:rPr lang="en-US">
                <a:solidFill>
                  <a:srgbClr val="FF0000"/>
                </a:solidFill>
              </a:rPr>
              <a:t>Các thực thể: </a:t>
            </a:r>
          </a:p>
          <a:p>
            <a:pPr lvl="1"/>
            <a:r>
              <a:rPr lang="en-US"/>
              <a:t>NV: Nhân viên.</a:t>
            </a:r>
          </a:p>
          <a:p>
            <a:pPr lvl="1"/>
            <a:r>
              <a:rPr lang="en-US"/>
              <a:t>PB: Phòng ban.</a:t>
            </a:r>
          </a:p>
          <a:p>
            <a:pPr lvl="1"/>
            <a:r>
              <a:rPr lang="en-US"/>
              <a:t>CHUCVU: chức vụ.</a:t>
            </a:r>
          </a:p>
          <a:p>
            <a:r>
              <a:rPr lang="en-US">
                <a:solidFill>
                  <a:srgbClr val="FF0000"/>
                </a:solidFill>
              </a:rPr>
              <a:t>Mối kết hợp và bản số:</a:t>
            </a:r>
          </a:p>
          <a:p>
            <a:pPr lvl="1"/>
            <a:r>
              <a:rPr lang="en-US"/>
              <a:t>1 nhân viên có thể </a:t>
            </a:r>
            <a:r>
              <a:rPr lang="en-US">
                <a:solidFill>
                  <a:srgbClr val="FF0000"/>
                </a:solidFill>
              </a:rPr>
              <a:t>thuộc 1 hoặc nhiều</a:t>
            </a:r>
            <a:r>
              <a:rPr lang="en-US"/>
              <a:t> phòng ban. Một phòng ban có thể có </a:t>
            </a:r>
            <a:r>
              <a:rPr lang="en-US">
                <a:solidFill>
                  <a:srgbClr val="FF0000"/>
                </a:solidFill>
              </a:rPr>
              <a:t>1 hoặc nhiều </a:t>
            </a:r>
            <a:r>
              <a:rPr lang="en-US"/>
              <a:t>nhân viên.</a:t>
            </a:r>
          </a:p>
          <a:p>
            <a:pPr lvl="1"/>
            <a:r>
              <a:rPr lang="en-US"/>
              <a:t>Một nhân viên có thể đảm nhiệm </a:t>
            </a:r>
            <a:r>
              <a:rPr lang="en-US">
                <a:solidFill>
                  <a:srgbClr val="FF0000"/>
                </a:solidFill>
              </a:rPr>
              <a:t>một hoặc nhiều</a:t>
            </a:r>
            <a:r>
              <a:rPr lang="en-US"/>
              <a:t> chức vụ. Một chưc vụ có thể do </a:t>
            </a:r>
            <a:r>
              <a:rPr lang="en-US">
                <a:solidFill>
                  <a:srgbClr val="FF0000"/>
                </a:solidFill>
              </a:rPr>
              <a:t>một hoặc nhiều </a:t>
            </a:r>
            <a:r>
              <a:rPr lang="en-US"/>
              <a:t>nhân viên đảm nhiệm</a:t>
            </a:r>
          </a:p>
        </p:txBody>
      </p:sp>
      <p:pic>
        <p:nvPicPr>
          <p:cNvPr id="6" name="Picture 4">
            <a:extLst>
              <a:ext uri="{FF2B5EF4-FFF2-40B4-BE49-F238E27FC236}">
                <a16:creationId xmlns:a16="http://schemas.microsoft.com/office/drawing/2014/main" id="{FCE9E417-71D2-EE40-9616-2BC87937FF2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07005" y="2197100"/>
            <a:ext cx="4700795" cy="2897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19621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BD56-382F-5B42-8839-305166F188DB}"/>
              </a:ext>
            </a:extLst>
          </p:cNvPr>
          <p:cNvSpPr>
            <a:spLocks noGrp="1"/>
          </p:cNvSpPr>
          <p:nvPr>
            <p:ph type="title"/>
          </p:nvPr>
        </p:nvSpPr>
        <p:spPr/>
        <p:txBody>
          <a:bodyPr/>
          <a:lstStyle/>
          <a:p>
            <a:r>
              <a:rPr lang="en-US"/>
              <a:t>Chuyển đổi mô hình quan niệm sang logic</a:t>
            </a:r>
          </a:p>
        </p:txBody>
      </p:sp>
      <p:sp>
        <p:nvSpPr>
          <p:cNvPr id="5" name="Content Placeholder 4">
            <a:extLst>
              <a:ext uri="{FF2B5EF4-FFF2-40B4-BE49-F238E27FC236}">
                <a16:creationId xmlns:a16="http://schemas.microsoft.com/office/drawing/2014/main" id="{71985B7B-ECC0-FC46-9977-4074633B4522}"/>
              </a:ext>
            </a:extLst>
          </p:cNvPr>
          <p:cNvSpPr>
            <a:spLocks noGrp="1"/>
          </p:cNvSpPr>
          <p:nvPr>
            <p:ph idx="1"/>
          </p:nvPr>
        </p:nvSpPr>
        <p:spPr/>
        <p:txBody>
          <a:bodyPr/>
          <a:lstStyle/>
          <a:p>
            <a:r>
              <a:rPr lang="vi-VN"/>
              <a:t>Mục đích: Chuyển dữ liệu từ mức quan niệm (mức 1) sang mức logic (mức 2).</a:t>
            </a:r>
          </a:p>
          <a:p>
            <a:r>
              <a:rPr lang="en-US"/>
              <a:t>Có các khả năng chuyển như sau:</a:t>
            </a:r>
          </a:p>
          <a:p>
            <a:pPr lvl="1"/>
            <a:r>
              <a:rPr lang="en-US">
                <a:solidFill>
                  <a:srgbClr val="FF0000"/>
                </a:solidFill>
              </a:rPr>
              <a:t>Khả năng 1</a:t>
            </a:r>
            <a:r>
              <a:rPr lang="en-US"/>
              <a:t>: </a:t>
            </a:r>
            <a:r>
              <a:rPr lang="en-US" altLang="en-US"/>
              <a:t>Bản số (1,1)-(1,1).</a:t>
            </a:r>
          </a:p>
          <a:p>
            <a:pPr lvl="1"/>
            <a:r>
              <a:rPr lang="en-US">
                <a:solidFill>
                  <a:srgbClr val="FF0000"/>
                </a:solidFill>
              </a:rPr>
              <a:t>Khả năng 2</a:t>
            </a:r>
            <a:r>
              <a:rPr lang="en-US"/>
              <a:t>: Bản số (0,1)-(1,1).</a:t>
            </a:r>
          </a:p>
          <a:p>
            <a:pPr lvl="1"/>
            <a:r>
              <a:rPr lang="en-US">
                <a:solidFill>
                  <a:srgbClr val="FF0000"/>
                </a:solidFill>
              </a:rPr>
              <a:t>Khả năng 3</a:t>
            </a:r>
            <a:r>
              <a:rPr lang="en-US"/>
              <a:t>: Bản số (0,1)-(0,1).</a:t>
            </a:r>
          </a:p>
          <a:p>
            <a:pPr lvl="1"/>
            <a:r>
              <a:rPr lang="en-US">
                <a:solidFill>
                  <a:srgbClr val="FF0000"/>
                </a:solidFill>
              </a:rPr>
              <a:t>Khả năng 4</a:t>
            </a:r>
            <a:r>
              <a:rPr lang="en-US"/>
              <a:t>: Bản số (1,1)-(1,n).</a:t>
            </a:r>
          </a:p>
          <a:p>
            <a:pPr lvl="1"/>
            <a:r>
              <a:rPr lang="en-US">
                <a:solidFill>
                  <a:srgbClr val="FF0000"/>
                </a:solidFill>
              </a:rPr>
              <a:t>Khả năng 5</a:t>
            </a:r>
            <a:r>
              <a:rPr lang="en-US"/>
              <a:t>: </a:t>
            </a:r>
            <a:r>
              <a:rPr lang="fr-FR" altLang="en-US"/>
              <a:t>Bản số (1,n)-(1,n)</a:t>
            </a:r>
            <a:r>
              <a:rPr lang="en-US" altLang="en-US" b="1"/>
              <a:t>.</a:t>
            </a:r>
            <a:r>
              <a:rPr lang="en-US"/>
              <a:t> </a:t>
            </a:r>
          </a:p>
          <a:p>
            <a:pPr lvl="1"/>
            <a:endParaRPr lang="en-US"/>
          </a:p>
          <a:p>
            <a:pPr lvl="1"/>
            <a:endParaRPr lang="en-US"/>
          </a:p>
        </p:txBody>
      </p:sp>
    </p:spTree>
    <p:extLst>
      <p:ext uri="{BB962C8B-B14F-4D97-AF65-F5344CB8AC3E}">
        <p14:creationId xmlns:p14="http://schemas.microsoft.com/office/powerpoint/2010/main" val="253542868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1: Bản số (1,1)-(1,1)</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(1,1)-(1,1)</a:t>
            </a:r>
          </a:p>
          <a:p>
            <a:pPr marL="0" indent="0">
              <a:buNone/>
            </a:pPr>
            <a:r>
              <a:rPr lang="en-US"/>
              <a:t>Chuyển:</a:t>
            </a:r>
          </a:p>
          <a:p>
            <a:pPr marL="0" indent="0">
              <a:buNone/>
            </a:pPr>
            <a:r>
              <a:rPr lang="en-US"/>
              <a:t>	T1 (</a:t>
            </a:r>
            <a:r>
              <a:rPr lang="en-US" u="sng">
                <a:solidFill>
                  <a:srgbClr val="FF0000"/>
                </a:solidFill>
              </a:rPr>
              <a:t>A1</a:t>
            </a:r>
            <a:r>
              <a:rPr lang="en-US"/>
              <a:t>, A2, B1)</a:t>
            </a:r>
          </a:p>
          <a:p>
            <a:pPr marL="0" indent="0">
              <a:buNone/>
            </a:pPr>
            <a:r>
              <a:rPr lang="en-US"/>
              <a:t>	T2 (</a:t>
            </a:r>
            <a:r>
              <a:rPr lang="en-US" u="sng">
                <a:solidFill>
                  <a:srgbClr val="FF0000"/>
                </a:solidFill>
              </a:rPr>
              <a:t>B1</a:t>
            </a:r>
            <a:r>
              <a:rPr lang="en-US"/>
              <a:t>, B2, A1)</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extLst>
              <p:ext uri="{D42A27DB-BD31-4B8C-83A1-F6EECF244321}">
                <p14:modId xmlns:p14="http://schemas.microsoft.com/office/powerpoint/2010/main" val="4210857487"/>
              </p:ext>
            </p:extLst>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extLst>
              <p:ext uri="{D42A27DB-BD31-4B8C-83A1-F6EECF244321}">
                <p14:modId xmlns:p14="http://schemas.microsoft.com/office/powerpoint/2010/main" val="2054038205"/>
              </p:ext>
            </p:extLst>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(1,1)</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(1,1)</a:t>
            </a:r>
          </a:p>
        </p:txBody>
      </p:sp>
    </p:spTree>
    <p:extLst>
      <p:ext uri="{BB962C8B-B14F-4D97-AF65-F5344CB8AC3E}">
        <p14:creationId xmlns:p14="http://schemas.microsoft.com/office/powerpoint/2010/main" val="14657150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2: Bản số (0,1)-(1,1).</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(0,1)-(1,1)</a:t>
            </a:r>
          </a:p>
          <a:p>
            <a:pPr marL="0" indent="0">
              <a:buNone/>
            </a:pPr>
            <a:r>
              <a:rPr lang="en-US"/>
              <a:t>Chuyển:</a:t>
            </a:r>
          </a:p>
          <a:p>
            <a:pPr marL="0" indent="0">
              <a:buNone/>
            </a:pPr>
            <a:r>
              <a:rPr lang="en-US"/>
              <a:t>	T1 (</a:t>
            </a:r>
            <a:r>
              <a:rPr lang="en-US" u="sng">
                <a:solidFill>
                  <a:srgbClr val="FF0000"/>
                </a:solidFill>
              </a:rPr>
              <a:t>A1</a:t>
            </a:r>
            <a:r>
              <a:rPr lang="en-US"/>
              <a:t>, A2)</a:t>
            </a:r>
          </a:p>
          <a:p>
            <a:pPr marL="0" indent="0">
              <a:buNone/>
            </a:pPr>
            <a:r>
              <a:rPr lang="en-US"/>
              <a:t>	T2 (</a:t>
            </a:r>
            <a:r>
              <a:rPr lang="en-US" u="sng">
                <a:solidFill>
                  <a:srgbClr val="FF0000"/>
                </a:solidFill>
              </a:rPr>
              <a:t>B1</a:t>
            </a:r>
            <a:r>
              <a:rPr lang="en-US"/>
              <a:t>, B2, A1)</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(0,1)</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(1,1)</a:t>
            </a:r>
          </a:p>
        </p:txBody>
      </p:sp>
    </p:spTree>
    <p:extLst>
      <p:ext uri="{BB962C8B-B14F-4D97-AF65-F5344CB8AC3E}">
        <p14:creationId xmlns:p14="http://schemas.microsoft.com/office/powerpoint/2010/main" val="26265450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3: Bản số (0,1)-(0,1).</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(0,1)-(0,1)</a:t>
            </a:r>
          </a:p>
          <a:p>
            <a:pPr marL="0" indent="0">
              <a:buNone/>
            </a:pPr>
            <a:r>
              <a:rPr lang="en-US"/>
              <a:t>Chuyển:</a:t>
            </a:r>
          </a:p>
          <a:p>
            <a:pPr marL="0" indent="0">
              <a:buNone/>
            </a:pPr>
            <a:r>
              <a:rPr lang="en-US"/>
              <a:t>	T1 (</a:t>
            </a:r>
            <a:r>
              <a:rPr lang="en-US" u="sng">
                <a:solidFill>
                  <a:srgbClr val="FF0000"/>
                </a:solidFill>
              </a:rPr>
              <a:t>A1</a:t>
            </a:r>
            <a:r>
              <a:rPr lang="en-US"/>
              <a:t>, A2)</a:t>
            </a:r>
          </a:p>
          <a:p>
            <a:pPr marL="0" indent="0">
              <a:buNone/>
            </a:pPr>
            <a:r>
              <a:rPr lang="en-US"/>
              <a:t>	T2 (</a:t>
            </a:r>
            <a:r>
              <a:rPr lang="en-US" u="sng">
                <a:solidFill>
                  <a:srgbClr val="FF0000"/>
                </a:solidFill>
              </a:rPr>
              <a:t>B1</a:t>
            </a:r>
            <a:r>
              <a:rPr lang="en-US"/>
              <a:t>, B2)</a:t>
            </a:r>
          </a:p>
          <a:p>
            <a:pPr marL="0" indent="0">
              <a:buNone/>
            </a:pPr>
            <a:r>
              <a:rPr lang="en-US"/>
              <a:t>	T1T2 (</a:t>
            </a:r>
            <a:r>
              <a:rPr lang="en-US" u="sng">
                <a:solidFill>
                  <a:srgbClr val="FF0000"/>
                </a:solidFill>
              </a:rPr>
              <a:t>A1</a:t>
            </a:r>
            <a:r>
              <a:rPr lang="en-US"/>
              <a:t>, B2)</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(0,1)</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(0,1)</a:t>
            </a:r>
          </a:p>
        </p:txBody>
      </p:sp>
    </p:spTree>
    <p:extLst>
      <p:ext uri="{BB962C8B-B14F-4D97-AF65-F5344CB8AC3E}">
        <p14:creationId xmlns:p14="http://schemas.microsoft.com/office/powerpoint/2010/main" val="24891579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E81C10-AA04-8B4E-BD9C-B226F44B333B}"/>
              </a:ext>
            </a:extLst>
          </p:cNvPr>
          <p:cNvSpPr txBox="1">
            <a:spLocks/>
          </p:cNvSpPr>
          <p:nvPr/>
        </p:nvSpPr>
        <p:spPr bwMode="auto">
          <a:xfrm>
            <a:off x="609600" y="28575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a:r>
              <a:rPr lang="en-US" kern="0"/>
              <a:t>Mô hình hoá</a:t>
            </a:r>
          </a:p>
        </p:txBody>
      </p:sp>
    </p:spTree>
    <p:extLst>
      <p:ext uri="{BB962C8B-B14F-4D97-AF65-F5344CB8AC3E}">
        <p14:creationId xmlns:p14="http://schemas.microsoft.com/office/powerpoint/2010/main" val="49132380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4: Bản số (1,1)-(1,n).</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(1,1)-(1,n) </a:t>
            </a:r>
          </a:p>
          <a:p>
            <a:pPr marL="0" indent="0">
              <a:buNone/>
            </a:pPr>
            <a:r>
              <a:rPr lang="en-US"/>
              <a:t>Chuyển:</a:t>
            </a:r>
          </a:p>
          <a:p>
            <a:pPr marL="0" indent="0">
              <a:buNone/>
            </a:pPr>
            <a:r>
              <a:rPr lang="en-US"/>
              <a:t>	T1 (</a:t>
            </a:r>
            <a:r>
              <a:rPr lang="en-US" u="sng">
                <a:solidFill>
                  <a:srgbClr val="FF0000"/>
                </a:solidFill>
              </a:rPr>
              <a:t>A1</a:t>
            </a:r>
            <a:r>
              <a:rPr lang="en-US"/>
              <a:t>, A2, B1)</a:t>
            </a:r>
          </a:p>
          <a:p>
            <a:pPr marL="0" indent="0">
              <a:buNone/>
            </a:pPr>
            <a:r>
              <a:rPr lang="en-US"/>
              <a:t>	T2 (</a:t>
            </a:r>
            <a:r>
              <a:rPr lang="en-US" u="sng">
                <a:solidFill>
                  <a:srgbClr val="FF0000"/>
                </a:solidFill>
              </a:rPr>
              <a:t>B1</a:t>
            </a:r>
            <a:r>
              <a:rPr lang="en-US"/>
              <a:t>, B2)</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(1,1)</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(1,n)</a:t>
            </a:r>
          </a:p>
        </p:txBody>
      </p:sp>
    </p:spTree>
    <p:extLst>
      <p:ext uri="{BB962C8B-B14F-4D97-AF65-F5344CB8AC3E}">
        <p14:creationId xmlns:p14="http://schemas.microsoft.com/office/powerpoint/2010/main" val="13098505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5: Bản số (1,n)-(1,n)</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(1,n)-(1,n) </a:t>
            </a:r>
          </a:p>
          <a:p>
            <a:pPr marL="0" indent="0">
              <a:buNone/>
            </a:pPr>
            <a:r>
              <a:rPr lang="en-US"/>
              <a:t>Chuyển:</a:t>
            </a:r>
          </a:p>
          <a:p>
            <a:pPr marL="0" indent="0">
              <a:buNone/>
            </a:pPr>
            <a:r>
              <a:rPr lang="en-US"/>
              <a:t>	T1 (</a:t>
            </a:r>
            <a:r>
              <a:rPr lang="en-US" u="sng"/>
              <a:t>A1</a:t>
            </a:r>
            <a:r>
              <a:rPr lang="en-US"/>
              <a:t>, A2)</a:t>
            </a:r>
          </a:p>
          <a:p>
            <a:pPr marL="0" indent="0">
              <a:buNone/>
            </a:pPr>
            <a:r>
              <a:rPr lang="en-US"/>
              <a:t>	T2 (</a:t>
            </a:r>
            <a:r>
              <a:rPr lang="en-US" u="sng"/>
              <a:t>B1</a:t>
            </a:r>
            <a:r>
              <a:rPr lang="en-US"/>
              <a:t>, B2)</a:t>
            </a:r>
          </a:p>
          <a:p>
            <a:pPr marL="0" indent="0">
              <a:buNone/>
            </a:pPr>
            <a:r>
              <a:rPr lang="en-US"/>
              <a:t>	T1T2 (</a:t>
            </a:r>
            <a:r>
              <a:rPr lang="en-US" u="sng"/>
              <a:t>A1, B1</a:t>
            </a:r>
            <a:r>
              <a:rPr lang="en-US"/>
              <a:t>)</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(1,n)</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(1,n)</a:t>
            </a:r>
          </a:p>
        </p:txBody>
      </p:sp>
    </p:spTree>
    <p:extLst>
      <p:ext uri="{BB962C8B-B14F-4D97-AF65-F5344CB8AC3E}">
        <p14:creationId xmlns:p14="http://schemas.microsoft.com/office/powerpoint/2010/main" val="368817232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0CACBF-DBF8-1448-B1C6-19977A1EFA2A}"/>
              </a:ext>
            </a:extLst>
          </p:cNvPr>
          <p:cNvSpPr>
            <a:spLocks noGrp="1"/>
          </p:cNvSpPr>
          <p:nvPr>
            <p:ph type="title"/>
          </p:nvPr>
        </p:nvSpPr>
        <p:spPr/>
        <p:txBody>
          <a:bodyPr/>
          <a:lstStyle/>
          <a:p>
            <a:r>
              <a:rPr lang="en-US"/>
              <a:t>Các khả năng khác</a:t>
            </a:r>
          </a:p>
        </p:txBody>
      </p:sp>
      <p:sp>
        <p:nvSpPr>
          <p:cNvPr id="6" name="Content Placeholder 5">
            <a:extLst>
              <a:ext uri="{FF2B5EF4-FFF2-40B4-BE49-F238E27FC236}">
                <a16:creationId xmlns:a16="http://schemas.microsoft.com/office/drawing/2014/main" id="{FB569FE4-2133-0640-A154-2FB8FFC859FC}"/>
              </a:ext>
            </a:extLst>
          </p:cNvPr>
          <p:cNvSpPr>
            <a:spLocks noGrp="1"/>
          </p:cNvSpPr>
          <p:nvPr>
            <p:ph idx="1"/>
          </p:nvPr>
        </p:nvSpPr>
        <p:spPr/>
        <p:txBody>
          <a:bodyPr/>
          <a:lstStyle/>
          <a:p>
            <a:pPr marL="514350" indent="-514350">
              <a:lnSpc>
                <a:spcPct val="150000"/>
              </a:lnSpc>
              <a:buFont typeface="+mj-lt"/>
              <a:buAutoNum type="arabicPeriod"/>
            </a:pPr>
            <a:r>
              <a:rPr lang="en-US"/>
              <a:t>(0,n)-(0,n) </a:t>
            </a:r>
          </a:p>
          <a:p>
            <a:pPr marL="514350" indent="-514350">
              <a:lnSpc>
                <a:spcPct val="150000"/>
              </a:lnSpc>
              <a:buFont typeface="+mj-lt"/>
              <a:buAutoNum type="arabicPeriod"/>
            </a:pPr>
            <a:r>
              <a:rPr lang="en-US"/>
              <a:t>(0,n)-(1,n)</a:t>
            </a:r>
          </a:p>
          <a:p>
            <a:pPr marL="514350" indent="-514350">
              <a:lnSpc>
                <a:spcPct val="150000"/>
              </a:lnSpc>
              <a:buFont typeface="+mj-lt"/>
              <a:buAutoNum type="arabicPeriod"/>
            </a:pPr>
            <a:r>
              <a:rPr lang="en-US"/>
              <a:t>(0,1)-(0,n) </a:t>
            </a:r>
          </a:p>
          <a:p>
            <a:endParaRPr lang="en-US"/>
          </a:p>
        </p:txBody>
      </p:sp>
    </p:spTree>
    <p:extLst>
      <p:ext uri="{BB962C8B-B14F-4D97-AF65-F5344CB8AC3E}">
        <p14:creationId xmlns:p14="http://schemas.microsoft.com/office/powerpoint/2010/main" val="158454081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3DA2-E642-2741-A518-4C94D062121B}"/>
              </a:ext>
            </a:extLst>
          </p:cNvPr>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5" name="Text Placeholder 4">
            <a:extLst>
              <a:ext uri="{FF2B5EF4-FFF2-40B4-BE49-F238E27FC236}">
                <a16:creationId xmlns:a16="http://schemas.microsoft.com/office/drawing/2014/main" id="{27055645-1159-A24C-8E3C-EDAF3184936F}"/>
              </a:ext>
            </a:extLst>
          </p:cNvPr>
          <p:cNvSpPr>
            <a:spLocks noGrp="1"/>
          </p:cNvSpPr>
          <p:nvPr>
            <p:ph type="body" idx="1"/>
          </p:nvPr>
        </p:nvSpPr>
        <p:spPr/>
        <p:txBody>
          <a:bodyPr/>
          <a:lstStyle/>
          <a:p>
            <a:r>
              <a:rPr lang="en-US"/>
              <a:t>Mức quan niệm</a:t>
            </a:r>
          </a:p>
        </p:txBody>
      </p:sp>
      <p:sp>
        <p:nvSpPr>
          <p:cNvPr id="7" name="Text Placeholder 6">
            <a:extLst>
              <a:ext uri="{FF2B5EF4-FFF2-40B4-BE49-F238E27FC236}">
                <a16:creationId xmlns:a16="http://schemas.microsoft.com/office/drawing/2014/main" id="{4829F173-5823-5D45-9237-9CCF8EA2DF32}"/>
              </a:ext>
            </a:extLst>
          </p:cNvPr>
          <p:cNvSpPr>
            <a:spLocks noGrp="1"/>
          </p:cNvSpPr>
          <p:nvPr>
            <p:ph type="body" sz="quarter" idx="3"/>
          </p:nvPr>
        </p:nvSpPr>
        <p:spPr>
          <a:xfrm>
            <a:off x="6594847" y="1195826"/>
            <a:ext cx="5389033" cy="678574"/>
          </a:xfrm>
        </p:spPr>
        <p:txBody>
          <a:bodyPr/>
          <a:lstStyle/>
          <a:p>
            <a:r>
              <a:rPr lang="en-US"/>
              <a:t>Mức logic</a:t>
            </a:r>
          </a:p>
        </p:txBody>
      </p:sp>
      <p:sp>
        <p:nvSpPr>
          <p:cNvPr id="8" name="Content Placeholder 7">
            <a:extLst>
              <a:ext uri="{FF2B5EF4-FFF2-40B4-BE49-F238E27FC236}">
                <a16:creationId xmlns:a16="http://schemas.microsoft.com/office/drawing/2014/main" id="{33088AA2-A0FA-034A-B03F-8CCF4BB48262}"/>
              </a:ext>
            </a:extLst>
          </p:cNvPr>
          <p:cNvSpPr>
            <a:spLocks noGrp="1"/>
          </p:cNvSpPr>
          <p:nvPr>
            <p:ph sz="quarter" idx="4"/>
          </p:nvPr>
        </p:nvSpPr>
        <p:spPr>
          <a:xfrm>
            <a:off x="6594847" y="1835588"/>
            <a:ext cx="5310715" cy="4191000"/>
          </a:xfrm>
        </p:spPr>
        <p:txBody>
          <a:bodyPr/>
          <a:lstStyle/>
          <a:p>
            <a:pPr marL="0" indent="0">
              <a:lnSpc>
                <a:spcPct val="150000"/>
              </a:lnSpc>
              <a:buNone/>
            </a:pPr>
            <a:r>
              <a:rPr lang="vi-VN" altLang="en-US" sz="1800" dirty="0"/>
              <a:t>?????</a:t>
            </a:r>
            <a:endParaRPr lang="en-US" dirty="0"/>
          </a:p>
        </p:txBody>
      </p:sp>
      <p:pic>
        <p:nvPicPr>
          <p:cNvPr id="9" name="Picture 4">
            <a:extLst>
              <a:ext uri="{FF2B5EF4-FFF2-40B4-BE49-F238E27FC236}">
                <a16:creationId xmlns:a16="http://schemas.microsoft.com/office/drawing/2014/main" id="{9B3B876C-DEB0-BE43-80CB-D0D4DFC4DB2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8120" y="2247812"/>
            <a:ext cx="6192680" cy="3619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7085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3DA2-E642-2741-A518-4C94D062121B}"/>
              </a:ext>
            </a:extLst>
          </p:cNvPr>
          <p:cNvSpPr>
            <a:spLocks noGrp="1"/>
          </p:cNvSpPr>
          <p:nvPr>
            <p:ph type="title"/>
          </p:nvPr>
        </p:nvSpPr>
        <p:spPr/>
        <p:txBody>
          <a:bodyPr/>
          <a:lstStyle/>
          <a:p>
            <a:r>
              <a:rPr lang="en-US"/>
              <a:t>Ví dụ</a:t>
            </a:r>
          </a:p>
        </p:txBody>
      </p:sp>
      <p:sp>
        <p:nvSpPr>
          <p:cNvPr id="5" name="Text Placeholder 4">
            <a:extLst>
              <a:ext uri="{FF2B5EF4-FFF2-40B4-BE49-F238E27FC236}">
                <a16:creationId xmlns:a16="http://schemas.microsoft.com/office/drawing/2014/main" id="{27055645-1159-A24C-8E3C-EDAF3184936F}"/>
              </a:ext>
            </a:extLst>
          </p:cNvPr>
          <p:cNvSpPr>
            <a:spLocks noGrp="1"/>
          </p:cNvSpPr>
          <p:nvPr>
            <p:ph type="body" idx="1"/>
          </p:nvPr>
        </p:nvSpPr>
        <p:spPr/>
        <p:txBody>
          <a:bodyPr/>
          <a:lstStyle/>
          <a:p>
            <a:r>
              <a:rPr lang="en-US"/>
              <a:t>Mức quan niệm</a:t>
            </a:r>
          </a:p>
        </p:txBody>
      </p:sp>
      <p:sp>
        <p:nvSpPr>
          <p:cNvPr id="7" name="Text Placeholder 6">
            <a:extLst>
              <a:ext uri="{FF2B5EF4-FFF2-40B4-BE49-F238E27FC236}">
                <a16:creationId xmlns:a16="http://schemas.microsoft.com/office/drawing/2014/main" id="{4829F173-5823-5D45-9237-9CCF8EA2DF32}"/>
              </a:ext>
            </a:extLst>
          </p:cNvPr>
          <p:cNvSpPr>
            <a:spLocks noGrp="1"/>
          </p:cNvSpPr>
          <p:nvPr>
            <p:ph type="body" sz="quarter" idx="3"/>
          </p:nvPr>
        </p:nvSpPr>
        <p:spPr>
          <a:xfrm>
            <a:off x="6594847" y="1195826"/>
            <a:ext cx="5389033" cy="678574"/>
          </a:xfrm>
        </p:spPr>
        <p:txBody>
          <a:bodyPr/>
          <a:lstStyle/>
          <a:p>
            <a:r>
              <a:rPr lang="en-US"/>
              <a:t>Mức logic</a:t>
            </a:r>
          </a:p>
        </p:txBody>
      </p:sp>
      <p:sp>
        <p:nvSpPr>
          <p:cNvPr id="8" name="Content Placeholder 7">
            <a:extLst>
              <a:ext uri="{FF2B5EF4-FFF2-40B4-BE49-F238E27FC236}">
                <a16:creationId xmlns:a16="http://schemas.microsoft.com/office/drawing/2014/main" id="{33088AA2-A0FA-034A-B03F-8CCF4BB48262}"/>
              </a:ext>
            </a:extLst>
          </p:cNvPr>
          <p:cNvSpPr>
            <a:spLocks noGrp="1"/>
          </p:cNvSpPr>
          <p:nvPr>
            <p:ph sz="quarter" idx="4"/>
          </p:nvPr>
        </p:nvSpPr>
        <p:spPr>
          <a:xfrm>
            <a:off x="6594847" y="1835588"/>
            <a:ext cx="5310715" cy="4191000"/>
          </a:xfrm>
        </p:spPr>
        <p:txBody>
          <a:bodyPr/>
          <a:lstStyle/>
          <a:p>
            <a:pPr marL="0" indent="0">
              <a:lnSpc>
                <a:spcPct val="150000"/>
              </a:lnSpc>
              <a:buNone/>
            </a:pPr>
            <a:r>
              <a:rPr lang="fr-FR" altLang="en-US" sz="1800"/>
              <a:t>THANHPHO (</a:t>
            </a:r>
            <a:r>
              <a:rPr lang="fr-FR" altLang="en-US" sz="1800" u="sng"/>
              <a:t>MSTP</a:t>
            </a:r>
            <a:r>
              <a:rPr lang="fr-FR" altLang="en-US" sz="1800"/>
              <a:t>, DCSB)</a:t>
            </a:r>
          </a:p>
          <a:p>
            <a:pPr marL="0" indent="0">
              <a:lnSpc>
                <a:spcPct val="150000"/>
              </a:lnSpc>
              <a:buNone/>
            </a:pPr>
            <a:r>
              <a:rPr lang="fr-FR" altLang="en-US" sz="1800"/>
              <a:t>TUYENBAY (</a:t>
            </a:r>
            <a:r>
              <a:rPr lang="fr-FR" altLang="en-US" sz="1800" u="sng"/>
              <a:t>MSTB</a:t>
            </a:r>
            <a:r>
              <a:rPr lang="fr-FR" altLang="en-US" sz="1800"/>
              <a:t>, SoGio, MSTPDen, MSTPDi)</a:t>
            </a:r>
          </a:p>
          <a:p>
            <a:pPr marL="0" indent="0">
              <a:lnSpc>
                <a:spcPct val="150000"/>
              </a:lnSpc>
              <a:buNone/>
            </a:pPr>
            <a:r>
              <a:rPr lang="fr-FR" altLang="en-US" sz="1800"/>
              <a:t>CHUYENBAY (</a:t>
            </a:r>
            <a:r>
              <a:rPr lang="fr-FR" altLang="en-US" sz="1800" u="sng"/>
              <a:t>MSCB</a:t>
            </a:r>
            <a:r>
              <a:rPr lang="fr-FR" altLang="en-US" sz="1800"/>
              <a:t>, LoaiCB, Ngay, GioBD)</a:t>
            </a:r>
          </a:p>
          <a:p>
            <a:pPr marL="0" indent="0">
              <a:lnSpc>
                <a:spcPct val="150000"/>
              </a:lnSpc>
              <a:buNone/>
            </a:pPr>
            <a:r>
              <a:rPr lang="fr-FR" altLang="en-US" sz="1800"/>
              <a:t>TUYENBAY_CHUYENBAY (</a:t>
            </a:r>
            <a:r>
              <a:rPr lang="fr-FR" altLang="en-US" sz="1800" u="sng"/>
              <a:t>MSTB</a:t>
            </a:r>
            <a:r>
              <a:rPr lang="fr-FR" altLang="en-US" sz="1800"/>
              <a:t>, </a:t>
            </a:r>
            <a:r>
              <a:rPr lang="fr-FR" altLang="en-US" sz="1800" u="sng"/>
              <a:t>MSCB</a:t>
            </a:r>
            <a:r>
              <a:rPr lang="fr-FR" altLang="en-US" sz="1800"/>
              <a:t>)</a:t>
            </a:r>
            <a:endParaRPr lang="en-US" altLang="en-US" sz="1800"/>
          </a:p>
          <a:p>
            <a:pPr marL="0" indent="0">
              <a:lnSpc>
                <a:spcPct val="150000"/>
              </a:lnSpc>
              <a:buNone/>
            </a:pPr>
            <a:r>
              <a:rPr lang="en-US" altLang="en-US" sz="1800"/>
              <a:t>PHICONG (</a:t>
            </a:r>
            <a:r>
              <a:rPr lang="en-US" altLang="en-US" sz="1800" u="sng"/>
              <a:t>MSPC</a:t>
            </a:r>
            <a:r>
              <a:rPr lang="en-US" altLang="en-US" sz="1800"/>
              <a:t>, Ten, SDT, DC, MSDV)</a:t>
            </a:r>
          </a:p>
          <a:p>
            <a:pPr marL="0" indent="0">
              <a:lnSpc>
                <a:spcPct val="150000"/>
              </a:lnSpc>
              <a:buNone/>
            </a:pPr>
            <a:r>
              <a:rPr lang="en-US" altLang="en-US" sz="1800"/>
              <a:t>CHUYENBAY_PHICONG (</a:t>
            </a:r>
            <a:r>
              <a:rPr lang="en-US" altLang="en-US" sz="1800" u="sng"/>
              <a:t>MSCB</a:t>
            </a:r>
            <a:r>
              <a:rPr lang="en-US" altLang="en-US" sz="1800"/>
              <a:t>, </a:t>
            </a:r>
            <a:r>
              <a:rPr lang="en-US" altLang="en-US" sz="1800" u="sng"/>
              <a:t>MSPC</a:t>
            </a:r>
            <a:r>
              <a:rPr lang="en-US" altLang="en-US" sz="1800"/>
              <a:t>)</a:t>
            </a:r>
          </a:p>
          <a:p>
            <a:pPr marL="0" indent="0">
              <a:lnSpc>
                <a:spcPct val="150000"/>
              </a:lnSpc>
              <a:buNone/>
            </a:pPr>
            <a:r>
              <a:rPr lang="en-US" altLang="en-US" sz="1800"/>
              <a:t>HANHKHACH (</a:t>
            </a:r>
            <a:r>
              <a:rPr lang="en-US" altLang="en-US" sz="1800" u="sng"/>
              <a:t>CMND</a:t>
            </a:r>
            <a:r>
              <a:rPr lang="en-US" altLang="en-US" sz="1800"/>
              <a:t>, TenHK, DC,SDT)</a:t>
            </a:r>
          </a:p>
          <a:p>
            <a:pPr marL="0" indent="0">
              <a:lnSpc>
                <a:spcPct val="150000"/>
              </a:lnSpc>
              <a:buNone/>
            </a:pPr>
            <a:r>
              <a:rPr lang="en-US" altLang="en-US" sz="1800"/>
              <a:t>CHUYENBAY_HANHKHACH (</a:t>
            </a:r>
            <a:r>
              <a:rPr lang="en-US" altLang="en-US" sz="1800" u="sng"/>
              <a:t>MSCB</a:t>
            </a:r>
            <a:r>
              <a:rPr lang="en-US" altLang="en-US" sz="1800"/>
              <a:t>, </a:t>
            </a:r>
            <a:r>
              <a:rPr lang="en-US" altLang="en-US" sz="1800" u="sng"/>
              <a:t>CMND</a:t>
            </a:r>
            <a:r>
              <a:rPr lang="en-US" altLang="en-US" sz="1800"/>
              <a:t>)</a:t>
            </a:r>
          </a:p>
          <a:p>
            <a:pPr marL="0" indent="0">
              <a:lnSpc>
                <a:spcPct val="150000"/>
              </a:lnSpc>
              <a:buNone/>
            </a:pPr>
            <a:r>
              <a:rPr lang="en-US" altLang="en-US" sz="1800"/>
              <a:t>DONVI (</a:t>
            </a:r>
            <a:r>
              <a:rPr lang="en-US" altLang="en-US" sz="1800" u="sng"/>
              <a:t>MSDV</a:t>
            </a:r>
            <a:r>
              <a:rPr lang="en-US" altLang="en-US" sz="1800"/>
              <a:t>, TenDV)</a:t>
            </a:r>
          </a:p>
          <a:p>
            <a:endParaRPr lang="en-US"/>
          </a:p>
        </p:txBody>
      </p:sp>
      <p:pic>
        <p:nvPicPr>
          <p:cNvPr id="9" name="Picture 4">
            <a:extLst>
              <a:ext uri="{FF2B5EF4-FFF2-40B4-BE49-F238E27FC236}">
                <a16:creationId xmlns:a16="http://schemas.microsoft.com/office/drawing/2014/main" id="{9B3B876C-DEB0-BE43-80CB-D0D4DFC4DB2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8120" y="2247812"/>
            <a:ext cx="6192680" cy="3619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97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54D4-EF3D-7A4A-9C76-C50A0D055750}"/>
              </a:ext>
            </a:extLst>
          </p:cNvPr>
          <p:cNvSpPr>
            <a:spLocks noGrp="1"/>
          </p:cNvSpPr>
          <p:nvPr>
            <p:ph type="title"/>
          </p:nvPr>
        </p:nvSpPr>
        <p:spPr>
          <a:xfrm>
            <a:off x="609600" y="3124200"/>
            <a:ext cx="10972800" cy="1143000"/>
          </a:xfrm>
        </p:spPr>
        <p:txBody>
          <a:bodyPr/>
          <a:lstStyle/>
          <a:p>
            <a:pPr algn="l"/>
            <a:r>
              <a:rPr lang="en-US" altLang="en-US"/>
              <a:t>Mô hình quan niệm 2 – Mô hình lớp (Class diagram)</a:t>
            </a:r>
            <a:endParaRPr lang="en-US"/>
          </a:p>
        </p:txBody>
      </p:sp>
    </p:spTree>
    <p:extLst>
      <p:ext uri="{BB962C8B-B14F-4D97-AF65-F5344CB8AC3E}">
        <p14:creationId xmlns:p14="http://schemas.microsoft.com/office/powerpoint/2010/main" val="70529836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49C03-CCAC-DD4B-8F72-79D8E4C9C513}"/>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5EEDC259-4BB0-F84F-83D2-E14AAA004E38}"/>
              </a:ext>
            </a:extLst>
          </p:cNvPr>
          <p:cNvSpPr>
            <a:spLocks noGrp="1"/>
          </p:cNvSpPr>
          <p:nvPr>
            <p:ph idx="1"/>
          </p:nvPr>
        </p:nvSpPr>
        <p:spPr/>
        <p:txBody>
          <a:bodyPr/>
          <a:lstStyle/>
          <a:p>
            <a:r>
              <a:rPr lang="vi-VN"/>
              <a:t>Sơ đồ lớp trong là một loại sơ đồ cấu trúc tĩnh mô tả </a:t>
            </a:r>
            <a:r>
              <a:rPr lang="vi-VN">
                <a:solidFill>
                  <a:srgbClr val="FF0000"/>
                </a:solidFill>
              </a:rPr>
              <a:t>cấu trúc của hệ thống</a:t>
            </a:r>
            <a:r>
              <a:rPr lang="vi-VN"/>
              <a:t> bằng cách </a:t>
            </a:r>
            <a:r>
              <a:rPr lang="vi-VN">
                <a:solidFill>
                  <a:srgbClr val="FF0000"/>
                </a:solidFill>
              </a:rPr>
              <a:t>hiển thị các lớp </a:t>
            </a:r>
            <a:r>
              <a:rPr lang="vi-VN"/>
              <a:t>của hệ thống, </a:t>
            </a:r>
            <a:r>
              <a:rPr lang="vi-VN">
                <a:solidFill>
                  <a:srgbClr val="FF0000"/>
                </a:solidFill>
              </a:rPr>
              <a:t>thuộc tính</a:t>
            </a:r>
            <a:r>
              <a:rPr lang="vi-VN"/>
              <a:t>, hoạt động của chúng và </a:t>
            </a:r>
            <a:r>
              <a:rPr lang="vi-VN">
                <a:solidFill>
                  <a:srgbClr val="FF0000"/>
                </a:solidFill>
              </a:rPr>
              <a:t>mối quan hệ </a:t>
            </a:r>
            <a:r>
              <a:rPr lang="vi-VN"/>
              <a:t>giữa các đối tượng.</a:t>
            </a:r>
          </a:p>
          <a:p>
            <a:r>
              <a:rPr lang="vi-VN"/>
              <a:t>Đối tượng chính của mô hình này là </a:t>
            </a:r>
            <a:r>
              <a:rPr lang="vi-VN">
                <a:solidFill>
                  <a:srgbClr val="FF0000"/>
                </a:solidFill>
              </a:rPr>
              <a:t>lớp và mối quan hệ </a:t>
            </a:r>
            <a:r>
              <a:rPr lang="vi-VN"/>
              <a:t>giữa chúng.</a:t>
            </a:r>
            <a:endParaRPr lang="en-US"/>
          </a:p>
        </p:txBody>
      </p:sp>
    </p:spTree>
    <p:extLst>
      <p:ext uri="{BB962C8B-B14F-4D97-AF65-F5344CB8AC3E}">
        <p14:creationId xmlns:p14="http://schemas.microsoft.com/office/powerpoint/2010/main" val="310570681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D7D7-1014-3D43-AA90-79B23AD637DD}"/>
              </a:ext>
            </a:extLst>
          </p:cNvPr>
          <p:cNvSpPr>
            <a:spLocks noGrp="1"/>
          </p:cNvSpPr>
          <p:nvPr>
            <p:ph type="title"/>
          </p:nvPr>
        </p:nvSpPr>
        <p:spPr/>
        <p:txBody>
          <a:bodyPr/>
          <a:lstStyle/>
          <a:p>
            <a:r>
              <a:rPr lang="en-US"/>
              <a:t>Lớp (class)</a:t>
            </a:r>
          </a:p>
        </p:txBody>
      </p:sp>
      <p:sp>
        <p:nvSpPr>
          <p:cNvPr id="3" name="Content Placeholder 2">
            <a:extLst>
              <a:ext uri="{FF2B5EF4-FFF2-40B4-BE49-F238E27FC236}">
                <a16:creationId xmlns:a16="http://schemas.microsoft.com/office/drawing/2014/main" id="{FEA4F2A5-43E6-7F4C-A461-FAEFEDDE67E5}"/>
              </a:ext>
            </a:extLst>
          </p:cNvPr>
          <p:cNvSpPr>
            <a:spLocks noGrp="1"/>
          </p:cNvSpPr>
          <p:nvPr>
            <p:ph idx="1"/>
          </p:nvPr>
        </p:nvSpPr>
        <p:spPr/>
        <p:txBody>
          <a:bodyPr/>
          <a:lstStyle/>
          <a:p>
            <a:r>
              <a:rPr lang="en-US"/>
              <a:t>Lớp (class)</a:t>
            </a:r>
            <a:r>
              <a:rPr lang="pt-BR" altLang="en-US"/>
              <a:t> dùng </a:t>
            </a:r>
            <a:r>
              <a:rPr lang="pt-BR" altLang="en-US">
                <a:solidFill>
                  <a:srgbClr val="FF0000"/>
                </a:solidFill>
              </a:rPr>
              <a:t>biểu diễn 1 thực thể</a:t>
            </a:r>
            <a:r>
              <a:rPr lang="pt-BR" altLang="en-US"/>
              <a:t> trong thế giới thực</a:t>
            </a:r>
            <a:r>
              <a:rPr lang="en-US" altLang="en-US"/>
              <a:t>.</a:t>
            </a:r>
          </a:p>
          <a:p>
            <a:r>
              <a:rPr lang="en-US"/>
              <a:t>Các thành phần cơ bản của lớp:</a:t>
            </a:r>
          </a:p>
          <a:p>
            <a:pPr lvl="1"/>
            <a:r>
              <a:rPr lang="en-US">
                <a:solidFill>
                  <a:srgbClr val="FF0000"/>
                </a:solidFill>
              </a:rPr>
              <a:t>Tên lớp</a:t>
            </a:r>
            <a:r>
              <a:rPr lang="en-US"/>
              <a:t>.</a:t>
            </a:r>
          </a:p>
          <a:p>
            <a:pPr lvl="1"/>
            <a:r>
              <a:rPr lang="en-US"/>
              <a:t>Thuộc tính (field, property).</a:t>
            </a:r>
          </a:p>
          <a:p>
            <a:pPr lvl="1"/>
            <a:r>
              <a:rPr lang="en-US">
                <a:solidFill>
                  <a:srgbClr val="FF0000"/>
                </a:solidFill>
              </a:rPr>
              <a:t>Hành vi (method, function)</a:t>
            </a:r>
            <a:r>
              <a:rPr lang="en-US"/>
              <a:t>.</a:t>
            </a:r>
          </a:p>
          <a:p>
            <a:pPr lvl="1"/>
            <a:endParaRPr lang="en-US"/>
          </a:p>
        </p:txBody>
      </p:sp>
      <p:pic>
        <p:nvPicPr>
          <p:cNvPr id="4" name="Picture 14">
            <a:extLst>
              <a:ext uri="{FF2B5EF4-FFF2-40B4-BE49-F238E27FC236}">
                <a16:creationId xmlns:a16="http://schemas.microsoft.com/office/drawing/2014/main" id="{42DA7E9A-FB37-2C43-9309-32231D24E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4191000"/>
            <a:ext cx="1828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28274562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CD5A-0818-2E43-B635-2BCE2C1662CF}"/>
              </a:ext>
            </a:extLst>
          </p:cNvPr>
          <p:cNvSpPr>
            <a:spLocks noGrp="1"/>
          </p:cNvSpPr>
          <p:nvPr>
            <p:ph type="title"/>
          </p:nvPr>
        </p:nvSpPr>
        <p:spPr/>
        <p:txBody>
          <a:bodyPr/>
          <a:lstStyle/>
          <a:p>
            <a:r>
              <a:rPr lang="en-US"/>
              <a:t>Ví dụ</a:t>
            </a:r>
          </a:p>
        </p:txBody>
      </p:sp>
      <p:pic>
        <p:nvPicPr>
          <p:cNvPr id="4" name="Picture 15">
            <a:extLst>
              <a:ext uri="{FF2B5EF4-FFF2-40B4-BE49-F238E27FC236}">
                <a16:creationId xmlns:a16="http://schemas.microsoft.com/office/drawing/2014/main" id="{4426C75F-8629-9A48-A737-F62289A52E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9200" y="2133600"/>
            <a:ext cx="4673600" cy="2006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B7B8732-5FDE-754E-8D4B-86B538FB3DC4}"/>
              </a:ext>
            </a:extLst>
          </p:cNvPr>
          <p:cNvSpPr txBox="1"/>
          <p:nvPr/>
        </p:nvSpPr>
        <p:spPr>
          <a:xfrm>
            <a:off x="1524000" y="2057400"/>
            <a:ext cx="976549" cy="369332"/>
          </a:xfrm>
          <a:prstGeom prst="rect">
            <a:avLst/>
          </a:prstGeom>
          <a:noFill/>
        </p:spPr>
        <p:txBody>
          <a:bodyPr wrap="none" rtlCol="0">
            <a:spAutoFit/>
          </a:bodyPr>
          <a:lstStyle/>
          <a:p>
            <a:r>
              <a:rPr lang="en-US">
                <a:solidFill>
                  <a:srgbClr val="0066FF"/>
                </a:solidFill>
              </a:rPr>
              <a:t>Tên lớp</a:t>
            </a:r>
          </a:p>
        </p:txBody>
      </p:sp>
      <p:sp>
        <p:nvSpPr>
          <p:cNvPr id="6" name="TextBox 5">
            <a:extLst>
              <a:ext uri="{FF2B5EF4-FFF2-40B4-BE49-F238E27FC236}">
                <a16:creationId xmlns:a16="http://schemas.microsoft.com/office/drawing/2014/main" id="{5E357635-FD38-8A40-A1B2-5D2FB573522C}"/>
              </a:ext>
            </a:extLst>
          </p:cNvPr>
          <p:cNvSpPr txBox="1"/>
          <p:nvPr/>
        </p:nvSpPr>
        <p:spPr>
          <a:xfrm>
            <a:off x="1524000" y="2684462"/>
            <a:ext cx="1274708" cy="369332"/>
          </a:xfrm>
          <a:prstGeom prst="rect">
            <a:avLst/>
          </a:prstGeom>
          <a:noFill/>
        </p:spPr>
        <p:txBody>
          <a:bodyPr wrap="none" rtlCol="0">
            <a:spAutoFit/>
          </a:bodyPr>
          <a:lstStyle/>
          <a:p>
            <a:r>
              <a:rPr lang="en-US">
                <a:solidFill>
                  <a:srgbClr val="0066FF"/>
                </a:solidFill>
              </a:rPr>
              <a:t>Thuộc tính</a:t>
            </a:r>
          </a:p>
        </p:txBody>
      </p:sp>
      <p:sp>
        <p:nvSpPr>
          <p:cNvPr id="7" name="TextBox 6">
            <a:extLst>
              <a:ext uri="{FF2B5EF4-FFF2-40B4-BE49-F238E27FC236}">
                <a16:creationId xmlns:a16="http://schemas.microsoft.com/office/drawing/2014/main" id="{29AF6A75-6E85-DF48-BF4D-65D35081333F}"/>
              </a:ext>
            </a:extLst>
          </p:cNvPr>
          <p:cNvSpPr txBox="1"/>
          <p:nvPr/>
        </p:nvSpPr>
        <p:spPr>
          <a:xfrm>
            <a:off x="1524000" y="3508890"/>
            <a:ext cx="1553630" cy="646331"/>
          </a:xfrm>
          <a:prstGeom prst="rect">
            <a:avLst/>
          </a:prstGeom>
          <a:noFill/>
        </p:spPr>
        <p:txBody>
          <a:bodyPr wrap="none" rtlCol="0">
            <a:spAutoFit/>
          </a:bodyPr>
          <a:lstStyle/>
          <a:p>
            <a:r>
              <a:rPr lang="en-US">
                <a:solidFill>
                  <a:srgbClr val="0066FF"/>
                </a:solidFill>
              </a:rPr>
              <a:t>Phương thức</a:t>
            </a:r>
          </a:p>
          <a:p>
            <a:r>
              <a:rPr lang="en-US">
                <a:solidFill>
                  <a:srgbClr val="0066FF"/>
                </a:solidFill>
              </a:rPr>
              <a:t>(hành vi)</a:t>
            </a:r>
          </a:p>
        </p:txBody>
      </p:sp>
      <p:cxnSp>
        <p:nvCxnSpPr>
          <p:cNvPr id="9" name="Straight Arrow Connector 8">
            <a:extLst>
              <a:ext uri="{FF2B5EF4-FFF2-40B4-BE49-F238E27FC236}">
                <a16:creationId xmlns:a16="http://schemas.microsoft.com/office/drawing/2014/main" id="{CC0E2C6A-0F26-C342-9CF2-DADA22C6821C}"/>
              </a:ext>
            </a:extLst>
          </p:cNvPr>
          <p:cNvCxnSpPr>
            <a:stCxn id="5" idx="3"/>
          </p:cNvCxnSpPr>
          <p:nvPr/>
        </p:nvCxnSpPr>
        <p:spPr>
          <a:xfrm>
            <a:off x="2500549" y="2242066"/>
            <a:ext cx="1461851"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E06AC4F-D641-6147-BE11-644727604415}"/>
              </a:ext>
            </a:extLst>
          </p:cNvPr>
          <p:cNvCxnSpPr>
            <a:stCxn id="6" idx="3"/>
          </p:cNvCxnSpPr>
          <p:nvPr/>
        </p:nvCxnSpPr>
        <p:spPr>
          <a:xfrm>
            <a:off x="2798708" y="2869128"/>
            <a:ext cx="1087492"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B54F958-B902-744C-BD47-0F39869CC257}"/>
              </a:ext>
            </a:extLst>
          </p:cNvPr>
          <p:cNvCxnSpPr>
            <a:stCxn id="7" idx="3"/>
          </p:cNvCxnSpPr>
          <p:nvPr/>
        </p:nvCxnSpPr>
        <p:spPr>
          <a:xfrm flipV="1">
            <a:off x="3077630" y="3769756"/>
            <a:ext cx="681570" cy="62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261983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136E-F356-9443-BC29-5355A73B2FE1}"/>
              </a:ext>
            </a:extLst>
          </p:cNvPr>
          <p:cNvSpPr>
            <a:spLocks noGrp="1"/>
          </p:cNvSpPr>
          <p:nvPr>
            <p:ph type="title"/>
          </p:nvPr>
        </p:nvSpPr>
        <p:spPr>
          <a:xfrm>
            <a:off x="609600" y="304800"/>
            <a:ext cx="10972800" cy="1143000"/>
          </a:xfrm>
        </p:spPr>
        <p:txBody>
          <a:bodyPr/>
          <a:lstStyle/>
          <a:p>
            <a:r>
              <a:rPr lang="en-US"/>
              <a:t>Tìm kiếm lớp</a:t>
            </a:r>
          </a:p>
        </p:txBody>
      </p:sp>
      <p:sp>
        <p:nvSpPr>
          <p:cNvPr id="3" name="Content Placeholder 2">
            <a:extLst>
              <a:ext uri="{FF2B5EF4-FFF2-40B4-BE49-F238E27FC236}">
                <a16:creationId xmlns:a16="http://schemas.microsoft.com/office/drawing/2014/main" id="{7BBB7D2C-61FA-924B-98F6-50CE1536B4AF}"/>
              </a:ext>
            </a:extLst>
          </p:cNvPr>
          <p:cNvSpPr>
            <a:spLocks noGrp="1"/>
          </p:cNvSpPr>
          <p:nvPr>
            <p:ph idx="1"/>
          </p:nvPr>
        </p:nvSpPr>
        <p:spPr>
          <a:xfrm>
            <a:off x="609600" y="1447800"/>
            <a:ext cx="10972800" cy="4525963"/>
          </a:xfrm>
        </p:spPr>
        <p:txBody>
          <a:bodyPr/>
          <a:lstStyle/>
          <a:p>
            <a:r>
              <a:rPr lang="vi-VN" sz="2400"/>
              <a:t>Tên lớp: là một </a:t>
            </a:r>
            <a:r>
              <a:rPr lang="vi-VN" sz="2400">
                <a:solidFill>
                  <a:srgbClr val="FF0000"/>
                </a:solidFill>
              </a:rPr>
              <a:t>danh từ</a:t>
            </a:r>
            <a:r>
              <a:rPr lang="vi-VN" sz="2400"/>
              <a:t>.</a:t>
            </a:r>
          </a:p>
          <a:p>
            <a:r>
              <a:rPr lang="vi-VN" sz="2400"/>
              <a:t>Ví dụ: </a:t>
            </a:r>
          </a:p>
          <a:p>
            <a:pPr lvl="1"/>
            <a:r>
              <a:rPr lang="vi-VN" sz="2000"/>
              <a:t>Kho:  Đ</a:t>
            </a:r>
          </a:p>
          <a:p>
            <a:pPr lvl="1"/>
            <a:r>
              <a:rPr lang="vi-VN" sz="2000">
                <a:solidFill>
                  <a:srgbClr val="FF0000"/>
                </a:solidFill>
              </a:rPr>
              <a:t>KiemTraKho: S</a:t>
            </a:r>
          </a:p>
          <a:p>
            <a:pPr lvl="1"/>
            <a:r>
              <a:rPr lang="vi-VN" sz="2000"/>
              <a:t>DonDatHang: Đ</a:t>
            </a:r>
          </a:p>
          <a:p>
            <a:pPr lvl="1"/>
            <a:r>
              <a:rPr lang="vi-VN" sz="2000">
                <a:solidFill>
                  <a:srgbClr val="FF0000"/>
                </a:solidFill>
              </a:rPr>
              <a:t>DatHang: S</a:t>
            </a:r>
          </a:p>
          <a:p>
            <a:r>
              <a:rPr lang="vi-VN" sz="2400"/>
              <a:t>Khi phỏng vấn, khảo sát, đọc đề thì các thông tin sau </a:t>
            </a:r>
            <a:r>
              <a:rPr lang="vi-VN" sz="2400">
                <a:solidFill>
                  <a:srgbClr val="FF0000"/>
                </a:solidFill>
              </a:rPr>
              <a:t>gợi ý phát hiện lớp</a:t>
            </a:r>
            <a:r>
              <a:rPr lang="vi-VN" sz="2400"/>
              <a:t>:</a:t>
            </a:r>
          </a:p>
          <a:p>
            <a:pPr lvl="1"/>
            <a:r>
              <a:rPr lang="vi-VN" sz="2000"/>
              <a:t>Lưu trữ.</a:t>
            </a:r>
          </a:p>
          <a:p>
            <a:pPr lvl="1"/>
            <a:r>
              <a:rPr lang="vi-VN" sz="2000"/>
              <a:t>Thống kê.</a:t>
            </a:r>
          </a:p>
          <a:p>
            <a:pPr lvl="1"/>
            <a:r>
              <a:rPr lang="vi-VN" sz="2000"/>
              <a:t>Phân tích.</a:t>
            </a:r>
          </a:p>
          <a:p>
            <a:pPr lvl="1"/>
            <a:r>
              <a:rPr lang="vi-VN" sz="2000"/>
              <a:t>Tác nhân.</a:t>
            </a:r>
          </a:p>
          <a:p>
            <a:endParaRPr lang="en-US" sz="2400"/>
          </a:p>
        </p:txBody>
      </p:sp>
    </p:spTree>
    <p:extLst>
      <p:ext uri="{BB962C8B-B14F-4D97-AF65-F5344CB8AC3E}">
        <p14:creationId xmlns:p14="http://schemas.microsoft.com/office/powerpoint/2010/main" val="33271227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F5C7-7D5F-A042-80B7-CDE9BDD5FDAB}"/>
              </a:ext>
            </a:extLst>
          </p:cNvPr>
          <p:cNvSpPr>
            <a:spLocks noGrp="1"/>
          </p:cNvSpPr>
          <p:nvPr>
            <p:ph type="title"/>
          </p:nvPr>
        </p:nvSpPr>
        <p:spPr/>
        <p:txBody>
          <a:bodyPr/>
          <a:lstStyle/>
          <a:p>
            <a:r>
              <a:rPr lang="en-US"/>
              <a:t>Khái niệm</a:t>
            </a:r>
          </a:p>
        </p:txBody>
      </p:sp>
      <p:sp>
        <p:nvSpPr>
          <p:cNvPr id="3" name="Content Placeholder 2">
            <a:extLst>
              <a:ext uri="{FF2B5EF4-FFF2-40B4-BE49-F238E27FC236}">
                <a16:creationId xmlns:a16="http://schemas.microsoft.com/office/drawing/2014/main" id="{ADE9AC55-DE46-0446-A42B-24D1D34DF09B}"/>
              </a:ext>
            </a:extLst>
          </p:cNvPr>
          <p:cNvSpPr>
            <a:spLocks noGrp="1"/>
          </p:cNvSpPr>
          <p:nvPr>
            <p:ph idx="1"/>
          </p:nvPr>
        </p:nvSpPr>
        <p:spPr/>
        <p:txBody>
          <a:bodyPr/>
          <a:lstStyle/>
          <a:p>
            <a:r>
              <a:rPr lang="vi-VN"/>
              <a:t>Mô hình hóa là một phương tiện giúp </a:t>
            </a:r>
            <a:r>
              <a:rPr lang="vi-VN">
                <a:solidFill>
                  <a:srgbClr val="FF0000"/>
                </a:solidFill>
              </a:rPr>
              <a:t>đơn giản hóa thế giới thực bằng các mô hình</a:t>
            </a:r>
            <a:r>
              <a:rPr lang="vi-VN"/>
              <a:t>.</a:t>
            </a:r>
          </a:p>
          <a:p>
            <a:r>
              <a:rPr lang="vi-VN"/>
              <a:t>Mô hình hóa giúp con người </a:t>
            </a:r>
            <a:r>
              <a:rPr lang="vi-VN">
                <a:solidFill>
                  <a:srgbClr val="FF0000"/>
                </a:solidFill>
              </a:rPr>
              <a:t>hiểu rõ hơn về hệ thống </a:t>
            </a:r>
            <a:r>
              <a:rPr lang="vi-VN"/>
              <a:t>dưới một góc nhìn.</a:t>
            </a:r>
          </a:p>
          <a:p>
            <a:endParaRPr lang="en-US"/>
          </a:p>
        </p:txBody>
      </p:sp>
      <p:pic>
        <p:nvPicPr>
          <p:cNvPr id="4" name="Picture 4" descr="ANd9GcRhIsNRh2qjSFo59GL0Zw7wfRpAoD1qS-FnkSVnmPnK_eD2O5AG">
            <a:extLst>
              <a:ext uri="{FF2B5EF4-FFF2-40B4-BE49-F238E27FC236}">
                <a16:creationId xmlns:a16="http://schemas.microsoft.com/office/drawing/2014/main" id="{C01B9AEE-654D-4A47-BB5A-912B3755C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276600"/>
            <a:ext cx="4724400" cy="26407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6804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CDAC-1D96-7D45-9189-E20A9A3F24B9}"/>
              </a:ext>
            </a:extLst>
          </p:cNvPr>
          <p:cNvSpPr>
            <a:spLocks noGrp="1"/>
          </p:cNvSpPr>
          <p:nvPr>
            <p:ph type="title"/>
          </p:nvPr>
        </p:nvSpPr>
        <p:spPr/>
        <p:txBody>
          <a:bodyPr/>
          <a:lstStyle/>
          <a:p>
            <a:r>
              <a:rPr lang="pt-BR" altLang="en-US"/>
              <a:t>Tìm kiếm thuộc tính</a:t>
            </a:r>
            <a:endParaRPr lang="en-US"/>
          </a:p>
        </p:txBody>
      </p:sp>
      <p:sp>
        <p:nvSpPr>
          <p:cNvPr id="3" name="Content Placeholder 2">
            <a:extLst>
              <a:ext uri="{FF2B5EF4-FFF2-40B4-BE49-F238E27FC236}">
                <a16:creationId xmlns:a16="http://schemas.microsoft.com/office/drawing/2014/main" id="{26AFB352-2016-9343-AD3F-D1849A4FB7D6}"/>
              </a:ext>
            </a:extLst>
          </p:cNvPr>
          <p:cNvSpPr>
            <a:spLocks noGrp="1"/>
          </p:cNvSpPr>
          <p:nvPr>
            <p:ph idx="1"/>
          </p:nvPr>
        </p:nvSpPr>
        <p:spPr/>
        <p:txBody>
          <a:bodyPr/>
          <a:lstStyle/>
          <a:p>
            <a:r>
              <a:rPr lang="vi-VN"/>
              <a:t>Chủ yếu:</a:t>
            </a:r>
          </a:p>
          <a:p>
            <a:pPr lvl="1"/>
            <a:r>
              <a:rPr lang="vi-VN"/>
              <a:t>Từ thực tế.</a:t>
            </a:r>
          </a:p>
          <a:p>
            <a:pPr lvl="1"/>
            <a:r>
              <a:rPr lang="vi-VN"/>
              <a:t>Từ đề bài.</a:t>
            </a:r>
          </a:p>
          <a:p>
            <a:pPr lvl="1"/>
            <a:r>
              <a:rPr lang="vi-VN"/>
              <a:t>Không nên tưởng tượng thái quá.</a:t>
            </a:r>
          </a:p>
          <a:p>
            <a:r>
              <a:rPr lang="vi-VN"/>
              <a:t>Có thể nhầm lẫn giữa </a:t>
            </a:r>
            <a:r>
              <a:rPr lang="vi-VN">
                <a:solidFill>
                  <a:srgbClr val="FF0000"/>
                </a:solidFill>
              </a:rPr>
              <a:t>thuộc tính và lớp</a:t>
            </a:r>
            <a:r>
              <a:rPr lang="vi-VN"/>
              <a:t>.</a:t>
            </a:r>
          </a:p>
          <a:p>
            <a:r>
              <a:rPr lang="vi-VN"/>
              <a:t>Ví dụ: người ta cần thống kê số sinh viên theo quốc tịch.</a:t>
            </a:r>
          </a:p>
          <a:p>
            <a:pPr marL="0" indent="0">
              <a:buNone/>
            </a:pPr>
            <a:r>
              <a:rPr lang="vi-VN"/>
              <a:t>Nhận xét: quốc tịch có thể thêm, bớt, thay đổi =&gt; quốc tịch là </a:t>
            </a:r>
            <a:r>
              <a:rPr lang="vi-VN">
                <a:solidFill>
                  <a:srgbClr val="FF0000"/>
                </a:solidFill>
              </a:rPr>
              <a:t>lớp</a:t>
            </a:r>
            <a:r>
              <a:rPr lang="vi-VN"/>
              <a:t>.</a:t>
            </a:r>
          </a:p>
          <a:p>
            <a:endParaRPr lang="en-US"/>
          </a:p>
        </p:txBody>
      </p:sp>
    </p:spTree>
    <p:extLst>
      <p:ext uri="{BB962C8B-B14F-4D97-AF65-F5344CB8AC3E}">
        <p14:creationId xmlns:p14="http://schemas.microsoft.com/office/powerpoint/2010/main" val="273009143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6549-43AF-4340-9760-D666E3CBB7D4}"/>
              </a:ext>
            </a:extLst>
          </p:cNvPr>
          <p:cNvSpPr>
            <a:spLocks noGrp="1"/>
          </p:cNvSpPr>
          <p:nvPr>
            <p:ph type="title"/>
          </p:nvPr>
        </p:nvSpPr>
        <p:spPr/>
        <p:txBody>
          <a:bodyPr/>
          <a:lstStyle/>
          <a:p>
            <a:r>
              <a:rPr lang="en-US"/>
              <a:t>Mối quan hệ giữa các lớp</a:t>
            </a:r>
          </a:p>
        </p:txBody>
      </p:sp>
      <p:sp>
        <p:nvSpPr>
          <p:cNvPr id="3" name="Content Placeholder 2">
            <a:extLst>
              <a:ext uri="{FF2B5EF4-FFF2-40B4-BE49-F238E27FC236}">
                <a16:creationId xmlns:a16="http://schemas.microsoft.com/office/drawing/2014/main" id="{0705F434-81E7-614D-9BD5-0D2C726D1680}"/>
              </a:ext>
            </a:extLst>
          </p:cNvPr>
          <p:cNvSpPr>
            <a:spLocks noGrp="1"/>
          </p:cNvSpPr>
          <p:nvPr>
            <p:ph idx="1"/>
          </p:nvPr>
        </p:nvSpPr>
        <p:spPr/>
        <p:txBody>
          <a:bodyPr/>
          <a:lstStyle/>
          <a:p>
            <a:pPr>
              <a:lnSpc>
                <a:spcPct val="150000"/>
              </a:lnSpc>
            </a:pPr>
            <a:r>
              <a:rPr lang="en-US"/>
              <a:t>Quan hệ kế thừa (inherit). </a:t>
            </a:r>
          </a:p>
          <a:p>
            <a:pPr>
              <a:lnSpc>
                <a:spcPct val="150000"/>
              </a:lnSpc>
            </a:pPr>
            <a:r>
              <a:rPr lang="en-US">
                <a:solidFill>
                  <a:srgbClr val="FF0000"/>
                </a:solidFill>
              </a:rPr>
              <a:t>Quan hệ kết hợp (associate).</a:t>
            </a:r>
          </a:p>
          <a:p>
            <a:pPr>
              <a:lnSpc>
                <a:spcPct val="150000"/>
              </a:lnSpc>
            </a:pPr>
            <a:r>
              <a:rPr lang="en-US"/>
              <a:t>Quan hệ tụ hợp (aggregation).</a:t>
            </a:r>
          </a:p>
        </p:txBody>
      </p:sp>
    </p:spTree>
    <p:extLst>
      <p:ext uri="{BB962C8B-B14F-4D97-AF65-F5344CB8AC3E}">
        <p14:creationId xmlns:p14="http://schemas.microsoft.com/office/powerpoint/2010/main" val="362009885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C61D-F022-0440-9E78-B36B77033454}"/>
              </a:ext>
            </a:extLst>
          </p:cNvPr>
          <p:cNvSpPr>
            <a:spLocks noGrp="1"/>
          </p:cNvSpPr>
          <p:nvPr>
            <p:ph type="title"/>
          </p:nvPr>
        </p:nvSpPr>
        <p:spPr/>
        <p:txBody>
          <a:bodyPr/>
          <a:lstStyle/>
          <a:p>
            <a:r>
              <a:rPr lang="en-US"/>
              <a:t>Kế thừa</a:t>
            </a:r>
          </a:p>
        </p:txBody>
      </p:sp>
      <p:sp>
        <p:nvSpPr>
          <p:cNvPr id="4" name="Text Placeholder 3">
            <a:extLst>
              <a:ext uri="{FF2B5EF4-FFF2-40B4-BE49-F238E27FC236}">
                <a16:creationId xmlns:a16="http://schemas.microsoft.com/office/drawing/2014/main" id="{7AEE74D7-9E2D-F340-9321-3CB741AFCAF9}"/>
              </a:ext>
            </a:extLst>
          </p:cNvPr>
          <p:cNvSpPr>
            <a:spLocks noGrp="1"/>
          </p:cNvSpPr>
          <p:nvPr>
            <p:ph type="body" idx="1"/>
          </p:nvPr>
        </p:nvSpPr>
        <p:spPr/>
        <p:txBody>
          <a:bodyPr/>
          <a:lstStyle/>
          <a:p>
            <a:r>
              <a:rPr lang="en-US"/>
              <a:t>Mở rộng</a:t>
            </a:r>
          </a:p>
        </p:txBody>
      </p:sp>
      <p:sp>
        <p:nvSpPr>
          <p:cNvPr id="6" name="Text Placeholder 5">
            <a:extLst>
              <a:ext uri="{FF2B5EF4-FFF2-40B4-BE49-F238E27FC236}">
                <a16:creationId xmlns:a16="http://schemas.microsoft.com/office/drawing/2014/main" id="{1CA1CB29-09E7-7D42-A469-F65A0C032306}"/>
              </a:ext>
            </a:extLst>
          </p:cNvPr>
          <p:cNvSpPr>
            <a:spLocks noGrp="1"/>
          </p:cNvSpPr>
          <p:nvPr>
            <p:ph type="body" sz="quarter" idx="3"/>
          </p:nvPr>
        </p:nvSpPr>
        <p:spPr/>
        <p:txBody>
          <a:bodyPr/>
          <a:lstStyle/>
          <a:p>
            <a:r>
              <a:rPr lang="en-US"/>
              <a:t>Giới hạn</a:t>
            </a:r>
          </a:p>
        </p:txBody>
      </p:sp>
      <p:pic>
        <p:nvPicPr>
          <p:cNvPr id="8" name="Picture 4">
            <a:extLst>
              <a:ext uri="{FF2B5EF4-FFF2-40B4-BE49-F238E27FC236}">
                <a16:creationId xmlns:a16="http://schemas.microsoft.com/office/drawing/2014/main" id="{39464A1E-3395-F342-A18E-91B9A30A190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76400" y="2368550"/>
            <a:ext cx="2369344" cy="308799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5">
            <a:extLst>
              <a:ext uri="{FF2B5EF4-FFF2-40B4-BE49-F238E27FC236}">
                <a16:creationId xmlns:a16="http://schemas.microsoft.com/office/drawing/2014/main" id="{9ED05EA6-ACA4-1841-B4EF-E56E3C2DDBA6}"/>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467600" y="2368550"/>
            <a:ext cx="2866575" cy="319467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60349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42A2F4-68F5-E343-A343-E6D147288DAA}"/>
              </a:ext>
            </a:extLst>
          </p:cNvPr>
          <p:cNvSpPr>
            <a:spLocks noGrp="1"/>
          </p:cNvSpPr>
          <p:nvPr>
            <p:ph type="title"/>
          </p:nvPr>
        </p:nvSpPr>
        <p:spPr/>
        <p:txBody>
          <a:bodyPr/>
          <a:lstStyle/>
          <a:p>
            <a:r>
              <a:rPr lang="en-US"/>
              <a:t>Kết hợp</a:t>
            </a:r>
          </a:p>
        </p:txBody>
      </p:sp>
      <p:pic>
        <p:nvPicPr>
          <p:cNvPr id="9" name="Picture 4">
            <a:extLst>
              <a:ext uri="{FF2B5EF4-FFF2-40B4-BE49-F238E27FC236}">
                <a16:creationId xmlns:a16="http://schemas.microsoft.com/office/drawing/2014/main" id="{B215CB71-16FB-554C-9757-D8B1599A96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9902" y="1443038"/>
            <a:ext cx="4792196" cy="45259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42984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AC0D-B066-B24C-977D-0F2607B461E6}"/>
              </a:ext>
            </a:extLst>
          </p:cNvPr>
          <p:cNvSpPr>
            <a:spLocks noGrp="1"/>
          </p:cNvSpPr>
          <p:nvPr>
            <p:ph type="title"/>
          </p:nvPr>
        </p:nvSpPr>
        <p:spPr/>
        <p:txBody>
          <a:bodyPr/>
          <a:lstStyle/>
          <a:p>
            <a:r>
              <a:rPr lang="en-US"/>
              <a:t>Quan hệ tụ hợp</a:t>
            </a:r>
          </a:p>
        </p:txBody>
      </p:sp>
      <p:sp>
        <p:nvSpPr>
          <p:cNvPr id="3" name="Content Placeholder 2">
            <a:extLst>
              <a:ext uri="{FF2B5EF4-FFF2-40B4-BE49-F238E27FC236}">
                <a16:creationId xmlns:a16="http://schemas.microsoft.com/office/drawing/2014/main" id="{F6598ED5-9869-9441-845F-98EB51316F93}"/>
              </a:ext>
            </a:extLst>
          </p:cNvPr>
          <p:cNvSpPr>
            <a:spLocks noGrp="1"/>
          </p:cNvSpPr>
          <p:nvPr>
            <p:ph idx="1"/>
          </p:nvPr>
        </p:nvSpPr>
        <p:spPr/>
        <p:txBody>
          <a:bodyPr/>
          <a:lstStyle/>
          <a:p>
            <a:r>
              <a:rPr lang="en-US"/>
              <a:t>Gồm 4 dạng:</a:t>
            </a:r>
          </a:p>
          <a:p>
            <a:pPr lvl="1"/>
            <a:r>
              <a:rPr lang="pt-BR" altLang="en-US"/>
              <a:t>Tồn tại độc lập.</a:t>
            </a:r>
          </a:p>
          <a:p>
            <a:pPr lvl="1"/>
            <a:r>
              <a:rPr lang="pt-BR" altLang="en-US">
                <a:solidFill>
                  <a:srgbClr val="FF0000"/>
                </a:solidFill>
              </a:rPr>
              <a:t>Tồn tại không độc lập.</a:t>
            </a:r>
          </a:p>
          <a:p>
            <a:pPr lvl="1"/>
            <a:r>
              <a:rPr lang="pt-BR" altLang="en-US"/>
              <a:t>Độc quyền.</a:t>
            </a:r>
          </a:p>
          <a:p>
            <a:pPr lvl="1"/>
            <a:r>
              <a:rPr lang="pt-BR" altLang="en-US">
                <a:solidFill>
                  <a:srgbClr val="FF0000"/>
                </a:solidFill>
              </a:rPr>
              <a:t>Không độc quyền.</a:t>
            </a:r>
            <a:endParaRPr lang="en-US" altLang="en-US">
              <a:solidFill>
                <a:srgbClr val="FF0000"/>
              </a:solidFill>
            </a:endParaRPr>
          </a:p>
          <a:p>
            <a:pPr lvl="1"/>
            <a:endParaRPr lang="en-US"/>
          </a:p>
        </p:txBody>
      </p:sp>
    </p:spTree>
    <p:extLst>
      <p:ext uri="{BB962C8B-B14F-4D97-AF65-F5344CB8AC3E}">
        <p14:creationId xmlns:p14="http://schemas.microsoft.com/office/powerpoint/2010/main" val="375016787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3F06-C652-D941-AB8A-35A26040BCB9}"/>
              </a:ext>
            </a:extLst>
          </p:cNvPr>
          <p:cNvSpPr>
            <a:spLocks noGrp="1"/>
          </p:cNvSpPr>
          <p:nvPr>
            <p:ph type="title"/>
          </p:nvPr>
        </p:nvSpPr>
        <p:spPr/>
        <p:txBody>
          <a:bodyPr/>
          <a:lstStyle/>
          <a:p>
            <a:r>
              <a:rPr lang="en-US"/>
              <a:t>Ví dụ</a:t>
            </a:r>
          </a:p>
        </p:txBody>
      </p:sp>
      <p:pic>
        <p:nvPicPr>
          <p:cNvPr id="4" name="Picture 6">
            <a:extLst>
              <a:ext uri="{FF2B5EF4-FFF2-40B4-BE49-F238E27FC236}">
                <a16:creationId xmlns:a16="http://schemas.microsoft.com/office/drawing/2014/main" id="{7377A08B-5F3D-B248-BED0-1A1800BFC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4491038" cy="18208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A5F5D4D-9CA6-C24D-893D-6CC425F1B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133600"/>
            <a:ext cx="5403741" cy="18208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0258344-FCBE-054A-A575-B8D32461608C}"/>
              </a:ext>
            </a:extLst>
          </p:cNvPr>
          <p:cNvSpPr txBox="1"/>
          <p:nvPr/>
        </p:nvSpPr>
        <p:spPr>
          <a:xfrm>
            <a:off x="2133600" y="4114800"/>
            <a:ext cx="1697901" cy="369332"/>
          </a:xfrm>
          <a:prstGeom prst="rect">
            <a:avLst/>
          </a:prstGeom>
          <a:noFill/>
        </p:spPr>
        <p:txBody>
          <a:bodyPr wrap="none" rtlCol="0">
            <a:spAutoFit/>
          </a:bodyPr>
          <a:lstStyle/>
          <a:p>
            <a:r>
              <a:rPr lang="en-US"/>
              <a:t>Tồn tại độc lập</a:t>
            </a:r>
          </a:p>
        </p:txBody>
      </p:sp>
      <p:sp>
        <p:nvSpPr>
          <p:cNvPr id="7" name="TextBox 6">
            <a:extLst>
              <a:ext uri="{FF2B5EF4-FFF2-40B4-BE49-F238E27FC236}">
                <a16:creationId xmlns:a16="http://schemas.microsoft.com/office/drawing/2014/main" id="{E6EB31A2-BBD7-F748-B76B-71B08E124834}"/>
              </a:ext>
            </a:extLst>
          </p:cNvPr>
          <p:cNvSpPr txBox="1"/>
          <p:nvPr/>
        </p:nvSpPr>
        <p:spPr>
          <a:xfrm>
            <a:off x="8001000" y="4114800"/>
            <a:ext cx="2390398" cy="369332"/>
          </a:xfrm>
          <a:prstGeom prst="rect">
            <a:avLst/>
          </a:prstGeom>
          <a:noFill/>
        </p:spPr>
        <p:txBody>
          <a:bodyPr wrap="none" rtlCol="0">
            <a:spAutoFit/>
          </a:bodyPr>
          <a:lstStyle/>
          <a:p>
            <a:r>
              <a:rPr lang="en-US"/>
              <a:t>Tồn tại không độc lập</a:t>
            </a:r>
          </a:p>
        </p:txBody>
      </p:sp>
    </p:spTree>
    <p:extLst>
      <p:ext uri="{BB962C8B-B14F-4D97-AF65-F5344CB8AC3E}">
        <p14:creationId xmlns:p14="http://schemas.microsoft.com/office/powerpoint/2010/main" val="235548236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698B-4D72-0F40-BD2D-C0234FBE4694}"/>
              </a:ext>
            </a:extLst>
          </p:cNvPr>
          <p:cNvSpPr>
            <a:spLocks noGrp="1"/>
          </p:cNvSpPr>
          <p:nvPr>
            <p:ph type="title"/>
          </p:nvPr>
        </p:nvSpPr>
        <p:spPr/>
        <p:txBody>
          <a:bodyPr/>
          <a:lstStyle/>
          <a:p>
            <a:r>
              <a:rPr lang="en-US"/>
              <a:t>Ví dụ (tt)</a:t>
            </a:r>
          </a:p>
        </p:txBody>
      </p:sp>
      <p:pic>
        <p:nvPicPr>
          <p:cNvPr id="4" name="Picture 4">
            <a:extLst>
              <a:ext uri="{FF2B5EF4-FFF2-40B4-BE49-F238E27FC236}">
                <a16:creationId xmlns:a16="http://schemas.microsoft.com/office/drawing/2014/main" id="{DC44AF07-C08B-974A-918E-7D8897CE8E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7398" y="1417638"/>
            <a:ext cx="6137204" cy="45259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74180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839B-4F1C-FB42-9EEB-D0200DD7996D}"/>
              </a:ext>
            </a:extLst>
          </p:cNvPr>
          <p:cNvSpPr>
            <a:spLocks noGrp="1"/>
          </p:cNvSpPr>
          <p:nvPr>
            <p:ph type="title"/>
          </p:nvPr>
        </p:nvSpPr>
        <p:spPr/>
        <p:txBody>
          <a:bodyPr/>
          <a:lstStyle/>
          <a:p>
            <a:r>
              <a:rPr lang="en-US"/>
              <a:t>Chuyển từ mô hình CD sang mô hình logic</a:t>
            </a:r>
          </a:p>
        </p:txBody>
      </p:sp>
      <p:sp>
        <p:nvSpPr>
          <p:cNvPr id="3" name="Content Placeholder 2">
            <a:extLst>
              <a:ext uri="{FF2B5EF4-FFF2-40B4-BE49-F238E27FC236}">
                <a16:creationId xmlns:a16="http://schemas.microsoft.com/office/drawing/2014/main" id="{22DA87D3-62BF-E84C-AA47-357C247E0F7E}"/>
              </a:ext>
            </a:extLst>
          </p:cNvPr>
          <p:cNvSpPr>
            <a:spLocks noGrp="1"/>
          </p:cNvSpPr>
          <p:nvPr>
            <p:ph idx="1"/>
          </p:nvPr>
        </p:nvSpPr>
        <p:spPr/>
        <p:txBody>
          <a:bodyPr/>
          <a:lstStyle/>
          <a:p>
            <a:pPr>
              <a:lnSpc>
                <a:spcPct val="150000"/>
              </a:lnSpc>
            </a:pPr>
            <a:r>
              <a:rPr lang="en-US"/>
              <a:t>Có 3 khả năng xảy ra:</a:t>
            </a:r>
          </a:p>
          <a:p>
            <a:pPr lvl="1">
              <a:lnSpc>
                <a:spcPct val="150000"/>
              </a:lnSpc>
            </a:pPr>
            <a:r>
              <a:rPr lang="en-US">
                <a:solidFill>
                  <a:srgbClr val="FF0000"/>
                </a:solidFill>
              </a:rPr>
              <a:t>Khả năng 1: quan hệ 1-1.</a:t>
            </a:r>
          </a:p>
          <a:p>
            <a:pPr lvl="1">
              <a:lnSpc>
                <a:spcPct val="150000"/>
              </a:lnSpc>
            </a:pPr>
            <a:r>
              <a:rPr lang="en-US"/>
              <a:t>Khả năng 2: quan hệ 1-n.</a:t>
            </a:r>
          </a:p>
          <a:p>
            <a:pPr lvl="1">
              <a:lnSpc>
                <a:spcPct val="150000"/>
              </a:lnSpc>
            </a:pPr>
            <a:r>
              <a:rPr lang="en-US">
                <a:solidFill>
                  <a:srgbClr val="FF0000"/>
                </a:solidFill>
              </a:rPr>
              <a:t>Khả năng 3: quan hệ m-n.</a:t>
            </a:r>
          </a:p>
        </p:txBody>
      </p:sp>
    </p:spTree>
    <p:extLst>
      <p:ext uri="{BB962C8B-B14F-4D97-AF65-F5344CB8AC3E}">
        <p14:creationId xmlns:p14="http://schemas.microsoft.com/office/powerpoint/2010/main" val="124327458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D494-5F4E-544E-B64A-3E769C7DFC2A}"/>
              </a:ext>
            </a:extLst>
          </p:cNvPr>
          <p:cNvSpPr>
            <a:spLocks noGrp="1"/>
          </p:cNvSpPr>
          <p:nvPr>
            <p:ph type="title"/>
          </p:nvPr>
        </p:nvSpPr>
        <p:spPr/>
        <p:txBody>
          <a:bodyPr/>
          <a:lstStyle/>
          <a:p>
            <a:r>
              <a:rPr lang="en-US"/>
              <a:t>Khả năng 1: 1-1</a:t>
            </a:r>
          </a:p>
        </p:txBody>
      </p:sp>
      <p:sp>
        <p:nvSpPr>
          <p:cNvPr id="4" name="Rectangle 3">
            <a:extLst>
              <a:ext uri="{FF2B5EF4-FFF2-40B4-BE49-F238E27FC236}">
                <a16:creationId xmlns:a16="http://schemas.microsoft.com/office/drawing/2014/main" id="{77F4DD89-13FB-0B40-B0F3-7E817E46048F}"/>
              </a:ext>
            </a:extLst>
          </p:cNvPr>
          <p:cNvSpPr>
            <a:spLocks noGrp="1" noChangeArrowheads="1"/>
          </p:cNvSpPr>
          <p:nvPr>
            <p:ph idx="1"/>
          </p:nvPr>
        </p:nvSpPr>
        <p:spPr/>
        <p:txBody>
          <a:bodyPr/>
          <a:lstStyle/>
          <a:p>
            <a:pPr>
              <a:lnSpc>
                <a:spcPct val="90000"/>
              </a:lnSpc>
            </a:pPr>
            <a:r>
              <a:rPr lang="en-US" altLang="en-US"/>
              <a:t>Trường hợp 1-1</a:t>
            </a:r>
          </a:p>
          <a:p>
            <a:pPr>
              <a:lnSpc>
                <a:spcPct val="90000"/>
              </a:lnSpc>
              <a:buFont typeface="Wingdings" pitchFamily="2" charset="2"/>
              <a:buNone/>
            </a:pPr>
            <a:r>
              <a:rPr lang="en-US" altLang="en-US"/>
              <a:t>(Các kiểu dữ liệu int, char chỉ có tính tượng trưng)</a:t>
            </a:r>
          </a:p>
          <a:p>
            <a:pPr>
              <a:lnSpc>
                <a:spcPct val="90000"/>
              </a:lnSpc>
            </a:pPr>
            <a:endParaRPr lang="en-US" altLang="en-US" i="1"/>
          </a:p>
          <a:p>
            <a:pPr marL="0" indent="0">
              <a:lnSpc>
                <a:spcPct val="90000"/>
              </a:lnSpc>
              <a:buNone/>
            </a:pPr>
            <a:r>
              <a:rPr lang="en-US" altLang="en-US" i="1">
                <a:solidFill>
                  <a:srgbClr val="FF0000"/>
                </a:solidFill>
              </a:rPr>
              <a:t>Class A	</a:t>
            </a:r>
            <a:r>
              <a:rPr lang="en-US" altLang="en-US" i="1"/>
              <a:t>	</a:t>
            </a:r>
            <a:r>
              <a:rPr lang="en-US" altLang="en-US" i="1">
                <a:solidFill>
                  <a:srgbClr val="FF0000"/>
                </a:solidFill>
              </a:rPr>
              <a:t>Class B	</a:t>
            </a:r>
            <a:r>
              <a:rPr lang="en-US" altLang="en-US" i="1"/>
              <a:t>	</a:t>
            </a:r>
            <a:endParaRPr lang="en-US" altLang="en-US"/>
          </a:p>
          <a:p>
            <a:pPr>
              <a:lnSpc>
                <a:spcPct val="90000"/>
              </a:lnSpc>
              <a:buFont typeface="Wingdings" pitchFamily="2" charset="2"/>
              <a:buNone/>
            </a:pPr>
            <a:r>
              <a:rPr lang="en-US" altLang="en-US"/>
              <a:t>	{  A1: int,		   {    B1: int,</a:t>
            </a:r>
          </a:p>
          <a:p>
            <a:pPr>
              <a:lnSpc>
                <a:spcPct val="90000"/>
              </a:lnSpc>
              <a:buFont typeface="Wingdings" pitchFamily="2" charset="2"/>
              <a:buNone/>
            </a:pPr>
            <a:r>
              <a:rPr lang="en-US" altLang="en-US"/>
              <a:t>	   A2: int,		        B2: char,</a:t>
            </a:r>
          </a:p>
          <a:p>
            <a:pPr>
              <a:lnSpc>
                <a:spcPct val="90000"/>
              </a:lnSpc>
              <a:buFont typeface="Wingdings" pitchFamily="2" charset="2"/>
              <a:buNone/>
            </a:pPr>
            <a:r>
              <a:rPr lang="en-US" altLang="en-US">
                <a:solidFill>
                  <a:srgbClr val="FF0000"/>
                </a:solidFill>
              </a:rPr>
              <a:t>	   B1: B  </a:t>
            </a:r>
            <a:r>
              <a:rPr lang="en-US" altLang="en-US"/>
              <a:t>}		        A1: A    }</a:t>
            </a:r>
          </a:p>
        </p:txBody>
      </p:sp>
    </p:spTree>
    <p:extLst>
      <p:ext uri="{BB962C8B-B14F-4D97-AF65-F5344CB8AC3E}">
        <p14:creationId xmlns:p14="http://schemas.microsoft.com/office/powerpoint/2010/main" val="295826170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A294-F11A-6E48-B67F-70FA2543042D}"/>
              </a:ext>
            </a:extLst>
          </p:cNvPr>
          <p:cNvSpPr>
            <a:spLocks noGrp="1"/>
          </p:cNvSpPr>
          <p:nvPr>
            <p:ph type="title"/>
          </p:nvPr>
        </p:nvSpPr>
        <p:spPr/>
        <p:txBody>
          <a:bodyPr/>
          <a:lstStyle/>
          <a:p>
            <a:r>
              <a:rPr lang="en-US"/>
              <a:t>Khả năng 2: 1-n</a:t>
            </a:r>
          </a:p>
        </p:txBody>
      </p:sp>
      <p:sp>
        <p:nvSpPr>
          <p:cNvPr id="4" name="Rectangle 3">
            <a:extLst>
              <a:ext uri="{FF2B5EF4-FFF2-40B4-BE49-F238E27FC236}">
                <a16:creationId xmlns:a16="http://schemas.microsoft.com/office/drawing/2014/main" id="{B31B4377-87F5-3746-A4BC-F6203C7C8683}"/>
              </a:ext>
            </a:extLst>
          </p:cNvPr>
          <p:cNvSpPr>
            <a:spLocks noGrp="1" noChangeArrowheads="1"/>
          </p:cNvSpPr>
          <p:nvPr>
            <p:ph idx="1"/>
          </p:nvPr>
        </p:nvSpPr>
        <p:spPr/>
        <p:txBody>
          <a:bodyPr/>
          <a:lstStyle/>
          <a:p>
            <a:r>
              <a:rPr lang="en-US" altLang="en-US"/>
              <a:t>Trường hợp 1-n</a:t>
            </a:r>
          </a:p>
          <a:p>
            <a:r>
              <a:rPr lang="en-US" altLang="en-US"/>
              <a:t>Chuyển thành:</a:t>
            </a:r>
          </a:p>
          <a:p>
            <a:pPr>
              <a:buFont typeface="Wingdings" pitchFamily="2" charset="2"/>
              <a:buNone/>
            </a:pPr>
            <a:r>
              <a:rPr lang="en-US" altLang="en-US" i="1">
                <a:solidFill>
                  <a:srgbClr val="FF0000"/>
                </a:solidFill>
              </a:rPr>
              <a:t>Class A</a:t>
            </a:r>
            <a:r>
              <a:rPr lang="en-US" altLang="en-US" i="1"/>
              <a:t>			</a:t>
            </a:r>
            <a:r>
              <a:rPr lang="en-US" altLang="en-US" i="1">
                <a:solidFill>
                  <a:srgbClr val="FF0000"/>
                </a:solidFill>
              </a:rPr>
              <a:t>Class B</a:t>
            </a:r>
            <a:r>
              <a:rPr lang="en-US" altLang="en-US" i="1"/>
              <a:t>		</a:t>
            </a:r>
            <a:endParaRPr lang="en-US" altLang="en-US"/>
          </a:p>
          <a:p>
            <a:pPr>
              <a:buFont typeface="Wingdings" pitchFamily="2" charset="2"/>
              <a:buNone/>
            </a:pPr>
            <a:r>
              <a:rPr lang="en-US" altLang="en-US"/>
              <a:t>{      A1: int,			{   B1: int,</a:t>
            </a:r>
          </a:p>
          <a:p>
            <a:pPr>
              <a:buFont typeface="Wingdings" pitchFamily="2" charset="2"/>
              <a:buNone/>
            </a:pPr>
            <a:r>
              <a:rPr lang="en-US" altLang="en-US"/>
              <a:t>       A2: int,			    B2: char,</a:t>
            </a:r>
          </a:p>
          <a:p>
            <a:pPr>
              <a:buFont typeface="Wingdings" pitchFamily="2" charset="2"/>
              <a:buNone/>
            </a:pPr>
            <a:r>
              <a:rPr lang="en-US" altLang="en-US">
                <a:solidFill>
                  <a:srgbClr val="FF0000"/>
                </a:solidFill>
              </a:rPr>
              <a:t>       B1: set(B)   </a:t>
            </a:r>
            <a:r>
              <a:rPr lang="en-US" altLang="en-US"/>
              <a:t>}		    </a:t>
            </a:r>
            <a:r>
              <a:rPr lang="en-US" altLang="en-US">
                <a:solidFill>
                  <a:srgbClr val="FF0000"/>
                </a:solidFill>
              </a:rPr>
              <a:t>A1: A   </a:t>
            </a:r>
            <a:r>
              <a:rPr lang="en-US" altLang="en-US"/>
              <a:t>}</a:t>
            </a:r>
          </a:p>
          <a:p>
            <a:endParaRPr lang="en-US" altLang="en-US"/>
          </a:p>
          <a:p>
            <a:endParaRPr lang="en-US" altLang="en-US"/>
          </a:p>
        </p:txBody>
      </p:sp>
      <p:pic>
        <p:nvPicPr>
          <p:cNvPr id="5" name="Picture 4">
            <a:extLst>
              <a:ext uri="{FF2B5EF4-FFF2-40B4-BE49-F238E27FC236}">
                <a16:creationId xmlns:a16="http://schemas.microsoft.com/office/drawing/2014/main" id="{662E4F4A-3C2E-4585-B5B4-C8F48437E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5091" y="1417638"/>
            <a:ext cx="6096429" cy="168554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857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91EF-1191-5242-9A5A-ABE7527E4E10}"/>
              </a:ext>
            </a:extLst>
          </p:cNvPr>
          <p:cNvSpPr>
            <a:spLocks noGrp="1"/>
          </p:cNvSpPr>
          <p:nvPr>
            <p:ph type="title"/>
          </p:nvPr>
        </p:nvSpPr>
        <p:spPr/>
        <p:txBody>
          <a:bodyPr/>
          <a:lstStyle/>
          <a:p>
            <a:r>
              <a:rPr lang="en-US"/>
              <a:t>Mô hình hoá dữ liệu</a:t>
            </a:r>
          </a:p>
        </p:txBody>
      </p:sp>
      <p:sp>
        <p:nvSpPr>
          <p:cNvPr id="3" name="Content Placeholder 2">
            <a:extLst>
              <a:ext uri="{FF2B5EF4-FFF2-40B4-BE49-F238E27FC236}">
                <a16:creationId xmlns:a16="http://schemas.microsoft.com/office/drawing/2014/main" id="{F3D8ADEB-37EF-BE4D-BFC5-8FA5C80D2131}"/>
              </a:ext>
            </a:extLst>
          </p:cNvPr>
          <p:cNvSpPr>
            <a:spLocks noGrp="1"/>
          </p:cNvSpPr>
          <p:nvPr>
            <p:ph idx="1"/>
          </p:nvPr>
        </p:nvSpPr>
        <p:spPr/>
        <p:txBody>
          <a:bodyPr/>
          <a:lstStyle/>
          <a:p>
            <a:r>
              <a:rPr lang="en-US" altLang="en-US"/>
              <a:t>Mô hình hóa dữ liệu là mô hình chuẩn được cung cấp tạo thuận lợi cho việc </a:t>
            </a:r>
            <a:r>
              <a:rPr lang="en-US" altLang="en-US">
                <a:solidFill>
                  <a:srgbClr val="FF0000"/>
                </a:solidFill>
              </a:rPr>
              <a:t>tổ chức dữ liệu </a:t>
            </a:r>
            <a:r>
              <a:rPr lang="en-US" altLang="en-US"/>
              <a:t>sao cho </a:t>
            </a:r>
            <a:r>
              <a:rPr lang="en-US" altLang="en-US">
                <a:solidFill>
                  <a:srgbClr val="FF0000"/>
                </a:solidFill>
              </a:rPr>
              <a:t>việc truy vấn dữ liệu là dễ dàng</a:t>
            </a:r>
            <a:r>
              <a:rPr lang="en-US" altLang="en-US"/>
              <a:t>.</a:t>
            </a:r>
          </a:p>
          <a:p>
            <a:endParaRPr lang="en-US"/>
          </a:p>
        </p:txBody>
      </p:sp>
      <p:pic>
        <p:nvPicPr>
          <p:cNvPr id="4" name="Picture 4" descr="MoHinhHoaDL">
            <a:extLst>
              <a:ext uri="{FF2B5EF4-FFF2-40B4-BE49-F238E27FC236}">
                <a16:creationId xmlns:a16="http://schemas.microsoft.com/office/drawing/2014/main" id="{2A1CEFC0-9AC6-6C42-8A84-94E3D882E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263" y="2971800"/>
            <a:ext cx="6423473" cy="269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702804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2D84-D27C-D843-90FB-AE9FD0698988}"/>
              </a:ext>
            </a:extLst>
          </p:cNvPr>
          <p:cNvSpPr>
            <a:spLocks noGrp="1"/>
          </p:cNvSpPr>
          <p:nvPr>
            <p:ph type="title"/>
          </p:nvPr>
        </p:nvSpPr>
        <p:spPr/>
        <p:txBody>
          <a:bodyPr/>
          <a:lstStyle/>
          <a:p>
            <a:r>
              <a:rPr lang="en-US"/>
              <a:t>Khả năng 3: m-n</a:t>
            </a:r>
          </a:p>
        </p:txBody>
      </p:sp>
      <p:sp>
        <p:nvSpPr>
          <p:cNvPr id="4" name="Rectangle 3">
            <a:extLst>
              <a:ext uri="{FF2B5EF4-FFF2-40B4-BE49-F238E27FC236}">
                <a16:creationId xmlns:a16="http://schemas.microsoft.com/office/drawing/2014/main" id="{822AD5BD-660A-4F42-BBE0-1E380E67F63D}"/>
              </a:ext>
            </a:extLst>
          </p:cNvPr>
          <p:cNvSpPr>
            <a:spLocks noGrp="1" noChangeArrowheads="1"/>
          </p:cNvSpPr>
          <p:nvPr>
            <p:ph idx="1"/>
          </p:nvPr>
        </p:nvSpPr>
        <p:spPr/>
        <p:txBody>
          <a:bodyPr/>
          <a:lstStyle/>
          <a:p>
            <a:r>
              <a:rPr lang="en-US" altLang="en-US"/>
              <a:t>Trường hợp m-n</a:t>
            </a:r>
          </a:p>
          <a:p>
            <a:r>
              <a:rPr lang="en-US" altLang="en-US"/>
              <a:t>Chuyển thành</a:t>
            </a:r>
            <a:endParaRPr lang="en-US" altLang="en-US" i="1"/>
          </a:p>
          <a:p>
            <a:pPr marL="0" indent="0">
              <a:buNone/>
            </a:pPr>
            <a:r>
              <a:rPr lang="en-US" altLang="en-US" i="1">
                <a:solidFill>
                  <a:srgbClr val="FF0000"/>
                </a:solidFill>
              </a:rPr>
              <a:t>Class A		Class B</a:t>
            </a:r>
            <a:r>
              <a:rPr lang="en-US" altLang="en-US" i="1"/>
              <a:t>		</a:t>
            </a:r>
            <a:endParaRPr lang="en-US" altLang="en-US"/>
          </a:p>
          <a:p>
            <a:pPr>
              <a:buFont typeface="Wingdings" pitchFamily="2" charset="2"/>
              <a:buNone/>
            </a:pPr>
            <a:r>
              <a:rPr lang="en-US" altLang="en-US"/>
              <a:t>{   A1: int ,			{   B1: int,</a:t>
            </a:r>
          </a:p>
          <a:p>
            <a:pPr>
              <a:buFont typeface="Wingdings" pitchFamily="2" charset="2"/>
              <a:buNone/>
            </a:pPr>
            <a:r>
              <a:rPr lang="en-US" altLang="en-US"/>
              <a:t>    A2: int,			    B2: char,</a:t>
            </a:r>
          </a:p>
          <a:p>
            <a:pPr>
              <a:buFont typeface="Wingdings" pitchFamily="2" charset="2"/>
              <a:buNone/>
            </a:pPr>
            <a:r>
              <a:rPr lang="en-US" altLang="en-US"/>
              <a:t>     B1: set(B)  }		    A1: set(A)  }</a:t>
            </a:r>
          </a:p>
        </p:txBody>
      </p:sp>
    </p:spTree>
    <p:extLst>
      <p:ext uri="{BB962C8B-B14F-4D97-AF65-F5344CB8AC3E}">
        <p14:creationId xmlns:p14="http://schemas.microsoft.com/office/powerpoint/2010/main" val="81784626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E759-2E16-2148-9A2E-08CF617258CE}"/>
              </a:ext>
            </a:extLst>
          </p:cNvPr>
          <p:cNvSpPr>
            <a:spLocks noGrp="1"/>
          </p:cNvSpPr>
          <p:nvPr>
            <p:ph type="title"/>
          </p:nvPr>
        </p:nvSpPr>
        <p:spPr/>
        <p:txBody>
          <a:bodyPr/>
          <a:lstStyle/>
          <a:p>
            <a:r>
              <a:rPr lang="en-US"/>
              <a:t>Tổng kết</a:t>
            </a:r>
          </a:p>
        </p:txBody>
      </p:sp>
      <p:sp>
        <p:nvSpPr>
          <p:cNvPr id="3" name="Content Placeholder 2">
            <a:extLst>
              <a:ext uri="{FF2B5EF4-FFF2-40B4-BE49-F238E27FC236}">
                <a16:creationId xmlns:a16="http://schemas.microsoft.com/office/drawing/2014/main" id="{37D3E12B-0BB7-B04B-9D7F-097103A66A09}"/>
              </a:ext>
            </a:extLst>
          </p:cNvPr>
          <p:cNvSpPr>
            <a:spLocks noGrp="1"/>
          </p:cNvSpPr>
          <p:nvPr>
            <p:ph idx="1"/>
          </p:nvPr>
        </p:nvSpPr>
        <p:spPr>
          <a:xfrm>
            <a:off x="609600" y="1600201"/>
            <a:ext cx="11277600" cy="4525963"/>
          </a:xfrm>
        </p:spPr>
        <p:txBody>
          <a:bodyPr/>
          <a:lstStyle/>
          <a:p>
            <a:r>
              <a:rPr lang="en-US"/>
              <a:t>Mô hình là phương tiện để biểu diễn thông tin từ các đối tượng trong thế giới thực lên máy tính.</a:t>
            </a:r>
          </a:p>
          <a:p>
            <a:r>
              <a:rPr lang="en-US">
                <a:solidFill>
                  <a:srgbClr val="FF0000"/>
                </a:solidFill>
              </a:rPr>
              <a:t>Có 3 mức biểu diễn dữ liệu: mức 1 – quan niệm, mức 2 – logic và mức 3 – vật lý.</a:t>
            </a:r>
          </a:p>
          <a:p>
            <a:r>
              <a:rPr lang="en-US"/>
              <a:t>Ở mức quan niệm, có 2 mô hình chính: ERD và CD.</a:t>
            </a:r>
          </a:p>
          <a:p>
            <a:r>
              <a:rPr lang="en-US">
                <a:solidFill>
                  <a:srgbClr val="FF0000"/>
                </a:solidFill>
              </a:rPr>
              <a:t>Mô hình ERD: gồm 2 đối tượng chính là thực thể và mối kết hợp giữa chúng. Mối kết hợp có thể định lượng.</a:t>
            </a:r>
          </a:p>
          <a:p>
            <a:r>
              <a:rPr lang="en-US"/>
              <a:t>Mô hình CD: gồm 2 đối tượng chính là lớp và quan hệ giữa các lớp. Một lớp gồm có 3 thành phần: tên, thuộc tính và phương thức.</a:t>
            </a:r>
          </a:p>
        </p:txBody>
      </p:sp>
    </p:spTree>
    <p:extLst>
      <p:ext uri="{BB962C8B-B14F-4D97-AF65-F5344CB8AC3E}">
        <p14:creationId xmlns:p14="http://schemas.microsoft.com/office/powerpoint/2010/main" val="93807037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a:p>
            <a:pPr marL="514350" indent="-514350">
              <a:buFont typeface="+mj-lt"/>
              <a:buAutoNum type="arabicPeriod"/>
            </a:pPr>
            <a:r>
              <a:rPr lang="en-US"/>
              <a:t>P.P.Chen, </a:t>
            </a:r>
            <a:r>
              <a:rPr lang="en-US" i="1">
                <a:solidFill>
                  <a:srgbClr val="FF0000"/>
                </a:solidFill>
              </a:rPr>
              <a:t>The Entity-Relationship Model: Toward a Unified View of Data</a:t>
            </a:r>
            <a:r>
              <a:rPr lang="en-US"/>
              <a:t>, ACM Transactions on Database Systems (1976).</a:t>
            </a:r>
          </a:p>
          <a:p>
            <a:pPr marL="514350" indent="-514350">
              <a:buFont typeface="+mj-lt"/>
              <a:buAutoNum type="arabicPeriod"/>
            </a:pPr>
            <a:endParaRPr lang="en-US"/>
          </a:p>
        </p:txBody>
      </p:sp>
    </p:spTree>
    <p:extLst>
      <p:ext uri="{BB962C8B-B14F-4D97-AF65-F5344CB8AC3E}">
        <p14:creationId xmlns:p14="http://schemas.microsoft.com/office/powerpoint/2010/main" val="396826435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3288EC3F-2CCA-C343-9015-D44E6F87D2B5}"/>
              </a:ext>
            </a:extLst>
          </p:cNvPr>
          <p:cNvSpPr>
            <a:spLocks noGrp="1" noChangeArrowheads="1"/>
          </p:cNvSpPr>
          <p:nvPr>
            <p:ph type="title"/>
          </p:nvPr>
        </p:nvSpPr>
        <p:spPr/>
        <p:txBody>
          <a:bodyPr/>
          <a:lstStyle/>
          <a:p>
            <a:r>
              <a:rPr lang="en-US" altLang="en-US"/>
              <a:t>Bài tập</a:t>
            </a:r>
          </a:p>
        </p:txBody>
      </p:sp>
      <p:sp>
        <p:nvSpPr>
          <p:cNvPr id="60418" name="Rectangle 3">
            <a:extLst>
              <a:ext uri="{FF2B5EF4-FFF2-40B4-BE49-F238E27FC236}">
                <a16:creationId xmlns:a16="http://schemas.microsoft.com/office/drawing/2014/main" id="{6B60B4D9-46A5-8F4C-88C0-3E60BC983DF8}"/>
              </a:ext>
            </a:extLst>
          </p:cNvPr>
          <p:cNvSpPr>
            <a:spLocks noGrp="1" noChangeArrowheads="1"/>
          </p:cNvSpPr>
          <p:nvPr>
            <p:ph type="body" idx="1"/>
          </p:nvPr>
        </p:nvSpPr>
        <p:spPr/>
        <p:txBody>
          <a:bodyPr/>
          <a:lstStyle/>
          <a:p>
            <a:r>
              <a:rPr lang="en-US" altLang="en-US"/>
              <a:t>Tìm mô hình ERD và CD cho 2 bài toán sau.</a:t>
            </a:r>
          </a:p>
          <a:p>
            <a:r>
              <a:rPr lang="en-US" altLang="en-US"/>
              <a:t>Chuyển 2 mô hình trên sang mô hình logic</a:t>
            </a:r>
          </a:p>
        </p:txBody>
      </p:sp>
    </p:spTree>
    <p:extLst>
      <p:ext uri="{BB962C8B-B14F-4D97-AF65-F5344CB8AC3E}">
        <p14:creationId xmlns:p14="http://schemas.microsoft.com/office/powerpoint/2010/main" val="51153972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A74274D6-3268-5C49-9DDC-C03AFC9CC655}"/>
              </a:ext>
            </a:extLst>
          </p:cNvPr>
          <p:cNvSpPr>
            <a:spLocks noGrp="1" noChangeArrowheads="1"/>
          </p:cNvSpPr>
          <p:nvPr>
            <p:ph type="title"/>
          </p:nvPr>
        </p:nvSpPr>
        <p:spPr/>
        <p:txBody>
          <a:bodyPr/>
          <a:lstStyle/>
          <a:p>
            <a:r>
              <a:rPr lang="en-US" altLang="en-US"/>
              <a:t>Bài 1</a:t>
            </a:r>
          </a:p>
        </p:txBody>
      </p:sp>
      <p:sp>
        <p:nvSpPr>
          <p:cNvPr id="61442" name="Rectangle 3">
            <a:extLst>
              <a:ext uri="{FF2B5EF4-FFF2-40B4-BE49-F238E27FC236}">
                <a16:creationId xmlns:a16="http://schemas.microsoft.com/office/drawing/2014/main" id="{188D76F7-23C3-B042-A306-327D00450459}"/>
              </a:ext>
            </a:extLst>
          </p:cNvPr>
          <p:cNvSpPr>
            <a:spLocks noGrp="1" noChangeArrowheads="1"/>
          </p:cNvSpPr>
          <p:nvPr>
            <p:ph type="body" idx="1"/>
          </p:nvPr>
        </p:nvSpPr>
        <p:spPr>
          <a:xfrm>
            <a:off x="609600" y="1417638"/>
            <a:ext cx="10972800" cy="4525963"/>
          </a:xfrm>
        </p:spPr>
        <p:txBody>
          <a:bodyPr/>
          <a:lstStyle/>
          <a:p>
            <a:pPr>
              <a:lnSpc>
                <a:spcPct val="80000"/>
              </a:lnSpc>
              <a:buFont typeface="Wingdings" pitchFamily="2" charset="2"/>
              <a:buNone/>
            </a:pPr>
            <a:r>
              <a:rPr lang="en-US" altLang="en-US" sz="2400" dirty="0" err="1"/>
              <a:t>Người</a:t>
            </a:r>
            <a:r>
              <a:rPr lang="en-US" altLang="en-US" sz="2400" dirty="0"/>
              <a:t> ta </a:t>
            </a:r>
            <a:r>
              <a:rPr lang="en-US" altLang="en-US" sz="2400" dirty="0" err="1"/>
              <a:t>cần</a:t>
            </a:r>
            <a:r>
              <a:rPr lang="en-US" altLang="en-US" sz="2400" dirty="0"/>
              <a:t> tin </a:t>
            </a:r>
            <a:r>
              <a:rPr lang="en-US" altLang="en-US" sz="2400" dirty="0" err="1"/>
              <a:t>học</a:t>
            </a:r>
            <a:r>
              <a:rPr lang="en-US" altLang="en-US" sz="2400" dirty="0"/>
              <a:t> </a:t>
            </a:r>
            <a:r>
              <a:rPr lang="en-US" altLang="en-US" sz="2400" dirty="0" err="1"/>
              <a:t>hoá</a:t>
            </a:r>
            <a:r>
              <a:rPr lang="en-US" altLang="en-US" sz="2400" dirty="0"/>
              <a:t> </a:t>
            </a:r>
            <a:r>
              <a:rPr lang="en-US" altLang="en-US" sz="2400" dirty="0" err="1"/>
              <a:t>khâu</a:t>
            </a:r>
            <a:r>
              <a:rPr lang="en-US" altLang="en-US" sz="2400" dirty="0"/>
              <a:t> </a:t>
            </a:r>
            <a:r>
              <a:rPr lang="en-US" altLang="en-US" sz="2400" dirty="0" err="1"/>
              <a:t>Quản</a:t>
            </a:r>
            <a:r>
              <a:rPr lang="en-US" altLang="en-US" sz="2400" dirty="0"/>
              <a:t> </a:t>
            </a:r>
            <a:r>
              <a:rPr lang="en-US" altLang="en-US" sz="2400" dirty="0" err="1"/>
              <a:t>lí</a:t>
            </a:r>
            <a:r>
              <a:rPr lang="en-US" altLang="en-US" sz="2400" dirty="0"/>
              <a:t> </a:t>
            </a:r>
            <a:r>
              <a:rPr lang="en-US" altLang="en-US" sz="2400" dirty="0" err="1"/>
              <a:t>các</a:t>
            </a:r>
            <a:r>
              <a:rPr lang="en-US" altLang="en-US" sz="2400" dirty="0"/>
              <a:t> </a:t>
            </a:r>
            <a:r>
              <a:rPr lang="en-US" altLang="en-US" sz="2400" dirty="0" err="1"/>
              <a:t>đề</a:t>
            </a:r>
            <a:r>
              <a:rPr lang="en-US" altLang="en-US" sz="2400" dirty="0"/>
              <a:t> </a:t>
            </a:r>
            <a:r>
              <a:rPr lang="en-US" altLang="en-US" sz="2400" dirty="0" err="1"/>
              <a:t>tại</a:t>
            </a:r>
            <a:r>
              <a:rPr lang="en-US" altLang="en-US" sz="2400" dirty="0"/>
              <a:t> </a:t>
            </a:r>
            <a:r>
              <a:rPr lang="en-US" altLang="en-US" sz="2400" dirty="0" err="1"/>
              <a:t>tốt</a:t>
            </a:r>
            <a:r>
              <a:rPr lang="en-US" altLang="en-US" sz="2400" dirty="0"/>
              <a:t> </a:t>
            </a:r>
            <a:r>
              <a:rPr lang="en-US" altLang="en-US" sz="2400" dirty="0" err="1"/>
              <a:t>nghiệp</a:t>
            </a:r>
            <a:r>
              <a:rPr lang="en-US" altLang="en-US" sz="2400" dirty="0"/>
              <a:t> </a:t>
            </a:r>
            <a:r>
              <a:rPr lang="en-US" altLang="en-US" sz="2400" dirty="0" err="1"/>
              <a:t>của</a:t>
            </a:r>
            <a:r>
              <a:rPr lang="en-US" altLang="en-US" sz="2400" dirty="0"/>
              <a:t> 1 </a:t>
            </a:r>
            <a:r>
              <a:rPr lang="en-US" altLang="en-US" sz="2400" dirty="0" err="1"/>
              <a:t>trường</a:t>
            </a:r>
            <a:r>
              <a:rPr lang="en-US" altLang="en-US" sz="2400" dirty="0"/>
              <a:t> ĐH. </a:t>
            </a:r>
            <a:r>
              <a:rPr lang="en-US" altLang="en-US" sz="2400" dirty="0" err="1"/>
              <a:t>Với</a:t>
            </a:r>
            <a:r>
              <a:rPr lang="en-US" altLang="en-US" sz="2400" dirty="0"/>
              <a:t> </a:t>
            </a:r>
            <a:r>
              <a:rPr lang="en-US" altLang="en-US" sz="2400" dirty="0" err="1"/>
              <a:t>các</a:t>
            </a:r>
            <a:r>
              <a:rPr lang="en-US" altLang="en-US" sz="2400" dirty="0"/>
              <a:t> </a:t>
            </a:r>
            <a:r>
              <a:rPr lang="en-US" altLang="en-US" sz="2400" dirty="0" err="1"/>
              <a:t>thông</a:t>
            </a:r>
            <a:r>
              <a:rPr lang="en-US" altLang="en-US" sz="2400" dirty="0"/>
              <a:t> tin </a:t>
            </a:r>
            <a:r>
              <a:rPr lang="en-US" altLang="en-US" sz="2400" dirty="0" err="1"/>
              <a:t>sau</a:t>
            </a:r>
            <a:r>
              <a:rPr lang="en-US" altLang="en-US" sz="2400" dirty="0"/>
              <a:t> :</a:t>
            </a:r>
          </a:p>
          <a:p>
            <a:pPr>
              <a:lnSpc>
                <a:spcPct val="80000"/>
              </a:lnSpc>
              <a:buFont typeface="Wingdings" pitchFamily="2" charset="2"/>
              <a:buNone/>
            </a:pPr>
            <a:r>
              <a:rPr lang="en-US" altLang="en-US" sz="2400" dirty="0" err="1"/>
              <a:t>Mỗi</a:t>
            </a:r>
            <a:r>
              <a:rPr lang="en-US" altLang="en-US" sz="2400" dirty="0"/>
              <a:t> SV </a:t>
            </a:r>
            <a:r>
              <a:rPr lang="en-US" altLang="en-US" sz="2400" dirty="0" err="1"/>
              <a:t>năm</a:t>
            </a:r>
            <a:r>
              <a:rPr lang="en-US" altLang="en-US" sz="2400" dirty="0"/>
              <a:t> 4 </a:t>
            </a:r>
            <a:r>
              <a:rPr lang="en-US" altLang="en-US" sz="2400" dirty="0" err="1"/>
              <a:t>sẽ</a:t>
            </a:r>
            <a:r>
              <a:rPr lang="en-US" altLang="en-US" sz="2400" dirty="0"/>
              <a:t> </a:t>
            </a:r>
            <a:r>
              <a:rPr lang="en-US" altLang="en-US" sz="2400" dirty="0" err="1"/>
              <a:t>làm</a:t>
            </a:r>
            <a:r>
              <a:rPr lang="en-US" altLang="en-US" sz="2400" dirty="0"/>
              <a:t> </a:t>
            </a:r>
            <a:r>
              <a:rPr lang="en-US" altLang="en-US" sz="2400" dirty="0" err="1"/>
              <a:t>đề</a:t>
            </a:r>
            <a:r>
              <a:rPr lang="en-US" altLang="en-US" sz="2400" dirty="0"/>
              <a:t> </a:t>
            </a:r>
            <a:r>
              <a:rPr lang="en-US" altLang="en-US" sz="2400" dirty="0" err="1"/>
              <a:t>tài</a:t>
            </a:r>
            <a:r>
              <a:rPr lang="en-US" altLang="en-US" sz="2400" dirty="0"/>
              <a:t> TN. </a:t>
            </a:r>
            <a:r>
              <a:rPr lang="en-US" altLang="en-US" sz="2400" dirty="0" err="1"/>
              <a:t>Mỗi</a:t>
            </a:r>
            <a:r>
              <a:rPr lang="en-US" altLang="en-US" sz="2400" dirty="0"/>
              <a:t> </a:t>
            </a:r>
            <a:r>
              <a:rPr lang="en-US" altLang="en-US" sz="2400" dirty="0" err="1"/>
              <a:t>đề</a:t>
            </a:r>
            <a:r>
              <a:rPr lang="en-US" altLang="en-US" sz="2400" dirty="0"/>
              <a:t> </a:t>
            </a:r>
            <a:r>
              <a:rPr lang="en-US" altLang="en-US" sz="2400" dirty="0" err="1"/>
              <a:t>tài</a:t>
            </a:r>
            <a:r>
              <a:rPr lang="en-US" altLang="en-US" sz="2400" dirty="0"/>
              <a:t> bao </a:t>
            </a:r>
            <a:r>
              <a:rPr lang="en-US" altLang="en-US" sz="2400" dirty="0" err="1"/>
              <a:t>gồm</a:t>
            </a:r>
            <a:r>
              <a:rPr lang="en-US" altLang="en-US" sz="2400" dirty="0"/>
              <a:t> </a:t>
            </a:r>
            <a:r>
              <a:rPr lang="en-US" altLang="en-US" sz="2400" dirty="0" err="1"/>
              <a:t>Tên</a:t>
            </a:r>
            <a:r>
              <a:rPr lang="en-US" altLang="en-US" sz="2400" dirty="0"/>
              <a:t> DT,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hướng</a:t>
            </a:r>
            <a:r>
              <a:rPr lang="en-US" altLang="en-US" sz="2400" dirty="0"/>
              <a:t> </a:t>
            </a:r>
            <a:r>
              <a:rPr lang="en-US" altLang="en-US" sz="2400" dirty="0" err="1"/>
              <a:t>dẫn</a:t>
            </a:r>
            <a:r>
              <a:rPr lang="en-US" altLang="en-US" sz="2400" dirty="0"/>
              <a:t>, </a:t>
            </a:r>
            <a:r>
              <a:rPr lang="en-US" altLang="en-US" sz="2400" dirty="0" err="1"/>
              <a:t>thời</a:t>
            </a:r>
            <a:r>
              <a:rPr lang="en-US" altLang="en-US" sz="2400" dirty="0"/>
              <a:t> </a:t>
            </a:r>
            <a:r>
              <a:rPr lang="en-US" altLang="en-US" sz="2400" dirty="0" err="1"/>
              <a:t>gian</a:t>
            </a:r>
            <a:r>
              <a:rPr lang="en-US" altLang="en-US" sz="2400" dirty="0"/>
              <a:t> </a:t>
            </a:r>
            <a:r>
              <a:rPr lang="en-US" altLang="en-US" sz="2400" dirty="0" err="1"/>
              <a:t>bắt</a:t>
            </a:r>
            <a:r>
              <a:rPr lang="en-US" altLang="en-US" sz="2400" dirty="0"/>
              <a:t> </a:t>
            </a:r>
            <a:r>
              <a:rPr lang="en-US" altLang="en-US" sz="2400" dirty="0" err="1"/>
              <a:t>đầu</a:t>
            </a:r>
            <a:r>
              <a:rPr lang="en-US" altLang="en-US" sz="2400" dirty="0"/>
              <a:t>, </a:t>
            </a:r>
            <a:r>
              <a:rPr lang="en-US" altLang="en-US" sz="2400" dirty="0" err="1"/>
              <a:t>kết</a:t>
            </a:r>
            <a:r>
              <a:rPr lang="en-US" altLang="en-US" sz="2400" dirty="0"/>
              <a:t> </a:t>
            </a:r>
            <a:r>
              <a:rPr lang="en-US" altLang="en-US" sz="2400" dirty="0" err="1"/>
              <a:t>thúc</a:t>
            </a:r>
            <a:r>
              <a:rPr lang="en-US" altLang="en-US" sz="2400" dirty="0"/>
              <a:t>, </a:t>
            </a:r>
            <a:r>
              <a:rPr lang="en-US" altLang="en-US" sz="2400" dirty="0" err="1"/>
              <a:t>thuộc</a:t>
            </a:r>
            <a:r>
              <a:rPr lang="en-US" altLang="en-US" sz="2400" dirty="0"/>
              <a:t> khoa </a:t>
            </a:r>
            <a:r>
              <a:rPr lang="en-US" altLang="en-US" sz="2400" dirty="0" err="1"/>
              <a:t>nào</a:t>
            </a:r>
            <a:r>
              <a:rPr lang="en-US" altLang="en-US" sz="2400" dirty="0"/>
              <a:t>. </a:t>
            </a:r>
          </a:p>
          <a:p>
            <a:pPr>
              <a:lnSpc>
                <a:spcPct val="80000"/>
              </a:lnSpc>
              <a:buFont typeface="Wingdings" pitchFamily="2" charset="2"/>
              <a:buNone/>
            </a:pPr>
            <a:r>
              <a:rPr lang="en-US" altLang="en-US" sz="2400" dirty="0"/>
              <a:t>Khoa </a:t>
            </a:r>
            <a:r>
              <a:rPr lang="en-US" altLang="en-US" sz="2400" dirty="0" err="1"/>
              <a:t>sẽ</a:t>
            </a:r>
            <a:r>
              <a:rPr lang="en-US" altLang="en-US" sz="2400" dirty="0"/>
              <a:t> </a:t>
            </a:r>
            <a:r>
              <a:rPr lang="en-US" altLang="en-US" sz="2400" dirty="0" err="1"/>
              <a:t>thành</a:t>
            </a:r>
            <a:r>
              <a:rPr lang="en-US" altLang="en-US" sz="2400" dirty="0"/>
              <a:t> </a:t>
            </a:r>
            <a:r>
              <a:rPr lang="en-US" altLang="en-US" sz="2400" dirty="0" err="1"/>
              <a:t>lập</a:t>
            </a:r>
            <a:r>
              <a:rPr lang="en-US" altLang="en-US" sz="2400" dirty="0"/>
              <a:t> </a:t>
            </a:r>
            <a:r>
              <a:rPr lang="en-US" altLang="en-US" sz="2400" dirty="0" err="1"/>
              <a:t>hội</a:t>
            </a:r>
            <a:r>
              <a:rPr lang="en-US" altLang="en-US" sz="2400" dirty="0"/>
              <a:t> </a:t>
            </a:r>
            <a:r>
              <a:rPr lang="en-US" altLang="en-US" sz="2400" dirty="0" err="1"/>
              <a:t>đồng</a:t>
            </a:r>
            <a:r>
              <a:rPr lang="en-US" altLang="en-US" sz="2400" dirty="0"/>
              <a:t> khoa </a:t>
            </a:r>
            <a:r>
              <a:rPr lang="en-US" altLang="en-US" sz="2400" dirty="0" err="1"/>
              <a:t>học</a:t>
            </a:r>
            <a:r>
              <a:rPr lang="en-US" altLang="en-US" sz="2400" dirty="0"/>
              <a:t>, </a:t>
            </a:r>
            <a:r>
              <a:rPr lang="en-US" altLang="en-US" sz="2400" dirty="0" err="1"/>
              <a:t>mỗi</a:t>
            </a:r>
            <a:r>
              <a:rPr lang="en-US" altLang="en-US" sz="2400" dirty="0"/>
              <a:t> HĐ </a:t>
            </a:r>
            <a:r>
              <a:rPr lang="en-US" altLang="en-US" sz="2400" dirty="0" err="1"/>
              <a:t>gồm</a:t>
            </a:r>
            <a:r>
              <a:rPr lang="en-US" altLang="en-US" sz="2400" dirty="0"/>
              <a:t>: </a:t>
            </a:r>
            <a:r>
              <a:rPr lang="en-US" altLang="en-US" sz="2400" dirty="0" err="1"/>
              <a:t>Chủ</a:t>
            </a:r>
            <a:r>
              <a:rPr lang="en-US" altLang="en-US" sz="2400" dirty="0"/>
              <a:t> </a:t>
            </a:r>
            <a:r>
              <a:rPr lang="en-US" altLang="en-US" sz="2400" dirty="0" err="1"/>
              <a:t>tịch</a:t>
            </a:r>
            <a:r>
              <a:rPr lang="en-US" altLang="en-US" sz="2400" dirty="0"/>
              <a:t>, 1 </a:t>
            </a:r>
            <a:r>
              <a:rPr lang="en-US" altLang="en-US" sz="2400" dirty="0" err="1"/>
              <a:t>thành</a:t>
            </a:r>
            <a:r>
              <a:rPr lang="en-US" altLang="en-US" sz="2400" dirty="0"/>
              <a:t> </a:t>
            </a:r>
            <a:r>
              <a:rPr lang="en-US" altLang="en-US" sz="2400" dirty="0" err="1"/>
              <a:t>viên</a:t>
            </a:r>
            <a:r>
              <a:rPr lang="en-US" altLang="en-US" sz="2400" dirty="0"/>
              <a:t> </a:t>
            </a:r>
            <a:r>
              <a:rPr lang="en-US" altLang="en-US" sz="2400" dirty="0" err="1"/>
              <a:t>thư</a:t>
            </a:r>
            <a:r>
              <a:rPr lang="en-US" altLang="en-US" sz="2400" dirty="0"/>
              <a:t> </a:t>
            </a:r>
            <a:r>
              <a:rPr lang="en-US" altLang="en-US" sz="2400" dirty="0" err="1"/>
              <a:t>kí</a:t>
            </a:r>
            <a:r>
              <a:rPr lang="en-US" altLang="en-US" sz="2400" dirty="0"/>
              <a:t> , </a:t>
            </a:r>
            <a:r>
              <a:rPr lang="en-US" altLang="en-US" sz="2400" dirty="0" err="1"/>
              <a:t>ngày</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tại</a:t>
            </a:r>
            <a:r>
              <a:rPr lang="en-US" altLang="en-US" sz="2400" dirty="0"/>
              <a:t> </a:t>
            </a:r>
            <a:r>
              <a:rPr lang="en-US" altLang="en-US" sz="2400" dirty="0" err="1"/>
              <a:t>địa</a:t>
            </a:r>
            <a:r>
              <a:rPr lang="en-US" altLang="en-US" sz="2400" dirty="0"/>
              <a:t> </a:t>
            </a:r>
            <a:r>
              <a:rPr lang="en-US" altLang="en-US" sz="2400" dirty="0" err="1"/>
              <a:t>chỉ</a:t>
            </a:r>
            <a:r>
              <a:rPr lang="en-US" altLang="en-US" sz="2400" dirty="0"/>
              <a:t> </a:t>
            </a:r>
            <a:r>
              <a:rPr lang="en-US" altLang="en-US" sz="2400" dirty="0" err="1"/>
              <a:t>cụ</a:t>
            </a:r>
            <a:r>
              <a:rPr lang="en-US" altLang="en-US" sz="2400" dirty="0"/>
              <a:t> </a:t>
            </a:r>
            <a:r>
              <a:rPr lang="en-US" altLang="en-US" sz="2400" dirty="0" err="1"/>
              <a:t>thể</a:t>
            </a:r>
            <a:r>
              <a:rPr lang="en-US" altLang="en-US" sz="2400" dirty="0"/>
              <a:t>. </a:t>
            </a:r>
            <a:r>
              <a:rPr lang="en-US" altLang="en-US" sz="2400" dirty="0" err="1"/>
              <a:t>Mỗi</a:t>
            </a:r>
            <a:r>
              <a:rPr lang="en-US" altLang="en-US" sz="2400" dirty="0"/>
              <a:t> </a:t>
            </a:r>
            <a:r>
              <a:rPr lang="en-US" altLang="en-US" sz="2400" dirty="0" err="1"/>
              <a:t>đề</a:t>
            </a:r>
            <a:r>
              <a:rPr lang="en-US" altLang="en-US" sz="2400" dirty="0"/>
              <a:t> </a:t>
            </a:r>
            <a:r>
              <a:rPr lang="en-US" altLang="en-US" sz="2400" dirty="0" err="1"/>
              <a:t>tài</a:t>
            </a:r>
            <a:r>
              <a:rPr lang="en-US" altLang="en-US" sz="2400" dirty="0"/>
              <a:t> </a:t>
            </a:r>
            <a:r>
              <a:rPr lang="en-US" altLang="en-US" sz="2400" dirty="0" err="1"/>
              <a:t>sẽ</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tại</a:t>
            </a:r>
            <a:r>
              <a:rPr lang="en-US" altLang="en-US" sz="2400" dirty="0"/>
              <a:t> </a:t>
            </a:r>
            <a:r>
              <a:rPr lang="en-US" altLang="en-US" sz="2400" dirty="0" err="1"/>
              <a:t>một</a:t>
            </a:r>
            <a:r>
              <a:rPr lang="en-US" altLang="en-US" sz="2400" dirty="0"/>
              <a:t> </a:t>
            </a:r>
            <a:r>
              <a:rPr lang="en-US" altLang="en-US" sz="2400" dirty="0" err="1"/>
              <a:t>hội</a:t>
            </a:r>
            <a:r>
              <a:rPr lang="en-US" altLang="en-US" sz="2400" dirty="0"/>
              <a:t> </a:t>
            </a:r>
            <a:r>
              <a:rPr lang="en-US" altLang="en-US" sz="2400" dirty="0" err="1"/>
              <a:t>đồng</a:t>
            </a:r>
            <a:r>
              <a:rPr lang="en-US" altLang="en-US" sz="2400" dirty="0"/>
              <a:t>, </a:t>
            </a:r>
            <a:r>
              <a:rPr lang="en-US" altLang="en-US" sz="2400" dirty="0" err="1"/>
              <a:t>điểm</a:t>
            </a:r>
            <a:r>
              <a:rPr lang="en-US" altLang="en-US" sz="2400" dirty="0"/>
              <a:t> </a:t>
            </a:r>
            <a:r>
              <a:rPr lang="en-US" altLang="en-US" sz="2400" dirty="0" err="1"/>
              <a:t>đề</a:t>
            </a:r>
            <a:r>
              <a:rPr lang="en-US" altLang="en-US" sz="2400" dirty="0"/>
              <a:t> </a:t>
            </a:r>
            <a:r>
              <a:rPr lang="en-US" altLang="en-US" sz="2400" dirty="0" err="1"/>
              <a:t>tài</a:t>
            </a:r>
            <a:r>
              <a:rPr lang="en-US" altLang="en-US" sz="2400" dirty="0"/>
              <a:t> </a:t>
            </a:r>
            <a:r>
              <a:rPr lang="en-US" altLang="en-US" sz="2400" dirty="0" err="1"/>
              <a:t>là</a:t>
            </a:r>
            <a:r>
              <a:rPr lang="en-US" altLang="en-US" sz="2400" dirty="0"/>
              <a:t> </a:t>
            </a:r>
            <a:r>
              <a:rPr lang="en-US" altLang="en-US" sz="2400" dirty="0" err="1"/>
              <a:t>trung</a:t>
            </a:r>
            <a:r>
              <a:rPr lang="en-US" altLang="en-US" sz="2400" dirty="0"/>
              <a:t> </a:t>
            </a:r>
            <a:r>
              <a:rPr lang="en-US" altLang="en-US" sz="2400" dirty="0" err="1"/>
              <a:t>bình</a:t>
            </a:r>
            <a:r>
              <a:rPr lang="en-US" altLang="en-US" sz="2400" dirty="0"/>
              <a:t> </a:t>
            </a:r>
            <a:r>
              <a:rPr lang="en-US" altLang="en-US" sz="2400" dirty="0" err="1"/>
              <a:t>cộng</a:t>
            </a:r>
            <a:r>
              <a:rPr lang="en-US" altLang="en-US" sz="2400" dirty="0"/>
              <a:t> </a:t>
            </a:r>
            <a:r>
              <a:rPr lang="en-US" altLang="en-US" sz="2400" dirty="0" err="1"/>
              <a:t>của</a:t>
            </a:r>
            <a:r>
              <a:rPr lang="en-US" altLang="en-US" sz="2400" dirty="0"/>
              <a:t>: </a:t>
            </a:r>
            <a:r>
              <a:rPr lang="en-US" altLang="en-US" sz="2400" dirty="0" err="1"/>
              <a:t>Chủ</a:t>
            </a:r>
            <a:r>
              <a:rPr lang="en-US" altLang="en-US" sz="2400" dirty="0"/>
              <a:t> </a:t>
            </a:r>
            <a:r>
              <a:rPr lang="en-US" altLang="en-US" sz="2400" dirty="0" err="1"/>
              <a:t>tịch</a:t>
            </a:r>
            <a:r>
              <a:rPr lang="en-US" altLang="en-US" sz="2400" dirty="0"/>
              <a:t> , 01 GV </a:t>
            </a:r>
            <a:r>
              <a:rPr lang="en-US" altLang="en-US" sz="2400" dirty="0" err="1"/>
              <a:t>phản</a:t>
            </a:r>
            <a:r>
              <a:rPr lang="en-US" altLang="en-US" sz="2400" dirty="0"/>
              <a:t> </a:t>
            </a:r>
            <a:r>
              <a:rPr lang="en-US" altLang="en-US" sz="2400" dirty="0" err="1"/>
              <a:t>biện</a:t>
            </a:r>
            <a:r>
              <a:rPr lang="en-US" altLang="en-US" sz="2400" dirty="0"/>
              <a:t>, 01 GV </a:t>
            </a:r>
            <a:r>
              <a:rPr lang="en-US" altLang="en-US" sz="2400" dirty="0" err="1"/>
              <a:t>hướng</a:t>
            </a:r>
            <a:r>
              <a:rPr lang="en-US" altLang="en-US" sz="2400" dirty="0"/>
              <a:t> </a:t>
            </a:r>
            <a:r>
              <a:rPr lang="en-US" altLang="en-US" sz="2400" dirty="0" err="1"/>
              <a:t>dẫn</a:t>
            </a:r>
            <a:r>
              <a:rPr lang="en-US" altLang="en-US" sz="2400" dirty="0"/>
              <a: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cho</a:t>
            </a:r>
            <a:r>
              <a:rPr lang="en-US" altLang="en-US" sz="2400" dirty="0"/>
              <a:t> </a:t>
            </a:r>
            <a:r>
              <a:rPr lang="en-US" altLang="en-US" sz="2400" dirty="0" err="1"/>
              <a:t>điểm</a:t>
            </a:r>
            <a:r>
              <a:rPr lang="en-US" altLang="en-US" sz="2400" dirty="0"/>
              <a:t> </a:t>
            </a:r>
            <a:r>
              <a:rPr lang="en-US" altLang="en-US" sz="2400" dirty="0" err="1"/>
              <a:t>theo</a:t>
            </a:r>
            <a:r>
              <a:rPr lang="en-US" altLang="en-US" sz="2400" dirty="0"/>
              <a:t> </a:t>
            </a:r>
            <a:r>
              <a:rPr lang="en-US" altLang="en-US" sz="2400" dirty="0" err="1"/>
              <a:t>từng</a:t>
            </a:r>
            <a:r>
              <a:rPr lang="en-US" altLang="en-US" sz="2400" dirty="0"/>
              <a:t> </a:t>
            </a:r>
            <a:r>
              <a:rPr lang="en-US" altLang="en-US" sz="2400" dirty="0" err="1"/>
              <a:t>Sinh</a:t>
            </a:r>
            <a:r>
              <a:rPr lang="en-US" altLang="en-US" sz="2400" dirty="0"/>
              <a:t> </a:t>
            </a:r>
            <a:r>
              <a:rPr lang="en-US" altLang="en-US" sz="2400" dirty="0" err="1"/>
              <a:t>viên</a:t>
            </a:r>
            <a:r>
              <a:rPr lang="en-US" altLang="en-US" sz="2400" dirty="0"/>
              <a:t> </a:t>
            </a:r>
            <a:r>
              <a:rPr lang="en-US" altLang="en-US" sz="2400" dirty="0" err="1"/>
              <a:t>mặc</a:t>
            </a:r>
            <a:r>
              <a:rPr lang="en-US" altLang="en-US" sz="2400" dirty="0"/>
              <a:t> </a:t>
            </a:r>
            <a:r>
              <a:rPr lang="en-US" altLang="en-US" sz="2400" dirty="0" err="1"/>
              <a:t>dù</a:t>
            </a:r>
            <a:r>
              <a:rPr lang="en-US" altLang="en-US" sz="2400" dirty="0"/>
              <a:t> </a:t>
            </a:r>
            <a:r>
              <a:rPr lang="en-US" altLang="en-US" sz="2400" dirty="0" err="1"/>
              <a:t>các</a:t>
            </a:r>
            <a:r>
              <a:rPr lang="en-US" altLang="en-US" sz="2400" dirty="0"/>
              <a:t> </a:t>
            </a:r>
            <a:r>
              <a:rPr lang="en-US" altLang="en-US" sz="2400" dirty="0" err="1"/>
              <a:t>sinh</a:t>
            </a:r>
            <a:r>
              <a:rPr lang="en-US" altLang="en-US" sz="2400" dirty="0"/>
              <a:t> </a:t>
            </a:r>
            <a:r>
              <a:rPr lang="en-US" altLang="en-US" sz="2400" dirty="0" err="1"/>
              <a:t>viên</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làm</a:t>
            </a:r>
            <a:r>
              <a:rPr lang="en-US" altLang="en-US" sz="2400" dirty="0"/>
              <a:t> </a:t>
            </a:r>
            <a:r>
              <a:rPr lang="en-US" altLang="en-US" sz="2400" dirty="0" err="1"/>
              <a:t>chung</a:t>
            </a:r>
            <a:r>
              <a:rPr lang="en-US" altLang="en-US" sz="2400" dirty="0"/>
              <a:t> </a:t>
            </a:r>
            <a:r>
              <a:rPr lang="en-US" altLang="en-US" sz="2400" dirty="0" err="1"/>
              <a:t>đề</a:t>
            </a:r>
            <a:r>
              <a:rPr lang="en-US" altLang="en-US" sz="2400" dirty="0"/>
              <a:t> </a:t>
            </a:r>
            <a:r>
              <a:rPr lang="en-US" altLang="en-US" sz="2400" dirty="0" err="1"/>
              <a:t>tài</a:t>
            </a:r>
            <a:endParaRPr lang="en-US" altLang="en-US" sz="2400" dirty="0"/>
          </a:p>
          <a:p>
            <a:pPr>
              <a:lnSpc>
                <a:spcPct val="80000"/>
              </a:lnSpc>
              <a:buFont typeface="Wingdings" pitchFamily="2" charset="2"/>
              <a:buNone/>
            </a:pPr>
            <a:r>
              <a:rPr lang="en-US" altLang="en-US" sz="2400" dirty="0" err="1"/>
              <a:t>Trong</a:t>
            </a:r>
            <a:r>
              <a:rPr lang="en-US" altLang="en-US" sz="2400" dirty="0"/>
              <a:t> </a:t>
            </a:r>
            <a:r>
              <a:rPr lang="en-US" altLang="en-US" sz="2400" dirty="0" err="1"/>
              <a:t>đợt</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có</a:t>
            </a:r>
            <a:r>
              <a:rPr lang="en-US" altLang="en-US" sz="2400" dirty="0"/>
              <a:t> </a:t>
            </a:r>
            <a:r>
              <a:rPr lang="en-US" altLang="en-US" sz="2400" dirty="0" err="1"/>
              <a:t>nhiều</a:t>
            </a:r>
            <a:r>
              <a:rPr lang="en-US" altLang="en-US" sz="2400" dirty="0"/>
              <a:t> </a:t>
            </a:r>
            <a:r>
              <a:rPr lang="en-US" altLang="en-US" sz="2400" dirty="0" err="1"/>
              <a:t>hội</a:t>
            </a:r>
            <a:r>
              <a:rPr lang="en-US" altLang="en-US" sz="2400" dirty="0"/>
              <a:t> </a:t>
            </a:r>
            <a:r>
              <a:rPr lang="en-US" altLang="en-US" sz="2400" dirty="0" err="1"/>
              <a:t>đồng</a:t>
            </a:r>
            <a:r>
              <a:rPr lang="en-US" altLang="en-US" sz="2400" dirty="0"/>
              <a:t>, 1 GV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hướng</a:t>
            </a:r>
            <a:r>
              <a:rPr lang="en-US" altLang="en-US" sz="2400" dirty="0"/>
              <a:t> </a:t>
            </a:r>
            <a:r>
              <a:rPr lang="en-US" altLang="en-US" sz="2400" dirty="0" err="1"/>
              <a:t>dẫn</a:t>
            </a:r>
            <a:r>
              <a:rPr lang="en-US" altLang="en-US" sz="2400" dirty="0"/>
              <a:t> </a:t>
            </a:r>
            <a:r>
              <a:rPr lang="en-US" altLang="en-US" sz="2400" dirty="0" err="1"/>
              <a:t>nhiều</a:t>
            </a:r>
            <a:r>
              <a:rPr lang="en-US" altLang="en-US" sz="2400" dirty="0"/>
              <a:t> DT, hay </a:t>
            </a:r>
            <a:r>
              <a:rPr lang="en-US" altLang="en-US" sz="2400" dirty="0" err="1"/>
              <a:t>phản</a:t>
            </a:r>
            <a:r>
              <a:rPr lang="en-US" altLang="en-US" sz="2400" dirty="0"/>
              <a:t> </a:t>
            </a:r>
            <a:r>
              <a:rPr lang="en-US" altLang="en-US" sz="2400" dirty="0" err="1"/>
              <a:t>biện</a:t>
            </a:r>
            <a:r>
              <a:rPr lang="en-US" altLang="en-US" sz="2400" dirty="0"/>
              <a:t> </a:t>
            </a:r>
            <a:r>
              <a:rPr lang="en-US" altLang="en-US" sz="2400" dirty="0" err="1"/>
              <a:t>nhiều</a:t>
            </a:r>
            <a:r>
              <a:rPr lang="en-US" altLang="en-US" sz="2400" dirty="0"/>
              <a:t> DT. </a:t>
            </a:r>
            <a:r>
              <a:rPr lang="en-US" altLang="en-US" sz="2400" dirty="0" err="1"/>
              <a:t>Chủ</a:t>
            </a:r>
            <a:r>
              <a:rPr lang="en-US" altLang="en-US" sz="2400" dirty="0"/>
              <a:t> </a:t>
            </a:r>
            <a:r>
              <a:rPr lang="en-US" altLang="en-US" sz="2400" dirty="0" err="1"/>
              <a:t>tịch</a:t>
            </a:r>
            <a:r>
              <a:rPr lang="en-US" altLang="en-US" sz="2400" dirty="0"/>
              <a:t> HD, </a:t>
            </a:r>
            <a:r>
              <a:rPr lang="en-US" altLang="en-US" sz="2400" dirty="0" err="1"/>
              <a:t>thư</a:t>
            </a:r>
            <a:r>
              <a:rPr lang="en-US" altLang="en-US" sz="2400" dirty="0"/>
              <a:t> </a:t>
            </a:r>
            <a:r>
              <a:rPr lang="en-US" altLang="en-US" sz="2400" dirty="0" err="1"/>
              <a:t>ký</a:t>
            </a:r>
            <a:r>
              <a:rPr lang="en-US" altLang="en-US" sz="2400" dirty="0"/>
              <a:t> </a:t>
            </a:r>
            <a:r>
              <a:rPr lang="en-US" altLang="en-US" sz="2400" dirty="0" err="1"/>
              <a:t>là</a:t>
            </a:r>
            <a:r>
              <a:rPr lang="en-US" altLang="en-US" sz="2400" dirty="0"/>
              <a: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Mỗi</a:t>
            </a:r>
            <a:r>
              <a:rPr lang="en-US" altLang="en-US" sz="2400" dirty="0"/>
              <a: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cần</a:t>
            </a:r>
            <a:r>
              <a:rPr lang="en-US" altLang="en-US" sz="2400" dirty="0"/>
              <a:t> </a:t>
            </a:r>
            <a:r>
              <a:rPr lang="en-US" altLang="en-US" sz="2400" dirty="0" err="1"/>
              <a:t>thông</a:t>
            </a:r>
            <a:r>
              <a:rPr lang="en-US" altLang="en-US" sz="2400" dirty="0"/>
              <a:t> tin: </a:t>
            </a:r>
            <a:r>
              <a:rPr lang="en-US" altLang="en-US" sz="2400" dirty="0" err="1"/>
              <a:t>Tên</a:t>
            </a:r>
            <a:r>
              <a:rPr lang="en-US" altLang="en-US" sz="2400" dirty="0"/>
              <a:t> , </a:t>
            </a:r>
            <a:r>
              <a:rPr lang="en-US" altLang="en-US" sz="2400" dirty="0" err="1"/>
              <a:t>địa</a:t>
            </a:r>
            <a:r>
              <a:rPr lang="en-US" altLang="en-US" sz="2400" dirty="0"/>
              <a:t> </a:t>
            </a:r>
            <a:r>
              <a:rPr lang="en-US" altLang="en-US" sz="2400" dirty="0" err="1"/>
              <a:t>chỉ</a:t>
            </a:r>
            <a:r>
              <a:rPr lang="en-US" altLang="en-US" sz="2400" dirty="0"/>
              <a:t> ,SDT , </a:t>
            </a:r>
            <a:r>
              <a:rPr lang="en-US" altLang="en-US" sz="2400" dirty="0" err="1"/>
              <a:t>học</a:t>
            </a:r>
            <a:r>
              <a:rPr lang="en-US" altLang="en-US" sz="2400" dirty="0"/>
              <a:t> </a:t>
            </a:r>
            <a:r>
              <a:rPr lang="en-US" altLang="en-US" sz="2400" dirty="0" err="1"/>
              <a:t>vị</a:t>
            </a:r>
            <a:r>
              <a:rPr lang="en-US" altLang="en-US" sz="2400" dirty="0"/>
              <a:t> , </a:t>
            </a:r>
            <a:r>
              <a:rPr lang="en-US" altLang="en-US" sz="2400" dirty="0" err="1"/>
              <a:t>chuyên</a:t>
            </a:r>
            <a:r>
              <a:rPr lang="en-US" altLang="en-US" sz="2400" dirty="0"/>
              <a:t> </a:t>
            </a:r>
            <a:r>
              <a:rPr lang="en-US" altLang="en-US" sz="2400" dirty="0" err="1"/>
              <a:t>ngành</a:t>
            </a:r>
            <a:endParaRPr lang="en-US" altLang="en-US" sz="2400" dirty="0"/>
          </a:p>
          <a:p>
            <a:pPr>
              <a:lnSpc>
                <a:spcPct val="80000"/>
              </a:lnSpc>
              <a:buFont typeface="Wingdings" pitchFamily="2" charset="2"/>
              <a:buNone/>
            </a:pPr>
            <a:r>
              <a:rPr lang="en-US" altLang="en-US" sz="2400" dirty="0" err="1"/>
              <a:t>Mỗi</a:t>
            </a:r>
            <a:r>
              <a:rPr lang="en-US" altLang="en-US" sz="2400" dirty="0"/>
              <a:t> DT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tối</a:t>
            </a:r>
            <a:r>
              <a:rPr lang="en-US" altLang="en-US" sz="2400" dirty="0"/>
              <a:t> </a:t>
            </a:r>
            <a:r>
              <a:rPr lang="en-US" altLang="en-US" sz="2400" dirty="0" err="1"/>
              <a:t>đa</a:t>
            </a:r>
            <a:r>
              <a:rPr lang="en-US" altLang="en-US" sz="2400" dirty="0"/>
              <a:t> 03 </a:t>
            </a:r>
            <a:r>
              <a:rPr lang="en-US" altLang="en-US" sz="2400" dirty="0" err="1"/>
              <a:t>Sinh</a:t>
            </a:r>
            <a:r>
              <a:rPr lang="en-US" altLang="en-US" sz="2400" dirty="0"/>
              <a:t> </a:t>
            </a:r>
            <a:r>
              <a:rPr lang="en-US" altLang="en-US" sz="2400" dirty="0" err="1"/>
              <a:t>viên</a:t>
            </a:r>
            <a:r>
              <a:rPr lang="en-US" altLang="en-US" sz="2400" dirty="0"/>
              <a:t> </a:t>
            </a:r>
            <a:r>
              <a:rPr lang="en-US" altLang="en-US" sz="2400" dirty="0" err="1"/>
              <a:t>thực</a:t>
            </a:r>
            <a:r>
              <a:rPr lang="en-US" altLang="en-US" sz="2400" dirty="0"/>
              <a:t> </a:t>
            </a:r>
            <a:r>
              <a:rPr lang="en-US" altLang="en-US" sz="2400" dirty="0" err="1"/>
              <a:t>hiện</a:t>
            </a:r>
            <a:r>
              <a:rPr lang="en-US" altLang="en-US" sz="2400" dirty="0"/>
              <a:t>. SV </a:t>
            </a:r>
            <a:r>
              <a:rPr lang="en-US" altLang="en-US" sz="2400" dirty="0" err="1"/>
              <a:t>có</a:t>
            </a:r>
            <a:r>
              <a:rPr lang="en-US" altLang="en-US" sz="2400" dirty="0"/>
              <a:t> </a:t>
            </a:r>
            <a:r>
              <a:rPr lang="en-US" altLang="en-US" sz="2400" dirty="0" err="1"/>
              <a:t>điểm</a:t>
            </a:r>
            <a:r>
              <a:rPr lang="en-US" altLang="en-US" sz="2400" dirty="0"/>
              <a:t> TB&lt;5 </a:t>
            </a:r>
            <a:r>
              <a:rPr lang="en-US" altLang="en-US" sz="2400" dirty="0" err="1"/>
              <a:t>sẽ</a:t>
            </a:r>
            <a:r>
              <a:rPr lang="en-US" altLang="en-US" sz="2400" dirty="0"/>
              <a:t> </a:t>
            </a:r>
            <a:r>
              <a:rPr lang="en-US" altLang="en-US" sz="2400" dirty="0" err="1"/>
              <a:t>phải</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lại</a:t>
            </a:r>
            <a:r>
              <a:rPr lang="en-US" altLang="en-US" sz="2400" dirty="0"/>
              <a:t> </a:t>
            </a:r>
            <a:r>
              <a:rPr lang="en-US" altLang="en-US" sz="2400" dirty="0" err="1"/>
              <a:t>với</a:t>
            </a:r>
            <a:r>
              <a:rPr lang="en-US" altLang="en-US" sz="2400" dirty="0"/>
              <a:t> </a:t>
            </a:r>
            <a:r>
              <a:rPr lang="en-US" altLang="en-US" sz="2400" dirty="0" err="1"/>
              <a:t>khóa</a:t>
            </a:r>
            <a:r>
              <a:rPr lang="en-US" altLang="en-US" sz="2400" dirty="0"/>
              <a:t> </a:t>
            </a:r>
            <a:r>
              <a:rPr lang="en-US" altLang="en-US" sz="2400" dirty="0" err="1"/>
              <a:t>sau</a:t>
            </a:r>
            <a:r>
              <a:rPr lang="en-US" altLang="en-US" sz="2400" dirty="0"/>
              <a:t> </a:t>
            </a:r>
            <a:r>
              <a:rPr lang="en-US" altLang="en-US" sz="2400" dirty="0" err="1"/>
              <a:t>và</a:t>
            </a:r>
            <a:r>
              <a:rPr lang="en-US" altLang="en-US" sz="2400" dirty="0"/>
              <a:t> </a:t>
            </a:r>
            <a:r>
              <a:rPr lang="en-US" altLang="en-US" sz="2400" dirty="0" err="1"/>
              <a:t>chỉ</a:t>
            </a:r>
            <a:r>
              <a:rPr lang="en-US" altLang="en-US" sz="2400" dirty="0"/>
              <a:t> </a:t>
            </a:r>
            <a:r>
              <a:rPr lang="en-US" altLang="en-US" sz="2400" dirty="0" err="1"/>
              <a:t>được</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tối</a:t>
            </a:r>
            <a:r>
              <a:rPr lang="en-US" altLang="en-US" sz="2400" dirty="0"/>
              <a:t> </a:t>
            </a:r>
            <a:r>
              <a:rPr lang="en-US" altLang="en-US" sz="2400" dirty="0" err="1"/>
              <a:t>đa</a:t>
            </a:r>
            <a:r>
              <a:rPr lang="en-US" altLang="en-US" sz="2400" dirty="0"/>
              <a:t> 2 </a:t>
            </a:r>
            <a:r>
              <a:rPr lang="en-US" altLang="en-US" sz="2400" dirty="0" err="1"/>
              <a:t>lần</a:t>
            </a:r>
            <a:r>
              <a:rPr lang="en-US" altLang="en-US" sz="2400" dirty="0"/>
              <a:t>, </a:t>
            </a:r>
            <a:r>
              <a:rPr lang="en-US" altLang="en-US" sz="2400" dirty="0" err="1"/>
              <a:t>đề</a:t>
            </a:r>
            <a:r>
              <a:rPr lang="en-US" altLang="en-US" sz="2400" dirty="0"/>
              <a:t> </a:t>
            </a:r>
            <a:r>
              <a:rPr lang="en-US" altLang="en-US" sz="2400" dirty="0" err="1"/>
              <a:t>tài</a:t>
            </a:r>
            <a:r>
              <a:rPr lang="en-US" altLang="en-US" sz="2400" dirty="0"/>
              <a:t> </a:t>
            </a:r>
            <a:r>
              <a:rPr lang="en-US" altLang="en-US" sz="2400" dirty="0" err="1"/>
              <a:t>lần</a:t>
            </a:r>
            <a:r>
              <a:rPr lang="en-US" altLang="en-US" sz="2400" dirty="0"/>
              <a:t> 1 </a:t>
            </a:r>
            <a:r>
              <a:rPr lang="en-US" altLang="en-US" sz="2400" dirty="0" err="1"/>
              <a:t>phải</a:t>
            </a:r>
            <a:r>
              <a:rPr lang="en-US" altLang="en-US" sz="2400" dirty="0"/>
              <a:t> </a:t>
            </a:r>
            <a:r>
              <a:rPr lang="en-US" altLang="en-US" sz="2400" dirty="0" err="1"/>
              <a:t>khác</a:t>
            </a:r>
            <a:r>
              <a:rPr lang="en-US" altLang="en-US" sz="2400" dirty="0"/>
              <a:t> </a:t>
            </a:r>
            <a:r>
              <a:rPr lang="en-US" altLang="en-US" sz="2400" dirty="0" err="1"/>
              <a:t>lần</a:t>
            </a:r>
            <a:r>
              <a:rPr lang="en-US" altLang="en-US" sz="2400" dirty="0"/>
              <a:t> 2.</a:t>
            </a:r>
          </a:p>
        </p:txBody>
      </p:sp>
    </p:spTree>
    <p:extLst>
      <p:ext uri="{BB962C8B-B14F-4D97-AF65-F5344CB8AC3E}">
        <p14:creationId xmlns:p14="http://schemas.microsoft.com/office/powerpoint/2010/main" val="321138357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79E9F669-EC2E-2D4E-A52B-996AADAEB227}"/>
              </a:ext>
            </a:extLst>
          </p:cNvPr>
          <p:cNvSpPr>
            <a:spLocks noGrp="1" noChangeArrowheads="1"/>
          </p:cNvSpPr>
          <p:nvPr>
            <p:ph type="title"/>
          </p:nvPr>
        </p:nvSpPr>
        <p:spPr/>
        <p:txBody>
          <a:bodyPr/>
          <a:lstStyle/>
          <a:p>
            <a:r>
              <a:rPr lang="en-US" altLang="en-US"/>
              <a:t>Bài 2</a:t>
            </a:r>
          </a:p>
        </p:txBody>
      </p:sp>
      <p:sp>
        <p:nvSpPr>
          <p:cNvPr id="62466" name="Rectangle 3">
            <a:extLst>
              <a:ext uri="{FF2B5EF4-FFF2-40B4-BE49-F238E27FC236}">
                <a16:creationId xmlns:a16="http://schemas.microsoft.com/office/drawing/2014/main" id="{4486E5B6-E451-514D-98D1-D93D6E7A8256}"/>
              </a:ext>
            </a:extLst>
          </p:cNvPr>
          <p:cNvSpPr>
            <a:spLocks noGrp="1" noChangeArrowheads="1"/>
          </p:cNvSpPr>
          <p:nvPr>
            <p:ph type="body" idx="1"/>
          </p:nvPr>
        </p:nvSpPr>
        <p:spPr>
          <a:xfrm>
            <a:off x="609600" y="1295400"/>
            <a:ext cx="10972800" cy="4525963"/>
          </a:xfrm>
        </p:spPr>
        <p:txBody>
          <a:bodyPr/>
          <a:lstStyle/>
          <a:p>
            <a:pPr marL="0" indent="0">
              <a:lnSpc>
                <a:spcPct val="80000"/>
              </a:lnSpc>
              <a:buNone/>
            </a:pPr>
            <a:r>
              <a:rPr lang="en-US" altLang="en-US" sz="2000"/>
              <a:t>Người ta cần tin học hoá khâu Quản lí mua bán tại cửa hàng bán xe máy 2 bánh với các thông tin sau:</a:t>
            </a:r>
          </a:p>
          <a:p>
            <a:pPr marL="0" indent="0">
              <a:lnSpc>
                <a:spcPct val="80000"/>
              </a:lnSpc>
              <a:buNone/>
            </a:pPr>
            <a:r>
              <a:rPr lang="en-US" altLang="en-US" sz="2000"/>
              <a:t>Khách hàng có thể mua trả hết hay trả góp, nhiều nhất 3 lần cho mỗi hóa đơn, thông tin chiếc xe gồm: Nước SX, lọai xe, Số PK, số khung, số sườn, màu xe.</a:t>
            </a:r>
          </a:p>
          <a:p>
            <a:pPr marL="0" indent="0">
              <a:lnSpc>
                <a:spcPct val="80000"/>
              </a:lnSpc>
              <a:buNone/>
            </a:pPr>
            <a:r>
              <a:rPr lang="en-US" altLang="en-US" sz="2000"/>
              <a:t>Khi mua xe khách hàng được giao HD có: SỐ HD, Ngày HD, Thời gian bảo hành, Tiền phải thanh toán, tiền đã thanh toán, nhân viên lập , kế toán. Ngoài ra còn thông tin KH: Tên , địa chỉ, SDT.</a:t>
            </a:r>
          </a:p>
          <a:p>
            <a:pPr marL="0" indent="0">
              <a:lnSpc>
                <a:spcPct val="80000"/>
              </a:lnSpc>
              <a:buNone/>
            </a:pPr>
            <a:r>
              <a:rPr lang="en-US" altLang="en-US" sz="2000"/>
              <a:t>Nếu trả nhiều lần trên HD sẽ ghi rõ 2 lần trả kế tiếp, Ngày trả lần 1, ngày trả lần 2. Khi KH thanh toán lần 2 cần lập phiếu thanh toán và ghi rõ: Thanh toán cho HD nào, ngày trả, số tiền, người nhận và người trả</a:t>
            </a:r>
          </a:p>
          <a:p>
            <a:pPr marL="0" indent="0">
              <a:lnSpc>
                <a:spcPct val="80000"/>
              </a:lnSpc>
              <a:buNone/>
            </a:pPr>
            <a:r>
              <a:rPr lang="en-US" altLang="en-US" sz="2000"/>
              <a:t>Với các HD thanh toán 1 lần sẽ giảm 2% cho mỗi HD và tỉ lệ này có thể thay đổi. Với khách hàng mua số lượng 1 lần trên 3 chiếc và thanh toán 1 lần  sẽ giảm 5% trên HD và tỉ lệ này có thể thay đổi</a:t>
            </a:r>
          </a:p>
          <a:p>
            <a:pPr marL="0" indent="0">
              <a:lnSpc>
                <a:spcPct val="80000"/>
              </a:lnSpc>
              <a:buNone/>
            </a:pPr>
            <a:r>
              <a:rPr lang="en-US" altLang="en-US" sz="2000"/>
              <a:t>Trường hợp KH yêu cầu bảo hành sẽ có bộ phận kĩ thuật  kiểm tra và báo cáo bằng phiếu nhận xét, ghi rõ tên các linh kiện, lí do BH, lỗi thuộc về khách hay sản phẩm, gía tiền. </a:t>
            </a:r>
          </a:p>
          <a:p>
            <a:pPr marL="0" indent="0">
              <a:lnSpc>
                <a:spcPct val="80000"/>
              </a:lnSpc>
              <a:buNone/>
            </a:pPr>
            <a:r>
              <a:rPr lang="en-US" altLang="en-US" sz="2000"/>
              <a:t>Cửa hàng có nhiều đại lí nằm trên các vị trí khác nhau. Nhân viên bao gồm: Hành chánh ( chức vụ, thuộc phòng ban nào,Trình độ học vấn ), Kĩ thuật (chức vụ , bậc thợ, số năm kinh nghiệm) </a:t>
            </a:r>
          </a:p>
        </p:txBody>
      </p:sp>
    </p:spTree>
    <p:extLst>
      <p:ext uri="{BB962C8B-B14F-4D97-AF65-F5344CB8AC3E}">
        <p14:creationId xmlns:p14="http://schemas.microsoft.com/office/powerpoint/2010/main" val="34349651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BAD7-FA0C-A24B-8879-2B2D5048CB4B}"/>
              </a:ext>
            </a:extLst>
          </p:cNvPr>
          <p:cNvSpPr>
            <a:spLocks noGrp="1"/>
          </p:cNvSpPr>
          <p:nvPr>
            <p:ph type="title"/>
          </p:nvPr>
        </p:nvSpPr>
        <p:spPr>
          <a:xfrm>
            <a:off x="609600" y="2857500"/>
            <a:ext cx="10972800" cy="1143000"/>
          </a:xfrm>
        </p:spPr>
        <p:txBody>
          <a:bodyPr/>
          <a:lstStyle/>
          <a:p>
            <a:pPr algn="l"/>
            <a:r>
              <a:rPr lang="en-US"/>
              <a:t>Mô hình dữ liệu</a:t>
            </a:r>
          </a:p>
        </p:txBody>
      </p:sp>
    </p:spTree>
    <p:extLst>
      <p:ext uri="{BB962C8B-B14F-4D97-AF65-F5344CB8AC3E}">
        <p14:creationId xmlns:p14="http://schemas.microsoft.com/office/powerpoint/2010/main" val="37941469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3E39-A09D-D449-9B2D-C4E813BB68FE}"/>
              </a:ext>
            </a:extLst>
          </p:cNvPr>
          <p:cNvSpPr>
            <a:spLocks noGrp="1"/>
          </p:cNvSpPr>
          <p:nvPr>
            <p:ph type="title"/>
          </p:nvPr>
        </p:nvSpPr>
        <p:spPr/>
        <p:txBody>
          <a:bodyPr/>
          <a:lstStyle/>
          <a:p>
            <a:r>
              <a:rPr lang="en-US"/>
              <a:t>Mô hình dữ liệu</a:t>
            </a:r>
          </a:p>
        </p:txBody>
      </p:sp>
      <p:sp>
        <p:nvSpPr>
          <p:cNvPr id="3" name="Content Placeholder 2">
            <a:extLst>
              <a:ext uri="{FF2B5EF4-FFF2-40B4-BE49-F238E27FC236}">
                <a16:creationId xmlns:a16="http://schemas.microsoft.com/office/drawing/2014/main" id="{E9865BFA-0396-D841-B923-6DE8A4956315}"/>
              </a:ext>
            </a:extLst>
          </p:cNvPr>
          <p:cNvSpPr>
            <a:spLocks noGrp="1"/>
          </p:cNvSpPr>
          <p:nvPr>
            <p:ph idx="1"/>
          </p:nvPr>
        </p:nvSpPr>
        <p:spPr/>
        <p:txBody>
          <a:bodyPr/>
          <a:lstStyle/>
          <a:p>
            <a:r>
              <a:rPr lang="vi-VN"/>
              <a:t>Định nghĩa về mô hình (model):</a:t>
            </a:r>
          </a:p>
          <a:p>
            <a:pPr lvl="1"/>
            <a:r>
              <a:rPr lang="vi-VN"/>
              <a:t>Là thuật ngữ để </a:t>
            </a:r>
            <a:r>
              <a:rPr lang="vi-VN">
                <a:solidFill>
                  <a:srgbClr val="FF0000"/>
                </a:solidFill>
              </a:rPr>
              <a:t>biểu diễn các hiện tượng trong một phương thức dễ đọc</a:t>
            </a:r>
            <a:r>
              <a:rPr lang="vi-VN"/>
              <a:t>. </a:t>
            </a:r>
          </a:p>
          <a:p>
            <a:pPr lvl="1"/>
            <a:r>
              <a:rPr lang="vi-VN"/>
              <a:t>Mô hình cũng có thể là sự trừu tượng hóa, đơn giản hóa về một thế giới thực, là cầu nối giữa lí thuyết và thực tiễn.</a:t>
            </a:r>
          </a:p>
          <a:p>
            <a:r>
              <a:rPr lang="vi-VN"/>
              <a:t>Mô hình có thể được chia thành hai loại: </a:t>
            </a:r>
            <a:r>
              <a:rPr lang="vi-VN">
                <a:solidFill>
                  <a:srgbClr val="FF0000"/>
                </a:solidFill>
              </a:rPr>
              <a:t>Số hóa và không số hóa. </a:t>
            </a:r>
          </a:p>
          <a:p>
            <a:r>
              <a:rPr lang="vi-VN"/>
              <a:t>Mô hình không số hóa thì dễ hiểu nhưng khó quản trị bởi máy tính. </a:t>
            </a:r>
          </a:p>
          <a:p>
            <a:endParaRPr lang="en-US"/>
          </a:p>
        </p:txBody>
      </p:sp>
    </p:spTree>
    <p:extLst>
      <p:ext uri="{BB962C8B-B14F-4D97-AF65-F5344CB8AC3E}">
        <p14:creationId xmlns:p14="http://schemas.microsoft.com/office/powerpoint/2010/main" val="122513829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D9F8-5FFF-5A44-AF6B-840D60C9E70B}"/>
              </a:ext>
            </a:extLst>
          </p:cNvPr>
          <p:cNvSpPr>
            <a:spLocks noGrp="1"/>
          </p:cNvSpPr>
          <p:nvPr>
            <p:ph type="title"/>
          </p:nvPr>
        </p:nvSpPr>
        <p:spPr/>
        <p:txBody>
          <a:bodyPr/>
          <a:lstStyle/>
          <a:p>
            <a:r>
              <a:rPr lang="en-US"/>
              <a:t>Các dạng mô hình dữ liệu</a:t>
            </a:r>
          </a:p>
        </p:txBody>
      </p:sp>
      <p:sp>
        <p:nvSpPr>
          <p:cNvPr id="3" name="Content Placeholder 2">
            <a:extLst>
              <a:ext uri="{FF2B5EF4-FFF2-40B4-BE49-F238E27FC236}">
                <a16:creationId xmlns:a16="http://schemas.microsoft.com/office/drawing/2014/main" id="{046A7EFC-EEFF-024B-AA97-C5923C23CB42}"/>
              </a:ext>
            </a:extLst>
          </p:cNvPr>
          <p:cNvSpPr>
            <a:spLocks noGrp="1"/>
          </p:cNvSpPr>
          <p:nvPr>
            <p:ph idx="1"/>
          </p:nvPr>
        </p:nvSpPr>
        <p:spPr/>
        <p:txBody>
          <a:bodyPr/>
          <a:lstStyle/>
          <a:p>
            <a:pPr>
              <a:lnSpc>
                <a:spcPct val="150000"/>
              </a:lnSpc>
            </a:pPr>
            <a:r>
              <a:rPr lang="en-US"/>
              <a:t>Có 3 dạng mô hình dữ liệu:</a:t>
            </a:r>
          </a:p>
          <a:p>
            <a:pPr lvl="1">
              <a:lnSpc>
                <a:spcPct val="150000"/>
              </a:lnSpc>
            </a:pPr>
            <a:r>
              <a:rPr lang="en-US"/>
              <a:t>Mức 1: Mô hình dữ liệu mức quan niệm.</a:t>
            </a:r>
          </a:p>
          <a:p>
            <a:pPr lvl="1">
              <a:lnSpc>
                <a:spcPct val="150000"/>
              </a:lnSpc>
            </a:pPr>
            <a:r>
              <a:rPr lang="en-US">
                <a:solidFill>
                  <a:srgbClr val="FF0000"/>
                </a:solidFill>
              </a:rPr>
              <a:t>Mức 2: Mô hình dữ liệu ở mức Logic.</a:t>
            </a:r>
          </a:p>
          <a:p>
            <a:pPr lvl="1">
              <a:lnSpc>
                <a:spcPct val="150000"/>
              </a:lnSpc>
            </a:pPr>
            <a:r>
              <a:rPr lang="en-US"/>
              <a:t>Mức 3: Mô hình dữ liệu ở mức Vật lý. </a:t>
            </a:r>
          </a:p>
        </p:txBody>
      </p:sp>
    </p:spTree>
    <p:extLst>
      <p:ext uri="{BB962C8B-B14F-4D97-AF65-F5344CB8AC3E}">
        <p14:creationId xmlns:p14="http://schemas.microsoft.com/office/powerpoint/2010/main" val="163825303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D82C-1E14-1F4F-9687-D92B980E2D57}"/>
              </a:ext>
            </a:extLst>
          </p:cNvPr>
          <p:cNvSpPr>
            <a:spLocks noGrp="1"/>
          </p:cNvSpPr>
          <p:nvPr>
            <p:ph type="title"/>
          </p:nvPr>
        </p:nvSpPr>
        <p:spPr/>
        <p:txBody>
          <a:bodyPr/>
          <a:lstStyle/>
          <a:p>
            <a:r>
              <a:rPr lang="en-US"/>
              <a:t>Mô hình dữ liệu mức quan niệm</a:t>
            </a:r>
          </a:p>
        </p:txBody>
      </p:sp>
      <p:sp>
        <p:nvSpPr>
          <p:cNvPr id="3" name="Content Placeholder 2">
            <a:extLst>
              <a:ext uri="{FF2B5EF4-FFF2-40B4-BE49-F238E27FC236}">
                <a16:creationId xmlns:a16="http://schemas.microsoft.com/office/drawing/2014/main" id="{DDB3C016-10D3-9049-947D-10EE93B21A04}"/>
              </a:ext>
            </a:extLst>
          </p:cNvPr>
          <p:cNvSpPr>
            <a:spLocks noGrp="1"/>
          </p:cNvSpPr>
          <p:nvPr>
            <p:ph idx="1"/>
          </p:nvPr>
        </p:nvSpPr>
        <p:spPr/>
        <p:txBody>
          <a:bodyPr/>
          <a:lstStyle/>
          <a:p>
            <a:pPr>
              <a:lnSpc>
                <a:spcPct val="150000"/>
              </a:lnSpc>
            </a:pPr>
            <a:r>
              <a:rPr lang="en-US" altLang="en-US"/>
              <a:t>Một mô hình dữ liệu quan niệm là hình thức </a:t>
            </a:r>
            <a:r>
              <a:rPr lang="en-US" altLang="en-US">
                <a:solidFill>
                  <a:srgbClr val="FF0000"/>
                </a:solidFill>
              </a:rPr>
              <a:t>trừu tượng </a:t>
            </a:r>
            <a:r>
              <a:rPr lang="en-US" altLang="en-US"/>
              <a:t>nhất của mô hình dữ liệu, là phương tiện hữu ích để </a:t>
            </a:r>
            <a:r>
              <a:rPr lang="en-US" altLang="en-US">
                <a:solidFill>
                  <a:srgbClr val="FF0000"/>
                </a:solidFill>
              </a:rPr>
              <a:t>giao tiếp các ý tưởng</a:t>
            </a:r>
            <a:r>
              <a:rPr lang="en-US" altLang="en-US"/>
              <a:t>, vì tính đơn giản của nó.</a:t>
            </a:r>
          </a:p>
          <a:p>
            <a:endParaRPr lang="en-US"/>
          </a:p>
        </p:txBody>
      </p:sp>
      <p:pic>
        <p:nvPicPr>
          <p:cNvPr id="4" name="Picture 4" descr="MoHinhDL muc Quan Niem">
            <a:extLst>
              <a:ext uri="{FF2B5EF4-FFF2-40B4-BE49-F238E27FC236}">
                <a16:creationId xmlns:a16="http://schemas.microsoft.com/office/drawing/2014/main" id="{00DC47E7-F7AD-3648-A03A-C87E57AA0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200400"/>
            <a:ext cx="4267200" cy="259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91827"/>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5163</TotalTime>
  <Words>3247</Words>
  <Application>Microsoft Macintosh PowerPoint</Application>
  <PresentationFormat>Widescreen</PresentationFormat>
  <Paragraphs>327</Paragraphs>
  <Slides>56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Verdana</vt:lpstr>
      <vt:lpstr>Wingdings</vt:lpstr>
      <vt:lpstr>Default Design</vt:lpstr>
      <vt:lpstr>CHƯƠNG 2: TỔ CHỨC DỮ LIỆU TRÊN MÁY TÍNH BIỂU DIỄN DỮ LIỆU MỨC KHÁI NIỆM</vt:lpstr>
      <vt:lpstr>NỘI DUNG</vt:lpstr>
      <vt:lpstr>PowerPoint Presentation</vt:lpstr>
      <vt:lpstr>Khái niệm</vt:lpstr>
      <vt:lpstr>Mô hình hoá dữ liệu</vt:lpstr>
      <vt:lpstr>Mô hình dữ liệu</vt:lpstr>
      <vt:lpstr>Mô hình dữ liệu</vt:lpstr>
      <vt:lpstr>Các dạng mô hình dữ liệu</vt:lpstr>
      <vt:lpstr>Mô hình dữ liệu mức quan niệm</vt:lpstr>
      <vt:lpstr>Các mô hình dữ liệu ở mức quan niệm</vt:lpstr>
      <vt:lpstr>Ví dụ</vt:lpstr>
      <vt:lpstr>Mô hình dữ liệu mức Logic</vt:lpstr>
      <vt:lpstr>Ví dụ</vt:lpstr>
      <vt:lpstr>Các dạng mô hình mức logic</vt:lpstr>
      <vt:lpstr>Mô hình quan niệm 1 – Mô hình ERD</vt:lpstr>
      <vt:lpstr>Đặt vấn đề</vt:lpstr>
      <vt:lpstr>Giới thiệu </vt:lpstr>
      <vt:lpstr>Các yếu tố cơ bản của mô hình ERD</vt:lpstr>
      <vt:lpstr>Thực thể</vt:lpstr>
      <vt:lpstr>Một số lưu ý</vt:lpstr>
      <vt:lpstr>Mối kết hợp</vt:lpstr>
      <vt:lpstr>Một số ví dụ</vt:lpstr>
      <vt:lpstr>Bản số</vt:lpstr>
      <vt:lpstr>Ví dụ</vt:lpstr>
      <vt:lpstr>Ví dụ</vt:lpstr>
      <vt:lpstr>Chuyển đổi mô hình quan niệm sang logic</vt:lpstr>
      <vt:lpstr>Khả năng 1: Bản số (1,1)-(1,1)</vt:lpstr>
      <vt:lpstr>Khả năng 2: Bản số (0,1)-(1,1).</vt:lpstr>
      <vt:lpstr>Khả năng 3: Bản số (0,1)-(0,1).</vt:lpstr>
      <vt:lpstr>Khả năng 4: Bản số (1,1)-(1,n).</vt:lpstr>
      <vt:lpstr>Khả năng 5: Bản số (1,n)-(1,n)</vt:lpstr>
      <vt:lpstr>Các khả năng khác</vt:lpstr>
      <vt:lpstr>Ví dụ</vt:lpstr>
      <vt:lpstr>Ví dụ</vt:lpstr>
      <vt:lpstr>Mô hình quan niệm 2 – Mô hình lớp (Class diagram)</vt:lpstr>
      <vt:lpstr>Giới thiệu</vt:lpstr>
      <vt:lpstr>Lớp (class)</vt:lpstr>
      <vt:lpstr>Ví dụ</vt:lpstr>
      <vt:lpstr>Tìm kiếm lớp</vt:lpstr>
      <vt:lpstr>Tìm kiếm thuộc tính</vt:lpstr>
      <vt:lpstr>Mối quan hệ giữa các lớp</vt:lpstr>
      <vt:lpstr>Kế thừa</vt:lpstr>
      <vt:lpstr>Kết hợp</vt:lpstr>
      <vt:lpstr>Quan hệ tụ hợp</vt:lpstr>
      <vt:lpstr>Ví dụ</vt:lpstr>
      <vt:lpstr>Ví dụ (tt)</vt:lpstr>
      <vt:lpstr>Chuyển từ mô hình CD sang mô hình logic</vt:lpstr>
      <vt:lpstr>Khả năng 1: 1-1</vt:lpstr>
      <vt:lpstr>Khả năng 2: 1-n</vt:lpstr>
      <vt:lpstr>Khả năng 3: m-n</vt:lpstr>
      <vt:lpstr>Tổng kết</vt:lpstr>
      <vt:lpstr>TÀI LIỆU THAM KHẢO</vt:lpstr>
      <vt:lpstr>PowerPoint Presentation</vt:lpstr>
      <vt:lpstr>Bài tập</vt:lpstr>
      <vt:lpstr>Bài 1</vt:lpstr>
      <vt:lpstr>Bài 2</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1011</cp:revision>
  <cp:lastPrinted>2019-06-18T07:05:10Z</cp:lastPrinted>
  <dcterms:created xsi:type="dcterms:W3CDTF">2008-06-14T04:13:27Z</dcterms:created>
  <dcterms:modified xsi:type="dcterms:W3CDTF">2021-09-23T03:57:09Z</dcterms:modified>
</cp:coreProperties>
</file>