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8"/>
  </p:notesMasterIdLst>
  <p:sldIdLst>
    <p:sldId id="259" r:id="rId2"/>
    <p:sldId id="469" r:id="rId3"/>
    <p:sldId id="415" r:id="rId4"/>
    <p:sldId id="421" r:id="rId5"/>
    <p:sldId id="471" r:id="rId6"/>
    <p:sldId id="473" r:id="rId7"/>
    <p:sldId id="474" r:id="rId8"/>
    <p:sldId id="482" r:id="rId9"/>
    <p:sldId id="475" r:id="rId10"/>
    <p:sldId id="476" r:id="rId11"/>
    <p:sldId id="477" r:id="rId12"/>
    <p:sldId id="478" r:id="rId13"/>
    <p:sldId id="480" r:id="rId14"/>
    <p:sldId id="481" r:id="rId15"/>
    <p:sldId id="483" r:id="rId16"/>
    <p:sldId id="3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722"/>
    <a:srgbClr val="BABABA"/>
    <a:srgbClr val="304D50"/>
    <a:srgbClr val="4F81BD"/>
    <a:srgbClr val="C6D9F1"/>
    <a:srgbClr val="565555"/>
    <a:srgbClr val="008295"/>
    <a:srgbClr val="0097A9"/>
    <a:srgbClr val="575756"/>
    <a:srgbClr val="565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3" autoAdjust="0"/>
    <p:restoredTop sz="91515" autoAdjust="0"/>
  </p:normalViewPr>
  <p:slideViewPr>
    <p:cSldViewPr snapToGrid="0">
      <p:cViewPr varScale="1">
        <p:scale>
          <a:sx n="87" d="100"/>
          <a:sy n="87" d="100"/>
        </p:scale>
        <p:origin x="77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B2F47-C56C-4B91-BE1A-8E8C807F9A79}" type="datetimeFigureOut">
              <a:rPr lang="en-SG" smtClean="0"/>
              <a:t>5/7/2019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53E7-D885-4C60-8ACD-EA285A5CDB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6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9DCB8-1EEB-4653-9332-69CE0FC5FCC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02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A53E7-D885-4C60-8ACD-EA285A5CDB5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154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baseline="0" dirty="0" smtClean="0"/>
              <a:t>Agile vs. CI/CD vs. DevOps</a:t>
            </a:r>
          </a:p>
          <a:p>
            <a:endParaRPr lang="en-HK" baseline="0" dirty="0" smtClean="0"/>
          </a:p>
          <a:p>
            <a:pPr marL="228600" indent="-228600">
              <a:buAutoNum type="arabicPeriod"/>
            </a:pPr>
            <a:r>
              <a:rPr lang="en-HK" baseline="0" dirty="0" smtClean="0"/>
              <a:t>Agile – Focus on processes, while accelerating delivery</a:t>
            </a:r>
          </a:p>
          <a:p>
            <a:pPr marL="228600" indent="-228600">
              <a:buAutoNum type="arabicPeriod"/>
            </a:pPr>
            <a:r>
              <a:rPr lang="en-HK" baseline="0" dirty="0" smtClean="0"/>
              <a:t>CI/CD – Focus on Software Development Lifecycle, that emphasize on Automation</a:t>
            </a:r>
          </a:p>
          <a:p>
            <a:pPr marL="228600" indent="-228600">
              <a:buAutoNum type="arabicPeriod"/>
            </a:pPr>
            <a:r>
              <a:rPr lang="en-HK" baseline="0" dirty="0" smtClean="0"/>
              <a:t>DevOps – Focus on Culture, that emphasize on Responsiveness (Co-location)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A53E7-D885-4C60-8ACD-EA285A5CDB5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391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768666" y="6561667"/>
            <a:ext cx="423333" cy="296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75565">
              <a:lnSpc>
                <a:spcPct val="100000"/>
              </a:lnSpc>
            </a:pPr>
            <a:fld id="{81D60167-4931-47E6-BA6A-407CBD079E47}" type="slidenum">
              <a:rPr lang="en-SG" sz="800" b="1" smtClean="0">
                <a:solidFill>
                  <a:srgbClr val="868686"/>
                </a:solidFill>
                <a:latin typeface="Calibri"/>
                <a:cs typeface="Calibri"/>
              </a:rPr>
              <a:t>‹#›</a:t>
            </a:fld>
            <a:endParaRPr lang="en-SG" sz="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8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FA43A-5900-43A5-B74B-B81666860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1916-14C5-4D0D-AC73-4C9A5FC7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768666" y="6561667"/>
            <a:ext cx="423333" cy="296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DFF4-CBD0-4475-82C6-C3826F98A00C}" type="slidenum">
              <a:rPr lang="en-SG" smtClean="0"/>
              <a:t>‹#›</a:t>
            </a:fld>
            <a:endParaRPr lang="en-SG"/>
          </a:p>
        </p:txBody>
      </p:sp>
      <p:sp>
        <p:nvSpPr>
          <p:cNvPr id="4" name="bk object 16"/>
          <p:cNvSpPr/>
          <p:nvPr/>
        </p:nvSpPr>
        <p:spPr>
          <a:xfrm>
            <a:off x="11008797" y="298152"/>
            <a:ext cx="886249" cy="43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bk object 17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60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008797" y="298152"/>
            <a:ext cx="886249" cy="43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768666" y="6561667"/>
            <a:ext cx="423333" cy="296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DFF4-CBD0-4475-82C6-C3826F98A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11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1008797" y="298152"/>
            <a:ext cx="886249" cy="43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768666" y="6561667"/>
            <a:ext cx="423333" cy="296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DFF4-CBD0-4475-82C6-C3826F98A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5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768666" y="6561667"/>
            <a:ext cx="423333" cy="296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DFF4-CBD0-4475-82C6-C3826F98A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95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8125" y="188913"/>
            <a:ext cx="9229725" cy="5349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2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451" y="640770"/>
            <a:ext cx="11622366" cy="63245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768666" y="6561667"/>
            <a:ext cx="423333" cy="296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DFF4-CBD0-4475-82C6-C3826F98A00C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bk object 16"/>
          <p:cNvSpPr/>
          <p:nvPr/>
        </p:nvSpPr>
        <p:spPr>
          <a:xfrm>
            <a:off x="11008797" y="298152"/>
            <a:ext cx="886249" cy="43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4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734800" y="65810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B5AF936-6FED-4CE6-921E-6BF07ED99683}" type="slidenum">
              <a:rPr lang="en-SG" sz="12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en-SG" sz="12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bk object 16"/>
          <p:cNvSpPr/>
          <p:nvPr userDrawn="1"/>
        </p:nvSpPr>
        <p:spPr>
          <a:xfrm>
            <a:off x="11008797" y="298152"/>
            <a:ext cx="886249" cy="43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bk object 17"/>
          <p:cNvSpPr/>
          <p:nvPr userDrawn="1"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451" y="510541"/>
            <a:ext cx="11622366" cy="632459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GB" sz="3200" b="1" spc="-85" dirty="0">
                <a:solidFill>
                  <a:srgbClr val="565655"/>
                </a:solidFill>
                <a:cs typeface="Calibri"/>
              </a:defRPr>
            </a:lvl1pPr>
          </a:lstStyle>
          <a:p>
            <a:pPr marL="9144" lvl="0">
              <a:lnSpc>
                <a:spcPct val="1000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89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008797" y="298152"/>
            <a:ext cx="886249" cy="43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Holder 6"/>
          <p:cNvSpPr>
            <a:spLocks noGrp="1"/>
          </p:cNvSpPr>
          <p:nvPr>
            <p:ph type="sldNum" sz="quarter" idx="7"/>
          </p:nvPr>
        </p:nvSpPr>
        <p:spPr>
          <a:xfrm>
            <a:off x="11430000" y="6452254"/>
            <a:ext cx="489465" cy="136651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algn="ctr">
              <a:defRPr/>
            </a:lvl1pPr>
          </a:lstStyle>
          <a:p>
            <a:pPr marL="75565">
              <a:lnSpc>
                <a:spcPct val="100000"/>
              </a:lnSpc>
            </a:pPr>
            <a:fld id="{81D60167-4931-47E6-BA6A-407CBD079E47}" type="slidenum">
              <a:rPr lang="en-GB" sz="800" b="1" smtClean="0">
                <a:solidFill>
                  <a:srgbClr val="868686"/>
                </a:solidFill>
                <a:latin typeface="Calibri"/>
                <a:cs typeface="Calibri"/>
              </a:rPr>
              <a:t>‹#›</a:t>
            </a:fld>
            <a:endParaRPr lang="en-GB" sz="800" dirty="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451" y="510541"/>
            <a:ext cx="11622366" cy="632459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GB" sz="3200" b="1" spc="-85" dirty="0">
                <a:solidFill>
                  <a:srgbClr val="565655"/>
                </a:solidFill>
                <a:cs typeface="Calibri"/>
              </a:defRPr>
            </a:lvl1pPr>
          </a:lstStyle>
          <a:p>
            <a:pPr marL="9144" lvl="0">
              <a:lnSpc>
                <a:spcPct val="10000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49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37">
          <p15:clr>
            <a:srgbClr val="FBAE40"/>
          </p15:clr>
        </p15:guide>
        <p15:guide id="4" orient="horz" pos="99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451" y="640770"/>
            <a:ext cx="11622366" cy="63245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0968" y="2288630"/>
            <a:ext cx="7731333" cy="32100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768666" y="6561667"/>
            <a:ext cx="423333" cy="296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DFF4-CBD0-4475-82C6-C3826F98A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7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97" r:id="rId7"/>
    <p:sldLayoutId id="2147483798" r:id="rId8"/>
    <p:sldLayoutId id="2147483799" r:id="rId9"/>
    <p:sldLayoutId id="214748380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tiff"/><Relationship Id="rId24" Type="http://schemas.openxmlformats.org/officeDocument/2006/relationships/image" Target="../media/image24.png"/><Relationship Id="rId5" Type="http://schemas.openxmlformats.org/officeDocument/2006/relationships/image" Target="../media/image5.tiff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02536" y="5624206"/>
            <a:ext cx="11584664" cy="45719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7950">
            <a:solidFill>
              <a:srgbClr val="E877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9" name="Picture 2" descr="https://static.pexels.com/photos/29765/pexels-phot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2536" y="298758"/>
            <a:ext cx="11584664" cy="527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17"/>
          <p:cNvSpPr/>
          <p:nvPr/>
        </p:nvSpPr>
        <p:spPr>
          <a:xfrm>
            <a:off x="0" y="2119263"/>
            <a:ext cx="5760720" cy="1623695"/>
          </a:xfrm>
          <a:custGeom>
            <a:avLst/>
            <a:gdLst/>
            <a:ahLst/>
            <a:cxnLst/>
            <a:rect l="l" t="t" r="r" b="b"/>
            <a:pathLst>
              <a:path w="4340860" h="1623695">
                <a:moveTo>
                  <a:pt x="0" y="1623136"/>
                </a:moveTo>
                <a:lnTo>
                  <a:pt x="4340542" y="1623136"/>
                </a:lnTo>
                <a:lnTo>
                  <a:pt x="4340542" y="0"/>
                </a:lnTo>
                <a:lnTo>
                  <a:pt x="0" y="0"/>
                </a:lnTo>
                <a:lnTo>
                  <a:pt x="0" y="1623136"/>
                </a:lnTo>
                <a:close/>
              </a:path>
            </a:pathLst>
          </a:custGeom>
          <a:solidFill>
            <a:srgbClr val="E87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0"/>
          <p:cNvSpPr txBox="1">
            <a:spLocks/>
          </p:cNvSpPr>
          <p:nvPr/>
        </p:nvSpPr>
        <p:spPr>
          <a:xfrm>
            <a:off x="-176107" y="2321712"/>
            <a:ext cx="6112934" cy="121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/>
            <a:r>
              <a:rPr lang="en-US" altLang="ja-JP" b="1" spc="-80" dirty="0" smtClean="0">
                <a:solidFill>
                  <a:schemeClr val="bg1"/>
                </a:solidFill>
                <a:ea typeface="メイリオ" panose="020B0604030504040204" pitchFamily="50" charset="-128"/>
                <a:cs typeface="FWD Circular TT Bold" panose="02010804010101010104" pitchFamily="2" charset="0"/>
              </a:rPr>
              <a:t>Group IT</a:t>
            </a:r>
          </a:p>
          <a:p>
            <a:pPr marL="12700" marR="5080" algn="ctr"/>
            <a:r>
              <a:rPr lang="en-US" altLang="ja-JP" b="1" spc="-80" dirty="0" smtClean="0">
                <a:solidFill>
                  <a:schemeClr val="bg1"/>
                </a:solidFill>
                <a:ea typeface="メイリオ" panose="020B0604030504040204" pitchFamily="50" charset="-128"/>
                <a:cs typeface="FWD Circular TT Bold" panose="02010804010101010104" pitchFamily="2" charset="0"/>
              </a:rPr>
              <a:t>Standard Tools</a:t>
            </a:r>
            <a:endParaRPr lang="en-US" b="1" spc="-35" dirty="0">
              <a:solidFill>
                <a:srgbClr val="FFFFFF"/>
              </a:solidFill>
              <a:cs typeface="FWD Circular TT Bold" panose="02010804010101010104" pitchFamily="2" charset="0"/>
            </a:endParaRPr>
          </a:p>
        </p:txBody>
      </p:sp>
      <p:sp>
        <p:nvSpPr>
          <p:cNvPr id="12" name="object 20"/>
          <p:cNvSpPr txBox="1">
            <a:spLocks/>
          </p:cNvSpPr>
          <p:nvPr/>
        </p:nvSpPr>
        <p:spPr>
          <a:xfrm>
            <a:off x="9003890" y="4388639"/>
            <a:ext cx="2769964" cy="77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100" b="1" i="0">
                <a:solidFill>
                  <a:srgbClr val="575756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 algn="r" defTabSz="914400">
              <a:lnSpc>
                <a:spcPct val="90000"/>
              </a:lnSpc>
            </a:pPr>
            <a:r>
              <a:rPr lang="en-US" sz="1800" kern="0" spc="-35" dirty="0" smtClean="0">
                <a:solidFill>
                  <a:srgbClr val="FFFFFF"/>
                </a:solidFill>
                <a:latin typeface="FWD Circular TT Book" panose="02010604010101010104" pitchFamily="2" charset="0"/>
                <a:cs typeface="FWD Circular TT Book" panose="02010604010101010104" pitchFamily="2" charset="0"/>
              </a:rPr>
              <a:t>Group IT</a:t>
            </a:r>
            <a:endParaRPr lang="en-US" sz="1800" b="0" kern="0" spc="-35" dirty="0" smtClean="0">
              <a:solidFill>
                <a:srgbClr val="FFFFFF"/>
              </a:solidFill>
              <a:latin typeface="FWD Circular TT Book" panose="02010604010101010104" pitchFamily="2" charset="0"/>
              <a:cs typeface="FWD Circular TT Book" panose="02010604010101010104" pitchFamily="2" charset="0"/>
            </a:endParaRPr>
          </a:p>
          <a:p>
            <a:pPr marL="12700" marR="5080" algn="r" defTabSz="914400">
              <a:lnSpc>
                <a:spcPct val="90000"/>
              </a:lnSpc>
            </a:pPr>
            <a:endParaRPr lang="en-US" sz="1800" b="0" kern="0" spc="-35" dirty="0" smtClean="0">
              <a:solidFill>
                <a:srgbClr val="FFFFFF"/>
              </a:solidFill>
              <a:latin typeface="FWD Circular TT Book" panose="02010604010101010104" pitchFamily="2" charset="0"/>
              <a:cs typeface="FWD Circular TT Book" panose="02010604010101010104" pitchFamily="2" charset="0"/>
            </a:endParaRPr>
          </a:p>
          <a:p>
            <a:pPr marL="12700" marR="5080" algn="r" defTabSz="914400">
              <a:lnSpc>
                <a:spcPct val="90000"/>
              </a:lnSpc>
            </a:pPr>
            <a:r>
              <a:rPr lang="en-US" sz="1800" b="0" kern="0" spc="-35" dirty="0" smtClean="0">
                <a:solidFill>
                  <a:srgbClr val="FFFFFF"/>
                </a:solidFill>
                <a:latin typeface="FWD Circular TT Book" panose="02010604010101010104" pitchFamily="2" charset="0"/>
                <a:cs typeface="FWD Circular TT Book" panose="02010604010101010104" pitchFamily="2" charset="0"/>
              </a:rPr>
              <a:t>April 1</a:t>
            </a:r>
            <a:r>
              <a:rPr lang="en-US" sz="1800" b="0" kern="0" spc="-35" baseline="30000" dirty="0" smtClean="0">
                <a:solidFill>
                  <a:srgbClr val="FFFFFF"/>
                </a:solidFill>
                <a:latin typeface="FWD Circular TT Book" panose="02010604010101010104" pitchFamily="2" charset="0"/>
                <a:cs typeface="FWD Circular TT Book" panose="02010604010101010104" pitchFamily="2" charset="0"/>
              </a:rPr>
              <a:t>st</a:t>
            </a:r>
            <a:r>
              <a:rPr lang="en-US" sz="1800" b="0" kern="0" spc="-35" dirty="0" smtClean="0">
                <a:solidFill>
                  <a:srgbClr val="FFFFFF"/>
                </a:solidFill>
                <a:latin typeface="FWD Circular TT Book" panose="02010604010101010104" pitchFamily="2" charset="0"/>
                <a:cs typeface="FWD Circular TT Book" panose="02010604010101010104" pitchFamily="2" charset="0"/>
              </a:rPr>
              <a:t>, 20</a:t>
            </a:r>
            <a:r>
              <a:rPr lang="en-US" sz="2000" b="0" kern="0" spc="-35" dirty="0" smtClean="0">
                <a:solidFill>
                  <a:srgbClr val="FFFFFF"/>
                </a:solidFill>
                <a:latin typeface="FWD Circular TT Book" panose="02010604010101010104" pitchFamily="2" charset="0"/>
                <a:cs typeface="FWD Circular TT Book" panose="02010604010101010104" pitchFamily="2" charset="0"/>
              </a:rPr>
              <a:t>19</a:t>
            </a:r>
            <a:endParaRPr lang="en-US" sz="2000" b="0" kern="0" spc="-35" dirty="0">
              <a:solidFill>
                <a:srgbClr val="FFFFFF"/>
              </a:solidFill>
              <a:latin typeface="FWD Circular TT Book" panose="02010604010101010104" pitchFamily="2" charset="0"/>
              <a:cs typeface="FWD Circular TT Book" panose="020106040101010101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4000" y="404449"/>
            <a:ext cx="7058101" cy="0"/>
          </a:xfrm>
          <a:custGeom>
            <a:avLst/>
            <a:gdLst/>
            <a:ahLst/>
            <a:cxnLst/>
            <a:rect l="l" t="t" r="r" b="b"/>
            <a:pathLst>
              <a:path w="7058101">
                <a:moveTo>
                  <a:pt x="7058101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3603" y="360006"/>
            <a:ext cx="834396" cy="4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7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793732"/>
              </p:ext>
            </p:extLst>
          </p:nvPr>
        </p:nvGraphicFramePr>
        <p:xfrm>
          <a:off x="638177" y="1333500"/>
          <a:ext cx="10791823" cy="431376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8322"/>
                <a:gridCol w="2394021"/>
                <a:gridCol w="1266613"/>
                <a:gridCol w="1316567"/>
                <a:gridCol w="4686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/ Technology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E87720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Spring IDE</a:t>
                      </a:r>
                      <a:r>
                        <a:rPr lang="en-US" baseline="0" dirty="0" smtClean="0"/>
                        <a:t> (3.9.5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based on Eclipse 4.8.0)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Frontend</a:t>
                      </a:r>
                      <a:r>
                        <a:rPr lang="en-US" baseline="0" dirty="0" smtClean="0"/>
                        <a:t> JavaScript IDE</a:t>
                      </a:r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IntelliJ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2018.2.2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2018.2.2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IDE (Individual Consideration)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Confluence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Draw.io in Confluence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Diagrams tools in Confluence</a:t>
                      </a: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Figma</a:t>
                      </a:r>
                      <a:r>
                        <a:rPr lang="en-US" baseline="0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Porotype and wireframe</a:t>
                      </a:r>
                      <a:r>
                        <a:rPr lang="en-US" baseline="0" dirty="0" smtClean="0"/>
                        <a:t> tools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bject 2"/>
          <p:cNvSpPr txBox="1"/>
          <p:nvPr/>
        </p:nvSpPr>
        <p:spPr>
          <a:xfrm>
            <a:off x="604202" y="737257"/>
            <a:ext cx="264668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100" b="1" spc="-40" dirty="0" smtClean="0">
                <a:solidFill>
                  <a:srgbClr val="565655"/>
                </a:solidFill>
                <a:latin typeface="Calibri"/>
                <a:cs typeface="Calibri"/>
              </a:rPr>
              <a:t>Development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63" y="1756445"/>
            <a:ext cx="745337" cy="3686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0" y="2339446"/>
            <a:ext cx="1050804" cy="175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33" y="2661181"/>
            <a:ext cx="372633" cy="347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48" y="3120287"/>
            <a:ext cx="1050804" cy="277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13" y="3479927"/>
            <a:ext cx="428672" cy="409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02" y="6253207"/>
            <a:ext cx="1088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900" dirty="0" smtClean="0"/>
              <a:t>IntelliJ # </a:t>
            </a:r>
            <a:r>
              <a:rPr lang="en-US" sz="900" dirty="0"/>
              <a:t>- US $</a:t>
            </a:r>
            <a:r>
              <a:rPr lang="en-US" sz="900" dirty="0" smtClean="0"/>
              <a:t>499 first year, </a:t>
            </a:r>
            <a:r>
              <a:rPr lang="en-US" sz="900" dirty="0"/>
              <a:t>US $</a:t>
            </a:r>
            <a:r>
              <a:rPr lang="en-US" sz="900" dirty="0" smtClean="0"/>
              <a:t>399.00</a:t>
            </a:r>
            <a:r>
              <a:rPr lang="en-US" sz="900" dirty="0"/>
              <a:t>/2nd </a:t>
            </a:r>
            <a:r>
              <a:rPr lang="en-US" sz="900" dirty="0" smtClean="0"/>
              <a:t>year, US</a:t>
            </a:r>
            <a:r>
              <a:rPr lang="en-US" sz="900" dirty="0"/>
              <a:t> $</a:t>
            </a:r>
            <a:r>
              <a:rPr lang="en-US" sz="900" dirty="0" smtClean="0"/>
              <a:t>299.00</a:t>
            </a:r>
            <a:r>
              <a:rPr lang="en-US" sz="900" dirty="0"/>
              <a:t>/3rd year </a:t>
            </a:r>
            <a:r>
              <a:rPr lang="en-US" sz="900" dirty="0" smtClean="0"/>
              <a:t>onwards (For organization)</a:t>
            </a:r>
          </a:p>
          <a:p>
            <a:pPr fontAlgn="base"/>
            <a:r>
              <a:rPr lang="en-US" sz="900" dirty="0" err="1" smtClean="0"/>
              <a:t>Figma</a:t>
            </a:r>
            <a:r>
              <a:rPr lang="en-US" sz="900" dirty="0" smtClean="0"/>
              <a:t> # - Starter free, Professional US $12 per editor/month, Organization US $45 per editor/month</a:t>
            </a:r>
            <a:endParaRPr lang="en-US" sz="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233" y="3979511"/>
            <a:ext cx="328328" cy="3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4000" y="404449"/>
            <a:ext cx="7058101" cy="0"/>
          </a:xfrm>
          <a:custGeom>
            <a:avLst/>
            <a:gdLst/>
            <a:ahLst/>
            <a:cxnLst/>
            <a:rect l="l" t="t" r="r" b="b"/>
            <a:pathLst>
              <a:path w="7058101">
                <a:moveTo>
                  <a:pt x="7058101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3603" y="360006"/>
            <a:ext cx="834396" cy="4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7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344570"/>
              </p:ext>
            </p:extLst>
          </p:nvPr>
        </p:nvGraphicFramePr>
        <p:xfrm>
          <a:off x="638177" y="1333500"/>
          <a:ext cx="10791823" cy="2667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8322"/>
                <a:gridCol w="2394021"/>
                <a:gridCol w="1275080"/>
                <a:gridCol w="1308100"/>
                <a:gridCol w="4686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/ Technology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E87720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Postman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r>
                        <a:rPr lang="en-US" baseline="0" dirty="0" smtClean="0"/>
                        <a:t> testing tool</a:t>
                      </a:r>
                      <a:endParaRPr lang="en-US" dirty="0"/>
                    </a:p>
                  </a:txBody>
                  <a:tcPr/>
                </a:tc>
              </a:tr>
              <a:tr h="582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Selenium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robust, browser-based regression automation suites and tests</a:t>
                      </a:r>
                      <a:endParaRPr lang="en-US" dirty="0"/>
                    </a:p>
                  </a:txBody>
                  <a:tcPr/>
                </a:tc>
              </a:tr>
              <a:tr h="582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test tool</a:t>
                      </a:r>
                      <a:endParaRPr lang="en-US" dirty="0"/>
                    </a:p>
                  </a:txBody>
                  <a:tcPr/>
                </a:tc>
              </a:tr>
              <a:tr h="582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JavaScript Testing Framework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52" y="2215589"/>
            <a:ext cx="533400" cy="496319"/>
          </a:xfrm>
          <a:prstGeom prst="rect">
            <a:avLst/>
          </a:prstGeom>
        </p:spPr>
      </p:pic>
      <p:sp>
        <p:nvSpPr>
          <p:cNvPr id="12" name="object 2"/>
          <p:cNvSpPr txBox="1"/>
          <p:nvPr/>
        </p:nvSpPr>
        <p:spPr>
          <a:xfrm>
            <a:off x="604202" y="737257"/>
            <a:ext cx="264668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100" b="1" spc="-40" dirty="0" smtClean="0">
                <a:solidFill>
                  <a:srgbClr val="565655"/>
                </a:solidFill>
                <a:latin typeface="Calibri"/>
                <a:cs typeface="Calibri"/>
              </a:rPr>
              <a:t>Quality Assurance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59" y="1785485"/>
            <a:ext cx="1021786" cy="366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43" y="2931789"/>
            <a:ext cx="964017" cy="340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863" y="3532339"/>
            <a:ext cx="714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4000" y="404449"/>
            <a:ext cx="7058101" cy="0"/>
          </a:xfrm>
          <a:custGeom>
            <a:avLst/>
            <a:gdLst/>
            <a:ahLst/>
            <a:cxnLst/>
            <a:rect l="l" t="t" r="r" b="b"/>
            <a:pathLst>
              <a:path w="7058101">
                <a:moveTo>
                  <a:pt x="7058101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3603" y="360006"/>
            <a:ext cx="834396" cy="4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7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359886"/>
              </p:ext>
            </p:extLst>
          </p:nvPr>
        </p:nvGraphicFramePr>
        <p:xfrm>
          <a:off x="638177" y="1333500"/>
          <a:ext cx="11045823" cy="48285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8322"/>
                <a:gridCol w="2394021"/>
                <a:gridCol w="1292013"/>
                <a:gridCol w="1168400"/>
                <a:gridCol w="50630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/ Technology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E87720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Hat </a:t>
                      </a:r>
                      <a:r>
                        <a:rPr lang="en-US" dirty="0" err="1" smtClean="0"/>
                        <a:t>Jboss</a:t>
                      </a:r>
                      <a:r>
                        <a:rPr lang="en-US" dirty="0" smtClean="0"/>
                        <a:t> EAP /</a:t>
                      </a:r>
                    </a:p>
                    <a:p>
                      <a:r>
                        <a:rPr lang="en-US" dirty="0" smtClean="0"/>
                        <a:t>Red Hat </a:t>
                      </a:r>
                      <a:r>
                        <a:rPr lang="en-US" dirty="0" err="1" smtClean="0"/>
                        <a:t>Wildfly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6.4.0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JBoss</a:t>
                      </a:r>
                      <a:r>
                        <a:rPr lang="en-US" dirty="0" smtClean="0"/>
                        <a:t> Enterprise Application Platform</a:t>
                      </a:r>
                    </a:p>
                    <a:p>
                      <a:r>
                        <a:rPr lang="en-US" dirty="0" err="1" smtClean="0"/>
                        <a:t>JBoss</a:t>
                      </a:r>
                      <a:r>
                        <a:rPr lang="en-US" dirty="0" smtClean="0"/>
                        <a:t> open source version</a:t>
                      </a:r>
                      <a:r>
                        <a:rPr lang="en-US" baseline="0" dirty="0" smtClean="0"/>
                        <a:t>(Individual Consideration)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Hat Tomcat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Integration</a:t>
                      </a:r>
                      <a:endParaRPr lang="en-US" dirty="0"/>
                    </a:p>
                  </a:txBody>
                  <a:tcPr/>
                </a:tc>
              </a:tr>
              <a:tr h="617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CE / EE</a:t>
                      </a:r>
                      <a:endParaRPr lang="en-US" dirty="0"/>
                    </a:p>
                  </a:txBody>
                  <a:tcPr/>
                </a:tc>
              </a:tr>
              <a:tr h="434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/ </a:t>
                      </a:r>
                    </a:p>
                    <a:p>
                      <a:r>
                        <a:rPr lang="en-US" dirty="0" err="1" smtClean="0"/>
                        <a:t>Redhat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openshift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Orchestration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Plan, track, and manage agile and software development projects, include approval workflow</a:t>
                      </a:r>
                      <a:endParaRPr lang="en-US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NGINX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Proxy Server</a:t>
                      </a:r>
                      <a:endParaRPr lang="en-US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Server / Proxy 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764505"/>
            <a:ext cx="797378" cy="449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17" y="2366157"/>
            <a:ext cx="774518" cy="5482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00" y="3549161"/>
            <a:ext cx="721994" cy="574648"/>
          </a:xfrm>
          <a:prstGeom prst="rect">
            <a:avLst/>
          </a:prstGeom>
        </p:spPr>
      </p:pic>
      <p:sp>
        <p:nvSpPr>
          <p:cNvPr id="15" name="object 2"/>
          <p:cNvSpPr txBox="1"/>
          <p:nvPr/>
        </p:nvSpPr>
        <p:spPr>
          <a:xfrm>
            <a:off x="604202" y="737257"/>
            <a:ext cx="264668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100" b="1" spc="-40" dirty="0" err="1" smtClean="0">
                <a:solidFill>
                  <a:srgbClr val="565655"/>
                </a:solidFill>
                <a:latin typeface="Calibri"/>
                <a:cs typeface="Calibri"/>
              </a:rPr>
              <a:t>DevOps</a:t>
            </a:r>
            <a:endParaRPr lang="en-US" sz="2100" b="1" spc="-40" dirty="0" smtClean="0">
              <a:solidFill>
                <a:srgbClr val="565655"/>
              </a:solidFill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07" y="4203271"/>
            <a:ext cx="1030940" cy="255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1" y="4870693"/>
            <a:ext cx="890558" cy="4496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567" y="5419381"/>
            <a:ext cx="360901" cy="352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667" y="5805420"/>
            <a:ext cx="615469" cy="347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631" y="4470665"/>
            <a:ext cx="921118" cy="2372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226" y="2968128"/>
            <a:ext cx="514350" cy="5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4000" y="404449"/>
            <a:ext cx="7058101" cy="0"/>
          </a:xfrm>
          <a:custGeom>
            <a:avLst/>
            <a:gdLst/>
            <a:ahLst/>
            <a:cxnLst/>
            <a:rect l="l" t="t" r="r" b="b"/>
            <a:pathLst>
              <a:path w="7058101">
                <a:moveTo>
                  <a:pt x="7058101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3603" y="360006"/>
            <a:ext cx="834396" cy="4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7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540189"/>
              </p:ext>
            </p:extLst>
          </p:nvPr>
        </p:nvGraphicFramePr>
        <p:xfrm>
          <a:off x="638177" y="1333500"/>
          <a:ext cx="10791823" cy="28740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8322"/>
                <a:gridCol w="2394021"/>
                <a:gridCol w="1275080"/>
                <a:gridCol w="1308100"/>
                <a:gridCol w="4686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/ Technology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E87720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Fortify Static Code Analyzer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Code Analyzer</a:t>
                      </a:r>
                    </a:p>
                    <a:p>
                      <a:r>
                        <a:rPr lang="en-US" baseline="0" dirty="0" smtClean="0"/>
                        <a:t>(For development team to use)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Security </a:t>
                      </a:r>
                      <a:r>
                        <a:rPr lang="en-US" dirty="0" err="1" smtClean="0"/>
                        <a:t>AppScan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security testing and monitoring tools</a:t>
                      </a:r>
                    </a:p>
                    <a:p>
                      <a:r>
                        <a:rPr lang="en-US" dirty="0" smtClean="0"/>
                        <a:t>(For</a:t>
                      </a:r>
                      <a:r>
                        <a:rPr lang="en-US" baseline="0" dirty="0" smtClean="0"/>
                        <a:t> security team to use)</a:t>
                      </a:r>
                      <a:endParaRPr lang="en-US" dirty="0"/>
                    </a:p>
                  </a:txBody>
                  <a:tcPr/>
                </a:tc>
              </a:tr>
              <a:tr h="582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Nessus Vulnerability Scanner - Tenable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Proprietary vulnerability scanner</a:t>
                      </a:r>
                      <a:endParaRPr lang="en-US" dirty="0"/>
                    </a:p>
                  </a:txBody>
                  <a:tcPr/>
                </a:tc>
              </a:tr>
              <a:tr h="582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SonarQube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code</a:t>
                      </a:r>
                      <a:r>
                        <a:rPr lang="en-US" baseline="0" dirty="0" smtClean="0"/>
                        <a:t> scanning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bject 2"/>
          <p:cNvSpPr txBox="1"/>
          <p:nvPr/>
        </p:nvSpPr>
        <p:spPr>
          <a:xfrm>
            <a:off x="604202" y="737257"/>
            <a:ext cx="264668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100" b="1" spc="-40" dirty="0" smtClean="0">
                <a:solidFill>
                  <a:srgbClr val="565655"/>
                </a:solidFill>
                <a:latin typeface="Calibri"/>
                <a:cs typeface="Calibri"/>
              </a:rPr>
              <a:t>Security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835151"/>
            <a:ext cx="1005414" cy="281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4" y="2442105"/>
            <a:ext cx="1005414" cy="428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54" y="3175201"/>
            <a:ext cx="1023943" cy="280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0" y="3760562"/>
            <a:ext cx="1019081" cy="3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4000" y="404449"/>
            <a:ext cx="7058101" cy="0"/>
          </a:xfrm>
          <a:custGeom>
            <a:avLst/>
            <a:gdLst/>
            <a:ahLst/>
            <a:cxnLst/>
            <a:rect l="l" t="t" r="r" b="b"/>
            <a:pathLst>
              <a:path w="7058101">
                <a:moveTo>
                  <a:pt x="7058101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3603" y="360006"/>
            <a:ext cx="834396" cy="4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7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55149"/>
              </p:ext>
            </p:extLst>
          </p:nvPr>
        </p:nvGraphicFramePr>
        <p:xfrm>
          <a:off x="638177" y="1333501"/>
          <a:ext cx="10791823" cy="50041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8322"/>
                <a:gridCol w="2394021"/>
                <a:gridCol w="1243584"/>
                <a:gridCol w="1339596"/>
                <a:gridCol w="4686300"/>
              </a:tblGrid>
              <a:tr h="340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/ Technology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E87720"/>
                    </a:solidFill>
                  </a:tcPr>
                </a:tc>
              </a:tr>
              <a:tr h="485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HortonWorks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Data Management Platform</a:t>
                      </a:r>
                      <a:endParaRPr lang="en-US" dirty="0"/>
                    </a:p>
                  </a:txBody>
                  <a:tcPr/>
                </a:tc>
              </a:tr>
              <a:tr h="59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</a:t>
                      </a:r>
                      <a:r>
                        <a:rPr lang="en-US" baseline="0" dirty="0" smtClean="0"/>
                        <a:t> HDFS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r>
                        <a:rPr lang="en-US" baseline="0" dirty="0" smtClean="0"/>
                        <a:t> Data d</a:t>
                      </a:r>
                      <a:r>
                        <a:rPr lang="en-US" dirty="0" smtClean="0"/>
                        <a:t>istributed</a:t>
                      </a:r>
                      <a:r>
                        <a:rPr lang="en-US" baseline="0" dirty="0" smtClean="0"/>
                        <a:t> file system (built-in in Hortonworks)</a:t>
                      </a:r>
                      <a:endParaRPr lang="en-US" dirty="0"/>
                    </a:p>
                  </a:txBody>
                  <a:tcPr/>
                </a:tc>
              </a:tr>
              <a:tr h="485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 MapReduce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 Data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Processing </a:t>
                      </a:r>
                      <a:r>
                        <a:rPr lang="en-US" baseline="0" dirty="0" smtClean="0"/>
                        <a:t>(built-in in Hortonworks)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9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 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Time Data Processing </a:t>
                      </a:r>
                      <a:r>
                        <a:rPr lang="en-US" baseline="0" dirty="0" smtClean="0"/>
                        <a:t>(built-in in Hortonworks)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59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Apache 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Hadoop SQL-like data warehouse (built-in in Hortonworks)</a:t>
                      </a:r>
                      <a:endParaRPr lang="en-US" dirty="0"/>
                    </a:p>
                  </a:txBody>
                  <a:tcPr/>
                </a:tc>
              </a:tr>
              <a:tr h="59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</a:t>
                      </a:r>
                      <a:r>
                        <a:rPr lang="en-US" dirty="0" err="1" smtClean="0"/>
                        <a:t>Oozie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 Workflow Scheduler </a:t>
                      </a:r>
                      <a:r>
                        <a:rPr lang="en-US" baseline="0" dirty="0" smtClean="0"/>
                        <a:t>(built-in in Hortonworks)</a:t>
                      </a:r>
                      <a:endParaRPr lang="en-US" dirty="0"/>
                    </a:p>
                  </a:txBody>
                  <a:tcPr/>
                </a:tc>
              </a:tr>
              <a:tr h="59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Ranger (TBC)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Acces</a:t>
                      </a:r>
                      <a:r>
                        <a:rPr lang="en-US" baseline="0" dirty="0" smtClean="0"/>
                        <a:t>s 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(built-in in Hortonworks)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4672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Talend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Data Integration</a:t>
                      </a:r>
                      <a:r>
                        <a:rPr lang="en-US" baseline="0" dirty="0" smtClean="0"/>
                        <a:t> and</a:t>
                      </a:r>
                      <a:r>
                        <a:rPr lang="en-US" dirty="0" smtClean="0"/>
                        <a:t> Data Quality – ETL Tool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bject 2"/>
          <p:cNvSpPr txBox="1"/>
          <p:nvPr/>
        </p:nvSpPr>
        <p:spPr>
          <a:xfrm>
            <a:off x="604202" y="737257"/>
            <a:ext cx="264668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100" b="1" spc="-40" dirty="0" smtClean="0">
                <a:solidFill>
                  <a:srgbClr val="565655"/>
                </a:solidFill>
                <a:latin typeface="Calibri"/>
                <a:cs typeface="Calibri"/>
              </a:rPr>
              <a:t>Data Lake</a:t>
            </a:r>
          </a:p>
        </p:txBody>
      </p:sp>
      <p:pic>
        <p:nvPicPr>
          <p:cNvPr id="9" name="Picture 8" descr="hortonwork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41" y="1798444"/>
            <a:ext cx="939409" cy="33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alend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6" y="5849683"/>
            <a:ext cx="953715" cy="4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adoop mapreduce transparent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1" y="2920180"/>
            <a:ext cx="1052429" cy="33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adoop hdfs transparent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9" y="2270661"/>
            <a:ext cx="1092995" cy="5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hadoop hive transparent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1" y="4053311"/>
            <a:ext cx="481006" cy="43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Apache Spark logo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8" y="3413791"/>
            <a:ext cx="747853" cy="38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5" y="4833130"/>
            <a:ext cx="1079083" cy="260078"/>
          </a:xfrm>
          <a:prstGeom prst="rect">
            <a:avLst/>
          </a:prstGeom>
        </p:spPr>
      </p:pic>
      <p:pic>
        <p:nvPicPr>
          <p:cNvPr id="19" name="Picture 22" descr="apache ranger transparentçåçæå°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9" y="5350997"/>
            <a:ext cx="1028414" cy="4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4000" y="404449"/>
            <a:ext cx="7058101" cy="0"/>
          </a:xfrm>
          <a:custGeom>
            <a:avLst/>
            <a:gdLst/>
            <a:ahLst/>
            <a:cxnLst/>
            <a:rect l="l" t="t" r="r" b="b"/>
            <a:pathLst>
              <a:path w="7058101">
                <a:moveTo>
                  <a:pt x="7058101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3603" y="360006"/>
            <a:ext cx="834396" cy="4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7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894624"/>
              </p:ext>
            </p:extLst>
          </p:nvPr>
        </p:nvGraphicFramePr>
        <p:xfrm>
          <a:off x="638177" y="1333500"/>
          <a:ext cx="10791823" cy="142688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8322"/>
                <a:gridCol w="2394021"/>
                <a:gridCol w="1243584"/>
                <a:gridCol w="1339596"/>
                <a:gridCol w="4686300"/>
              </a:tblGrid>
              <a:tr h="3648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/ Technology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E87720"/>
                    </a:solidFill>
                  </a:tcPr>
                </a:tc>
              </a:tr>
              <a:tr h="530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Tableau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Analytic</a:t>
                      </a:r>
                      <a:r>
                        <a:rPr lang="en-US" baseline="0" dirty="0" smtClean="0"/>
                        <a:t> and Business Intelligence</a:t>
                      </a:r>
                      <a:endParaRPr lang="en-US" dirty="0"/>
                    </a:p>
                  </a:txBody>
                  <a:tcPr/>
                </a:tc>
              </a:tr>
              <a:tr h="530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ElasticSearch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HK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Full-Text</a:t>
                      </a:r>
                      <a:r>
                        <a:rPr lang="en-HK" sz="18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HK" sz="18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Search</a:t>
                      </a:r>
                      <a:r>
                        <a:rPr lang="en-HK" sz="1800" b="0" kern="120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Engine </a:t>
                      </a:r>
                      <a:r>
                        <a:rPr lang="en-HK" sz="18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 Hive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bject 2"/>
          <p:cNvSpPr txBox="1"/>
          <p:nvPr/>
        </p:nvSpPr>
        <p:spPr>
          <a:xfrm>
            <a:off x="604202" y="737257"/>
            <a:ext cx="264668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100" b="1" spc="-40" dirty="0" smtClean="0">
                <a:solidFill>
                  <a:srgbClr val="565655"/>
                </a:solidFill>
                <a:latin typeface="Calibri"/>
                <a:cs typeface="Calibri"/>
              </a:rPr>
              <a:t>Data Lake</a:t>
            </a:r>
          </a:p>
        </p:txBody>
      </p:sp>
      <p:pic>
        <p:nvPicPr>
          <p:cNvPr id="19" name="Picture 2" descr="tableau transparent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1" y="1721460"/>
            <a:ext cx="849907" cy="56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elasticsearch transparent logo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7" y="2317400"/>
            <a:ext cx="924441" cy="28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0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8797" y="6120784"/>
            <a:ext cx="886249" cy="43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3193" cy="5579732"/>
          </a:xfrm>
          <a:custGeom>
            <a:avLst/>
            <a:gdLst/>
            <a:ahLst/>
            <a:cxnLst/>
            <a:rect l="l" t="t" r="r" b="b"/>
            <a:pathLst>
              <a:path w="12193193" h="5579732">
                <a:moveTo>
                  <a:pt x="0" y="5579732"/>
                </a:moveTo>
                <a:lnTo>
                  <a:pt x="12193193" y="5579732"/>
                </a:lnTo>
                <a:lnTo>
                  <a:pt x="12193193" y="0"/>
                </a:lnTo>
                <a:lnTo>
                  <a:pt x="0" y="0"/>
                </a:lnTo>
                <a:lnTo>
                  <a:pt x="0" y="5579732"/>
                </a:lnTo>
              </a:path>
            </a:pathLst>
          </a:custGeom>
          <a:solidFill>
            <a:srgbClr val="E877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451" y="4543766"/>
            <a:ext cx="1398905" cy="615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621665">
              <a:lnSpc>
                <a:spcPct val="103099"/>
              </a:lnSpc>
            </a:pPr>
            <a:r>
              <a:rPr sz="800" b="1" dirty="0" smtClean="0">
                <a:solidFill>
                  <a:srgbClr val="FFFFFF"/>
                </a:solidFill>
                <a:latin typeface="Calibri"/>
                <a:cs typeface="Calibri"/>
              </a:rPr>
              <a:t>FWD</a:t>
            </a:r>
            <a:r>
              <a:rPr sz="800" b="1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b="1" spc="0" dirty="0" smtClean="0">
                <a:solidFill>
                  <a:srgbClr val="FFFFFF"/>
                </a:solidFill>
                <a:latin typeface="Calibri"/>
                <a:cs typeface="Calibri"/>
              </a:rPr>
              <a:t>Insu</a:t>
            </a:r>
            <a:r>
              <a:rPr sz="8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b="1" spc="0" dirty="0" smtClean="0">
                <a:solidFill>
                  <a:srgbClr val="FFFFFF"/>
                </a:solidFill>
                <a:latin typeface="Calibri"/>
                <a:cs typeface="Calibri"/>
              </a:rPr>
              <a:t>ance All rig</a:t>
            </a:r>
            <a:r>
              <a:rPr sz="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ts </a:t>
            </a:r>
            <a:r>
              <a:rPr sz="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b="1" spc="0" dirty="0" smtClean="0">
                <a:solidFill>
                  <a:srgbClr val="FFFFFF"/>
                </a:solidFill>
                <a:latin typeface="Calibri"/>
                <a:cs typeface="Calibri"/>
              </a:rPr>
              <a:t>ese</a:t>
            </a:r>
            <a:r>
              <a:rPr sz="800" b="1" spc="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800" b="1" spc="0" dirty="0" smtClean="0">
                <a:solidFill>
                  <a:srgbClr val="FFFFFF"/>
                </a:solidFill>
                <a:latin typeface="Calibri"/>
                <a:cs typeface="Calibri"/>
              </a:rPr>
              <a:t>ed 201</a:t>
            </a:r>
            <a:r>
              <a:rPr lang="en-HK" sz="800" b="1" spc="0" dirty="0" smtClean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8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 dirty="0"/>
          </a:p>
          <a:p>
            <a:pPr marL="12700">
              <a:lnSpc>
                <a:spcPct val="100000"/>
              </a:lnSpc>
            </a:pPr>
            <a:r>
              <a:rPr lang="en-SG" sz="800" b="1" dirty="0">
                <a:solidFill>
                  <a:srgbClr val="FFFFFF"/>
                </a:solidFill>
                <a:cs typeface="Calibri"/>
              </a:rPr>
              <a:t>Innovation Ideation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8" y="6248400"/>
            <a:ext cx="2910792" cy="378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2523" y="2405145"/>
            <a:ext cx="1189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4400" b="1" dirty="0" smtClean="0">
                <a:solidFill>
                  <a:schemeClr val="bg1"/>
                </a:solidFill>
                <a:latin typeface="FWD Circular TT Bold" panose="02010804010101010104" pitchFamily="2" charset="0"/>
                <a:cs typeface="FWD Circular TT Bold" panose="02010804010101010104" pitchFamily="2" charset="0"/>
              </a:rPr>
              <a:t>End</a:t>
            </a:r>
            <a:endParaRPr lang="en-US" sz="4400" b="1" dirty="0">
              <a:solidFill>
                <a:schemeClr val="bg1"/>
              </a:solidFill>
              <a:latin typeface="FWD Circular TT Bold" panose="02010804010101010104" pitchFamily="2" charset="0"/>
              <a:cs typeface="FWD Circular TT Bold" panose="020108040101010101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6DFF4-CBD0-4475-82C6-C3826F98A00C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bject 2"/>
          <p:cNvSpPr/>
          <p:nvPr/>
        </p:nvSpPr>
        <p:spPr>
          <a:xfrm>
            <a:off x="299351" y="349758"/>
            <a:ext cx="10415270" cy="0"/>
          </a:xfrm>
          <a:custGeom>
            <a:avLst/>
            <a:gdLst/>
            <a:ahLst/>
            <a:cxnLst/>
            <a:rect l="l" t="t" r="r" b="b"/>
            <a:pathLst>
              <a:path w="10415270">
                <a:moveTo>
                  <a:pt x="10415016" y="0"/>
                </a:moveTo>
                <a:lnTo>
                  <a:pt x="0" y="0"/>
                </a:lnTo>
              </a:path>
            </a:pathLst>
          </a:custGeom>
          <a:ln w="102107">
            <a:solidFill>
              <a:srgbClr val="E87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 txBox="1">
            <a:spLocks noGrp="1"/>
          </p:cNvSpPr>
          <p:nvPr>
            <p:ph type="title"/>
          </p:nvPr>
        </p:nvSpPr>
        <p:spPr>
          <a:xfrm>
            <a:off x="286641" y="548414"/>
            <a:ext cx="116363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b="1" spc="-50" dirty="0">
                <a:solidFill>
                  <a:schemeClr val="tx1">
                    <a:lumMod val="65000"/>
                    <a:lumOff val="35000"/>
                  </a:schemeClr>
                </a:solidFill>
                <a:cs typeface="FWD Circular TT Bold" panose="02010804010101010104" pitchFamily="2" charset="0"/>
              </a:rPr>
              <a:t>Document Update History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cs typeface="FWD Circular TT Bold" panose="02010804010101010104" pitchFamily="2" charset="0"/>
            </a:endParaRPr>
          </a:p>
        </p:txBody>
      </p:sp>
      <p:graphicFrame>
        <p:nvGraphicFramePr>
          <p:cNvPr id="13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11374"/>
              </p:ext>
            </p:extLst>
          </p:nvPr>
        </p:nvGraphicFramePr>
        <p:xfrm>
          <a:off x="762000" y="1521018"/>
          <a:ext cx="9952621" cy="4574979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2698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6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767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5323"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400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HK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28-Mar-2019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HK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DevOps Technical Workshop with Red Hat</a:t>
                      </a:r>
                      <a:endParaRPr lang="en-US" sz="1000" kern="1200" dirty="0">
                        <a:solidFill>
                          <a:srgbClr val="728DA4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HK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29-Mar-2019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HK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Discussed among IT leaders of Group IT in HK and made a consent on CI/CD and Documentation Tool </a:t>
                      </a: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HK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01-Apr-2019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HK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0.1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HK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Produced 1</a:t>
                      </a:r>
                      <a:r>
                        <a:rPr kumimoji="0" lang="en-HK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st</a:t>
                      </a:r>
                      <a:r>
                        <a:rPr kumimoji="0" lang="en-HK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 version of Group CI/CD based on the China version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01-Apr-2019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0.2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Added the development tools list 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05-Jun-2019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0.3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496E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34" charset="-128"/>
                          <a:cs typeface="Calibri" panose="020F0502020204030204" pitchFamily="34" charset="0"/>
                        </a:rPr>
                        <a:t>Update the development tools list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E496E"/>
                        </a:solidFill>
                        <a:effectLst/>
                        <a:latin typeface="Calibri" panose="020F0502020204030204" pitchFamily="34" charset="0"/>
                        <a:ea typeface="ＭＳ Ｐゴシック" pitchFamily="34" charset="-128"/>
                        <a:cs typeface="Calibri" panose="020F0502020204030204" pitchFamily="34" charset="0"/>
                      </a:endParaRPr>
                    </a:p>
                  </a:txBody>
                  <a:tcPr marL="58568" marR="58568" marT="29284" marB="29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Shape 126"/>
          <p:cNvSpPr/>
          <p:nvPr/>
        </p:nvSpPr>
        <p:spPr>
          <a:xfrm>
            <a:off x="266700" y="6419851"/>
            <a:ext cx="487680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FWD Circular TT Book" panose="02010604010101010104" pitchFamily="2" charset="0"/>
                <a:cs typeface="FWD Circular TT Book" panose="02010604010101010104" pitchFamily="2" charset="0"/>
              </a:rPr>
              <a:t>Classification: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6DFF4-CBD0-4475-82C6-C3826F98A00C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58775" y="1325096"/>
            <a:ext cx="8426450" cy="3347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just"/>
            <a:r>
              <a:rPr lang="en-US" altLang="ja-JP" sz="5400" b="1" spc="-100" dirty="0" smtClean="0">
                <a:latin typeface="+mj-lt"/>
                <a:ea typeface="メイリオ" panose="020B0604030504040204" pitchFamily="50" charset="-128"/>
                <a:cs typeface="FWD Circular TT Bold" panose="02010804010101010104" pitchFamily="2" charset="0"/>
              </a:rPr>
              <a:t>DevOps Tools</a:t>
            </a:r>
          </a:p>
        </p:txBody>
      </p:sp>
      <p:sp>
        <p:nvSpPr>
          <p:cNvPr id="6" name="Shape 126"/>
          <p:cNvSpPr/>
          <p:nvPr/>
        </p:nvSpPr>
        <p:spPr>
          <a:xfrm>
            <a:off x="266700" y="6419851"/>
            <a:ext cx="487680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FWD Circular TT Book" panose="02010604010101010104" pitchFamily="2" charset="0"/>
                <a:cs typeface="FWD Circular TT Book" panose="02010604010101010104" pitchFamily="2" charset="0"/>
              </a:rPr>
              <a:t>Classification: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56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6DFF4-CBD0-4475-82C6-C3826F98A00C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object 5"/>
          <p:cNvSpPr txBox="1">
            <a:spLocks noGrp="1"/>
          </p:cNvSpPr>
          <p:nvPr>
            <p:ph type="title"/>
          </p:nvPr>
        </p:nvSpPr>
        <p:spPr>
          <a:xfrm>
            <a:off x="289660" y="503612"/>
            <a:ext cx="11636355" cy="470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ja-JP" sz="3400" b="1" spc="-80" dirty="0" smtClean="0">
                <a:ea typeface="メイリオ" panose="020B0604030504040204" pitchFamily="50" charset="-128"/>
                <a:cs typeface="FWD Circular TT Bold" panose="02010804010101010104" pitchFamily="2" charset="0"/>
              </a:rPr>
              <a:t>DevOps Environment</a:t>
            </a:r>
            <a:endParaRPr lang="en-US" sz="1600" dirty="0">
              <a:ea typeface="メイリオ" panose="020B0604030504040204" pitchFamily="50" charset="-128"/>
              <a:cs typeface="FWD Circular TT Bold" panose="02010804010101010104" pitchFamily="2" charset="0"/>
            </a:endParaRPr>
          </a:p>
        </p:txBody>
      </p:sp>
      <p:sp>
        <p:nvSpPr>
          <p:cNvPr id="8" name="Shape 126"/>
          <p:cNvSpPr/>
          <p:nvPr/>
        </p:nvSpPr>
        <p:spPr>
          <a:xfrm>
            <a:off x="266700" y="6419851"/>
            <a:ext cx="487680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FWD Circular TT Book" panose="02010604010101010104" pitchFamily="2" charset="0"/>
                <a:cs typeface="FWD Circular TT Book" panose="02010604010101010104" pitchFamily="2" charset="0"/>
              </a:rPr>
              <a:t>Classification: – Confidential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89518" y="1186823"/>
            <a:ext cx="9701581" cy="5478718"/>
            <a:chOff x="1289518" y="1186823"/>
            <a:chExt cx="9701581" cy="5478718"/>
          </a:xfrm>
        </p:grpSpPr>
        <p:grpSp>
          <p:nvGrpSpPr>
            <p:cNvPr id="126" name="Group 7">
              <a:extLst>
                <a:ext uri="{FF2B5EF4-FFF2-40B4-BE49-F238E27FC236}">
                  <a16:creationId xmlns="" xmlns:a16="http://schemas.microsoft.com/office/drawing/2014/main" id="{1AC0AF3B-7D18-4818-8C6A-698CB01833F2}"/>
                </a:ext>
              </a:extLst>
            </p:cNvPr>
            <p:cNvGrpSpPr/>
            <p:nvPr/>
          </p:nvGrpSpPr>
          <p:grpSpPr>
            <a:xfrm>
              <a:off x="7201938" y="5760606"/>
              <a:ext cx="485255" cy="606672"/>
              <a:chOff x="4231322" y="3550585"/>
              <a:chExt cx="650875" cy="652463"/>
            </a:xfrm>
          </p:grpSpPr>
          <p:sp>
            <p:nvSpPr>
              <p:cNvPr id="127" name="Oval 19">
                <a:extLst>
                  <a:ext uri="{FF2B5EF4-FFF2-40B4-BE49-F238E27FC236}">
                    <a16:creationId xmlns="" xmlns:a16="http://schemas.microsoft.com/office/drawing/2014/main" id="{F6586A7C-389B-4463-866B-E2EAA043B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322" y="3550585"/>
                <a:ext cx="650875" cy="652463"/>
              </a:xfrm>
              <a:prstGeom prst="ellipse">
                <a:avLst/>
              </a:prstGeom>
              <a:solidFill>
                <a:srgbClr val="AFD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Freeform 23">
                <a:extLst>
                  <a:ext uri="{FF2B5EF4-FFF2-40B4-BE49-F238E27FC236}">
                    <a16:creationId xmlns="" xmlns:a16="http://schemas.microsoft.com/office/drawing/2014/main" id="{B9A2E9B1-4200-4A30-875C-8819D44AE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5160" y="3772835"/>
                <a:ext cx="203200" cy="201613"/>
              </a:xfrm>
              <a:custGeom>
                <a:avLst/>
                <a:gdLst>
                  <a:gd name="T0" fmla="*/ 74 w 80"/>
                  <a:gd name="T1" fmla="*/ 62 h 79"/>
                  <a:gd name="T2" fmla="*/ 52 w 80"/>
                  <a:gd name="T3" fmla="*/ 52 h 79"/>
                  <a:gd name="T4" fmla="*/ 53 w 80"/>
                  <a:gd name="T5" fmla="*/ 45 h 79"/>
                  <a:gd name="T6" fmla="*/ 55 w 80"/>
                  <a:gd name="T7" fmla="*/ 42 h 79"/>
                  <a:gd name="T8" fmla="*/ 55 w 80"/>
                  <a:gd name="T9" fmla="*/ 42 h 79"/>
                  <a:gd name="T10" fmla="*/ 61 w 80"/>
                  <a:gd name="T11" fmla="*/ 22 h 79"/>
                  <a:gd name="T12" fmla="*/ 40 w 80"/>
                  <a:gd name="T13" fmla="*/ 0 h 79"/>
                  <a:gd name="T14" fmla="*/ 40 w 80"/>
                  <a:gd name="T15" fmla="*/ 0 h 79"/>
                  <a:gd name="T16" fmla="*/ 40 w 80"/>
                  <a:gd name="T17" fmla="*/ 0 h 79"/>
                  <a:gd name="T18" fmla="*/ 40 w 80"/>
                  <a:gd name="T19" fmla="*/ 0 h 79"/>
                  <a:gd name="T20" fmla="*/ 40 w 80"/>
                  <a:gd name="T21" fmla="*/ 0 h 79"/>
                  <a:gd name="T22" fmla="*/ 19 w 80"/>
                  <a:gd name="T23" fmla="*/ 22 h 79"/>
                  <a:gd name="T24" fmla="*/ 25 w 80"/>
                  <a:gd name="T25" fmla="*/ 42 h 79"/>
                  <a:gd name="T26" fmla="*/ 25 w 80"/>
                  <a:gd name="T27" fmla="*/ 42 h 79"/>
                  <a:gd name="T28" fmla="*/ 25 w 80"/>
                  <a:gd name="T29" fmla="*/ 42 h 79"/>
                  <a:gd name="T30" fmla="*/ 27 w 80"/>
                  <a:gd name="T31" fmla="*/ 45 h 79"/>
                  <a:gd name="T32" fmla="*/ 28 w 80"/>
                  <a:gd name="T33" fmla="*/ 52 h 79"/>
                  <a:gd name="T34" fmla="*/ 6 w 80"/>
                  <a:gd name="T35" fmla="*/ 62 h 79"/>
                  <a:gd name="T36" fmla="*/ 0 w 80"/>
                  <a:gd name="T37" fmla="*/ 71 h 79"/>
                  <a:gd name="T38" fmla="*/ 0 w 80"/>
                  <a:gd name="T39" fmla="*/ 79 h 79"/>
                  <a:gd name="T40" fmla="*/ 80 w 80"/>
                  <a:gd name="T41" fmla="*/ 79 h 79"/>
                  <a:gd name="T42" fmla="*/ 80 w 80"/>
                  <a:gd name="T43" fmla="*/ 71 h 79"/>
                  <a:gd name="T44" fmla="*/ 74 w 80"/>
                  <a:gd name="T45" fmla="*/ 6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79">
                    <a:moveTo>
                      <a:pt x="74" y="62"/>
                    </a:moveTo>
                    <a:cubicBezTo>
                      <a:pt x="74" y="62"/>
                      <a:pt x="55" y="57"/>
                      <a:pt x="52" y="52"/>
                    </a:cubicBezTo>
                    <a:cubicBezTo>
                      <a:pt x="51" y="50"/>
                      <a:pt x="52" y="47"/>
                      <a:pt x="53" y="45"/>
                    </a:cubicBezTo>
                    <a:cubicBezTo>
                      <a:pt x="54" y="44"/>
                      <a:pt x="54" y="43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8" y="37"/>
                      <a:pt x="60" y="31"/>
                      <a:pt x="61" y="22"/>
                    </a:cubicBezTo>
                    <a:cubicBezTo>
                      <a:pt x="61" y="10"/>
                      <a:pt x="51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29" y="0"/>
                      <a:pt x="19" y="10"/>
                      <a:pt x="19" y="22"/>
                    </a:cubicBezTo>
                    <a:cubicBezTo>
                      <a:pt x="20" y="31"/>
                      <a:pt x="22" y="37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3"/>
                      <a:pt x="26" y="44"/>
                      <a:pt x="27" y="45"/>
                    </a:cubicBezTo>
                    <a:cubicBezTo>
                      <a:pt x="28" y="47"/>
                      <a:pt x="29" y="50"/>
                      <a:pt x="28" y="52"/>
                    </a:cubicBezTo>
                    <a:cubicBezTo>
                      <a:pt x="25" y="57"/>
                      <a:pt x="6" y="62"/>
                      <a:pt x="6" y="62"/>
                    </a:cubicBezTo>
                    <a:cubicBezTo>
                      <a:pt x="3" y="64"/>
                      <a:pt x="0" y="67"/>
                      <a:pt x="0" y="7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67"/>
                      <a:pt x="77" y="64"/>
                      <a:pt x="74" y="62"/>
                    </a:cubicBezTo>
                    <a:close/>
                  </a:path>
                </a:pathLst>
              </a:cu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Freeform 21">
                <a:extLst>
                  <a:ext uri="{FF2B5EF4-FFF2-40B4-BE49-F238E27FC236}">
                    <a16:creationId xmlns="" xmlns:a16="http://schemas.microsoft.com/office/drawing/2014/main" id="{909E480F-7620-4F46-9C56-E1C579F2A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5587" y="3828398"/>
                <a:ext cx="147638" cy="146050"/>
              </a:xfrm>
              <a:custGeom>
                <a:avLst/>
                <a:gdLst>
                  <a:gd name="T0" fmla="*/ 53 w 58"/>
                  <a:gd name="T1" fmla="*/ 45 h 57"/>
                  <a:gd name="T2" fmla="*/ 38 w 58"/>
                  <a:gd name="T3" fmla="*/ 38 h 57"/>
                  <a:gd name="T4" fmla="*/ 39 w 58"/>
                  <a:gd name="T5" fmla="*/ 32 h 57"/>
                  <a:gd name="T6" fmla="*/ 40 w 58"/>
                  <a:gd name="T7" fmla="*/ 30 h 57"/>
                  <a:gd name="T8" fmla="*/ 40 w 58"/>
                  <a:gd name="T9" fmla="*/ 30 h 57"/>
                  <a:gd name="T10" fmla="*/ 44 w 58"/>
                  <a:gd name="T11" fmla="*/ 16 h 57"/>
                  <a:gd name="T12" fmla="*/ 29 w 58"/>
                  <a:gd name="T13" fmla="*/ 0 h 57"/>
                  <a:gd name="T14" fmla="*/ 29 w 58"/>
                  <a:gd name="T15" fmla="*/ 0 h 57"/>
                  <a:gd name="T16" fmla="*/ 29 w 58"/>
                  <a:gd name="T17" fmla="*/ 0 h 57"/>
                  <a:gd name="T18" fmla="*/ 29 w 58"/>
                  <a:gd name="T19" fmla="*/ 0 h 57"/>
                  <a:gd name="T20" fmla="*/ 29 w 58"/>
                  <a:gd name="T21" fmla="*/ 0 h 57"/>
                  <a:gd name="T22" fmla="*/ 14 w 58"/>
                  <a:gd name="T23" fmla="*/ 16 h 57"/>
                  <a:gd name="T24" fmla="*/ 18 w 58"/>
                  <a:gd name="T25" fmla="*/ 30 h 57"/>
                  <a:gd name="T26" fmla="*/ 18 w 58"/>
                  <a:gd name="T27" fmla="*/ 30 h 57"/>
                  <a:gd name="T28" fmla="*/ 18 w 58"/>
                  <a:gd name="T29" fmla="*/ 30 h 57"/>
                  <a:gd name="T30" fmla="*/ 19 w 58"/>
                  <a:gd name="T31" fmla="*/ 32 h 57"/>
                  <a:gd name="T32" fmla="*/ 20 w 58"/>
                  <a:gd name="T33" fmla="*/ 38 h 57"/>
                  <a:gd name="T34" fmla="*/ 5 w 58"/>
                  <a:gd name="T35" fmla="*/ 45 h 57"/>
                  <a:gd name="T36" fmla="*/ 0 w 58"/>
                  <a:gd name="T37" fmla="*/ 51 h 57"/>
                  <a:gd name="T38" fmla="*/ 0 w 58"/>
                  <a:gd name="T39" fmla="*/ 57 h 57"/>
                  <a:gd name="T40" fmla="*/ 58 w 58"/>
                  <a:gd name="T41" fmla="*/ 57 h 57"/>
                  <a:gd name="T42" fmla="*/ 58 w 58"/>
                  <a:gd name="T43" fmla="*/ 51 h 57"/>
                  <a:gd name="T44" fmla="*/ 53 w 58"/>
                  <a:gd name="T45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7">
                    <a:moveTo>
                      <a:pt x="53" y="45"/>
                    </a:moveTo>
                    <a:cubicBezTo>
                      <a:pt x="53" y="45"/>
                      <a:pt x="40" y="41"/>
                      <a:pt x="38" y="38"/>
                    </a:cubicBezTo>
                    <a:cubicBezTo>
                      <a:pt x="37" y="36"/>
                      <a:pt x="38" y="34"/>
                      <a:pt x="39" y="32"/>
                    </a:cubicBezTo>
                    <a:cubicBezTo>
                      <a:pt x="39" y="32"/>
                      <a:pt x="39" y="31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7"/>
                      <a:pt x="44" y="22"/>
                      <a:pt x="44" y="16"/>
                    </a:cubicBezTo>
                    <a:cubicBezTo>
                      <a:pt x="44" y="7"/>
                      <a:pt x="37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0"/>
                      <a:pt x="14" y="7"/>
                      <a:pt x="14" y="16"/>
                    </a:cubicBezTo>
                    <a:cubicBezTo>
                      <a:pt x="14" y="22"/>
                      <a:pt x="16" y="27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1"/>
                      <a:pt x="19" y="32"/>
                      <a:pt x="19" y="32"/>
                    </a:cubicBezTo>
                    <a:cubicBezTo>
                      <a:pt x="20" y="34"/>
                      <a:pt x="21" y="36"/>
                      <a:pt x="20" y="38"/>
                    </a:cubicBezTo>
                    <a:cubicBezTo>
                      <a:pt x="18" y="41"/>
                      <a:pt x="5" y="45"/>
                      <a:pt x="5" y="45"/>
                    </a:cubicBezTo>
                    <a:cubicBezTo>
                      <a:pt x="2" y="46"/>
                      <a:pt x="0" y="48"/>
                      <a:pt x="0" y="5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48"/>
                      <a:pt x="56" y="46"/>
                      <a:pt x="53" y="45"/>
                    </a:cubicBezTo>
                    <a:close/>
                  </a:path>
                </a:pathLst>
              </a:custGeom>
              <a:solidFill>
                <a:srgbClr val="CCD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Freeform 22">
                <a:extLst>
                  <a:ext uri="{FF2B5EF4-FFF2-40B4-BE49-F238E27FC236}">
                    <a16:creationId xmlns="" xmlns:a16="http://schemas.microsoft.com/office/drawing/2014/main" id="{F3DDCF52-9F42-4378-939A-BBD89ED81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299" y="3828398"/>
                <a:ext cx="147638" cy="146050"/>
              </a:xfrm>
              <a:custGeom>
                <a:avLst/>
                <a:gdLst>
                  <a:gd name="T0" fmla="*/ 53 w 58"/>
                  <a:gd name="T1" fmla="*/ 45 h 57"/>
                  <a:gd name="T2" fmla="*/ 38 w 58"/>
                  <a:gd name="T3" fmla="*/ 38 h 57"/>
                  <a:gd name="T4" fmla="*/ 39 w 58"/>
                  <a:gd name="T5" fmla="*/ 32 h 57"/>
                  <a:gd name="T6" fmla="*/ 40 w 58"/>
                  <a:gd name="T7" fmla="*/ 30 h 57"/>
                  <a:gd name="T8" fmla="*/ 40 w 58"/>
                  <a:gd name="T9" fmla="*/ 30 h 57"/>
                  <a:gd name="T10" fmla="*/ 44 w 58"/>
                  <a:gd name="T11" fmla="*/ 16 h 57"/>
                  <a:gd name="T12" fmla="*/ 29 w 58"/>
                  <a:gd name="T13" fmla="*/ 0 h 57"/>
                  <a:gd name="T14" fmla="*/ 29 w 58"/>
                  <a:gd name="T15" fmla="*/ 0 h 57"/>
                  <a:gd name="T16" fmla="*/ 29 w 58"/>
                  <a:gd name="T17" fmla="*/ 0 h 57"/>
                  <a:gd name="T18" fmla="*/ 29 w 58"/>
                  <a:gd name="T19" fmla="*/ 0 h 57"/>
                  <a:gd name="T20" fmla="*/ 29 w 58"/>
                  <a:gd name="T21" fmla="*/ 0 h 57"/>
                  <a:gd name="T22" fmla="*/ 14 w 58"/>
                  <a:gd name="T23" fmla="*/ 16 h 57"/>
                  <a:gd name="T24" fmla="*/ 18 w 58"/>
                  <a:gd name="T25" fmla="*/ 30 h 57"/>
                  <a:gd name="T26" fmla="*/ 18 w 58"/>
                  <a:gd name="T27" fmla="*/ 30 h 57"/>
                  <a:gd name="T28" fmla="*/ 18 w 58"/>
                  <a:gd name="T29" fmla="*/ 30 h 57"/>
                  <a:gd name="T30" fmla="*/ 20 w 58"/>
                  <a:gd name="T31" fmla="*/ 32 h 57"/>
                  <a:gd name="T32" fmla="*/ 20 w 58"/>
                  <a:gd name="T33" fmla="*/ 38 h 57"/>
                  <a:gd name="T34" fmla="*/ 5 w 58"/>
                  <a:gd name="T35" fmla="*/ 45 h 57"/>
                  <a:gd name="T36" fmla="*/ 0 w 58"/>
                  <a:gd name="T37" fmla="*/ 51 h 57"/>
                  <a:gd name="T38" fmla="*/ 0 w 58"/>
                  <a:gd name="T39" fmla="*/ 57 h 57"/>
                  <a:gd name="T40" fmla="*/ 58 w 58"/>
                  <a:gd name="T41" fmla="*/ 57 h 57"/>
                  <a:gd name="T42" fmla="*/ 58 w 58"/>
                  <a:gd name="T43" fmla="*/ 51 h 57"/>
                  <a:gd name="T44" fmla="*/ 53 w 58"/>
                  <a:gd name="T45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7">
                    <a:moveTo>
                      <a:pt x="53" y="45"/>
                    </a:moveTo>
                    <a:cubicBezTo>
                      <a:pt x="53" y="45"/>
                      <a:pt x="40" y="41"/>
                      <a:pt x="38" y="38"/>
                    </a:cubicBezTo>
                    <a:cubicBezTo>
                      <a:pt x="37" y="36"/>
                      <a:pt x="38" y="34"/>
                      <a:pt x="39" y="32"/>
                    </a:cubicBezTo>
                    <a:cubicBezTo>
                      <a:pt x="39" y="32"/>
                      <a:pt x="39" y="31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7"/>
                      <a:pt x="44" y="22"/>
                      <a:pt x="44" y="16"/>
                    </a:cubicBezTo>
                    <a:cubicBezTo>
                      <a:pt x="44" y="7"/>
                      <a:pt x="37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0"/>
                      <a:pt x="14" y="7"/>
                      <a:pt x="14" y="16"/>
                    </a:cubicBezTo>
                    <a:cubicBezTo>
                      <a:pt x="14" y="22"/>
                      <a:pt x="16" y="27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1"/>
                      <a:pt x="19" y="32"/>
                      <a:pt x="20" y="32"/>
                    </a:cubicBezTo>
                    <a:cubicBezTo>
                      <a:pt x="20" y="34"/>
                      <a:pt x="21" y="36"/>
                      <a:pt x="20" y="38"/>
                    </a:cubicBezTo>
                    <a:cubicBezTo>
                      <a:pt x="18" y="41"/>
                      <a:pt x="5" y="45"/>
                      <a:pt x="5" y="45"/>
                    </a:cubicBezTo>
                    <a:cubicBezTo>
                      <a:pt x="2" y="46"/>
                      <a:pt x="0" y="48"/>
                      <a:pt x="0" y="5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48"/>
                      <a:pt x="56" y="46"/>
                      <a:pt x="53" y="45"/>
                    </a:cubicBezTo>
                    <a:close/>
                  </a:path>
                </a:pathLst>
              </a:custGeom>
              <a:solidFill>
                <a:srgbClr val="CCD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1" name="TextBox 118">
              <a:extLst>
                <a:ext uri="{FF2B5EF4-FFF2-40B4-BE49-F238E27FC236}">
                  <a16:creationId xmlns="" xmlns:a16="http://schemas.microsoft.com/office/drawing/2014/main" id="{99160662-16A7-402B-9E55-53E4EB2F87ED}"/>
                </a:ext>
              </a:extLst>
            </p:cNvPr>
            <p:cNvSpPr txBox="1"/>
            <p:nvPr/>
          </p:nvSpPr>
          <p:spPr>
            <a:xfrm>
              <a:off x="7050557" y="6342845"/>
              <a:ext cx="820691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Dev </a:t>
              </a:r>
              <a:r>
                <a:rPr kumimoji="0" lang="en-US" altLang="zh-CN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FF3154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Team</a:t>
              </a:r>
            </a:p>
          </p:txBody>
        </p:sp>
        <p:sp>
          <p:nvSpPr>
            <p:cNvPr id="132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3738756" y="6157710"/>
              <a:ext cx="76992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Code management using  </a:t>
              </a:r>
              <a:r>
                <a:rPr kumimoji="0" lang="en-US" sz="675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Butbucket</a:t>
              </a:r>
              <a:endParaRPr kumimoji="0" lang="en-US" sz="675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pic>
          <p:nvPicPr>
            <p:cNvPr id="133" name="Picture 20">
              <a:extLst>
                <a:ext uri="{FF2B5EF4-FFF2-40B4-BE49-F238E27FC236}">
                  <a16:creationId xmlns="" xmlns:a16="http://schemas.microsoft.com/office/drawing/2014/main" id="{CBDD099C-DB10-4C17-A054-B5FFD6DA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7048" y="5834534"/>
              <a:ext cx="494847" cy="363167"/>
            </a:xfrm>
            <a:prstGeom prst="rect">
              <a:avLst/>
            </a:prstGeom>
          </p:spPr>
        </p:pic>
        <p:sp>
          <p:nvSpPr>
            <p:cNvPr id="134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1976218" y="6257942"/>
              <a:ext cx="87650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T</a:t>
              </a:r>
              <a:r>
                <a:rPr kumimoji="0" lang="en-US" altLang="zh-CN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rigger /Defect/ Backlog </a:t>
              </a:r>
              <a:r>
                <a:rPr kumimoji="0" lang="en-US" altLang="zh-CN" sz="675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mgmt</a:t>
              </a:r>
              <a:endParaRPr kumimoji="0" lang="en-US" sz="675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pic>
          <p:nvPicPr>
            <p:cNvPr id="135" name="Picture 102">
              <a:extLst>
                <a:ext uri="{FF2B5EF4-FFF2-40B4-BE49-F238E27FC236}">
                  <a16:creationId xmlns="" xmlns:a16="http://schemas.microsoft.com/office/drawing/2014/main" id="{46365D42-3D64-4217-A2EF-8796FBAE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9367" y="1673678"/>
              <a:ext cx="222445" cy="364626"/>
            </a:xfrm>
            <a:prstGeom prst="rect">
              <a:avLst/>
            </a:prstGeom>
          </p:spPr>
        </p:pic>
        <p:sp>
          <p:nvSpPr>
            <p:cNvPr id="136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2142465" y="1909618"/>
              <a:ext cx="57873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Jenkins</a:t>
              </a:r>
            </a:p>
          </p:txBody>
        </p:sp>
        <p:grpSp>
          <p:nvGrpSpPr>
            <p:cNvPr id="137" name="组合 109"/>
            <p:cNvGrpSpPr/>
            <p:nvPr/>
          </p:nvGrpSpPr>
          <p:grpSpPr>
            <a:xfrm>
              <a:off x="2365095" y="1713175"/>
              <a:ext cx="3795532" cy="292448"/>
              <a:chOff x="762343" y="1934176"/>
              <a:chExt cx="3795532" cy="292448"/>
            </a:xfrm>
          </p:grpSpPr>
          <p:sp>
            <p:nvSpPr>
              <p:cNvPr id="138" name="Striped Right Arrow 250">
                <a:extLst>
                  <a:ext uri="{FF2B5EF4-FFF2-40B4-BE49-F238E27FC236}">
                    <a16:creationId xmlns="" xmlns:a16="http://schemas.microsoft.com/office/drawing/2014/main" id="{70ECF3B4-7913-483C-84E1-1289C8356F9A}"/>
                  </a:ext>
                </a:extLst>
              </p:cNvPr>
              <p:cNvSpPr/>
              <p:nvPr/>
            </p:nvSpPr>
            <p:spPr>
              <a:xfrm>
                <a:off x="762343" y="1934176"/>
                <a:ext cx="3795532" cy="249608"/>
              </a:xfrm>
              <a:prstGeom prst="stripedRightArrow">
                <a:avLst/>
              </a:prstGeom>
              <a:solidFill>
                <a:srgbClr val="98A2A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Text Ligh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TextBox 26">
                <a:extLst>
                  <a:ext uri="{FF2B5EF4-FFF2-40B4-BE49-F238E27FC236}">
                    <a16:creationId xmlns="" xmlns:a16="http://schemas.microsoft.com/office/drawing/2014/main" id="{D496B798-083A-413A-B520-87D5BB3FEE15}"/>
                  </a:ext>
                </a:extLst>
              </p:cNvPr>
              <p:cNvSpPr txBox="1"/>
              <p:nvPr/>
            </p:nvSpPr>
            <p:spPr>
              <a:xfrm>
                <a:off x="844249" y="1934176"/>
                <a:ext cx="3649850" cy="292448"/>
              </a:xfrm>
              <a:prstGeom prst="rect">
                <a:avLst/>
              </a:prstGeom>
              <a:noFill/>
            </p:spPr>
            <p:txBody>
              <a:bodyPr wrap="square" lIns="64800" tIns="64800" rIns="64800" bIns="64800" rtlCol="0">
                <a:spAutoFit/>
              </a:bodyPr>
              <a:lstStyle/>
              <a:p>
                <a:pPr marL="0" marR="0" lvl="0" indent="0" algn="l" defTabSz="41148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1135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Nokia Pure Headline Light"/>
                  </a:rPr>
                  <a:t>Coordinate and control</a:t>
                </a:r>
                <a:endPara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Nokia Pure Headline Light"/>
                </a:endParaRPr>
              </a:p>
            </p:txBody>
          </p:sp>
        </p:grpSp>
        <p:sp>
          <p:nvSpPr>
            <p:cNvPr id="140" name="Rounded Rectangle 226">
              <a:extLst>
                <a:ext uri="{FF2B5EF4-FFF2-40B4-BE49-F238E27FC236}">
                  <a16:creationId xmlns="" xmlns:a16="http://schemas.microsoft.com/office/drawing/2014/main" id="{92C27761-DB07-449C-8F0F-DC259F5834EF}"/>
                </a:ext>
              </a:extLst>
            </p:cNvPr>
            <p:cNvSpPr/>
            <p:nvPr/>
          </p:nvSpPr>
          <p:spPr>
            <a:xfrm>
              <a:off x="1807135" y="1191401"/>
              <a:ext cx="4530780" cy="3921703"/>
            </a:xfrm>
            <a:prstGeom prst="roundRect">
              <a:avLst/>
            </a:prstGeom>
            <a:noFill/>
            <a:ln w="12700" cap="flat" cmpd="sng" algn="ctr">
              <a:solidFill>
                <a:srgbClr val="98A2AE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41" name="Picture 106">
              <a:extLst>
                <a:ext uri="{FF2B5EF4-FFF2-40B4-BE49-F238E27FC236}">
                  <a16:creationId xmlns="" xmlns:a16="http://schemas.microsoft.com/office/drawing/2014/main" id="{D8E6E019-BFAD-42BE-A319-9BEA18421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9682" y="4464466"/>
              <a:ext cx="833954" cy="242830"/>
            </a:xfrm>
            <a:prstGeom prst="rect">
              <a:avLst/>
            </a:prstGeom>
          </p:spPr>
        </p:pic>
        <p:sp>
          <p:nvSpPr>
            <p:cNvPr id="142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2357331" y="4709543"/>
              <a:ext cx="76661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Code Review using </a:t>
              </a:r>
              <a:r>
                <a:rPr kumimoji="0" lang="en-US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Sonar</a:t>
              </a:r>
            </a:p>
          </p:txBody>
        </p:sp>
        <p:pic>
          <p:nvPicPr>
            <p:cNvPr id="143" name="图片 1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081" y="2337000"/>
              <a:ext cx="609902" cy="189641"/>
            </a:xfrm>
            <a:prstGeom prst="rect">
              <a:avLst/>
            </a:prstGeom>
          </p:spPr>
        </p:pic>
        <p:pic>
          <p:nvPicPr>
            <p:cNvPr id="144" name="图片 1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2100" y="2526641"/>
              <a:ext cx="520648" cy="495041"/>
            </a:xfrm>
            <a:prstGeom prst="rect">
              <a:avLst/>
            </a:prstGeom>
          </p:spPr>
        </p:pic>
        <p:sp>
          <p:nvSpPr>
            <p:cNvPr id="145" name="圆角矩形 117"/>
            <p:cNvSpPr/>
            <p:nvPr/>
          </p:nvSpPr>
          <p:spPr>
            <a:xfrm>
              <a:off x="2091081" y="2259396"/>
              <a:ext cx="609902" cy="1829534"/>
            </a:xfrm>
            <a:prstGeom prst="roundRect">
              <a:avLst/>
            </a:prstGeom>
            <a:noFill/>
            <a:ln w="25400" cap="flat" cmpd="sng" algn="ctr">
              <a:solidFill>
                <a:srgbClr val="E8772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2013491" y="3864770"/>
              <a:ext cx="757865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Build Package</a:t>
              </a:r>
              <a:endParaRPr kumimoji="0" lang="en-US" sz="675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pic>
          <p:nvPicPr>
            <p:cNvPr id="147" name="Picture 12">
              <a:extLst>
                <a:ext uri="{FF2B5EF4-FFF2-40B4-BE49-F238E27FC236}">
                  <a16:creationId xmlns="" xmlns:a16="http://schemas.microsoft.com/office/drawing/2014/main" id="{36C9FC89-3A51-4D90-8854-23D2B687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4929" y="2362163"/>
              <a:ext cx="558902" cy="420336"/>
            </a:xfrm>
            <a:prstGeom prst="rect">
              <a:avLst/>
            </a:prstGeom>
          </p:spPr>
        </p:pic>
        <p:sp>
          <p:nvSpPr>
            <p:cNvPr id="148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>
              <a:off x="2723022" y="2332198"/>
              <a:ext cx="255437" cy="249608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16200000">
              <a:off x="2207529" y="4194380"/>
              <a:ext cx="340026" cy="249608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文本框 122"/>
            <p:cNvSpPr txBox="1"/>
            <p:nvPr/>
          </p:nvSpPr>
          <p:spPr>
            <a:xfrm>
              <a:off x="2100634" y="1317785"/>
              <a:ext cx="836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Dev 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51" name="图片 1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33546" y="2293598"/>
              <a:ext cx="416519" cy="478540"/>
            </a:xfrm>
            <a:prstGeom prst="rect">
              <a:avLst/>
            </a:prstGeom>
          </p:spPr>
        </p:pic>
        <p:pic>
          <p:nvPicPr>
            <p:cNvPr id="152" name="图片 1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60486" y="2983954"/>
              <a:ext cx="609902" cy="379531"/>
            </a:xfrm>
            <a:prstGeom prst="rect">
              <a:avLst/>
            </a:prstGeom>
          </p:spPr>
        </p:pic>
        <p:sp>
          <p:nvSpPr>
            <p:cNvPr id="153" name="圆角矩形 125"/>
            <p:cNvSpPr/>
            <p:nvPr/>
          </p:nvSpPr>
          <p:spPr>
            <a:xfrm>
              <a:off x="3883983" y="2253881"/>
              <a:ext cx="715647" cy="2770969"/>
            </a:xfrm>
            <a:prstGeom prst="roundRect">
              <a:avLst/>
            </a:prstGeom>
            <a:noFill/>
            <a:ln w="25400" cap="flat" cmpd="sng" algn="ctr">
              <a:solidFill>
                <a:srgbClr val="E8772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3803215" y="4689056"/>
              <a:ext cx="891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Deployment automation</a:t>
              </a:r>
            </a:p>
          </p:txBody>
        </p:sp>
        <p:pic>
          <p:nvPicPr>
            <p:cNvPr id="155" name="Picture 123">
              <a:extLst>
                <a:ext uri="{FF2B5EF4-FFF2-40B4-BE49-F238E27FC236}">
                  <a16:creationId xmlns="" xmlns:a16="http://schemas.microsoft.com/office/drawing/2014/main" id="{F2E354E1-FBDE-499E-95E8-024E9B135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8694" y="2898449"/>
              <a:ext cx="230823" cy="435267"/>
            </a:xfrm>
            <a:prstGeom prst="rect">
              <a:avLst/>
            </a:prstGeom>
          </p:spPr>
        </p:pic>
        <p:sp>
          <p:nvSpPr>
            <p:cNvPr id="156" name="Rectangle 49">
              <a:extLst>
                <a:ext uri="{FF2B5EF4-FFF2-40B4-BE49-F238E27FC236}">
                  <a16:creationId xmlns="" xmlns:a16="http://schemas.microsoft.com/office/drawing/2014/main" id="{9F80FC96-F7CF-47C4-A306-92290531E2BF}"/>
                </a:ext>
              </a:extLst>
            </p:cNvPr>
            <p:cNvSpPr/>
            <p:nvPr/>
          </p:nvSpPr>
          <p:spPr>
            <a:xfrm>
              <a:off x="5732037" y="3000647"/>
              <a:ext cx="40588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UAT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>
              <a:off x="4617053" y="2984807"/>
              <a:ext cx="900348" cy="262549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>
              <a:off x="3601644" y="2329686"/>
              <a:ext cx="255437" cy="249608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59" name="图片 1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62469" y="2260390"/>
              <a:ext cx="589619" cy="596242"/>
            </a:xfrm>
            <a:prstGeom prst="rect">
              <a:avLst/>
            </a:prstGeom>
          </p:spPr>
        </p:pic>
        <p:pic>
          <p:nvPicPr>
            <p:cNvPr id="160" name="图片 1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531419" y="1828782"/>
              <a:ext cx="862488" cy="330471"/>
            </a:xfrm>
            <a:prstGeom prst="rect">
              <a:avLst/>
            </a:prstGeom>
          </p:spPr>
        </p:pic>
        <p:pic>
          <p:nvPicPr>
            <p:cNvPr id="161" name="图片 13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503208" y="2985219"/>
              <a:ext cx="1025714" cy="314476"/>
            </a:xfrm>
            <a:prstGeom prst="rect">
              <a:avLst/>
            </a:prstGeom>
          </p:spPr>
        </p:pic>
        <p:sp>
          <p:nvSpPr>
            <p:cNvPr id="162" name="圆角矩形 134"/>
            <p:cNvSpPr/>
            <p:nvPr/>
          </p:nvSpPr>
          <p:spPr>
            <a:xfrm>
              <a:off x="8422187" y="1717513"/>
              <a:ext cx="1101310" cy="3111919"/>
            </a:xfrm>
            <a:prstGeom prst="roundRect">
              <a:avLst/>
            </a:prstGeom>
            <a:noFill/>
            <a:ln w="25400" cap="flat" cmpd="sng" algn="ctr">
              <a:solidFill>
                <a:srgbClr val="E8772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8287221" y="4543571"/>
              <a:ext cx="13712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Monitoring</a:t>
              </a:r>
            </a:p>
          </p:txBody>
        </p:sp>
        <p:sp>
          <p:nvSpPr>
            <p:cNvPr id="164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10800000">
              <a:off x="6124164" y="2953835"/>
              <a:ext cx="2203057" cy="302509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Rounded Rectangle 226">
              <a:extLst>
                <a:ext uri="{FF2B5EF4-FFF2-40B4-BE49-F238E27FC236}">
                  <a16:creationId xmlns="" xmlns:a16="http://schemas.microsoft.com/office/drawing/2014/main" id="{92C27761-DB07-449C-8F0F-DC259F5834EF}"/>
                </a:ext>
              </a:extLst>
            </p:cNvPr>
            <p:cNvSpPr/>
            <p:nvPr/>
          </p:nvSpPr>
          <p:spPr>
            <a:xfrm>
              <a:off x="8231133" y="1186823"/>
              <a:ext cx="1463588" cy="5285826"/>
            </a:xfrm>
            <a:prstGeom prst="roundRect">
              <a:avLst/>
            </a:prstGeom>
            <a:noFill/>
            <a:ln w="12700" cap="flat" cmpd="sng" algn="ctr">
              <a:solidFill>
                <a:srgbClr val="98A2AE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文本框 138"/>
            <p:cNvSpPr txBox="1"/>
            <p:nvPr/>
          </p:nvSpPr>
          <p:spPr>
            <a:xfrm>
              <a:off x="8359839" y="1317785"/>
              <a:ext cx="836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Ops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67" name="图片 4">
              <a:extLst>
                <a:ext uri="{FF2B5EF4-FFF2-40B4-BE49-F238E27FC236}">
                  <a16:creationId xmlns="" xmlns:a16="http://schemas.microsoft.com/office/drawing/2014/main" id="{BCC299A2-4EF7-4031-82ED-48F50870D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74780" y="5712052"/>
              <a:ext cx="640829" cy="634451"/>
            </a:xfrm>
            <a:prstGeom prst="rect">
              <a:avLst/>
            </a:prstGeom>
          </p:spPr>
        </p:pic>
        <p:sp>
          <p:nvSpPr>
            <p:cNvPr id="168" name="TextBox 118">
              <a:extLst>
                <a:ext uri="{FF2B5EF4-FFF2-40B4-BE49-F238E27FC236}">
                  <a16:creationId xmlns="" xmlns:a16="http://schemas.microsoft.com/office/drawing/2014/main" id="{4852C156-9858-46F5-818F-BF58A99D0CA4}"/>
                </a:ext>
              </a:extLst>
            </p:cNvPr>
            <p:cNvSpPr txBox="1"/>
            <p:nvPr/>
          </p:nvSpPr>
          <p:spPr>
            <a:xfrm>
              <a:off x="5375699" y="6329070"/>
              <a:ext cx="812475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Agile Delivery</a:t>
              </a:r>
            </a:p>
          </p:txBody>
        </p:sp>
        <p:sp>
          <p:nvSpPr>
            <p:cNvPr id="169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16200000">
              <a:off x="1960254" y="5304887"/>
              <a:ext cx="809684" cy="249608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0" name="Straight Arrow Connector 69">
              <a:extLst>
                <a:ext uri="{FF2B5EF4-FFF2-40B4-BE49-F238E27FC236}">
                  <a16:creationId xmlns="" xmlns:a16="http://schemas.microsoft.com/office/drawing/2014/main" id="{DF2EB8F4-2873-4DF2-881E-2B81B4C72ADD}"/>
                </a:ext>
              </a:extLst>
            </p:cNvPr>
            <p:cNvCxnSpPr>
              <a:endCxn id="133" idx="3"/>
            </p:cNvCxnSpPr>
            <p:nvPr/>
          </p:nvCxnSpPr>
          <p:spPr>
            <a:xfrm flipH="1">
              <a:off x="2661894" y="6016117"/>
              <a:ext cx="1052146" cy="1"/>
            </a:xfrm>
            <a:prstGeom prst="straightConnector1">
              <a:avLst/>
            </a:prstGeom>
            <a:noFill/>
            <a:ln w="63500" cap="flat" cmpd="sng" algn="ctr">
              <a:solidFill>
                <a:srgbClr val="FFFFFF">
                  <a:lumMod val="65000"/>
                </a:srgbClr>
              </a:solidFill>
              <a:prstDash val="sysDash"/>
              <a:tailEnd type="stealth"/>
            </a:ln>
            <a:effectLst/>
          </p:spPr>
        </p:cxnSp>
        <p:cxnSp>
          <p:nvCxnSpPr>
            <p:cNvPr id="171" name="Straight Arrow Connector 69">
              <a:extLst>
                <a:ext uri="{FF2B5EF4-FFF2-40B4-BE49-F238E27FC236}">
                  <a16:creationId xmlns="" xmlns:a16="http://schemas.microsoft.com/office/drawing/2014/main" id="{DF2EB8F4-2873-4DF2-881E-2B81B4C72ADD}"/>
                </a:ext>
              </a:extLst>
            </p:cNvPr>
            <p:cNvCxnSpPr/>
            <p:nvPr/>
          </p:nvCxnSpPr>
          <p:spPr>
            <a:xfrm flipH="1">
              <a:off x="4430268" y="6021417"/>
              <a:ext cx="1052146" cy="1"/>
            </a:xfrm>
            <a:prstGeom prst="straightConnector1">
              <a:avLst/>
            </a:prstGeom>
            <a:noFill/>
            <a:ln w="63500" cap="flat" cmpd="sng" algn="ctr">
              <a:solidFill>
                <a:srgbClr val="FFFFFF">
                  <a:lumMod val="65000"/>
                </a:srgbClr>
              </a:solidFill>
              <a:prstDash val="sysDash"/>
              <a:tailEnd type="stealth"/>
            </a:ln>
            <a:effectLst/>
          </p:spPr>
        </p:cxnSp>
        <p:cxnSp>
          <p:nvCxnSpPr>
            <p:cNvPr id="172" name="Straight Arrow Connector 69">
              <a:extLst>
                <a:ext uri="{FF2B5EF4-FFF2-40B4-BE49-F238E27FC236}">
                  <a16:creationId xmlns="" xmlns:a16="http://schemas.microsoft.com/office/drawing/2014/main" id="{DF2EB8F4-2873-4DF2-881E-2B81B4C72ADD}"/>
                </a:ext>
              </a:extLst>
            </p:cNvPr>
            <p:cNvCxnSpPr/>
            <p:nvPr/>
          </p:nvCxnSpPr>
          <p:spPr>
            <a:xfrm flipH="1">
              <a:off x="5999960" y="6048540"/>
              <a:ext cx="1052146" cy="1"/>
            </a:xfrm>
            <a:prstGeom prst="straightConnector1">
              <a:avLst/>
            </a:prstGeom>
            <a:noFill/>
            <a:ln w="63500" cap="flat" cmpd="sng" algn="ctr">
              <a:solidFill>
                <a:srgbClr val="FFFFFF">
                  <a:lumMod val="65000"/>
                </a:srgbClr>
              </a:solidFill>
              <a:prstDash val="sysDash"/>
              <a:tailEnd type="stealth"/>
            </a:ln>
            <a:effectLst/>
          </p:spPr>
        </p:cxnSp>
        <p:grpSp>
          <p:nvGrpSpPr>
            <p:cNvPr id="173" name="Group 54">
              <a:extLst>
                <a:ext uri="{FF2B5EF4-FFF2-40B4-BE49-F238E27FC236}">
                  <a16:creationId xmlns="" xmlns:a16="http://schemas.microsoft.com/office/drawing/2014/main" id="{F8E1F984-429C-43D6-BF7A-5D2E8690ECEB}"/>
                </a:ext>
              </a:extLst>
            </p:cNvPr>
            <p:cNvGrpSpPr/>
            <p:nvPr/>
          </p:nvGrpSpPr>
          <p:grpSpPr>
            <a:xfrm>
              <a:off x="9940109" y="3845700"/>
              <a:ext cx="1050990" cy="1783187"/>
              <a:chOff x="7967506" y="2446984"/>
              <a:chExt cx="1100798" cy="1661206"/>
            </a:xfrm>
          </p:grpSpPr>
          <p:grpSp>
            <p:nvGrpSpPr>
              <p:cNvPr id="174" name="Group 75">
                <a:extLst>
                  <a:ext uri="{FF2B5EF4-FFF2-40B4-BE49-F238E27FC236}">
                    <a16:creationId xmlns="" xmlns:a16="http://schemas.microsoft.com/office/drawing/2014/main" id="{20AE00EF-88FE-4076-8144-32A2EAA4F8E5}"/>
                  </a:ext>
                </a:extLst>
              </p:cNvPr>
              <p:cNvGrpSpPr/>
              <p:nvPr/>
            </p:nvGrpSpPr>
            <p:grpSpPr>
              <a:xfrm>
                <a:off x="8191673" y="3455727"/>
                <a:ext cx="652463" cy="652463"/>
                <a:chOff x="8108152" y="1363278"/>
                <a:chExt cx="652463" cy="652463"/>
              </a:xfrm>
            </p:grpSpPr>
            <p:sp>
              <p:nvSpPr>
                <p:cNvPr id="178" name="Oval 28">
                  <a:extLst>
                    <a:ext uri="{FF2B5EF4-FFF2-40B4-BE49-F238E27FC236}">
                      <a16:creationId xmlns="" xmlns:a16="http://schemas.microsoft.com/office/drawing/2014/main" id="{20E95B31-C306-4438-8B8E-71F5EBE3C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08152" y="1363278"/>
                  <a:ext cx="652463" cy="652463"/>
                </a:xfrm>
                <a:prstGeom prst="ellipse">
                  <a:avLst/>
                </a:prstGeom>
                <a:solidFill>
                  <a:srgbClr val="D486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24191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9" name="Freeform 30">
                  <a:extLst>
                    <a:ext uri="{FF2B5EF4-FFF2-40B4-BE49-F238E27FC236}">
                      <a16:creationId xmlns="" xmlns:a16="http://schemas.microsoft.com/office/drawing/2014/main" id="{B9729A87-93D4-4FAA-8562-1F3B54CA46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1503" y="1454598"/>
                  <a:ext cx="385763" cy="387350"/>
                </a:xfrm>
                <a:custGeom>
                  <a:avLst/>
                  <a:gdLst>
                    <a:gd name="T0" fmla="*/ 140 w 152"/>
                    <a:gd name="T1" fmla="*/ 128 h 152"/>
                    <a:gd name="T2" fmla="*/ 97 w 152"/>
                    <a:gd name="T3" fmla="*/ 114 h 152"/>
                    <a:gd name="T4" fmla="*/ 96 w 152"/>
                    <a:gd name="T5" fmla="*/ 104 h 152"/>
                    <a:gd name="T6" fmla="*/ 134 w 152"/>
                    <a:gd name="T7" fmla="*/ 91 h 152"/>
                    <a:gd name="T8" fmla="*/ 111 w 152"/>
                    <a:gd name="T9" fmla="*/ 66 h 152"/>
                    <a:gd name="T10" fmla="*/ 111 w 152"/>
                    <a:gd name="T11" fmla="*/ 66 h 152"/>
                    <a:gd name="T12" fmla="*/ 115 w 152"/>
                    <a:gd name="T13" fmla="*/ 43 h 152"/>
                    <a:gd name="T14" fmla="*/ 76 w 152"/>
                    <a:gd name="T15" fmla="*/ 0 h 152"/>
                    <a:gd name="T16" fmla="*/ 76 w 152"/>
                    <a:gd name="T17" fmla="*/ 0 h 152"/>
                    <a:gd name="T18" fmla="*/ 76 w 152"/>
                    <a:gd name="T19" fmla="*/ 0 h 152"/>
                    <a:gd name="T20" fmla="*/ 76 w 152"/>
                    <a:gd name="T21" fmla="*/ 0 h 152"/>
                    <a:gd name="T22" fmla="*/ 76 w 152"/>
                    <a:gd name="T23" fmla="*/ 0 h 152"/>
                    <a:gd name="T24" fmla="*/ 76 w 152"/>
                    <a:gd name="T25" fmla="*/ 0 h 152"/>
                    <a:gd name="T26" fmla="*/ 76 w 152"/>
                    <a:gd name="T27" fmla="*/ 0 h 152"/>
                    <a:gd name="T28" fmla="*/ 76 w 152"/>
                    <a:gd name="T29" fmla="*/ 0 h 152"/>
                    <a:gd name="T30" fmla="*/ 76 w 152"/>
                    <a:gd name="T31" fmla="*/ 0 h 152"/>
                    <a:gd name="T32" fmla="*/ 76 w 152"/>
                    <a:gd name="T33" fmla="*/ 0 h 152"/>
                    <a:gd name="T34" fmla="*/ 76 w 152"/>
                    <a:gd name="T35" fmla="*/ 0 h 152"/>
                    <a:gd name="T36" fmla="*/ 37 w 152"/>
                    <a:gd name="T37" fmla="*/ 43 h 152"/>
                    <a:gd name="T38" fmla="*/ 41 w 152"/>
                    <a:gd name="T39" fmla="*/ 66 h 152"/>
                    <a:gd name="T40" fmla="*/ 41 w 152"/>
                    <a:gd name="T41" fmla="*/ 66 h 152"/>
                    <a:gd name="T42" fmla="*/ 18 w 152"/>
                    <a:gd name="T43" fmla="*/ 91 h 152"/>
                    <a:gd name="T44" fmla="*/ 56 w 152"/>
                    <a:gd name="T45" fmla="*/ 104 h 152"/>
                    <a:gd name="T46" fmla="*/ 55 w 152"/>
                    <a:gd name="T47" fmla="*/ 114 h 152"/>
                    <a:gd name="T48" fmla="*/ 12 w 152"/>
                    <a:gd name="T49" fmla="*/ 128 h 152"/>
                    <a:gd name="T50" fmla="*/ 0 w 152"/>
                    <a:gd name="T51" fmla="*/ 145 h 152"/>
                    <a:gd name="T52" fmla="*/ 0 w 152"/>
                    <a:gd name="T53" fmla="*/ 152 h 152"/>
                    <a:gd name="T54" fmla="*/ 76 w 152"/>
                    <a:gd name="T55" fmla="*/ 152 h 152"/>
                    <a:gd name="T56" fmla="*/ 152 w 152"/>
                    <a:gd name="T57" fmla="*/ 152 h 152"/>
                    <a:gd name="T58" fmla="*/ 152 w 152"/>
                    <a:gd name="T59" fmla="*/ 145 h 152"/>
                    <a:gd name="T60" fmla="*/ 140 w 152"/>
                    <a:gd name="T61" fmla="*/ 128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2" h="152">
                      <a:moveTo>
                        <a:pt x="140" y="128"/>
                      </a:moveTo>
                      <a:cubicBezTo>
                        <a:pt x="140" y="128"/>
                        <a:pt x="102" y="124"/>
                        <a:pt x="97" y="114"/>
                      </a:cubicBezTo>
                      <a:cubicBezTo>
                        <a:pt x="96" y="112"/>
                        <a:pt x="96" y="109"/>
                        <a:pt x="96" y="104"/>
                      </a:cubicBezTo>
                      <a:cubicBezTo>
                        <a:pt x="109" y="105"/>
                        <a:pt x="134" y="91"/>
                        <a:pt x="134" y="91"/>
                      </a:cubicBezTo>
                      <a:cubicBezTo>
                        <a:pt x="132" y="90"/>
                        <a:pt x="103" y="94"/>
                        <a:pt x="111" y="66"/>
                      </a:cubicBezTo>
                      <a:cubicBezTo>
                        <a:pt x="111" y="66"/>
                        <a:pt x="111" y="66"/>
                        <a:pt x="111" y="66"/>
                      </a:cubicBezTo>
                      <a:cubicBezTo>
                        <a:pt x="114" y="59"/>
                        <a:pt x="115" y="51"/>
                        <a:pt x="115" y="43"/>
                      </a:cubicBezTo>
                      <a:cubicBezTo>
                        <a:pt x="116" y="19"/>
                        <a:pt x="98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54" y="0"/>
                        <a:pt x="36" y="19"/>
                        <a:pt x="37" y="43"/>
                      </a:cubicBezTo>
                      <a:cubicBezTo>
                        <a:pt x="37" y="51"/>
                        <a:pt x="38" y="59"/>
                        <a:pt x="41" y="66"/>
                      </a:cubicBezTo>
                      <a:cubicBezTo>
                        <a:pt x="41" y="66"/>
                        <a:pt x="41" y="66"/>
                        <a:pt x="41" y="66"/>
                      </a:cubicBezTo>
                      <a:cubicBezTo>
                        <a:pt x="49" y="94"/>
                        <a:pt x="20" y="90"/>
                        <a:pt x="18" y="91"/>
                      </a:cubicBezTo>
                      <a:cubicBezTo>
                        <a:pt x="18" y="91"/>
                        <a:pt x="43" y="105"/>
                        <a:pt x="56" y="104"/>
                      </a:cubicBezTo>
                      <a:cubicBezTo>
                        <a:pt x="56" y="109"/>
                        <a:pt x="56" y="112"/>
                        <a:pt x="55" y="114"/>
                      </a:cubicBezTo>
                      <a:cubicBezTo>
                        <a:pt x="50" y="124"/>
                        <a:pt x="12" y="128"/>
                        <a:pt x="12" y="128"/>
                      </a:cubicBezTo>
                      <a:cubicBezTo>
                        <a:pt x="5" y="130"/>
                        <a:pt x="0" y="137"/>
                        <a:pt x="0" y="145"/>
                      </a:cubicBezTo>
                      <a:cubicBezTo>
                        <a:pt x="0" y="152"/>
                        <a:pt x="0" y="152"/>
                        <a:pt x="0" y="152"/>
                      </a:cubicBezTo>
                      <a:cubicBezTo>
                        <a:pt x="76" y="152"/>
                        <a:pt x="76" y="152"/>
                        <a:pt x="76" y="152"/>
                      </a:cubicBezTo>
                      <a:cubicBezTo>
                        <a:pt x="152" y="152"/>
                        <a:pt x="152" y="152"/>
                        <a:pt x="152" y="152"/>
                      </a:cubicBezTo>
                      <a:cubicBezTo>
                        <a:pt x="152" y="145"/>
                        <a:pt x="152" y="145"/>
                        <a:pt x="152" y="145"/>
                      </a:cubicBezTo>
                      <a:cubicBezTo>
                        <a:pt x="152" y="137"/>
                        <a:pt x="147" y="130"/>
                        <a:pt x="140" y="128"/>
                      </a:cubicBezTo>
                      <a:close/>
                    </a:path>
                  </a:pathLst>
                </a:custGeom>
                <a:solidFill>
                  <a:srgbClr val="F5F7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24191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5" name="Oval 31">
                <a:extLst>
                  <a:ext uri="{FF2B5EF4-FFF2-40B4-BE49-F238E27FC236}">
                    <a16:creationId xmlns="" xmlns:a16="http://schemas.microsoft.com/office/drawing/2014/main" id="{454B2C3D-6536-4BD4-B831-C87AE4751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8380" y="2446984"/>
                <a:ext cx="652463" cy="652463"/>
              </a:xfrm>
              <a:prstGeom prst="ellipse">
                <a:avLst/>
              </a:prstGeom>
              <a:solidFill>
                <a:srgbClr val="739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6" name="Freeform 33">
                <a:extLst>
                  <a:ext uri="{FF2B5EF4-FFF2-40B4-BE49-F238E27FC236}">
                    <a16:creationId xmlns="" xmlns:a16="http://schemas.microsoft.com/office/drawing/2014/main" id="{A6498E10-D308-4178-A0A2-149895AA3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3067" y="2578862"/>
                <a:ext cx="387350" cy="385763"/>
              </a:xfrm>
              <a:custGeom>
                <a:avLst/>
                <a:gdLst>
                  <a:gd name="T0" fmla="*/ 152 w 152"/>
                  <a:gd name="T1" fmla="*/ 151 h 151"/>
                  <a:gd name="T2" fmla="*/ 152 w 152"/>
                  <a:gd name="T3" fmla="*/ 135 h 151"/>
                  <a:gd name="T4" fmla="*/ 140 w 152"/>
                  <a:gd name="T5" fmla="*/ 119 h 151"/>
                  <a:gd name="T6" fmla="*/ 140 w 152"/>
                  <a:gd name="T7" fmla="*/ 119 h 151"/>
                  <a:gd name="T8" fmla="*/ 99 w 152"/>
                  <a:gd name="T9" fmla="*/ 99 h 151"/>
                  <a:gd name="T10" fmla="*/ 101 w 152"/>
                  <a:gd name="T11" fmla="*/ 85 h 151"/>
                  <a:gd name="T12" fmla="*/ 104 w 152"/>
                  <a:gd name="T13" fmla="*/ 80 h 151"/>
                  <a:gd name="T14" fmla="*/ 104 w 152"/>
                  <a:gd name="T15" fmla="*/ 80 h 151"/>
                  <a:gd name="T16" fmla="*/ 104 w 152"/>
                  <a:gd name="T17" fmla="*/ 80 h 151"/>
                  <a:gd name="T18" fmla="*/ 115 w 152"/>
                  <a:gd name="T19" fmla="*/ 42 h 151"/>
                  <a:gd name="T20" fmla="*/ 76 w 152"/>
                  <a:gd name="T21" fmla="*/ 0 h 151"/>
                  <a:gd name="T22" fmla="*/ 76 w 152"/>
                  <a:gd name="T23" fmla="*/ 0 h 151"/>
                  <a:gd name="T24" fmla="*/ 76 w 152"/>
                  <a:gd name="T25" fmla="*/ 0 h 151"/>
                  <a:gd name="T26" fmla="*/ 76 w 152"/>
                  <a:gd name="T27" fmla="*/ 0 h 151"/>
                  <a:gd name="T28" fmla="*/ 76 w 152"/>
                  <a:gd name="T29" fmla="*/ 0 h 151"/>
                  <a:gd name="T30" fmla="*/ 37 w 152"/>
                  <a:gd name="T31" fmla="*/ 42 h 151"/>
                  <a:gd name="T32" fmla="*/ 48 w 152"/>
                  <a:gd name="T33" fmla="*/ 80 h 151"/>
                  <a:gd name="T34" fmla="*/ 48 w 152"/>
                  <a:gd name="T35" fmla="*/ 80 h 151"/>
                  <a:gd name="T36" fmla="*/ 48 w 152"/>
                  <a:gd name="T37" fmla="*/ 80 h 151"/>
                  <a:gd name="T38" fmla="*/ 51 w 152"/>
                  <a:gd name="T39" fmla="*/ 85 h 151"/>
                  <a:gd name="T40" fmla="*/ 53 w 152"/>
                  <a:gd name="T41" fmla="*/ 99 h 151"/>
                  <a:gd name="T42" fmla="*/ 12 w 152"/>
                  <a:gd name="T43" fmla="*/ 119 h 151"/>
                  <a:gd name="T44" fmla="*/ 12 w 152"/>
                  <a:gd name="T45" fmla="*/ 119 h 151"/>
                  <a:gd name="T46" fmla="*/ 0 w 152"/>
                  <a:gd name="T47" fmla="*/ 135 h 151"/>
                  <a:gd name="T48" fmla="*/ 0 w 152"/>
                  <a:gd name="T49" fmla="*/ 151 h 151"/>
                  <a:gd name="T50" fmla="*/ 152 w 152"/>
                  <a:gd name="T5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2" h="151">
                    <a:moveTo>
                      <a:pt x="152" y="151"/>
                    </a:move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28"/>
                      <a:pt x="147" y="121"/>
                      <a:pt x="140" y="119"/>
                    </a:cubicBezTo>
                    <a:cubicBezTo>
                      <a:pt x="140" y="119"/>
                      <a:pt x="140" y="119"/>
                      <a:pt x="140" y="119"/>
                    </a:cubicBezTo>
                    <a:cubicBezTo>
                      <a:pt x="139" y="119"/>
                      <a:pt x="104" y="110"/>
                      <a:pt x="99" y="99"/>
                    </a:cubicBezTo>
                    <a:cubicBezTo>
                      <a:pt x="96" y="95"/>
                      <a:pt x="99" y="89"/>
                      <a:pt x="101" y="85"/>
                    </a:cubicBezTo>
                    <a:cubicBezTo>
                      <a:pt x="102" y="83"/>
                      <a:pt x="103" y="82"/>
                      <a:pt x="104" y="80"/>
                    </a:cubicBezTo>
                    <a:cubicBezTo>
                      <a:pt x="104" y="80"/>
                      <a:pt x="104" y="80"/>
                      <a:pt x="104" y="80"/>
                    </a:cubicBezTo>
                    <a:cubicBezTo>
                      <a:pt x="104" y="80"/>
                      <a:pt x="104" y="80"/>
                      <a:pt x="104" y="80"/>
                    </a:cubicBezTo>
                    <a:cubicBezTo>
                      <a:pt x="110" y="71"/>
                      <a:pt x="115" y="58"/>
                      <a:pt x="115" y="42"/>
                    </a:cubicBezTo>
                    <a:cubicBezTo>
                      <a:pt x="116" y="19"/>
                      <a:pt x="98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4" y="0"/>
                      <a:pt x="36" y="19"/>
                      <a:pt x="37" y="42"/>
                    </a:cubicBezTo>
                    <a:cubicBezTo>
                      <a:pt x="37" y="58"/>
                      <a:pt x="42" y="71"/>
                      <a:pt x="48" y="80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9" y="82"/>
                      <a:pt x="50" y="83"/>
                      <a:pt x="51" y="85"/>
                    </a:cubicBezTo>
                    <a:cubicBezTo>
                      <a:pt x="53" y="89"/>
                      <a:pt x="56" y="95"/>
                      <a:pt x="53" y="99"/>
                    </a:cubicBezTo>
                    <a:cubicBezTo>
                      <a:pt x="48" y="110"/>
                      <a:pt x="13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5" y="121"/>
                      <a:pt x="0" y="128"/>
                      <a:pt x="0" y="135"/>
                    </a:cubicBezTo>
                    <a:cubicBezTo>
                      <a:pt x="0" y="151"/>
                      <a:pt x="0" y="151"/>
                      <a:pt x="0" y="151"/>
                    </a:cubicBezTo>
                    <a:lnTo>
                      <a:pt x="152" y="151"/>
                    </a:lnTo>
                    <a:close/>
                  </a:path>
                </a:pathLst>
              </a:cu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7" name="TextBox 118">
                <a:extLst>
                  <a:ext uri="{FF2B5EF4-FFF2-40B4-BE49-F238E27FC236}">
                    <a16:creationId xmlns="" xmlns:a16="http://schemas.microsoft.com/office/drawing/2014/main" id="{6751780B-F0B9-4D42-8063-08F091EA395A}"/>
                  </a:ext>
                </a:extLst>
              </p:cNvPr>
              <p:cNvSpPr txBox="1"/>
              <p:nvPr/>
            </p:nvSpPr>
            <p:spPr>
              <a:xfrm>
                <a:off x="7967506" y="3147732"/>
                <a:ext cx="1100798" cy="315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1722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/>
                  </a:rPr>
                  <a:t>Infra Support Team</a:t>
                </a:r>
              </a:p>
            </p:txBody>
          </p:sp>
        </p:grpSp>
        <p:sp>
          <p:nvSpPr>
            <p:cNvPr id="180" name="Left-Right Arrow 283">
              <a:extLst>
                <a:ext uri="{FF2B5EF4-FFF2-40B4-BE49-F238E27FC236}">
                  <a16:creationId xmlns="" xmlns:a16="http://schemas.microsoft.com/office/drawing/2014/main" id="{61E86803-3706-4365-8885-65FE84FD9817}"/>
                </a:ext>
              </a:extLst>
            </p:cNvPr>
            <p:cNvSpPr/>
            <p:nvPr/>
          </p:nvSpPr>
          <p:spPr>
            <a:xfrm>
              <a:off x="9454409" y="4202964"/>
              <a:ext cx="578736" cy="263878"/>
            </a:xfrm>
            <a:prstGeom prst="left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1973259" y="5277506"/>
              <a:ext cx="87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Get Approval</a:t>
              </a:r>
            </a:p>
          </p:txBody>
        </p:sp>
        <p:pic>
          <p:nvPicPr>
            <p:cNvPr id="182" name="图片 15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17512" y="3021682"/>
              <a:ext cx="343395" cy="425239"/>
            </a:xfrm>
            <a:prstGeom prst="rect">
              <a:avLst/>
            </a:prstGeom>
          </p:spPr>
        </p:pic>
        <p:pic>
          <p:nvPicPr>
            <p:cNvPr id="183" name="图片 15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44277" y="3491879"/>
              <a:ext cx="516354" cy="320139"/>
            </a:xfrm>
            <a:prstGeom prst="rect">
              <a:avLst/>
            </a:prstGeom>
          </p:spPr>
        </p:pic>
        <p:pic>
          <p:nvPicPr>
            <p:cNvPr id="184" name="图片 15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78148" y="3248429"/>
              <a:ext cx="576369" cy="309667"/>
            </a:xfrm>
            <a:prstGeom prst="rect">
              <a:avLst/>
            </a:prstGeom>
          </p:spPr>
        </p:pic>
        <p:sp>
          <p:nvSpPr>
            <p:cNvPr id="185" name="圆角矩形 157"/>
            <p:cNvSpPr/>
            <p:nvPr/>
          </p:nvSpPr>
          <p:spPr>
            <a:xfrm>
              <a:off x="2963941" y="2253880"/>
              <a:ext cx="609902" cy="1829534"/>
            </a:xfrm>
            <a:prstGeom prst="roundRect">
              <a:avLst/>
            </a:prstGeom>
            <a:noFill/>
            <a:ln w="25400" cap="flat" cmpd="sng" algn="ctr">
              <a:solidFill>
                <a:srgbClr val="E8772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2865007" y="3864770"/>
              <a:ext cx="814086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A</a:t>
              </a:r>
              <a:r>
                <a:rPr kumimoji="0" lang="en-US" altLang="zh-CN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rtifact </a:t>
              </a:r>
              <a:r>
                <a:rPr kumimoji="0" lang="en-US" altLang="zh-CN" sz="675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Mgmt</a:t>
              </a:r>
              <a:endParaRPr kumimoji="0" lang="en-US" sz="675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pic>
          <p:nvPicPr>
            <p:cNvPr id="187" name="Picture 123">
              <a:extLst>
                <a:ext uri="{FF2B5EF4-FFF2-40B4-BE49-F238E27FC236}">
                  <a16:creationId xmlns="" xmlns:a16="http://schemas.microsoft.com/office/drawing/2014/main" id="{E3028334-CD01-4D65-BEDA-4BAB79E50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0488" y="1285965"/>
              <a:ext cx="344785" cy="650168"/>
            </a:xfrm>
            <a:prstGeom prst="rect">
              <a:avLst/>
            </a:prstGeom>
          </p:spPr>
        </p:pic>
        <p:sp>
          <p:nvSpPr>
            <p:cNvPr id="188" name="Rectangle 50">
              <a:extLst>
                <a:ext uri="{FF2B5EF4-FFF2-40B4-BE49-F238E27FC236}">
                  <a16:creationId xmlns="" xmlns:a16="http://schemas.microsoft.com/office/drawing/2014/main" id="{37DB10DB-C767-4DBD-85CF-2DC1EF42FF0E}"/>
                </a:ext>
              </a:extLst>
            </p:cNvPr>
            <p:cNvSpPr/>
            <p:nvPr/>
          </p:nvSpPr>
          <p:spPr>
            <a:xfrm>
              <a:off x="7456509" y="1520942"/>
              <a:ext cx="82554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MOT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89" name="Picture 123">
              <a:extLst>
                <a:ext uri="{FF2B5EF4-FFF2-40B4-BE49-F238E27FC236}">
                  <a16:creationId xmlns="" xmlns:a16="http://schemas.microsoft.com/office/drawing/2014/main" id="{F2E354E1-FBDE-499E-95E8-024E9B135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6187" y="3634958"/>
              <a:ext cx="230823" cy="435267"/>
            </a:xfrm>
            <a:prstGeom prst="rect">
              <a:avLst/>
            </a:prstGeom>
          </p:spPr>
        </p:pic>
        <p:sp>
          <p:nvSpPr>
            <p:cNvPr id="190" name="Rectangle 49">
              <a:extLst>
                <a:ext uri="{FF2B5EF4-FFF2-40B4-BE49-F238E27FC236}">
                  <a16:creationId xmlns="" xmlns:a16="http://schemas.microsoft.com/office/drawing/2014/main" id="{9F80FC96-F7CF-47C4-A306-92290531E2BF}"/>
                </a:ext>
              </a:extLst>
            </p:cNvPr>
            <p:cNvSpPr/>
            <p:nvPr/>
          </p:nvSpPr>
          <p:spPr>
            <a:xfrm>
              <a:off x="5719530" y="3737156"/>
              <a:ext cx="344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SIT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>
              <a:off x="4604546" y="3721316"/>
              <a:ext cx="900348" cy="262549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10800000">
              <a:off x="6111657" y="3690344"/>
              <a:ext cx="2203057" cy="302509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93" name="Picture 123">
              <a:extLst>
                <a:ext uri="{FF2B5EF4-FFF2-40B4-BE49-F238E27FC236}">
                  <a16:creationId xmlns="" xmlns:a16="http://schemas.microsoft.com/office/drawing/2014/main" id="{F2E354E1-FBDE-499E-95E8-024E9B135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4910" y="4497533"/>
              <a:ext cx="230823" cy="435267"/>
            </a:xfrm>
            <a:prstGeom prst="rect">
              <a:avLst/>
            </a:prstGeom>
          </p:spPr>
        </p:pic>
        <p:sp>
          <p:nvSpPr>
            <p:cNvPr id="194" name="Rectangle 49">
              <a:extLst>
                <a:ext uri="{FF2B5EF4-FFF2-40B4-BE49-F238E27FC236}">
                  <a16:creationId xmlns="" xmlns:a16="http://schemas.microsoft.com/office/drawing/2014/main" id="{9F80FC96-F7CF-47C4-A306-92290531E2BF}"/>
                </a:ext>
              </a:extLst>
            </p:cNvPr>
            <p:cNvSpPr/>
            <p:nvPr/>
          </p:nvSpPr>
          <p:spPr>
            <a:xfrm>
              <a:off x="5718253" y="4599731"/>
              <a:ext cx="36420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DIT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>
              <a:off x="4603269" y="4583891"/>
              <a:ext cx="900348" cy="262549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10800000">
              <a:off x="6110380" y="4552919"/>
              <a:ext cx="2203057" cy="302509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直角上箭头 169"/>
            <p:cNvSpPr/>
            <p:nvPr/>
          </p:nvSpPr>
          <p:spPr>
            <a:xfrm flipH="1">
              <a:off x="3109625" y="4088930"/>
              <a:ext cx="710512" cy="600126"/>
            </a:xfrm>
            <a:prstGeom prst="bentUpArrow">
              <a:avLst>
                <a:gd name="adj1" fmla="val 15826"/>
                <a:gd name="adj2" fmla="val 25000"/>
                <a:gd name="adj3" fmla="val 2500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文本框 170"/>
            <p:cNvSpPr txBox="1"/>
            <p:nvPr/>
          </p:nvSpPr>
          <p:spPr>
            <a:xfrm>
              <a:off x="3153020" y="4695577"/>
              <a:ext cx="744172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Deploy </a:t>
              </a:r>
              <a:r>
                <a:rPr kumimoji="0" lang="en-US" altLang="zh-CN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Fail &amp; Auto Fix Fail</a:t>
              </a:r>
              <a:endParaRPr kumimoji="0" lang="en-US" altLang="zh-CN" sz="675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Roll</a:t>
              </a:r>
              <a:r>
                <a:rPr kumimoji="0" lang="zh-CN" altLang="en-US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 </a:t>
              </a:r>
              <a:r>
                <a:rPr kumimoji="0" lang="en-US" altLang="zh-CN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Back</a:t>
              </a:r>
            </a:p>
          </p:txBody>
        </p:sp>
        <p:pic>
          <p:nvPicPr>
            <p:cNvPr id="199" name="Picture 123">
              <a:extLst>
                <a:ext uri="{FF2B5EF4-FFF2-40B4-BE49-F238E27FC236}">
                  <a16:creationId xmlns="" xmlns:a16="http://schemas.microsoft.com/office/drawing/2014/main" id="{E3028334-CD01-4D65-BEDA-4BAB79E50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9486" y="2068500"/>
              <a:ext cx="344785" cy="650168"/>
            </a:xfrm>
            <a:prstGeom prst="rect">
              <a:avLst/>
            </a:prstGeom>
          </p:spPr>
        </p:pic>
        <p:sp>
          <p:nvSpPr>
            <p:cNvPr id="200" name="Rectangle 50">
              <a:extLst>
                <a:ext uri="{FF2B5EF4-FFF2-40B4-BE49-F238E27FC236}">
                  <a16:creationId xmlns="" xmlns:a16="http://schemas.microsoft.com/office/drawing/2014/main" id="{37DB10DB-C767-4DBD-85CF-2DC1EF42FF0E}"/>
                </a:ext>
              </a:extLst>
            </p:cNvPr>
            <p:cNvSpPr/>
            <p:nvPr/>
          </p:nvSpPr>
          <p:spPr>
            <a:xfrm>
              <a:off x="7455509" y="2303477"/>
              <a:ext cx="61532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PROD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01" name="Picture 20">
              <a:extLst>
                <a:ext uri="{FF2B5EF4-FFF2-40B4-BE49-F238E27FC236}">
                  <a16:creationId xmlns="" xmlns:a16="http://schemas.microsoft.com/office/drawing/2014/main" id="{CBDD099C-DB10-4C17-A054-B5FFD6DA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5728" y="2651637"/>
              <a:ext cx="494847" cy="363167"/>
            </a:xfrm>
            <a:prstGeom prst="rect">
              <a:avLst/>
            </a:prstGeom>
          </p:spPr>
        </p:pic>
        <p:sp>
          <p:nvSpPr>
            <p:cNvPr id="202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5159898" y="2627367"/>
              <a:ext cx="87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Get Approval</a:t>
              </a:r>
            </a:p>
          </p:txBody>
        </p:sp>
        <p:cxnSp>
          <p:nvCxnSpPr>
            <p:cNvPr id="203" name="Straight Arrow Connector 69">
              <a:extLst>
                <a:ext uri="{FF2B5EF4-FFF2-40B4-BE49-F238E27FC236}">
                  <a16:creationId xmlns="" xmlns:a16="http://schemas.microsoft.com/office/drawing/2014/main" id="{DF2EB8F4-2873-4DF2-881E-2B81B4C72ADD}"/>
                </a:ext>
              </a:extLst>
            </p:cNvPr>
            <p:cNvCxnSpPr>
              <a:endCxn id="201" idx="1"/>
            </p:cNvCxnSpPr>
            <p:nvPr/>
          </p:nvCxnSpPr>
          <p:spPr>
            <a:xfrm>
              <a:off x="4627889" y="2831850"/>
              <a:ext cx="1907839" cy="1371"/>
            </a:xfrm>
            <a:prstGeom prst="straightConnector1">
              <a:avLst/>
            </a:prstGeom>
            <a:noFill/>
            <a:ln w="63500" cap="flat" cmpd="sng" algn="ctr">
              <a:solidFill>
                <a:srgbClr val="FFFFFF">
                  <a:lumMod val="65000"/>
                </a:srgbClr>
              </a:solidFill>
              <a:prstDash val="sysDash"/>
              <a:tailEnd type="stealth"/>
            </a:ln>
            <a:effectLst/>
          </p:spPr>
        </p:cxnSp>
        <p:sp>
          <p:nvSpPr>
            <p:cNvPr id="204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>
              <a:off x="4643557" y="2229793"/>
              <a:ext cx="2497203" cy="275511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10800000">
              <a:off x="7860604" y="2229790"/>
              <a:ext cx="442269" cy="302509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06" name="Straight Arrow Connector 69">
              <a:extLst>
                <a:ext uri="{FF2B5EF4-FFF2-40B4-BE49-F238E27FC236}">
                  <a16:creationId xmlns="" xmlns:a16="http://schemas.microsoft.com/office/drawing/2014/main" id="{DF2EB8F4-2873-4DF2-881E-2B81B4C72ADD}"/>
                </a:ext>
              </a:extLst>
            </p:cNvPr>
            <p:cNvCxnSpPr/>
            <p:nvPr/>
          </p:nvCxnSpPr>
          <p:spPr>
            <a:xfrm flipH="1" flipV="1">
              <a:off x="6791303" y="2430371"/>
              <a:ext cx="5760" cy="248678"/>
            </a:xfrm>
            <a:prstGeom prst="straightConnector1">
              <a:avLst/>
            </a:prstGeom>
            <a:noFill/>
            <a:ln w="63500" cap="flat" cmpd="sng" algn="ctr">
              <a:solidFill>
                <a:srgbClr val="FFFFFF">
                  <a:lumMod val="65000"/>
                </a:srgbClr>
              </a:solidFill>
              <a:prstDash val="sysDash"/>
              <a:tailEnd type="stealth"/>
            </a:ln>
            <a:effectLst/>
          </p:spPr>
        </p:cxnSp>
        <p:pic>
          <p:nvPicPr>
            <p:cNvPr id="207" name="Picture 20">
              <a:extLst>
                <a:ext uri="{FF2B5EF4-FFF2-40B4-BE49-F238E27FC236}">
                  <a16:creationId xmlns="" xmlns:a16="http://schemas.microsoft.com/office/drawing/2014/main" id="{CBDD099C-DB10-4C17-A054-B5FFD6DA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0335" y="5033424"/>
              <a:ext cx="494847" cy="363167"/>
            </a:xfrm>
            <a:prstGeom prst="rect">
              <a:avLst/>
            </a:prstGeom>
          </p:spPr>
        </p:pic>
        <p:sp>
          <p:nvSpPr>
            <p:cNvPr id="208" name="TextBox 92">
              <a:extLst>
                <a:ext uri="{FF2B5EF4-FFF2-40B4-BE49-F238E27FC236}">
                  <a16:creationId xmlns="" xmlns:a16="http://schemas.microsoft.com/office/drawing/2014/main" id="{6665CEF5-686D-4513-8CCC-FBE481AA7DC1}"/>
                </a:ext>
              </a:extLst>
            </p:cNvPr>
            <p:cNvSpPr txBox="1"/>
            <p:nvPr/>
          </p:nvSpPr>
          <p:spPr>
            <a:xfrm>
              <a:off x="8317606" y="6206251"/>
              <a:ext cx="137124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FF3154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Automatic Tools</a:t>
              </a:r>
              <a:r>
                <a:rPr kumimoji="0" lang="en-US" altLang="zh-CN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 </a:t>
              </a:r>
              <a:endParaRPr kumimoji="0" lang="en-US" altLang="zh-CN" sz="675" b="0" i="0" u="none" strike="noStrike" kern="0" cap="none" spc="0" normalizeH="0" baseline="0" noProof="0" dirty="0" smtClean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to </a:t>
              </a:r>
              <a:r>
                <a:rPr kumimoji="0" lang="en-US" altLang="zh-CN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improve efficiency</a:t>
              </a:r>
            </a:p>
          </p:txBody>
        </p:sp>
        <p:grpSp>
          <p:nvGrpSpPr>
            <p:cNvPr id="209" name="Group 27">
              <a:extLst>
                <a:ext uri="{FF2B5EF4-FFF2-40B4-BE49-F238E27FC236}">
                  <a16:creationId xmlns="" xmlns:a16="http://schemas.microsoft.com/office/drawing/2014/main" id="{170C0A8E-112B-46AE-BAFA-E57B16E78CC8}"/>
                </a:ext>
              </a:extLst>
            </p:cNvPr>
            <p:cNvGrpSpPr/>
            <p:nvPr/>
          </p:nvGrpSpPr>
          <p:grpSpPr>
            <a:xfrm>
              <a:off x="8688621" y="5652534"/>
              <a:ext cx="548085" cy="554285"/>
              <a:chOff x="6363686" y="2421820"/>
              <a:chExt cx="650875" cy="650875"/>
            </a:xfrm>
          </p:grpSpPr>
          <p:sp>
            <p:nvSpPr>
              <p:cNvPr id="210" name="Oval 245">
                <a:extLst>
                  <a:ext uri="{FF2B5EF4-FFF2-40B4-BE49-F238E27FC236}">
                    <a16:creationId xmlns="" xmlns:a16="http://schemas.microsoft.com/office/drawing/2014/main" id="{71BEA70B-1692-40DB-BC69-ECBC1FCB8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3686" y="2421820"/>
                <a:ext cx="650875" cy="650875"/>
              </a:xfrm>
              <a:prstGeom prst="ellipse">
                <a:avLst/>
              </a:prstGeom>
              <a:solidFill>
                <a:srgbClr val="81CE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1" name="Freeform 248">
                <a:extLst>
                  <a:ext uri="{FF2B5EF4-FFF2-40B4-BE49-F238E27FC236}">
                    <a16:creationId xmlns="" xmlns:a16="http://schemas.microsoft.com/office/drawing/2014/main" id="{DB36628B-067A-422F-BEA6-0BCA37D8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486" y="2586920"/>
                <a:ext cx="295275" cy="366713"/>
              </a:xfrm>
              <a:custGeom>
                <a:avLst/>
                <a:gdLst>
                  <a:gd name="T0" fmla="*/ 127 w 186"/>
                  <a:gd name="T1" fmla="*/ 0 h 231"/>
                  <a:gd name="T2" fmla="*/ 93 w 186"/>
                  <a:gd name="T3" fmla="*/ 98 h 231"/>
                  <a:gd name="T4" fmla="*/ 60 w 186"/>
                  <a:gd name="T5" fmla="*/ 0 h 231"/>
                  <a:gd name="T6" fmla="*/ 0 w 186"/>
                  <a:gd name="T7" fmla="*/ 22 h 231"/>
                  <a:gd name="T8" fmla="*/ 0 w 186"/>
                  <a:gd name="T9" fmla="*/ 192 h 231"/>
                  <a:gd name="T10" fmla="*/ 27 w 186"/>
                  <a:gd name="T11" fmla="*/ 192 h 231"/>
                  <a:gd name="T12" fmla="*/ 27 w 186"/>
                  <a:gd name="T13" fmla="*/ 231 h 231"/>
                  <a:gd name="T14" fmla="*/ 159 w 186"/>
                  <a:gd name="T15" fmla="*/ 231 h 231"/>
                  <a:gd name="T16" fmla="*/ 159 w 186"/>
                  <a:gd name="T17" fmla="*/ 192 h 231"/>
                  <a:gd name="T18" fmla="*/ 186 w 186"/>
                  <a:gd name="T19" fmla="*/ 192 h 231"/>
                  <a:gd name="T20" fmla="*/ 186 w 186"/>
                  <a:gd name="T21" fmla="*/ 22 h 231"/>
                  <a:gd name="T22" fmla="*/ 127 w 186"/>
                  <a:gd name="T23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31">
                    <a:moveTo>
                      <a:pt x="127" y="0"/>
                    </a:moveTo>
                    <a:lnTo>
                      <a:pt x="93" y="98"/>
                    </a:lnTo>
                    <a:lnTo>
                      <a:pt x="60" y="0"/>
                    </a:lnTo>
                    <a:lnTo>
                      <a:pt x="0" y="22"/>
                    </a:lnTo>
                    <a:lnTo>
                      <a:pt x="0" y="192"/>
                    </a:lnTo>
                    <a:lnTo>
                      <a:pt x="27" y="192"/>
                    </a:lnTo>
                    <a:lnTo>
                      <a:pt x="27" y="231"/>
                    </a:lnTo>
                    <a:lnTo>
                      <a:pt x="159" y="231"/>
                    </a:lnTo>
                    <a:lnTo>
                      <a:pt x="159" y="192"/>
                    </a:lnTo>
                    <a:lnTo>
                      <a:pt x="186" y="192"/>
                    </a:lnTo>
                    <a:lnTo>
                      <a:pt x="186" y="22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474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2" name="Freeform 249">
                <a:extLst>
                  <a:ext uri="{FF2B5EF4-FFF2-40B4-BE49-F238E27FC236}">
                    <a16:creationId xmlns="" xmlns:a16="http://schemas.microsoft.com/office/drawing/2014/main" id="{C67858D9-D61A-4B67-AFEC-A58625099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6899" y="2566282"/>
                <a:ext cx="46038" cy="176213"/>
              </a:xfrm>
              <a:custGeom>
                <a:avLst/>
                <a:gdLst>
                  <a:gd name="T0" fmla="*/ 9 w 29"/>
                  <a:gd name="T1" fmla="*/ 26 h 111"/>
                  <a:gd name="T2" fmla="*/ 3 w 29"/>
                  <a:gd name="T3" fmla="*/ 80 h 111"/>
                  <a:gd name="T4" fmla="*/ 14 w 29"/>
                  <a:gd name="T5" fmla="*/ 111 h 111"/>
                  <a:gd name="T6" fmla="*/ 25 w 29"/>
                  <a:gd name="T7" fmla="*/ 80 h 111"/>
                  <a:gd name="T8" fmla="*/ 19 w 29"/>
                  <a:gd name="T9" fmla="*/ 26 h 111"/>
                  <a:gd name="T10" fmla="*/ 29 w 29"/>
                  <a:gd name="T11" fmla="*/ 19 h 111"/>
                  <a:gd name="T12" fmla="*/ 29 w 29"/>
                  <a:gd name="T13" fmla="*/ 0 h 111"/>
                  <a:gd name="T14" fmla="*/ 0 w 29"/>
                  <a:gd name="T15" fmla="*/ 0 h 111"/>
                  <a:gd name="T16" fmla="*/ 0 w 29"/>
                  <a:gd name="T17" fmla="*/ 19 h 111"/>
                  <a:gd name="T18" fmla="*/ 9 w 29"/>
                  <a:gd name="T19" fmla="*/ 2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111">
                    <a:moveTo>
                      <a:pt x="9" y="26"/>
                    </a:moveTo>
                    <a:lnTo>
                      <a:pt x="3" y="80"/>
                    </a:lnTo>
                    <a:lnTo>
                      <a:pt x="14" y="111"/>
                    </a:lnTo>
                    <a:lnTo>
                      <a:pt x="25" y="80"/>
                    </a:lnTo>
                    <a:lnTo>
                      <a:pt x="19" y="26"/>
                    </a:lnTo>
                    <a:lnTo>
                      <a:pt x="29" y="1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9" y="26"/>
                    </a:lnTo>
                    <a:close/>
                  </a:path>
                </a:pathLst>
              </a:custGeom>
              <a:solidFill>
                <a:srgbClr val="CF5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3" name="TextBox 118">
              <a:extLst>
                <a:ext uri="{FF2B5EF4-FFF2-40B4-BE49-F238E27FC236}">
                  <a16:creationId xmlns="" xmlns:a16="http://schemas.microsoft.com/office/drawing/2014/main" id="{A873BFDA-4E1F-47E5-8345-36454D93E312}"/>
                </a:ext>
              </a:extLst>
            </p:cNvPr>
            <p:cNvSpPr txBox="1"/>
            <p:nvPr/>
          </p:nvSpPr>
          <p:spPr>
            <a:xfrm rot="19691467">
              <a:off x="7560489" y="5299136"/>
              <a:ext cx="1171439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SR,  Incidents, Defects</a:t>
              </a:r>
            </a:p>
          </p:txBody>
        </p:sp>
        <p:sp>
          <p:nvSpPr>
            <p:cNvPr id="214" name="Striped Right Arrow 291">
              <a:extLst>
                <a:ext uri="{FF2B5EF4-FFF2-40B4-BE49-F238E27FC236}">
                  <a16:creationId xmlns="" xmlns:a16="http://schemas.microsoft.com/office/drawing/2014/main" id="{EB1F4842-8DA6-46C8-8C0A-4D0ED88B4450}"/>
                </a:ext>
              </a:extLst>
            </p:cNvPr>
            <p:cNvSpPr/>
            <p:nvPr/>
          </p:nvSpPr>
          <p:spPr>
            <a:xfrm rot="8844053">
              <a:off x="7744323" y="5400916"/>
              <a:ext cx="937115" cy="267137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Left-Right Arrow 282">
              <a:extLst>
                <a:ext uri="{FF2B5EF4-FFF2-40B4-BE49-F238E27FC236}">
                  <a16:creationId xmlns="" xmlns:a16="http://schemas.microsoft.com/office/drawing/2014/main" id="{4CB99C7A-1C82-4A35-AC60-762FEDE4DE5E}"/>
                </a:ext>
              </a:extLst>
            </p:cNvPr>
            <p:cNvSpPr/>
            <p:nvPr/>
          </p:nvSpPr>
          <p:spPr>
            <a:xfrm>
              <a:off x="7784393" y="5841722"/>
              <a:ext cx="893084" cy="256618"/>
            </a:xfrm>
            <a:prstGeom prst="left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TextBox 118">
              <a:extLst>
                <a:ext uri="{FF2B5EF4-FFF2-40B4-BE49-F238E27FC236}">
                  <a16:creationId xmlns="" xmlns:a16="http://schemas.microsoft.com/office/drawing/2014/main" id="{D9E68372-E475-412E-9C77-50E02B4F4585}"/>
                </a:ext>
              </a:extLst>
            </p:cNvPr>
            <p:cNvSpPr txBox="1"/>
            <p:nvPr/>
          </p:nvSpPr>
          <p:spPr>
            <a:xfrm>
              <a:off x="7384691" y="6040200"/>
              <a:ext cx="170258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Tickets with regular</a:t>
              </a:r>
            </a:p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 operations</a:t>
              </a:r>
            </a:p>
          </p:txBody>
        </p:sp>
        <p:sp>
          <p:nvSpPr>
            <p:cNvPr id="217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5400000">
              <a:off x="8829561" y="4854665"/>
              <a:ext cx="255437" cy="249608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5400000">
              <a:off x="8846334" y="5402262"/>
              <a:ext cx="255437" cy="249608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TextBox 118">
              <a:extLst>
                <a:ext uri="{FF2B5EF4-FFF2-40B4-BE49-F238E27FC236}">
                  <a16:creationId xmlns="" xmlns:a16="http://schemas.microsoft.com/office/drawing/2014/main" id="{5C27F77F-B66D-4716-BE19-8B970422A44C}"/>
                </a:ext>
              </a:extLst>
            </p:cNvPr>
            <p:cNvSpPr txBox="1"/>
            <p:nvPr/>
          </p:nvSpPr>
          <p:spPr>
            <a:xfrm>
              <a:off x="9298679" y="5405871"/>
              <a:ext cx="94745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Service Requests</a:t>
              </a:r>
            </a:p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Incidents</a:t>
              </a:r>
            </a:p>
          </p:txBody>
        </p:sp>
        <p:sp>
          <p:nvSpPr>
            <p:cNvPr id="220" name="Left-Right Arrow 283">
              <a:extLst>
                <a:ext uri="{FF2B5EF4-FFF2-40B4-BE49-F238E27FC236}">
                  <a16:creationId xmlns="" xmlns:a16="http://schemas.microsoft.com/office/drawing/2014/main" id="{61E86803-3706-4365-8885-65FE84FD9817}"/>
                </a:ext>
              </a:extLst>
            </p:cNvPr>
            <p:cNvSpPr/>
            <p:nvPr/>
          </p:nvSpPr>
          <p:spPr>
            <a:xfrm>
              <a:off x="9466910" y="5170337"/>
              <a:ext cx="578736" cy="263878"/>
            </a:xfrm>
            <a:prstGeom prst="left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TextBox 118">
              <a:extLst>
                <a:ext uri="{FF2B5EF4-FFF2-40B4-BE49-F238E27FC236}">
                  <a16:creationId xmlns="" xmlns:a16="http://schemas.microsoft.com/office/drawing/2014/main" id="{5C27F77F-B66D-4716-BE19-8B970422A44C}"/>
                </a:ext>
              </a:extLst>
            </p:cNvPr>
            <p:cNvSpPr txBox="1"/>
            <p:nvPr/>
          </p:nvSpPr>
          <p:spPr>
            <a:xfrm>
              <a:off x="9272919" y="4379391"/>
              <a:ext cx="94745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Monitoring Notification</a:t>
              </a:r>
              <a:endParaRPr kumimoji="0" lang="en-US" altLang="zh-CN" sz="675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pic>
          <p:nvPicPr>
            <p:cNvPr id="222" name="Picture 124" descr="Selenium Logo">
              <a:extLst>
                <a:ext uri="{FF2B5EF4-FFF2-40B4-BE49-F238E27FC236}">
                  <a16:creationId xmlns="" xmlns:a16="http://schemas.microsoft.com/office/drawing/2014/main" id="{FD3B7804-62CC-40E0-9EC6-6A38BEACF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493" y="4040113"/>
              <a:ext cx="323318" cy="341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3" name="TextBox 128">
              <a:extLst>
                <a:ext uri="{FF2B5EF4-FFF2-40B4-BE49-F238E27FC236}">
                  <a16:creationId xmlns="" xmlns:a16="http://schemas.microsoft.com/office/drawing/2014/main" id="{929E826E-7039-4183-A601-A58C93C66951}"/>
                </a:ext>
              </a:extLst>
            </p:cNvPr>
            <p:cNvSpPr txBox="1"/>
            <p:nvPr/>
          </p:nvSpPr>
          <p:spPr>
            <a:xfrm>
              <a:off x="4651114" y="4300217"/>
              <a:ext cx="959893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defRPr>
              </a:lvl1pPr>
            </a:lstStyle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Automated Functional Testing using </a:t>
              </a:r>
              <a:r>
                <a:rPr kumimoji="0" lang="en-US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FF0000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Selenium</a:t>
              </a:r>
            </a:p>
          </p:txBody>
        </p:sp>
        <p:sp>
          <p:nvSpPr>
            <p:cNvPr id="224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18542022">
              <a:off x="5296319" y="3926197"/>
              <a:ext cx="255437" cy="249608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25" name="图片 19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695687" y="3326295"/>
              <a:ext cx="639803" cy="244988"/>
            </a:xfrm>
            <a:prstGeom prst="rect">
              <a:avLst/>
            </a:prstGeom>
          </p:spPr>
        </p:pic>
        <p:sp>
          <p:nvSpPr>
            <p:cNvPr id="226" name="TextBox 128">
              <a:extLst>
                <a:ext uri="{FF2B5EF4-FFF2-40B4-BE49-F238E27FC236}">
                  <a16:creationId xmlns="" xmlns:a16="http://schemas.microsoft.com/office/drawing/2014/main" id="{929E826E-7039-4183-A601-A58C93C66951}"/>
                </a:ext>
              </a:extLst>
            </p:cNvPr>
            <p:cNvSpPr txBox="1"/>
            <p:nvPr/>
          </p:nvSpPr>
          <p:spPr>
            <a:xfrm>
              <a:off x="4513710" y="3519027"/>
              <a:ext cx="110414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defRPr>
              </a:lvl1pPr>
            </a:lstStyle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7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Performance Testing </a:t>
              </a:r>
              <a:r>
                <a:rPr kumimoji="0" lang="en-US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using </a:t>
              </a:r>
              <a:r>
                <a:rPr kumimoji="0" lang="en-US" sz="675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Jmeter</a:t>
              </a:r>
              <a:endParaRPr kumimoji="0" lang="en-US" sz="675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227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18542022">
              <a:off x="5302875" y="3171522"/>
              <a:ext cx="255437" cy="249608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文本框 200"/>
            <p:cNvSpPr txBox="1"/>
            <p:nvPr/>
          </p:nvSpPr>
          <p:spPr>
            <a:xfrm>
              <a:off x="8834616" y="3391941"/>
              <a:ext cx="27577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。。。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29" name="图片 20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873488" y="4513650"/>
              <a:ext cx="480204" cy="214104"/>
            </a:xfrm>
            <a:prstGeom prst="rect">
              <a:avLst/>
            </a:prstGeom>
          </p:spPr>
        </p:pic>
        <p:sp>
          <p:nvSpPr>
            <p:cNvPr id="230" name="文本框 202"/>
            <p:cNvSpPr txBox="1"/>
            <p:nvPr/>
          </p:nvSpPr>
          <p:spPr>
            <a:xfrm>
              <a:off x="1845229" y="4704174"/>
              <a:ext cx="50474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Unit test</a:t>
              </a:r>
              <a:endParaRPr kumimoji="0" lang="zh-CN" alt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231" name="Folded Corner 243">
              <a:extLst>
                <a:ext uri="{FF2B5EF4-FFF2-40B4-BE49-F238E27FC236}">
                  <a16:creationId xmlns="" xmlns:a16="http://schemas.microsoft.com/office/drawing/2014/main" id="{8E486807-26E6-4BCC-A7B3-EAAE1C321AF1}"/>
                </a:ext>
              </a:extLst>
            </p:cNvPr>
            <p:cNvSpPr/>
            <p:nvPr/>
          </p:nvSpPr>
          <p:spPr>
            <a:xfrm>
              <a:off x="6431168" y="4813101"/>
              <a:ext cx="1020255" cy="772684"/>
            </a:xfrm>
            <a:prstGeom prst="foldedCorner">
              <a:avLst/>
            </a:prstGeom>
            <a:gradFill rotWithShape="1">
              <a:gsLst>
                <a:gs pos="0">
                  <a:srgbClr val="98A2AE">
                    <a:lumMod val="5000"/>
                    <a:lumOff val="95000"/>
                  </a:srgbClr>
                </a:gs>
                <a:gs pos="74000">
                  <a:srgbClr val="98A2AE">
                    <a:lumMod val="45000"/>
                    <a:lumOff val="55000"/>
                  </a:srgbClr>
                </a:gs>
                <a:gs pos="83000">
                  <a:srgbClr val="98A2AE">
                    <a:lumMod val="45000"/>
                    <a:lumOff val="55000"/>
                  </a:srgbClr>
                </a:gs>
                <a:gs pos="100000">
                  <a:srgbClr val="98A2AE">
                    <a:lumMod val="30000"/>
                    <a:lumOff val="70000"/>
                  </a:srgbClr>
                </a:gs>
              </a:gsLst>
              <a:lin ang="5400000" scaled="1"/>
            </a:gradFill>
            <a:ln w="22225" cap="flat" cmpd="sng" algn="ctr">
              <a:solidFill>
                <a:srgbClr val="001135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Nokia Pure Text Light"/>
                  <a:ea typeface="宋体" panose="02010600030101010101" pitchFamily="2" charset="-122"/>
                  <a:cs typeface="+mn-cs"/>
                </a:rPr>
                <a:t>Solution Dashboard: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273142"/>
                  </a:solidFill>
                  <a:effectLst/>
                  <a:uLnTx/>
                  <a:uFillTx/>
                  <a:latin typeface="Aharoni" panose="02010803020104030203" pitchFamily="2" charset="-79"/>
                  <a:ea typeface="宋体" panose="02010600030101010101" pitchFamily="2" charset="-122"/>
                  <a:cs typeface="Aharoni" panose="02010803020104030203" pitchFamily="2" charset="-79"/>
                </a:rPr>
                <a:t>Testing Result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273142"/>
                  </a:solidFill>
                  <a:effectLst/>
                  <a:uLnTx/>
                  <a:uFillTx/>
                  <a:latin typeface="Aharoni" panose="02010803020104030203" pitchFamily="2" charset="-79"/>
                  <a:ea typeface="宋体" panose="02010600030101010101" pitchFamily="2" charset="-122"/>
                  <a:cs typeface="Aharoni" panose="02010803020104030203" pitchFamily="2" charset="-79"/>
                </a:rPr>
                <a:t>Availability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273142"/>
                  </a:solidFill>
                  <a:effectLst/>
                  <a:uLnTx/>
                  <a:uFillTx/>
                  <a:latin typeface="Aharoni" panose="02010803020104030203" pitchFamily="2" charset="-79"/>
                  <a:ea typeface="宋体" panose="02010600030101010101" pitchFamily="2" charset="-122"/>
                  <a:cs typeface="Aharoni" panose="02010803020104030203" pitchFamily="2" charset="-79"/>
                </a:rPr>
                <a:t>Critical Incidents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D5766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宋体" panose="02010600030101010101" pitchFamily="2" charset="-122"/>
                  <a:cs typeface="Aharoni" panose="02010803020104030203" pitchFamily="2" charset="-79"/>
                </a:rPr>
                <a:t>User Amounts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D5766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宋体" panose="02010600030101010101" pitchFamily="2" charset="-122"/>
                  <a:cs typeface="Aharoni" panose="02010803020104030203" pitchFamily="2" charset="-79"/>
                </a:rPr>
                <a:t>SR/ER 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5766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宋体" panose="02010600030101010101" pitchFamily="2" charset="-122"/>
                  <a:cs typeface="Aharoni" panose="02010803020104030203" pitchFamily="2" charset="-79"/>
                </a:rPr>
                <a:t>status</a:t>
              </a:r>
              <a:endParaRPr kumimoji="0" lang="zh-CN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4D5766">
                    <a:lumMod val="60000"/>
                    <a:lumOff val="4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32" name="TextBox 118">
              <a:extLst>
                <a:ext uri="{FF2B5EF4-FFF2-40B4-BE49-F238E27FC236}">
                  <a16:creationId xmlns="" xmlns:a16="http://schemas.microsoft.com/office/drawing/2014/main" id="{39DA2AB4-9FFB-4F26-8C5C-560C594A6205}"/>
                </a:ext>
              </a:extLst>
            </p:cNvPr>
            <p:cNvSpPr txBox="1"/>
            <p:nvPr/>
          </p:nvSpPr>
          <p:spPr>
            <a:xfrm>
              <a:off x="6431168" y="5534484"/>
              <a:ext cx="784412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172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75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Performance</a:t>
              </a:r>
            </a:p>
          </p:txBody>
        </p:sp>
        <p:sp>
          <p:nvSpPr>
            <p:cNvPr id="233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>
              <a:off x="6071304" y="4949834"/>
              <a:ext cx="343778" cy="283883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10800000">
              <a:off x="7495472" y="4954367"/>
              <a:ext cx="705349" cy="283883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Striped Right Arrow 250">
              <a:extLst>
                <a:ext uri="{FF2B5EF4-FFF2-40B4-BE49-F238E27FC236}">
                  <a16:creationId xmlns="" xmlns:a16="http://schemas.microsoft.com/office/drawing/2014/main" id="{70ECF3B4-7913-483C-84E1-1289C8356F9A}"/>
                </a:ext>
              </a:extLst>
            </p:cNvPr>
            <p:cNvSpPr/>
            <p:nvPr/>
          </p:nvSpPr>
          <p:spPr>
            <a:xfrm rot="5400000">
              <a:off x="7260873" y="5509774"/>
              <a:ext cx="255437" cy="249608"/>
            </a:xfrm>
            <a:prstGeom prst="stripedRightArrow">
              <a:avLst/>
            </a:prstGeom>
            <a:solidFill>
              <a:srgbClr val="98A2A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36" name="图片 208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475059" y="4150892"/>
              <a:ext cx="994886" cy="346703"/>
            </a:xfrm>
            <a:prstGeom prst="rect">
              <a:avLst/>
            </a:prstGeom>
          </p:spPr>
        </p:pic>
        <p:sp>
          <p:nvSpPr>
            <p:cNvPr id="237" name="TextBox 118"/>
            <p:cNvSpPr txBox="1"/>
            <p:nvPr/>
          </p:nvSpPr>
          <p:spPr>
            <a:xfrm>
              <a:off x="5928940" y="5202171"/>
              <a:ext cx="5184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229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Data</a:t>
              </a:r>
            </a:p>
          </p:txBody>
        </p:sp>
        <p:sp>
          <p:nvSpPr>
            <p:cNvPr id="238" name="TextBox 118"/>
            <p:cNvSpPr txBox="1"/>
            <p:nvPr/>
          </p:nvSpPr>
          <p:spPr>
            <a:xfrm>
              <a:off x="7609372" y="5118301"/>
              <a:ext cx="5184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229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Data</a:t>
              </a:r>
            </a:p>
          </p:txBody>
        </p:sp>
        <p:pic>
          <p:nvPicPr>
            <p:cNvPr id="239" name="图片 21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942255" y="3543249"/>
              <a:ext cx="644744" cy="529000"/>
            </a:xfrm>
            <a:prstGeom prst="rect">
              <a:avLst/>
            </a:prstGeom>
          </p:spPr>
        </p:pic>
        <p:pic>
          <p:nvPicPr>
            <p:cNvPr id="240" name="Picture 14">
              <a:extLst>
                <a:ext uri="{FF2B5EF4-FFF2-40B4-BE49-F238E27FC236}">
                  <a16:creationId xmlns="" xmlns:a16="http://schemas.microsoft.com/office/drawing/2014/main" id="{4DFEEDC4-762B-4C82-A97A-8CAC3850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525" y="4249226"/>
              <a:ext cx="371845" cy="43707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688155" y="5967258"/>
              <a:ext cx="988268" cy="17662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289518" y="4483368"/>
              <a:ext cx="453089" cy="453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5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6DFF4-CBD0-4475-82C6-C3826F98A00C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58775" y="1325096"/>
            <a:ext cx="9769294" cy="3347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just"/>
            <a:r>
              <a:rPr lang="en-US" altLang="ja-JP" sz="5400" b="1" spc="-100" dirty="0" smtClean="0">
                <a:latin typeface="+mj-lt"/>
                <a:ea typeface="メイリオ" panose="020B0604030504040204" pitchFamily="50" charset="-128"/>
                <a:cs typeface="FWD Circular TT Bold" panose="02010804010101010104" pitchFamily="2" charset="0"/>
              </a:rPr>
              <a:t>All other Development Tools</a:t>
            </a:r>
          </a:p>
        </p:txBody>
      </p:sp>
      <p:sp>
        <p:nvSpPr>
          <p:cNvPr id="6" name="Shape 126"/>
          <p:cNvSpPr/>
          <p:nvPr/>
        </p:nvSpPr>
        <p:spPr>
          <a:xfrm>
            <a:off x="266700" y="6419851"/>
            <a:ext cx="487680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FWD Circular TT Book" panose="02010604010101010104" pitchFamily="2" charset="0"/>
                <a:cs typeface="FWD Circular TT Book" panose="02010604010101010104" pitchFamily="2" charset="0"/>
              </a:rPr>
              <a:t>Classification: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222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4000" y="404449"/>
            <a:ext cx="7058101" cy="0"/>
          </a:xfrm>
          <a:custGeom>
            <a:avLst/>
            <a:gdLst/>
            <a:ahLst/>
            <a:cxnLst/>
            <a:rect l="l" t="t" r="r" b="b"/>
            <a:pathLst>
              <a:path w="7058101">
                <a:moveTo>
                  <a:pt x="7058101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3603" y="360006"/>
            <a:ext cx="834396" cy="4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7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852355"/>
              </p:ext>
            </p:extLst>
          </p:nvPr>
        </p:nvGraphicFramePr>
        <p:xfrm>
          <a:off x="638177" y="1341967"/>
          <a:ext cx="10791823" cy="51832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8322"/>
                <a:gridCol w="2394021"/>
                <a:gridCol w="1266613"/>
                <a:gridCol w="1316567"/>
                <a:gridCol w="4686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/ Technology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E87720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JDK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8u172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r>
                        <a:rPr lang="en-US" baseline="0" dirty="0" smtClean="0"/>
                        <a:t> SDK 9 need license fee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MVC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micro service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Quickly build some of the common patterns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Web and App Development</a:t>
                      </a:r>
                      <a:endParaRPr lang="en-US" dirty="0"/>
                    </a:p>
                  </a:txBody>
                  <a:tcPr/>
                </a:tc>
              </a:tr>
              <a:tr h="545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2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 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Development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 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 Development</a:t>
                      </a:r>
                      <a:endParaRPr lang="en-US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object-relation mapping framework</a:t>
                      </a:r>
                      <a:endParaRPr lang="en-US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MyBatis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persistence 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6" y="1748790"/>
            <a:ext cx="586248" cy="342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15" y="2247900"/>
            <a:ext cx="516961" cy="5194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72" y="2834640"/>
            <a:ext cx="447675" cy="4000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76" y="3392144"/>
            <a:ext cx="457200" cy="30231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395" y="4155895"/>
            <a:ext cx="476250" cy="44698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226" y="5914530"/>
            <a:ext cx="948950" cy="2119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928" y="6266224"/>
            <a:ext cx="906248" cy="223730"/>
          </a:xfrm>
          <a:prstGeom prst="rect">
            <a:avLst/>
          </a:prstGeom>
        </p:spPr>
      </p:pic>
      <p:sp>
        <p:nvSpPr>
          <p:cNvPr id="18" name="object 2"/>
          <p:cNvSpPr txBox="1"/>
          <p:nvPr/>
        </p:nvSpPr>
        <p:spPr>
          <a:xfrm>
            <a:off x="604202" y="737257"/>
            <a:ext cx="264668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100" b="1" spc="-40" dirty="0" smtClean="0">
                <a:solidFill>
                  <a:srgbClr val="565655"/>
                </a:solidFill>
                <a:latin typeface="Calibri"/>
                <a:cs typeface="Calibri"/>
              </a:rPr>
              <a:t>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86" y="3787992"/>
            <a:ext cx="561493" cy="3059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269" y="4738558"/>
            <a:ext cx="1007533" cy="412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9928" y="5286639"/>
            <a:ext cx="877465" cy="4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4000" y="404449"/>
            <a:ext cx="7058101" cy="0"/>
          </a:xfrm>
          <a:custGeom>
            <a:avLst/>
            <a:gdLst/>
            <a:ahLst/>
            <a:cxnLst/>
            <a:rect l="l" t="t" r="r" b="b"/>
            <a:pathLst>
              <a:path w="7058101">
                <a:moveTo>
                  <a:pt x="7058101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3603" y="360006"/>
            <a:ext cx="834396" cy="4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7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449155"/>
              </p:ext>
            </p:extLst>
          </p:nvPr>
        </p:nvGraphicFramePr>
        <p:xfrm>
          <a:off x="638177" y="1333500"/>
          <a:ext cx="10791823" cy="506645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8322"/>
                <a:gridCol w="2131050"/>
                <a:gridCol w="1718553"/>
                <a:gridCol w="1718553"/>
                <a:gridCol w="409534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/ Technology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E87720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Swagger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Support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OpenAPI</a:t>
                      </a:r>
                      <a:r>
                        <a:rPr lang="en-US" sz="1400" dirty="0" smtClean="0"/>
                        <a:t> 3.0.0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RESTful</a:t>
                      </a:r>
                      <a:r>
                        <a:rPr lang="en-US" dirty="0" smtClean="0"/>
                        <a:t> API testing and documentation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Testing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Management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Bitbucket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Control Management</a:t>
                      </a:r>
                      <a:endParaRPr lang="en-US" dirty="0" smtClean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SQL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Storage</a:t>
                      </a:r>
                      <a:endParaRPr lang="en-US" dirty="0"/>
                    </a:p>
                  </a:txBody>
                  <a:tcPr/>
                </a:tc>
              </a:tr>
              <a:tr h="491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Storage</a:t>
                      </a:r>
                      <a:endParaRPr lang="en-US" dirty="0" smtClean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in-memory data structure store</a:t>
                      </a:r>
                      <a:endParaRPr lang="en-US" dirty="0"/>
                    </a:p>
                  </a:txBody>
                  <a:tcPr/>
                </a:tc>
              </a:tr>
              <a:tr h="474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Offline database</a:t>
                      </a:r>
                      <a:r>
                        <a:rPr lang="en-US" baseline="0" dirty="0" smtClean="0"/>
                        <a:t> in mobile device</a:t>
                      </a:r>
                      <a:endParaRPr lang="en-US" dirty="0"/>
                    </a:p>
                  </a:txBody>
                  <a:tcPr/>
                </a:tc>
              </a:tr>
              <a:tr h="414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NOSQL</a:t>
                      </a:r>
                      <a:r>
                        <a:rPr lang="en-US" baseline="0" dirty="0" smtClean="0"/>
                        <a:t> database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17" y="2733391"/>
            <a:ext cx="661774" cy="243812"/>
          </a:xfrm>
          <a:prstGeom prst="rect">
            <a:avLst/>
          </a:prstGeom>
        </p:spPr>
      </p:pic>
      <p:sp>
        <p:nvSpPr>
          <p:cNvPr id="18" name="object 2"/>
          <p:cNvSpPr txBox="1"/>
          <p:nvPr/>
        </p:nvSpPr>
        <p:spPr>
          <a:xfrm>
            <a:off x="604202" y="737257"/>
            <a:ext cx="264668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100" b="1" spc="-40" dirty="0" smtClean="0">
                <a:solidFill>
                  <a:srgbClr val="565655"/>
                </a:solidFill>
                <a:latin typeface="Calibri"/>
                <a:cs typeface="Calibri"/>
              </a:rPr>
              <a:t>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76" y="3537389"/>
            <a:ext cx="942656" cy="326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57" y="1778888"/>
            <a:ext cx="928005" cy="3075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603" y="2257254"/>
            <a:ext cx="599601" cy="345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41" y="4124557"/>
            <a:ext cx="1039776" cy="296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67" y="4614227"/>
            <a:ext cx="709874" cy="440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033" y="5104211"/>
            <a:ext cx="1039776" cy="3716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26" y="5538999"/>
            <a:ext cx="940790" cy="4134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460" y="3083545"/>
            <a:ext cx="840981" cy="3881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526" y="6064485"/>
            <a:ext cx="909403" cy="2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4000" y="404449"/>
            <a:ext cx="7058101" cy="0"/>
          </a:xfrm>
          <a:custGeom>
            <a:avLst/>
            <a:gdLst/>
            <a:ahLst/>
            <a:cxnLst/>
            <a:rect l="l" t="t" r="r" b="b"/>
            <a:pathLst>
              <a:path w="7058101">
                <a:moveTo>
                  <a:pt x="7058101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3603" y="360006"/>
            <a:ext cx="834396" cy="4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7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737940"/>
              </p:ext>
            </p:extLst>
          </p:nvPr>
        </p:nvGraphicFramePr>
        <p:xfrm>
          <a:off x="638177" y="1333500"/>
          <a:ext cx="10791823" cy="44636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8322"/>
                <a:gridCol w="2394021"/>
                <a:gridCol w="1266613"/>
                <a:gridCol w="1316567"/>
                <a:gridCol w="4686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/ Technology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E87720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TypeScript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application scale</a:t>
                      </a:r>
                    </a:p>
                    <a:p>
                      <a:r>
                        <a:rPr lang="en-US" dirty="0" smtClean="0"/>
                        <a:t>JavaScript development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container for JavaScript apps</a:t>
                      </a:r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Scheduler - Quartz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 Job Scheduler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r>
                        <a:rPr lang="en-US" baseline="0" dirty="0" smtClean="0"/>
                        <a:t> Gateway for both internal and external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bject 2"/>
          <p:cNvSpPr txBox="1"/>
          <p:nvPr/>
        </p:nvSpPr>
        <p:spPr>
          <a:xfrm>
            <a:off x="604202" y="737257"/>
            <a:ext cx="264668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100" b="1" spc="-40" dirty="0" smtClean="0">
                <a:solidFill>
                  <a:srgbClr val="565655"/>
                </a:solidFill>
                <a:latin typeface="Calibri"/>
                <a:cs typeface="Calibri"/>
              </a:rPr>
              <a:t>Development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35" y="2389703"/>
            <a:ext cx="1037937" cy="3389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79" y="2848367"/>
            <a:ext cx="906248" cy="216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26" y="1813928"/>
            <a:ext cx="835157" cy="264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72" y="3234959"/>
            <a:ext cx="991062" cy="3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4000" y="404449"/>
            <a:ext cx="7058101" cy="0"/>
          </a:xfrm>
          <a:custGeom>
            <a:avLst/>
            <a:gdLst/>
            <a:ahLst/>
            <a:cxnLst/>
            <a:rect l="l" t="t" r="r" b="b"/>
            <a:pathLst>
              <a:path w="7058101">
                <a:moveTo>
                  <a:pt x="7058101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3603" y="360006"/>
            <a:ext cx="834396" cy="41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7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732045"/>
              </p:ext>
            </p:extLst>
          </p:nvPr>
        </p:nvGraphicFramePr>
        <p:xfrm>
          <a:off x="638177" y="1333500"/>
          <a:ext cx="10791823" cy="440012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8322"/>
                <a:gridCol w="2394021"/>
                <a:gridCol w="1283547"/>
                <a:gridCol w="1299633"/>
                <a:gridCol w="4686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/ Technology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Latest 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E877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E87720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Sequelize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4.42.0</a:t>
                      </a: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ORM for Node.js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dirty="0" smtClean="0"/>
                        <a:t>uthentication middleware for Node.js</a:t>
                      </a:r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2.0.0-beta11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2.0.0-beta11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engine for Node.js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Toolchain</a:t>
                      </a:r>
                      <a:r>
                        <a:rPr lang="en-US" baseline="0" dirty="0" smtClean="0"/>
                        <a:t> to convert </a:t>
                      </a:r>
                      <a:r>
                        <a:rPr lang="en-US" baseline="0" dirty="0" err="1" smtClean="0"/>
                        <a:t>js</a:t>
                      </a:r>
                      <a:r>
                        <a:rPr lang="en-US" baseline="0" dirty="0" smtClean="0"/>
                        <a:t> code for backward compatibility</a:t>
                      </a:r>
                      <a:endParaRPr lang="en-US" dirty="0"/>
                    </a:p>
                  </a:txBody>
                  <a:tcPr/>
                </a:tc>
              </a:tr>
              <a:tr h="491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Webpack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 module bundler</a:t>
                      </a: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framework for Node.js</a:t>
                      </a:r>
                      <a:endParaRPr lang="en-US" dirty="0"/>
                    </a:p>
                  </a:txBody>
                  <a:tcPr/>
                </a:tc>
              </a:tr>
              <a:tr h="474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4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bject 2"/>
          <p:cNvSpPr txBox="1"/>
          <p:nvPr/>
        </p:nvSpPr>
        <p:spPr>
          <a:xfrm>
            <a:off x="604202" y="737257"/>
            <a:ext cx="264668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100" b="1" spc="-40" dirty="0" smtClean="0">
                <a:solidFill>
                  <a:srgbClr val="565655"/>
                </a:solidFill>
                <a:latin typeface="Calibri"/>
                <a:cs typeface="Calibri"/>
              </a:rPr>
              <a:t>Development</a:t>
            </a:r>
          </a:p>
        </p:txBody>
      </p:sp>
      <p:pic>
        <p:nvPicPr>
          <p:cNvPr id="1026" name="Picture 2" descr="http://docs.sequelizejs.com/manual/asset/logo-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2" y="1730828"/>
            <a:ext cx="419190" cy="4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89" y="2231572"/>
            <a:ext cx="287973" cy="3599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32" y="2710140"/>
            <a:ext cx="466164" cy="4661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08" y="3431609"/>
            <a:ext cx="763407" cy="3459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437" y="3983832"/>
            <a:ext cx="342900" cy="352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169" y="4477592"/>
            <a:ext cx="1003433" cy="3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WD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WD01" id="{5E884D88-DA07-4175-A0B2-C2AF6832B29C}" vid="{F17B3677-B52C-41F2-95E8-90EC8BBDEA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FWD01</Template>
  <TotalTime>20786</TotalTime>
  <Words>872</Words>
  <Application>Microsoft Office PowerPoint</Application>
  <PresentationFormat>Widescreen</PresentationFormat>
  <Paragraphs>353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微软雅黑</vt:lpstr>
      <vt:lpstr>ＭＳ Ｐゴシック</vt:lpstr>
      <vt:lpstr>宋体</vt:lpstr>
      <vt:lpstr>Aharoni</vt:lpstr>
      <vt:lpstr>Arial</vt:lpstr>
      <vt:lpstr>Calibri</vt:lpstr>
      <vt:lpstr>FWD Circular TT Bold</vt:lpstr>
      <vt:lpstr>FWD Circular TT Book</vt:lpstr>
      <vt:lpstr>メイリオ</vt:lpstr>
      <vt:lpstr>Nokia Pure Headline Light</vt:lpstr>
      <vt:lpstr>Nokia Pure Text Light</vt:lpstr>
      <vt:lpstr>Wingdings</vt:lpstr>
      <vt:lpstr>FWD01</vt:lpstr>
      <vt:lpstr>PowerPoint Presentation</vt:lpstr>
      <vt:lpstr>Document Update History</vt:lpstr>
      <vt:lpstr>PowerPoint Presentation</vt:lpstr>
      <vt:lpstr>DevOps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upto 14 Sep</dc:title>
  <dc:creator>simon.sm.ahn@fwd.com</dc:creator>
  <cp:lastModifiedBy>Simon Ahn, Sang Min - IT</cp:lastModifiedBy>
  <cp:revision>1458</cp:revision>
  <dcterms:created xsi:type="dcterms:W3CDTF">2016-09-15T02:24:32Z</dcterms:created>
  <dcterms:modified xsi:type="dcterms:W3CDTF">2019-07-05T03:26:48Z</dcterms:modified>
</cp:coreProperties>
</file>