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9" r:id="rId4"/>
    <p:sldId id="257" r:id="rId5"/>
    <p:sldId id="259" r:id="rId6"/>
    <p:sldId id="290" r:id="rId7"/>
    <p:sldId id="288" r:id="rId8"/>
    <p:sldId id="287" r:id="rId9"/>
    <p:sldId id="291" r:id="rId10"/>
    <p:sldId id="266" r:id="rId11"/>
    <p:sldId id="285" r:id="rId12"/>
    <p:sldId id="292" r:id="rId13"/>
    <p:sldId id="284" r:id="rId14"/>
    <p:sldId id="271" r:id="rId15"/>
    <p:sldId id="274" r:id="rId16"/>
    <p:sldId id="267" r:id="rId17"/>
    <p:sldId id="272" r:id="rId18"/>
    <p:sldId id="293"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0A700"/>
    <a:srgbClr val="D30602"/>
    <a:srgbClr val="767171"/>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161" autoAdjust="0"/>
  </p:normalViewPr>
  <p:slideViewPr>
    <p:cSldViewPr snapToGrid="0">
      <p:cViewPr varScale="1">
        <p:scale>
          <a:sx n="63" d="100"/>
          <a:sy n="63" d="100"/>
        </p:scale>
        <p:origin x="1454" y="91"/>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7/25/2024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418980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bài toán là bài toán phân lớp nhị phân nên với cột Star, e đã lựa chọn trung vị là 3.75 là mốc, các giá trị lớn hơn 3.75 e sẽ gán giá trị 1 và còn lại sẽ là giá trị 0</a:t>
            </a:r>
          </a:p>
          <a:p>
            <a:r>
              <a:rPr lang="en-US"/>
              <a:t>Với ý nghĩ giá trị là đánh giá mì ngon và 0 là đánh giá không ngon. Từ đó e có cột nhãn đầu ra binStars</a:t>
            </a:r>
          </a:p>
        </p:txBody>
      </p:sp>
      <p:sp>
        <p:nvSpPr>
          <p:cNvPr id="4" name="Slide Number Placeholder 3"/>
          <p:cNvSpPr>
            <a:spLocks noGrp="1"/>
          </p:cNvSpPr>
          <p:nvPr>
            <p:ph type="sldNum" sz="quarter" idx="10"/>
          </p:nvPr>
        </p:nvSpPr>
        <p:spPr/>
        <p:txBody>
          <a:bodyPr/>
          <a:lstStyle/>
          <a:p>
            <a:fld id="{6DD59101-1A4B-4072-8D5B-CE8A65FDC79B}" type="slidenum">
              <a:rPr lang="en-US" smtClean="0"/>
              <a:t>14</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áp dụng them grid search vào huấn luyện mô hình</a:t>
            </a:r>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16</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17</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20</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Lý do e lựa chọn đề tài này bởi</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đã trở thành một phần không thể thiếu trong ẩm thực hàng ngày của nhiều người trên khắp thế giới.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hay loại mì ăn liền được yêu thích vì sự thuận tiện, giá cả phải chăng và hương vị đa dạng. Tuy nhiên trên thị trường có quá nhiều loại mì nên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Để lựa chọn giữa các thương hiệu mì khác nhau thường là việc khó khăn cho người tiêu dùng.</a:t>
            </a: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hạng, phân loại 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phạm vi nghiên cứu là </a:t>
            </a:r>
            <a:r>
              <a:rPr lang="en-US" sz="1800">
                <a:effectLst/>
                <a:latin typeface="Times New Roman" panose="02020603050405020304" pitchFamily="18" charset="0"/>
                <a:ea typeface="Times New Roman" panose="02020603050405020304" pitchFamily="18" charset="0"/>
              </a:rPr>
              <a:t>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a:t>
            </a:r>
            <a:r>
              <a:rPr lang="vi-VN" b="0" i="0">
                <a:solidFill>
                  <a:srgbClr val="000000"/>
                </a:solidFill>
                <a:effectLst/>
                <a:highlight>
                  <a:srgbClr val="FFFFFF"/>
                </a:highlight>
                <a:latin typeface="inter-regular"/>
              </a:rPr>
              <a:t>Mứt)</a:t>
            </a:r>
            <a:endParaRPr lang="en-US" b="0" i="0">
              <a:solidFill>
                <a:srgbClr val="000000"/>
              </a:solidFill>
              <a:effectLst/>
              <a:highlight>
                <a:srgbClr val="FFFFFF"/>
              </a:highlight>
              <a:latin typeface="inter-regular"/>
            </a:endParaRPr>
          </a:p>
          <a:p>
            <a:pPr marL="12700">
              <a:lnSpc>
                <a:spcPct val="100000"/>
              </a:lnSpc>
              <a:spcBef>
                <a:spcPts val="110"/>
              </a:spcBef>
            </a:pPr>
            <a:r>
              <a:rPr lang="vi-VN" sz="1200" b="1" spc="-70">
                <a:solidFill>
                  <a:srgbClr val="40A340"/>
                </a:solidFill>
                <a:latin typeface="Tahoma" panose="020B0604030504040204" pitchFamily="34" charset="0"/>
                <a:ea typeface="Tahoma" panose="020B0604030504040204" pitchFamily="34" charset="0"/>
                <a:cs typeface="Tahoma" panose="020B0604030504040204" pitchFamily="34" charset="0"/>
              </a:rPr>
              <a:t>Classification</a:t>
            </a:r>
            <a:r>
              <a:rPr lang="en-US" sz="1200" b="1" i="0" spc="0">
                <a:solidFill>
                  <a:schemeClr val="tx1"/>
                </a:solidFill>
                <a:latin typeface="Tahoma" panose="020B0604030504040204" pitchFamily="34" charset="0"/>
                <a:ea typeface="Tahoma" panose="020B0604030504040204" pitchFamily="34" charset="0"/>
                <a:cs typeface="Tahoma" panose="020B0604030504040204" pitchFamily="34" charset="0"/>
              </a:rPr>
              <a:t> : </a:t>
            </a:r>
            <a:r>
              <a:rPr lang="vi-VN" sz="1200" i="1" spc="0">
                <a:solidFill>
                  <a:srgbClr val="40A340"/>
                </a:solidFill>
                <a:latin typeface="Tahoma" panose="020B0604030504040204" pitchFamily="34" charset="0"/>
                <a:ea typeface="Tahoma" panose="020B0604030504040204" pitchFamily="34" charset="0"/>
                <a:cs typeface="Tahoma" panose="020B0604030504040204" pitchFamily="34" charset="0"/>
              </a:rPr>
              <a:t>Biến đầu ra là lớp của đối tượng</a:t>
            </a:r>
            <a:endParaRPr lang="en-US" sz="1200" i="1" spc="0">
              <a:solidFill>
                <a:srgbClr val="40A340"/>
              </a:solidFill>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10"/>
              </a:spcBef>
            </a:pPr>
            <a:r>
              <a:rPr lang="en-US" sz="1200" b="1" spc="-25">
                <a:solidFill>
                  <a:srgbClr val="40A340"/>
                </a:solidFill>
                <a:latin typeface="Verdana"/>
                <a:cs typeface="Verdana"/>
              </a:rPr>
              <a:t>Regression</a:t>
            </a:r>
            <a:r>
              <a:rPr lang="en-US" sz="1200" b="1" i="0" spc="0">
                <a:solidFill>
                  <a:schemeClr val="tx1"/>
                </a:solidFill>
                <a:latin typeface="Verdana"/>
                <a:cs typeface="Verdana"/>
              </a:rPr>
              <a:t>: </a:t>
            </a:r>
            <a:r>
              <a:rPr lang="en-US" sz="1200" i="1" spc="60">
                <a:solidFill>
                  <a:srgbClr val="40A340"/>
                </a:solidFill>
                <a:latin typeface="Verdana"/>
                <a:cs typeface="Verdana"/>
              </a:rPr>
              <a:t>Biến</a:t>
            </a:r>
            <a:r>
              <a:rPr lang="en-US" sz="1200" i="1" spc="-160">
                <a:solidFill>
                  <a:srgbClr val="40A340"/>
                </a:solidFill>
                <a:latin typeface="Verdana"/>
                <a:cs typeface="Verdana"/>
              </a:rPr>
              <a:t> </a:t>
            </a:r>
            <a:r>
              <a:rPr lang="en-US" sz="1200" i="1" spc="105">
                <a:solidFill>
                  <a:srgbClr val="40A340"/>
                </a:solidFill>
                <a:latin typeface="Verdana"/>
                <a:cs typeface="Verdana"/>
              </a:rPr>
              <a:t>đầu</a:t>
            </a:r>
            <a:r>
              <a:rPr lang="en-US" sz="1200" i="1" spc="-160">
                <a:solidFill>
                  <a:srgbClr val="40A340"/>
                </a:solidFill>
                <a:latin typeface="Verdana"/>
                <a:cs typeface="Verdana"/>
              </a:rPr>
              <a:t> </a:t>
            </a:r>
            <a:r>
              <a:rPr lang="en-US" sz="1200" i="1" spc="50">
                <a:solidFill>
                  <a:srgbClr val="40A340"/>
                </a:solidFill>
                <a:latin typeface="Verdana"/>
                <a:cs typeface="Verdana"/>
              </a:rPr>
              <a:t>ra</a:t>
            </a:r>
            <a:r>
              <a:rPr lang="en-US" sz="1200" i="1" spc="-155">
                <a:solidFill>
                  <a:srgbClr val="40A340"/>
                </a:solidFill>
                <a:latin typeface="Verdana"/>
                <a:cs typeface="Verdana"/>
              </a:rPr>
              <a:t> </a:t>
            </a:r>
            <a:r>
              <a:rPr lang="en-US" sz="1200" i="1" spc="40">
                <a:solidFill>
                  <a:srgbClr val="40A340"/>
                </a:solidFill>
                <a:latin typeface="Verdana"/>
                <a:cs typeface="Verdana"/>
              </a:rPr>
              <a:t>là </a:t>
            </a:r>
            <a:r>
              <a:rPr lang="en-US" sz="1200" i="1" spc="75">
                <a:solidFill>
                  <a:srgbClr val="40A340"/>
                </a:solidFill>
                <a:latin typeface="Verdana"/>
                <a:cs typeface="Verdana"/>
              </a:rPr>
              <a:t>một</a:t>
            </a:r>
            <a:r>
              <a:rPr lang="en-US" sz="1200" i="1" spc="-155">
                <a:solidFill>
                  <a:srgbClr val="40A340"/>
                </a:solidFill>
                <a:latin typeface="Verdana"/>
                <a:cs typeface="Verdana"/>
              </a:rPr>
              <a:t> </a:t>
            </a:r>
            <a:r>
              <a:rPr lang="en-US" sz="1200" i="1" spc="85">
                <a:solidFill>
                  <a:srgbClr val="40A340"/>
                </a:solidFill>
                <a:latin typeface="Verdana"/>
                <a:cs typeface="Verdana"/>
              </a:rPr>
              <a:t>giá</a:t>
            </a:r>
            <a:r>
              <a:rPr lang="en-US" sz="1200" i="1" spc="-155">
                <a:solidFill>
                  <a:srgbClr val="40A340"/>
                </a:solidFill>
                <a:latin typeface="Verdana"/>
                <a:cs typeface="Verdana"/>
              </a:rPr>
              <a:t> </a:t>
            </a:r>
            <a:r>
              <a:rPr lang="en-US" sz="1200" i="1" spc="-10">
                <a:solidFill>
                  <a:srgbClr val="40A340"/>
                </a:solidFill>
                <a:latin typeface="Verdana"/>
                <a:cs typeface="Verdana"/>
              </a:rPr>
              <a:t>trị</a:t>
            </a:r>
            <a:r>
              <a:rPr lang="en-US" sz="1200" i="1" spc="-155">
                <a:solidFill>
                  <a:srgbClr val="40A340"/>
                </a:solidFill>
                <a:latin typeface="Verdana"/>
                <a:cs typeface="Verdana"/>
              </a:rPr>
              <a:t> </a:t>
            </a:r>
            <a:r>
              <a:rPr lang="en-US" sz="1200" i="1" spc="30">
                <a:solidFill>
                  <a:srgbClr val="40A340"/>
                </a:solidFill>
                <a:latin typeface="Verdana"/>
                <a:cs typeface="Verdana"/>
              </a:rPr>
              <a:t>biến </a:t>
            </a:r>
            <a:r>
              <a:rPr lang="en-US" sz="1200" i="1">
                <a:solidFill>
                  <a:srgbClr val="40A340"/>
                </a:solidFill>
                <a:latin typeface="Verdana"/>
                <a:cs typeface="Verdana"/>
              </a:rPr>
              <a:t>thiên</a:t>
            </a:r>
            <a:r>
              <a:rPr lang="en-US" sz="1200" i="1" spc="-50">
                <a:solidFill>
                  <a:srgbClr val="40A340"/>
                </a:solidFill>
                <a:latin typeface="Verdana"/>
                <a:cs typeface="Verdana"/>
              </a:rPr>
              <a:t> </a:t>
            </a:r>
            <a:r>
              <a:rPr lang="en-US" sz="1200" i="1" spc="-20">
                <a:solidFill>
                  <a:srgbClr val="40A340"/>
                </a:solidFill>
                <a:latin typeface="Verdana"/>
                <a:cs typeface="Verdana"/>
              </a:rPr>
              <a:t>vo</a:t>
            </a:r>
            <a:r>
              <a:rPr lang="en-US" sz="1200" i="1" spc="-45">
                <a:solidFill>
                  <a:srgbClr val="40A340"/>
                </a:solidFill>
                <a:latin typeface="Verdana"/>
                <a:cs typeface="Verdana"/>
              </a:rPr>
              <a:t> </a:t>
            </a:r>
            <a:r>
              <a:rPr lang="en-US" sz="1200" i="1" spc="80">
                <a:solidFill>
                  <a:srgbClr val="40A340"/>
                </a:solidFill>
                <a:latin typeface="Verdana"/>
                <a:cs typeface="Verdana"/>
              </a:rPr>
              <a:t>hạn</a:t>
            </a:r>
          </a:p>
          <a:p>
            <a:pPr marL="12700">
              <a:lnSpc>
                <a:spcPct val="100000"/>
              </a:lnSpc>
              <a:spcBef>
                <a:spcPts val="110"/>
              </a:spcBef>
            </a:pPr>
            <a:r>
              <a:rPr lang="vi-VN"/>
              <a:t>Học bán giám sát sử dụng một lượng nhỏ dữ liệu gắn nhãn và một lượng lớn dữ liệu không gắn nhãn để huấn luyện mô hình. </a:t>
            </a:r>
            <a:endParaRPr lang="en-US"/>
          </a:p>
          <a:p>
            <a:pPr marL="12700">
              <a:lnSpc>
                <a:spcPct val="100000"/>
              </a:lnSpc>
              <a:spcBef>
                <a:spcPts val="110"/>
              </a:spcBef>
            </a:pPr>
            <a:r>
              <a:rPr lang="vi-VN"/>
              <a:t>Học tăng cường là loại học máy mà trong đó một tác nhân (agent) học cách thực hiện các hành động trong một môi trường để tối ưu hóa một phần thưởng tích lũy.</a:t>
            </a:r>
            <a:endParaRPr lang="en-US" sz="1200">
              <a:latin typeface="Verdana"/>
              <a:cs typeface="Verdana"/>
            </a:endParaRPr>
          </a:p>
          <a:p>
            <a:pPr marL="12700">
              <a:lnSpc>
                <a:spcPct val="100000"/>
              </a:lnSpc>
              <a:spcBef>
                <a:spcPts val="110"/>
              </a:spcBef>
            </a:pPr>
            <a:endParaRPr lang="vi-VN" sz="1200" spc="0">
              <a:latin typeface="Tahoma" panose="020B0604030504040204" pitchFamily="34" charset="0"/>
              <a:ea typeface="Tahoma" panose="020B0604030504040204" pitchFamily="34" charset="0"/>
              <a:cs typeface="Tahoma" panose="020B0604030504040204" pitchFamily="34" charset="0"/>
            </a:endParaRPr>
          </a:p>
          <a:p>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239643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003DA7"/>
                </a:solidFill>
                <a:latin typeface="Tahoma" panose="020B0604030504040204" pitchFamily="34" charset="0"/>
                <a:ea typeface="Tahoma" panose="020B0604030504040204" pitchFamily="34" charset="0"/>
                <a:cs typeface="Tahoma" panose="020B0604030504040204" pitchFamily="34" charset="0"/>
              </a:defRPr>
            </a:lvl1pPr>
          </a:lstStyle>
          <a:p>
            <a:fld id="{F6977D01-3C35-4CDB-A217-9EE68279D514}" type="slidenum">
              <a:rPr lang="en-US" smtClean="0"/>
              <a:pPr/>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2">
            <a:extLst>
              <a:ext uri="{FF2B5EF4-FFF2-40B4-BE49-F238E27FC236}">
                <a16:creationId xmlns:a16="http://schemas.microsoft.com/office/drawing/2014/main" id="{FF5F4F10-57BF-C5F3-88FE-39A84930D075}"/>
              </a:ext>
            </a:extLst>
          </p:cNvPr>
          <p:cNvSpPr/>
          <p:nvPr userDrawn="1"/>
        </p:nvSpPr>
        <p:spPr>
          <a:xfrm rot="162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3"/>
            <a:stretch>
              <a:fillRect l="-71867" t="-3631" r="-74156" b="-2747"/>
            </a:stretch>
          </a:blipFill>
        </p:spPr>
        <p:txBody>
          <a:bodyPr/>
          <a:lstStyle/>
          <a:p>
            <a:endParaRPr lang="en-US"/>
          </a:p>
        </p:txBody>
      </p:sp>
      <p:pic>
        <p:nvPicPr>
          <p:cNvPr id="7" name="bg object 16">
            <a:extLst>
              <a:ext uri="{FF2B5EF4-FFF2-40B4-BE49-F238E27FC236}">
                <a16:creationId xmlns:a16="http://schemas.microsoft.com/office/drawing/2014/main" id="{42E3FFC4-BF0B-4425-F653-774AC9B0B66C}"/>
              </a:ext>
            </a:extLst>
          </p:cNvPr>
          <p:cNvPicPr/>
          <p:nvPr userDrawn="1"/>
        </p:nvPicPr>
        <p:blipFill>
          <a:blip r:embed="rId14"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5" cstate="print"/>
          <a:stretch>
            <a:fillRect/>
          </a:stretch>
        </p:blipFill>
        <p:spPr>
          <a:xfrm>
            <a:off x="10984291" y="594280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F6977D01-3C35-4CDB-A217-9EE68279D514}" type="slidenum">
              <a:rPr lang="en-US" smtClean="0"/>
              <a:pPr/>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9553" y="332383"/>
            <a:ext cx="811416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THU THẬP DỮ LIỆU</a:t>
            </a:r>
            <a:endPar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
        <p:nvSpPr>
          <p:cNvPr id="3" name="Slide Number Placeholder 4">
            <a:extLst>
              <a:ext uri="{FF2B5EF4-FFF2-40B4-BE49-F238E27FC236}">
                <a16:creationId xmlns:a16="http://schemas.microsoft.com/office/drawing/2014/main" id="{790ABF04-D7CC-CDC5-A33E-6A7A529F847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60A420FA-7D1E-549B-ED82-18C35C0A403A}"/>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3.1</a:t>
            </a:r>
          </a:p>
        </p:txBody>
      </p:sp>
    </p:spTree>
    <p:extLst>
      <p:ext uri="{BB962C8B-B14F-4D97-AF65-F5344CB8AC3E}">
        <p14:creationId xmlns:p14="http://schemas.microsoft.com/office/powerpoint/2010/main" val="14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3078689" y="1116849"/>
            <a:ext cx="6524368" cy="1754326"/>
          </a:xfrm>
          <a:prstGeom prst="rect">
            <a:avLst/>
          </a:prstGeom>
          <a:noFill/>
        </p:spPr>
        <p:txBody>
          <a:bodyPr wrap="square" rtlCol="0">
            <a:spAutoFit/>
          </a:bodyPr>
          <a:lstStyle/>
          <a:p>
            <a:r>
              <a:rPr lang="en-US" b="1">
                <a:solidFill>
                  <a:srgbClr val="0070C0"/>
                </a:solidFill>
                <a:latin typeface="Tahoma" panose="020B0604030504040204" pitchFamily="34" charset="0"/>
                <a:ea typeface="Tahoma" panose="020B0604030504040204" pitchFamily="34" charset="0"/>
                <a:cs typeface="Tahoma" panose="020B0604030504040204" pitchFamily="34" charset="0"/>
              </a:rPr>
              <a:t>Cột Stars có các giá trị ngoại lai</a:t>
            </a:r>
          </a:p>
          <a:p>
            <a:r>
              <a:rPr lang="en-US">
                <a:latin typeface="Tahoma" panose="020B0604030504040204" pitchFamily="34" charset="0"/>
                <a:ea typeface="Tahoma" panose="020B0604030504040204" pitchFamily="34" charset="0"/>
                <a:cs typeface="Tahoma" panose="020B0604030504040204" pitchFamily="34" charset="0"/>
              </a:rPr>
              <a:t>Chuyển tất cả dữ liệu trong cột Star về dạng numeric, giá trị không phù hợp sẽ chuyển thành giá trị null và tiến hành xóa các hang dữ liệu null đó.</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11</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3.2</a:t>
            </a:r>
          </a:p>
        </p:txBody>
      </p:sp>
      <p:pic>
        <p:nvPicPr>
          <p:cNvPr id="7" name="Picture 6">
            <a:extLst>
              <a:ext uri="{FF2B5EF4-FFF2-40B4-BE49-F238E27FC236}">
                <a16:creationId xmlns:a16="http://schemas.microsoft.com/office/drawing/2014/main" id="{116C9CCB-C27F-114F-6AAC-023DE40E86C6}"/>
              </a:ext>
            </a:extLst>
          </p:cNvPr>
          <p:cNvPicPr>
            <a:picLocks noChangeAspect="1"/>
          </p:cNvPicPr>
          <p:nvPr/>
        </p:nvPicPr>
        <p:blipFill>
          <a:blip r:embed="rId3"/>
          <a:stretch>
            <a:fillRect/>
          </a:stretch>
        </p:blipFill>
        <p:spPr>
          <a:xfrm>
            <a:off x="3446679" y="2570092"/>
            <a:ext cx="5560631" cy="2236083"/>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12</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34531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366173"/>
            <a:ext cx="3356769" cy="312234"/>
          </a:xfrm>
        </p:spPr>
        <p:txBody>
          <a:bodyPr>
            <a:normAutofit fontScale="90000"/>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4">
            <a:extLst>
              <a:ext uri="{FF2B5EF4-FFF2-40B4-BE49-F238E27FC236}">
                <a16:creationId xmlns:a16="http://schemas.microsoft.com/office/drawing/2014/main" id="{0E9EC744-FF28-9755-F869-4D9FC1DFE191}"/>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13</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15C5568-BAA3-EC9F-42F2-5699F4E30489}"/>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247093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1691" y="330957"/>
            <a:ext cx="821729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CHUẨN HÓA DỮ LIỆU</a:t>
            </a:r>
          </a:p>
        </p:txBody>
      </p:sp>
      <p:sp>
        <p:nvSpPr>
          <p:cNvPr id="10" name="Rectangle 1"/>
          <p:cNvSpPr>
            <a:spLocks noChangeArrowheads="1"/>
          </p:cNvSpPr>
          <p:nvPr/>
        </p:nvSpPr>
        <p:spPr bwMode="auto">
          <a:xfrm>
            <a:off x="460375" y="1083410"/>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C2C8EC37-7074-C561-9707-637271E28C50}"/>
              </a:ext>
            </a:extLst>
          </p:cNvPr>
          <p:cNvSpPr/>
          <p:nvPr/>
        </p:nvSpPr>
        <p:spPr>
          <a:xfrm>
            <a:off x="155575" y="206510"/>
            <a:ext cx="77611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3.4</a:t>
            </a:r>
          </a:p>
        </p:txBody>
      </p:sp>
      <p:pic>
        <p:nvPicPr>
          <p:cNvPr id="9" name="Picture 8">
            <a:extLst>
              <a:ext uri="{FF2B5EF4-FFF2-40B4-BE49-F238E27FC236}">
                <a16:creationId xmlns:a16="http://schemas.microsoft.com/office/drawing/2014/main" id="{E475DEA1-1DC5-4456-8067-8CE14EE73FA7}"/>
              </a:ext>
            </a:extLst>
          </p:cNvPr>
          <p:cNvPicPr>
            <a:picLocks noChangeAspect="1"/>
          </p:cNvPicPr>
          <p:nvPr/>
        </p:nvPicPr>
        <p:blipFill>
          <a:blip r:embed="rId3"/>
          <a:stretch>
            <a:fillRect/>
          </a:stretch>
        </p:blipFill>
        <p:spPr>
          <a:xfrm>
            <a:off x="573523" y="1647008"/>
            <a:ext cx="11063361" cy="3563983"/>
          </a:xfrm>
          <a:prstGeom prst="rect">
            <a:avLst/>
          </a:prstGeom>
        </p:spPr>
      </p:pic>
      <p:sp>
        <p:nvSpPr>
          <p:cNvPr id="11" name="Oval 10">
            <a:extLst>
              <a:ext uri="{FF2B5EF4-FFF2-40B4-BE49-F238E27FC236}">
                <a16:creationId xmlns:a16="http://schemas.microsoft.com/office/drawing/2014/main" id="{21AD37DD-23B3-9E4E-F56B-E69D7943ABEA}"/>
              </a:ext>
            </a:extLst>
          </p:cNvPr>
          <p:cNvSpPr/>
          <p:nvPr/>
        </p:nvSpPr>
        <p:spPr>
          <a:xfrm>
            <a:off x="10961649" y="1728439"/>
            <a:ext cx="769434" cy="3233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18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8373397" y="4570599"/>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stCxn id="57" idx="3"/>
            <a:endCxn id="58" idx="1"/>
          </p:cNvCxnSpPr>
          <p:nvPr/>
        </p:nvCxnSpPr>
        <p:spPr>
          <a:xfrm>
            <a:off x="9661870" y="4893765"/>
            <a:ext cx="80403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70" name="TextBox 69">
            <a:extLst>
              <a:ext uri="{FF2B5EF4-FFF2-40B4-BE49-F238E27FC236}">
                <a16:creationId xmlns:a16="http://schemas.microsoft.com/office/drawing/2014/main" id="{B143D32B-AE97-50BE-DA68-B92D6C7C76FC}"/>
              </a:ext>
            </a:extLst>
          </p:cNvPr>
          <p:cNvSpPr txBox="1"/>
          <p:nvPr/>
        </p:nvSpPr>
        <p:spPr>
          <a:xfrm>
            <a:off x="6824372" y="4570599"/>
            <a:ext cx="1136073" cy="646331"/>
          </a:xfrm>
          <a:prstGeom prst="rect">
            <a:avLst/>
          </a:prstGeom>
          <a:solidFill>
            <a:schemeClr val="accent1"/>
          </a:solidFill>
        </p:spPr>
        <p:txBody>
          <a:bodyPr wrap="square" rtlCol="0">
            <a:spAutoFit/>
          </a:bodyPr>
          <a:lstStyle/>
          <a:p>
            <a:pPr algn="ctr"/>
            <a:r>
              <a:rPr lang="en-US">
                <a:solidFill>
                  <a:schemeClr val="bg1"/>
                </a:solidFill>
              </a:rPr>
              <a:t>Grid Search</a:t>
            </a:r>
          </a:p>
        </p:txBody>
      </p:sp>
      <p:cxnSp>
        <p:nvCxnSpPr>
          <p:cNvPr id="73" name="Connector: Curved 72">
            <a:extLst>
              <a:ext uri="{FF2B5EF4-FFF2-40B4-BE49-F238E27FC236}">
                <a16:creationId xmlns:a16="http://schemas.microsoft.com/office/drawing/2014/main" id="{61DEBB1E-04BC-E964-0142-E9A57AB64845}"/>
              </a:ext>
            </a:extLst>
          </p:cNvPr>
          <p:cNvCxnSpPr>
            <a:stCxn id="56" idx="3"/>
            <a:endCxn id="70" idx="1"/>
          </p:cNvCxnSpPr>
          <p:nvPr/>
        </p:nvCxnSpPr>
        <p:spPr>
          <a:xfrm flipV="1">
            <a:off x="6248400" y="4893765"/>
            <a:ext cx="575972" cy="61293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Curved 74">
            <a:extLst>
              <a:ext uri="{FF2B5EF4-FFF2-40B4-BE49-F238E27FC236}">
                <a16:creationId xmlns:a16="http://schemas.microsoft.com/office/drawing/2014/main" id="{EBE37147-8CDC-40B4-1108-A0710C74545F}"/>
              </a:ext>
            </a:extLst>
          </p:cNvPr>
          <p:cNvCxnSpPr>
            <a:stCxn id="70" idx="3"/>
            <a:endCxn id="57" idx="1"/>
          </p:cNvCxnSpPr>
          <p:nvPr/>
        </p:nvCxnSpPr>
        <p:spPr>
          <a:xfrm>
            <a:off x="7960445" y="4893765"/>
            <a:ext cx="412952" cy="1270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stCxn id="57" idx="0"/>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stCxn id="57" idx="0"/>
            <a:endCxn id="80" idx="2"/>
          </p:cNvCxnSpPr>
          <p:nvPr/>
        </p:nvCxnSpPr>
        <p:spPr>
          <a:xfrm rot="16200000" flipV="1">
            <a:off x="7584592" y="3137556"/>
            <a:ext cx="1214558" cy="165152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8993401" y="3361450"/>
            <a:ext cx="1233381" cy="1184919"/>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CE2B18C6-784B-084E-BC30-85576799E3A9}"/>
              </a:ext>
            </a:extLst>
          </p:cNvPr>
          <p:cNvSpPr/>
          <p:nvPr/>
        </p:nvSpPr>
        <p:spPr>
          <a:xfrm>
            <a:off x="122664" y="206510"/>
            <a:ext cx="796890"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3.5</a:t>
            </a:r>
          </a:p>
        </p:txBody>
      </p:sp>
    </p:spTree>
    <p:extLst>
      <p:ext uri="{BB962C8B-B14F-4D97-AF65-F5344CB8AC3E}">
        <p14:creationId xmlns:p14="http://schemas.microsoft.com/office/powerpoint/2010/main" val="238063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BC1A849B-B6FF-FF63-A64F-C95E47B1A788}"/>
              </a:ext>
            </a:extLst>
          </p:cNvPr>
          <p:cNvSpPr/>
          <p:nvPr/>
        </p:nvSpPr>
        <p:spPr>
          <a:xfrm>
            <a:off x="6335033" y="4527128"/>
            <a:ext cx="5372983" cy="125941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F94F4A1-FA98-3B11-3828-52EB6B9FACCD}"/>
              </a:ext>
            </a:extLst>
          </p:cNvPr>
          <p:cNvSpPr/>
          <p:nvPr/>
        </p:nvSpPr>
        <p:spPr>
          <a:xfrm>
            <a:off x="367991" y="4533582"/>
            <a:ext cx="5270246" cy="125295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96A3B99-43FF-4354-E02C-6A05478BE4E6}"/>
              </a:ext>
            </a:extLst>
          </p:cNvPr>
          <p:cNvSpPr/>
          <p:nvPr/>
        </p:nvSpPr>
        <p:spPr>
          <a:xfrm>
            <a:off x="6335033" y="2264896"/>
            <a:ext cx="5372983" cy="125941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Rectangle: Rounded Corners 16">
            <a:extLst>
              <a:ext uri="{FF2B5EF4-FFF2-40B4-BE49-F238E27FC236}">
                <a16:creationId xmlns:a16="http://schemas.microsoft.com/office/drawing/2014/main" id="{3086B2C7-F6FA-8F30-AABF-960D8A16237A}"/>
              </a:ext>
            </a:extLst>
          </p:cNvPr>
          <p:cNvSpPr/>
          <p:nvPr/>
        </p:nvSpPr>
        <p:spPr>
          <a:xfrm>
            <a:off x="383422" y="2264896"/>
            <a:ext cx="5270246" cy="12960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16</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20979" y="2849786"/>
                <a:ext cx="4798431" cy="597471"/>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ự đ</m:t>
                        </m:r>
                        <m:r>
                          <a:rPr lang="en-US" sz="2400" b="0" i="1" smtClean="0">
                            <a:solidFill>
                              <a:schemeClr val="bg1"/>
                            </a:solidFill>
                            <a:latin typeface="Cambria Math" panose="02040503050406030204" pitchFamily="18" charset="0"/>
                          </a:rPr>
                          <m:t>𝑜</m:t>
                        </m:r>
                        <m:r>
                          <a:rPr lang="en-US" sz="2400" b="0" i="1" smtClean="0">
                            <a:solidFill>
                              <a:schemeClr val="bg1"/>
                            </a:solidFill>
                            <a:latin typeface="Cambria Math" panose="02040503050406030204" pitchFamily="18" charset="0"/>
                          </a:rPr>
                          <m:t>á</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 đú</m:t>
                        </m:r>
                        <m:r>
                          <a:rPr lang="en-US" sz="2400" b="0" i="1" smtClean="0">
                            <a:solidFill>
                              <a:schemeClr val="bg1"/>
                            </a:solidFill>
                            <a:latin typeface="Cambria Math" panose="02040503050406030204" pitchFamily="18" charset="0"/>
                          </a:rPr>
                          <m:t>𝑛𝑔</m:t>
                        </m:r>
                      </m:num>
                      <m:den>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đ</m:t>
                        </m:r>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ể</m:t>
                        </m:r>
                        <m:r>
                          <a:rPr lang="en-US" sz="2400" b="0" i="1" smtClean="0">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20979" y="2849786"/>
                <a:ext cx="4798431" cy="597471"/>
              </a:xfrm>
              <a:prstGeom prst="rect">
                <a:avLst/>
              </a:prstGeom>
              <a:blipFill>
                <a:blip r:embed="rId3"/>
                <a:stretch>
                  <a:fillRect l="-3812" b="-102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1401614" y="2336028"/>
            <a:ext cx="3437159" cy="400110"/>
          </a:xfrm>
          <a:prstGeom prst="rect">
            <a:avLst/>
          </a:prstGeom>
          <a:noFill/>
        </p:spPr>
        <p:txBody>
          <a:bodyPr wrap="none" rtlCol="0">
            <a:spAutoFit/>
          </a:bodyPr>
          <a:lstStyle/>
          <a:p>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Xác</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544731" y="4488366"/>
            <a:ext cx="1295547"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2446869" y="4604838"/>
            <a:ext cx="965329"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421503" y="2409644"/>
            <a:ext cx="1358064" cy="400110"/>
          </a:xfrm>
          <a:prstGeom prst="rect">
            <a:avLst/>
          </a:prstGeom>
          <a:noFill/>
        </p:spPr>
        <p:txBody>
          <a:bodyPr wrap="non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Precision</a:t>
            </a:r>
          </a:p>
        </p:txBody>
      </p:sp>
      <p:sp>
        <p:nvSpPr>
          <p:cNvPr id="2" name="Oval 1">
            <a:extLst>
              <a:ext uri="{FF2B5EF4-FFF2-40B4-BE49-F238E27FC236}">
                <a16:creationId xmlns:a16="http://schemas.microsoft.com/office/drawing/2014/main" id="{4807B6A8-1086-4302-4090-AEB36282FE02}"/>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F8D82F-CEC3-7683-4917-42D994CB3138}"/>
                  </a:ext>
                </a:extLst>
              </p:cNvPr>
              <p:cNvSpPr txBox="1"/>
              <p:nvPr/>
            </p:nvSpPr>
            <p:spPr>
              <a:xfrm>
                <a:off x="7772962" y="2894603"/>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Precision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𝐹𝑃</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8F8D82F-CEC3-7683-4917-42D994CB3138}"/>
                  </a:ext>
                </a:extLst>
              </p:cNvPr>
              <p:cNvSpPr txBox="1">
                <a:spLocks noRot="1" noChangeAspect="1" noMove="1" noResize="1" noEditPoints="1" noAdjustHandles="1" noChangeArrowheads="1" noChangeShapeType="1" noTextEdit="1"/>
              </p:cNvSpPr>
              <p:nvPr/>
            </p:nvSpPr>
            <p:spPr>
              <a:xfrm>
                <a:off x="7772962" y="2894603"/>
                <a:ext cx="2839083" cy="572144"/>
              </a:xfrm>
              <a:prstGeom prst="rect">
                <a:avLst/>
              </a:prstGeom>
              <a:blipFill>
                <a:blip r:embed="rId4"/>
                <a:stretch>
                  <a:fillRect l="-6438" t="-4255"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8FF7610-D0FB-D3A1-0848-26498CE1D37B}"/>
                  </a:ext>
                </a:extLst>
              </p:cNvPr>
              <p:cNvSpPr txBox="1"/>
              <p:nvPr/>
            </p:nvSpPr>
            <p:spPr>
              <a:xfrm>
                <a:off x="1914597" y="5067351"/>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Recall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𝐹𝑁</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F8FF7610-D0FB-D3A1-0848-26498CE1D37B}"/>
                  </a:ext>
                </a:extLst>
              </p:cNvPr>
              <p:cNvSpPr txBox="1">
                <a:spLocks noRot="1" noChangeAspect="1" noMove="1" noResize="1" noEditPoints="1" noAdjustHandles="1" noChangeArrowheads="1" noChangeShapeType="1" noTextEdit="1"/>
              </p:cNvSpPr>
              <p:nvPr/>
            </p:nvSpPr>
            <p:spPr>
              <a:xfrm>
                <a:off x="1914597" y="5067351"/>
                <a:ext cx="2839083" cy="572144"/>
              </a:xfrm>
              <a:prstGeom prst="rect">
                <a:avLst/>
              </a:prstGeom>
              <a:blipFill>
                <a:blip r:embed="rId5"/>
                <a:stretch>
                  <a:fillRect l="-6438" t="-3191" b="-9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DA318D9-5F68-3879-013C-61CC37DDDAED}"/>
                  </a:ext>
                </a:extLst>
              </p:cNvPr>
              <p:cNvSpPr txBox="1"/>
              <p:nvPr/>
            </p:nvSpPr>
            <p:spPr>
              <a:xfrm>
                <a:off x="7279134" y="5053178"/>
                <a:ext cx="4074666" cy="537327"/>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F1-score </a:t>
                </a:r>
                <a14:m>
                  <m:oMath xmlns:m="http://schemas.openxmlformats.org/officeDocument/2006/math">
                    <m:r>
                      <a:rPr lang="en-US" sz="240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2∗</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𝑅𝑒𝑐𝑎𝑙𝑙</m:t>
                        </m:r>
                      </m:num>
                      <m:den>
                        <m:r>
                          <a:rPr lang="en-US" sz="2400" i="1">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𝑅𝑒𝑐𝑎𝑙𝑙</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DDA318D9-5F68-3879-013C-61CC37DDDAED}"/>
                  </a:ext>
                </a:extLst>
              </p:cNvPr>
              <p:cNvSpPr txBox="1">
                <a:spLocks noRot="1" noChangeAspect="1" noMove="1" noResize="1" noEditPoints="1" noAdjustHandles="1" noChangeArrowheads="1" noChangeShapeType="1" noTextEdit="1"/>
              </p:cNvSpPr>
              <p:nvPr/>
            </p:nvSpPr>
            <p:spPr>
              <a:xfrm>
                <a:off x="7279134" y="5053178"/>
                <a:ext cx="4074666" cy="537327"/>
              </a:xfrm>
              <a:prstGeom prst="rect">
                <a:avLst/>
              </a:prstGeom>
              <a:blipFill>
                <a:blip r:embed="rId6"/>
                <a:stretch>
                  <a:fillRect l="-4484" t="-2273" b="-18182"/>
                </a:stretch>
              </a:blipFill>
            </p:spPr>
            <p:txBody>
              <a:bodyPr/>
              <a:lstStyle/>
              <a:p>
                <a:r>
                  <a:rPr lang="en-US">
                    <a:noFill/>
                  </a:rPr>
                  <a:t> </a:t>
                </a:r>
              </a:p>
            </p:txBody>
          </p:sp>
        </mc:Fallback>
      </mc:AlternateContent>
    </p:spTree>
    <p:extLst>
      <p:ext uri="{BB962C8B-B14F-4D97-AF65-F5344CB8AC3E}">
        <p14:creationId xmlns:p14="http://schemas.microsoft.com/office/powerpoint/2010/main" val="344593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r="1797"/>
          <a:stretch/>
        </p:blipFill>
        <p:spPr>
          <a:xfrm>
            <a:off x="2240200" y="1112493"/>
            <a:ext cx="8085829"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05993" y="462493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B339206D-34B3-6C61-31C3-DA5544892703}"/>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0D00AFC-4C04-25A7-2B6C-E908433C6E76}"/>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3.7</a:t>
            </a:r>
          </a:p>
        </p:txBody>
      </p:sp>
    </p:spTree>
    <p:extLst>
      <p:ext uri="{BB962C8B-B14F-4D97-AF65-F5344CB8AC3E}">
        <p14:creationId xmlns:p14="http://schemas.microsoft.com/office/powerpoint/2010/main" val="294968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677108"/>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4.KẾT LUẬN VÀ HƯỚNG PHÁT TRIỂN</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18</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83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897296" y="279885"/>
            <a:ext cx="649596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ahoma" panose="020B0604030504040204" pitchFamily="34" charset="0"/>
                <a:ea typeface="Tahoma" panose="020B0604030504040204" pitchFamily="34" charset="0"/>
                <a:cs typeface="Tahoma" panose="020B0604030504040204" pitchFamily="34" charset="0"/>
                <a:sym typeface="Calibri"/>
              </a:rPr>
              <a:t>KẾT LUẬN VÀ HƯỚNG PHÁT TRIỂN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19</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2105012"/>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2105012"/>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1474189"/>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1573112"/>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
        <p:nvSpPr>
          <p:cNvPr id="2" name="Google Shape;421;p21">
            <a:extLst>
              <a:ext uri="{FF2B5EF4-FFF2-40B4-BE49-F238E27FC236}">
                <a16:creationId xmlns:a16="http://schemas.microsoft.com/office/drawing/2014/main" id="{8134FCCE-1DCE-47E4-DF3F-288611DE1F51}"/>
              </a:ext>
            </a:extLst>
          </p:cNvPr>
          <p:cNvSpPr txBox="1"/>
          <p:nvPr/>
        </p:nvSpPr>
        <p:spPr>
          <a:xfrm>
            <a:off x="1313137" y="1619880"/>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06021DA1-CCF8-E638-C2EC-BCE9EF2600C8}"/>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4</a:t>
            </a:r>
          </a:p>
        </p:txBody>
      </p:sp>
      <p:cxnSp>
        <p:nvCxnSpPr>
          <p:cNvPr id="9" name="Straight Connector 8">
            <a:extLst>
              <a:ext uri="{FF2B5EF4-FFF2-40B4-BE49-F238E27FC236}">
                <a16:creationId xmlns:a16="http://schemas.microsoft.com/office/drawing/2014/main" id="{AAA02004-4D88-F798-8AD9-056DB91C3B16}"/>
              </a:ext>
            </a:extLst>
          </p:cNvPr>
          <p:cNvCxnSpPr/>
          <p:nvPr/>
        </p:nvCxnSpPr>
        <p:spPr>
          <a:xfrm>
            <a:off x="470515" y="4973444"/>
            <a:ext cx="11070997"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466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269449" y="879639"/>
            <a:ext cx="11437172" cy="4868790"/>
            <a:chOff x="1478383" y="1277371"/>
            <a:chExt cx="9802426" cy="4446163"/>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352031"/>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335879"/>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384421"/>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643202" y="4424489"/>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5020873" y="1577578"/>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5776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647829" y="362892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5327541" y="4628955"/>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a:off x="5373322" y="1753803"/>
              <a:ext cx="793985" cy="1"/>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73765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000279" y="3786194"/>
              <a:ext cx="903519" cy="18957"/>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a:off x="5679990" y="4805180"/>
              <a:ext cx="963212" cy="2108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448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39496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46424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730544" y="450321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576491"/>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430631"/>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6839" y="3644139"/>
              <a:ext cx="3319916" cy="337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Google Shape;167;p5"/>
            <p:cNvSpPr txBox="1"/>
            <p:nvPr/>
          </p:nvSpPr>
          <p:spPr>
            <a:xfrm>
              <a:off x="7361983" y="4529374"/>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416137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2711421" y="2192238"/>
            <a:ext cx="727077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Cảm</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quý</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thầy</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và</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các</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đã</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theo</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dõi</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20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83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384097"/>
          </a:xfrm>
          <a:prstGeom prst="rect">
            <a:avLst/>
          </a:prstGeom>
        </p:spPr>
        <p:txBody>
          <a:bodyPr lIns="0" tIns="0" rIns="0" bIns="0" rtlCol="0" anchor="t">
            <a:spAutoFit/>
          </a:bodyPr>
          <a:lstStyle/>
          <a:p>
            <a:pPr algn="ctr">
              <a:lnSpc>
                <a:spcPts val="12218"/>
              </a:lnSpc>
            </a:pP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1. GIỚI THIỆU</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3</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14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9553" y="332383"/>
            <a:ext cx="211345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12" y="1112703"/>
            <a:ext cx="8584176" cy="48285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9A1E2A4-5CC0-0021-2D3A-8A236FEE041D}"/>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1785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1425" y="347432"/>
            <a:ext cx="2547271"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851924" y="1560254"/>
            <a:ext cx="6488151" cy="496536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19076D8-B5BE-DEEB-9A56-4F96C3E24881}"/>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14475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2.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CƠ SỞ LÝ THUYẾT</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6</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32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919553" y="115965"/>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494408" y="2116182"/>
            <a:ext cx="2773048"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Unsupervised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dirty="0">
              <a:latin typeface="Trebuchet MS"/>
              <a:cs typeface="Trebuchet MS"/>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3997725" y="2174566"/>
            <a:ext cx="2517541"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550191" y="3402076"/>
            <a:ext cx="1447131"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523096" y="3551302"/>
            <a:ext cx="2613330"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480689" y="3311433"/>
            <a:ext cx="2465712"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550191" y="4816030"/>
            <a:ext cx="1447131" cy="3623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Association</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550191" y="5007269"/>
            <a:ext cx="1981062"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370205">
              <a:lnSpc>
                <a:spcPct val="100600"/>
              </a:lnSpc>
              <a:spcBef>
                <a:spcPts val="125"/>
              </a:spcBef>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489396" y="4691743"/>
            <a:ext cx="2457005"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4054931" y="3469167"/>
            <a:ext cx="1533078"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3994135" y="3630242"/>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3985428" y="337852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4063637" y="4849478"/>
            <a:ext cx="1524371" cy="38725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4063637" y="5140012"/>
            <a:ext cx="2032673" cy="6365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3994135" y="475883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cxnSpLocks/>
            <a:stCxn id="5" idx="1"/>
          </p:cNvCxnSpPr>
          <p:nvPr/>
        </p:nvCxnSpPr>
        <p:spPr>
          <a:xfrm flipH="1">
            <a:off x="2092423" y="1269167"/>
            <a:ext cx="1807016" cy="84701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cxnSpLocks/>
            <a:stCxn id="5" idx="2"/>
            <a:endCxn id="7" idx="0"/>
          </p:cNvCxnSpPr>
          <p:nvPr/>
        </p:nvCxnSpPr>
        <p:spPr>
          <a:xfrm flipH="1">
            <a:off x="5256496" y="1755771"/>
            <a:ext cx="354178"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Slide Number Placeholder 4">
            <a:extLst>
              <a:ext uri="{FF2B5EF4-FFF2-40B4-BE49-F238E27FC236}">
                <a16:creationId xmlns:a16="http://schemas.microsoft.com/office/drawing/2014/main" id="{DC8969EB-04E3-243B-411E-567790C7ADD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Oval 2">
            <a:extLst>
              <a:ext uri="{FF2B5EF4-FFF2-40B4-BE49-F238E27FC236}">
                <a16:creationId xmlns:a16="http://schemas.microsoft.com/office/drawing/2014/main" id="{076C37ED-F42F-06B7-2A88-3B6C5CA7FA54}"/>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sp>
        <p:nvSpPr>
          <p:cNvPr id="31" name="Rectangle: Rounded Corners 30">
            <a:extLst>
              <a:ext uri="{FF2B5EF4-FFF2-40B4-BE49-F238E27FC236}">
                <a16:creationId xmlns:a16="http://schemas.microsoft.com/office/drawing/2014/main" id="{32EDD432-8DEB-3AFB-4557-CDC9D91A22A0}"/>
              </a:ext>
            </a:extLst>
          </p:cNvPr>
          <p:cNvSpPr/>
          <p:nvPr/>
        </p:nvSpPr>
        <p:spPr>
          <a:xfrm>
            <a:off x="7027343" y="2174566"/>
            <a:ext cx="2286000" cy="973209"/>
          </a:xfrm>
          <a:prstGeom prst="roundRect">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latin typeface="Tahoma" panose="020B0604030504040204" pitchFamily="34" charset="0"/>
              </a:rPr>
              <a:t>S</a:t>
            </a:r>
            <a:r>
              <a:rPr lang="en-US" b="1" i="0">
                <a:solidFill>
                  <a:schemeClr val="bg1"/>
                </a:solidFill>
                <a:effectLst/>
                <a:latin typeface="Tahoma" panose="020B0604030504040204" pitchFamily="34" charset="0"/>
              </a:rPr>
              <a:t>emi-supervised learning</a:t>
            </a:r>
            <a:endParaRPr lang="en-US" b="1">
              <a:solidFill>
                <a:schemeClr val="bg1"/>
              </a:solidFill>
            </a:endParaRPr>
          </a:p>
        </p:txBody>
      </p:sp>
      <p:sp>
        <p:nvSpPr>
          <p:cNvPr id="35" name="Rectangle: Rounded Corners 34">
            <a:extLst>
              <a:ext uri="{FF2B5EF4-FFF2-40B4-BE49-F238E27FC236}">
                <a16:creationId xmlns:a16="http://schemas.microsoft.com/office/drawing/2014/main" id="{D3C4E878-DC2B-17C5-4CB5-7D9A41858426}"/>
              </a:ext>
            </a:extLst>
          </p:cNvPr>
          <p:cNvSpPr/>
          <p:nvPr/>
        </p:nvSpPr>
        <p:spPr>
          <a:xfrm>
            <a:off x="6987398" y="3378524"/>
            <a:ext cx="2325945" cy="131001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015F7AE-1CE4-53DB-6CEF-0AC0F11A359C}"/>
              </a:ext>
            </a:extLst>
          </p:cNvPr>
          <p:cNvSpPr txBox="1"/>
          <p:nvPr/>
        </p:nvSpPr>
        <p:spPr>
          <a:xfrm>
            <a:off x="7065798" y="3543069"/>
            <a:ext cx="2457005" cy="923330"/>
          </a:xfrm>
          <a:prstGeom prst="rect">
            <a:avLst/>
          </a:prstGeom>
          <a:noFill/>
        </p:spPr>
        <p:txBody>
          <a:bodyPr wrap="square" rtlCol="0">
            <a:spAutoFit/>
          </a:bodyPr>
          <a:lstStyle/>
          <a:p>
            <a:r>
              <a:rPr lang="en-US">
                <a:solidFill>
                  <a:srgbClr val="FFC000"/>
                </a:solidFill>
              </a:rPr>
              <a:t>Self-training </a:t>
            </a:r>
          </a:p>
          <a:p>
            <a:r>
              <a:rPr lang="en-US">
                <a:solidFill>
                  <a:srgbClr val="FFC000"/>
                </a:solidFill>
              </a:rPr>
              <a:t>Co-training </a:t>
            </a:r>
          </a:p>
          <a:p>
            <a:r>
              <a:rPr lang="en-US">
                <a:solidFill>
                  <a:srgbClr val="FFC000"/>
                </a:solidFill>
              </a:rPr>
              <a:t>Graph-based methods</a:t>
            </a:r>
          </a:p>
        </p:txBody>
      </p:sp>
      <p:cxnSp>
        <p:nvCxnSpPr>
          <p:cNvPr id="43" name="Straight Arrow Connector 42">
            <a:extLst>
              <a:ext uri="{FF2B5EF4-FFF2-40B4-BE49-F238E27FC236}">
                <a16:creationId xmlns:a16="http://schemas.microsoft.com/office/drawing/2014/main" id="{DCDF8FA9-4C77-0EBB-F771-E559B333DB05}"/>
              </a:ext>
            </a:extLst>
          </p:cNvPr>
          <p:cNvCxnSpPr>
            <a:cxnSpLocks/>
            <a:stCxn id="5" idx="2"/>
            <a:endCxn id="31" idx="0"/>
          </p:cNvCxnSpPr>
          <p:nvPr/>
        </p:nvCxnSpPr>
        <p:spPr>
          <a:xfrm>
            <a:off x="5610674" y="1755771"/>
            <a:ext cx="2559669"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Rectangle: Rounded Corners 43">
            <a:extLst>
              <a:ext uri="{FF2B5EF4-FFF2-40B4-BE49-F238E27FC236}">
                <a16:creationId xmlns:a16="http://schemas.microsoft.com/office/drawing/2014/main" id="{0E10C2DB-07ED-5FF2-AC8E-194DED4ADBB7}"/>
              </a:ext>
            </a:extLst>
          </p:cNvPr>
          <p:cNvSpPr/>
          <p:nvPr/>
        </p:nvSpPr>
        <p:spPr>
          <a:xfrm>
            <a:off x="9732264" y="2162763"/>
            <a:ext cx="2325945" cy="973209"/>
          </a:xfrm>
          <a:prstGeom prst="roundRect">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i="0">
                <a:solidFill>
                  <a:schemeClr val="bg1"/>
                </a:solidFill>
                <a:effectLst/>
                <a:latin typeface="Tahoma" panose="020B0604030504040204" pitchFamily="34" charset="0"/>
              </a:rPr>
              <a:t>Deep Learning</a:t>
            </a:r>
            <a:endParaRPr lang="en-US" b="1">
              <a:solidFill>
                <a:schemeClr val="bg1"/>
              </a:solidFill>
            </a:endParaRPr>
          </a:p>
        </p:txBody>
      </p:sp>
      <p:sp>
        <p:nvSpPr>
          <p:cNvPr id="45" name="Rectangle: Rounded Corners 44">
            <a:extLst>
              <a:ext uri="{FF2B5EF4-FFF2-40B4-BE49-F238E27FC236}">
                <a16:creationId xmlns:a16="http://schemas.microsoft.com/office/drawing/2014/main" id="{EA3F1ECE-1B02-6D66-7B41-EC7ED16C59C0}"/>
              </a:ext>
            </a:extLst>
          </p:cNvPr>
          <p:cNvSpPr/>
          <p:nvPr/>
        </p:nvSpPr>
        <p:spPr>
          <a:xfrm>
            <a:off x="9732264" y="3366721"/>
            <a:ext cx="2325945" cy="1321818"/>
          </a:xfrm>
          <a:prstGeom prst="roundRect">
            <a:avLst/>
          </a:prstGeom>
          <a:noFill/>
          <a:ln>
            <a:solidFill>
              <a:srgbClr val="7671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67171"/>
              </a:solidFill>
            </a:endParaRPr>
          </a:p>
        </p:txBody>
      </p:sp>
      <p:sp>
        <p:nvSpPr>
          <p:cNvPr id="46" name="TextBox 45">
            <a:extLst>
              <a:ext uri="{FF2B5EF4-FFF2-40B4-BE49-F238E27FC236}">
                <a16:creationId xmlns:a16="http://schemas.microsoft.com/office/drawing/2014/main" id="{FBE2F3FD-9B43-845A-8175-07438EA5CE6A}"/>
              </a:ext>
            </a:extLst>
          </p:cNvPr>
          <p:cNvSpPr txBox="1"/>
          <p:nvPr/>
        </p:nvSpPr>
        <p:spPr>
          <a:xfrm>
            <a:off x="9772209" y="3531778"/>
            <a:ext cx="2457005" cy="923330"/>
          </a:xfrm>
          <a:prstGeom prst="rect">
            <a:avLst/>
          </a:prstGeom>
          <a:noFill/>
        </p:spPr>
        <p:txBody>
          <a:bodyPr wrap="square" rtlCol="0">
            <a:spAutoFit/>
          </a:bodyPr>
          <a:lstStyle/>
          <a:p>
            <a:r>
              <a:rPr lang="en-US">
                <a:solidFill>
                  <a:srgbClr val="767171"/>
                </a:solidFill>
              </a:rPr>
              <a:t>Q-Learning </a:t>
            </a:r>
          </a:p>
          <a:p>
            <a:r>
              <a:rPr lang="en-US">
                <a:solidFill>
                  <a:srgbClr val="767171"/>
                </a:solidFill>
              </a:rPr>
              <a:t>Deep Q-Networks </a:t>
            </a:r>
          </a:p>
          <a:p>
            <a:r>
              <a:rPr lang="en-US">
                <a:solidFill>
                  <a:srgbClr val="767171"/>
                </a:solidFill>
              </a:rPr>
              <a:t>Policy Gradients</a:t>
            </a:r>
          </a:p>
        </p:txBody>
      </p:sp>
      <p:cxnSp>
        <p:nvCxnSpPr>
          <p:cNvPr id="48" name="Straight Arrow Connector 47">
            <a:extLst>
              <a:ext uri="{FF2B5EF4-FFF2-40B4-BE49-F238E27FC236}">
                <a16:creationId xmlns:a16="http://schemas.microsoft.com/office/drawing/2014/main" id="{534E9B6E-174E-5D9B-37E8-0032F61EBE10}"/>
              </a:ext>
            </a:extLst>
          </p:cNvPr>
          <p:cNvCxnSpPr>
            <a:cxnSpLocks/>
            <a:stCxn id="5" idx="3"/>
            <a:endCxn id="44" idx="0"/>
          </p:cNvCxnSpPr>
          <p:nvPr/>
        </p:nvCxnSpPr>
        <p:spPr>
          <a:xfrm>
            <a:off x="7321908" y="1269167"/>
            <a:ext cx="3573329" cy="89359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919553" y="379141"/>
            <a:ext cx="5237392" cy="439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8</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8015884"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11767B3-E280-87CC-4E6C-9B6AA030733C}"/>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pic>
        <p:nvPicPr>
          <p:cNvPr id="12290" name="Picture 2" descr="How to Incorporate Decision Trees into Your Presentations - SlideModel">
            <a:extLst>
              <a:ext uri="{FF2B5EF4-FFF2-40B4-BE49-F238E27FC236}">
                <a16:creationId xmlns:a16="http://schemas.microsoft.com/office/drawing/2014/main" id="{C4AD412D-4E46-A61C-CAF5-6943DDF7CD3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18" r="16304"/>
          <a:stretch/>
        </p:blipFill>
        <p:spPr bwMode="auto">
          <a:xfrm>
            <a:off x="4622638" y="2710913"/>
            <a:ext cx="2808563"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Frontiers | Random Forest Algorithm for the Classification of Neuroimaging  Data in Alzheimer's Disease: A Systematic Review">
            <a:extLst>
              <a:ext uri="{FF2B5EF4-FFF2-40B4-BE49-F238E27FC236}">
                <a16:creationId xmlns:a16="http://schemas.microsoft.com/office/drawing/2014/main" id="{7230E57D-148E-0AAE-83EA-E0D55871A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65" y="2710913"/>
            <a:ext cx="2805761"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Logistic regression - Free computer icons">
            <a:extLst>
              <a:ext uri="{FF2B5EF4-FFF2-40B4-BE49-F238E27FC236}">
                <a16:creationId xmlns:a16="http://schemas.microsoft.com/office/drawing/2014/main" id="{40C10869-B770-50A9-ED07-CA3DF2E48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313" y="2611644"/>
            <a:ext cx="2579007" cy="257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3.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QUY TRÌNH THỰC HIỆN</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9</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17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9483</TotalTime>
  <Words>2447</Words>
  <Application>Microsoft Office PowerPoint</Application>
  <PresentationFormat>Widescreen</PresentationFormat>
  <Paragraphs>245</Paragraphs>
  <Slides>20</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BỔ SUNG DỮ LIỆU</vt:lpstr>
      <vt:lpstr>BỔ SUNG DỮ LIỆU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Tân Nguyễn</cp:lastModifiedBy>
  <cp:revision>93</cp:revision>
  <dcterms:created xsi:type="dcterms:W3CDTF">2024-01-24T08:26:12Z</dcterms:created>
  <dcterms:modified xsi:type="dcterms:W3CDTF">2024-07-25T15:40:42Z</dcterms:modified>
</cp:coreProperties>
</file>