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89" r:id="rId4"/>
    <p:sldId id="257" r:id="rId5"/>
    <p:sldId id="259" r:id="rId6"/>
    <p:sldId id="290" r:id="rId7"/>
    <p:sldId id="288" r:id="rId8"/>
    <p:sldId id="287" r:id="rId9"/>
    <p:sldId id="291" r:id="rId10"/>
    <p:sldId id="266" r:id="rId11"/>
    <p:sldId id="285" r:id="rId12"/>
    <p:sldId id="292" r:id="rId13"/>
    <p:sldId id="284" r:id="rId14"/>
    <p:sldId id="271" r:id="rId15"/>
    <p:sldId id="274" r:id="rId16"/>
    <p:sldId id="267" r:id="rId17"/>
    <p:sldId id="272" r:id="rId18"/>
    <p:sldId id="293"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70A700"/>
    <a:srgbClr val="D30602"/>
    <a:srgbClr val="767171"/>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161" autoAdjust="0"/>
  </p:normalViewPr>
  <p:slideViewPr>
    <p:cSldViewPr snapToGrid="0">
      <p:cViewPr>
        <p:scale>
          <a:sx n="69" d="100"/>
          <a:sy n="69" d="100"/>
        </p:scale>
        <p:origin x="1234" y="-106"/>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7/23/2024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418980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bài toán là bài toán phân lớp nhị phân nên với cột Star, e đã lựa chọn trung vị là 3.75 là mốc, các giá trị lớn hơn 3.75 e sẽ gán giá trị 1 và còn lại sẽ là giá trị 0</a:t>
            </a:r>
          </a:p>
          <a:p>
            <a:r>
              <a:rPr lang="en-US"/>
              <a:t>Với ý nghĩ giá trị là đánh giá mì ngon và 0 là đánh giá không ngon. Từ đó e có cột nhãn đầu ra binStars</a:t>
            </a:r>
          </a:p>
        </p:txBody>
      </p:sp>
      <p:sp>
        <p:nvSpPr>
          <p:cNvPr id="4" name="Slide Number Placeholder 3"/>
          <p:cNvSpPr>
            <a:spLocks noGrp="1"/>
          </p:cNvSpPr>
          <p:nvPr>
            <p:ph type="sldNum" sz="quarter" idx="10"/>
          </p:nvPr>
        </p:nvSpPr>
        <p:spPr/>
        <p:txBody>
          <a:bodyPr/>
          <a:lstStyle/>
          <a:p>
            <a:fld id="{6DD59101-1A4B-4072-8D5B-CE8A65FDC79B}" type="slidenum">
              <a:rPr lang="en-US" smtClean="0"/>
              <a:t>14</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đây</a:t>
            </a:r>
            <a:r>
              <a:rPr lang="en-US"/>
              <a:t> e </a:t>
            </a:r>
            <a:r>
              <a:rPr lang="en-US" err="1"/>
              <a:t>sử</a:t>
            </a:r>
            <a:r>
              <a:rPr lang="en-US"/>
              <a:t> </a:t>
            </a:r>
            <a:r>
              <a:rPr lang="en-US" err="1"/>
              <a:t>dụng</a:t>
            </a:r>
            <a:r>
              <a:rPr lang="en-US"/>
              <a:t> 2 </a:t>
            </a:r>
            <a:r>
              <a:rPr lang="en-US" err="1"/>
              <a:t>lần</a:t>
            </a:r>
            <a:r>
              <a:rPr lang="en-US"/>
              <a:t> </a:t>
            </a:r>
            <a:r>
              <a:rPr lang="en-US" err="1"/>
              <a:t>huấn</a:t>
            </a:r>
            <a:r>
              <a:rPr lang="en-US"/>
              <a:t> </a:t>
            </a:r>
            <a:r>
              <a:rPr lang="en-US" err="1"/>
              <a:t>luyện</a:t>
            </a:r>
            <a:r>
              <a:rPr lang="en-US"/>
              <a:t> </a:t>
            </a:r>
            <a:r>
              <a:rPr lang="en-US" err="1"/>
              <a:t>mô</a:t>
            </a:r>
            <a:r>
              <a:rPr lang="en-US"/>
              <a:t> </a:t>
            </a:r>
            <a:r>
              <a:rPr lang="en-US" err="1"/>
              <a:t>hình</a:t>
            </a:r>
            <a:endParaRPr lang="en-US"/>
          </a:p>
          <a:p>
            <a:r>
              <a:rPr lang="en-US" err="1"/>
              <a:t>Lần</a:t>
            </a:r>
            <a:r>
              <a:rPr lang="en-US"/>
              <a:t> 1 e </a:t>
            </a:r>
            <a:r>
              <a:rPr lang="en-US" err="1"/>
              <a:t>sử</a:t>
            </a:r>
            <a:r>
              <a:rPr lang="en-US"/>
              <a:t> </a:t>
            </a:r>
            <a:r>
              <a:rPr lang="en-US" err="1"/>
              <a:t>dụng</a:t>
            </a:r>
            <a:r>
              <a:rPr lang="en-US"/>
              <a:t> </a:t>
            </a:r>
            <a:r>
              <a:rPr lang="en-US" err="1"/>
              <a:t>các</a:t>
            </a:r>
            <a:r>
              <a:rPr lang="en-US"/>
              <a:t> </a:t>
            </a:r>
            <a:r>
              <a:rPr lang="en-US" err="1"/>
              <a:t>giá</a:t>
            </a:r>
            <a:r>
              <a:rPr lang="en-US"/>
              <a:t> </a:t>
            </a:r>
            <a:r>
              <a:rPr lang="en-US" err="1"/>
              <a:t>trị</a:t>
            </a:r>
            <a:r>
              <a:rPr lang="en-US"/>
              <a:t> </a:t>
            </a:r>
            <a:r>
              <a:rPr lang="en-US" err="1"/>
              <a:t>nguyên</a:t>
            </a:r>
            <a:r>
              <a:rPr lang="en-US"/>
              <a:t> </a:t>
            </a:r>
            <a:r>
              <a:rPr lang="en-US" err="1"/>
              <a:t>bản</a:t>
            </a:r>
            <a:r>
              <a:rPr lang="en-US"/>
              <a:t> </a:t>
            </a:r>
            <a:r>
              <a:rPr lang="en-US" err="1"/>
              <a:t>để</a:t>
            </a:r>
            <a:r>
              <a:rPr lang="en-US"/>
              <a:t> </a:t>
            </a:r>
            <a:r>
              <a:rPr lang="en-US" err="1"/>
              <a:t>huấn</a:t>
            </a:r>
            <a:r>
              <a:rPr lang="en-US"/>
              <a:t> </a:t>
            </a:r>
            <a:r>
              <a:rPr lang="en-US" err="1"/>
              <a:t>luyện</a:t>
            </a:r>
            <a:r>
              <a:rPr lang="en-US"/>
              <a:t> </a:t>
            </a:r>
            <a:r>
              <a:rPr lang="en-US" err="1"/>
              <a:t>với</a:t>
            </a:r>
            <a:r>
              <a:rPr lang="en-US"/>
              <a:t> 3 </a:t>
            </a:r>
            <a:r>
              <a:rPr lang="en-US" err="1"/>
              <a:t>thuật</a:t>
            </a:r>
            <a:r>
              <a:rPr lang="en-US"/>
              <a:t> </a:t>
            </a:r>
            <a:r>
              <a:rPr lang="en-US" err="1"/>
              <a:t>toán</a:t>
            </a:r>
            <a:r>
              <a:rPr lang="en-US"/>
              <a:t> ….</a:t>
            </a:r>
          </a:p>
          <a:p>
            <a:r>
              <a:rPr lang="en-US" err="1"/>
              <a:t>Lần</a:t>
            </a:r>
            <a:r>
              <a:rPr lang="en-US"/>
              <a:t> 2 e áp dụng them grid search vào huấn luyện mô hình</a:t>
            </a:r>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16</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cho</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kết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còn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thấp</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60%</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quá</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grid search </a:t>
            </a:r>
            <a:r>
              <a:rPr lang="en-US" sz="1200" dirty="0" err="1">
                <a:latin typeface="Tahoma" panose="020B0604030504040204" pitchFamily="34" charset="0"/>
                <a:ea typeface="Tahoma" panose="020B0604030504040204" pitchFamily="34" charset="0"/>
                <a:cs typeface="Tahoma" panose="020B0604030504040204" pitchFamily="34" charset="0"/>
              </a:rPr>
              <a:t>thì</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tang </a:t>
            </a:r>
            <a:r>
              <a:rPr lang="en-US" sz="1200" dirty="0" err="1">
                <a:latin typeface="Tahoma" panose="020B0604030504040204" pitchFamily="34" charset="0"/>
                <a:ea typeface="Tahoma" panose="020B0604030504040204" pitchFamily="34" charset="0"/>
                <a:cs typeface="Tahoma" panose="020B0604030504040204" pitchFamily="34" charset="0"/>
              </a:rPr>
              <a:t>lên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không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nhiều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tăng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thêm</a:t>
            </a:r>
            <a:r>
              <a:rPr lang="en-US" sz="1200" dirty="0">
                <a:latin typeface="Tahoma" panose="020B0604030504040204" pitchFamily="34" charset="0"/>
                <a:ea typeface="Tahoma" panose="020B0604030504040204" pitchFamily="34" charset="0"/>
                <a:cs typeface="Tahoma" panose="020B0604030504040204" pitchFamily="34" charset="0"/>
              </a:rPr>
              <a:t> 1 % so </a:t>
            </a:r>
            <a:r>
              <a:rPr lang="en-US" sz="1200" dirty="0" err="1">
                <a:latin typeface="Tahoma" panose="020B0604030504040204" pitchFamily="34" charset="0"/>
                <a:ea typeface="Tahoma" panose="020B0604030504040204" pitchFamily="34" charset="0"/>
                <a:cs typeface="Tahoma" panose="020B0604030504040204" pitchFamily="34" charset="0"/>
              </a:rPr>
              <a:t>với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ban </a:t>
            </a:r>
            <a:r>
              <a:rPr lang="en-US" sz="1200" dirty="0" err="1">
                <a:latin typeface="Tahoma" panose="020B0604030504040204" pitchFamily="34" charset="0"/>
                <a:ea typeface="Tahoma" panose="020B0604030504040204" pitchFamily="34" charset="0"/>
                <a:cs typeface="Tahoma" panose="020B0604030504040204" pitchFamily="34" charset="0"/>
              </a:rPr>
              <a:t>đầu</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17</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20</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Lý do e lựa chọn đề tài này bởi</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đã trở thành một phần không thể thiếu trong ẩm thực hàng ngày của nhiều người trên khắp thế giới.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hay loại mì ăn liền được yêu thích vì sự thuận tiện, giá cả phải chăng và hương vị đa dạng. Tuy nhiên trên thị trường có quá nhiều loại mì nên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Để lựa chọn giữa các thương hiệu mì khác nhau thường là việc khó khăn cho người tiêu dùng.</a:t>
            </a: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hạng, phân loại các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pc="-10" dirty="0">
                <a:solidFill>
                  <a:srgbClr val="D30602"/>
                </a:solidFill>
                <a:latin typeface="Verdana"/>
                <a:cs typeface="Verdana"/>
              </a:rPr>
              <a:t>Association</a:t>
            </a:r>
            <a:r>
              <a:rPr lang="en-US" sz="1200" b="1" spc="-10" dirty="0">
                <a:solidFill>
                  <a:srgbClr val="D30602"/>
                </a:solidFill>
                <a:latin typeface="Verdana"/>
                <a:cs typeface="Verdana"/>
              </a:rPr>
              <a:t>(</a:t>
            </a:r>
            <a:r>
              <a:rPr lang="vi-VN" b="1" i="0" dirty="0">
                <a:solidFill>
                  <a:srgbClr val="000000"/>
                </a:solidFill>
                <a:effectLst/>
                <a:highlight>
                  <a:srgbClr val="FFFFFF"/>
                </a:highlight>
                <a:latin typeface="inter-bold"/>
              </a:rPr>
              <a:t>Liên kết</a:t>
            </a:r>
            <a:r>
              <a:rPr lang="en-US" b="1" i="0" dirty="0">
                <a:solidFill>
                  <a:srgbClr val="000000"/>
                </a:solidFill>
                <a:effectLst/>
                <a:highlight>
                  <a:srgbClr val="FFFFFF"/>
                </a:highlight>
                <a:latin typeface="inter-bold"/>
              </a:rPr>
              <a:t>)</a:t>
            </a:r>
            <a:r>
              <a:rPr lang="vi-VN" b="0" i="0" dirty="0">
                <a:solidFill>
                  <a:srgbClr val="000000"/>
                </a:solidFill>
                <a:effectLst/>
                <a:highlight>
                  <a:srgbClr val="FFFFFF"/>
                </a:highlight>
                <a:latin typeface="inter-regular"/>
              </a:rPr>
              <a:t>: Quy tắc liên kết là một phương pháp học tập không giám sát được sử dụng để tìm mối quan hệ giữa các biến trong cơ sở dữ liệu lớn. Nó xác định tập hợp các mục xảy ra cùng nhau trong tập dữ liệu. Quy tắc liên kết làm cho chiến lược tiếp thị hiệu quả hơn. Chẳng hạn như những người mua mặt hàng X (giả sử là bánh mì) cũng có xu hướng mua mặt hàng Y (Bơ / </a:t>
            </a:r>
            <a:r>
              <a:rPr lang="vi-VN" b="0" i="0">
                <a:solidFill>
                  <a:srgbClr val="000000"/>
                </a:solidFill>
                <a:effectLst/>
                <a:highlight>
                  <a:srgbClr val="FFFFFF"/>
                </a:highlight>
                <a:latin typeface="inter-regular"/>
              </a:rPr>
              <a:t>Mứt)</a:t>
            </a:r>
            <a:endParaRPr lang="en-US" b="0" i="0">
              <a:solidFill>
                <a:srgbClr val="000000"/>
              </a:solidFill>
              <a:effectLst/>
              <a:highlight>
                <a:srgbClr val="FFFFFF"/>
              </a:highlight>
              <a:latin typeface="inter-regular"/>
            </a:endParaRPr>
          </a:p>
          <a:p>
            <a:pPr marL="12700">
              <a:lnSpc>
                <a:spcPct val="100000"/>
              </a:lnSpc>
              <a:spcBef>
                <a:spcPts val="110"/>
              </a:spcBef>
            </a:pPr>
            <a:r>
              <a:rPr lang="vi-VN" sz="1200" b="1" spc="-70">
                <a:solidFill>
                  <a:srgbClr val="40A340"/>
                </a:solidFill>
                <a:latin typeface="Tahoma" panose="020B0604030504040204" pitchFamily="34" charset="0"/>
                <a:ea typeface="Tahoma" panose="020B0604030504040204" pitchFamily="34" charset="0"/>
                <a:cs typeface="Tahoma" panose="020B0604030504040204" pitchFamily="34" charset="0"/>
              </a:rPr>
              <a:t>Classification</a:t>
            </a:r>
            <a:r>
              <a:rPr lang="en-US" sz="1200" b="1" i="0" spc="0">
                <a:solidFill>
                  <a:schemeClr val="tx1"/>
                </a:solidFill>
                <a:latin typeface="Tahoma" panose="020B0604030504040204" pitchFamily="34" charset="0"/>
                <a:ea typeface="Tahoma" panose="020B0604030504040204" pitchFamily="34" charset="0"/>
                <a:cs typeface="Tahoma" panose="020B0604030504040204" pitchFamily="34" charset="0"/>
              </a:rPr>
              <a:t> : </a:t>
            </a:r>
            <a:r>
              <a:rPr lang="vi-VN" sz="1200" i="1" spc="0">
                <a:solidFill>
                  <a:srgbClr val="40A340"/>
                </a:solidFill>
                <a:latin typeface="Tahoma" panose="020B0604030504040204" pitchFamily="34" charset="0"/>
                <a:ea typeface="Tahoma" panose="020B0604030504040204" pitchFamily="34" charset="0"/>
                <a:cs typeface="Tahoma" panose="020B0604030504040204" pitchFamily="34" charset="0"/>
              </a:rPr>
              <a:t>Biến đầu ra là lớp của đối tượng</a:t>
            </a:r>
            <a:endParaRPr lang="en-US" sz="1200" i="1" spc="0">
              <a:solidFill>
                <a:srgbClr val="40A340"/>
              </a:solidFill>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110"/>
              </a:spcBef>
            </a:pPr>
            <a:r>
              <a:rPr lang="en-US" sz="1200" b="1" spc="-25">
                <a:solidFill>
                  <a:srgbClr val="40A340"/>
                </a:solidFill>
                <a:latin typeface="Verdana"/>
                <a:cs typeface="Verdana"/>
              </a:rPr>
              <a:t>Regression</a:t>
            </a:r>
            <a:r>
              <a:rPr lang="en-US" sz="1200" b="1" i="0" spc="0">
                <a:solidFill>
                  <a:schemeClr val="tx1"/>
                </a:solidFill>
                <a:latin typeface="Verdana"/>
                <a:cs typeface="Verdana"/>
              </a:rPr>
              <a:t>: </a:t>
            </a:r>
            <a:r>
              <a:rPr lang="en-US" sz="1200" i="1" spc="60">
                <a:solidFill>
                  <a:srgbClr val="40A340"/>
                </a:solidFill>
                <a:latin typeface="Verdana"/>
                <a:cs typeface="Verdana"/>
              </a:rPr>
              <a:t>Biến</a:t>
            </a:r>
            <a:r>
              <a:rPr lang="en-US" sz="1200" i="1" spc="-160">
                <a:solidFill>
                  <a:srgbClr val="40A340"/>
                </a:solidFill>
                <a:latin typeface="Verdana"/>
                <a:cs typeface="Verdana"/>
              </a:rPr>
              <a:t> </a:t>
            </a:r>
            <a:r>
              <a:rPr lang="en-US" sz="1200" i="1" spc="105">
                <a:solidFill>
                  <a:srgbClr val="40A340"/>
                </a:solidFill>
                <a:latin typeface="Verdana"/>
                <a:cs typeface="Verdana"/>
              </a:rPr>
              <a:t>đầu</a:t>
            </a:r>
            <a:r>
              <a:rPr lang="en-US" sz="1200" i="1" spc="-160">
                <a:solidFill>
                  <a:srgbClr val="40A340"/>
                </a:solidFill>
                <a:latin typeface="Verdana"/>
                <a:cs typeface="Verdana"/>
              </a:rPr>
              <a:t> </a:t>
            </a:r>
            <a:r>
              <a:rPr lang="en-US" sz="1200" i="1" spc="50">
                <a:solidFill>
                  <a:srgbClr val="40A340"/>
                </a:solidFill>
                <a:latin typeface="Verdana"/>
                <a:cs typeface="Verdana"/>
              </a:rPr>
              <a:t>ra</a:t>
            </a:r>
            <a:r>
              <a:rPr lang="en-US" sz="1200" i="1" spc="-155">
                <a:solidFill>
                  <a:srgbClr val="40A340"/>
                </a:solidFill>
                <a:latin typeface="Verdana"/>
                <a:cs typeface="Verdana"/>
              </a:rPr>
              <a:t> </a:t>
            </a:r>
            <a:r>
              <a:rPr lang="en-US" sz="1200" i="1" spc="40">
                <a:solidFill>
                  <a:srgbClr val="40A340"/>
                </a:solidFill>
                <a:latin typeface="Verdana"/>
                <a:cs typeface="Verdana"/>
              </a:rPr>
              <a:t>là </a:t>
            </a:r>
            <a:r>
              <a:rPr lang="en-US" sz="1200" i="1" spc="75">
                <a:solidFill>
                  <a:srgbClr val="40A340"/>
                </a:solidFill>
                <a:latin typeface="Verdana"/>
                <a:cs typeface="Verdana"/>
              </a:rPr>
              <a:t>một</a:t>
            </a:r>
            <a:r>
              <a:rPr lang="en-US" sz="1200" i="1" spc="-155">
                <a:solidFill>
                  <a:srgbClr val="40A340"/>
                </a:solidFill>
                <a:latin typeface="Verdana"/>
                <a:cs typeface="Verdana"/>
              </a:rPr>
              <a:t> </a:t>
            </a:r>
            <a:r>
              <a:rPr lang="en-US" sz="1200" i="1" spc="85">
                <a:solidFill>
                  <a:srgbClr val="40A340"/>
                </a:solidFill>
                <a:latin typeface="Verdana"/>
                <a:cs typeface="Verdana"/>
              </a:rPr>
              <a:t>giá</a:t>
            </a:r>
            <a:r>
              <a:rPr lang="en-US" sz="1200" i="1" spc="-155">
                <a:solidFill>
                  <a:srgbClr val="40A340"/>
                </a:solidFill>
                <a:latin typeface="Verdana"/>
                <a:cs typeface="Verdana"/>
              </a:rPr>
              <a:t> </a:t>
            </a:r>
            <a:r>
              <a:rPr lang="en-US" sz="1200" i="1" spc="-10">
                <a:solidFill>
                  <a:srgbClr val="40A340"/>
                </a:solidFill>
                <a:latin typeface="Verdana"/>
                <a:cs typeface="Verdana"/>
              </a:rPr>
              <a:t>trị</a:t>
            </a:r>
            <a:r>
              <a:rPr lang="en-US" sz="1200" i="1" spc="-155">
                <a:solidFill>
                  <a:srgbClr val="40A340"/>
                </a:solidFill>
                <a:latin typeface="Verdana"/>
                <a:cs typeface="Verdana"/>
              </a:rPr>
              <a:t> </a:t>
            </a:r>
            <a:r>
              <a:rPr lang="en-US" sz="1200" i="1" spc="30">
                <a:solidFill>
                  <a:srgbClr val="40A340"/>
                </a:solidFill>
                <a:latin typeface="Verdana"/>
                <a:cs typeface="Verdana"/>
              </a:rPr>
              <a:t>biến </a:t>
            </a:r>
            <a:r>
              <a:rPr lang="en-US" sz="1200" i="1">
                <a:solidFill>
                  <a:srgbClr val="40A340"/>
                </a:solidFill>
                <a:latin typeface="Verdana"/>
                <a:cs typeface="Verdana"/>
              </a:rPr>
              <a:t>thiên</a:t>
            </a:r>
            <a:r>
              <a:rPr lang="en-US" sz="1200" i="1" spc="-50">
                <a:solidFill>
                  <a:srgbClr val="40A340"/>
                </a:solidFill>
                <a:latin typeface="Verdana"/>
                <a:cs typeface="Verdana"/>
              </a:rPr>
              <a:t> </a:t>
            </a:r>
            <a:r>
              <a:rPr lang="en-US" sz="1200" i="1" spc="-20">
                <a:solidFill>
                  <a:srgbClr val="40A340"/>
                </a:solidFill>
                <a:latin typeface="Verdana"/>
                <a:cs typeface="Verdana"/>
              </a:rPr>
              <a:t>vo</a:t>
            </a:r>
            <a:r>
              <a:rPr lang="en-US" sz="1200" i="1" spc="-45">
                <a:solidFill>
                  <a:srgbClr val="40A340"/>
                </a:solidFill>
                <a:latin typeface="Verdana"/>
                <a:cs typeface="Verdana"/>
              </a:rPr>
              <a:t> </a:t>
            </a:r>
            <a:r>
              <a:rPr lang="en-US" sz="1200" i="1" spc="80">
                <a:solidFill>
                  <a:srgbClr val="40A340"/>
                </a:solidFill>
                <a:latin typeface="Verdana"/>
                <a:cs typeface="Verdana"/>
              </a:rPr>
              <a:t>hạn</a:t>
            </a:r>
          </a:p>
          <a:p>
            <a:pPr marL="12700">
              <a:lnSpc>
                <a:spcPct val="100000"/>
              </a:lnSpc>
              <a:spcBef>
                <a:spcPts val="110"/>
              </a:spcBef>
            </a:pPr>
            <a:r>
              <a:rPr lang="vi-VN"/>
              <a:t>Học bán giám sát sử dụng một lượng nhỏ dữ liệu gắn nhãn và một lượng lớn dữ liệu không gắn nhãn để huấn luyện mô hình. </a:t>
            </a:r>
            <a:endParaRPr lang="en-US"/>
          </a:p>
          <a:p>
            <a:pPr marL="12700">
              <a:lnSpc>
                <a:spcPct val="100000"/>
              </a:lnSpc>
              <a:spcBef>
                <a:spcPts val="110"/>
              </a:spcBef>
            </a:pPr>
            <a:r>
              <a:rPr lang="vi-VN"/>
              <a:t>Học tăng cường là loại học máy mà trong đó một tác nhân (agent) học cách thực hiện các hành động trong một môi trường để tối ưu hóa một phần thưởng tích lũy.</a:t>
            </a:r>
            <a:endParaRPr lang="en-US" sz="1200">
              <a:latin typeface="Verdana"/>
              <a:cs typeface="Verdana"/>
            </a:endParaRPr>
          </a:p>
          <a:p>
            <a:pPr marL="12700">
              <a:lnSpc>
                <a:spcPct val="100000"/>
              </a:lnSpc>
              <a:spcBef>
                <a:spcPts val="110"/>
              </a:spcBef>
            </a:pPr>
            <a:endParaRPr lang="vi-VN" sz="1200" spc="0">
              <a:latin typeface="Tahoma" panose="020B0604030504040204" pitchFamily="34" charset="0"/>
              <a:ea typeface="Tahoma" panose="020B0604030504040204" pitchFamily="34" charset="0"/>
              <a:cs typeface="Tahoma" panose="020B0604030504040204" pitchFamily="34" charset="0"/>
            </a:endParaRPr>
          </a:p>
          <a:p>
            <a:endParaRPr lang="vi-VN" dirty="0"/>
          </a:p>
        </p:txBody>
      </p:sp>
      <p:sp>
        <p:nvSpPr>
          <p:cNvPr id="4" name="Slide Number Placeholder 3"/>
          <p:cNvSpPr>
            <a:spLocks noGrp="1"/>
          </p:cNvSpPr>
          <p:nvPr>
            <p:ph type="sldNum" sz="quarter" idx="5"/>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1048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nhị phân và đa lớp.</a:t>
            </a:r>
            <a:r>
              <a:rPr lang="en-US" dirty="0"/>
              <a:t> </a:t>
            </a:r>
            <a:r>
              <a:rPr lang="vi-VN" dirty="0"/>
              <a:t>đều có thể được đánh giá bằng các metric như Accuracy, Precision, Recall, F1-score.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Logistic Regression là một mô hình tuyến tính, dễ hiểu và dễ giải thích</a:t>
            </a:r>
            <a:r>
              <a:rPr lang="en-US" dirty="0"/>
              <a:t>, </a:t>
            </a:r>
            <a:r>
              <a:rPr lang="vi-VN" dirty="0"/>
              <a:t>thường có hiệu suất tốt với dữ liệu nhỏ và ít biến số</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Decision Tree phức tạp hơn một chút với cấu trúc cây phân nhánh</a:t>
            </a:r>
            <a:r>
              <a:rPr lang="en-US" dirty="0"/>
              <a:t>, </a:t>
            </a:r>
            <a:r>
              <a:rPr lang="vi-VN" dirty="0"/>
              <a:t>có khả năng xử lý dữ liệu phi tuyến tính và tương tác giữa các biến.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Random Forest phức tạp nhất vì kết hợp nhiều cây quyết định</a:t>
            </a:r>
            <a:r>
              <a:rPr lang="en-US" dirty="0"/>
              <a:t>, </a:t>
            </a:r>
            <a:r>
              <a:rPr lang="vi-VN" dirty="0"/>
              <a:t>thường có hiệu suất cao</a:t>
            </a:r>
            <a:r>
              <a:rPr lang="en-US" dirty="0"/>
              <a:t>, </a:t>
            </a:r>
            <a:r>
              <a:rPr lang="vi-VN" dirty="0"/>
              <a:t>xử lý tốt hơn dữ liệu phi tuyến tính và phức tạp</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Times New Roman" panose="02020603050405020304" pitchFamily="18" charset="0"/>
                <a:ea typeface="Times New Roman" panose="02020603050405020304" pitchFamily="18" charset="0"/>
              </a:rPr>
              <a:t>Bộ dữ liệu được tổng hợp bởi trang </a:t>
            </a:r>
            <a:r>
              <a:rPr lang="vi-VN" sz="1200" u="sng">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a:solidFill>
                  <a:srgbClr val="0000FF"/>
                </a:solidFill>
                <a:effectLst/>
                <a:latin typeface="Times New Roman" panose="02020603050405020304" pitchFamily="18" charset="0"/>
                <a:ea typeface="Times New Roman" panose="02020603050405020304" pitchFamily="18" charset="0"/>
              </a:rPr>
              <a:t>. </a:t>
            </a:r>
            <a:endParaRPr lang="en-US" sz="1200" u="sng">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ban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stars(rating)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huấn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luyện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chọn</a:t>
            </a:r>
            <a:r>
              <a:rPr lang="en-US" sz="1200" kern="1200">
                <a:solidFill>
                  <a:schemeClr val="tx1"/>
                </a:solidFill>
                <a:effectLst/>
                <a:latin typeface="+mn-lt"/>
                <a:ea typeface="+mn-ea"/>
                <a:cs typeface="+mn-cs"/>
              </a:rPr>
              <a:t> token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ra them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4650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ghi</a:t>
            </a:r>
            <a:r>
              <a:rPr lang="en-US" sz="1200" kern="1200" baseline="0">
                <a:solidFill>
                  <a:schemeClr val="tx1"/>
                </a:solidFill>
                <a:effectLst/>
                <a:latin typeface="+mn-lt"/>
                <a:ea typeface="+mn-ea"/>
                <a:cs typeface="+mn-cs"/>
              </a:rPr>
              <a:t> chia </a:t>
            </a:r>
            <a:r>
              <a:rPr lang="en-US" sz="1200" kern="1200" baseline="0" err="1">
                <a:solidFill>
                  <a:schemeClr val="tx1"/>
                </a:solidFill>
                <a:effectLst/>
                <a:latin typeface="+mn-lt"/>
                <a:ea typeface="+mn-ea"/>
                <a:cs typeface="+mn-cs"/>
              </a:rPr>
              <a:t>thành</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train </a:t>
            </a:r>
            <a:r>
              <a:rPr lang="en-US" sz="1200" kern="1200" baseline="0" err="1">
                <a:solidFill>
                  <a:schemeClr val="tx1"/>
                </a:solidFill>
                <a:effectLst/>
                <a:latin typeface="+mn-lt"/>
                <a:ea typeface="+mn-ea"/>
                <a:cs typeface="+mn-cs"/>
              </a:rPr>
              <a:t>với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khoảng</a:t>
            </a:r>
            <a:r>
              <a:rPr lang="en-US" sz="1200" kern="1200" baseline="0">
                <a:solidFill>
                  <a:schemeClr val="tx1"/>
                </a:solidFill>
                <a:effectLst/>
                <a:latin typeface="+mn-lt"/>
                <a:ea typeface="+mn-ea"/>
                <a:cs typeface="+mn-cs"/>
              </a:rPr>
              <a:t> 80% </a:t>
            </a:r>
            <a:r>
              <a:rPr lang="en-US" sz="1200" kern="1200" baseline="0" err="1">
                <a:solidFill>
                  <a:schemeClr val="tx1"/>
                </a:solidFill>
                <a:effectLst/>
                <a:latin typeface="+mn-lt"/>
                <a:ea typeface="+mn-ea"/>
                <a:cs typeface="+mn-cs"/>
              </a:rPr>
              <a:t>và</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test</a:t>
            </a:r>
            <a:r>
              <a:rPr lang="en-US" sz="1200" kern="1200">
                <a:solidFill>
                  <a:schemeClr val="tx1"/>
                </a:solidFill>
                <a:effectLst/>
                <a:latin typeface="+mn-lt"/>
                <a:ea typeface="+mn-ea"/>
                <a:cs typeface="+mn-cs"/>
              </a:rPr>
              <a:t> 20%</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239643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rgbClr val="003DA7"/>
                </a:solidFill>
                <a:latin typeface="Tahoma" panose="020B0604030504040204" pitchFamily="34" charset="0"/>
                <a:ea typeface="Tahoma" panose="020B0604030504040204" pitchFamily="34" charset="0"/>
                <a:cs typeface="Tahoma" panose="020B0604030504040204" pitchFamily="34" charset="0"/>
              </a:defRPr>
            </a:lvl1pPr>
          </a:lstStyle>
          <a:p>
            <a:fld id="{F6977D01-3C35-4CDB-A217-9EE68279D514}" type="slidenum">
              <a:rPr lang="en-US" smtClean="0"/>
              <a:pPr/>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2">
            <a:extLst>
              <a:ext uri="{FF2B5EF4-FFF2-40B4-BE49-F238E27FC236}">
                <a16:creationId xmlns:a16="http://schemas.microsoft.com/office/drawing/2014/main" id="{FF5F4F10-57BF-C5F3-88FE-39A84930D075}"/>
              </a:ext>
            </a:extLst>
          </p:cNvPr>
          <p:cNvSpPr/>
          <p:nvPr userDrawn="1"/>
        </p:nvSpPr>
        <p:spPr>
          <a:xfrm rot="162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3"/>
            <a:stretch>
              <a:fillRect l="-71867" t="-3631" r="-74156" b="-2747"/>
            </a:stretch>
          </a:blipFill>
        </p:spPr>
        <p:txBody>
          <a:bodyPr/>
          <a:lstStyle/>
          <a:p>
            <a:endParaRPr lang="en-US"/>
          </a:p>
        </p:txBody>
      </p:sp>
      <p:pic>
        <p:nvPicPr>
          <p:cNvPr id="7" name="bg object 16">
            <a:extLst>
              <a:ext uri="{FF2B5EF4-FFF2-40B4-BE49-F238E27FC236}">
                <a16:creationId xmlns:a16="http://schemas.microsoft.com/office/drawing/2014/main" id="{42E3FFC4-BF0B-4425-F653-774AC9B0B66C}"/>
              </a:ext>
            </a:extLst>
          </p:cNvPr>
          <p:cNvPicPr/>
          <p:nvPr userDrawn="1"/>
        </p:nvPicPr>
        <p:blipFill>
          <a:blip r:embed="rId14"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5" cstate="print"/>
          <a:stretch>
            <a:fillRect/>
          </a:stretch>
        </p:blipFill>
        <p:spPr>
          <a:xfrm>
            <a:off x="10984291" y="594280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F6977D01-3C35-4CDB-A217-9EE68279D514}" type="slidenum">
              <a:rPr lang="en-US" smtClean="0"/>
              <a:pPr/>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9553" y="332383"/>
            <a:ext cx="811416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THU THẬP DỮ LIỆU</a:t>
            </a:r>
            <a:endPar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715947" y="939306"/>
            <a:ext cx="1176925" cy="400110"/>
          </a:xfrm>
          <a:prstGeom prst="rect">
            <a:avLst/>
          </a:prstGeom>
          <a:noFill/>
        </p:spPr>
        <p:txBody>
          <a:bodyPr wrap="none" rtlCol="0">
            <a:spAutoFit/>
          </a:bodyPr>
          <a:lstStyle/>
          <a:p>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dirty="0">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Reviews #: </a:t>
            </a:r>
            <a:r>
              <a:rPr lang="en-US" sz="1400" dirty="0" err="1">
                <a:effectLst/>
                <a:latin typeface="Tahoma" panose="020B0604030504040204" pitchFamily="34" charset="0"/>
                <a:ea typeface="Tahoma" panose="020B0604030504040204" pitchFamily="34" charset="0"/>
                <a:cs typeface="Tahoma" panose="020B0604030504040204" pitchFamily="34" charset="0"/>
              </a:rPr>
              <a:t>Mã</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Brand: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món</a:t>
            </a:r>
            <a:r>
              <a:rPr lang="en-US" sz="1400" dirty="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Style: </a:t>
            </a:r>
            <a:r>
              <a:rPr lang="en-US" sz="1400" dirty="0" err="1">
                <a:effectLst/>
                <a:latin typeface="Tahoma" panose="020B0604030504040204" pitchFamily="34" charset="0"/>
                <a:ea typeface="Tahoma" panose="020B0604030504040204" pitchFamily="34" charset="0"/>
                <a:cs typeface="Tahoma" panose="020B0604030504040204" pitchFamily="34" charset="0"/>
              </a:rPr>
              <a:t>Kiểu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đóng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gói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Ramen ['</a:t>
            </a:r>
            <a:r>
              <a:rPr lang="en-US" sz="1400" dirty="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Variety: </a:t>
            </a:r>
            <a:r>
              <a:rPr lang="en-US" sz="1400" dirty="0" err="1">
                <a:effectLst/>
                <a:latin typeface="Tahoma" panose="020B0604030504040204" pitchFamily="34" charset="0"/>
                <a:ea typeface="Tahoma" panose="020B0604030504040204" pitchFamily="34" charset="0"/>
                <a:cs typeface="Tahoma" panose="020B0604030504040204" pitchFamily="34" charset="0"/>
              </a:rPr>
              <a:t>Tên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cùng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với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Country: </a:t>
            </a:r>
            <a:r>
              <a:rPr lang="en-US" sz="1400" dirty="0" err="1">
                <a:effectLst/>
                <a:latin typeface="Tahoma" panose="020B0604030504040204" pitchFamily="34" charset="0"/>
                <a:ea typeface="Tahoma" panose="020B0604030504040204" pitchFamily="34" charset="0"/>
                <a:cs typeface="Tahoma" panose="020B0604030504040204" pitchFamily="34" charset="0"/>
              </a:rPr>
              <a:t>Quốc</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xứ</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Ratings: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trên</a:t>
            </a:r>
            <a:r>
              <a:rPr lang="en-US" sz="1400" dirty="0">
                <a:effectLst/>
                <a:latin typeface="Tahoma" panose="020B0604030504040204" pitchFamily="34" charset="0"/>
                <a:ea typeface="Tahoma" panose="020B0604030504040204" pitchFamily="34" charset="0"/>
                <a:cs typeface="Tahoma" panose="020B0604030504040204" pitchFamily="34" charset="0"/>
              </a:rPr>
              <a:t> thang </a:t>
            </a:r>
            <a:r>
              <a:rPr lang="en-US" sz="1400" dirty="0" err="1">
                <a:effectLst/>
                <a:latin typeface="Tahoma" panose="020B0604030504040204" pitchFamily="34" charset="0"/>
                <a:ea typeface="Tahoma" panose="020B0604030504040204" pitchFamily="34" charset="0"/>
                <a:cs typeface="Tahoma" panose="020B0604030504040204" pitchFamily="34" charset="0"/>
              </a:rPr>
              <a:t>điểm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từ</a:t>
            </a:r>
            <a:r>
              <a:rPr lang="en-US" sz="1400" dirty="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T: Rank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trong</a:t>
            </a:r>
            <a:r>
              <a:rPr lang="en-US" sz="1400" dirty="0">
                <a:effectLst/>
                <a:latin typeface="Tahoma" panose="020B0604030504040204" pitchFamily="34" charset="0"/>
                <a:ea typeface="Tahoma" panose="020B0604030504040204" pitchFamily="34" charset="0"/>
                <a:cs typeface="Tahoma" panose="020B0604030504040204" pitchFamily="34" charset="0"/>
              </a:rPr>
              <a:t> 1 </a:t>
            </a:r>
            <a:r>
              <a:rPr lang="en-US" sz="1400" dirty="0" err="1">
                <a:effectLst/>
                <a:latin typeface="Tahoma" panose="020B0604030504040204" pitchFamily="34" charset="0"/>
                <a:ea typeface="Tahoma" panose="020B0604030504040204" pitchFamily="34" charset="0"/>
                <a:cs typeface="Tahoma" panose="020B0604030504040204" pitchFamily="34" charset="0"/>
              </a:rPr>
              <a:t>năm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định</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
        <p:nvSpPr>
          <p:cNvPr id="3" name="Slide Number Placeholder 4">
            <a:extLst>
              <a:ext uri="{FF2B5EF4-FFF2-40B4-BE49-F238E27FC236}">
                <a16:creationId xmlns:a16="http://schemas.microsoft.com/office/drawing/2014/main" id="{790ABF04-D7CC-CDC5-A33E-6A7A529F847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60A420FA-7D1E-549B-ED82-18C35C0A403A}"/>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3.1</a:t>
            </a:r>
          </a:p>
        </p:txBody>
      </p:sp>
    </p:spTree>
    <p:extLst>
      <p:ext uri="{BB962C8B-B14F-4D97-AF65-F5344CB8AC3E}">
        <p14:creationId xmlns:p14="http://schemas.microsoft.com/office/powerpoint/2010/main" val="143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3078689" y="1116849"/>
            <a:ext cx="6524368" cy="1754326"/>
          </a:xfrm>
          <a:prstGeom prst="rect">
            <a:avLst/>
          </a:prstGeom>
          <a:noFill/>
        </p:spPr>
        <p:txBody>
          <a:bodyPr wrap="square" rtlCol="0">
            <a:spAutoFit/>
          </a:bodyPr>
          <a:lstStyle/>
          <a:p>
            <a:r>
              <a:rPr lang="en-US" b="1">
                <a:solidFill>
                  <a:srgbClr val="0070C0"/>
                </a:solidFill>
                <a:latin typeface="Tahoma" panose="020B0604030504040204" pitchFamily="34" charset="0"/>
                <a:ea typeface="Tahoma" panose="020B0604030504040204" pitchFamily="34" charset="0"/>
                <a:cs typeface="Tahoma" panose="020B0604030504040204" pitchFamily="34" charset="0"/>
              </a:rPr>
              <a:t>Cột Stars có các giá trị ngoại lai</a:t>
            </a:r>
          </a:p>
          <a:p>
            <a:r>
              <a:rPr lang="en-US">
                <a:latin typeface="Tahoma" panose="020B0604030504040204" pitchFamily="34" charset="0"/>
                <a:ea typeface="Tahoma" panose="020B0604030504040204" pitchFamily="34" charset="0"/>
                <a:cs typeface="Tahoma" panose="020B0604030504040204" pitchFamily="34" charset="0"/>
              </a:rPr>
              <a:t>Chuyển tất cả dữ liệu trong cột Star về dạng numeric, giá trị không phù hợp sẽ chuyển thành giá trị null và tiến hành xóa các hang dữ liệu null đó.</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11</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3.2</a:t>
            </a:r>
          </a:p>
        </p:txBody>
      </p:sp>
      <p:pic>
        <p:nvPicPr>
          <p:cNvPr id="7" name="Picture 6">
            <a:extLst>
              <a:ext uri="{FF2B5EF4-FFF2-40B4-BE49-F238E27FC236}">
                <a16:creationId xmlns:a16="http://schemas.microsoft.com/office/drawing/2014/main" id="{116C9CCB-C27F-114F-6AAC-023DE40E86C6}"/>
              </a:ext>
            </a:extLst>
          </p:cNvPr>
          <p:cNvPicPr>
            <a:picLocks noChangeAspect="1"/>
          </p:cNvPicPr>
          <p:nvPr/>
        </p:nvPicPr>
        <p:blipFill>
          <a:blip r:embed="rId3"/>
          <a:stretch>
            <a:fillRect/>
          </a:stretch>
        </p:blipFill>
        <p:spPr>
          <a:xfrm>
            <a:off x="3446679" y="2570092"/>
            <a:ext cx="5560631" cy="2236083"/>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12</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34531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366173"/>
            <a:ext cx="3356769" cy="312234"/>
          </a:xfrm>
        </p:spPr>
        <p:txBody>
          <a:bodyPr>
            <a:normAutofit fontScale="90000"/>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4">
            <a:extLst>
              <a:ext uri="{FF2B5EF4-FFF2-40B4-BE49-F238E27FC236}">
                <a16:creationId xmlns:a16="http://schemas.microsoft.com/office/drawing/2014/main" id="{0E9EC744-FF28-9755-F869-4D9FC1DFE191}"/>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13</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15C5568-BAA3-EC9F-42F2-5699F4E30489}"/>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247093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1691" y="330957"/>
            <a:ext cx="821729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CHUẨN HÓA DỮ LIỆU</a:t>
            </a:r>
          </a:p>
        </p:txBody>
      </p:sp>
      <p:sp>
        <p:nvSpPr>
          <p:cNvPr id="10" name="Rectangle 1"/>
          <p:cNvSpPr>
            <a:spLocks noChangeArrowheads="1"/>
          </p:cNvSpPr>
          <p:nvPr/>
        </p:nvSpPr>
        <p:spPr bwMode="auto">
          <a:xfrm>
            <a:off x="460375" y="1083410"/>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C2C8EC37-7074-C561-9707-637271E28C50}"/>
              </a:ext>
            </a:extLst>
          </p:cNvPr>
          <p:cNvSpPr/>
          <p:nvPr/>
        </p:nvSpPr>
        <p:spPr>
          <a:xfrm>
            <a:off x="155575" y="206510"/>
            <a:ext cx="77611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3.4</a:t>
            </a:r>
          </a:p>
        </p:txBody>
      </p:sp>
      <p:pic>
        <p:nvPicPr>
          <p:cNvPr id="9" name="Picture 8">
            <a:extLst>
              <a:ext uri="{FF2B5EF4-FFF2-40B4-BE49-F238E27FC236}">
                <a16:creationId xmlns:a16="http://schemas.microsoft.com/office/drawing/2014/main" id="{E475DEA1-1DC5-4456-8067-8CE14EE73FA7}"/>
              </a:ext>
            </a:extLst>
          </p:cNvPr>
          <p:cNvPicPr>
            <a:picLocks noChangeAspect="1"/>
          </p:cNvPicPr>
          <p:nvPr/>
        </p:nvPicPr>
        <p:blipFill>
          <a:blip r:embed="rId3"/>
          <a:stretch>
            <a:fillRect/>
          </a:stretch>
        </p:blipFill>
        <p:spPr>
          <a:xfrm>
            <a:off x="573523" y="1647008"/>
            <a:ext cx="11063361" cy="3563983"/>
          </a:xfrm>
          <a:prstGeom prst="rect">
            <a:avLst/>
          </a:prstGeom>
        </p:spPr>
      </p:pic>
      <p:sp>
        <p:nvSpPr>
          <p:cNvPr id="11" name="Oval 10">
            <a:extLst>
              <a:ext uri="{FF2B5EF4-FFF2-40B4-BE49-F238E27FC236}">
                <a16:creationId xmlns:a16="http://schemas.microsoft.com/office/drawing/2014/main" id="{21AD37DD-23B3-9E4E-F56B-E69D7943ABEA}"/>
              </a:ext>
            </a:extLst>
          </p:cNvPr>
          <p:cNvSpPr/>
          <p:nvPr/>
        </p:nvSpPr>
        <p:spPr>
          <a:xfrm>
            <a:off x="10961649" y="1728439"/>
            <a:ext cx="769434" cy="3233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18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8654" y="1223070"/>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stCxn id="22" idx="3"/>
            <a:endCxn id="23" idx="1"/>
          </p:cNvCxnSpPr>
          <p:nvPr/>
        </p:nvCxnSpPr>
        <p:spPr>
          <a:xfrm flipV="1">
            <a:off x="6096000" y="1546236"/>
            <a:ext cx="2282654"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8373397" y="4570599"/>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stCxn id="57" idx="3"/>
            <a:endCxn id="58" idx="1"/>
          </p:cNvCxnSpPr>
          <p:nvPr/>
        </p:nvCxnSpPr>
        <p:spPr>
          <a:xfrm>
            <a:off x="9661870" y="4893765"/>
            <a:ext cx="80403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672381" y="4861024"/>
            <a:ext cx="720000"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70" name="TextBox 69">
            <a:extLst>
              <a:ext uri="{FF2B5EF4-FFF2-40B4-BE49-F238E27FC236}">
                <a16:creationId xmlns:a16="http://schemas.microsoft.com/office/drawing/2014/main" id="{B143D32B-AE97-50BE-DA68-B92D6C7C76FC}"/>
              </a:ext>
            </a:extLst>
          </p:cNvPr>
          <p:cNvSpPr txBox="1"/>
          <p:nvPr/>
        </p:nvSpPr>
        <p:spPr>
          <a:xfrm>
            <a:off x="6824372" y="4570599"/>
            <a:ext cx="1136073" cy="646331"/>
          </a:xfrm>
          <a:prstGeom prst="rect">
            <a:avLst/>
          </a:prstGeom>
          <a:solidFill>
            <a:schemeClr val="accent1"/>
          </a:solidFill>
        </p:spPr>
        <p:txBody>
          <a:bodyPr wrap="square" rtlCol="0">
            <a:spAutoFit/>
          </a:bodyPr>
          <a:lstStyle/>
          <a:p>
            <a:pPr algn="ctr"/>
            <a:r>
              <a:rPr lang="en-US">
                <a:solidFill>
                  <a:schemeClr val="bg1"/>
                </a:solidFill>
              </a:rPr>
              <a:t>Grid Search</a:t>
            </a:r>
          </a:p>
        </p:txBody>
      </p:sp>
      <p:cxnSp>
        <p:nvCxnSpPr>
          <p:cNvPr id="73" name="Connector: Curved 72">
            <a:extLst>
              <a:ext uri="{FF2B5EF4-FFF2-40B4-BE49-F238E27FC236}">
                <a16:creationId xmlns:a16="http://schemas.microsoft.com/office/drawing/2014/main" id="{61DEBB1E-04BC-E964-0142-E9A57AB64845}"/>
              </a:ext>
            </a:extLst>
          </p:cNvPr>
          <p:cNvCxnSpPr>
            <a:stCxn id="56" idx="3"/>
            <a:endCxn id="70" idx="1"/>
          </p:cNvCxnSpPr>
          <p:nvPr/>
        </p:nvCxnSpPr>
        <p:spPr>
          <a:xfrm flipV="1">
            <a:off x="6248400" y="4893765"/>
            <a:ext cx="575972" cy="612936"/>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or: Curved 74">
            <a:extLst>
              <a:ext uri="{FF2B5EF4-FFF2-40B4-BE49-F238E27FC236}">
                <a16:creationId xmlns:a16="http://schemas.microsoft.com/office/drawing/2014/main" id="{EBE37147-8CDC-40B4-1108-A0710C74545F}"/>
              </a:ext>
            </a:extLst>
          </p:cNvPr>
          <p:cNvCxnSpPr>
            <a:stCxn id="70" idx="3"/>
            <a:endCxn id="57" idx="1"/>
          </p:cNvCxnSpPr>
          <p:nvPr/>
        </p:nvCxnSpPr>
        <p:spPr>
          <a:xfrm>
            <a:off x="7960445" y="4893765"/>
            <a:ext cx="412952" cy="1270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stCxn id="23" idx="2"/>
            <a:endCxn id="82" idx="0"/>
          </p:cNvCxnSpPr>
          <p:nvPr/>
        </p:nvCxnSpPr>
        <p:spPr>
          <a:xfrm rot="5400000">
            <a:off x="8443138" y="2447000"/>
            <a:ext cx="1157352" cy="2154"/>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stCxn id="57" idx="0"/>
            <a:endCxn id="82" idx="2"/>
          </p:cNvCxnSpPr>
          <p:nvPr/>
        </p:nvCxnSpPr>
        <p:spPr>
          <a:xfrm rot="5400000" flipH="1" flipV="1">
            <a:off x="8416539" y="3966402"/>
            <a:ext cx="1205292" cy="310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stCxn id="57" idx="0"/>
            <a:endCxn id="80" idx="2"/>
          </p:cNvCxnSpPr>
          <p:nvPr/>
        </p:nvCxnSpPr>
        <p:spPr>
          <a:xfrm rot="16200000" flipV="1">
            <a:off x="7584592" y="3137556"/>
            <a:ext cx="1214558" cy="1651527"/>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8993401" y="3361450"/>
            <a:ext cx="1233381" cy="1184919"/>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CE2B18C6-784B-084E-BC30-85576799E3A9}"/>
              </a:ext>
            </a:extLst>
          </p:cNvPr>
          <p:cNvSpPr/>
          <p:nvPr/>
        </p:nvSpPr>
        <p:spPr>
          <a:xfrm>
            <a:off x="122664" y="206510"/>
            <a:ext cx="796890"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3.5</a:t>
            </a:r>
          </a:p>
        </p:txBody>
      </p:sp>
    </p:spTree>
    <p:extLst>
      <p:ext uri="{BB962C8B-B14F-4D97-AF65-F5344CB8AC3E}">
        <p14:creationId xmlns:p14="http://schemas.microsoft.com/office/powerpoint/2010/main" val="238063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BC1A849B-B6FF-FF63-A64F-C95E47B1A788}"/>
              </a:ext>
            </a:extLst>
          </p:cNvPr>
          <p:cNvSpPr/>
          <p:nvPr/>
        </p:nvSpPr>
        <p:spPr>
          <a:xfrm>
            <a:off x="6335033" y="4527128"/>
            <a:ext cx="5372983" cy="125941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F94F4A1-FA98-3B11-3828-52EB6B9FACCD}"/>
              </a:ext>
            </a:extLst>
          </p:cNvPr>
          <p:cNvSpPr/>
          <p:nvPr/>
        </p:nvSpPr>
        <p:spPr>
          <a:xfrm>
            <a:off x="367991" y="4533582"/>
            <a:ext cx="5270246" cy="125295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96A3B99-43FF-4354-E02C-6A05478BE4E6}"/>
              </a:ext>
            </a:extLst>
          </p:cNvPr>
          <p:cNvSpPr/>
          <p:nvPr/>
        </p:nvSpPr>
        <p:spPr>
          <a:xfrm>
            <a:off x="6335033" y="2264896"/>
            <a:ext cx="5372983" cy="125941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7" name="Rectangle: Rounded Corners 16">
            <a:extLst>
              <a:ext uri="{FF2B5EF4-FFF2-40B4-BE49-F238E27FC236}">
                <a16:creationId xmlns:a16="http://schemas.microsoft.com/office/drawing/2014/main" id="{3086B2C7-F6FA-8F30-AABF-960D8A16237A}"/>
              </a:ext>
            </a:extLst>
          </p:cNvPr>
          <p:cNvSpPr/>
          <p:nvPr/>
        </p:nvSpPr>
        <p:spPr>
          <a:xfrm>
            <a:off x="383422" y="2264896"/>
            <a:ext cx="5270246" cy="12960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16</a:t>
            </a:fld>
            <a:endParaRPr lang="en-US"/>
          </a:p>
        </p:txBody>
      </p:sp>
      <mc:AlternateContent xmlns:mc="http://schemas.openxmlformats.org/markup-compatibility/2006">
        <mc:Choice xmlns:a14="http://schemas.microsoft.com/office/drawing/2010/main" Requires="a14">
          <p:sp>
            <p:nvSpPr>
              <p:cNvPr id="4" name="TextBox 3"/>
              <p:cNvSpPr txBox="1"/>
              <p:nvPr/>
            </p:nvSpPr>
            <p:spPr>
              <a:xfrm>
                <a:off x="720979" y="2849786"/>
                <a:ext cx="4798431" cy="597471"/>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ự đ</m:t>
                        </m:r>
                        <m:r>
                          <a:rPr lang="en-US" sz="2400" b="0" i="1" smtClean="0">
                            <a:solidFill>
                              <a:schemeClr val="bg1"/>
                            </a:solidFill>
                            <a:latin typeface="Cambria Math" panose="02040503050406030204" pitchFamily="18" charset="0"/>
                          </a:rPr>
                          <m:t>𝑜</m:t>
                        </m:r>
                        <m:r>
                          <a:rPr lang="en-US" sz="2400" b="0" i="1" smtClean="0">
                            <a:solidFill>
                              <a:schemeClr val="bg1"/>
                            </a:solidFill>
                            <a:latin typeface="Cambria Math" panose="02040503050406030204" pitchFamily="18" charset="0"/>
                          </a:rPr>
                          <m:t>á</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 đú</m:t>
                        </m:r>
                        <m:r>
                          <a:rPr lang="en-US" sz="2400" b="0" i="1" smtClean="0">
                            <a:solidFill>
                              <a:schemeClr val="bg1"/>
                            </a:solidFill>
                            <a:latin typeface="Cambria Math" panose="02040503050406030204" pitchFamily="18" charset="0"/>
                          </a:rPr>
                          <m:t>𝑛𝑔</m:t>
                        </m:r>
                      </m:num>
                      <m:den>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đ</m:t>
                        </m:r>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ể</m:t>
                        </m:r>
                        <m:r>
                          <a:rPr lang="en-US" sz="2400" b="0" i="1" smtClean="0">
                            <a:solidFill>
                              <a:schemeClr val="bg1"/>
                            </a:solidFill>
                            <a:latin typeface="Cambria Math" panose="02040503050406030204" pitchFamily="18" charset="0"/>
                          </a:rPr>
                          <m:t>𝑚</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720979" y="2849786"/>
                <a:ext cx="4798431" cy="597471"/>
              </a:xfrm>
              <a:prstGeom prst="rect">
                <a:avLst/>
              </a:prstGeom>
              <a:blipFill>
                <a:blip r:embed="rId3"/>
                <a:stretch>
                  <a:fillRect l="-3812" b="-1020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1401614" y="2336028"/>
            <a:ext cx="3437159" cy="400110"/>
          </a:xfrm>
          <a:prstGeom prst="rect">
            <a:avLst/>
          </a:prstGeom>
          <a:noFill/>
        </p:spPr>
        <p:txBody>
          <a:bodyPr wrap="none" rtlCol="0">
            <a:spAutoFit/>
          </a:bodyPr>
          <a:lstStyle/>
          <a:p>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Xác</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544731" y="4488366"/>
            <a:ext cx="1295547"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2446869" y="4604838"/>
            <a:ext cx="965329"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421503" y="2409644"/>
            <a:ext cx="1358064" cy="400110"/>
          </a:xfrm>
          <a:prstGeom prst="rect">
            <a:avLst/>
          </a:prstGeom>
          <a:noFill/>
        </p:spPr>
        <p:txBody>
          <a:bodyPr wrap="non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Precision</a:t>
            </a:r>
          </a:p>
        </p:txBody>
      </p:sp>
      <p:sp>
        <p:nvSpPr>
          <p:cNvPr id="2" name="Oval 1">
            <a:extLst>
              <a:ext uri="{FF2B5EF4-FFF2-40B4-BE49-F238E27FC236}">
                <a16:creationId xmlns:a16="http://schemas.microsoft.com/office/drawing/2014/main" id="{4807B6A8-1086-4302-4090-AEB36282FE02}"/>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3.6</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8F8D82F-CEC3-7683-4917-42D994CB3138}"/>
                  </a:ext>
                </a:extLst>
              </p:cNvPr>
              <p:cNvSpPr txBox="1"/>
              <p:nvPr/>
            </p:nvSpPr>
            <p:spPr>
              <a:xfrm>
                <a:off x="7772962" y="2894603"/>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Precision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𝐹𝑃</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38F8D82F-CEC3-7683-4917-42D994CB3138}"/>
                  </a:ext>
                </a:extLst>
              </p:cNvPr>
              <p:cNvSpPr txBox="1">
                <a:spLocks noRot="1" noChangeAspect="1" noMove="1" noResize="1" noEditPoints="1" noAdjustHandles="1" noChangeArrowheads="1" noChangeShapeType="1" noTextEdit="1"/>
              </p:cNvSpPr>
              <p:nvPr/>
            </p:nvSpPr>
            <p:spPr>
              <a:xfrm>
                <a:off x="7772962" y="2894603"/>
                <a:ext cx="2839083" cy="572144"/>
              </a:xfrm>
              <a:prstGeom prst="rect">
                <a:avLst/>
              </a:prstGeom>
              <a:blipFill>
                <a:blip r:embed="rId4"/>
                <a:stretch>
                  <a:fillRect l="-6438" t="-4255"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8FF7610-D0FB-D3A1-0848-26498CE1D37B}"/>
                  </a:ext>
                </a:extLst>
              </p:cNvPr>
              <p:cNvSpPr txBox="1"/>
              <p:nvPr/>
            </p:nvSpPr>
            <p:spPr>
              <a:xfrm>
                <a:off x="1914597" y="5067351"/>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Recall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𝐹𝑁</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F8FF7610-D0FB-D3A1-0848-26498CE1D37B}"/>
                  </a:ext>
                </a:extLst>
              </p:cNvPr>
              <p:cNvSpPr txBox="1">
                <a:spLocks noRot="1" noChangeAspect="1" noMove="1" noResize="1" noEditPoints="1" noAdjustHandles="1" noChangeArrowheads="1" noChangeShapeType="1" noTextEdit="1"/>
              </p:cNvSpPr>
              <p:nvPr/>
            </p:nvSpPr>
            <p:spPr>
              <a:xfrm>
                <a:off x="1914597" y="5067351"/>
                <a:ext cx="2839083" cy="572144"/>
              </a:xfrm>
              <a:prstGeom prst="rect">
                <a:avLst/>
              </a:prstGeom>
              <a:blipFill>
                <a:blip r:embed="rId5"/>
                <a:stretch>
                  <a:fillRect l="-6438" t="-3191" b="-95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DA318D9-5F68-3879-013C-61CC37DDDAED}"/>
                  </a:ext>
                </a:extLst>
              </p:cNvPr>
              <p:cNvSpPr txBox="1"/>
              <p:nvPr/>
            </p:nvSpPr>
            <p:spPr>
              <a:xfrm>
                <a:off x="7279134" y="5053178"/>
                <a:ext cx="4074666" cy="537327"/>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F1-score </a:t>
                </a:r>
                <a14:m>
                  <m:oMath xmlns:m="http://schemas.openxmlformats.org/officeDocument/2006/math">
                    <m:r>
                      <a:rPr lang="en-US" sz="240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2∗</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𝑅𝑒𝑐𝑎𝑙𝑙</m:t>
                        </m:r>
                      </m:num>
                      <m:den>
                        <m:r>
                          <a:rPr lang="en-US" sz="2400" i="1">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𝑅𝑒𝑐𝑎𝑙𝑙</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DDA318D9-5F68-3879-013C-61CC37DDDAED}"/>
                  </a:ext>
                </a:extLst>
              </p:cNvPr>
              <p:cNvSpPr txBox="1">
                <a:spLocks noRot="1" noChangeAspect="1" noMove="1" noResize="1" noEditPoints="1" noAdjustHandles="1" noChangeArrowheads="1" noChangeShapeType="1" noTextEdit="1"/>
              </p:cNvSpPr>
              <p:nvPr/>
            </p:nvSpPr>
            <p:spPr>
              <a:xfrm>
                <a:off x="7279134" y="5053178"/>
                <a:ext cx="4074666" cy="537327"/>
              </a:xfrm>
              <a:prstGeom prst="rect">
                <a:avLst/>
              </a:prstGeom>
              <a:blipFill>
                <a:blip r:embed="rId6"/>
                <a:stretch>
                  <a:fillRect l="-4484" t="-2273" b="-18182"/>
                </a:stretch>
              </a:blipFill>
            </p:spPr>
            <p:txBody>
              <a:bodyPr/>
              <a:lstStyle/>
              <a:p>
                <a:r>
                  <a:rPr lang="en-US">
                    <a:noFill/>
                  </a:rPr>
                  <a:t> </a:t>
                </a:r>
              </a:p>
            </p:txBody>
          </p:sp>
        </mc:Fallback>
      </mc:AlternateContent>
    </p:spTree>
    <p:extLst>
      <p:ext uri="{BB962C8B-B14F-4D97-AF65-F5344CB8AC3E}">
        <p14:creationId xmlns:p14="http://schemas.microsoft.com/office/powerpoint/2010/main" val="344593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r="1797"/>
          <a:stretch/>
        </p:blipFill>
        <p:spPr>
          <a:xfrm>
            <a:off x="2240200" y="1112493"/>
            <a:ext cx="8085829" cy="3460297"/>
          </a:xfrm>
          <a:prstGeom prst="rect">
            <a:avLst/>
          </a:prstGeom>
        </p:spPr>
      </p:pic>
      <p:sp>
        <p:nvSpPr>
          <p:cNvPr id="2" name="TextBox 1">
            <a:extLst>
              <a:ext uri="{FF2B5EF4-FFF2-40B4-BE49-F238E27FC236}">
                <a16:creationId xmlns:a16="http://schemas.microsoft.com/office/drawing/2014/main" id="{A9E9F40E-34AF-CD0C-433C-E2D4A9CA36E2}"/>
              </a:ext>
            </a:extLst>
          </p:cNvPr>
          <p:cNvSpPr txBox="1"/>
          <p:nvPr/>
        </p:nvSpPr>
        <p:spPr>
          <a:xfrm>
            <a:off x="2005993" y="4624930"/>
            <a:ext cx="3990195" cy="1754326"/>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4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Accuracy</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Precision</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Recall</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F1-score</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Graphic 3" descr="Arrow: Straight with solid fill">
            <a:extLst>
              <a:ext uri="{FF2B5EF4-FFF2-40B4-BE49-F238E27FC236}">
                <a16:creationId xmlns:a16="http://schemas.microsoft.com/office/drawing/2014/main" id="{14C5FA85-D678-9E0C-D66E-8E00D549D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05993" y="6118167"/>
            <a:ext cx="694267" cy="588072"/>
          </a:xfrm>
          <a:prstGeom prst="rect">
            <a:avLst/>
          </a:prstGeom>
        </p:spPr>
      </p:pic>
      <p:sp>
        <p:nvSpPr>
          <p:cNvPr id="5" name="TextBox 4">
            <a:extLst>
              <a:ext uri="{FF2B5EF4-FFF2-40B4-BE49-F238E27FC236}">
                <a16:creationId xmlns:a16="http://schemas.microsoft.com/office/drawing/2014/main" id="{A72A8CC7-3269-D8FC-2356-7C2830A338EE}"/>
              </a:ext>
            </a:extLst>
          </p:cNvPr>
          <p:cNvSpPr txBox="1"/>
          <p:nvPr/>
        </p:nvSpPr>
        <p:spPr>
          <a:xfrm>
            <a:off x="2700260" y="6227537"/>
            <a:ext cx="4267515"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Rừng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B339206D-34B3-6C61-31C3-DA5544892703}"/>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70D00AFC-4C04-25A7-2B6C-E908433C6E76}"/>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3.7</a:t>
            </a:r>
          </a:p>
        </p:txBody>
      </p:sp>
    </p:spTree>
    <p:extLst>
      <p:ext uri="{BB962C8B-B14F-4D97-AF65-F5344CB8AC3E}">
        <p14:creationId xmlns:p14="http://schemas.microsoft.com/office/powerpoint/2010/main" val="294968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677108"/>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4.KẾT LUẬN VÀ HƯỚNG PHÁT TRIỂN</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18</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983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p:nvPr/>
        </p:nvSpPr>
        <p:spPr>
          <a:xfrm>
            <a:off x="897296" y="279885"/>
            <a:ext cx="649596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ahoma" panose="020B0604030504040204" pitchFamily="34" charset="0"/>
                <a:ea typeface="Tahoma" panose="020B0604030504040204" pitchFamily="34" charset="0"/>
                <a:cs typeface="Tahoma" panose="020B0604030504040204" pitchFamily="34" charset="0"/>
                <a:sym typeface="Calibri"/>
              </a:rPr>
              <a:t>KẾT LUẬN VÀ HƯỚNG PHÁT TRIỂN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19</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2105012"/>
            <a:ext cx="4360977" cy="3539430"/>
          </a:xfrm>
          <a:prstGeom prst="rect">
            <a:avLst/>
          </a:prstGeom>
          <a:noFill/>
        </p:spPr>
        <p:txBody>
          <a:bodyPr wrap="square" rtlCol="0">
            <a:spAutoFit/>
          </a:bodyPr>
          <a:lstStyle/>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máy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sâu</a:t>
            </a:r>
            <a:r>
              <a:rPr lang="en-US" sz="1600" dirty="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Xây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mô</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Hồi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logistic, </a:t>
            </a:r>
            <a:r>
              <a:rPr lang="en-US" sz="1600" dirty="0" err="1">
                <a:latin typeface="Tahoma" panose="020B0604030504040204" pitchFamily="34" charset="0"/>
                <a:ea typeface="Tahoma" panose="020B0604030504040204" pitchFamily="34" charset="0"/>
                <a:cs typeface="Tahoma" panose="020B0604030504040204" pitchFamily="34" charset="0"/>
              </a:rPr>
              <a:t>Cây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quyết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định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rừng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ngẫu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dirty="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2105012"/>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1474189"/>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1573112"/>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
        <p:nvSpPr>
          <p:cNvPr id="2" name="Google Shape;421;p21">
            <a:extLst>
              <a:ext uri="{FF2B5EF4-FFF2-40B4-BE49-F238E27FC236}">
                <a16:creationId xmlns:a16="http://schemas.microsoft.com/office/drawing/2014/main" id="{8134FCCE-1DCE-47E4-DF3F-288611DE1F51}"/>
              </a:ext>
            </a:extLst>
          </p:cNvPr>
          <p:cNvSpPr txBox="1"/>
          <p:nvPr/>
        </p:nvSpPr>
        <p:spPr>
          <a:xfrm>
            <a:off x="1313137" y="1619880"/>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06021DA1-CCF8-E638-C2EC-BCE9EF2600C8}"/>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4</a:t>
            </a:r>
          </a:p>
        </p:txBody>
      </p:sp>
      <p:cxnSp>
        <p:nvCxnSpPr>
          <p:cNvPr id="9" name="Straight Connector 8">
            <a:extLst>
              <a:ext uri="{FF2B5EF4-FFF2-40B4-BE49-F238E27FC236}">
                <a16:creationId xmlns:a16="http://schemas.microsoft.com/office/drawing/2014/main" id="{AAA02004-4D88-F798-8AD9-056DB91C3B16}"/>
              </a:ext>
            </a:extLst>
          </p:cNvPr>
          <p:cNvCxnSpPr/>
          <p:nvPr/>
        </p:nvCxnSpPr>
        <p:spPr>
          <a:xfrm>
            <a:off x="470515" y="4973444"/>
            <a:ext cx="11070997"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466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269449" y="879639"/>
            <a:ext cx="11437172" cy="4868790"/>
            <a:chOff x="1478383" y="1277371"/>
            <a:chExt cx="9802426" cy="4446163"/>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352031"/>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335879"/>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384421"/>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643202" y="4424489"/>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5020873" y="1577578"/>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57761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647829" y="3628926"/>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5327541" y="4628955"/>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a:off x="5373322" y="1753803"/>
              <a:ext cx="793985" cy="1"/>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73765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000279" y="3786194"/>
              <a:ext cx="903519" cy="18957"/>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a:off x="5679990" y="4805180"/>
              <a:ext cx="963212" cy="2108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448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394967"/>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46424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730544" y="450321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576491"/>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430631"/>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6839" y="3644139"/>
              <a:ext cx="3319916" cy="337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Google Shape;167;p5"/>
            <p:cNvSpPr txBox="1"/>
            <p:nvPr/>
          </p:nvSpPr>
          <p:spPr>
            <a:xfrm>
              <a:off x="7361983" y="4529374"/>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416137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2711421" y="2192238"/>
            <a:ext cx="727077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Cảm</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quý</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thầy</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và</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các</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đã</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theo</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dõi</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20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083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384097"/>
          </a:xfrm>
          <a:prstGeom prst="rect">
            <a:avLst/>
          </a:prstGeom>
        </p:spPr>
        <p:txBody>
          <a:bodyPr lIns="0" tIns="0" rIns="0" bIns="0" rtlCol="0" anchor="t">
            <a:spAutoFit/>
          </a:bodyPr>
          <a:lstStyle/>
          <a:p>
            <a:pPr algn="ctr">
              <a:lnSpc>
                <a:spcPts val="12218"/>
              </a:lnSpc>
            </a:pPr>
            <a:r>
              <a:rPr lang="en-US" sz="60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1. GIỚI THIỆU</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3</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14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9553" y="332383"/>
            <a:ext cx="211345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12" y="1112703"/>
            <a:ext cx="8584176" cy="48285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09A1E2A4-5CC0-0021-2D3A-8A236FEE041D}"/>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317859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1425" y="347432"/>
            <a:ext cx="2547271"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851924" y="1560254"/>
            <a:ext cx="6488151" cy="496536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519076D8-B5BE-DEEB-9A56-4F96C3E24881}"/>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144752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2.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CƠ SỞ LÝ THUYẾT</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6</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032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919553" y="115965"/>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3899439" y="782562"/>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494408" y="2116182"/>
            <a:ext cx="3066366"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dirty="0">
                <a:solidFill>
                  <a:srgbClr val="FFFFFF"/>
                </a:solidFill>
                <a:latin typeface="Verdana"/>
                <a:cs typeface="Verdana"/>
              </a:rPr>
              <a:t>Unsupervised</a:t>
            </a:r>
            <a:r>
              <a:rPr lang="en-US" sz="1600" b="1" spc="-105" dirty="0">
                <a:solidFill>
                  <a:srgbClr val="FFFFFF"/>
                </a:solidFill>
                <a:latin typeface="Verdana"/>
                <a:cs typeface="Verdana"/>
              </a:rPr>
              <a:t> </a:t>
            </a:r>
            <a:r>
              <a:rPr lang="en-US" sz="1600" b="1" spc="-10" dirty="0">
                <a:solidFill>
                  <a:srgbClr val="FFFFFF"/>
                </a:solidFill>
                <a:latin typeface="Verdana"/>
                <a:cs typeface="Verdana"/>
              </a:rPr>
              <a:t>Learning</a:t>
            </a:r>
            <a:endParaRPr lang="en-US" sz="1600" dirty="0">
              <a:latin typeface="Trebuchet MS"/>
              <a:cs typeface="Trebuchet MS"/>
            </a:endParaRPr>
          </a:p>
          <a:p>
            <a:pPr marL="12700" marR="283210">
              <a:lnSpc>
                <a:spcPts val="2610"/>
              </a:lnSpc>
              <a:spcBef>
                <a:spcPts val="95"/>
              </a:spcBef>
            </a:pPr>
            <a:r>
              <a:rPr lang="en-US" sz="1600" i="1" spc="114" dirty="0" err="1">
                <a:solidFill>
                  <a:srgbClr val="FFFFFF"/>
                </a:solidFill>
                <a:latin typeface="Verdana"/>
                <a:cs typeface="Verdana"/>
              </a:rPr>
              <a:t>Huấn</a:t>
            </a:r>
            <a:r>
              <a:rPr lang="en-US" sz="1600" i="1" spc="-190" dirty="0">
                <a:solidFill>
                  <a:srgbClr val="FFFFFF"/>
                </a:solidFill>
                <a:latin typeface="Verdana"/>
                <a:cs typeface="Verdana"/>
              </a:rPr>
              <a:t> </a:t>
            </a:r>
            <a:r>
              <a:rPr lang="en-US" sz="1600" i="1" dirty="0" err="1">
                <a:solidFill>
                  <a:srgbClr val="FFFFFF"/>
                </a:solidFill>
                <a:latin typeface="Verdana"/>
                <a:cs typeface="Verdana"/>
              </a:rPr>
              <a:t>luyện</a:t>
            </a:r>
            <a:r>
              <a:rPr lang="en-US" sz="1600" i="1" spc="-185" dirty="0">
                <a:solidFill>
                  <a:srgbClr val="FFFFFF"/>
                </a:solidFill>
                <a:latin typeface="Verdana"/>
                <a:cs typeface="Verdana"/>
              </a:rPr>
              <a:t> </a:t>
            </a:r>
            <a:r>
              <a:rPr lang="en-US" sz="1600" i="1" spc="-30" dirty="0" err="1">
                <a:solidFill>
                  <a:srgbClr val="FFFFFF"/>
                </a:solidFill>
                <a:latin typeface="Verdana"/>
                <a:cs typeface="Verdana"/>
              </a:rPr>
              <a:t>với</a:t>
            </a:r>
            <a:r>
              <a:rPr lang="en-US" sz="1600" i="1" spc="-185" dirty="0">
                <a:solidFill>
                  <a:srgbClr val="FFFFFF"/>
                </a:solidFill>
                <a:latin typeface="Verdana"/>
                <a:cs typeface="Verdana"/>
              </a:rPr>
              <a:t> </a:t>
            </a:r>
            <a:r>
              <a:rPr lang="en-US" sz="1600" i="1" spc="75" dirty="0" err="1">
                <a:solidFill>
                  <a:srgbClr val="FFFFFF"/>
                </a:solidFill>
                <a:latin typeface="Verdana"/>
                <a:cs typeface="Verdana"/>
              </a:rPr>
              <a:t>dữ</a:t>
            </a:r>
            <a:r>
              <a:rPr lang="en-US" sz="1600" i="1" spc="-185" dirty="0">
                <a:solidFill>
                  <a:srgbClr val="FFFFFF"/>
                </a:solidFill>
                <a:latin typeface="Verdana"/>
                <a:cs typeface="Verdana"/>
              </a:rPr>
              <a:t> </a:t>
            </a:r>
            <a:r>
              <a:rPr lang="en-US" sz="1600" i="1" dirty="0" err="1">
                <a:solidFill>
                  <a:srgbClr val="FFFFFF"/>
                </a:solidFill>
                <a:latin typeface="Verdana"/>
                <a:cs typeface="Verdana"/>
              </a:rPr>
              <a:t>liệu</a:t>
            </a:r>
            <a:r>
              <a:rPr lang="en-US" sz="1600" i="1" spc="-185" dirty="0">
                <a:solidFill>
                  <a:srgbClr val="FFFFFF"/>
                </a:solidFill>
                <a:latin typeface="Verdana"/>
                <a:cs typeface="Verdana"/>
              </a:rPr>
              <a:t> </a:t>
            </a:r>
            <a:r>
              <a:rPr lang="en-US" sz="1600" i="1" spc="70" dirty="0" err="1">
                <a:solidFill>
                  <a:srgbClr val="FFFFFF"/>
                </a:solidFill>
                <a:latin typeface="Verdana"/>
                <a:cs typeface="Verdana"/>
              </a:rPr>
              <a:t>không</a:t>
            </a:r>
            <a:r>
              <a:rPr lang="en-US" sz="1600" i="1" spc="-185" dirty="0">
                <a:solidFill>
                  <a:srgbClr val="FFFFFF"/>
                </a:solidFill>
                <a:latin typeface="Verdana"/>
                <a:cs typeface="Verdana"/>
              </a:rPr>
              <a:t> </a:t>
            </a:r>
            <a:r>
              <a:rPr lang="en-US" sz="1600" i="1" spc="-20" dirty="0" err="1">
                <a:solidFill>
                  <a:srgbClr val="FFFFFF"/>
                </a:solidFill>
                <a:latin typeface="Verdana"/>
                <a:cs typeface="Verdana"/>
              </a:rPr>
              <a:t>biết</a:t>
            </a:r>
            <a:r>
              <a:rPr lang="en-US" sz="1600" i="1" spc="-20" dirty="0">
                <a:solidFill>
                  <a:srgbClr val="FFFFFF"/>
                </a:solidFill>
                <a:latin typeface="Verdana"/>
                <a:cs typeface="Verdana"/>
              </a:rPr>
              <a:t> </a:t>
            </a:r>
            <a:r>
              <a:rPr lang="en-US" sz="1600" i="1" spc="105" dirty="0" err="1">
                <a:solidFill>
                  <a:srgbClr val="FFFFFF"/>
                </a:solidFill>
                <a:latin typeface="Verdana"/>
                <a:cs typeface="Verdana"/>
              </a:rPr>
              <a:t>nhãn</a:t>
            </a:r>
            <a:r>
              <a:rPr lang="en-US" sz="1600" i="1" spc="-200" dirty="0">
                <a:solidFill>
                  <a:srgbClr val="FFFFFF"/>
                </a:solidFill>
                <a:latin typeface="Verdana"/>
                <a:cs typeface="Verdana"/>
              </a:rPr>
              <a:t> </a:t>
            </a:r>
            <a:r>
              <a:rPr lang="en-US" sz="1600" i="1" spc="120" dirty="0" err="1">
                <a:solidFill>
                  <a:srgbClr val="FFFFFF"/>
                </a:solidFill>
                <a:latin typeface="Verdana"/>
                <a:cs typeface="Verdana"/>
              </a:rPr>
              <a:t>đầu</a:t>
            </a:r>
            <a:r>
              <a:rPr lang="en-US" sz="1600" i="1" spc="-195" dirty="0">
                <a:solidFill>
                  <a:srgbClr val="FFFFFF"/>
                </a:solidFill>
                <a:latin typeface="Verdana"/>
                <a:cs typeface="Verdana"/>
              </a:rPr>
              <a:t> </a:t>
            </a:r>
            <a:r>
              <a:rPr lang="en-US" sz="1600" i="1" spc="25" dirty="0" err="1">
                <a:solidFill>
                  <a:srgbClr val="FFFFFF"/>
                </a:solidFill>
                <a:latin typeface="Verdana"/>
                <a:cs typeface="Verdana"/>
              </a:rPr>
              <a:t>ra</a:t>
            </a:r>
            <a:endParaRPr lang="en-US" sz="1600" dirty="0">
              <a:latin typeface="Verdana"/>
              <a:cs typeface="Verdana"/>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3997725" y="2174566"/>
            <a:ext cx="2758684"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a:p>
            <a:pPr marL="12700" marR="283210">
              <a:lnSpc>
                <a:spcPts val="2610"/>
              </a:lnSpc>
              <a:spcBef>
                <a:spcPts val="95"/>
              </a:spcBef>
            </a:pPr>
            <a:r>
              <a:rPr lang="en-US" sz="1600" i="1" spc="114">
                <a:solidFill>
                  <a:srgbClr val="FFFFFF"/>
                </a:solidFill>
                <a:latin typeface="Verdana"/>
                <a:cs typeface="Verdana"/>
              </a:rPr>
              <a:t>Huấn</a:t>
            </a:r>
            <a:r>
              <a:rPr lang="en-US" sz="1600" i="1" spc="-190">
                <a:solidFill>
                  <a:srgbClr val="FFFFFF"/>
                </a:solidFill>
                <a:latin typeface="Verdana"/>
                <a:cs typeface="Verdana"/>
              </a:rPr>
              <a:t> </a:t>
            </a:r>
            <a:r>
              <a:rPr lang="en-US" sz="1600" i="1">
                <a:solidFill>
                  <a:srgbClr val="FFFFFF"/>
                </a:solidFill>
                <a:latin typeface="Verdana"/>
                <a:cs typeface="Verdana"/>
              </a:rPr>
              <a:t>luyện</a:t>
            </a:r>
            <a:r>
              <a:rPr lang="en-US" sz="1600" i="1" spc="-185">
                <a:solidFill>
                  <a:srgbClr val="FFFFFF"/>
                </a:solidFill>
                <a:latin typeface="Verdana"/>
                <a:cs typeface="Verdana"/>
              </a:rPr>
              <a:t> </a:t>
            </a:r>
            <a:r>
              <a:rPr lang="en-US" sz="1600" i="1" spc="-30">
                <a:solidFill>
                  <a:srgbClr val="FFFFFF"/>
                </a:solidFill>
                <a:latin typeface="Verdana"/>
                <a:cs typeface="Verdana"/>
              </a:rPr>
              <a:t>với</a:t>
            </a:r>
            <a:r>
              <a:rPr lang="en-US" sz="1600" i="1" spc="-185">
                <a:solidFill>
                  <a:srgbClr val="FFFFFF"/>
                </a:solidFill>
                <a:latin typeface="Verdana"/>
                <a:cs typeface="Verdana"/>
              </a:rPr>
              <a:t> </a:t>
            </a:r>
            <a:r>
              <a:rPr lang="en-US" sz="1600" i="1" spc="75">
                <a:solidFill>
                  <a:srgbClr val="FFFFFF"/>
                </a:solidFill>
                <a:latin typeface="Verdana"/>
                <a:cs typeface="Verdana"/>
              </a:rPr>
              <a:t>dữ</a:t>
            </a:r>
            <a:r>
              <a:rPr lang="en-US" sz="1600" i="1" spc="-185">
                <a:solidFill>
                  <a:srgbClr val="FFFFFF"/>
                </a:solidFill>
                <a:latin typeface="Verdana"/>
                <a:cs typeface="Verdana"/>
              </a:rPr>
              <a:t> </a:t>
            </a:r>
            <a:r>
              <a:rPr lang="en-US" sz="1600" i="1">
                <a:solidFill>
                  <a:srgbClr val="FFFFFF"/>
                </a:solidFill>
                <a:latin typeface="Verdana"/>
                <a:cs typeface="Verdana"/>
              </a:rPr>
              <a:t>liệu</a:t>
            </a:r>
            <a:r>
              <a:rPr lang="en-US" sz="1600" i="1" spc="-185">
                <a:solidFill>
                  <a:srgbClr val="FFFFFF"/>
                </a:solidFill>
                <a:latin typeface="Verdana"/>
                <a:cs typeface="Verdana"/>
              </a:rPr>
              <a:t> </a:t>
            </a:r>
            <a:r>
              <a:rPr lang="en-US" sz="1600" i="1" spc="-20">
                <a:solidFill>
                  <a:srgbClr val="FFFFFF"/>
                </a:solidFill>
                <a:latin typeface="Verdana"/>
                <a:cs typeface="Verdana"/>
              </a:rPr>
              <a:t>biết </a:t>
            </a:r>
            <a:r>
              <a:rPr lang="en-US" sz="1600" i="1" spc="105">
                <a:solidFill>
                  <a:srgbClr val="FFFFFF"/>
                </a:solidFill>
                <a:latin typeface="Verdana"/>
                <a:cs typeface="Verdana"/>
              </a:rPr>
              <a:t>nhãn</a:t>
            </a:r>
            <a:r>
              <a:rPr lang="en-US" sz="1600" i="1" spc="-200">
                <a:solidFill>
                  <a:srgbClr val="FFFFFF"/>
                </a:solidFill>
                <a:latin typeface="Verdana"/>
                <a:cs typeface="Verdana"/>
              </a:rPr>
              <a:t> </a:t>
            </a:r>
            <a:r>
              <a:rPr lang="en-US" sz="1600" i="1" spc="120">
                <a:solidFill>
                  <a:srgbClr val="FFFFFF"/>
                </a:solidFill>
                <a:latin typeface="Verdana"/>
                <a:cs typeface="Verdana"/>
              </a:rPr>
              <a:t>đầu</a:t>
            </a:r>
            <a:r>
              <a:rPr lang="en-US" sz="1600" i="1" spc="-195">
                <a:solidFill>
                  <a:srgbClr val="FFFFFF"/>
                </a:solidFill>
                <a:latin typeface="Verdana"/>
                <a:cs typeface="Verdana"/>
              </a:rPr>
              <a:t> </a:t>
            </a:r>
            <a:r>
              <a:rPr lang="en-US" sz="1600" i="1" spc="25">
                <a:solidFill>
                  <a:srgbClr val="FFFFFF"/>
                </a:solidFill>
                <a:latin typeface="Verdana"/>
                <a:cs typeface="Verdana"/>
              </a:rPr>
              <a:t>ra</a:t>
            </a:r>
            <a:endParaRPr lang="en-US" sz="1600">
              <a:latin typeface="Verdana"/>
              <a:cs typeface="Verdana"/>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550191" y="3402076"/>
            <a:ext cx="1447131"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523096" y="3551302"/>
            <a:ext cx="2613330"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480689" y="3311433"/>
            <a:ext cx="2465712"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550191" y="4816030"/>
            <a:ext cx="1447131" cy="3623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Association</a:t>
            </a:r>
            <a:endParaRPr lang="vi-VN" sz="1400" dirty="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550191" y="5007269"/>
            <a:ext cx="1981062"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370205">
              <a:lnSpc>
                <a:spcPct val="100600"/>
              </a:lnSpc>
              <a:spcBef>
                <a:spcPts val="125"/>
              </a:spcBef>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489396" y="4691743"/>
            <a:ext cx="2457005"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4054931" y="3469167"/>
            <a:ext cx="1533078"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3994135" y="3630242"/>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3985428" y="337852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4063637" y="4849478"/>
            <a:ext cx="1524371" cy="38725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4063637" y="5140012"/>
            <a:ext cx="2032673" cy="6365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3994135" y="475883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517536" y="6056938"/>
            <a:ext cx="9681689" cy="646331"/>
          </a:xfrm>
          <a:prstGeom prst="rect">
            <a:avLst/>
          </a:prstGeom>
          <a:noFill/>
        </p:spPr>
        <p:txBody>
          <a:bodyPr wrap="none" rtlCol="0">
            <a:spAutoFit/>
          </a:bodyPr>
          <a:lstStyle/>
          <a:p>
            <a:pPr algn="ct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mì</a:t>
            </a:r>
            <a:r>
              <a:rPr lang="en-US" dirty="0">
                <a:latin typeface="Tahoma" panose="020B0604030504040204" pitchFamily="34" charset="0"/>
                <a:ea typeface="Tahoma" panose="020B0604030504040204" pitchFamily="34" charset="0"/>
                <a:cs typeface="Tahoma" panose="020B0604030504040204" pitchFamily="34" charset="0"/>
              </a:rPr>
              <a:t> ramen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p>
          <a:p>
            <a:pPr algn="ct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21" name="Straight Arrow Connector 20">
            <a:extLst>
              <a:ext uri="{FF2B5EF4-FFF2-40B4-BE49-F238E27FC236}">
                <a16:creationId xmlns:a16="http://schemas.microsoft.com/office/drawing/2014/main" id="{3AC6A181-729C-C4B6-0A51-6A50843D85A4}"/>
              </a:ext>
            </a:extLst>
          </p:cNvPr>
          <p:cNvCxnSpPr>
            <a:cxnSpLocks/>
            <a:stCxn id="5" idx="1"/>
          </p:cNvCxnSpPr>
          <p:nvPr/>
        </p:nvCxnSpPr>
        <p:spPr>
          <a:xfrm flipH="1">
            <a:off x="2092423" y="1269167"/>
            <a:ext cx="1807016" cy="84701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cxnSpLocks/>
            <a:stCxn id="5" idx="2"/>
            <a:endCxn id="7" idx="0"/>
          </p:cNvCxnSpPr>
          <p:nvPr/>
        </p:nvCxnSpPr>
        <p:spPr>
          <a:xfrm flipH="1">
            <a:off x="5377067" y="1755771"/>
            <a:ext cx="233607"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Slide Number Placeholder 4">
            <a:extLst>
              <a:ext uri="{FF2B5EF4-FFF2-40B4-BE49-F238E27FC236}">
                <a16:creationId xmlns:a16="http://schemas.microsoft.com/office/drawing/2014/main" id="{DC8969EB-04E3-243B-411E-567790C7ADD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Oval 2">
            <a:extLst>
              <a:ext uri="{FF2B5EF4-FFF2-40B4-BE49-F238E27FC236}">
                <a16:creationId xmlns:a16="http://schemas.microsoft.com/office/drawing/2014/main" id="{076C37ED-F42F-06B7-2A88-3B6C5CA7FA54}"/>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sp>
        <p:nvSpPr>
          <p:cNvPr id="31" name="Rectangle: Rounded Corners 30">
            <a:extLst>
              <a:ext uri="{FF2B5EF4-FFF2-40B4-BE49-F238E27FC236}">
                <a16:creationId xmlns:a16="http://schemas.microsoft.com/office/drawing/2014/main" id="{32EDD432-8DEB-3AFB-4557-CDC9D91A22A0}"/>
              </a:ext>
            </a:extLst>
          </p:cNvPr>
          <p:cNvSpPr/>
          <p:nvPr/>
        </p:nvSpPr>
        <p:spPr>
          <a:xfrm>
            <a:off x="7027343" y="2174566"/>
            <a:ext cx="2286000" cy="973209"/>
          </a:xfrm>
          <a:prstGeom prst="roundRect">
            <a:avLst/>
          </a:prstGeom>
          <a:solidFill>
            <a:srgbClr val="FFC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a:solidFill>
                  <a:schemeClr val="bg1"/>
                </a:solidFill>
                <a:effectLst/>
                <a:latin typeface="Tahoma" panose="020B0604030504040204" pitchFamily="34" charset="0"/>
              </a:rPr>
              <a:t>semi-supervised learning</a:t>
            </a:r>
            <a:endParaRPr lang="en-US">
              <a:solidFill>
                <a:schemeClr val="bg1"/>
              </a:solidFill>
            </a:endParaRPr>
          </a:p>
        </p:txBody>
      </p:sp>
      <p:sp>
        <p:nvSpPr>
          <p:cNvPr id="35" name="Rectangle: Rounded Corners 34">
            <a:extLst>
              <a:ext uri="{FF2B5EF4-FFF2-40B4-BE49-F238E27FC236}">
                <a16:creationId xmlns:a16="http://schemas.microsoft.com/office/drawing/2014/main" id="{D3C4E878-DC2B-17C5-4CB5-7D9A41858426}"/>
              </a:ext>
            </a:extLst>
          </p:cNvPr>
          <p:cNvSpPr/>
          <p:nvPr/>
        </p:nvSpPr>
        <p:spPr>
          <a:xfrm>
            <a:off x="6987398" y="3378524"/>
            <a:ext cx="2325945" cy="131001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015F7AE-1CE4-53DB-6CEF-0AC0F11A359C}"/>
              </a:ext>
            </a:extLst>
          </p:cNvPr>
          <p:cNvSpPr txBox="1"/>
          <p:nvPr/>
        </p:nvSpPr>
        <p:spPr>
          <a:xfrm>
            <a:off x="7065798" y="3543069"/>
            <a:ext cx="2457005" cy="923330"/>
          </a:xfrm>
          <a:prstGeom prst="rect">
            <a:avLst/>
          </a:prstGeom>
          <a:noFill/>
        </p:spPr>
        <p:txBody>
          <a:bodyPr wrap="square" rtlCol="0">
            <a:spAutoFit/>
          </a:bodyPr>
          <a:lstStyle/>
          <a:p>
            <a:r>
              <a:rPr lang="en-US">
                <a:solidFill>
                  <a:srgbClr val="FFC000"/>
                </a:solidFill>
              </a:rPr>
              <a:t>Self-training </a:t>
            </a:r>
          </a:p>
          <a:p>
            <a:r>
              <a:rPr lang="en-US">
                <a:solidFill>
                  <a:srgbClr val="FFC000"/>
                </a:solidFill>
              </a:rPr>
              <a:t>Co-training </a:t>
            </a:r>
          </a:p>
          <a:p>
            <a:r>
              <a:rPr lang="en-US">
                <a:solidFill>
                  <a:srgbClr val="FFC000"/>
                </a:solidFill>
              </a:rPr>
              <a:t>Graph-based methods</a:t>
            </a:r>
          </a:p>
        </p:txBody>
      </p:sp>
      <p:cxnSp>
        <p:nvCxnSpPr>
          <p:cNvPr id="43" name="Straight Arrow Connector 42">
            <a:extLst>
              <a:ext uri="{FF2B5EF4-FFF2-40B4-BE49-F238E27FC236}">
                <a16:creationId xmlns:a16="http://schemas.microsoft.com/office/drawing/2014/main" id="{DCDF8FA9-4C77-0EBB-F771-E559B333DB05}"/>
              </a:ext>
            </a:extLst>
          </p:cNvPr>
          <p:cNvCxnSpPr>
            <a:cxnSpLocks/>
            <a:stCxn id="5" idx="2"/>
            <a:endCxn id="31" idx="0"/>
          </p:cNvCxnSpPr>
          <p:nvPr/>
        </p:nvCxnSpPr>
        <p:spPr>
          <a:xfrm>
            <a:off x="5610674" y="1755771"/>
            <a:ext cx="2559669"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Rectangle: Rounded Corners 43">
            <a:extLst>
              <a:ext uri="{FF2B5EF4-FFF2-40B4-BE49-F238E27FC236}">
                <a16:creationId xmlns:a16="http://schemas.microsoft.com/office/drawing/2014/main" id="{0E10C2DB-07ED-5FF2-AC8E-194DED4ADBB7}"/>
              </a:ext>
            </a:extLst>
          </p:cNvPr>
          <p:cNvSpPr/>
          <p:nvPr/>
        </p:nvSpPr>
        <p:spPr>
          <a:xfrm>
            <a:off x="9732264" y="2162763"/>
            <a:ext cx="2325945" cy="973209"/>
          </a:xfrm>
          <a:prstGeom prst="roundRect">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a:solidFill>
                  <a:schemeClr val="bg1"/>
                </a:solidFill>
                <a:effectLst/>
                <a:latin typeface="Tahoma" panose="020B0604030504040204" pitchFamily="34" charset="0"/>
              </a:rPr>
              <a:t>semi-supervised learning</a:t>
            </a:r>
            <a:endParaRPr lang="en-US">
              <a:solidFill>
                <a:schemeClr val="bg1"/>
              </a:solidFill>
            </a:endParaRPr>
          </a:p>
        </p:txBody>
      </p:sp>
      <p:sp>
        <p:nvSpPr>
          <p:cNvPr id="45" name="Rectangle: Rounded Corners 44">
            <a:extLst>
              <a:ext uri="{FF2B5EF4-FFF2-40B4-BE49-F238E27FC236}">
                <a16:creationId xmlns:a16="http://schemas.microsoft.com/office/drawing/2014/main" id="{EA3F1ECE-1B02-6D66-7B41-EC7ED16C59C0}"/>
              </a:ext>
            </a:extLst>
          </p:cNvPr>
          <p:cNvSpPr/>
          <p:nvPr/>
        </p:nvSpPr>
        <p:spPr>
          <a:xfrm>
            <a:off x="9732264" y="3366721"/>
            <a:ext cx="2325945" cy="1321818"/>
          </a:xfrm>
          <a:prstGeom prst="roundRect">
            <a:avLst/>
          </a:prstGeom>
          <a:noFill/>
          <a:ln>
            <a:solidFill>
              <a:srgbClr val="7671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67171"/>
              </a:solidFill>
            </a:endParaRPr>
          </a:p>
        </p:txBody>
      </p:sp>
      <p:sp>
        <p:nvSpPr>
          <p:cNvPr id="46" name="TextBox 45">
            <a:extLst>
              <a:ext uri="{FF2B5EF4-FFF2-40B4-BE49-F238E27FC236}">
                <a16:creationId xmlns:a16="http://schemas.microsoft.com/office/drawing/2014/main" id="{FBE2F3FD-9B43-845A-8175-07438EA5CE6A}"/>
              </a:ext>
            </a:extLst>
          </p:cNvPr>
          <p:cNvSpPr txBox="1"/>
          <p:nvPr/>
        </p:nvSpPr>
        <p:spPr>
          <a:xfrm>
            <a:off x="9772209" y="3531778"/>
            <a:ext cx="2457005" cy="923330"/>
          </a:xfrm>
          <a:prstGeom prst="rect">
            <a:avLst/>
          </a:prstGeom>
          <a:noFill/>
        </p:spPr>
        <p:txBody>
          <a:bodyPr wrap="square" rtlCol="0">
            <a:spAutoFit/>
          </a:bodyPr>
          <a:lstStyle/>
          <a:p>
            <a:r>
              <a:rPr lang="en-US">
                <a:solidFill>
                  <a:srgbClr val="767171"/>
                </a:solidFill>
              </a:rPr>
              <a:t>Q-Learning </a:t>
            </a:r>
          </a:p>
          <a:p>
            <a:r>
              <a:rPr lang="en-US">
                <a:solidFill>
                  <a:srgbClr val="767171"/>
                </a:solidFill>
              </a:rPr>
              <a:t>Deep Q-Networks </a:t>
            </a:r>
          </a:p>
          <a:p>
            <a:r>
              <a:rPr lang="en-US">
                <a:solidFill>
                  <a:srgbClr val="767171"/>
                </a:solidFill>
              </a:rPr>
              <a:t>Policy Gradients</a:t>
            </a:r>
          </a:p>
        </p:txBody>
      </p:sp>
      <p:cxnSp>
        <p:nvCxnSpPr>
          <p:cNvPr id="48" name="Straight Arrow Connector 47">
            <a:extLst>
              <a:ext uri="{FF2B5EF4-FFF2-40B4-BE49-F238E27FC236}">
                <a16:creationId xmlns:a16="http://schemas.microsoft.com/office/drawing/2014/main" id="{534E9B6E-174E-5D9B-37E8-0032F61EBE10}"/>
              </a:ext>
            </a:extLst>
          </p:cNvPr>
          <p:cNvCxnSpPr>
            <a:cxnSpLocks/>
            <a:stCxn id="5" idx="3"/>
            <a:endCxn id="44" idx="0"/>
          </p:cNvCxnSpPr>
          <p:nvPr/>
        </p:nvCxnSpPr>
        <p:spPr>
          <a:xfrm>
            <a:off x="7321908" y="1269167"/>
            <a:ext cx="3573329" cy="89359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919553" y="379141"/>
            <a:ext cx="5237392" cy="43904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8</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8015884"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11767B3-E280-87CC-4E6C-9B6AA030733C}"/>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pic>
        <p:nvPicPr>
          <p:cNvPr id="12290" name="Picture 2" descr="How to Incorporate Decision Trees into Your Presentations - SlideModel">
            <a:extLst>
              <a:ext uri="{FF2B5EF4-FFF2-40B4-BE49-F238E27FC236}">
                <a16:creationId xmlns:a16="http://schemas.microsoft.com/office/drawing/2014/main" id="{C4AD412D-4E46-A61C-CAF5-6943DDF7CD3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18" r="16304"/>
          <a:stretch/>
        </p:blipFill>
        <p:spPr bwMode="auto">
          <a:xfrm>
            <a:off x="4622638" y="2710913"/>
            <a:ext cx="2808563"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Frontiers | Random Forest Algorithm for the Classification of Neuroimaging  Data in Alzheimer's Disease: A Systematic Review">
            <a:extLst>
              <a:ext uri="{FF2B5EF4-FFF2-40B4-BE49-F238E27FC236}">
                <a16:creationId xmlns:a16="http://schemas.microsoft.com/office/drawing/2014/main" id="{7230E57D-148E-0AAE-83EA-E0D55871A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65" y="2710913"/>
            <a:ext cx="2805761"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Logistic regression - Free computer icons">
            <a:extLst>
              <a:ext uri="{FF2B5EF4-FFF2-40B4-BE49-F238E27FC236}">
                <a16:creationId xmlns:a16="http://schemas.microsoft.com/office/drawing/2014/main" id="{40C10869-B770-50A9-ED07-CA3DF2E48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313" y="2611644"/>
            <a:ext cx="2579007" cy="257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6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3.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QUY TRÌNH THỰC HIỆN</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9</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17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9469</TotalTime>
  <Words>2461</Words>
  <Application>Microsoft Office PowerPoint</Application>
  <PresentationFormat>Widescreen</PresentationFormat>
  <Paragraphs>247</Paragraphs>
  <Slides>20</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Aptos</vt:lpstr>
      <vt:lpstr>Arial</vt:lpstr>
      <vt:lpstr>Calibri</vt:lpstr>
      <vt:lpstr>Calibri Light</vt:lpstr>
      <vt:lpstr>Cambria Math</vt:lpstr>
      <vt:lpstr>inter-bold</vt:lpstr>
      <vt:lpstr>inter-regular</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BỔ SUNG DỮ LIỆU</vt:lpstr>
      <vt:lpstr>BỔ SUNG DỮ LIỆU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Tân Nguyễn</cp:lastModifiedBy>
  <cp:revision>92</cp:revision>
  <dcterms:created xsi:type="dcterms:W3CDTF">2024-01-24T08:26:12Z</dcterms:created>
  <dcterms:modified xsi:type="dcterms:W3CDTF">2024-07-23T17:47:32Z</dcterms:modified>
</cp:coreProperties>
</file>