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88" r:id="rId6"/>
    <p:sldId id="287" r:id="rId7"/>
    <p:sldId id="266" r:id="rId8"/>
    <p:sldId id="285" r:id="rId9"/>
    <p:sldId id="284" r:id="rId10"/>
    <p:sldId id="271" r:id="rId11"/>
    <p:sldId id="274" r:id="rId12"/>
    <p:sldId id="267" r:id="rId13"/>
    <p:sldId id="272" r:id="rId14"/>
    <p:sldId id="278"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t" initials="p" lastIdx="1" clrIdx="0">
    <p:extLst>
      <p:ext uri="{19B8F6BF-5375-455C-9EA6-DF929625EA0E}">
        <p15:presenceInfo xmlns:p15="http://schemas.microsoft.com/office/powerpoint/2012/main" userId="ph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700"/>
    <a:srgbClr val="D30602"/>
    <a:srgbClr val="003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161" autoAdjust="0"/>
  </p:normalViewPr>
  <p:slideViewPr>
    <p:cSldViewPr snapToGrid="0">
      <p:cViewPr varScale="1">
        <p:scale>
          <a:sx n="63" d="100"/>
          <a:sy n="63" d="100"/>
        </p:scale>
        <p:origin x="1454" y="67"/>
      </p:cViewPr>
      <p:guideLst/>
    </p:cSldViewPr>
  </p:slideViewPr>
  <p:notesTextViewPr>
    <p:cViewPr>
      <p:scale>
        <a:sx n="1" d="1"/>
        <a:sy n="1" d="1"/>
      </p:scale>
      <p:origin x="0" y="0"/>
    </p:cViewPr>
  </p:notesTextViewPr>
  <p:notesViewPr>
    <p:cSldViewPr snapToGrid="0">
      <p:cViewPr varScale="1">
        <p:scale>
          <a:sx n="59" d="100"/>
          <a:sy n="59" d="100"/>
        </p:scale>
        <p:origin x="3298"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24781C-F096-40CF-B1AE-5656FC170E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E8CA543-112F-A6B4-609E-E765F07F0C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8F701-77F3-46B8-B345-5A575F65ACD2}" type="datetimeFigureOut">
              <a:rPr lang="en-US" smtClean="0"/>
              <a:t>7/23/2024</a:t>
            </a:fld>
            <a:endParaRPr lang="en-US"/>
          </a:p>
        </p:txBody>
      </p:sp>
      <p:sp>
        <p:nvSpPr>
          <p:cNvPr id="4" name="Footer Placeholder 3">
            <a:extLst>
              <a:ext uri="{FF2B5EF4-FFF2-40B4-BE49-F238E27FC236}">
                <a16:creationId xmlns:a16="http://schemas.microsoft.com/office/drawing/2014/main" id="{1BEA841D-8D8D-431D-BA0E-BA23999F95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8E912E-A096-9D47-4F03-FF8246AB69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6CF640-4D99-4900-BCD0-CBAFDB8D18F1}" type="slidenum">
              <a:rPr lang="en-US" smtClean="0"/>
              <a:t>‹#›</a:t>
            </a:fld>
            <a:endParaRPr lang="en-US"/>
          </a:p>
        </p:txBody>
      </p:sp>
    </p:spTree>
    <p:extLst>
      <p:ext uri="{BB962C8B-B14F-4D97-AF65-F5344CB8AC3E}">
        <p14:creationId xmlns:p14="http://schemas.microsoft.com/office/powerpoint/2010/main" val="794179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0E4C2-DA8C-47A4-B6AA-853960EC141E}"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59101-1A4B-4072-8D5B-CE8A65FDC79B}" type="slidenum">
              <a:rPr lang="en-US" smtClean="0"/>
              <a:t>‹#›</a:t>
            </a:fld>
            <a:endParaRPr lang="en-US"/>
          </a:p>
        </p:txBody>
      </p:sp>
    </p:spTree>
    <p:extLst>
      <p:ext uri="{BB962C8B-B14F-4D97-AF65-F5344CB8AC3E}">
        <p14:creationId xmlns:p14="http://schemas.microsoft.com/office/powerpoint/2010/main" val="278630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Kính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quý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thầy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hội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cùng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toàn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bạn</a:t>
            </a:r>
            <a:r>
              <a:rPr lang="en-US" sz="1200" kern="1200">
                <a:solidFill>
                  <a:schemeClr val="tx1"/>
                </a:solidFill>
                <a:effectLst/>
                <a:latin typeface="+mn-lt"/>
                <a:ea typeface="+mn-ea"/>
                <a:cs typeface="+mn-cs"/>
              </a:rPr>
              <a:t>. Em </a:t>
            </a:r>
            <a:r>
              <a:rPr lang="en-US" sz="1200" kern="1200" err="1">
                <a:solidFill>
                  <a:schemeClr val="tx1"/>
                </a:solidFill>
                <a:effectLst/>
                <a:latin typeface="+mn-lt"/>
                <a:ea typeface="+mn-ea"/>
                <a:cs typeface="+mn-cs"/>
              </a:rPr>
              <a:t>xin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Nguyễn Duy Tân </a:t>
            </a:r>
            <a:r>
              <a:rPr lang="en-US" sz="1200" kern="1200" err="1">
                <a:solidFill>
                  <a:schemeClr val="tx1"/>
                </a:solidFill>
                <a:effectLst/>
                <a:latin typeface="+mn-lt"/>
                <a:ea typeface="+mn-ea"/>
                <a:cs typeface="+mn-cs"/>
              </a:rPr>
              <a:t>sinh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lớp</a:t>
            </a:r>
            <a:r>
              <a:rPr lang="en-US" sz="1200" kern="1200">
                <a:solidFill>
                  <a:schemeClr val="tx1"/>
                </a:solidFill>
                <a:effectLst/>
                <a:latin typeface="+mn-lt"/>
                <a:ea typeface="+mn-ea"/>
                <a:cs typeface="+mn-cs"/>
              </a:rPr>
              <a:t> 61HT, </a:t>
            </a:r>
            <a:r>
              <a:rPr lang="en-US" sz="1200" kern="1200" err="1">
                <a:solidFill>
                  <a:schemeClr val="tx1"/>
                </a:solidFill>
                <a:effectLst/>
                <a:latin typeface="+mn-lt"/>
                <a:ea typeface="+mn-ea"/>
                <a:cs typeface="+mn-cs"/>
              </a:rPr>
              <a:t>hôm</a:t>
            </a:r>
            <a:r>
              <a:rPr lang="en-US" sz="1200" kern="1200">
                <a:solidFill>
                  <a:schemeClr val="tx1"/>
                </a:solidFill>
                <a:effectLst/>
                <a:latin typeface="+mn-lt"/>
                <a:ea typeface="+mn-ea"/>
                <a:cs typeface="+mn-cs"/>
              </a:rPr>
              <a:t> nay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xin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phép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tốt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nghiệp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đoán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xếp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mì</a:t>
            </a:r>
            <a:r>
              <a:rPr lang="en-US" sz="1200" kern="1200">
                <a:solidFill>
                  <a:schemeClr val="tx1"/>
                </a:solidFill>
                <a:effectLst/>
                <a:latin typeface="+mn-lt"/>
                <a:ea typeface="+mn-ea"/>
                <a:cs typeface="+mn-cs"/>
              </a:rPr>
              <a:t> ramen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học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hướng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dẫn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TS. </a:t>
            </a:r>
            <a:r>
              <a:rPr lang="en-US" sz="1200" kern="1200" err="1">
                <a:solidFill>
                  <a:schemeClr val="tx1"/>
                </a:solidFill>
                <a:effectLst/>
                <a:latin typeface="+mn-lt"/>
                <a:ea typeface="+mn-ea"/>
                <a:cs typeface="+mn-cs"/>
              </a:rPr>
              <a:t>Tạ</a:t>
            </a:r>
            <a:r>
              <a:rPr lang="en-US" sz="1200" kern="1200">
                <a:solidFill>
                  <a:schemeClr val="tx1"/>
                </a:solidFill>
                <a:effectLst/>
                <a:latin typeface="+mn-lt"/>
                <a:ea typeface="+mn-ea"/>
                <a:cs typeface="+mn-cs"/>
              </a:rPr>
              <a:t> Quang </a:t>
            </a:r>
            <a:r>
              <a:rPr lang="en-US" sz="1200" kern="1200" err="1">
                <a:solidFill>
                  <a:schemeClr val="tx1"/>
                </a:solidFill>
                <a:effectLst/>
                <a:latin typeface="+mn-lt"/>
                <a:ea typeface="+mn-ea"/>
                <a:cs typeface="+mn-cs"/>
              </a:rPr>
              <a:t>Chiểu</a:t>
            </a:r>
            <a:r>
              <a:rPr lang="en-US" sz="1200" kern="120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a:t>
            </a:fld>
            <a:endParaRPr lang="en-US"/>
          </a:p>
        </p:txBody>
      </p:sp>
    </p:spTree>
    <p:extLst>
      <p:ext uri="{BB962C8B-B14F-4D97-AF65-F5344CB8AC3E}">
        <p14:creationId xmlns:p14="http://schemas.microsoft.com/office/powerpoint/2010/main" val="1783743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10</a:t>
            </a:fld>
            <a:endParaRPr lang="en-US"/>
          </a:p>
        </p:txBody>
      </p:sp>
    </p:spTree>
    <p:extLst>
      <p:ext uri="{BB962C8B-B14F-4D97-AF65-F5344CB8AC3E}">
        <p14:creationId xmlns:p14="http://schemas.microsoft.com/office/powerpoint/2010/main" val="3211167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Ở </a:t>
            </a:r>
            <a:r>
              <a:rPr lang="en-US" err="1"/>
              <a:t>đây</a:t>
            </a:r>
            <a:r>
              <a:rPr lang="en-US"/>
              <a:t> e </a:t>
            </a:r>
            <a:r>
              <a:rPr lang="en-US" err="1"/>
              <a:t>sử</a:t>
            </a:r>
            <a:r>
              <a:rPr lang="en-US"/>
              <a:t> </a:t>
            </a:r>
            <a:r>
              <a:rPr lang="en-US" err="1"/>
              <a:t>dụng</a:t>
            </a:r>
            <a:r>
              <a:rPr lang="en-US"/>
              <a:t> 2 </a:t>
            </a:r>
            <a:r>
              <a:rPr lang="en-US" err="1"/>
              <a:t>lần</a:t>
            </a:r>
            <a:r>
              <a:rPr lang="en-US"/>
              <a:t> </a:t>
            </a:r>
            <a:r>
              <a:rPr lang="en-US" err="1"/>
              <a:t>huấn</a:t>
            </a:r>
            <a:r>
              <a:rPr lang="en-US"/>
              <a:t> </a:t>
            </a:r>
            <a:r>
              <a:rPr lang="en-US" err="1"/>
              <a:t>luyện</a:t>
            </a:r>
            <a:r>
              <a:rPr lang="en-US"/>
              <a:t> </a:t>
            </a:r>
            <a:r>
              <a:rPr lang="en-US" err="1"/>
              <a:t>mô</a:t>
            </a:r>
            <a:r>
              <a:rPr lang="en-US"/>
              <a:t> </a:t>
            </a:r>
            <a:r>
              <a:rPr lang="en-US" err="1"/>
              <a:t>hình</a:t>
            </a:r>
            <a:endParaRPr lang="en-US"/>
          </a:p>
          <a:p>
            <a:r>
              <a:rPr lang="en-US" err="1"/>
              <a:t>Lần</a:t>
            </a:r>
            <a:r>
              <a:rPr lang="en-US"/>
              <a:t> 1 e </a:t>
            </a:r>
            <a:r>
              <a:rPr lang="en-US" err="1"/>
              <a:t>sử</a:t>
            </a:r>
            <a:r>
              <a:rPr lang="en-US"/>
              <a:t> </a:t>
            </a:r>
            <a:r>
              <a:rPr lang="en-US" err="1"/>
              <a:t>dụng</a:t>
            </a:r>
            <a:r>
              <a:rPr lang="en-US"/>
              <a:t> </a:t>
            </a:r>
            <a:r>
              <a:rPr lang="en-US" err="1"/>
              <a:t>các</a:t>
            </a:r>
            <a:r>
              <a:rPr lang="en-US"/>
              <a:t> </a:t>
            </a:r>
            <a:r>
              <a:rPr lang="en-US" err="1"/>
              <a:t>giá</a:t>
            </a:r>
            <a:r>
              <a:rPr lang="en-US"/>
              <a:t> </a:t>
            </a:r>
            <a:r>
              <a:rPr lang="en-US" err="1"/>
              <a:t>trị</a:t>
            </a:r>
            <a:r>
              <a:rPr lang="en-US"/>
              <a:t> </a:t>
            </a:r>
            <a:r>
              <a:rPr lang="en-US" err="1"/>
              <a:t>nguyên</a:t>
            </a:r>
            <a:r>
              <a:rPr lang="en-US"/>
              <a:t> </a:t>
            </a:r>
            <a:r>
              <a:rPr lang="en-US" err="1"/>
              <a:t>bản</a:t>
            </a:r>
            <a:r>
              <a:rPr lang="en-US"/>
              <a:t> </a:t>
            </a:r>
            <a:r>
              <a:rPr lang="en-US" err="1"/>
              <a:t>để</a:t>
            </a:r>
            <a:r>
              <a:rPr lang="en-US"/>
              <a:t> </a:t>
            </a:r>
            <a:r>
              <a:rPr lang="en-US" err="1"/>
              <a:t>huấn</a:t>
            </a:r>
            <a:r>
              <a:rPr lang="en-US"/>
              <a:t> </a:t>
            </a:r>
            <a:r>
              <a:rPr lang="en-US" err="1"/>
              <a:t>luyện</a:t>
            </a:r>
            <a:r>
              <a:rPr lang="en-US"/>
              <a:t> </a:t>
            </a:r>
            <a:r>
              <a:rPr lang="en-US" err="1"/>
              <a:t>với</a:t>
            </a:r>
            <a:r>
              <a:rPr lang="en-US"/>
              <a:t> 3 </a:t>
            </a:r>
            <a:r>
              <a:rPr lang="en-US" err="1"/>
              <a:t>thuật</a:t>
            </a:r>
            <a:r>
              <a:rPr lang="en-US"/>
              <a:t> </a:t>
            </a:r>
            <a:r>
              <a:rPr lang="en-US" err="1"/>
              <a:t>toán</a:t>
            </a:r>
            <a:r>
              <a:rPr lang="en-US"/>
              <a:t> ….</a:t>
            </a:r>
          </a:p>
          <a:p>
            <a:r>
              <a:rPr lang="en-US" err="1"/>
              <a:t>Lần</a:t>
            </a:r>
            <a:r>
              <a:rPr lang="en-US"/>
              <a:t> 2 e </a:t>
            </a:r>
            <a:r>
              <a:rPr lang="en-US" err="1"/>
              <a:t>sử</a:t>
            </a:r>
            <a:r>
              <a:rPr lang="en-US"/>
              <a:t> </a:t>
            </a:r>
            <a:r>
              <a:rPr lang="en-US" err="1"/>
              <a:t>dụng</a:t>
            </a:r>
            <a:r>
              <a:rPr lang="en-US"/>
              <a:t> them grid search </a:t>
            </a:r>
            <a:r>
              <a:rPr lang="en-US" err="1"/>
              <a:t>vào</a:t>
            </a:r>
            <a:r>
              <a:rPr lang="en-US"/>
              <a:t> </a:t>
            </a:r>
            <a:r>
              <a:rPr lang="en-US" err="1"/>
              <a:t>huấn</a:t>
            </a:r>
            <a:r>
              <a:rPr lang="en-US"/>
              <a:t> </a:t>
            </a:r>
            <a:r>
              <a:rPr lang="en-US" err="1"/>
              <a:t>luyện</a:t>
            </a:r>
            <a:r>
              <a:rPr lang="en-US"/>
              <a:t> </a:t>
            </a:r>
            <a:r>
              <a:rPr lang="en-US" err="1"/>
              <a:t>cùng</a:t>
            </a:r>
            <a:r>
              <a:rPr lang="en-US"/>
              <a:t> </a:t>
            </a:r>
            <a:r>
              <a:rPr lang="en-US" err="1"/>
              <a:t>với</a:t>
            </a:r>
            <a:r>
              <a:rPr lang="en-US"/>
              <a:t> 3 </a:t>
            </a:r>
            <a:r>
              <a:rPr lang="en-US" err="1"/>
              <a:t>thuật</a:t>
            </a:r>
            <a:r>
              <a:rPr lang="en-US"/>
              <a:t> </a:t>
            </a:r>
            <a:r>
              <a:rPr lang="en-US" err="1"/>
              <a:t>toán</a:t>
            </a:r>
            <a:r>
              <a:rPr lang="en-US"/>
              <a:t> </a:t>
            </a:r>
            <a:r>
              <a:rPr lang="en-US" err="1"/>
              <a:t>trên</a:t>
            </a:r>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11</a:t>
            </a:fld>
            <a:endParaRPr lang="en-US"/>
          </a:p>
        </p:txBody>
      </p:sp>
    </p:spTree>
    <p:extLst>
      <p:ext uri="{BB962C8B-B14F-4D97-AF65-F5344CB8AC3E}">
        <p14:creationId xmlns:p14="http://schemas.microsoft.com/office/powerpoint/2010/main" val="1314648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err="1">
                <a:solidFill>
                  <a:schemeClr val="tx1"/>
                </a:solidFill>
                <a:effectLst/>
                <a:latin typeface="+mn-lt"/>
                <a:ea typeface="+mn-ea"/>
                <a:cs typeface="+mn-cs"/>
              </a:rPr>
              <a:t>Trong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bài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em</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sử</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dụng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các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phương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pháp</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đánh</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giá</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như</a:t>
            </a:r>
            <a:r>
              <a:rPr lang="en-US" sz="1200" b="0" i="0" kern="1200">
                <a:solidFill>
                  <a:schemeClr val="tx1"/>
                </a:solidFill>
                <a:effectLst/>
                <a:latin typeface="+mn-lt"/>
                <a:ea typeface="+mn-ea"/>
                <a:cs typeface="+mn-cs"/>
              </a:rPr>
              <a:t> </a:t>
            </a:r>
            <a:r>
              <a:rPr lang="en-US" sz="1200" b="1" err="1">
                <a:solidFill>
                  <a:srgbClr val="0070C0"/>
                </a:solidFill>
                <a:latin typeface="Times New Roman" panose="02020603050405020304" pitchFamily="18" charset="0"/>
                <a:cs typeface="Times New Roman" panose="02020603050405020304" pitchFamily="18" charset="0"/>
              </a:rPr>
              <a:t>Độ</a:t>
            </a:r>
            <a:r>
              <a:rPr lang="en-US" sz="1200" b="1">
                <a:solidFill>
                  <a:srgbClr val="0070C0"/>
                </a:solidFill>
                <a:latin typeface="Times New Roman" panose="02020603050405020304" pitchFamily="18" charset="0"/>
                <a:cs typeface="Times New Roman" panose="02020603050405020304" pitchFamily="18" charset="0"/>
              </a:rPr>
              <a:t> </a:t>
            </a:r>
            <a:r>
              <a:rPr lang="en-US" sz="1200" b="1" err="1">
                <a:solidFill>
                  <a:srgbClr val="0070C0"/>
                </a:solidFill>
                <a:latin typeface="Times New Roman" panose="02020603050405020304" pitchFamily="18" charset="0"/>
                <a:cs typeface="Times New Roman" panose="02020603050405020304" pitchFamily="18" charset="0"/>
              </a:rPr>
              <a:t>Chính</a:t>
            </a:r>
            <a:r>
              <a:rPr lang="en-US" sz="1200" b="1">
                <a:solidFill>
                  <a:srgbClr val="0070C0"/>
                </a:solidFill>
                <a:latin typeface="Times New Roman" panose="02020603050405020304" pitchFamily="18" charset="0"/>
                <a:cs typeface="Times New Roman" panose="02020603050405020304" pitchFamily="18" charset="0"/>
              </a:rPr>
              <a:t> </a:t>
            </a:r>
            <a:r>
              <a:rPr lang="en-US" sz="1200" b="1" err="1">
                <a:solidFill>
                  <a:srgbClr val="0070C0"/>
                </a:solidFill>
                <a:latin typeface="Times New Roman" panose="02020603050405020304" pitchFamily="18" charset="0"/>
                <a:cs typeface="Times New Roman" panose="02020603050405020304" pitchFamily="18" charset="0"/>
              </a:rPr>
              <a:t>Xác</a:t>
            </a:r>
            <a:r>
              <a:rPr lang="en-US" sz="1200" b="1">
                <a:solidFill>
                  <a:srgbClr val="0070C0"/>
                </a:solidFill>
                <a:latin typeface="Times New Roman" panose="02020603050405020304" pitchFamily="18" charset="0"/>
                <a:cs typeface="Times New Roman" panose="02020603050405020304" pitchFamily="18" charset="0"/>
              </a:rPr>
              <a:t> (Accuracy) Precision Recall </a:t>
            </a:r>
            <a:r>
              <a:rPr lang="en-US" sz="1200" b="1" err="1">
                <a:solidFill>
                  <a:srgbClr val="0070C0"/>
                </a:solidFill>
                <a:latin typeface="Times New Roman" panose="02020603050405020304" pitchFamily="18" charset="0"/>
                <a:cs typeface="Times New Roman" panose="02020603050405020304" pitchFamily="18" charset="0"/>
              </a:rPr>
              <a:t>và</a:t>
            </a:r>
            <a:r>
              <a:rPr lang="en-US" sz="1200" b="1">
                <a:solidFill>
                  <a:srgbClr val="0070C0"/>
                </a:solidFill>
                <a:latin typeface="Times New Roman" panose="02020603050405020304" pitchFamily="18" charset="0"/>
                <a:cs typeface="Times New Roman" panose="02020603050405020304" pitchFamily="18" charset="0"/>
              </a:rPr>
              <a:t> F1-score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err="1">
                <a:solidFill>
                  <a:srgbClr val="0070C0"/>
                </a:solidFill>
                <a:latin typeface="Times New Roman" panose="02020603050405020304" pitchFamily="18" charset="0"/>
                <a:cs typeface="Times New Roman" panose="02020603050405020304" pitchFamily="18" charset="0"/>
              </a:rPr>
              <a:t>Đây</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là</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các</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phương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pháp</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đánh</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giá</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thông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dụng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phù</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hợp</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với</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bài</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toán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phân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lớp</a:t>
            </a:r>
            <a:r>
              <a:rPr lang="en-US" sz="1200" b="0">
                <a:solidFill>
                  <a:srgbClr val="0070C0"/>
                </a:solidFill>
                <a:latin typeface="Times New Roman" panose="02020603050405020304" pitchFamily="18" charset="0"/>
                <a:cs typeface="Times New Roman" panose="02020603050405020304" pitchFamily="18" charset="0"/>
              </a:rPr>
              <a:t>. 3 </a:t>
            </a:r>
            <a:r>
              <a:rPr lang="en-US" sz="1200" b="0" err="1">
                <a:solidFill>
                  <a:srgbClr val="0070C0"/>
                </a:solidFill>
                <a:latin typeface="Times New Roman" panose="02020603050405020304" pitchFamily="18" charset="0"/>
                <a:cs typeface="Times New Roman" panose="02020603050405020304" pitchFamily="18" charset="0"/>
              </a:rPr>
              <a:t>phương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pháp</a:t>
            </a:r>
            <a:r>
              <a:rPr lang="en-US" sz="1200" b="0">
                <a:solidFill>
                  <a:srgbClr val="0070C0"/>
                </a:solidFill>
                <a:latin typeface="Times New Roman" panose="02020603050405020304" pitchFamily="18" charset="0"/>
                <a:cs typeface="Times New Roman" panose="02020603050405020304" pitchFamily="18" charset="0"/>
              </a:rPr>
              <a:t> precision recall </a:t>
            </a:r>
            <a:r>
              <a:rPr lang="en-US" sz="1200" b="0" err="1">
                <a:solidFill>
                  <a:srgbClr val="0070C0"/>
                </a:solidFill>
                <a:latin typeface="Times New Roman" panose="02020603050405020304" pitchFamily="18" charset="0"/>
                <a:cs typeface="Times New Roman" panose="02020603050405020304" pitchFamily="18" charset="0"/>
              </a:rPr>
              <a:t>và</a:t>
            </a:r>
            <a:r>
              <a:rPr lang="en-US" sz="1200" b="0">
                <a:solidFill>
                  <a:srgbClr val="0070C0"/>
                </a:solidFill>
                <a:latin typeface="Times New Roman" panose="02020603050405020304" pitchFamily="18" charset="0"/>
                <a:cs typeface="Times New Roman" panose="02020603050405020304" pitchFamily="18" charset="0"/>
              </a:rPr>
              <a:t> f1 score </a:t>
            </a:r>
            <a:r>
              <a:rPr lang="en-US" sz="1200" b="0" err="1">
                <a:solidFill>
                  <a:srgbClr val="0070C0"/>
                </a:solidFill>
                <a:latin typeface="Times New Roman" panose="02020603050405020304" pitchFamily="18" charset="0"/>
                <a:cs typeface="Times New Roman" panose="02020603050405020304" pitchFamily="18" charset="0"/>
              </a:rPr>
              <a:t>đều</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sử</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dụng</a:t>
            </a:r>
            <a:r>
              <a:rPr lang="en-US" sz="1200" b="0">
                <a:solidFill>
                  <a:srgbClr val="0070C0"/>
                </a:solidFill>
                <a:latin typeface="Times New Roman" panose="02020603050405020304" pitchFamily="18" charset="0"/>
                <a:cs typeface="Times New Roman" panose="02020603050405020304" pitchFamily="18" charset="0"/>
              </a:rPr>
              <a:t> confusion matrix (ma </a:t>
            </a:r>
            <a:r>
              <a:rPr lang="en-US" sz="1200" b="0" err="1">
                <a:solidFill>
                  <a:srgbClr val="0070C0"/>
                </a:solidFill>
                <a:latin typeface="Times New Roman" panose="02020603050405020304" pitchFamily="18" charset="0"/>
                <a:cs typeface="Times New Roman" panose="02020603050405020304" pitchFamily="18" charset="0"/>
              </a:rPr>
              <a:t>trận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nhầm</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lẫn</a:t>
            </a:r>
            <a:r>
              <a:rPr lang="en-US" sz="1200" b="0">
                <a:solidFill>
                  <a:srgbClr val="0070C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solidFill>
                  <a:srgbClr val="0070C0"/>
                </a:solidFill>
                <a:latin typeface="Times New Roman" panose="02020603050405020304" pitchFamily="18" charset="0"/>
                <a:cs typeface="Times New Roman" panose="02020603050405020304" pitchFamily="18" charset="0"/>
              </a:rPr>
              <a:t>Ma </a:t>
            </a:r>
            <a:r>
              <a:rPr lang="en-US" sz="1200" b="0" err="1">
                <a:solidFill>
                  <a:srgbClr val="0070C0"/>
                </a:solidFill>
                <a:latin typeface="Times New Roman" panose="02020603050405020304" pitchFamily="18" charset="0"/>
                <a:cs typeface="Times New Roman" panose="02020603050405020304" pitchFamily="18" charset="0"/>
              </a:rPr>
              <a:t>trận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này</a:t>
            </a:r>
            <a:r>
              <a:rPr lang="en-US" sz="1200" b="0">
                <a:solidFill>
                  <a:srgbClr val="0070C0"/>
                </a:solidFill>
                <a:latin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công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cụ</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phổ</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học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máy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đánh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phân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Ma </a:t>
            </a:r>
            <a:r>
              <a:rPr lang="en-US" sz="1800" err="1">
                <a:effectLst/>
                <a:latin typeface="Times New Roman" panose="02020603050405020304" pitchFamily="18" charset="0"/>
                <a:ea typeface="Times New Roman" panose="02020603050405020304" pitchFamily="18" charset="0"/>
              </a:rPr>
              <a:t>trận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nhầm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lẫn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gồm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bốn</a:t>
            </a:r>
            <a:r>
              <a:rPr lang="en-US" sz="1800">
                <a:effectLst/>
                <a:latin typeface="Times New Roman" panose="02020603050405020304" pitchFamily="18" charset="0"/>
                <a:ea typeface="Times New Roman" panose="02020603050405020304" pitchFamily="18" charset="0"/>
              </a:rPr>
              <a:t> ô: True Positive (TP), True Negative (TN), False Positive (FP),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False Negative (FN).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12</a:t>
            </a:fld>
            <a:endParaRPr lang="en-US"/>
          </a:p>
        </p:txBody>
      </p:sp>
    </p:spTree>
    <p:extLst>
      <p:ext uri="{BB962C8B-B14F-4D97-AF65-F5344CB8AC3E}">
        <p14:creationId xmlns:p14="http://schemas.microsoft.com/office/powerpoint/2010/main" val="3526400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a:t>
            </a:r>
            <a:r>
              <a:rPr lang="en-US" baseline="0" dirty="0"/>
              <a:t> </a:t>
            </a:r>
            <a:r>
              <a:rPr lang="en-US" baseline="0" dirty="0" err="1"/>
              <a:t>khi</a:t>
            </a:r>
            <a:r>
              <a:rPr lang="en-US" baseline="0" dirty="0"/>
              <a:t> </a:t>
            </a:r>
            <a:r>
              <a:rPr lang="en-US" baseline="0" dirty="0" err="1"/>
              <a:t>huấn</a:t>
            </a:r>
            <a:r>
              <a:rPr lang="en-US" baseline="0" dirty="0"/>
              <a:t> </a:t>
            </a:r>
            <a:r>
              <a:rPr lang="en-US" baseline="0" dirty="0" err="1"/>
              <a:t>luyện</a:t>
            </a:r>
            <a:r>
              <a:rPr lang="en-US" baseline="0" dirty="0"/>
              <a:t> </a:t>
            </a:r>
            <a:r>
              <a:rPr lang="en-US" baseline="0" dirty="0" err="1"/>
              <a:t>từ</a:t>
            </a:r>
            <a:r>
              <a:rPr lang="en-US" baseline="0" dirty="0"/>
              <a:t> </a:t>
            </a:r>
            <a:r>
              <a:rPr lang="en-US" baseline="0" dirty="0" err="1"/>
              <a:t>tập</a:t>
            </a:r>
            <a:r>
              <a:rPr lang="en-US" baseline="0" dirty="0"/>
              <a:t> test </a:t>
            </a:r>
          </a:p>
          <a:p>
            <a:r>
              <a:rPr lang="en-US" baseline="0" dirty="0" err="1"/>
              <a:t>Tuy</a:t>
            </a:r>
            <a:r>
              <a:rPr lang="en-US" baseline="0" dirty="0"/>
              <a:t> </a:t>
            </a:r>
            <a:r>
              <a:rPr lang="en-US" baseline="0" dirty="0" err="1"/>
              <a:t>nhiên</a:t>
            </a:r>
            <a:r>
              <a:rPr lang="en-US" baseline="0" dirty="0"/>
              <a:t> </a:t>
            </a:r>
            <a:r>
              <a:rPr lang="en-US" baseline="0" dirty="0" err="1"/>
              <a:t>các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từ</a:t>
            </a:r>
            <a:r>
              <a:rPr lang="en-US" baseline="0" dirty="0"/>
              <a:t> </a:t>
            </a:r>
            <a:r>
              <a:rPr lang="en-US" baseline="0" dirty="0" err="1"/>
              <a:t>tệp</a:t>
            </a:r>
            <a:r>
              <a:rPr lang="en-US" baseline="0" dirty="0"/>
              <a:t> data </a:t>
            </a:r>
            <a:r>
              <a:rPr lang="en-US" baseline="0" dirty="0" err="1"/>
              <a:t>còn</a:t>
            </a:r>
            <a:r>
              <a:rPr lang="en-US" baseline="0" dirty="0"/>
              <a:t> </a:t>
            </a:r>
            <a:r>
              <a:rPr lang="en-US" baseline="0" dirty="0" err="1"/>
              <a:t>nhiều</a:t>
            </a:r>
            <a:r>
              <a:rPr lang="en-US" baseline="0" dirty="0"/>
              <a:t> </a:t>
            </a:r>
            <a:r>
              <a:rPr lang="en-US" baseline="0" dirty="0" err="1"/>
              <a:t>sự</a:t>
            </a:r>
            <a:r>
              <a:rPr lang="en-US" baseline="0" dirty="0"/>
              <a:t> ko </a:t>
            </a:r>
            <a:r>
              <a:rPr lang="en-US" baseline="0" dirty="0" err="1"/>
              <a:t>đồng</a:t>
            </a:r>
            <a:r>
              <a:rPr lang="en-US" baseline="0" dirty="0"/>
              <a:t> </a:t>
            </a:r>
            <a:r>
              <a:rPr lang="en-US" baseline="0" dirty="0" err="1"/>
              <a:t>đều</a:t>
            </a:r>
            <a:r>
              <a:rPr lang="en-US" baseline="0" dirty="0"/>
              <a:t> </a:t>
            </a:r>
            <a:r>
              <a:rPr lang="en-US" baseline="0" dirty="0" err="1"/>
              <a:t>của</a:t>
            </a:r>
            <a:r>
              <a:rPr lang="en-US" baseline="0" dirty="0"/>
              <a:t> data </a:t>
            </a:r>
            <a:r>
              <a:rPr lang="en-US" baseline="0" dirty="0" err="1"/>
              <a:t>làm</a:t>
            </a:r>
            <a:r>
              <a:rPr lang="en-US" baseline="0" dirty="0"/>
              <a:t> </a:t>
            </a:r>
            <a:r>
              <a:rPr lang="en-US" baseline="0" dirty="0" err="1"/>
              <a:t>cho</a:t>
            </a:r>
            <a:r>
              <a:rPr lang="en-US" baseline="0" dirty="0"/>
              <a:t> </a:t>
            </a:r>
            <a:r>
              <a:rPr lang="en-US" baseline="0" dirty="0" err="1"/>
              <a:t>dộ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chưa</a:t>
            </a:r>
            <a:r>
              <a:rPr lang="en-US" baseline="0" dirty="0"/>
              <a:t> </a:t>
            </a:r>
            <a:r>
              <a:rPr lang="en-US" baseline="0" dirty="0" err="1"/>
              <a:t>cao</a:t>
            </a:r>
            <a:r>
              <a:rPr lang="en-US" baseline="0" dirty="0"/>
              <a:t> </a:t>
            </a:r>
          </a:p>
          <a:p>
            <a:pPr marL="342900" indent="-342900">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Sau </a:t>
            </a:r>
            <a:r>
              <a:rPr lang="en-US" sz="1200" dirty="0" err="1">
                <a:latin typeface="Tahoma" panose="020B0604030504040204" pitchFamily="34" charset="0"/>
                <a:ea typeface="Tahoma" panose="020B0604030504040204" pitchFamily="34" charset="0"/>
                <a:cs typeface="Tahoma" panose="020B0604030504040204" pitchFamily="34" charset="0"/>
              </a:rPr>
              <a:t>khi</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cho</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mô</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hình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huấn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huyện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nhận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thấy</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kết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thúc</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độ</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chính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xác</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còn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thấp</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chỉ</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đạt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trên</a:t>
            </a:r>
            <a:r>
              <a:rPr lang="en-US" sz="1200" dirty="0">
                <a:latin typeface="Tahoma" panose="020B0604030504040204" pitchFamily="34" charset="0"/>
                <a:ea typeface="Tahoma" panose="020B0604030504040204" pitchFamily="34" charset="0"/>
                <a:cs typeface="Tahoma" panose="020B0604030504040204" pitchFamily="34" charset="0"/>
              </a:rPr>
              <a:t> 60%</a:t>
            </a:r>
          </a:p>
          <a:p>
            <a:pPr marL="342900" indent="-342900">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Sau </a:t>
            </a:r>
            <a:r>
              <a:rPr lang="en-US" sz="1200" dirty="0" err="1">
                <a:latin typeface="Tahoma" panose="020B0604030504040204" pitchFamily="34" charset="0"/>
                <a:ea typeface="Tahoma" panose="020B0604030504040204" pitchFamily="34" charset="0"/>
                <a:cs typeface="Tahoma" panose="020B0604030504040204" pitchFamily="34" charset="0"/>
              </a:rPr>
              <a:t>quá</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trình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sử</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dụng</a:t>
            </a:r>
            <a:r>
              <a:rPr lang="en-US" sz="1200" dirty="0">
                <a:latin typeface="Tahoma" panose="020B0604030504040204" pitchFamily="34" charset="0"/>
                <a:ea typeface="Tahoma" panose="020B0604030504040204" pitchFamily="34" charset="0"/>
                <a:cs typeface="Tahoma" panose="020B0604030504040204" pitchFamily="34" charset="0"/>
              </a:rPr>
              <a:t> grid search </a:t>
            </a:r>
            <a:r>
              <a:rPr lang="en-US" sz="1200" dirty="0" err="1">
                <a:latin typeface="Tahoma" panose="020B0604030504040204" pitchFamily="34" charset="0"/>
                <a:ea typeface="Tahoma" panose="020B0604030504040204" pitchFamily="34" charset="0"/>
                <a:cs typeface="Tahoma" panose="020B0604030504040204" pitchFamily="34" charset="0"/>
              </a:rPr>
              <a:t>thì</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độ</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chính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xác</a:t>
            </a:r>
            <a:r>
              <a:rPr lang="en-US" sz="1200" dirty="0">
                <a:latin typeface="Tahoma" panose="020B0604030504040204" pitchFamily="34" charset="0"/>
                <a:ea typeface="Tahoma" panose="020B0604030504040204" pitchFamily="34" charset="0"/>
                <a:cs typeface="Tahoma" panose="020B0604030504040204" pitchFamily="34" charset="0"/>
              </a:rPr>
              <a:t> tang </a:t>
            </a:r>
            <a:r>
              <a:rPr lang="en-US" sz="1200" dirty="0" err="1">
                <a:latin typeface="Tahoma" panose="020B0604030504040204" pitchFamily="34" charset="0"/>
                <a:ea typeface="Tahoma" panose="020B0604030504040204" pitchFamily="34" charset="0"/>
                <a:cs typeface="Tahoma" panose="020B0604030504040204" pitchFamily="34" charset="0"/>
              </a:rPr>
              <a:t>lên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không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nhiều</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chỉ</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tăng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thêm</a:t>
            </a:r>
            <a:r>
              <a:rPr lang="en-US" sz="1200" dirty="0">
                <a:latin typeface="Tahoma" panose="020B0604030504040204" pitchFamily="34" charset="0"/>
                <a:ea typeface="Tahoma" panose="020B0604030504040204" pitchFamily="34" charset="0"/>
                <a:cs typeface="Tahoma" panose="020B0604030504040204" pitchFamily="34" charset="0"/>
              </a:rPr>
              <a:t> 1 % so </a:t>
            </a:r>
            <a:r>
              <a:rPr lang="en-US" sz="1200" dirty="0" err="1">
                <a:latin typeface="Tahoma" panose="020B0604030504040204" pitchFamily="34" charset="0"/>
                <a:ea typeface="Tahoma" panose="020B0604030504040204" pitchFamily="34" charset="0"/>
                <a:cs typeface="Tahoma" panose="020B0604030504040204" pitchFamily="34" charset="0"/>
              </a:rPr>
              <a:t>với</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sử</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dụng</a:t>
            </a:r>
            <a:r>
              <a:rPr lang="en-US" sz="1200" dirty="0">
                <a:latin typeface="Tahoma" panose="020B0604030504040204" pitchFamily="34" charset="0"/>
                <a:ea typeface="Tahoma" panose="020B0604030504040204" pitchFamily="34" charset="0"/>
                <a:cs typeface="Tahoma" panose="020B0604030504040204" pitchFamily="34" charset="0"/>
              </a:rPr>
              <a:t> ban </a:t>
            </a:r>
            <a:r>
              <a:rPr lang="en-US" sz="1200" dirty="0" err="1">
                <a:latin typeface="Tahoma" panose="020B0604030504040204" pitchFamily="34" charset="0"/>
                <a:ea typeface="Tahoma" panose="020B0604030504040204" pitchFamily="34" charset="0"/>
                <a:cs typeface="Tahoma" panose="020B0604030504040204" pitchFamily="34" charset="0"/>
              </a:rPr>
              <a:t>đầu</a:t>
            </a:r>
            <a:endParaRPr lang="en-US" sz="1200" dirty="0">
              <a:latin typeface="Tahoma" panose="020B0604030504040204" pitchFamily="34" charset="0"/>
              <a:ea typeface="Tahoma" panose="020B0604030504040204" pitchFamily="34" charset="0"/>
              <a:cs typeface="Tahoma" panose="020B0604030504040204" pitchFamily="34"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13</a:t>
            </a:fld>
            <a:endParaRPr lang="en-US"/>
          </a:p>
        </p:txBody>
      </p:sp>
    </p:spTree>
    <p:extLst>
      <p:ext uri="{BB962C8B-B14F-4D97-AF65-F5344CB8AC3E}">
        <p14:creationId xmlns:p14="http://schemas.microsoft.com/office/powerpoint/2010/main" val="3173748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814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15</a:t>
            </a:fld>
            <a:endParaRPr lang="en-US"/>
          </a:p>
        </p:txBody>
      </p:sp>
    </p:spTree>
    <p:extLst>
      <p:ext uri="{BB962C8B-B14F-4D97-AF65-F5344CB8AC3E}">
        <p14:creationId xmlns:p14="http://schemas.microsoft.com/office/powerpoint/2010/main" val="81318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err="1">
                <a:solidFill>
                  <a:schemeClr val="tx1"/>
                </a:solidFill>
                <a:effectLst/>
                <a:latin typeface="+mn-lt"/>
                <a:ea typeface="+mn-ea"/>
                <a:cs typeface="+mn-cs"/>
              </a:rPr>
              <a:t>Như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thầy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mọi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người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thấy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rằng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 ta </a:t>
            </a:r>
            <a:r>
              <a:rPr lang="en-US" sz="1200" kern="1200" err="1">
                <a:solidFill>
                  <a:schemeClr val="tx1"/>
                </a:solidFill>
                <a:effectLst/>
                <a:latin typeface="+mn-lt"/>
                <a:ea typeface="+mn-ea"/>
                <a:cs typeface="+mn-cs"/>
              </a:rPr>
              <a:t>đang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sống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đại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nghệ</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việc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tuệ</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nhân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đang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góp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hữu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ích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cv </a:t>
            </a:r>
            <a:r>
              <a:rPr lang="en-US" sz="1200" kern="1200" err="1">
                <a:solidFill>
                  <a:schemeClr val="tx1"/>
                </a:solidFill>
                <a:effectLst/>
                <a:latin typeface="+mn-lt"/>
                <a:ea typeface="+mn-ea"/>
                <a:cs typeface="+mn-cs"/>
              </a:rPr>
              <a:t>cũng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như</a:t>
            </a:r>
            <a:r>
              <a:rPr lang="en-US" sz="1200" kern="1200">
                <a:solidFill>
                  <a:schemeClr val="tx1"/>
                </a:solidFill>
                <a:effectLst/>
                <a:latin typeface="+mn-lt"/>
                <a:ea typeface="+mn-ea"/>
                <a:cs typeface="+mn-cs"/>
              </a:rPr>
              <a:t> cs </a:t>
            </a:r>
            <a:r>
              <a:rPr lang="en-US"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 ta. :</a:t>
            </a:r>
          </a:p>
          <a:p>
            <a:r>
              <a:rPr lang="vi-VN" sz="1200" kern="1200">
                <a:solidFill>
                  <a:schemeClr val="tx1"/>
                </a:solidFill>
                <a:effectLst/>
                <a:latin typeface="+mn-lt"/>
                <a:ea typeface="+mn-ea"/>
                <a:cs typeface="+mn-cs"/>
              </a:rPr>
              <a:t>Mục tiêu đề tài là Ứng dụng các mô hình học máy để dự đoán xếp hạng mi ramen</a:t>
            </a:r>
            <a:endParaRPr lang="en-US" sz="1200" kern="1200">
              <a:solidFill>
                <a:schemeClr val="tx1"/>
              </a:solidFill>
              <a:effectLst/>
              <a:latin typeface="+mn-lt"/>
              <a:ea typeface="+mn-ea"/>
              <a:cs typeface="+mn-cs"/>
            </a:endParaRPr>
          </a:p>
          <a:p>
            <a:pPr algn="just">
              <a:lnSpc>
                <a:spcPct val="150000"/>
              </a:lnSpc>
              <a:spcBef>
                <a:spcPts val="1000"/>
              </a:spcBef>
            </a:pPr>
            <a:r>
              <a:rPr lang="en-US" sz="1800" i="1">
                <a:effectLst/>
                <a:latin typeface="Times New Roman" panose="02020603050405020304" pitchFamily="18" charset="0"/>
                <a:ea typeface="Times New Roman" panose="02020603050405020304" pitchFamily="18" charset="0"/>
              </a:rPr>
              <a:t>Mục tiêu cụ thể</a:t>
            </a:r>
            <a:r>
              <a:rPr lang="en-US" sz="1800">
                <a:effectLst/>
                <a:latin typeface="Times New Roman" panose="02020603050405020304" pitchFamily="18" charset="0"/>
                <a:ea typeface="Times New Roman" panose="02020603050405020304" pitchFamily="18" charset="0"/>
              </a:rPr>
              <a:t>: Để thực hiện mục tiêu tổng quát thì cần:</a:t>
            </a:r>
          </a:p>
          <a:p>
            <a:pPr algn="just">
              <a:lnSpc>
                <a:spcPct val="150000"/>
              </a:lnSpc>
              <a:spcBef>
                <a:spcPts val="1000"/>
              </a:spcBef>
            </a:pPr>
            <a:r>
              <a:rPr lang="en-US" sz="1800">
                <a:effectLst/>
                <a:latin typeface="Times New Roman" panose="02020603050405020304" pitchFamily="18" charset="0"/>
                <a:ea typeface="Times New Roman" panose="02020603050405020304" pitchFamily="18" charset="0"/>
              </a:rPr>
              <a:t>- Nghiên cứu bài toán phân loại mì ramen</a:t>
            </a:r>
          </a:p>
          <a:p>
            <a:pPr algn="just">
              <a:lnSpc>
                <a:spcPct val="150000"/>
              </a:lnSpc>
              <a:spcBef>
                <a:spcPts val="1000"/>
              </a:spcBef>
            </a:pPr>
            <a:r>
              <a:rPr lang="en-US" sz="1800">
                <a:effectLst/>
                <a:latin typeface="Times New Roman" panose="02020603050405020304" pitchFamily="18" charset="0"/>
                <a:ea typeface="Times New Roman" panose="02020603050405020304" pitchFamily="18" charset="0"/>
              </a:rPr>
              <a:t>- Nghiên cứu lý thuyết học máy, các mô hình (Hồi quy logistic, Cây quyết định, Rừng ngẫu nhiên) học máy cho bài toán phân lớp. </a:t>
            </a:r>
          </a:p>
          <a:p>
            <a:r>
              <a:rPr lang="en-US" sz="1800">
                <a:effectLst/>
                <a:latin typeface="Times New Roman" panose="02020603050405020304" pitchFamily="18" charset="0"/>
                <a:ea typeface="Times New Roman" panose="02020603050405020304" pitchFamily="18" charset="0"/>
              </a:rPr>
              <a:t>- Ứng dụng các mô hình nghiên cứu ở trên để thực hiện dự đoán bài toán mì ramen</a:t>
            </a:r>
            <a:endParaRPr lang="vi-VN" sz="1200" kern="1200">
              <a:solidFill>
                <a:schemeClr val="tx1"/>
              </a:solidFill>
              <a:effectLst/>
              <a:latin typeface="+mn-lt"/>
              <a:ea typeface="+mn-ea"/>
              <a:cs typeface="+mn-cs"/>
            </a:endParaRPr>
          </a:p>
          <a:p>
            <a:r>
              <a:rPr lang="vi-VN" sz="1200" kern="1200">
                <a:solidFill>
                  <a:schemeClr val="tx1"/>
                </a:solidFill>
                <a:effectLst/>
                <a:latin typeface="+mn-lt"/>
                <a:ea typeface="+mn-ea"/>
                <a:cs typeface="+mn-cs"/>
              </a:rPr>
              <a:t>Ở đề tài em sử dụng mô hình học máy và cụ thể là các mô hình (Hồi quy logistic, Cây quyết định, Rừng ngẫu nhiên) học máy cho bài toán phân lớp.</a:t>
            </a:r>
          </a:p>
          <a:p>
            <a:r>
              <a:rPr lang="vi-VN" sz="1200" kern="1200">
                <a:solidFill>
                  <a:schemeClr val="tx1"/>
                </a:solidFill>
                <a:effectLst/>
                <a:latin typeface="+mn-lt"/>
                <a:ea typeface="+mn-ea"/>
                <a:cs typeface="+mn-cs"/>
              </a:rPr>
              <a:t>Những ứng dụng cụ thể nó mang lại là có thể áp dung vào trong kinh doanh, phát triển các loại mì để phù hợp hơn với thị trường.</a:t>
            </a:r>
          </a:p>
          <a:p>
            <a:r>
              <a:rPr lang="vi-VN" sz="1200" kern="1200">
                <a:solidFill>
                  <a:schemeClr val="tx1"/>
                </a:solidFill>
                <a:effectLst/>
                <a:latin typeface="+mn-lt"/>
                <a:ea typeface="+mn-ea"/>
                <a:cs typeface="+mn-cs"/>
              </a:rPr>
              <a:t>Trong quá trình học cũng có một số khó khắn nhất đinh đó là về mặt dữ liệu cần có đa dạng về các trường dữ liệu và số lượng mẫu đủ lớn</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2</a:t>
            </a:fld>
            <a:endParaRPr lang="en-US"/>
          </a:p>
        </p:txBody>
      </p:sp>
    </p:spTree>
    <p:extLst>
      <p:ext uri="{BB962C8B-B14F-4D97-AF65-F5344CB8AC3E}">
        <p14:creationId xmlns:p14="http://schemas.microsoft.com/office/powerpoint/2010/main" val="925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3</a:t>
            </a:fld>
            <a:endParaRPr lang="en-US"/>
          </a:p>
        </p:txBody>
      </p:sp>
    </p:spTree>
    <p:extLst>
      <p:ext uri="{BB962C8B-B14F-4D97-AF65-F5344CB8AC3E}">
        <p14:creationId xmlns:p14="http://schemas.microsoft.com/office/powerpoint/2010/main" val="3255768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a:t>
            </a:r>
            <a:r>
              <a:rPr lang="en-US" sz="1200" kern="1200" err="1">
                <a:solidFill>
                  <a:schemeClr val="tx1"/>
                </a:solidFill>
                <a:effectLst/>
                <a:latin typeface="+mn-lt"/>
                <a:ea typeface="+mn-ea"/>
                <a:cs typeface="+mn-cs"/>
              </a:rPr>
              <a:t>đề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đoán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xếp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mì</a:t>
            </a:r>
            <a:r>
              <a:rPr lang="en-US" sz="1200" kern="1200">
                <a:solidFill>
                  <a:schemeClr val="tx1"/>
                </a:solidFill>
                <a:effectLst/>
                <a:latin typeface="+mn-lt"/>
                <a:ea typeface="+mn-ea"/>
                <a:cs typeface="+mn-cs"/>
              </a:rPr>
              <a:t> ramen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học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tượng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cứu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800" err="1">
                <a:effectLst/>
                <a:latin typeface="Times New Roman" panose="02020603050405020304" pitchFamily="18" charset="0"/>
                <a:ea typeface="Times New Roman" panose="02020603050405020304" pitchFamily="18" charset="0"/>
              </a:rPr>
              <a:t>xếp</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ramen, </a:t>
            </a:r>
            <a:r>
              <a:rPr lang="en-US" sz="1800" err="1">
                <a:effectLst/>
                <a:latin typeface="Times New Roman" panose="02020603050405020304" pitchFamily="18" charset="0"/>
                <a:ea typeface="Times New Roman" panose="02020603050405020304" pitchFamily="18" charset="0"/>
              </a:rPr>
              <a:t>tìm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ra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stars(rating) </a:t>
            </a:r>
            <a:r>
              <a:rPr lang="en-US" sz="1800" err="1">
                <a:effectLst/>
                <a:latin typeface="Times New Roman" panose="02020603050405020304" pitchFamily="18" charset="0"/>
                <a:ea typeface="Times New Roman" panose="02020603050405020304" pitchFamily="18" charset="0"/>
              </a:rPr>
              <a:t>cao</a:t>
            </a:r>
            <a:endParaRPr lang="en-US" sz="1800">
              <a:effectLst/>
              <a:latin typeface="Times New Roman" panose="02020603050405020304" pitchFamily="18" charset="0"/>
              <a:ea typeface="Times New Roman" panose="02020603050405020304" pitchFamily="18" charset="0"/>
            </a:endParaRPr>
          </a:p>
          <a:p>
            <a:r>
              <a:rPr lang="en-US" sz="1200" kern="1200">
                <a:solidFill>
                  <a:schemeClr val="tx1"/>
                </a:solidFill>
                <a:effectLst/>
                <a:latin typeface="+mn-lt"/>
                <a:ea typeface="+mn-ea"/>
                <a:cs typeface="+mn-cs"/>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ramen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khắp</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thế</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giới</a:t>
            </a:r>
            <a:r>
              <a:rPr lang="en-US" sz="1800">
                <a:effectLst/>
                <a:latin typeface="Times New Roman" panose="02020603050405020304" pitchFamily="18" charset="0"/>
                <a:ea typeface="Times New Roman" panose="02020603050405020304" pitchFamily="18" charset="0"/>
              </a:rPr>
              <a:t> bao </a:t>
            </a:r>
            <a:r>
              <a:rPr lang="en-US" sz="1800" err="1">
                <a:effectLst/>
                <a:latin typeface="Times New Roman" panose="02020603050405020304" pitchFamily="18" charset="0"/>
                <a:ea typeface="Times New Roman" panose="02020603050405020304" pitchFamily="18" charset="0"/>
              </a:rPr>
              <a:t>gồm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xứ</a:t>
            </a:r>
            <a:endParaRPr lang="en-US" sz="1800">
              <a:effectLst/>
              <a:latin typeface="Times New Roman" panose="02020603050405020304" pitchFamily="18" charset="0"/>
              <a:ea typeface="Times New Roman" panose="02020603050405020304" pitchFamily="18" charset="0"/>
            </a:endParaRP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4</a:t>
            </a:fld>
            <a:endParaRPr lang="en-US"/>
          </a:p>
        </p:txBody>
      </p:sp>
    </p:spTree>
    <p:extLst>
      <p:ext uri="{BB962C8B-B14F-4D97-AF65-F5344CB8AC3E}">
        <p14:creationId xmlns:p14="http://schemas.microsoft.com/office/powerpoint/2010/main" val="1741337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spc="-10" dirty="0">
                <a:solidFill>
                  <a:srgbClr val="D30602"/>
                </a:solidFill>
                <a:latin typeface="Verdana"/>
                <a:cs typeface="Verdana"/>
              </a:rPr>
              <a:t>Association</a:t>
            </a:r>
            <a:r>
              <a:rPr lang="en-US" sz="1200" b="1" spc="-10" dirty="0">
                <a:solidFill>
                  <a:srgbClr val="D30602"/>
                </a:solidFill>
                <a:latin typeface="Verdana"/>
                <a:cs typeface="Verdana"/>
              </a:rPr>
              <a:t>(</a:t>
            </a:r>
            <a:r>
              <a:rPr lang="vi-VN" b="1" i="0" dirty="0">
                <a:solidFill>
                  <a:srgbClr val="000000"/>
                </a:solidFill>
                <a:effectLst/>
                <a:highlight>
                  <a:srgbClr val="FFFFFF"/>
                </a:highlight>
                <a:latin typeface="inter-bold"/>
              </a:rPr>
              <a:t>Liên kết</a:t>
            </a:r>
            <a:r>
              <a:rPr lang="en-US" b="1" i="0" dirty="0">
                <a:solidFill>
                  <a:srgbClr val="000000"/>
                </a:solidFill>
                <a:effectLst/>
                <a:highlight>
                  <a:srgbClr val="FFFFFF"/>
                </a:highlight>
                <a:latin typeface="inter-bold"/>
              </a:rPr>
              <a:t>)</a:t>
            </a:r>
            <a:r>
              <a:rPr lang="vi-VN" b="0" i="0" dirty="0">
                <a:solidFill>
                  <a:srgbClr val="000000"/>
                </a:solidFill>
                <a:effectLst/>
                <a:highlight>
                  <a:srgbClr val="FFFFFF"/>
                </a:highlight>
                <a:latin typeface="inter-regular"/>
              </a:rPr>
              <a:t>: Quy tắc liên kết là một phương pháp học tập không giám sát được sử dụng để tìm mối quan hệ giữa các biến trong cơ sở dữ liệu lớn. Nó xác định tập hợp các mục xảy ra cùng nhau trong tập dữ liệu. Quy tắc liên kết làm cho chiến lược tiếp thị hiệu quả hơn. Chẳng hạn như những người mua mặt hàng X (giả sử là bánh mì) cũng có xu hướng mua mặt hàng Y (Bơ / Mứt)</a:t>
            </a:r>
            <a:endParaRPr lang="vi-VN" dirty="0"/>
          </a:p>
        </p:txBody>
      </p:sp>
      <p:sp>
        <p:nvSpPr>
          <p:cNvPr id="4" name="Slide Number Placeholder 3"/>
          <p:cNvSpPr>
            <a:spLocks noGrp="1"/>
          </p:cNvSpPr>
          <p:nvPr>
            <p:ph type="sldNum" sz="quarter" idx="5"/>
          </p:nvPr>
        </p:nvSpPr>
        <p:spPr/>
        <p:txBody>
          <a:bodyPr/>
          <a:lstStyle/>
          <a:p>
            <a:fld id="{6DD59101-1A4B-4072-8D5B-CE8A65FDC79B}" type="slidenum">
              <a:rPr lang="en-US" smtClean="0"/>
              <a:t>5</a:t>
            </a:fld>
            <a:endParaRPr lang="en-US"/>
          </a:p>
        </p:txBody>
      </p:sp>
    </p:spTree>
    <p:extLst>
      <p:ext uri="{BB962C8B-B14F-4D97-AF65-F5344CB8AC3E}">
        <p14:creationId xmlns:p14="http://schemas.microsoft.com/office/powerpoint/2010/main" val="104891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Em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Hồi</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a:t>
            </a:r>
            <a:r>
              <a:rPr kumimoji="0" lang="en-US" altLang="en-US" sz="1200" b="1" i="0" u="none" strike="noStrike" kern="1200" cap="none" normalizeH="0" baseline="0" dirty="0">
                <a:ln>
                  <a:noFill/>
                </a:ln>
                <a:solidFill>
                  <a:schemeClr val="tx1"/>
                </a:solidFill>
                <a:effectLst/>
                <a:latin typeface="+mn-lt"/>
                <a:ea typeface="+mn-ea"/>
                <a:cs typeface="+mn-cs"/>
              </a:rPr>
              <a:t> Logistic (Logistic Regression), </a:t>
            </a:r>
            <a:r>
              <a:rPr kumimoji="0" lang="en-US" altLang="en-US" sz="1200" b="1" i="0" u="none" strike="noStrike" kern="1200" cap="none" normalizeH="0" baseline="0" dirty="0" err="1">
                <a:ln>
                  <a:noFill/>
                </a:ln>
                <a:solidFill>
                  <a:schemeClr val="tx1"/>
                </a:solidFill>
                <a:effectLst/>
                <a:latin typeface="+mn-lt"/>
                <a:ea typeface="+mn-ea"/>
                <a:cs typeface="+mn-cs"/>
              </a:rPr>
              <a:t>Cây</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quyết</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định</a:t>
            </a:r>
            <a:r>
              <a:rPr kumimoji="0" lang="en-US" altLang="en-US" sz="1200" b="1" i="0" u="none" strike="noStrike" kern="1200" cap="none" normalizeH="0" baseline="0" dirty="0">
                <a:ln>
                  <a:noFill/>
                </a:ln>
                <a:solidFill>
                  <a:schemeClr val="tx1"/>
                </a:solidFill>
                <a:effectLst/>
                <a:latin typeface="+mn-lt"/>
                <a:ea typeface="+mn-ea"/>
                <a:cs typeface="+mn-cs"/>
              </a:rPr>
              <a:t> (Decision Tree Classifier), </a:t>
            </a:r>
            <a:r>
              <a:rPr kumimoji="0" lang="en-US" altLang="en-US" sz="1200" b="1" i="0" u="none" strike="noStrike" kern="1200" cap="none" normalizeH="0" baseline="0" dirty="0" err="1">
                <a:ln>
                  <a:noFill/>
                </a:ln>
                <a:solidFill>
                  <a:schemeClr val="tx1"/>
                </a:solidFill>
                <a:effectLst/>
                <a:latin typeface="+mn-lt"/>
                <a:ea typeface="+mn-ea"/>
                <a:cs typeface="+mn-cs"/>
              </a:rPr>
              <a:t>Rừng</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ngẫu</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nhiên</a:t>
            </a:r>
            <a:r>
              <a:rPr kumimoji="0" lang="en-US" altLang="en-US" sz="1200" b="1" i="0" u="none" strike="noStrike" kern="1200" cap="none" normalizeH="0" baseline="0" dirty="0">
                <a:ln>
                  <a:noFill/>
                </a:ln>
                <a:solidFill>
                  <a:schemeClr val="tx1"/>
                </a:solidFill>
                <a:effectLst/>
                <a:latin typeface="+mn-lt"/>
                <a:ea typeface="+mn-ea"/>
                <a:cs typeface="+mn-cs"/>
              </a:rPr>
              <a:t> (Random Forest Classifier)</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Cả ba đều là các thuật toán học máy phổ biến được sử dụng cho các bài toán phân loại nhị phân và đa lớp.</a:t>
            </a:r>
            <a:r>
              <a:rPr lang="en-US" dirty="0"/>
              <a:t> </a:t>
            </a:r>
            <a:r>
              <a:rPr lang="vi-VN" dirty="0"/>
              <a:t>đều có thể được đánh giá bằng các metric như Accuracy, Precision, Recall, F1-score.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Logistic Regression là một mô hình tuyến tính, dễ hiểu và dễ giải thích</a:t>
            </a:r>
            <a:r>
              <a:rPr lang="en-US" dirty="0"/>
              <a:t>, </a:t>
            </a:r>
            <a:r>
              <a:rPr lang="vi-VN" dirty="0"/>
              <a:t>thường có hiệu suất tốt với dữ liệu nhỏ và ít biến số</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Decision Tree phức tạp hơn một chút với cấu trúc cây phân nhánh</a:t>
            </a:r>
            <a:r>
              <a:rPr lang="en-US" dirty="0"/>
              <a:t>, </a:t>
            </a:r>
            <a:r>
              <a:rPr lang="vi-VN" dirty="0"/>
              <a:t>có khả năng xử lý dữ liệu phi tuyến tính và tương tác giữa các biến.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Random Forest phức tạp nhất vì kết hợp nhiều cây quyết định</a:t>
            </a:r>
            <a:r>
              <a:rPr lang="en-US" dirty="0"/>
              <a:t>, </a:t>
            </a:r>
            <a:r>
              <a:rPr lang="vi-VN" dirty="0"/>
              <a:t>thường có hiệu suất cao</a:t>
            </a:r>
            <a:r>
              <a:rPr lang="en-US" dirty="0"/>
              <a:t>, </a:t>
            </a:r>
            <a:r>
              <a:rPr lang="vi-VN" dirty="0"/>
              <a:t>xử lý tốt hơn dữ liệu phi tuyến tính và phức tạp</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normalizeH="0" baseline="0" dirty="0">
              <a:ln>
                <a:noFill/>
              </a:ln>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DD59101-1A4B-4072-8D5B-CE8A65FDC79B}" type="slidenum">
              <a:rPr lang="en-US" smtClean="0"/>
              <a:t>6</a:t>
            </a:fld>
            <a:endParaRPr lang="en-US"/>
          </a:p>
        </p:txBody>
      </p:sp>
    </p:spTree>
    <p:extLst>
      <p:ext uri="{BB962C8B-B14F-4D97-AF65-F5344CB8AC3E}">
        <p14:creationId xmlns:p14="http://schemas.microsoft.com/office/powerpoint/2010/main" val="2246111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effectLst/>
                <a:latin typeface="Times New Roman" panose="02020603050405020304" pitchFamily="18" charset="0"/>
                <a:ea typeface="Times New Roman" panose="02020603050405020304" pitchFamily="18" charset="0"/>
              </a:rPr>
              <a:t>Bộ dữ liệu được tổng hợp bởi trang </a:t>
            </a:r>
            <a:r>
              <a:rPr lang="vi-VN" sz="1200" u="sng">
                <a:solidFill>
                  <a:srgbClr val="0000FF"/>
                </a:solidFill>
                <a:effectLst/>
                <a:latin typeface="Times New Roman" panose="02020603050405020304" pitchFamily="18" charset="0"/>
                <a:ea typeface="Times New Roman" panose="02020603050405020304" pitchFamily="18" charset="0"/>
                <a:hlinkClick r:id="rId3"/>
              </a:rPr>
              <a:t>THE RAMEN RATER</a:t>
            </a:r>
            <a:r>
              <a:rPr lang="vi-VN" sz="1200" u="sng">
                <a:solidFill>
                  <a:srgbClr val="0000FF"/>
                </a:solidFill>
                <a:effectLst/>
                <a:latin typeface="Times New Roman" panose="02020603050405020304" pitchFamily="18" charset="0"/>
                <a:ea typeface="Times New Roman" panose="02020603050405020304" pitchFamily="18" charset="0"/>
              </a:rPr>
              <a:t>. </a:t>
            </a:r>
            <a:endParaRPr lang="en-US" sz="1200" u="sng">
              <a:solidFill>
                <a:srgbClr val="0000FF"/>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bao </a:t>
            </a:r>
            <a:r>
              <a:rPr lang="en-US" sz="1200" kern="1200" err="1">
                <a:solidFill>
                  <a:schemeClr val="tx1"/>
                </a:solidFill>
                <a:effectLst/>
                <a:latin typeface="+mn-lt"/>
                <a:ea typeface="+mn-ea"/>
                <a:cs typeface="+mn-cs"/>
              </a:rPr>
              <a:t>gồm</a:t>
            </a:r>
            <a:r>
              <a:rPr lang="en-US" sz="1200" kern="1200">
                <a:solidFill>
                  <a:schemeClr val="tx1"/>
                </a:solidFill>
                <a:effectLst/>
                <a:latin typeface="+mn-lt"/>
                <a:ea typeface="+mn-ea"/>
                <a:cs typeface="+mn-cs"/>
              </a:rPr>
              <a:t> 7 </a:t>
            </a:r>
            <a:r>
              <a:rPr lang="en-US" sz="1200" kern="1200" err="1">
                <a:solidFill>
                  <a:schemeClr val="tx1"/>
                </a:solidFill>
                <a:effectLst/>
                <a:latin typeface="+mn-lt"/>
                <a:ea typeface="+mn-ea"/>
                <a:cs typeface="+mn-cs"/>
              </a:rPr>
              <a:t>thuộc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tính</a:t>
            </a:r>
            <a:r>
              <a:rPr lang="en-US" sz="1200" kern="1200">
                <a:solidFill>
                  <a:schemeClr val="tx1"/>
                </a:solidFill>
                <a:effectLst/>
                <a:latin typeface="+mn-lt"/>
                <a:ea typeface="+mn-ea"/>
                <a:cs typeface="+mn-cs"/>
              </a:rPr>
              <a:t> ban </a:t>
            </a:r>
            <a:r>
              <a:rPr lang="en-US" sz="1200" kern="1200" err="1">
                <a:solidFill>
                  <a:schemeClr val="tx1"/>
                </a:solidFill>
                <a:effectLst/>
                <a:latin typeface="+mn-lt"/>
                <a:ea typeface="+mn-ea"/>
                <a:cs typeface="+mn-cs"/>
              </a:rPr>
              <a:t>đầu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tuy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chỉ</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cột</a:t>
            </a:r>
            <a:r>
              <a:rPr lang="en-US" sz="1200" kern="1200">
                <a:solidFill>
                  <a:schemeClr val="tx1"/>
                </a:solidFill>
                <a:effectLst/>
                <a:latin typeface="+mn-lt"/>
                <a:ea typeface="+mn-ea"/>
                <a:cs typeface="+mn-cs"/>
              </a:rPr>
              <a:t> stars(rating)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huấn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luyện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Từ</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việc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trích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chọn</a:t>
            </a:r>
            <a:r>
              <a:rPr lang="en-US" sz="1200" kern="1200">
                <a:solidFill>
                  <a:schemeClr val="tx1"/>
                </a:solidFill>
                <a:effectLst/>
                <a:latin typeface="+mn-lt"/>
                <a:ea typeface="+mn-ea"/>
                <a:cs typeface="+mn-cs"/>
              </a:rPr>
              <a:t> token </a:t>
            </a:r>
            <a:r>
              <a:rPr lang="en-US" sz="1200" kern="1200" err="1">
                <a:solidFill>
                  <a:schemeClr val="tx1"/>
                </a:solidFill>
                <a:effectLst/>
                <a:latin typeface="+mn-lt"/>
                <a:ea typeface="+mn-ea"/>
                <a:cs typeface="+mn-cs"/>
              </a:rPr>
              <a:t>từ</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còn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lại</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ra them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trường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vừa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khai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vừa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trở</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phát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triển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đầy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đủ</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hơn</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đào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bao </a:t>
            </a:r>
            <a:r>
              <a:rPr lang="en-US" sz="1200" kern="1200" err="1">
                <a:solidFill>
                  <a:schemeClr val="tx1"/>
                </a:solidFill>
                <a:effectLst/>
                <a:latin typeface="+mn-lt"/>
                <a:ea typeface="+mn-ea"/>
                <a:cs typeface="+mn-cs"/>
              </a:rPr>
              <a:t>gồm</a:t>
            </a:r>
            <a:r>
              <a:rPr lang="en-US" sz="1200" kern="1200">
                <a:solidFill>
                  <a:schemeClr val="tx1"/>
                </a:solidFill>
                <a:effectLst/>
                <a:latin typeface="+mn-lt"/>
                <a:ea typeface="+mn-ea"/>
                <a:cs typeface="+mn-cs"/>
              </a:rPr>
              <a:t> 4650 </a:t>
            </a:r>
            <a:r>
              <a:rPr lang="en-US" sz="1200" kern="1200" err="1">
                <a:solidFill>
                  <a:schemeClr val="tx1"/>
                </a:solidFill>
                <a:effectLst/>
                <a:latin typeface="+mn-lt"/>
                <a:ea typeface="+mn-ea"/>
                <a:cs typeface="+mn-cs"/>
              </a:rPr>
              <a:t>bản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ghi</a:t>
            </a:r>
            <a:r>
              <a:rPr lang="en-US" sz="1200" kern="1200" baseline="0">
                <a:solidFill>
                  <a:schemeClr val="tx1"/>
                </a:solidFill>
                <a:effectLst/>
                <a:latin typeface="+mn-lt"/>
                <a:ea typeface="+mn-ea"/>
                <a:cs typeface="+mn-cs"/>
              </a:rPr>
              <a:t> chia </a:t>
            </a:r>
            <a:r>
              <a:rPr lang="en-US" sz="1200" kern="1200" baseline="0" err="1">
                <a:solidFill>
                  <a:schemeClr val="tx1"/>
                </a:solidFill>
                <a:effectLst/>
                <a:latin typeface="+mn-lt"/>
                <a:ea typeface="+mn-ea"/>
                <a:cs typeface="+mn-cs"/>
              </a:rPr>
              <a:t>thành</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tập</a:t>
            </a:r>
            <a:r>
              <a:rPr lang="en-US" sz="1200" kern="1200" baseline="0">
                <a:solidFill>
                  <a:schemeClr val="tx1"/>
                </a:solidFill>
                <a:effectLst/>
                <a:latin typeface="+mn-lt"/>
                <a:ea typeface="+mn-ea"/>
                <a:cs typeface="+mn-cs"/>
              </a:rPr>
              <a:t> train </a:t>
            </a:r>
            <a:r>
              <a:rPr lang="en-US" sz="1200" kern="1200" baseline="0" err="1">
                <a:solidFill>
                  <a:schemeClr val="tx1"/>
                </a:solidFill>
                <a:effectLst/>
                <a:latin typeface="+mn-lt"/>
                <a:ea typeface="+mn-ea"/>
                <a:cs typeface="+mn-cs"/>
              </a:rPr>
              <a:t>với</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khoảng</a:t>
            </a:r>
            <a:r>
              <a:rPr lang="en-US" sz="1200" kern="1200" baseline="0">
                <a:solidFill>
                  <a:schemeClr val="tx1"/>
                </a:solidFill>
                <a:effectLst/>
                <a:latin typeface="+mn-lt"/>
                <a:ea typeface="+mn-ea"/>
                <a:cs typeface="+mn-cs"/>
              </a:rPr>
              <a:t> 80% </a:t>
            </a:r>
            <a:r>
              <a:rPr lang="en-US" sz="1200" kern="1200" baseline="0" err="1">
                <a:solidFill>
                  <a:schemeClr val="tx1"/>
                </a:solidFill>
                <a:effectLst/>
                <a:latin typeface="+mn-lt"/>
                <a:ea typeface="+mn-ea"/>
                <a:cs typeface="+mn-cs"/>
              </a:rPr>
              <a:t>và</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tập</a:t>
            </a:r>
            <a:r>
              <a:rPr lang="en-US" sz="1200" kern="1200" baseline="0">
                <a:solidFill>
                  <a:schemeClr val="tx1"/>
                </a:solidFill>
                <a:effectLst/>
                <a:latin typeface="+mn-lt"/>
                <a:ea typeface="+mn-ea"/>
                <a:cs typeface="+mn-cs"/>
              </a:rPr>
              <a:t> test</a:t>
            </a:r>
            <a:r>
              <a:rPr lang="en-US" sz="1200" kern="1200">
                <a:solidFill>
                  <a:schemeClr val="tx1"/>
                </a:solidFill>
                <a:effectLst/>
                <a:latin typeface="+mn-lt"/>
                <a:ea typeface="+mn-ea"/>
                <a:cs typeface="+mn-cs"/>
              </a:rPr>
              <a:t> 20%</a:t>
            </a: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7</a:t>
            </a:fld>
            <a:endParaRPr lang="en-US"/>
          </a:p>
        </p:txBody>
      </p:sp>
    </p:spTree>
    <p:extLst>
      <p:ext uri="{BB962C8B-B14F-4D97-AF65-F5344CB8AC3E}">
        <p14:creationId xmlns:p14="http://schemas.microsoft.com/office/powerpoint/2010/main" val="2519275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8</a:t>
            </a:fld>
            <a:endParaRPr lang="en-US"/>
          </a:p>
        </p:txBody>
      </p:sp>
    </p:spTree>
    <p:extLst>
      <p:ext uri="{BB962C8B-B14F-4D97-AF65-F5344CB8AC3E}">
        <p14:creationId xmlns:p14="http://schemas.microsoft.com/office/powerpoint/2010/main" val="2248370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9</a:t>
            </a:fld>
            <a:endParaRPr lang="en-US"/>
          </a:p>
        </p:txBody>
      </p:sp>
    </p:spTree>
    <p:extLst>
      <p:ext uri="{BB962C8B-B14F-4D97-AF65-F5344CB8AC3E}">
        <p14:creationId xmlns:p14="http://schemas.microsoft.com/office/powerpoint/2010/main" val="4189807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1AF7E7-9E02-4B9D-BC83-4C252CC9D70A}"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80250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273315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4519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457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1AF7E7-9E02-4B9D-BC83-4C252CC9D70A}"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98956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1AF7E7-9E02-4B9D-BC83-4C252CC9D70A}"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56334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1AF7E7-9E02-4B9D-BC83-4C252CC9D70A}" type="datetimeFigureOut">
              <a:rPr lang="en-US" smtClean="0"/>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946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1AF7E7-9E02-4B9D-BC83-4C252CC9D70A}" type="datetimeFigureOut">
              <a:rPr lang="en-US" smtClean="0"/>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36598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AF7E7-9E02-4B9D-BC83-4C252CC9D70A}" type="datetimeFigureOut">
              <a:rPr lang="en-US" smtClean="0"/>
              <a:t>7/23/2024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417958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11869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18567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g object 16">
            <a:extLst>
              <a:ext uri="{FF2B5EF4-FFF2-40B4-BE49-F238E27FC236}">
                <a16:creationId xmlns:a16="http://schemas.microsoft.com/office/drawing/2014/main" id="{42E3FFC4-BF0B-4425-F653-774AC9B0B66C}"/>
              </a:ext>
            </a:extLst>
          </p:cNvPr>
          <p:cNvPicPr/>
          <p:nvPr userDrawn="1"/>
        </p:nvPicPr>
        <p:blipFill>
          <a:blip r:embed="rId13" cstate="print"/>
          <a:stretch>
            <a:fillRect/>
          </a:stretch>
        </p:blipFill>
        <p:spPr>
          <a:xfrm>
            <a:off x="10130390" y="0"/>
            <a:ext cx="2061610" cy="575445"/>
          </a:xfrm>
          <a:prstGeom prst="rect">
            <a:avLst/>
          </a:prstGeom>
        </p:spPr>
      </p:pic>
      <p:pic>
        <p:nvPicPr>
          <p:cNvPr id="8" name="object 2">
            <a:extLst>
              <a:ext uri="{FF2B5EF4-FFF2-40B4-BE49-F238E27FC236}">
                <a16:creationId xmlns:a16="http://schemas.microsoft.com/office/drawing/2014/main" id="{AC0AD139-F2B5-3386-12B9-20ECCBDEB5F8}"/>
              </a:ext>
            </a:extLst>
          </p:cNvPr>
          <p:cNvPicPr/>
          <p:nvPr userDrawn="1"/>
        </p:nvPicPr>
        <p:blipFill>
          <a:blip r:embed="rId14" cstate="print"/>
          <a:stretch>
            <a:fillRect/>
          </a:stretch>
        </p:blipFill>
        <p:spPr>
          <a:xfrm>
            <a:off x="10875433" y="5958410"/>
            <a:ext cx="1316567" cy="616494"/>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AF7E7-9E02-4B9D-BC83-4C252CC9D70A}" type="datetimeFigureOut">
              <a:rPr lang="en-US" smtClean="0"/>
              <a:t>7/23/2024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77D01-3C35-4CDB-A217-9EE68279D514}" type="slidenum">
              <a:rPr lang="en-US" smtClean="0"/>
              <a:t>‹#›</a:t>
            </a:fld>
            <a:endParaRPr lang="en-US"/>
          </a:p>
        </p:txBody>
      </p:sp>
      <p:sp>
        <p:nvSpPr>
          <p:cNvPr id="9" name="object 31">
            <a:extLst>
              <a:ext uri="{FF2B5EF4-FFF2-40B4-BE49-F238E27FC236}">
                <a16:creationId xmlns:a16="http://schemas.microsoft.com/office/drawing/2014/main" id="{1B0C7F56-6E6F-E8A8-6438-C41E3F82C1E0}"/>
              </a:ext>
            </a:extLst>
          </p:cNvPr>
          <p:cNvSpPr/>
          <p:nvPr userDrawn="1"/>
        </p:nvSpPr>
        <p:spPr>
          <a:xfrm>
            <a:off x="108857" y="5342709"/>
            <a:ext cx="679269" cy="1013641"/>
          </a:xfrm>
          <a:custGeom>
            <a:avLst/>
            <a:gdLst/>
            <a:ahLst/>
            <a:cxnLst/>
            <a:rect l="l" t="t" r="r" b="b"/>
            <a:pathLst>
              <a:path w="1438275" h="1803400">
                <a:moveTo>
                  <a:pt x="1199992" y="215899"/>
                </a:moveTo>
                <a:lnTo>
                  <a:pt x="1179466" y="215899"/>
                </a:lnTo>
                <a:lnTo>
                  <a:pt x="1179513" y="177799"/>
                </a:lnTo>
                <a:lnTo>
                  <a:pt x="1179922" y="152399"/>
                </a:lnTo>
                <a:lnTo>
                  <a:pt x="1180967" y="139699"/>
                </a:lnTo>
                <a:lnTo>
                  <a:pt x="1183725" y="101599"/>
                </a:lnTo>
                <a:lnTo>
                  <a:pt x="1190963" y="0"/>
                </a:lnTo>
                <a:lnTo>
                  <a:pt x="1211416" y="0"/>
                </a:lnTo>
                <a:lnTo>
                  <a:pt x="1203038" y="114299"/>
                </a:lnTo>
                <a:lnTo>
                  <a:pt x="1201870" y="139699"/>
                </a:lnTo>
                <a:lnTo>
                  <a:pt x="1200890" y="152399"/>
                </a:lnTo>
                <a:lnTo>
                  <a:pt x="1200218" y="165099"/>
                </a:lnTo>
                <a:lnTo>
                  <a:pt x="1200096" y="177799"/>
                </a:lnTo>
                <a:lnTo>
                  <a:pt x="1199992" y="215899"/>
                </a:lnTo>
                <a:close/>
              </a:path>
              <a:path w="1438275" h="1803400">
                <a:moveTo>
                  <a:pt x="418820" y="317499"/>
                </a:moveTo>
                <a:lnTo>
                  <a:pt x="398828" y="317499"/>
                </a:lnTo>
                <a:lnTo>
                  <a:pt x="398434" y="304799"/>
                </a:lnTo>
                <a:lnTo>
                  <a:pt x="400212" y="304799"/>
                </a:lnTo>
                <a:lnTo>
                  <a:pt x="421500" y="177799"/>
                </a:lnTo>
                <a:lnTo>
                  <a:pt x="421175" y="177799"/>
                </a:lnTo>
                <a:lnTo>
                  <a:pt x="414724" y="38099"/>
                </a:lnTo>
                <a:lnTo>
                  <a:pt x="429098" y="38099"/>
                </a:lnTo>
                <a:lnTo>
                  <a:pt x="435141" y="25399"/>
                </a:lnTo>
                <a:lnTo>
                  <a:pt x="444331" y="38099"/>
                </a:lnTo>
                <a:lnTo>
                  <a:pt x="445108" y="177799"/>
                </a:lnTo>
                <a:lnTo>
                  <a:pt x="445724" y="190499"/>
                </a:lnTo>
                <a:lnTo>
                  <a:pt x="445115" y="190499"/>
                </a:lnTo>
                <a:lnTo>
                  <a:pt x="452725" y="241299"/>
                </a:lnTo>
                <a:lnTo>
                  <a:pt x="431871" y="241299"/>
                </a:lnTo>
                <a:lnTo>
                  <a:pt x="419449" y="304799"/>
                </a:lnTo>
                <a:lnTo>
                  <a:pt x="418820" y="317499"/>
                </a:lnTo>
                <a:close/>
              </a:path>
              <a:path w="1438275" h="1803400">
                <a:moveTo>
                  <a:pt x="1423327" y="228599"/>
                </a:moveTo>
                <a:lnTo>
                  <a:pt x="985549" y="228599"/>
                </a:lnTo>
                <a:lnTo>
                  <a:pt x="983080" y="215899"/>
                </a:lnTo>
                <a:lnTo>
                  <a:pt x="1420861" y="215899"/>
                </a:lnTo>
                <a:lnTo>
                  <a:pt x="1423327" y="228599"/>
                </a:lnTo>
                <a:close/>
              </a:path>
              <a:path w="1438275" h="1803400">
                <a:moveTo>
                  <a:pt x="1413448" y="241299"/>
                </a:moveTo>
                <a:lnTo>
                  <a:pt x="1106016" y="241299"/>
                </a:lnTo>
                <a:lnTo>
                  <a:pt x="1068293" y="228599"/>
                </a:lnTo>
                <a:lnTo>
                  <a:pt x="1420854" y="228599"/>
                </a:lnTo>
                <a:lnTo>
                  <a:pt x="1413448" y="241299"/>
                </a:lnTo>
                <a:close/>
              </a:path>
              <a:path w="1438275" h="1803400">
                <a:moveTo>
                  <a:pt x="541981" y="469899"/>
                </a:moveTo>
                <a:lnTo>
                  <a:pt x="507336" y="469899"/>
                </a:lnTo>
                <a:lnTo>
                  <a:pt x="504142" y="457199"/>
                </a:lnTo>
                <a:lnTo>
                  <a:pt x="501126" y="444499"/>
                </a:lnTo>
                <a:lnTo>
                  <a:pt x="498074" y="444499"/>
                </a:lnTo>
                <a:lnTo>
                  <a:pt x="452678" y="355599"/>
                </a:lnTo>
                <a:lnTo>
                  <a:pt x="449076" y="342899"/>
                </a:lnTo>
                <a:lnTo>
                  <a:pt x="447560" y="342899"/>
                </a:lnTo>
                <a:lnTo>
                  <a:pt x="446060" y="330199"/>
                </a:lnTo>
                <a:lnTo>
                  <a:pt x="444986" y="317499"/>
                </a:lnTo>
                <a:lnTo>
                  <a:pt x="444088" y="317499"/>
                </a:lnTo>
                <a:lnTo>
                  <a:pt x="443118" y="304799"/>
                </a:lnTo>
                <a:lnTo>
                  <a:pt x="434199" y="253999"/>
                </a:lnTo>
                <a:lnTo>
                  <a:pt x="431871" y="241299"/>
                </a:lnTo>
                <a:lnTo>
                  <a:pt x="452725" y="241299"/>
                </a:lnTo>
                <a:lnTo>
                  <a:pt x="466043" y="330199"/>
                </a:lnTo>
                <a:lnTo>
                  <a:pt x="467267" y="330199"/>
                </a:lnTo>
                <a:lnTo>
                  <a:pt x="476878" y="355599"/>
                </a:lnTo>
                <a:lnTo>
                  <a:pt x="486159" y="368299"/>
                </a:lnTo>
                <a:lnTo>
                  <a:pt x="495346" y="393699"/>
                </a:lnTo>
                <a:lnTo>
                  <a:pt x="504576" y="406399"/>
                </a:lnTo>
                <a:lnTo>
                  <a:pt x="524869" y="457199"/>
                </a:lnTo>
                <a:lnTo>
                  <a:pt x="535052" y="457199"/>
                </a:lnTo>
                <a:lnTo>
                  <a:pt x="541981" y="469899"/>
                </a:lnTo>
                <a:close/>
              </a:path>
              <a:path w="1438275" h="1803400">
                <a:moveTo>
                  <a:pt x="1203753" y="495299"/>
                </a:moveTo>
                <a:lnTo>
                  <a:pt x="1189690" y="495299"/>
                </a:lnTo>
                <a:lnTo>
                  <a:pt x="1186191" y="482599"/>
                </a:lnTo>
                <a:lnTo>
                  <a:pt x="1181416" y="368299"/>
                </a:lnTo>
                <a:lnTo>
                  <a:pt x="1180357" y="330199"/>
                </a:lnTo>
                <a:lnTo>
                  <a:pt x="1179512" y="266699"/>
                </a:lnTo>
                <a:lnTo>
                  <a:pt x="1179471" y="241299"/>
                </a:lnTo>
                <a:lnTo>
                  <a:pt x="1200005" y="241299"/>
                </a:lnTo>
                <a:lnTo>
                  <a:pt x="1200050" y="304799"/>
                </a:lnTo>
                <a:lnTo>
                  <a:pt x="1200763" y="355599"/>
                </a:lnTo>
                <a:lnTo>
                  <a:pt x="1202475" y="393699"/>
                </a:lnTo>
                <a:lnTo>
                  <a:pt x="1204623" y="444499"/>
                </a:lnTo>
                <a:lnTo>
                  <a:pt x="1206645" y="482599"/>
                </a:lnTo>
                <a:lnTo>
                  <a:pt x="1203753" y="495299"/>
                </a:lnTo>
                <a:close/>
              </a:path>
              <a:path w="1438275" h="1803400">
                <a:moveTo>
                  <a:pt x="370268" y="419099"/>
                </a:moveTo>
                <a:lnTo>
                  <a:pt x="344695" y="419099"/>
                </a:lnTo>
                <a:lnTo>
                  <a:pt x="393591" y="317499"/>
                </a:lnTo>
                <a:lnTo>
                  <a:pt x="416097" y="317499"/>
                </a:lnTo>
                <a:lnTo>
                  <a:pt x="411842" y="330199"/>
                </a:lnTo>
                <a:lnTo>
                  <a:pt x="398893" y="355599"/>
                </a:lnTo>
                <a:lnTo>
                  <a:pt x="374095" y="406399"/>
                </a:lnTo>
                <a:lnTo>
                  <a:pt x="370268" y="419099"/>
                </a:lnTo>
                <a:close/>
              </a:path>
              <a:path w="1438275" h="1803400">
                <a:moveTo>
                  <a:pt x="358361" y="444499"/>
                </a:moveTo>
                <a:lnTo>
                  <a:pt x="321989" y="444499"/>
                </a:lnTo>
                <a:lnTo>
                  <a:pt x="328253" y="431799"/>
                </a:lnTo>
                <a:lnTo>
                  <a:pt x="341024" y="431799"/>
                </a:lnTo>
                <a:lnTo>
                  <a:pt x="342304" y="419099"/>
                </a:lnTo>
                <a:lnTo>
                  <a:pt x="366482" y="419099"/>
                </a:lnTo>
                <a:lnTo>
                  <a:pt x="362569" y="431799"/>
                </a:lnTo>
                <a:lnTo>
                  <a:pt x="358361" y="444499"/>
                </a:lnTo>
                <a:close/>
              </a:path>
              <a:path w="1438275" h="1803400">
                <a:moveTo>
                  <a:pt x="215343" y="609599"/>
                </a:moveTo>
                <a:lnTo>
                  <a:pt x="148598" y="609599"/>
                </a:lnTo>
                <a:lnTo>
                  <a:pt x="7303" y="596899"/>
                </a:lnTo>
                <a:lnTo>
                  <a:pt x="1660" y="584199"/>
                </a:lnTo>
                <a:lnTo>
                  <a:pt x="0" y="584199"/>
                </a:lnTo>
                <a:lnTo>
                  <a:pt x="1991" y="571499"/>
                </a:lnTo>
                <a:lnTo>
                  <a:pt x="7303" y="571499"/>
                </a:lnTo>
                <a:lnTo>
                  <a:pt x="188069" y="520699"/>
                </a:lnTo>
                <a:lnTo>
                  <a:pt x="191333" y="520699"/>
                </a:lnTo>
                <a:lnTo>
                  <a:pt x="315737" y="444499"/>
                </a:lnTo>
                <a:lnTo>
                  <a:pt x="349150" y="444499"/>
                </a:lnTo>
                <a:lnTo>
                  <a:pt x="211192" y="533399"/>
                </a:lnTo>
                <a:lnTo>
                  <a:pt x="204733" y="533399"/>
                </a:lnTo>
                <a:lnTo>
                  <a:pt x="192349" y="546099"/>
                </a:lnTo>
                <a:lnTo>
                  <a:pt x="185452" y="546099"/>
                </a:lnTo>
                <a:lnTo>
                  <a:pt x="62004" y="584199"/>
                </a:lnTo>
                <a:lnTo>
                  <a:pt x="165084" y="596899"/>
                </a:lnTo>
                <a:lnTo>
                  <a:pt x="195816" y="596899"/>
                </a:lnTo>
                <a:lnTo>
                  <a:pt x="215343" y="609599"/>
                </a:lnTo>
                <a:close/>
              </a:path>
              <a:path w="1438275" h="1803400">
                <a:moveTo>
                  <a:pt x="644897" y="520699"/>
                </a:moveTo>
                <a:lnTo>
                  <a:pt x="585557" y="520699"/>
                </a:lnTo>
                <a:lnTo>
                  <a:pt x="566672" y="507999"/>
                </a:lnTo>
                <a:lnTo>
                  <a:pt x="521745" y="482599"/>
                </a:lnTo>
                <a:lnTo>
                  <a:pt x="514293" y="469899"/>
                </a:lnTo>
                <a:lnTo>
                  <a:pt x="555673" y="469899"/>
                </a:lnTo>
                <a:lnTo>
                  <a:pt x="644897" y="520699"/>
                </a:lnTo>
                <a:close/>
              </a:path>
              <a:path w="1438275" h="1803400">
                <a:moveTo>
                  <a:pt x="500493" y="749299"/>
                </a:moveTo>
                <a:lnTo>
                  <a:pt x="478085" y="749299"/>
                </a:lnTo>
                <a:lnTo>
                  <a:pt x="479760" y="736599"/>
                </a:lnTo>
                <a:lnTo>
                  <a:pt x="482579" y="736599"/>
                </a:lnTo>
                <a:lnTo>
                  <a:pt x="617985" y="622299"/>
                </a:lnTo>
                <a:lnTo>
                  <a:pt x="621345" y="622299"/>
                </a:lnTo>
                <a:lnTo>
                  <a:pt x="626096" y="609599"/>
                </a:lnTo>
                <a:lnTo>
                  <a:pt x="641397" y="609599"/>
                </a:lnTo>
                <a:lnTo>
                  <a:pt x="757593" y="558799"/>
                </a:lnTo>
                <a:lnTo>
                  <a:pt x="651200" y="546099"/>
                </a:lnTo>
                <a:lnTo>
                  <a:pt x="642347" y="546099"/>
                </a:lnTo>
                <a:lnTo>
                  <a:pt x="604426" y="520699"/>
                </a:lnTo>
                <a:lnTo>
                  <a:pt x="648703" y="520699"/>
                </a:lnTo>
                <a:lnTo>
                  <a:pt x="652434" y="533399"/>
                </a:lnTo>
                <a:lnTo>
                  <a:pt x="660499" y="533399"/>
                </a:lnTo>
                <a:lnTo>
                  <a:pt x="801078" y="546099"/>
                </a:lnTo>
                <a:lnTo>
                  <a:pt x="806930" y="558799"/>
                </a:lnTo>
                <a:lnTo>
                  <a:pt x="806084" y="558799"/>
                </a:lnTo>
                <a:lnTo>
                  <a:pt x="801078" y="571499"/>
                </a:lnTo>
                <a:lnTo>
                  <a:pt x="796911" y="571499"/>
                </a:lnTo>
                <a:lnTo>
                  <a:pt x="638881" y="634999"/>
                </a:lnTo>
                <a:lnTo>
                  <a:pt x="629780" y="634999"/>
                </a:lnTo>
                <a:lnTo>
                  <a:pt x="500493" y="749299"/>
                </a:lnTo>
                <a:close/>
              </a:path>
              <a:path w="1438275" h="1803400">
                <a:moveTo>
                  <a:pt x="411396" y="787399"/>
                </a:moveTo>
                <a:lnTo>
                  <a:pt x="388352" y="787399"/>
                </a:lnTo>
                <a:lnTo>
                  <a:pt x="318364" y="660399"/>
                </a:lnTo>
                <a:lnTo>
                  <a:pt x="180755" y="622299"/>
                </a:lnTo>
                <a:lnTo>
                  <a:pt x="172775" y="609599"/>
                </a:lnTo>
                <a:lnTo>
                  <a:pt x="234773" y="609599"/>
                </a:lnTo>
                <a:lnTo>
                  <a:pt x="254137" y="622299"/>
                </a:lnTo>
                <a:lnTo>
                  <a:pt x="303525" y="634999"/>
                </a:lnTo>
                <a:lnTo>
                  <a:pt x="315726" y="634999"/>
                </a:lnTo>
                <a:lnTo>
                  <a:pt x="321821" y="647699"/>
                </a:lnTo>
                <a:lnTo>
                  <a:pt x="335316" y="647699"/>
                </a:lnTo>
                <a:lnTo>
                  <a:pt x="338986" y="660399"/>
                </a:lnTo>
                <a:lnTo>
                  <a:pt x="394703" y="749299"/>
                </a:lnTo>
                <a:lnTo>
                  <a:pt x="398170" y="761999"/>
                </a:lnTo>
                <a:lnTo>
                  <a:pt x="401753" y="761999"/>
                </a:lnTo>
                <a:lnTo>
                  <a:pt x="405194" y="774699"/>
                </a:lnTo>
                <a:lnTo>
                  <a:pt x="408233" y="774699"/>
                </a:lnTo>
                <a:lnTo>
                  <a:pt x="411396" y="787399"/>
                </a:lnTo>
                <a:close/>
              </a:path>
              <a:path w="1438275" h="1803400">
                <a:moveTo>
                  <a:pt x="1125628" y="711199"/>
                </a:moveTo>
                <a:lnTo>
                  <a:pt x="1108074" y="711199"/>
                </a:lnTo>
                <a:lnTo>
                  <a:pt x="1112922" y="698499"/>
                </a:lnTo>
                <a:lnTo>
                  <a:pt x="1119731" y="698499"/>
                </a:lnTo>
                <a:lnTo>
                  <a:pt x="1125628" y="711199"/>
                </a:lnTo>
                <a:close/>
              </a:path>
              <a:path w="1438275" h="1803400">
                <a:moveTo>
                  <a:pt x="1074363" y="1003299"/>
                </a:moveTo>
                <a:lnTo>
                  <a:pt x="1052170" y="1003299"/>
                </a:lnTo>
                <a:lnTo>
                  <a:pt x="1054230" y="990599"/>
                </a:lnTo>
                <a:lnTo>
                  <a:pt x="1056308" y="990599"/>
                </a:lnTo>
                <a:lnTo>
                  <a:pt x="1058493" y="977899"/>
                </a:lnTo>
                <a:lnTo>
                  <a:pt x="1060843" y="977899"/>
                </a:lnTo>
                <a:lnTo>
                  <a:pt x="1063087" y="965199"/>
                </a:lnTo>
                <a:lnTo>
                  <a:pt x="1094672" y="863599"/>
                </a:lnTo>
                <a:lnTo>
                  <a:pt x="1094850" y="863599"/>
                </a:lnTo>
                <a:lnTo>
                  <a:pt x="1095254" y="850899"/>
                </a:lnTo>
                <a:lnTo>
                  <a:pt x="1097484" y="825499"/>
                </a:lnTo>
                <a:lnTo>
                  <a:pt x="1100492" y="787399"/>
                </a:lnTo>
                <a:lnTo>
                  <a:pt x="1103825" y="749299"/>
                </a:lnTo>
                <a:lnTo>
                  <a:pt x="1107026" y="711199"/>
                </a:lnTo>
                <a:lnTo>
                  <a:pt x="1127503" y="711199"/>
                </a:lnTo>
                <a:lnTo>
                  <a:pt x="1140828" y="800099"/>
                </a:lnTo>
                <a:lnTo>
                  <a:pt x="1120108" y="800099"/>
                </a:lnTo>
                <a:lnTo>
                  <a:pt x="1115846" y="850899"/>
                </a:lnTo>
                <a:lnTo>
                  <a:pt x="1115594" y="863599"/>
                </a:lnTo>
                <a:lnTo>
                  <a:pt x="1075555" y="990599"/>
                </a:lnTo>
                <a:lnTo>
                  <a:pt x="1074363" y="1003299"/>
                </a:lnTo>
                <a:close/>
              </a:path>
              <a:path w="1438275" h="1803400">
                <a:moveTo>
                  <a:pt x="449801" y="914399"/>
                </a:moveTo>
                <a:lnTo>
                  <a:pt x="429432" y="914399"/>
                </a:lnTo>
                <a:lnTo>
                  <a:pt x="431329" y="901699"/>
                </a:lnTo>
                <a:lnTo>
                  <a:pt x="434552" y="888999"/>
                </a:lnTo>
                <a:lnTo>
                  <a:pt x="438356" y="876299"/>
                </a:lnTo>
                <a:lnTo>
                  <a:pt x="441995" y="863599"/>
                </a:lnTo>
                <a:lnTo>
                  <a:pt x="473923" y="761999"/>
                </a:lnTo>
                <a:lnTo>
                  <a:pt x="475953" y="749299"/>
                </a:lnTo>
                <a:lnTo>
                  <a:pt x="496495" y="749299"/>
                </a:lnTo>
                <a:lnTo>
                  <a:pt x="495437" y="761999"/>
                </a:lnTo>
                <a:lnTo>
                  <a:pt x="453854" y="901699"/>
                </a:lnTo>
                <a:lnTo>
                  <a:pt x="452602" y="901699"/>
                </a:lnTo>
                <a:lnTo>
                  <a:pt x="449801" y="914399"/>
                </a:lnTo>
                <a:close/>
              </a:path>
              <a:path w="1438275" h="1803400">
                <a:moveTo>
                  <a:pt x="437993" y="1092199"/>
                </a:moveTo>
                <a:lnTo>
                  <a:pt x="420183" y="1092199"/>
                </a:lnTo>
                <a:lnTo>
                  <a:pt x="416111" y="1079499"/>
                </a:lnTo>
                <a:lnTo>
                  <a:pt x="416741" y="1079499"/>
                </a:lnTo>
                <a:lnTo>
                  <a:pt x="408697" y="965199"/>
                </a:lnTo>
                <a:lnTo>
                  <a:pt x="404883" y="927099"/>
                </a:lnTo>
                <a:lnTo>
                  <a:pt x="400423" y="888999"/>
                </a:lnTo>
                <a:lnTo>
                  <a:pt x="395600" y="838199"/>
                </a:lnTo>
                <a:lnTo>
                  <a:pt x="390342" y="787399"/>
                </a:lnTo>
                <a:lnTo>
                  <a:pt x="410946" y="787399"/>
                </a:lnTo>
                <a:lnTo>
                  <a:pt x="417263" y="850899"/>
                </a:lnTo>
                <a:lnTo>
                  <a:pt x="419493" y="863599"/>
                </a:lnTo>
                <a:lnTo>
                  <a:pt x="421764" y="888999"/>
                </a:lnTo>
                <a:lnTo>
                  <a:pt x="423955" y="914399"/>
                </a:lnTo>
                <a:lnTo>
                  <a:pt x="425941" y="927099"/>
                </a:lnTo>
                <a:lnTo>
                  <a:pt x="426331" y="927099"/>
                </a:lnTo>
                <a:lnTo>
                  <a:pt x="426654" y="939799"/>
                </a:lnTo>
                <a:lnTo>
                  <a:pt x="447944" y="939799"/>
                </a:lnTo>
                <a:lnTo>
                  <a:pt x="437198" y="1079499"/>
                </a:lnTo>
                <a:lnTo>
                  <a:pt x="437993" y="1092199"/>
                </a:lnTo>
                <a:close/>
              </a:path>
              <a:path w="1438275" h="1803400">
                <a:moveTo>
                  <a:pt x="1138738" y="1663699"/>
                </a:moveTo>
                <a:lnTo>
                  <a:pt x="1118177" y="1663699"/>
                </a:lnTo>
                <a:lnTo>
                  <a:pt x="1121180" y="1625599"/>
                </a:lnTo>
                <a:lnTo>
                  <a:pt x="1122367" y="1612899"/>
                </a:lnTo>
                <a:lnTo>
                  <a:pt x="1124181" y="1600199"/>
                </a:lnTo>
                <a:lnTo>
                  <a:pt x="1126329" y="1587499"/>
                </a:lnTo>
                <a:lnTo>
                  <a:pt x="1128513" y="1587499"/>
                </a:lnTo>
                <a:lnTo>
                  <a:pt x="1157464" y="1447799"/>
                </a:lnTo>
                <a:lnTo>
                  <a:pt x="1157911" y="1435099"/>
                </a:lnTo>
                <a:lnTo>
                  <a:pt x="1160233" y="1435099"/>
                </a:lnTo>
                <a:lnTo>
                  <a:pt x="1169406" y="1422399"/>
                </a:lnTo>
                <a:lnTo>
                  <a:pt x="1179235" y="1409699"/>
                </a:lnTo>
                <a:lnTo>
                  <a:pt x="1189306" y="1396999"/>
                </a:lnTo>
                <a:lnTo>
                  <a:pt x="1199202" y="1371599"/>
                </a:lnTo>
                <a:lnTo>
                  <a:pt x="1254076" y="1295399"/>
                </a:lnTo>
                <a:lnTo>
                  <a:pt x="1257689" y="1282699"/>
                </a:lnTo>
                <a:lnTo>
                  <a:pt x="1275723" y="1282699"/>
                </a:lnTo>
                <a:lnTo>
                  <a:pt x="1396818" y="1231899"/>
                </a:lnTo>
                <a:lnTo>
                  <a:pt x="1266712" y="1193799"/>
                </a:lnTo>
                <a:lnTo>
                  <a:pt x="1263263" y="1193799"/>
                </a:lnTo>
                <a:lnTo>
                  <a:pt x="1256040" y="1181099"/>
                </a:lnTo>
                <a:lnTo>
                  <a:pt x="1168862" y="1054099"/>
                </a:lnTo>
                <a:lnTo>
                  <a:pt x="1166602" y="1054099"/>
                </a:lnTo>
                <a:lnTo>
                  <a:pt x="1165537" y="1041399"/>
                </a:lnTo>
                <a:lnTo>
                  <a:pt x="1161526" y="1028699"/>
                </a:lnTo>
                <a:lnTo>
                  <a:pt x="1158039" y="1015999"/>
                </a:lnTo>
                <a:lnTo>
                  <a:pt x="1154765" y="990599"/>
                </a:lnTo>
                <a:lnTo>
                  <a:pt x="1151397" y="977899"/>
                </a:lnTo>
                <a:lnTo>
                  <a:pt x="1139122" y="914399"/>
                </a:lnTo>
                <a:lnTo>
                  <a:pt x="1133417" y="888999"/>
                </a:lnTo>
                <a:lnTo>
                  <a:pt x="1128529" y="863599"/>
                </a:lnTo>
                <a:lnTo>
                  <a:pt x="1120108" y="800099"/>
                </a:lnTo>
                <a:lnTo>
                  <a:pt x="1140828" y="800099"/>
                </a:lnTo>
                <a:lnTo>
                  <a:pt x="1144635" y="825499"/>
                </a:lnTo>
                <a:lnTo>
                  <a:pt x="1152751" y="876299"/>
                </a:lnTo>
                <a:lnTo>
                  <a:pt x="1162131" y="927099"/>
                </a:lnTo>
                <a:lnTo>
                  <a:pt x="1172218" y="977899"/>
                </a:lnTo>
                <a:lnTo>
                  <a:pt x="1183233" y="1028699"/>
                </a:lnTo>
                <a:lnTo>
                  <a:pt x="1185750" y="1041399"/>
                </a:lnTo>
                <a:lnTo>
                  <a:pt x="1187193" y="1041399"/>
                </a:lnTo>
                <a:lnTo>
                  <a:pt x="1276993" y="1168399"/>
                </a:lnTo>
                <a:lnTo>
                  <a:pt x="1430893" y="1219199"/>
                </a:lnTo>
                <a:lnTo>
                  <a:pt x="1436585" y="1219199"/>
                </a:lnTo>
                <a:lnTo>
                  <a:pt x="1438153" y="1231899"/>
                </a:lnTo>
                <a:lnTo>
                  <a:pt x="1430892" y="1231899"/>
                </a:lnTo>
                <a:lnTo>
                  <a:pt x="1273947" y="1295399"/>
                </a:lnTo>
                <a:lnTo>
                  <a:pt x="1204857" y="1409699"/>
                </a:lnTo>
                <a:lnTo>
                  <a:pt x="1198428" y="1409699"/>
                </a:lnTo>
                <a:lnTo>
                  <a:pt x="1192032" y="1422399"/>
                </a:lnTo>
                <a:lnTo>
                  <a:pt x="1185397" y="1435099"/>
                </a:lnTo>
                <a:lnTo>
                  <a:pt x="1178157" y="1447799"/>
                </a:lnTo>
                <a:lnTo>
                  <a:pt x="1177638" y="1447799"/>
                </a:lnTo>
                <a:lnTo>
                  <a:pt x="1143925" y="1612899"/>
                </a:lnTo>
                <a:lnTo>
                  <a:pt x="1142025" y="1612899"/>
                </a:lnTo>
                <a:lnTo>
                  <a:pt x="1141956" y="1625599"/>
                </a:lnTo>
                <a:lnTo>
                  <a:pt x="1141745" y="1625599"/>
                </a:lnTo>
                <a:lnTo>
                  <a:pt x="1138738" y="1663699"/>
                </a:lnTo>
                <a:close/>
              </a:path>
              <a:path w="1438275" h="1803400">
                <a:moveTo>
                  <a:pt x="447944" y="939799"/>
                </a:moveTo>
                <a:lnTo>
                  <a:pt x="427022" y="939799"/>
                </a:lnTo>
                <a:lnTo>
                  <a:pt x="428807" y="914399"/>
                </a:lnTo>
                <a:lnTo>
                  <a:pt x="449898" y="914399"/>
                </a:lnTo>
                <a:lnTo>
                  <a:pt x="447944" y="939799"/>
                </a:lnTo>
                <a:close/>
              </a:path>
              <a:path w="1438275" h="1803400">
                <a:moveTo>
                  <a:pt x="824828" y="1244599"/>
                </a:moveTo>
                <a:lnTo>
                  <a:pt x="732540" y="1244599"/>
                </a:lnTo>
                <a:lnTo>
                  <a:pt x="866896" y="1206499"/>
                </a:lnTo>
                <a:lnTo>
                  <a:pt x="873312" y="1206499"/>
                </a:lnTo>
                <a:lnTo>
                  <a:pt x="982523" y="1130299"/>
                </a:lnTo>
                <a:lnTo>
                  <a:pt x="984829" y="1117599"/>
                </a:lnTo>
                <a:lnTo>
                  <a:pt x="990821" y="1117599"/>
                </a:lnTo>
                <a:lnTo>
                  <a:pt x="994706" y="1104899"/>
                </a:lnTo>
                <a:lnTo>
                  <a:pt x="998749" y="1104899"/>
                </a:lnTo>
                <a:lnTo>
                  <a:pt x="1002673" y="1092199"/>
                </a:lnTo>
                <a:lnTo>
                  <a:pt x="1050353" y="1003299"/>
                </a:lnTo>
                <a:lnTo>
                  <a:pt x="1071991" y="1003299"/>
                </a:lnTo>
                <a:lnTo>
                  <a:pt x="1062233" y="1028699"/>
                </a:lnTo>
                <a:lnTo>
                  <a:pt x="1052197" y="1041399"/>
                </a:lnTo>
                <a:lnTo>
                  <a:pt x="1042053" y="1066799"/>
                </a:lnTo>
                <a:lnTo>
                  <a:pt x="1031970" y="1079499"/>
                </a:lnTo>
                <a:lnTo>
                  <a:pt x="1007460" y="1130299"/>
                </a:lnTo>
                <a:lnTo>
                  <a:pt x="1005027" y="1130299"/>
                </a:lnTo>
                <a:lnTo>
                  <a:pt x="999666" y="1142999"/>
                </a:lnTo>
                <a:lnTo>
                  <a:pt x="983722" y="1142999"/>
                </a:lnTo>
                <a:lnTo>
                  <a:pt x="934570" y="1181099"/>
                </a:lnTo>
                <a:lnTo>
                  <a:pt x="890730" y="1219199"/>
                </a:lnTo>
                <a:lnTo>
                  <a:pt x="878764" y="1219199"/>
                </a:lnTo>
                <a:lnTo>
                  <a:pt x="861082" y="1231899"/>
                </a:lnTo>
                <a:lnTo>
                  <a:pt x="843008" y="1231899"/>
                </a:lnTo>
                <a:lnTo>
                  <a:pt x="824828" y="1244599"/>
                </a:lnTo>
                <a:close/>
              </a:path>
              <a:path w="1438275" h="1803400">
                <a:moveTo>
                  <a:pt x="996525" y="1358899"/>
                </a:moveTo>
                <a:lnTo>
                  <a:pt x="964149" y="1358899"/>
                </a:lnTo>
                <a:lnTo>
                  <a:pt x="877095" y="1282699"/>
                </a:lnTo>
                <a:lnTo>
                  <a:pt x="870893" y="1282699"/>
                </a:lnTo>
                <a:lnTo>
                  <a:pt x="732540" y="1269999"/>
                </a:lnTo>
                <a:lnTo>
                  <a:pt x="726824" y="1257299"/>
                </a:lnTo>
                <a:lnTo>
                  <a:pt x="725256" y="1257299"/>
                </a:lnTo>
                <a:lnTo>
                  <a:pt x="727330" y="1244599"/>
                </a:lnTo>
                <a:lnTo>
                  <a:pt x="806826" y="1244599"/>
                </a:lnTo>
                <a:lnTo>
                  <a:pt x="782689" y="1257299"/>
                </a:lnTo>
                <a:lnTo>
                  <a:pt x="882464" y="1269999"/>
                </a:lnTo>
                <a:lnTo>
                  <a:pt x="886201" y="1269999"/>
                </a:lnTo>
                <a:lnTo>
                  <a:pt x="996525" y="1358899"/>
                </a:lnTo>
                <a:close/>
              </a:path>
              <a:path w="1438275" h="1803400">
                <a:moveTo>
                  <a:pt x="1073251" y="1498599"/>
                </a:moveTo>
                <a:lnTo>
                  <a:pt x="1051225" y="1498599"/>
                </a:lnTo>
                <a:lnTo>
                  <a:pt x="1047519" y="1485899"/>
                </a:lnTo>
                <a:lnTo>
                  <a:pt x="1043937" y="1485899"/>
                </a:lnTo>
                <a:lnTo>
                  <a:pt x="1040321" y="1473199"/>
                </a:lnTo>
                <a:lnTo>
                  <a:pt x="984929" y="1371599"/>
                </a:lnTo>
                <a:lnTo>
                  <a:pt x="974185" y="1371599"/>
                </a:lnTo>
                <a:lnTo>
                  <a:pt x="969092" y="1358899"/>
                </a:lnTo>
                <a:lnTo>
                  <a:pt x="1000334" y="1358899"/>
                </a:lnTo>
                <a:lnTo>
                  <a:pt x="1003107" y="1371599"/>
                </a:lnTo>
                <a:lnTo>
                  <a:pt x="1013966" y="1384299"/>
                </a:lnTo>
                <a:lnTo>
                  <a:pt x="1024533" y="1409699"/>
                </a:lnTo>
                <a:lnTo>
                  <a:pt x="1034980" y="1422399"/>
                </a:lnTo>
                <a:lnTo>
                  <a:pt x="1045479" y="1447799"/>
                </a:lnTo>
                <a:lnTo>
                  <a:pt x="1070002" y="1485899"/>
                </a:lnTo>
                <a:lnTo>
                  <a:pt x="1073251" y="1498599"/>
                </a:lnTo>
                <a:close/>
              </a:path>
              <a:path w="1438275" h="1803400">
                <a:moveTo>
                  <a:pt x="1117018" y="1650999"/>
                </a:moveTo>
                <a:lnTo>
                  <a:pt x="1095616" y="1650999"/>
                </a:lnTo>
                <a:lnTo>
                  <a:pt x="1095452" y="1638299"/>
                </a:lnTo>
                <a:lnTo>
                  <a:pt x="1057722" y="1511299"/>
                </a:lnTo>
                <a:lnTo>
                  <a:pt x="1056383" y="1511299"/>
                </a:lnTo>
                <a:lnTo>
                  <a:pt x="1055430" y="1498599"/>
                </a:lnTo>
                <a:lnTo>
                  <a:pt x="1075009" y="1498599"/>
                </a:lnTo>
                <a:lnTo>
                  <a:pt x="1081204" y="1523999"/>
                </a:lnTo>
                <a:lnTo>
                  <a:pt x="1086933" y="1536699"/>
                </a:lnTo>
                <a:lnTo>
                  <a:pt x="1092472" y="1562099"/>
                </a:lnTo>
                <a:lnTo>
                  <a:pt x="1098094" y="1574799"/>
                </a:lnTo>
                <a:lnTo>
                  <a:pt x="1112971" y="1625599"/>
                </a:lnTo>
                <a:lnTo>
                  <a:pt x="1115487" y="1638299"/>
                </a:lnTo>
                <a:lnTo>
                  <a:pt x="1117018" y="1650999"/>
                </a:lnTo>
                <a:close/>
              </a:path>
              <a:path w="1438275" h="1803400">
                <a:moveTo>
                  <a:pt x="1125250" y="1803399"/>
                </a:moveTo>
                <a:lnTo>
                  <a:pt x="1111775" y="1803399"/>
                </a:lnTo>
                <a:lnTo>
                  <a:pt x="1108260" y="1790699"/>
                </a:lnTo>
                <a:lnTo>
                  <a:pt x="1096439" y="1650999"/>
                </a:lnTo>
                <a:lnTo>
                  <a:pt x="1117624" y="1650999"/>
                </a:lnTo>
                <a:lnTo>
                  <a:pt x="1118177" y="1663699"/>
                </a:lnTo>
                <a:lnTo>
                  <a:pt x="1138738" y="1663699"/>
                </a:lnTo>
                <a:lnTo>
                  <a:pt x="1128714" y="1790699"/>
                </a:lnTo>
                <a:lnTo>
                  <a:pt x="1125250" y="1803399"/>
                </a:lnTo>
                <a:close/>
              </a:path>
            </a:pathLst>
          </a:custGeom>
          <a:solidFill>
            <a:srgbClr val="003DA7"/>
          </a:solidFill>
        </p:spPr>
        <p:txBody>
          <a:bodyPr wrap="square" lIns="0" tIns="0" rIns="0" bIns="0" rtlCol="0"/>
          <a:lstStyle/>
          <a:p>
            <a:endParaRPr/>
          </a:p>
        </p:txBody>
      </p:sp>
      <p:pic>
        <p:nvPicPr>
          <p:cNvPr id="10" name="Google Shape;427;p21">
            <a:extLst>
              <a:ext uri="{FF2B5EF4-FFF2-40B4-BE49-F238E27FC236}">
                <a16:creationId xmlns:a16="http://schemas.microsoft.com/office/drawing/2014/main" id="{347BE464-4A20-D167-8BE2-AFD672E80363}"/>
              </a:ext>
            </a:extLst>
          </p:cNvPr>
          <p:cNvPicPr preferRelativeResize="0"/>
          <p:nvPr userDrawn="1"/>
        </p:nvPicPr>
        <p:blipFill rotWithShape="1">
          <a:blip r:embed="rId15">
            <a:alphaModFix amt="10000"/>
          </a:blip>
          <a:srcRect/>
          <a:stretch/>
        </p:blipFill>
        <p:spPr>
          <a:xfrm>
            <a:off x="0" y="0"/>
            <a:ext cx="12192000" cy="6884043"/>
          </a:xfrm>
          <a:prstGeom prst="rect">
            <a:avLst/>
          </a:prstGeom>
          <a:noFill/>
          <a:ln>
            <a:noFill/>
          </a:ln>
        </p:spPr>
      </p:pic>
    </p:spTree>
    <p:extLst>
      <p:ext uri="{BB962C8B-B14F-4D97-AF65-F5344CB8AC3E}">
        <p14:creationId xmlns:p14="http://schemas.microsoft.com/office/powerpoint/2010/main" val="211130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2"/>
          <p:cNvSpPr txBox="1"/>
          <p:nvPr/>
        </p:nvSpPr>
        <p:spPr>
          <a:xfrm>
            <a:off x="2436197" y="704246"/>
            <a:ext cx="7593183"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TRƯỜNG</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ĐẠI</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HỌC</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THỦY</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LỢI</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ctr" rtl="0">
              <a:spcBef>
                <a:spcPts val="0"/>
              </a:spcBef>
              <a:spcAft>
                <a:spcPts val="0"/>
              </a:spcAft>
              <a:buNone/>
            </a:pP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KHOA</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CÔNG</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NGHỆ</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THÔNG</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TIN</a:t>
            </a: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5" name="Google Shape;97;p2"/>
          <p:cNvSpPr txBox="1"/>
          <p:nvPr/>
        </p:nvSpPr>
        <p:spPr>
          <a:xfrm>
            <a:off x="3089940" y="1835073"/>
            <a:ext cx="6285695" cy="6309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i="0" u="none" strike="noStrike" cap="none" err="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ĐỒ</a:t>
            </a:r>
            <a:r>
              <a:rPr lang="en-US" sz="3500" b="1" i="0" u="none" strike="noStrike" cap="none">
                <a:solidFill>
                  <a:srgbClr val="FF000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ÁN</a:t>
            </a:r>
            <a:r>
              <a:rPr lang="en-US" sz="3500" b="1" i="0" u="none" strike="noStrike" cap="none">
                <a:solidFill>
                  <a:srgbClr val="FF000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TỐT</a:t>
            </a:r>
            <a:r>
              <a:rPr lang="en-US" sz="3500" b="1" i="0" u="none" strike="noStrike" cap="none">
                <a:solidFill>
                  <a:srgbClr val="FF000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NGHIỆP</a:t>
            </a:r>
            <a:endParaRPr sz="3500">
              <a:latin typeface="Tahoma" panose="020B0604030504040204" pitchFamily="34" charset="0"/>
              <a:ea typeface="Tahoma" panose="020B0604030504040204" pitchFamily="34" charset="0"/>
              <a:cs typeface="Tahoma" panose="020B0604030504040204" pitchFamily="34" charset="0"/>
            </a:endParaRPr>
          </a:p>
        </p:txBody>
      </p:sp>
      <p:sp>
        <p:nvSpPr>
          <p:cNvPr id="6" name="Google Shape;98;p2"/>
          <p:cNvSpPr txBox="1"/>
          <p:nvPr/>
        </p:nvSpPr>
        <p:spPr>
          <a:xfrm>
            <a:off x="5518739" y="6048614"/>
            <a:ext cx="2719014"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Hà</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a:t>
            </a: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Nội</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a:t>
            </a: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Năm</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2024</a:t>
            </a:r>
            <a:endParaRPr>
              <a:latin typeface="Tahoma" panose="020B0604030504040204" pitchFamily="34" charset="0"/>
              <a:ea typeface="Tahoma" panose="020B0604030504040204" pitchFamily="34" charset="0"/>
              <a:cs typeface="Tahoma" panose="020B0604030504040204" pitchFamily="34" charset="0"/>
            </a:endParaRPr>
          </a:p>
        </p:txBody>
      </p:sp>
      <p:sp>
        <p:nvSpPr>
          <p:cNvPr id="7" name="Google Shape;99;p2"/>
          <p:cNvSpPr txBox="1"/>
          <p:nvPr/>
        </p:nvSpPr>
        <p:spPr>
          <a:xfrm>
            <a:off x="3765938" y="4196982"/>
            <a:ext cx="2641593"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Giảng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hướng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dẫn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Sinh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thực</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hiện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Mã</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sinh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Lớp</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Ngành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8" name="Google Shape;100;p2"/>
          <p:cNvSpPr txBox="1"/>
          <p:nvPr/>
        </p:nvSpPr>
        <p:spPr>
          <a:xfrm>
            <a:off x="6407545" y="4173566"/>
            <a:ext cx="3142848" cy="1323399"/>
          </a:xfrm>
          <a:prstGeom prst="rect">
            <a:avLst/>
          </a:prstGeom>
          <a:noFill/>
          <a:ln>
            <a:noFill/>
          </a:ln>
        </p:spPr>
        <p:txBody>
          <a:bodyPr spcFirstLastPara="1" wrap="square" lIns="91425" tIns="45700" rIns="91425" bIns="45700" anchor="t" anchorCtr="0">
            <a:spAutoFit/>
          </a:bodyPr>
          <a:lstStyle/>
          <a:p>
            <a:pPr lvl="0"/>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TS.Tạ</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Quang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Chiểu</a:t>
            </a:r>
            <a:endParaRPr lang="en-US" sz="1600">
              <a:solidFill>
                <a:srgbClr val="2F5496"/>
              </a:solidFill>
              <a:latin typeface="Tahoma" panose="020B0604030504040204" pitchFamily="34" charset="0"/>
              <a:ea typeface="Tahoma" panose="020B0604030504040204" pitchFamily="34" charset="0"/>
              <a:cs typeface="Tahoma" panose="020B0604030504040204" pitchFamily="34" charset="0"/>
            </a:endParaRPr>
          </a:p>
          <a:p>
            <a:pPr lvl="0"/>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Nguyễn Duy Tân</a:t>
            </a:r>
            <a:endParaRPr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endParaRPr>
          </a:p>
          <a:p>
            <a:pPr lvl="0"/>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1951060996</a:t>
            </a:r>
          </a:p>
          <a:p>
            <a:pPr lvl="0"/>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61HT</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Hệ</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Thống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Thông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Tin</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9" name="Google Shape;101;p2"/>
          <p:cNvSpPr txBox="1"/>
          <p:nvPr/>
        </p:nvSpPr>
        <p:spPr>
          <a:xfrm>
            <a:off x="2209800" y="2847322"/>
            <a:ext cx="8812366" cy="1643486"/>
          </a:xfrm>
          <a:prstGeom prst="rect">
            <a:avLst/>
          </a:prstGeom>
          <a:noFill/>
          <a:ln>
            <a:noFill/>
          </a:ln>
        </p:spPr>
        <p:txBody>
          <a:bodyPr spcFirstLastPara="1" wrap="square" lIns="91425" tIns="45700" rIns="91425" bIns="45700" anchor="t" anchorCtr="0">
            <a:spAutoFit/>
          </a:bodyPr>
          <a:lstStyle/>
          <a:p>
            <a:pPr marL="273685" indent="-273685" algn="ctr">
              <a:lnSpc>
                <a:spcPct val="120000"/>
              </a:lnSpc>
            </a:pPr>
            <a:r>
              <a:rPr lang="en-US" sz="2200" b="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ĐỀ TÀI: DỰ ĐOÁN XẾP HẠNG MÌ RAMEN </a:t>
            </a:r>
          </a:p>
          <a:p>
            <a:pPr marL="273685" indent="-273685" algn="ctr">
              <a:lnSpc>
                <a:spcPct val="120000"/>
              </a:lnSpc>
            </a:pPr>
            <a:r>
              <a:rPr lang="en-US" sz="2200" b="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BẰNG MÔ HÌNH HỌC MÁY</a:t>
            </a:r>
          </a:p>
          <a:p>
            <a:pPr marL="273685" indent="-273685" algn="ctr">
              <a:lnSpc>
                <a:spcPct val="120000"/>
              </a:lnSpc>
            </a:pPr>
            <a:endParaRPr lang="en-US" sz="2200" b="1">
              <a:solidFill>
                <a:srgbClr val="FF0000"/>
              </a:solidFill>
              <a:latin typeface="Tahoma" panose="020B0604030504040204" pitchFamily="34" charset="0"/>
              <a:ea typeface="Tahoma" panose="020B0604030504040204" pitchFamily="34" charset="0"/>
              <a:cs typeface="Tahoma" panose="020B0604030504040204" pitchFamily="34" charset="0"/>
            </a:endParaRPr>
          </a:p>
          <a:p>
            <a:pPr marL="273685" marR="0" lvl="0" indent="-273685" algn="ctr" rtl="0">
              <a:lnSpc>
                <a:spcPct val="120000"/>
              </a:lnSpc>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10"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11"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panose="020B0604030504040204" pitchFamily="34" charset="0"/>
              <a:ea typeface="Tahoma" panose="020B0604030504040204" pitchFamily="34" charset="0"/>
              <a:cs typeface="Tahoma" panose="020B0604030504040204" pitchFamily="34" charset="0"/>
              <a:sym typeface="Calibri"/>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13" name="Date Placeholder 1"/>
          <p:cNvSpPr>
            <a:spLocks noGrp="1"/>
          </p:cNvSpPr>
          <p:nvPr>
            <p:ph type="dt" idx="10"/>
          </p:nvPr>
        </p:nvSpPr>
        <p:spPr>
          <a:xfrm>
            <a:off x="838200" y="6356350"/>
            <a:ext cx="2743200" cy="365125"/>
          </a:xfrm>
        </p:spPr>
        <p:txBody>
          <a:bodyP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latin typeface="Tahoma" panose="020B0604030504040204" pitchFamily="34" charset="0"/>
                <a:ea typeface="Tahoma" panose="020B0604030504040204" pitchFamily="34" charset="0"/>
                <a:cs typeface="Tahoma" panose="020B0604030504040204" pitchFamily="34" charset="0"/>
              </a:rPr>
              <a:t>1</a:t>
            </a:fld>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9121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8217294" cy="461665"/>
          </a:xfrm>
          <a:prstGeom prst="rect">
            <a:avLst/>
          </a:prstGeom>
          <a:noFill/>
        </p:spPr>
        <p:txBody>
          <a:bodyPr wrap="square" rtlCol="0">
            <a:sp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ỨNG DỤNG PHƯƠNG PHÁP VÀ XÂY DỰNG MÔ HÌNH </a:t>
            </a:r>
          </a:p>
        </p:txBody>
      </p:sp>
      <p:sp>
        <p:nvSpPr>
          <p:cNvPr id="10" name="Rectangle 1"/>
          <p:cNvSpPr>
            <a:spLocks noChangeArrowheads="1"/>
          </p:cNvSpPr>
          <p:nvPr/>
        </p:nvSpPr>
        <p:spPr bwMode="auto">
          <a:xfrm>
            <a:off x="861392" y="997809"/>
            <a:ext cx="46929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a:solidFill>
                  <a:srgbClr val="0070C0"/>
                </a:solidFill>
                <a:latin typeface="Tahoma" panose="020B0604030504040204" pitchFamily="34" charset="0"/>
                <a:ea typeface="Tahoma" panose="020B0604030504040204" pitchFamily="34" charset="0"/>
                <a:cs typeface="Tahoma" panose="020B0604030504040204" pitchFamily="34" charset="0"/>
              </a:rPr>
              <a:t>Dữ liệu cuối cùng</a:t>
            </a:r>
            <a:endParaRPr kumimoji="0" lang="en-US" altLang="en-US" sz="1800" b="0" i="0" u="none" strike="noStrike" cap="none" normalizeH="0" baseline="0">
              <a:ln>
                <a:noFill/>
              </a:ln>
              <a:solidFill>
                <a:srgbClr val="0070C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AutoShape 2"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717089" y="19703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descr="A screenshot of a computer&#10;&#10;Description automatically generated">
            <a:extLst>
              <a:ext uri="{FF2B5EF4-FFF2-40B4-BE49-F238E27FC236}">
                <a16:creationId xmlns:a16="http://schemas.microsoft.com/office/drawing/2014/main" id="{4B0FC2C0-7304-E852-1C3A-F5EBA97F6528}"/>
              </a:ext>
            </a:extLst>
          </p:cNvPr>
          <p:cNvPicPr>
            <a:picLocks noChangeAspect="1"/>
          </p:cNvPicPr>
          <p:nvPr/>
        </p:nvPicPr>
        <p:blipFill>
          <a:blip r:embed="rId3"/>
          <a:stretch>
            <a:fillRect/>
          </a:stretch>
        </p:blipFill>
        <p:spPr>
          <a:xfrm>
            <a:off x="652131" y="1679213"/>
            <a:ext cx="11109961" cy="3951923"/>
          </a:xfrm>
          <a:prstGeom prst="rect">
            <a:avLst/>
          </a:prstGeom>
        </p:spPr>
      </p:pic>
    </p:spTree>
    <p:extLst>
      <p:ext uri="{BB962C8B-B14F-4D97-AF65-F5344CB8AC3E}">
        <p14:creationId xmlns:p14="http://schemas.microsoft.com/office/powerpoint/2010/main" val="230518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525B9CAF-EEC1-23C8-9468-5B1CF33DC3EB}"/>
              </a:ext>
            </a:extLst>
          </p:cNvPr>
          <p:cNvSpPr/>
          <p:nvPr/>
        </p:nvSpPr>
        <p:spPr>
          <a:xfrm>
            <a:off x="2565647" y="4105478"/>
            <a:ext cx="9256748" cy="184402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E70B1B0-E050-8097-B7F0-394E28875AEC}"/>
              </a:ext>
            </a:extLst>
          </p:cNvPr>
          <p:cNvSpPr/>
          <p:nvPr/>
        </p:nvSpPr>
        <p:spPr>
          <a:xfrm>
            <a:off x="2576945" y="714152"/>
            <a:ext cx="9256748" cy="176137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61392" y="332384"/>
            <a:ext cx="3993637" cy="461665"/>
          </a:xfrm>
          <a:prstGeom prst="rect">
            <a:avLst/>
          </a:prstGeom>
          <a:noFill/>
        </p:spPr>
        <p:txBody>
          <a:bodyPr wrap="square" rtlCol="0">
            <a:sp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XÂY DỰNG MÔ HÌNH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20" name="TextBox 19">
            <a:extLst>
              <a:ext uri="{FF2B5EF4-FFF2-40B4-BE49-F238E27FC236}">
                <a16:creationId xmlns:a16="http://schemas.microsoft.com/office/drawing/2014/main" id="{20718E6D-8526-6C38-4142-5A110B906E67}"/>
              </a:ext>
            </a:extLst>
          </p:cNvPr>
          <p:cNvSpPr txBox="1"/>
          <p:nvPr/>
        </p:nvSpPr>
        <p:spPr>
          <a:xfrm>
            <a:off x="2881745" y="1361570"/>
            <a:ext cx="1468582" cy="369332"/>
          </a:xfrm>
          <a:prstGeom prst="rect">
            <a:avLst/>
          </a:prstGeom>
          <a:solidFill>
            <a:schemeClr val="accent1"/>
          </a:solidFill>
        </p:spPr>
        <p:txBody>
          <a:bodyPr wrap="square" rtlCol="0">
            <a:spAutoFit/>
          </a:bodyPr>
          <a:lstStyle/>
          <a:p>
            <a:pPr algn="ctr"/>
            <a:r>
              <a:rPr lang="en-US">
                <a:solidFill>
                  <a:schemeClr val="bg1"/>
                </a:solidFill>
              </a:rPr>
              <a:t>Chia </a:t>
            </a:r>
            <a:r>
              <a:rPr lang="en-US" err="1">
                <a:solidFill>
                  <a:schemeClr val="bg1"/>
                </a:solidFill>
              </a:rPr>
              <a:t>dữ</a:t>
            </a:r>
            <a:r>
              <a:rPr lang="en-US">
                <a:solidFill>
                  <a:schemeClr val="bg1"/>
                </a:solidFill>
              </a:rPr>
              <a:t> </a:t>
            </a:r>
            <a:r>
              <a:rPr lang="en-US" err="1">
                <a:solidFill>
                  <a:schemeClr val="bg1"/>
                </a:solidFill>
              </a:rPr>
              <a:t>liệu</a:t>
            </a:r>
            <a:endParaRPr lang="en-US">
              <a:solidFill>
                <a:schemeClr val="bg1"/>
              </a:solidFill>
            </a:endParaRPr>
          </a:p>
        </p:txBody>
      </p:sp>
      <p:sp>
        <p:nvSpPr>
          <p:cNvPr id="21" name="TextBox 20">
            <a:extLst>
              <a:ext uri="{FF2B5EF4-FFF2-40B4-BE49-F238E27FC236}">
                <a16:creationId xmlns:a16="http://schemas.microsoft.com/office/drawing/2014/main" id="{A1F00D7B-C30D-4534-1726-017491CB36C0}"/>
              </a:ext>
            </a:extLst>
          </p:cNvPr>
          <p:cNvSpPr txBox="1"/>
          <p:nvPr/>
        </p:nvSpPr>
        <p:spPr>
          <a:xfrm>
            <a:off x="4959927" y="756510"/>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test (20%)</a:t>
            </a:r>
          </a:p>
        </p:txBody>
      </p:sp>
      <p:sp>
        <p:nvSpPr>
          <p:cNvPr id="22" name="TextBox 21">
            <a:extLst>
              <a:ext uri="{FF2B5EF4-FFF2-40B4-BE49-F238E27FC236}">
                <a16:creationId xmlns:a16="http://schemas.microsoft.com/office/drawing/2014/main" id="{F935019C-F977-85E2-CA0F-92253AADAC57}"/>
              </a:ext>
            </a:extLst>
          </p:cNvPr>
          <p:cNvSpPr txBox="1"/>
          <p:nvPr/>
        </p:nvSpPr>
        <p:spPr>
          <a:xfrm>
            <a:off x="4959927" y="1730902"/>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train (80%)</a:t>
            </a:r>
          </a:p>
        </p:txBody>
      </p:sp>
      <p:sp>
        <p:nvSpPr>
          <p:cNvPr id="23" name="TextBox 22">
            <a:extLst>
              <a:ext uri="{FF2B5EF4-FFF2-40B4-BE49-F238E27FC236}">
                <a16:creationId xmlns:a16="http://schemas.microsoft.com/office/drawing/2014/main" id="{9A51376E-4696-D89A-42D0-AA1E28B25358}"/>
              </a:ext>
            </a:extLst>
          </p:cNvPr>
          <p:cNvSpPr txBox="1"/>
          <p:nvPr/>
        </p:nvSpPr>
        <p:spPr>
          <a:xfrm>
            <a:off x="8378654" y="1223070"/>
            <a:ext cx="1288473" cy="646331"/>
          </a:xfrm>
          <a:prstGeom prst="rect">
            <a:avLst/>
          </a:prstGeom>
          <a:solidFill>
            <a:schemeClr val="accent1"/>
          </a:solidFill>
        </p:spPr>
        <p:txBody>
          <a:bodyPr wrap="square" rtlCol="0">
            <a:spAutoFit/>
          </a:bodyPr>
          <a:lstStyle/>
          <a:p>
            <a:pPr algn="ctr"/>
            <a:r>
              <a:rPr lang="en-US">
                <a:solidFill>
                  <a:schemeClr val="bg1"/>
                </a:solidFill>
              </a:rPr>
              <a:t>Model </a:t>
            </a:r>
            <a:r>
              <a:rPr lang="en-US" err="1">
                <a:solidFill>
                  <a:schemeClr val="bg1"/>
                </a:solidFill>
              </a:rPr>
              <a:t>huấn</a:t>
            </a:r>
            <a:r>
              <a:rPr lang="en-US">
                <a:solidFill>
                  <a:schemeClr val="bg1"/>
                </a:solidFill>
              </a:rPr>
              <a:t> </a:t>
            </a:r>
            <a:r>
              <a:rPr lang="en-US" err="1">
                <a:solidFill>
                  <a:schemeClr val="bg1"/>
                </a:solidFill>
              </a:rPr>
              <a:t>luyện</a:t>
            </a:r>
            <a:endParaRPr lang="en-US">
              <a:solidFill>
                <a:schemeClr val="bg1"/>
              </a:solidFill>
            </a:endParaRPr>
          </a:p>
        </p:txBody>
      </p:sp>
      <p:sp>
        <p:nvSpPr>
          <p:cNvPr id="24" name="TextBox 23">
            <a:extLst>
              <a:ext uri="{FF2B5EF4-FFF2-40B4-BE49-F238E27FC236}">
                <a16:creationId xmlns:a16="http://schemas.microsoft.com/office/drawing/2014/main" id="{BE04BB75-43FE-F303-7AAC-48793F44619B}"/>
              </a:ext>
            </a:extLst>
          </p:cNvPr>
          <p:cNvSpPr txBox="1"/>
          <p:nvPr/>
        </p:nvSpPr>
        <p:spPr>
          <a:xfrm>
            <a:off x="10429126" y="1223070"/>
            <a:ext cx="1288473" cy="646331"/>
          </a:xfrm>
          <a:prstGeom prst="rect">
            <a:avLst/>
          </a:prstGeom>
          <a:solidFill>
            <a:schemeClr val="accent1"/>
          </a:solidFill>
        </p:spPr>
        <p:txBody>
          <a:bodyPr wrap="square" rtlCol="0">
            <a:spAutoFit/>
          </a:bodyPr>
          <a:lstStyle/>
          <a:p>
            <a:pPr algn="ctr"/>
            <a:r>
              <a:rPr lang="en-US" err="1">
                <a:solidFill>
                  <a:schemeClr val="bg1"/>
                </a:solidFill>
              </a:rPr>
              <a:t>Dự</a:t>
            </a:r>
            <a:r>
              <a:rPr lang="en-US">
                <a:solidFill>
                  <a:schemeClr val="bg1"/>
                </a:solidFill>
              </a:rPr>
              <a:t> </a:t>
            </a:r>
            <a:r>
              <a:rPr lang="en-US" err="1">
                <a:solidFill>
                  <a:schemeClr val="bg1"/>
                </a:solidFill>
              </a:rPr>
              <a:t>đoán</a:t>
            </a:r>
            <a:r>
              <a:rPr lang="en-US">
                <a:solidFill>
                  <a:schemeClr val="bg1"/>
                </a:solidFill>
              </a:rPr>
              <a:t> </a:t>
            </a:r>
            <a:r>
              <a:rPr lang="en-US" err="1">
                <a:solidFill>
                  <a:schemeClr val="bg1"/>
                </a:solidFill>
              </a:rPr>
              <a:t>và</a:t>
            </a:r>
            <a:r>
              <a:rPr lang="en-US">
                <a:solidFill>
                  <a:schemeClr val="bg1"/>
                </a:solidFill>
              </a:rPr>
              <a:t> </a:t>
            </a:r>
            <a:r>
              <a:rPr lang="en-US" err="1">
                <a:solidFill>
                  <a:schemeClr val="bg1"/>
                </a:solidFill>
              </a:rPr>
              <a:t>đánh</a:t>
            </a:r>
            <a:r>
              <a:rPr lang="en-US">
                <a:solidFill>
                  <a:schemeClr val="bg1"/>
                </a:solidFill>
              </a:rPr>
              <a:t> </a:t>
            </a:r>
            <a:r>
              <a:rPr lang="en-US" err="1">
                <a:solidFill>
                  <a:schemeClr val="bg1"/>
                </a:solidFill>
              </a:rPr>
              <a:t>giá</a:t>
            </a:r>
            <a:endParaRPr lang="en-US">
              <a:solidFill>
                <a:schemeClr val="bg1"/>
              </a:solidFill>
            </a:endParaRPr>
          </a:p>
        </p:txBody>
      </p:sp>
      <p:sp>
        <p:nvSpPr>
          <p:cNvPr id="31" name="TextBox 30">
            <a:extLst>
              <a:ext uri="{FF2B5EF4-FFF2-40B4-BE49-F238E27FC236}">
                <a16:creationId xmlns:a16="http://schemas.microsoft.com/office/drawing/2014/main" id="{27D4EDD7-B73F-2D0D-1A19-42286645A5CD}"/>
              </a:ext>
            </a:extLst>
          </p:cNvPr>
          <p:cNvSpPr txBox="1"/>
          <p:nvPr/>
        </p:nvSpPr>
        <p:spPr>
          <a:xfrm>
            <a:off x="358307" y="1496336"/>
            <a:ext cx="1996966" cy="663387"/>
          </a:xfrm>
          <a:prstGeom prst="rect">
            <a:avLst/>
          </a:prstGeom>
          <a:noFill/>
        </p:spPr>
        <p:txBody>
          <a:bodyPr wrap="square">
            <a:spAutoFit/>
          </a:bodyPr>
          <a:lstStyle/>
          <a:p>
            <a:pPr marL="60325" marR="5080" indent="-48260">
              <a:lnSpc>
                <a:spcPct val="108000"/>
              </a:lnSpc>
              <a:spcBef>
                <a:spcPts val="95"/>
              </a:spcBef>
            </a:pPr>
            <a:r>
              <a:rPr lang="vi-VN" sz="1800" b="1" spc="-114">
                <a:solidFill>
                  <a:srgbClr val="003DA7"/>
                </a:solidFill>
                <a:latin typeface="Tahoma"/>
                <a:cs typeface="Tahoma"/>
              </a:rPr>
              <a:t>HUẤN</a:t>
            </a:r>
            <a:r>
              <a:rPr lang="vi-VN" sz="1800" b="1" spc="-130">
                <a:solidFill>
                  <a:srgbClr val="003DA7"/>
                </a:solidFill>
                <a:latin typeface="Tahoma"/>
                <a:cs typeface="Tahoma"/>
              </a:rPr>
              <a:t> </a:t>
            </a:r>
            <a:r>
              <a:rPr lang="vi-VN" sz="1800" b="1" spc="-125">
                <a:solidFill>
                  <a:srgbClr val="003DA7"/>
                </a:solidFill>
                <a:latin typeface="Tahoma"/>
                <a:cs typeface="Tahoma"/>
              </a:rPr>
              <a:t>LUYỆN </a:t>
            </a:r>
            <a:r>
              <a:rPr lang="vi-VN" sz="1800" b="1" spc="-155">
                <a:solidFill>
                  <a:srgbClr val="003DA7"/>
                </a:solidFill>
                <a:latin typeface="Tahoma"/>
                <a:cs typeface="Tahoma"/>
              </a:rPr>
              <a:t>ĐƠN</a:t>
            </a:r>
            <a:r>
              <a:rPr lang="vi-VN" sz="1800" b="1" spc="-135">
                <a:solidFill>
                  <a:srgbClr val="003DA7"/>
                </a:solidFill>
                <a:latin typeface="Tahoma"/>
                <a:cs typeface="Tahoma"/>
              </a:rPr>
              <a:t> </a:t>
            </a:r>
            <a:r>
              <a:rPr lang="vi-VN" sz="1800" b="1" spc="-35">
                <a:solidFill>
                  <a:srgbClr val="003DA7"/>
                </a:solidFill>
                <a:latin typeface="Tahoma"/>
                <a:cs typeface="Tahoma"/>
              </a:rPr>
              <a:t>THUẦN</a:t>
            </a:r>
            <a:endParaRPr lang="vi-VN" sz="1800">
              <a:latin typeface="Tahoma"/>
              <a:cs typeface="Tahoma"/>
            </a:endParaRPr>
          </a:p>
        </p:txBody>
      </p:sp>
      <p:sp>
        <p:nvSpPr>
          <p:cNvPr id="32" name="TextBox 31">
            <a:extLst>
              <a:ext uri="{FF2B5EF4-FFF2-40B4-BE49-F238E27FC236}">
                <a16:creationId xmlns:a16="http://schemas.microsoft.com/office/drawing/2014/main" id="{645853D5-F1E0-4B51-8338-676F2E77711B}"/>
              </a:ext>
            </a:extLst>
          </p:cNvPr>
          <p:cNvSpPr txBox="1"/>
          <p:nvPr/>
        </p:nvSpPr>
        <p:spPr>
          <a:xfrm>
            <a:off x="358306" y="4144228"/>
            <a:ext cx="2090603" cy="663387"/>
          </a:xfrm>
          <a:prstGeom prst="rect">
            <a:avLst/>
          </a:prstGeom>
          <a:noFill/>
        </p:spPr>
        <p:txBody>
          <a:bodyPr wrap="square">
            <a:spAutoFit/>
          </a:bodyPr>
          <a:lstStyle/>
          <a:p>
            <a:pPr marL="60325" marR="5080" indent="-48260">
              <a:lnSpc>
                <a:spcPct val="108000"/>
              </a:lnSpc>
              <a:spcBef>
                <a:spcPts val="95"/>
              </a:spcBef>
            </a:pPr>
            <a:r>
              <a:rPr lang="vi-VN" sz="1800" b="1" spc="-114">
                <a:solidFill>
                  <a:srgbClr val="003DA7"/>
                </a:solidFill>
                <a:latin typeface="Tahoma"/>
                <a:cs typeface="Tahoma"/>
              </a:rPr>
              <a:t>HUẤN</a:t>
            </a:r>
            <a:r>
              <a:rPr lang="vi-VN" sz="1800" b="1" spc="-130">
                <a:solidFill>
                  <a:srgbClr val="003DA7"/>
                </a:solidFill>
                <a:latin typeface="Tahoma"/>
                <a:cs typeface="Tahoma"/>
              </a:rPr>
              <a:t> </a:t>
            </a:r>
            <a:r>
              <a:rPr lang="vi-VN" sz="1800" b="1" spc="-125">
                <a:solidFill>
                  <a:srgbClr val="003DA7"/>
                </a:solidFill>
                <a:latin typeface="Tahoma"/>
                <a:cs typeface="Tahoma"/>
              </a:rPr>
              <a:t>LUYỆN </a:t>
            </a:r>
            <a:r>
              <a:rPr lang="en-US" b="1" spc="-155">
                <a:solidFill>
                  <a:srgbClr val="003DA7"/>
                </a:solidFill>
                <a:latin typeface="Tahoma"/>
                <a:cs typeface="Tahoma"/>
              </a:rPr>
              <a:t>VỚI GRID SEARCH</a:t>
            </a:r>
            <a:endParaRPr lang="vi-VN" sz="1800">
              <a:latin typeface="Tahoma"/>
              <a:cs typeface="Tahoma"/>
            </a:endParaRPr>
          </a:p>
        </p:txBody>
      </p:sp>
      <p:sp>
        <p:nvSpPr>
          <p:cNvPr id="33" name="TextBox 32">
            <a:extLst>
              <a:ext uri="{FF2B5EF4-FFF2-40B4-BE49-F238E27FC236}">
                <a16:creationId xmlns:a16="http://schemas.microsoft.com/office/drawing/2014/main" id="{372F0B16-7C02-1CEE-96F8-C0A09A2289A1}"/>
              </a:ext>
            </a:extLst>
          </p:cNvPr>
          <p:cNvSpPr txBox="1"/>
          <p:nvPr/>
        </p:nvSpPr>
        <p:spPr>
          <a:xfrm>
            <a:off x="1842654" y="2917189"/>
            <a:ext cx="1468582" cy="646331"/>
          </a:xfrm>
          <a:prstGeom prst="rect">
            <a:avLst/>
          </a:prstGeom>
          <a:solidFill>
            <a:srgbClr val="C00000"/>
          </a:solidFill>
        </p:spPr>
        <p:txBody>
          <a:bodyPr wrap="square" rtlCol="0">
            <a:spAutoFit/>
          </a:bodyPr>
          <a:lstStyle/>
          <a:p>
            <a:pPr algn="ctr"/>
            <a:r>
              <a:rPr lang="en-US">
                <a:solidFill>
                  <a:schemeClr val="bg1"/>
                </a:solidFill>
              </a:rPr>
              <a:t>Tập dữ liệu ban đầu</a:t>
            </a:r>
          </a:p>
        </p:txBody>
      </p:sp>
      <p:cxnSp>
        <p:nvCxnSpPr>
          <p:cNvPr id="38" name="Connector: Curved 37">
            <a:extLst>
              <a:ext uri="{FF2B5EF4-FFF2-40B4-BE49-F238E27FC236}">
                <a16:creationId xmlns:a16="http://schemas.microsoft.com/office/drawing/2014/main" id="{799BFF6E-AEA3-8003-E3E5-B0934101DF33}"/>
              </a:ext>
            </a:extLst>
          </p:cNvPr>
          <p:cNvCxnSpPr>
            <a:cxnSpLocks/>
            <a:stCxn id="33" idx="0"/>
            <a:endCxn id="20" idx="1"/>
          </p:cNvCxnSpPr>
          <p:nvPr/>
        </p:nvCxnSpPr>
        <p:spPr>
          <a:xfrm rot="5400000" flipH="1" flipV="1">
            <a:off x="2043869" y="2079313"/>
            <a:ext cx="1370953" cy="304800"/>
          </a:xfrm>
          <a:prstGeom prst="curvedConnector2">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Connector: Curved 39">
            <a:extLst>
              <a:ext uri="{FF2B5EF4-FFF2-40B4-BE49-F238E27FC236}">
                <a16:creationId xmlns:a16="http://schemas.microsoft.com/office/drawing/2014/main" id="{6C0DBA31-8FB0-59E6-E1E4-94A17105E78A}"/>
              </a:ext>
            </a:extLst>
          </p:cNvPr>
          <p:cNvCxnSpPr>
            <a:stCxn id="20" idx="3"/>
            <a:endCxn id="21" idx="1"/>
          </p:cNvCxnSpPr>
          <p:nvPr/>
        </p:nvCxnSpPr>
        <p:spPr>
          <a:xfrm flipV="1">
            <a:off x="4350327" y="1079676"/>
            <a:ext cx="609600" cy="46656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Connector: Curved 41">
            <a:extLst>
              <a:ext uri="{FF2B5EF4-FFF2-40B4-BE49-F238E27FC236}">
                <a16:creationId xmlns:a16="http://schemas.microsoft.com/office/drawing/2014/main" id="{5EC04EB3-40D1-11AA-B38A-1839EF92E7CC}"/>
              </a:ext>
            </a:extLst>
          </p:cNvPr>
          <p:cNvCxnSpPr>
            <a:stCxn id="20" idx="3"/>
            <a:endCxn id="22" idx="1"/>
          </p:cNvCxnSpPr>
          <p:nvPr/>
        </p:nvCxnSpPr>
        <p:spPr>
          <a:xfrm>
            <a:off x="4350327" y="1546236"/>
            <a:ext cx="609600"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Connector: Curved 43">
            <a:extLst>
              <a:ext uri="{FF2B5EF4-FFF2-40B4-BE49-F238E27FC236}">
                <a16:creationId xmlns:a16="http://schemas.microsoft.com/office/drawing/2014/main" id="{5CE9F8B6-5BF5-692F-4AE2-5620561A6EF2}"/>
              </a:ext>
            </a:extLst>
          </p:cNvPr>
          <p:cNvCxnSpPr>
            <a:stCxn id="22" idx="3"/>
            <a:endCxn id="23" idx="1"/>
          </p:cNvCxnSpPr>
          <p:nvPr/>
        </p:nvCxnSpPr>
        <p:spPr>
          <a:xfrm flipV="1">
            <a:off x="6096000" y="1546236"/>
            <a:ext cx="2282654"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Connector: Curved 45">
            <a:extLst>
              <a:ext uri="{FF2B5EF4-FFF2-40B4-BE49-F238E27FC236}">
                <a16:creationId xmlns:a16="http://schemas.microsoft.com/office/drawing/2014/main" id="{55DA6390-4553-CA9B-3513-1C9A5A36B726}"/>
              </a:ext>
            </a:extLst>
          </p:cNvPr>
          <p:cNvCxnSpPr>
            <a:stCxn id="23" idx="3"/>
            <a:endCxn id="24" idx="1"/>
          </p:cNvCxnSpPr>
          <p:nvPr/>
        </p:nvCxnSpPr>
        <p:spPr>
          <a:xfrm>
            <a:off x="9667127" y="1546236"/>
            <a:ext cx="76199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bject 32">
            <a:extLst>
              <a:ext uri="{FF2B5EF4-FFF2-40B4-BE49-F238E27FC236}">
                <a16:creationId xmlns:a16="http://schemas.microsoft.com/office/drawing/2014/main" id="{431B07C3-D485-6211-E916-921C0F7C0233}"/>
              </a:ext>
            </a:extLst>
          </p:cNvPr>
          <p:cNvSpPr/>
          <p:nvPr/>
        </p:nvSpPr>
        <p:spPr>
          <a:xfrm>
            <a:off x="6096000" y="1034942"/>
            <a:ext cx="4051733" cy="523994"/>
          </a:xfrm>
          <a:custGeom>
            <a:avLst/>
            <a:gdLst/>
            <a:ahLst/>
            <a:cxnLst/>
            <a:rect l="l" t="t" r="r" b="b"/>
            <a:pathLst>
              <a:path w="4587875" h="695960">
                <a:moveTo>
                  <a:pt x="0" y="0"/>
                </a:moveTo>
                <a:lnTo>
                  <a:pt x="4377712" y="0"/>
                </a:lnTo>
                <a:lnTo>
                  <a:pt x="4425760" y="5534"/>
                </a:lnTo>
                <a:lnTo>
                  <a:pt x="4469867" y="21298"/>
                </a:lnTo>
                <a:lnTo>
                  <a:pt x="4508775" y="46035"/>
                </a:lnTo>
                <a:lnTo>
                  <a:pt x="4541227" y="78487"/>
                </a:lnTo>
                <a:lnTo>
                  <a:pt x="4565964" y="117395"/>
                </a:lnTo>
                <a:lnTo>
                  <a:pt x="4581728" y="161502"/>
                </a:lnTo>
                <a:lnTo>
                  <a:pt x="4587262" y="209549"/>
                </a:lnTo>
                <a:lnTo>
                  <a:pt x="4587262" y="695793"/>
                </a:lnTo>
              </a:path>
            </a:pathLst>
          </a:custGeom>
          <a:ln w="38099">
            <a:solidFill>
              <a:srgbClr val="003DA7"/>
            </a:solidFill>
          </a:ln>
        </p:spPr>
        <p:txBody>
          <a:bodyPr wrap="square" lIns="0" tIns="0" rIns="0" bIns="0" rtlCol="0"/>
          <a:lstStyle/>
          <a:p>
            <a:endParaRPr/>
          </a:p>
        </p:txBody>
      </p:sp>
      <p:pic>
        <p:nvPicPr>
          <p:cNvPr id="50" name="object 27">
            <a:extLst>
              <a:ext uri="{FF2B5EF4-FFF2-40B4-BE49-F238E27FC236}">
                <a16:creationId xmlns:a16="http://schemas.microsoft.com/office/drawing/2014/main" id="{7120D2F2-1F4B-F363-AAE5-5CC16BDC4C95}"/>
              </a:ext>
            </a:extLst>
          </p:cNvPr>
          <p:cNvPicPr/>
          <p:nvPr/>
        </p:nvPicPr>
        <p:blipFill>
          <a:blip r:embed="rId3" cstate="print"/>
          <a:stretch>
            <a:fillRect/>
          </a:stretch>
        </p:blipFill>
        <p:spPr>
          <a:xfrm rot="5179466">
            <a:off x="10082720" y="1443185"/>
            <a:ext cx="115202" cy="152385"/>
          </a:xfrm>
          <a:prstGeom prst="rect">
            <a:avLst/>
          </a:prstGeom>
        </p:spPr>
      </p:pic>
      <p:sp>
        <p:nvSpPr>
          <p:cNvPr id="51" name="object 28">
            <a:extLst>
              <a:ext uri="{FF2B5EF4-FFF2-40B4-BE49-F238E27FC236}">
                <a16:creationId xmlns:a16="http://schemas.microsoft.com/office/drawing/2014/main" id="{D35FDB34-9FB7-9815-FC47-FDD9ADA7931C}"/>
              </a:ext>
            </a:extLst>
          </p:cNvPr>
          <p:cNvSpPr/>
          <p:nvPr/>
        </p:nvSpPr>
        <p:spPr>
          <a:xfrm flipV="1">
            <a:off x="9667128" y="1513495"/>
            <a:ext cx="657244" cy="45719"/>
          </a:xfrm>
          <a:custGeom>
            <a:avLst/>
            <a:gdLst/>
            <a:ahLst/>
            <a:cxnLst/>
            <a:rect l="l" t="t" r="r" b="b"/>
            <a:pathLst>
              <a:path w="405765">
                <a:moveTo>
                  <a:pt x="0" y="0"/>
                </a:moveTo>
                <a:lnTo>
                  <a:pt x="405745" y="0"/>
                </a:lnTo>
              </a:path>
            </a:pathLst>
          </a:custGeom>
          <a:ln w="38099">
            <a:solidFill>
              <a:srgbClr val="003DA7"/>
            </a:solidFill>
          </a:ln>
        </p:spPr>
        <p:txBody>
          <a:bodyPr wrap="square" lIns="0" tIns="0" rIns="0" bIns="0" rtlCol="0"/>
          <a:lstStyle/>
          <a:p>
            <a:endParaRPr/>
          </a:p>
        </p:txBody>
      </p:sp>
      <p:pic>
        <p:nvPicPr>
          <p:cNvPr id="52" name="object 29">
            <a:extLst>
              <a:ext uri="{FF2B5EF4-FFF2-40B4-BE49-F238E27FC236}">
                <a16:creationId xmlns:a16="http://schemas.microsoft.com/office/drawing/2014/main" id="{B3B5A98C-4F21-7287-DAD1-CCD2373A1EB7}"/>
              </a:ext>
            </a:extLst>
          </p:cNvPr>
          <p:cNvPicPr/>
          <p:nvPr/>
        </p:nvPicPr>
        <p:blipFill>
          <a:blip r:embed="rId4" cstate="print"/>
          <a:stretch>
            <a:fillRect/>
          </a:stretch>
        </p:blipFill>
        <p:spPr>
          <a:xfrm>
            <a:off x="10314827" y="1468826"/>
            <a:ext cx="114299" cy="152399"/>
          </a:xfrm>
          <a:prstGeom prst="rect">
            <a:avLst/>
          </a:prstGeom>
        </p:spPr>
      </p:pic>
      <p:sp>
        <p:nvSpPr>
          <p:cNvPr id="55" name="TextBox 54">
            <a:extLst>
              <a:ext uri="{FF2B5EF4-FFF2-40B4-BE49-F238E27FC236}">
                <a16:creationId xmlns:a16="http://schemas.microsoft.com/office/drawing/2014/main" id="{64902AD2-FF0A-2EBD-1BD3-7C26BEC6553C}"/>
              </a:ext>
            </a:extLst>
          </p:cNvPr>
          <p:cNvSpPr txBox="1"/>
          <p:nvPr/>
        </p:nvSpPr>
        <p:spPr>
          <a:xfrm>
            <a:off x="3034145" y="4814203"/>
            <a:ext cx="1468582" cy="369332"/>
          </a:xfrm>
          <a:prstGeom prst="rect">
            <a:avLst/>
          </a:prstGeom>
          <a:solidFill>
            <a:schemeClr val="accent1"/>
          </a:solidFill>
        </p:spPr>
        <p:txBody>
          <a:bodyPr wrap="square" rtlCol="0">
            <a:spAutoFit/>
          </a:bodyPr>
          <a:lstStyle/>
          <a:p>
            <a:pPr algn="ctr"/>
            <a:r>
              <a:rPr lang="en-US">
                <a:solidFill>
                  <a:schemeClr val="bg1"/>
                </a:solidFill>
              </a:rPr>
              <a:t>Chia </a:t>
            </a:r>
            <a:r>
              <a:rPr lang="en-US" err="1">
                <a:solidFill>
                  <a:schemeClr val="bg1"/>
                </a:solidFill>
              </a:rPr>
              <a:t>dữ</a:t>
            </a:r>
            <a:r>
              <a:rPr lang="en-US">
                <a:solidFill>
                  <a:schemeClr val="bg1"/>
                </a:solidFill>
              </a:rPr>
              <a:t> </a:t>
            </a:r>
            <a:r>
              <a:rPr lang="en-US" err="1">
                <a:solidFill>
                  <a:schemeClr val="bg1"/>
                </a:solidFill>
              </a:rPr>
              <a:t>liệu</a:t>
            </a:r>
            <a:endParaRPr lang="en-US">
              <a:solidFill>
                <a:schemeClr val="bg1"/>
              </a:solidFill>
            </a:endParaRPr>
          </a:p>
        </p:txBody>
      </p:sp>
      <p:sp>
        <p:nvSpPr>
          <p:cNvPr id="56" name="TextBox 55">
            <a:extLst>
              <a:ext uri="{FF2B5EF4-FFF2-40B4-BE49-F238E27FC236}">
                <a16:creationId xmlns:a16="http://schemas.microsoft.com/office/drawing/2014/main" id="{FA9760BE-85B7-D6D6-3E28-A35D7EF524C5}"/>
              </a:ext>
            </a:extLst>
          </p:cNvPr>
          <p:cNvSpPr txBox="1"/>
          <p:nvPr/>
        </p:nvSpPr>
        <p:spPr>
          <a:xfrm>
            <a:off x="5112327" y="5183535"/>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train (80%)</a:t>
            </a:r>
          </a:p>
        </p:txBody>
      </p:sp>
      <p:sp>
        <p:nvSpPr>
          <p:cNvPr id="57" name="TextBox 56">
            <a:extLst>
              <a:ext uri="{FF2B5EF4-FFF2-40B4-BE49-F238E27FC236}">
                <a16:creationId xmlns:a16="http://schemas.microsoft.com/office/drawing/2014/main" id="{BDF276D5-CC61-2E00-BECE-AFD0B4613318}"/>
              </a:ext>
            </a:extLst>
          </p:cNvPr>
          <p:cNvSpPr txBox="1"/>
          <p:nvPr/>
        </p:nvSpPr>
        <p:spPr>
          <a:xfrm>
            <a:off x="8373397" y="4570599"/>
            <a:ext cx="1288473" cy="646331"/>
          </a:xfrm>
          <a:prstGeom prst="rect">
            <a:avLst/>
          </a:prstGeom>
          <a:solidFill>
            <a:schemeClr val="accent1"/>
          </a:solidFill>
        </p:spPr>
        <p:txBody>
          <a:bodyPr wrap="square" rtlCol="0">
            <a:spAutoFit/>
          </a:bodyPr>
          <a:lstStyle/>
          <a:p>
            <a:pPr algn="ctr"/>
            <a:r>
              <a:rPr lang="en-US">
                <a:solidFill>
                  <a:schemeClr val="bg1"/>
                </a:solidFill>
              </a:rPr>
              <a:t>Model </a:t>
            </a:r>
            <a:r>
              <a:rPr lang="en-US" err="1">
                <a:solidFill>
                  <a:schemeClr val="bg1"/>
                </a:solidFill>
              </a:rPr>
              <a:t>huấn</a:t>
            </a:r>
            <a:r>
              <a:rPr lang="en-US">
                <a:solidFill>
                  <a:schemeClr val="bg1"/>
                </a:solidFill>
              </a:rPr>
              <a:t> </a:t>
            </a:r>
            <a:r>
              <a:rPr lang="en-US" err="1">
                <a:solidFill>
                  <a:schemeClr val="bg1"/>
                </a:solidFill>
              </a:rPr>
              <a:t>luyện</a:t>
            </a:r>
            <a:endParaRPr lang="en-US">
              <a:solidFill>
                <a:schemeClr val="bg1"/>
              </a:solidFill>
            </a:endParaRPr>
          </a:p>
        </p:txBody>
      </p:sp>
      <p:sp>
        <p:nvSpPr>
          <p:cNvPr id="58" name="TextBox 57">
            <a:extLst>
              <a:ext uri="{FF2B5EF4-FFF2-40B4-BE49-F238E27FC236}">
                <a16:creationId xmlns:a16="http://schemas.microsoft.com/office/drawing/2014/main" id="{BEBBB66C-EFDF-F8B3-289B-3EA444C0E397}"/>
              </a:ext>
            </a:extLst>
          </p:cNvPr>
          <p:cNvSpPr txBox="1"/>
          <p:nvPr/>
        </p:nvSpPr>
        <p:spPr>
          <a:xfrm>
            <a:off x="10465909" y="4570599"/>
            <a:ext cx="1288473" cy="646331"/>
          </a:xfrm>
          <a:prstGeom prst="rect">
            <a:avLst/>
          </a:prstGeom>
          <a:solidFill>
            <a:schemeClr val="accent1"/>
          </a:solidFill>
        </p:spPr>
        <p:txBody>
          <a:bodyPr wrap="square" rtlCol="0">
            <a:spAutoFit/>
          </a:bodyPr>
          <a:lstStyle/>
          <a:p>
            <a:pPr algn="ctr"/>
            <a:r>
              <a:rPr lang="en-US" err="1">
                <a:solidFill>
                  <a:schemeClr val="bg1"/>
                </a:solidFill>
              </a:rPr>
              <a:t>Dự</a:t>
            </a:r>
            <a:r>
              <a:rPr lang="en-US">
                <a:solidFill>
                  <a:schemeClr val="bg1"/>
                </a:solidFill>
              </a:rPr>
              <a:t> </a:t>
            </a:r>
            <a:r>
              <a:rPr lang="en-US" err="1">
                <a:solidFill>
                  <a:schemeClr val="bg1"/>
                </a:solidFill>
              </a:rPr>
              <a:t>đoán</a:t>
            </a:r>
            <a:r>
              <a:rPr lang="en-US">
                <a:solidFill>
                  <a:schemeClr val="bg1"/>
                </a:solidFill>
              </a:rPr>
              <a:t> </a:t>
            </a:r>
            <a:r>
              <a:rPr lang="en-US" err="1">
                <a:solidFill>
                  <a:schemeClr val="bg1"/>
                </a:solidFill>
              </a:rPr>
              <a:t>và</a:t>
            </a:r>
            <a:r>
              <a:rPr lang="en-US">
                <a:solidFill>
                  <a:schemeClr val="bg1"/>
                </a:solidFill>
              </a:rPr>
              <a:t> </a:t>
            </a:r>
            <a:r>
              <a:rPr lang="en-US" err="1">
                <a:solidFill>
                  <a:schemeClr val="bg1"/>
                </a:solidFill>
              </a:rPr>
              <a:t>đánh</a:t>
            </a:r>
            <a:r>
              <a:rPr lang="en-US">
                <a:solidFill>
                  <a:schemeClr val="bg1"/>
                </a:solidFill>
              </a:rPr>
              <a:t> </a:t>
            </a:r>
            <a:r>
              <a:rPr lang="en-US" err="1">
                <a:solidFill>
                  <a:schemeClr val="bg1"/>
                </a:solidFill>
              </a:rPr>
              <a:t>giá</a:t>
            </a:r>
            <a:endParaRPr lang="en-US">
              <a:solidFill>
                <a:schemeClr val="bg1"/>
              </a:solidFill>
            </a:endParaRPr>
          </a:p>
        </p:txBody>
      </p:sp>
      <p:cxnSp>
        <p:nvCxnSpPr>
          <p:cNvPr id="59" name="Connector: Curved 58">
            <a:extLst>
              <a:ext uri="{FF2B5EF4-FFF2-40B4-BE49-F238E27FC236}">
                <a16:creationId xmlns:a16="http://schemas.microsoft.com/office/drawing/2014/main" id="{AE13804F-1BF4-5D6E-3DD0-3ECAC174684D}"/>
              </a:ext>
            </a:extLst>
          </p:cNvPr>
          <p:cNvCxnSpPr>
            <a:cxnSpLocks/>
            <a:stCxn id="33" idx="2"/>
            <a:endCxn id="55" idx="1"/>
          </p:cNvCxnSpPr>
          <p:nvPr/>
        </p:nvCxnSpPr>
        <p:spPr>
          <a:xfrm rot="16200000" flipH="1">
            <a:off x="2087871" y="4052594"/>
            <a:ext cx="1435349" cy="457200"/>
          </a:xfrm>
          <a:prstGeom prst="curvedConnector2">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Connector: Curved 59">
            <a:extLst>
              <a:ext uri="{FF2B5EF4-FFF2-40B4-BE49-F238E27FC236}">
                <a16:creationId xmlns:a16="http://schemas.microsoft.com/office/drawing/2014/main" id="{A1009408-84AE-245E-BBF7-66F7CF452C6E}"/>
              </a:ext>
            </a:extLst>
          </p:cNvPr>
          <p:cNvCxnSpPr>
            <a:stCxn id="55" idx="3"/>
          </p:cNvCxnSpPr>
          <p:nvPr/>
        </p:nvCxnSpPr>
        <p:spPr>
          <a:xfrm flipV="1">
            <a:off x="4502727" y="4532309"/>
            <a:ext cx="609600" cy="46656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Connector: Curved 60">
            <a:extLst>
              <a:ext uri="{FF2B5EF4-FFF2-40B4-BE49-F238E27FC236}">
                <a16:creationId xmlns:a16="http://schemas.microsoft.com/office/drawing/2014/main" id="{2DF42C50-A4CB-76DF-A4E6-616F7A71C32A}"/>
              </a:ext>
            </a:extLst>
          </p:cNvPr>
          <p:cNvCxnSpPr>
            <a:stCxn id="55" idx="3"/>
            <a:endCxn id="56" idx="1"/>
          </p:cNvCxnSpPr>
          <p:nvPr/>
        </p:nvCxnSpPr>
        <p:spPr>
          <a:xfrm>
            <a:off x="4502727" y="4998869"/>
            <a:ext cx="609600"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Connector: Curved 62">
            <a:extLst>
              <a:ext uri="{FF2B5EF4-FFF2-40B4-BE49-F238E27FC236}">
                <a16:creationId xmlns:a16="http://schemas.microsoft.com/office/drawing/2014/main" id="{BE82AF7C-73A7-7081-5B56-5583EFE9C5E2}"/>
              </a:ext>
            </a:extLst>
          </p:cNvPr>
          <p:cNvCxnSpPr>
            <a:stCxn id="57" idx="3"/>
            <a:endCxn id="58" idx="1"/>
          </p:cNvCxnSpPr>
          <p:nvPr/>
        </p:nvCxnSpPr>
        <p:spPr>
          <a:xfrm>
            <a:off x="9661870" y="4893765"/>
            <a:ext cx="80403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bject 32">
            <a:extLst>
              <a:ext uri="{FF2B5EF4-FFF2-40B4-BE49-F238E27FC236}">
                <a16:creationId xmlns:a16="http://schemas.microsoft.com/office/drawing/2014/main" id="{F53E2375-7E77-3BC9-1BDE-0A522427FA95}"/>
              </a:ext>
            </a:extLst>
          </p:cNvPr>
          <p:cNvSpPr/>
          <p:nvPr/>
        </p:nvSpPr>
        <p:spPr>
          <a:xfrm>
            <a:off x="6248400" y="4382471"/>
            <a:ext cx="3899333" cy="523994"/>
          </a:xfrm>
          <a:custGeom>
            <a:avLst/>
            <a:gdLst/>
            <a:ahLst/>
            <a:cxnLst/>
            <a:rect l="l" t="t" r="r" b="b"/>
            <a:pathLst>
              <a:path w="4587875" h="695960">
                <a:moveTo>
                  <a:pt x="0" y="0"/>
                </a:moveTo>
                <a:lnTo>
                  <a:pt x="4377712" y="0"/>
                </a:lnTo>
                <a:lnTo>
                  <a:pt x="4425760" y="5534"/>
                </a:lnTo>
                <a:lnTo>
                  <a:pt x="4469867" y="21298"/>
                </a:lnTo>
                <a:lnTo>
                  <a:pt x="4508775" y="46035"/>
                </a:lnTo>
                <a:lnTo>
                  <a:pt x="4541227" y="78487"/>
                </a:lnTo>
                <a:lnTo>
                  <a:pt x="4565964" y="117395"/>
                </a:lnTo>
                <a:lnTo>
                  <a:pt x="4581728" y="161502"/>
                </a:lnTo>
                <a:lnTo>
                  <a:pt x="4587262" y="209549"/>
                </a:lnTo>
                <a:lnTo>
                  <a:pt x="4587262" y="695793"/>
                </a:lnTo>
              </a:path>
            </a:pathLst>
          </a:custGeom>
          <a:ln w="38099">
            <a:solidFill>
              <a:srgbClr val="003DA7"/>
            </a:solidFill>
          </a:ln>
        </p:spPr>
        <p:txBody>
          <a:bodyPr wrap="square" lIns="0" tIns="0" rIns="0" bIns="0" rtlCol="0"/>
          <a:lstStyle/>
          <a:p>
            <a:endParaRPr/>
          </a:p>
        </p:txBody>
      </p:sp>
      <p:pic>
        <p:nvPicPr>
          <p:cNvPr id="65" name="object 27">
            <a:extLst>
              <a:ext uri="{FF2B5EF4-FFF2-40B4-BE49-F238E27FC236}">
                <a16:creationId xmlns:a16="http://schemas.microsoft.com/office/drawing/2014/main" id="{D27F11A9-5BBE-B175-3DD9-9F11491236E9}"/>
              </a:ext>
            </a:extLst>
          </p:cNvPr>
          <p:cNvPicPr/>
          <p:nvPr/>
        </p:nvPicPr>
        <p:blipFill>
          <a:blip r:embed="rId3" cstate="print"/>
          <a:stretch>
            <a:fillRect/>
          </a:stretch>
        </p:blipFill>
        <p:spPr>
          <a:xfrm rot="5179466">
            <a:off x="10090132" y="4790714"/>
            <a:ext cx="115202" cy="152385"/>
          </a:xfrm>
          <a:prstGeom prst="rect">
            <a:avLst/>
          </a:prstGeom>
        </p:spPr>
      </p:pic>
      <p:sp>
        <p:nvSpPr>
          <p:cNvPr id="66" name="object 28">
            <a:extLst>
              <a:ext uri="{FF2B5EF4-FFF2-40B4-BE49-F238E27FC236}">
                <a16:creationId xmlns:a16="http://schemas.microsoft.com/office/drawing/2014/main" id="{53769B50-71B2-5B10-9F10-2B278092B56B}"/>
              </a:ext>
            </a:extLst>
          </p:cNvPr>
          <p:cNvSpPr/>
          <p:nvPr/>
        </p:nvSpPr>
        <p:spPr>
          <a:xfrm flipV="1">
            <a:off x="9672381" y="4861024"/>
            <a:ext cx="720000" cy="45719"/>
          </a:xfrm>
          <a:custGeom>
            <a:avLst/>
            <a:gdLst/>
            <a:ahLst/>
            <a:cxnLst/>
            <a:rect l="l" t="t" r="r" b="b"/>
            <a:pathLst>
              <a:path w="405765">
                <a:moveTo>
                  <a:pt x="0" y="0"/>
                </a:moveTo>
                <a:lnTo>
                  <a:pt x="405745" y="0"/>
                </a:lnTo>
              </a:path>
            </a:pathLst>
          </a:custGeom>
          <a:ln w="38099">
            <a:solidFill>
              <a:srgbClr val="003DA7"/>
            </a:solidFill>
          </a:ln>
        </p:spPr>
        <p:txBody>
          <a:bodyPr wrap="square" lIns="0" tIns="0" rIns="0" bIns="0" rtlCol="0"/>
          <a:lstStyle/>
          <a:p>
            <a:endParaRPr/>
          </a:p>
        </p:txBody>
      </p:sp>
      <p:pic>
        <p:nvPicPr>
          <p:cNvPr id="67" name="object 29">
            <a:extLst>
              <a:ext uri="{FF2B5EF4-FFF2-40B4-BE49-F238E27FC236}">
                <a16:creationId xmlns:a16="http://schemas.microsoft.com/office/drawing/2014/main" id="{15644E41-8ABB-38BE-44B1-EF0A1E50D46F}"/>
              </a:ext>
            </a:extLst>
          </p:cNvPr>
          <p:cNvPicPr/>
          <p:nvPr/>
        </p:nvPicPr>
        <p:blipFill>
          <a:blip r:embed="rId4" cstate="print"/>
          <a:stretch>
            <a:fillRect/>
          </a:stretch>
        </p:blipFill>
        <p:spPr>
          <a:xfrm>
            <a:off x="10351610" y="4816355"/>
            <a:ext cx="114299" cy="152399"/>
          </a:xfrm>
          <a:prstGeom prst="rect">
            <a:avLst/>
          </a:prstGeom>
        </p:spPr>
      </p:pic>
      <p:sp>
        <p:nvSpPr>
          <p:cNvPr id="68" name="TextBox 67">
            <a:extLst>
              <a:ext uri="{FF2B5EF4-FFF2-40B4-BE49-F238E27FC236}">
                <a16:creationId xmlns:a16="http://schemas.microsoft.com/office/drawing/2014/main" id="{5DFF67FE-525D-C73F-CEDF-6AF226BF1362}"/>
              </a:ext>
            </a:extLst>
          </p:cNvPr>
          <p:cNvSpPr txBox="1"/>
          <p:nvPr/>
        </p:nvSpPr>
        <p:spPr>
          <a:xfrm>
            <a:off x="5112327" y="4188124"/>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test (20%)</a:t>
            </a:r>
          </a:p>
        </p:txBody>
      </p:sp>
      <p:sp>
        <p:nvSpPr>
          <p:cNvPr id="70" name="TextBox 69">
            <a:extLst>
              <a:ext uri="{FF2B5EF4-FFF2-40B4-BE49-F238E27FC236}">
                <a16:creationId xmlns:a16="http://schemas.microsoft.com/office/drawing/2014/main" id="{B143D32B-AE97-50BE-DA68-B92D6C7C76FC}"/>
              </a:ext>
            </a:extLst>
          </p:cNvPr>
          <p:cNvSpPr txBox="1"/>
          <p:nvPr/>
        </p:nvSpPr>
        <p:spPr>
          <a:xfrm>
            <a:off x="6824372" y="4570599"/>
            <a:ext cx="1136073" cy="646331"/>
          </a:xfrm>
          <a:prstGeom prst="rect">
            <a:avLst/>
          </a:prstGeom>
          <a:solidFill>
            <a:schemeClr val="accent1"/>
          </a:solidFill>
        </p:spPr>
        <p:txBody>
          <a:bodyPr wrap="square" rtlCol="0">
            <a:spAutoFit/>
          </a:bodyPr>
          <a:lstStyle/>
          <a:p>
            <a:pPr algn="ctr"/>
            <a:r>
              <a:rPr lang="en-US">
                <a:solidFill>
                  <a:schemeClr val="bg1"/>
                </a:solidFill>
              </a:rPr>
              <a:t>Grid Search</a:t>
            </a:r>
          </a:p>
        </p:txBody>
      </p:sp>
      <p:cxnSp>
        <p:nvCxnSpPr>
          <p:cNvPr id="73" name="Connector: Curved 72">
            <a:extLst>
              <a:ext uri="{FF2B5EF4-FFF2-40B4-BE49-F238E27FC236}">
                <a16:creationId xmlns:a16="http://schemas.microsoft.com/office/drawing/2014/main" id="{61DEBB1E-04BC-E964-0142-E9A57AB64845}"/>
              </a:ext>
            </a:extLst>
          </p:cNvPr>
          <p:cNvCxnSpPr>
            <a:stCxn id="56" idx="3"/>
            <a:endCxn id="70" idx="1"/>
          </p:cNvCxnSpPr>
          <p:nvPr/>
        </p:nvCxnSpPr>
        <p:spPr>
          <a:xfrm flipV="1">
            <a:off x="6248400" y="4893765"/>
            <a:ext cx="575972" cy="612936"/>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Connector: Curved 74">
            <a:extLst>
              <a:ext uri="{FF2B5EF4-FFF2-40B4-BE49-F238E27FC236}">
                <a16:creationId xmlns:a16="http://schemas.microsoft.com/office/drawing/2014/main" id="{EBE37147-8CDC-40B4-1108-A0710C74545F}"/>
              </a:ext>
            </a:extLst>
          </p:cNvPr>
          <p:cNvCxnSpPr>
            <a:stCxn id="70" idx="3"/>
            <a:endCxn id="57" idx="1"/>
          </p:cNvCxnSpPr>
          <p:nvPr/>
        </p:nvCxnSpPr>
        <p:spPr>
          <a:xfrm>
            <a:off x="7960445" y="4893765"/>
            <a:ext cx="412952" cy="1270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0" name="TextBox 79">
            <a:extLst>
              <a:ext uri="{FF2B5EF4-FFF2-40B4-BE49-F238E27FC236}">
                <a16:creationId xmlns:a16="http://schemas.microsoft.com/office/drawing/2014/main" id="{B5BBCEF5-35DA-1C86-A646-643AD24D807E}"/>
              </a:ext>
            </a:extLst>
          </p:cNvPr>
          <p:cNvSpPr txBox="1"/>
          <p:nvPr/>
        </p:nvSpPr>
        <p:spPr>
          <a:xfrm>
            <a:off x="6558033" y="3017487"/>
            <a:ext cx="1616148" cy="338554"/>
          </a:xfrm>
          <a:prstGeom prst="rect">
            <a:avLst/>
          </a:prstGeom>
          <a:solidFill>
            <a:schemeClr val="accent6">
              <a:lumMod val="40000"/>
              <a:lumOff val="60000"/>
            </a:schemeClr>
          </a:solidFill>
        </p:spPr>
        <p:txBody>
          <a:bodyPr wrap="none" rtlCol="0">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Hồi quy Logistic</a:t>
            </a:r>
            <a:endParaRPr lang="en-US" sz="1600"/>
          </a:p>
        </p:txBody>
      </p:sp>
      <p:sp>
        <p:nvSpPr>
          <p:cNvPr id="82" name="TextBox 81">
            <a:extLst>
              <a:ext uri="{FF2B5EF4-FFF2-40B4-BE49-F238E27FC236}">
                <a16:creationId xmlns:a16="http://schemas.microsoft.com/office/drawing/2014/main" id="{89A336CE-318C-49E9-FC95-DA45970DA944}"/>
              </a:ext>
            </a:extLst>
          </p:cNvPr>
          <p:cNvSpPr txBox="1"/>
          <p:nvPr/>
        </p:nvSpPr>
        <p:spPr>
          <a:xfrm>
            <a:off x="8251877" y="3026753"/>
            <a:ext cx="1537720" cy="338554"/>
          </a:xfrm>
          <a:prstGeom prst="rect">
            <a:avLst/>
          </a:prstGeom>
          <a:solidFill>
            <a:schemeClr val="accent6">
              <a:lumMod val="40000"/>
              <a:lumOff val="60000"/>
            </a:schemeClr>
          </a:solidFill>
        </p:spPr>
        <p:txBody>
          <a:bodyPr wrap="square">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Cây quyết định </a:t>
            </a:r>
            <a:endParaRPr lang="en-US" sz="1600"/>
          </a:p>
        </p:txBody>
      </p:sp>
      <p:sp>
        <p:nvSpPr>
          <p:cNvPr id="84" name="TextBox 83">
            <a:extLst>
              <a:ext uri="{FF2B5EF4-FFF2-40B4-BE49-F238E27FC236}">
                <a16:creationId xmlns:a16="http://schemas.microsoft.com/office/drawing/2014/main" id="{00A61714-B12D-0E58-B348-A5206BD1717F}"/>
              </a:ext>
            </a:extLst>
          </p:cNvPr>
          <p:cNvSpPr txBox="1"/>
          <p:nvPr/>
        </p:nvSpPr>
        <p:spPr>
          <a:xfrm>
            <a:off x="9900522" y="3017486"/>
            <a:ext cx="1750396" cy="338554"/>
          </a:xfrm>
          <a:prstGeom prst="rect">
            <a:avLst/>
          </a:prstGeom>
          <a:solidFill>
            <a:schemeClr val="accent6">
              <a:lumMod val="40000"/>
              <a:lumOff val="60000"/>
            </a:schemeClr>
          </a:solidFill>
        </p:spPr>
        <p:txBody>
          <a:bodyPr wrap="square">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Rừng ngẫu nhiên </a:t>
            </a:r>
            <a:endParaRPr lang="en-US" sz="1600"/>
          </a:p>
        </p:txBody>
      </p:sp>
      <p:cxnSp>
        <p:nvCxnSpPr>
          <p:cNvPr id="100" name="Connector: Elbow 99">
            <a:extLst>
              <a:ext uri="{FF2B5EF4-FFF2-40B4-BE49-F238E27FC236}">
                <a16:creationId xmlns:a16="http://schemas.microsoft.com/office/drawing/2014/main" id="{8ED51FD0-FFDA-9163-9606-614C29CB7A42}"/>
              </a:ext>
            </a:extLst>
          </p:cNvPr>
          <p:cNvCxnSpPr>
            <a:stCxn id="23" idx="2"/>
            <a:endCxn id="82" idx="0"/>
          </p:cNvCxnSpPr>
          <p:nvPr/>
        </p:nvCxnSpPr>
        <p:spPr>
          <a:xfrm rot="5400000">
            <a:off x="8443138" y="2447000"/>
            <a:ext cx="1157352" cy="2154"/>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Connector: Elbow 102">
            <a:extLst>
              <a:ext uri="{FF2B5EF4-FFF2-40B4-BE49-F238E27FC236}">
                <a16:creationId xmlns:a16="http://schemas.microsoft.com/office/drawing/2014/main" id="{EF7A952A-2965-DAAE-5C7A-93F4C95058A1}"/>
              </a:ext>
            </a:extLst>
          </p:cNvPr>
          <p:cNvCxnSpPr>
            <a:cxnSpLocks/>
          </p:cNvCxnSpPr>
          <p:nvPr/>
        </p:nvCxnSpPr>
        <p:spPr>
          <a:xfrm rot="5400000">
            <a:off x="7615634" y="1844852"/>
            <a:ext cx="1293247" cy="1237019"/>
          </a:xfrm>
          <a:prstGeom prst="bentConnector3">
            <a:avLst>
              <a:gd name="adj1" fmla="val 50000"/>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7" name="Connector: Elbow 106">
            <a:extLst>
              <a:ext uri="{FF2B5EF4-FFF2-40B4-BE49-F238E27FC236}">
                <a16:creationId xmlns:a16="http://schemas.microsoft.com/office/drawing/2014/main" id="{F678B24C-3D42-E94A-F652-E474B004BED2}"/>
              </a:ext>
            </a:extLst>
          </p:cNvPr>
          <p:cNvCxnSpPr>
            <a:cxnSpLocks/>
          </p:cNvCxnSpPr>
          <p:nvPr/>
        </p:nvCxnSpPr>
        <p:spPr>
          <a:xfrm rot="16200000" flipH="1">
            <a:off x="9359952" y="1878488"/>
            <a:ext cx="1148517" cy="1063398"/>
          </a:xfrm>
          <a:prstGeom prst="bentConnector3">
            <a:avLst>
              <a:gd name="adj1" fmla="val 50000"/>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9" name="Connector: Elbow 108">
            <a:extLst>
              <a:ext uri="{FF2B5EF4-FFF2-40B4-BE49-F238E27FC236}">
                <a16:creationId xmlns:a16="http://schemas.microsoft.com/office/drawing/2014/main" id="{E9D5594A-6EB7-0F2E-D4C3-03CD3BB26DF5}"/>
              </a:ext>
            </a:extLst>
          </p:cNvPr>
          <p:cNvCxnSpPr>
            <a:stCxn id="57" idx="0"/>
            <a:endCxn id="82" idx="2"/>
          </p:cNvCxnSpPr>
          <p:nvPr/>
        </p:nvCxnSpPr>
        <p:spPr>
          <a:xfrm rot="5400000" flipH="1" flipV="1">
            <a:off x="8416539" y="3966402"/>
            <a:ext cx="1205292" cy="3103"/>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Connector: Elbow 110">
            <a:extLst>
              <a:ext uri="{FF2B5EF4-FFF2-40B4-BE49-F238E27FC236}">
                <a16:creationId xmlns:a16="http://schemas.microsoft.com/office/drawing/2014/main" id="{F3DF93D5-CF66-56B8-8A4F-DC8BDD71B7C4}"/>
              </a:ext>
            </a:extLst>
          </p:cNvPr>
          <p:cNvCxnSpPr>
            <a:stCxn id="57" idx="0"/>
            <a:endCxn id="80" idx="2"/>
          </p:cNvCxnSpPr>
          <p:nvPr/>
        </p:nvCxnSpPr>
        <p:spPr>
          <a:xfrm rot="16200000" flipV="1">
            <a:off x="7584592" y="3137556"/>
            <a:ext cx="1214558" cy="1651527"/>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Connector: Elbow 112">
            <a:extLst>
              <a:ext uri="{FF2B5EF4-FFF2-40B4-BE49-F238E27FC236}">
                <a16:creationId xmlns:a16="http://schemas.microsoft.com/office/drawing/2014/main" id="{D7D7ED59-A3B4-54F3-31CD-2A97ED7CE2B3}"/>
              </a:ext>
            </a:extLst>
          </p:cNvPr>
          <p:cNvCxnSpPr>
            <a:cxnSpLocks/>
          </p:cNvCxnSpPr>
          <p:nvPr/>
        </p:nvCxnSpPr>
        <p:spPr>
          <a:xfrm rot="5400000" flipH="1" flipV="1">
            <a:off x="8993401" y="3361450"/>
            <a:ext cx="1233381" cy="1184919"/>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80638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4946284" cy="461665"/>
          </a:xfrm>
          <a:prstGeom prst="rect">
            <a:avLst/>
          </a:prstGeom>
          <a:noFill/>
        </p:spPr>
        <p:txBody>
          <a:bodyPr wrap="square" rtlCol="0">
            <a:sp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PHƯƠNG PHÁP ĐÁNH GIÁ</a:t>
            </a:r>
          </a:p>
        </p:txBody>
      </p:sp>
      <p:sp>
        <p:nvSpPr>
          <p:cNvPr id="8"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12</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4557442" y="1767820"/>
                <a:ext cx="6361044" cy="597471"/>
              </a:xfrm>
              <a:prstGeom prst="rect">
                <a:avLst/>
              </a:prstGeom>
              <a:noFill/>
            </p:spPr>
            <p:txBody>
              <a:bodyPr wrap="square" lIns="0" tIns="0" rIns="0" bIns="0" rtlCol="0">
                <a:spAutoFit/>
              </a:bodyPr>
              <a:lstStyle/>
              <a:p>
                <a:r>
                  <a:rPr lang="en-US" sz="2400">
                    <a:latin typeface="Times New Roman" panose="02020603050405020304" pitchFamily="18" charset="0"/>
                    <a:cs typeface="Times New Roman" panose="02020603050405020304" pitchFamily="18" charset="0"/>
                  </a:rPr>
                  <a:t>Accuracy </a:t>
                </a:r>
                <a14:m>
                  <m:oMath xmlns:m="http://schemas.openxmlformats.org/officeDocument/2006/math">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𝑇</m:t>
                        </m:r>
                        <m:r>
                          <a:rPr lang="en-US" sz="2400" b="0" i="1" smtClean="0">
                            <a:latin typeface="Cambria Math" panose="02040503050406030204" pitchFamily="18" charset="0"/>
                          </a:rPr>
                          <m:t>ổ</m:t>
                        </m:r>
                        <m:r>
                          <a:rPr lang="en-US" sz="2400" b="0" i="1" smtClean="0">
                            <a:latin typeface="Cambria Math" panose="02040503050406030204" pitchFamily="18" charset="0"/>
                          </a:rPr>
                          <m:t>𝑛𝑔</m:t>
                        </m:r>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ố </m:t>
                        </m:r>
                        <m:r>
                          <a:rPr lang="en-US" sz="2400" b="0" i="1" smtClean="0">
                            <a:latin typeface="Cambria Math" panose="02040503050406030204" pitchFamily="18" charset="0"/>
                          </a:rPr>
                          <m:t>𝑑</m:t>
                        </m:r>
                        <m:r>
                          <a:rPr lang="en-US" sz="2400" b="0" i="1" smtClean="0">
                            <a:latin typeface="Cambria Math" panose="02040503050406030204" pitchFamily="18" charset="0"/>
                          </a:rPr>
                          <m:t>ữ </m:t>
                        </m:r>
                        <m:r>
                          <a:rPr lang="en-US" sz="2400" b="0" i="1" smtClean="0">
                            <a:latin typeface="Cambria Math" panose="02040503050406030204" pitchFamily="18" charset="0"/>
                          </a:rPr>
                          <m:t>𝑙𝑖</m:t>
                        </m:r>
                        <m:r>
                          <a:rPr lang="en-US" sz="2400" b="0" i="1" smtClean="0">
                            <a:latin typeface="Cambria Math" panose="02040503050406030204" pitchFamily="18" charset="0"/>
                          </a:rPr>
                          <m:t>ệ</m:t>
                        </m:r>
                        <m:r>
                          <a:rPr lang="en-US" sz="2400" b="0" i="1" smtClean="0">
                            <a:latin typeface="Cambria Math" panose="02040503050406030204" pitchFamily="18" charset="0"/>
                          </a:rPr>
                          <m:t>𝑢</m:t>
                        </m:r>
                        <m:r>
                          <a:rPr lang="en-US" sz="2400" b="0" i="1" smtClean="0">
                            <a:latin typeface="Cambria Math" panose="02040503050406030204" pitchFamily="18" charset="0"/>
                          </a:rPr>
                          <m:t> </m:t>
                        </m:r>
                        <m:r>
                          <a:rPr lang="en-US" sz="2400" b="0" i="1" smtClean="0">
                            <a:latin typeface="Cambria Math" panose="02040503050406030204" pitchFamily="18" charset="0"/>
                          </a:rPr>
                          <m:t>𝑑</m:t>
                        </m:r>
                        <m:r>
                          <a:rPr lang="en-US" sz="2400" b="0" i="1" smtClean="0">
                            <a:latin typeface="Cambria Math" panose="02040503050406030204" pitchFamily="18" charset="0"/>
                          </a:rPr>
                          <m:t>ự đ</m:t>
                        </m:r>
                        <m:r>
                          <a:rPr lang="en-US" sz="2400" b="0" i="1" smtClean="0">
                            <a:latin typeface="Cambria Math" panose="02040503050406030204" pitchFamily="18" charset="0"/>
                          </a:rPr>
                          <m:t>𝑜</m:t>
                        </m:r>
                        <m:r>
                          <a:rPr lang="en-US" sz="2400" b="0" i="1" smtClean="0">
                            <a:latin typeface="Cambria Math" panose="02040503050406030204" pitchFamily="18" charset="0"/>
                          </a:rPr>
                          <m:t>á</m:t>
                        </m:r>
                        <m:r>
                          <a:rPr lang="en-US" sz="2400" b="0" i="1" smtClean="0">
                            <a:latin typeface="Cambria Math" panose="02040503050406030204" pitchFamily="18" charset="0"/>
                          </a:rPr>
                          <m:t>𝑛</m:t>
                        </m:r>
                        <m:r>
                          <a:rPr lang="en-US" sz="2400" b="0" i="1" smtClean="0">
                            <a:latin typeface="Cambria Math" panose="02040503050406030204" pitchFamily="18" charset="0"/>
                          </a:rPr>
                          <m:t> đú</m:t>
                        </m:r>
                        <m:r>
                          <a:rPr lang="en-US" sz="2400" b="0" i="1" smtClean="0">
                            <a:latin typeface="Cambria Math" panose="02040503050406030204" pitchFamily="18" charset="0"/>
                          </a:rPr>
                          <m:t>𝑛𝑔</m:t>
                        </m:r>
                      </m:num>
                      <m:den>
                        <m:r>
                          <a:rPr lang="en-US" sz="2400" b="0" i="1" smtClean="0">
                            <a:latin typeface="Cambria Math" panose="02040503050406030204" pitchFamily="18" charset="0"/>
                          </a:rPr>
                          <m:t>𝑇</m:t>
                        </m:r>
                        <m:r>
                          <a:rPr lang="en-US" sz="2400" b="0" i="1" smtClean="0">
                            <a:latin typeface="Cambria Math" panose="02040503050406030204" pitchFamily="18" charset="0"/>
                          </a:rPr>
                          <m:t>ổ</m:t>
                        </m:r>
                        <m:r>
                          <a:rPr lang="en-US" sz="2400" b="0" i="1" smtClean="0">
                            <a:latin typeface="Cambria Math" panose="02040503050406030204" pitchFamily="18" charset="0"/>
                          </a:rPr>
                          <m:t>𝑛𝑔</m:t>
                        </m:r>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ố đ</m:t>
                        </m:r>
                        <m:r>
                          <a:rPr lang="en-US" sz="2400" b="0" i="1" smtClean="0">
                            <a:latin typeface="Cambria Math" panose="02040503050406030204" pitchFamily="18" charset="0"/>
                          </a:rPr>
                          <m:t>𝑖</m:t>
                        </m:r>
                        <m:r>
                          <a:rPr lang="en-US" sz="2400" b="0" i="1" smtClean="0">
                            <a:latin typeface="Cambria Math" panose="02040503050406030204" pitchFamily="18" charset="0"/>
                          </a:rPr>
                          <m:t>ể</m:t>
                        </m:r>
                        <m:r>
                          <a:rPr lang="en-US" sz="2400" b="0" i="1" smtClean="0">
                            <a:latin typeface="Cambria Math" panose="02040503050406030204" pitchFamily="18" charset="0"/>
                          </a:rPr>
                          <m:t>𝑚</m:t>
                        </m:r>
                        <m:r>
                          <a:rPr lang="en-US" sz="2400" b="0" i="1" smtClean="0">
                            <a:latin typeface="Cambria Math" panose="02040503050406030204" pitchFamily="18" charset="0"/>
                          </a:rPr>
                          <m:t> </m:t>
                        </m:r>
                        <m:r>
                          <a:rPr lang="en-US" sz="2400" b="0" i="1" smtClean="0">
                            <a:latin typeface="Cambria Math" panose="02040503050406030204" pitchFamily="18" charset="0"/>
                          </a:rPr>
                          <m:t>𝑑</m:t>
                        </m:r>
                        <m:r>
                          <a:rPr lang="en-US" sz="2400" b="0" i="1" smtClean="0">
                            <a:latin typeface="Cambria Math" panose="02040503050406030204" pitchFamily="18" charset="0"/>
                          </a:rPr>
                          <m:t>ữ </m:t>
                        </m:r>
                        <m:r>
                          <a:rPr lang="en-US" sz="2400" b="0" i="1" smtClean="0">
                            <a:latin typeface="Cambria Math" panose="02040503050406030204" pitchFamily="18" charset="0"/>
                          </a:rPr>
                          <m:t>𝑙𝑖</m:t>
                        </m:r>
                        <m:r>
                          <a:rPr lang="en-US" sz="2400" b="0" i="1" smtClean="0">
                            <a:latin typeface="Cambria Math" panose="02040503050406030204" pitchFamily="18" charset="0"/>
                          </a:rPr>
                          <m:t>ệ</m:t>
                        </m:r>
                        <m:r>
                          <a:rPr lang="en-US" sz="2400" b="0" i="1" smtClean="0">
                            <a:latin typeface="Cambria Math" panose="02040503050406030204" pitchFamily="18" charset="0"/>
                          </a:rPr>
                          <m:t>𝑢</m:t>
                        </m:r>
                        <m:r>
                          <a:rPr lang="en-US" sz="2400" b="0" i="1" smtClean="0">
                            <a:latin typeface="Cambria Math" panose="02040503050406030204" pitchFamily="18" charset="0"/>
                          </a:rPr>
                          <m:t> </m:t>
                        </m:r>
                      </m:den>
                    </m:f>
                  </m:oMath>
                </a14:m>
                <a:endParaRPr lang="en-US" sz="240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557442" y="1767820"/>
                <a:ext cx="6361044" cy="597471"/>
              </a:xfrm>
              <a:prstGeom prst="rect">
                <a:avLst/>
              </a:prstGeom>
              <a:blipFill>
                <a:blip r:embed="rId3"/>
                <a:stretch>
                  <a:fillRect l="-2972" b="-918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C1060DE-7EBB-500E-956F-C6726288FEAC}"/>
              </a:ext>
            </a:extLst>
          </p:cNvPr>
          <p:cNvSpPr txBox="1"/>
          <p:nvPr/>
        </p:nvSpPr>
        <p:spPr>
          <a:xfrm>
            <a:off x="861390" y="1923652"/>
            <a:ext cx="3437159" cy="400110"/>
          </a:xfrm>
          <a:prstGeom prst="rect">
            <a:avLst/>
          </a:prstGeom>
          <a:noFill/>
        </p:spPr>
        <p:txBody>
          <a:bodyPr wrap="none" rtlCol="0">
            <a:spAutoFit/>
          </a:bodyPr>
          <a:lstStyle/>
          <a:p>
            <a:r>
              <a:rPr lang="en-US" sz="2000" b="1" err="1">
                <a:solidFill>
                  <a:srgbClr val="0070C0"/>
                </a:solidFill>
                <a:latin typeface="Tahoma" panose="020B0604030504040204" pitchFamily="34" charset="0"/>
                <a:ea typeface="Tahoma" panose="020B0604030504040204" pitchFamily="34" charset="0"/>
                <a:cs typeface="Tahoma" panose="020B0604030504040204" pitchFamily="34" charset="0"/>
              </a:rPr>
              <a:t>Độ</a:t>
            </a:r>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rgbClr val="0070C0"/>
                </a:solidFill>
                <a:latin typeface="Tahoma" panose="020B0604030504040204" pitchFamily="34" charset="0"/>
                <a:ea typeface="Tahoma" panose="020B0604030504040204" pitchFamily="34" charset="0"/>
                <a:cs typeface="Tahoma" panose="020B0604030504040204" pitchFamily="34" charset="0"/>
              </a:rPr>
              <a:t>Chính</a:t>
            </a:r>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rgbClr val="0070C0"/>
                </a:solidFill>
                <a:latin typeface="Tahoma" panose="020B0604030504040204" pitchFamily="34" charset="0"/>
                <a:ea typeface="Tahoma" panose="020B0604030504040204" pitchFamily="34" charset="0"/>
                <a:cs typeface="Tahoma" panose="020B0604030504040204" pitchFamily="34" charset="0"/>
              </a:rPr>
              <a:t>Xác</a:t>
            </a:r>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 (Accuracy) </a:t>
            </a:r>
          </a:p>
        </p:txBody>
      </p:sp>
      <p:sp>
        <p:nvSpPr>
          <p:cNvPr id="5" name="TextBox 4">
            <a:extLst>
              <a:ext uri="{FF2B5EF4-FFF2-40B4-BE49-F238E27FC236}">
                <a16:creationId xmlns:a16="http://schemas.microsoft.com/office/drawing/2014/main" id="{36BDD405-6514-9C01-CF1C-23577491AC34}"/>
              </a:ext>
            </a:extLst>
          </p:cNvPr>
          <p:cNvSpPr txBox="1"/>
          <p:nvPr/>
        </p:nvSpPr>
        <p:spPr>
          <a:xfrm>
            <a:off x="861390" y="5277414"/>
            <a:ext cx="1295547" cy="400110"/>
          </a:xfrm>
          <a:prstGeom prst="rect">
            <a:avLst/>
          </a:prstGeom>
          <a:noFill/>
        </p:spPr>
        <p:txBody>
          <a:bodyPr wrap="none" rtlCol="0">
            <a:spAutoFit/>
          </a:bodyPr>
          <a:lstStyle/>
          <a:p>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F1-score</a:t>
            </a:r>
          </a:p>
        </p:txBody>
      </p:sp>
      <p:sp>
        <p:nvSpPr>
          <p:cNvPr id="9" name="TextBox 8">
            <a:extLst>
              <a:ext uri="{FF2B5EF4-FFF2-40B4-BE49-F238E27FC236}">
                <a16:creationId xmlns:a16="http://schemas.microsoft.com/office/drawing/2014/main" id="{D8968A74-A053-A54F-E7FF-94AD588AD8A7}"/>
              </a:ext>
            </a:extLst>
          </p:cNvPr>
          <p:cNvSpPr txBox="1"/>
          <p:nvPr/>
        </p:nvSpPr>
        <p:spPr>
          <a:xfrm>
            <a:off x="861390" y="4334848"/>
            <a:ext cx="965329" cy="400110"/>
          </a:xfrm>
          <a:prstGeom prst="rect">
            <a:avLst/>
          </a:prstGeom>
          <a:noFill/>
        </p:spPr>
        <p:txBody>
          <a:bodyPr wrap="none" rtlCol="0">
            <a:spAutoFit/>
          </a:bodyPr>
          <a:lstStyle/>
          <a:p>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Recall</a:t>
            </a:r>
          </a:p>
        </p:txBody>
      </p:sp>
      <p:sp>
        <p:nvSpPr>
          <p:cNvPr id="10" name="TextBox 9">
            <a:extLst>
              <a:ext uri="{FF2B5EF4-FFF2-40B4-BE49-F238E27FC236}">
                <a16:creationId xmlns:a16="http://schemas.microsoft.com/office/drawing/2014/main" id="{AA3FE1EC-111C-E909-E9D3-B384069BE36E}"/>
              </a:ext>
            </a:extLst>
          </p:cNvPr>
          <p:cNvSpPr txBox="1"/>
          <p:nvPr/>
        </p:nvSpPr>
        <p:spPr>
          <a:xfrm>
            <a:off x="861391" y="3102125"/>
            <a:ext cx="1358064" cy="400110"/>
          </a:xfrm>
          <a:prstGeom prst="rect">
            <a:avLst/>
          </a:prstGeom>
          <a:noFill/>
        </p:spPr>
        <p:txBody>
          <a:bodyPr wrap="none" rtlCol="0">
            <a:spAutoFit/>
          </a:bodyPr>
          <a:lstStyle/>
          <a:p>
            <a:r>
              <a:rPr lang="en-US" sz="2000" b="1" dirty="0">
                <a:solidFill>
                  <a:srgbClr val="0070C0"/>
                </a:solidFill>
                <a:latin typeface="Tahoma" panose="020B0604030504040204" pitchFamily="34" charset="0"/>
                <a:ea typeface="Tahoma" panose="020B0604030504040204" pitchFamily="34" charset="0"/>
                <a:cs typeface="Tahoma" panose="020B0604030504040204" pitchFamily="34" charset="0"/>
              </a:rPr>
              <a:t>Precision</a:t>
            </a:r>
          </a:p>
        </p:txBody>
      </p:sp>
      <p:pic>
        <p:nvPicPr>
          <p:cNvPr id="11" name="Picture 10">
            <a:extLst>
              <a:ext uri="{FF2B5EF4-FFF2-40B4-BE49-F238E27FC236}">
                <a16:creationId xmlns:a16="http://schemas.microsoft.com/office/drawing/2014/main" id="{FE4D05E2-7705-4EF9-A4EC-F763DC824456}"/>
              </a:ext>
            </a:extLst>
          </p:cNvPr>
          <p:cNvPicPr>
            <a:picLocks noChangeAspect="1"/>
          </p:cNvPicPr>
          <p:nvPr/>
        </p:nvPicPr>
        <p:blipFill>
          <a:blip r:embed="rId4"/>
          <a:stretch>
            <a:fillRect/>
          </a:stretch>
        </p:blipFill>
        <p:spPr>
          <a:xfrm>
            <a:off x="4633473" y="3019087"/>
            <a:ext cx="2839082" cy="795729"/>
          </a:xfrm>
          <a:prstGeom prst="rect">
            <a:avLst/>
          </a:prstGeom>
        </p:spPr>
      </p:pic>
      <p:pic>
        <p:nvPicPr>
          <p:cNvPr id="13" name="Picture 12">
            <a:extLst>
              <a:ext uri="{FF2B5EF4-FFF2-40B4-BE49-F238E27FC236}">
                <a16:creationId xmlns:a16="http://schemas.microsoft.com/office/drawing/2014/main" id="{108EF62E-4C3C-4BE1-978E-02B3C043430A}"/>
              </a:ext>
            </a:extLst>
          </p:cNvPr>
          <p:cNvPicPr>
            <a:picLocks noChangeAspect="1"/>
          </p:cNvPicPr>
          <p:nvPr/>
        </p:nvPicPr>
        <p:blipFill>
          <a:blip r:embed="rId5"/>
          <a:stretch>
            <a:fillRect/>
          </a:stretch>
        </p:blipFill>
        <p:spPr>
          <a:xfrm>
            <a:off x="4633473" y="4063743"/>
            <a:ext cx="2972215" cy="809738"/>
          </a:xfrm>
          <a:prstGeom prst="rect">
            <a:avLst/>
          </a:prstGeom>
        </p:spPr>
      </p:pic>
      <p:pic>
        <p:nvPicPr>
          <p:cNvPr id="15" name="Picture 14">
            <a:extLst>
              <a:ext uri="{FF2B5EF4-FFF2-40B4-BE49-F238E27FC236}">
                <a16:creationId xmlns:a16="http://schemas.microsoft.com/office/drawing/2014/main" id="{70FE9B1B-6969-4501-B7C3-937D574D65DE}"/>
              </a:ext>
            </a:extLst>
          </p:cNvPr>
          <p:cNvPicPr>
            <a:picLocks noChangeAspect="1"/>
          </p:cNvPicPr>
          <p:nvPr/>
        </p:nvPicPr>
        <p:blipFill>
          <a:blip r:embed="rId6"/>
          <a:stretch>
            <a:fillRect/>
          </a:stretch>
        </p:blipFill>
        <p:spPr>
          <a:xfrm>
            <a:off x="4480390" y="5039258"/>
            <a:ext cx="3477110" cy="876422"/>
          </a:xfrm>
          <a:prstGeom prst="rect">
            <a:avLst/>
          </a:prstGeom>
        </p:spPr>
      </p:pic>
    </p:spTree>
    <p:extLst>
      <p:ext uri="{BB962C8B-B14F-4D97-AF65-F5344CB8AC3E}">
        <p14:creationId xmlns:p14="http://schemas.microsoft.com/office/powerpoint/2010/main" val="344593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3993637" cy="461665"/>
          </a:xfrm>
          <a:prstGeom prst="rect">
            <a:avLst/>
          </a:prstGeom>
          <a:noFill/>
        </p:spPr>
        <p:txBody>
          <a:bodyPr wrap="square" rtlCol="0">
            <a:sp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KẾT QUẢ CỦA MÔ HÌNH </a:t>
            </a:r>
          </a:p>
        </p:txBody>
      </p:sp>
      <p:pic>
        <p:nvPicPr>
          <p:cNvPr id="13" name="Picture 12">
            <a:extLst>
              <a:ext uri="{FF2B5EF4-FFF2-40B4-BE49-F238E27FC236}">
                <a16:creationId xmlns:a16="http://schemas.microsoft.com/office/drawing/2014/main" id="{1DF9D9C4-7A1D-9B59-1279-BC3EEF87A35F}"/>
              </a:ext>
            </a:extLst>
          </p:cNvPr>
          <p:cNvPicPr>
            <a:picLocks noChangeAspect="1"/>
          </p:cNvPicPr>
          <p:nvPr/>
        </p:nvPicPr>
        <p:blipFill rotWithShape="1">
          <a:blip r:embed="rId3"/>
          <a:srcRect l="2427" t="2900"/>
          <a:stretch/>
        </p:blipFill>
        <p:spPr>
          <a:xfrm>
            <a:off x="2240200" y="1112493"/>
            <a:ext cx="8237536" cy="3460297"/>
          </a:xfrm>
          <a:prstGeom prst="rect">
            <a:avLst/>
          </a:prstGeom>
        </p:spPr>
      </p:pic>
      <p:sp>
        <p:nvSpPr>
          <p:cNvPr id="2" name="TextBox 1">
            <a:extLst>
              <a:ext uri="{FF2B5EF4-FFF2-40B4-BE49-F238E27FC236}">
                <a16:creationId xmlns:a16="http://schemas.microsoft.com/office/drawing/2014/main" id="{A9E9F40E-34AF-CD0C-433C-E2D4A9CA36E2}"/>
              </a:ext>
            </a:extLst>
          </p:cNvPr>
          <p:cNvSpPr txBox="1"/>
          <p:nvPr/>
        </p:nvSpPr>
        <p:spPr>
          <a:xfrm>
            <a:off x="2033801" y="4771290"/>
            <a:ext cx="3990195" cy="1754326"/>
          </a:xfrm>
          <a:prstGeom prst="rect">
            <a:avLst/>
          </a:prstGeom>
          <a:noFill/>
        </p:spPr>
        <p:txBody>
          <a:bodyPr wrap="non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Thực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đánh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4 </a:t>
            </a:r>
            <a:r>
              <a:rPr lang="en-US" dirty="0" err="1">
                <a:latin typeface="Tahoma" panose="020B0604030504040204" pitchFamily="34" charset="0"/>
                <a:ea typeface="Tahoma" panose="020B0604030504040204" pitchFamily="34" charset="0"/>
                <a:cs typeface="Tahoma" panose="020B0604030504040204" pitchFamily="34" charset="0"/>
              </a:rPr>
              <a:t>độ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đo</a:t>
            </a:r>
            <a:r>
              <a:rPr lang="en-US" dirty="0">
                <a:latin typeface="Tahoma" panose="020B0604030504040204" pitchFamily="34" charset="0"/>
                <a:ea typeface="Tahoma" panose="020B0604030504040204" pitchFamily="34" charset="0"/>
                <a:cs typeface="Tahoma" panose="020B0604030504040204" pitchFamily="34" charset="0"/>
              </a:rPr>
              <a:t>: </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Accuracy</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Precision</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Recall</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F1-score</a:t>
            </a:r>
          </a:p>
          <a:p>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4" name="Graphic 3" descr="Arrow: Straight with solid fill">
            <a:extLst>
              <a:ext uri="{FF2B5EF4-FFF2-40B4-BE49-F238E27FC236}">
                <a16:creationId xmlns:a16="http://schemas.microsoft.com/office/drawing/2014/main" id="{14C5FA85-D678-9E0C-D66E-8E00D549D8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2005993" y="6118167"/>
            <a:ext cx="694267" cy="588072"/>
          </a:xfrm>
          <a:prstGeom prst="rect">
            <a:avLst/>
          </a:prstGeom>
        </p:spPr>
      </p:pic>
      <p:sp>
        <p:nvSpPr>
          <p:cNvPr id="5" name="TextBox 4">
            <a:extLst>
              <a:ext uri="{FF2B5EF4-FFF2-40B4-BE49-F238E27FC236}">
                <a16:creationId xmlns:a16="http://schemas.microsoft.com/office/drawing/2014/main" id="{A72A8CC7-3269-D8FC-2356-7C2830A338EE}"/>
              </a:ext>
            </a:extLst>
          </p:cNvPr>
          <p:cNvSpPr txBox="1"/>
          <p:nvPr/>
        </p:nvSpPr>
        <p:spPr>
          <a:xfrm>
            <a:off x="2700260" y="6227537"/>
            <a:ext cx="4267515" cy="369332"/>
          </a:xfrm>
          <a:prstGeom prst="rect">
            <a:avLst/>
          </a:prstGeom>
          <a:noFill/>
        </p:spPr>
        <p:txBody>
          <a:bodyPr wrap="non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Rừng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ngẫu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nhất</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4968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1"/>
          <p:cNvSpPr txBox="1"/>
          <p:nvPr/>
        </p:nvSpPr>
        <p:spPr>
          <a:xfrm>
            <a:off x="470515" y="208914"/>
            <a:ext cx="280971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ahoma" panose="020B0604030504040204" pitchFamily="34" charset="0"/>
                <a:ea typeface="Tahoma" panose="020B0604030504040204" pitchFamily="34" charset="0"/>
                <a:cs typeface="Tahoma" panose="020B0604030504040204" pitchFamily="34" charset="0"/>
                <a:sym typeface="Calibri"/>
              </a:rPr>
              <a:t>KẾT LUẬN</a:t>
            </a:r>
            <a:endParaRPr>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19" name="Google Shape;419;p21"/>
          <p:cNvSpPr/>
          <p:nvPr/>
        </p:nvSpPr>
        <p:spPr>
          <a:xfrm rot="5400000">
            <a:off x="-66578" y="235266"/>
            <a:ext cx="603672" cy="470516"/>
          </a:xfrm>
          <a:prstGeom prst="flowChartExtra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421" name="Google Shape;421;p21"/>
          <p:cNvSpPr txBox="1"/>
          <p:nvPr/>
        </p:nvSpPr>
        <p:spPr>
          <a:xfrm>
            <a:off x="897296" y="893796"/>
            <a:ext cx="267573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Những</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điểm</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đạt</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được</a:t>
            </a:r>
            <a:endParaRPr>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ahoma" panose="020B0604030504040204" pitchFamily="34" charset="0"/>
                <a:ea typeface="Tahoma" panose="020B0604030504040204" pitchFamily="34" charset="0"/>
                <a:cs typeface="Tahoma" panose="020B0604030504040204" pitchFamily="34" charset="0"/>
              </a:rPr>
              <a:t>14</a:t>
            </a:fld>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470515" y="1424789"/>
            <a:ext cx="4360977" cy="3539430"/>
          </a:xfrm>
          <a:prstGeom prst="rect">
            <a:avLst/>
          </a:prstGeom>
          <a:noFill/>
        </p:spPr>
        <p:txBody>
          <a:bodyPr wrap="square" rtlCol="0">
            <a:spAutoFit/>
          </a:bodyPr>
          <a:lstStyle/>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Tìm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hiểu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học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máy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học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sâu</a:t>
            </a:r>
            <a:r>
              <a:rPr lang="en-US" sz="1600" dirty="0">
                <a:latin typeface="Tahoma" panose="020B0604030504040204" pitchFamily="34" charset="0"/>
                <a:ea typeface="Tahoma" panose="020B0604030504040204" pitchFamily="34" charset="0"/>
                <a:cs typeface="Tahoma" panose="020B0604030504040204" pitchFamily="34" charset="0"/>
              </a:rPr>
              <a:t>.</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Tìm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hiểu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về</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bài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toán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phân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loại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mì</a:t>
            </a:r>
            <a:r>
              <a:rPr lang="en-US" sz="1600" dirty="0">
                <a:latin typeface="Tahoma" panose="020B0604030504040204" pitchFamily="34" charset="0"/>
                <a:ea typeface="Tahoma" panose="020B0604030504040204" pitchFamily="34" charset="0"/>
                <a:cs typeface="Tahoma" panose="020B0604030504040204" pitchFamily="34" charset="0"/>
              </a:rPr>
              <a:t> ramen</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Xây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dựng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và</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đặt</a:t>
            </a:r>
            <a:r>
              <a:rPr lang="en-US" sz="1600" dirty="0">
                <a:latin typeface="Tahoma" panose="020B0604030504040204" pitchFamily="34" charset="0"/>
                <a:ea typeface="Tahoma" panose="020B0604030504040204" pitchFamily="34" charset="0"/>
                <a:cs typeface="Tahoma" panose="020B0604030504040204" pitchFamily="34" charset="0"/>
              </a:rPr>
              <a:t> 3 </a:t>
            </a:r>
            <a:r>
              <a:rPr lang="en-US" sz="1600" dirty="0" err="1">
                <a:latin typeface="Tahoma" panose="020B0604030504040204" pitchFamily="34" charset="0"/>
                <a:ea typeface="Tahoma" panose="020B0604030504040204" pitchFamily="34" charset="0"/>
                <a:cs typeface="Tahoma" panose="020B0604030504040204" pitchFamily="34" charset="0"/>
              </a:rPr>
              <a:t>mô</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hình</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Hồi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quy</a:t>
            </a:r>
            <a:r>
              <a:rPr lang="en-US" sz="1600" dirty="0">
                <a:latin typeface="Tahoma" panose="020B0604030504040204" pitchFamily="34" charset="0"/>
                <a:ea typeface="Tahoma" panose="020B0604030504040204" pitchFamily="34" charset="0"/>
                <a:cs typeface="Tahoma" panose="020B0604030504040204" pitchFamily="34" charset="0"/>
              </a:rPr>
              <a:t> logistic, </a:t>
            </a:r>
            <a:r>
              <a:rPr lang="en-US" sz="1600" dirty="0" err="1">
                <a:latin typeface="Tahoma" panose="020B0604030504040204" pitchFamily="34" charset="0"/>
                <a:ea typeface="Tahoma" panose="020B0604030504040204" pitchFamily="34" charset="0"/>
                <a:cs typeface="Tahoma" panose="020B0604030504040204" pitchFamily="34" charset="0"/>
              </a:rPr>
              <a:t>Cây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quyết</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định</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và</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rừng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ngẫu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nhiên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cho</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bài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toán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phân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loại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mì</a:t>
            </a:r>
            <a:r>
              <a:rPr lang="en-US" sz="1600" dirty="0">
                <a:latin typeface="Tahoma" panose="020B0604030504040204" pitchFamily="34" charset="0"/>
                <a:ea typeface="Tahoma" panose="020B0604030504040204" pitchFamily="34" charset="0"/>
                <a:cs typeface="Tahoma" panose="020B0604030504040204" pitchFamily="34" charset="0"/>
              </a:rPr>
              <a:t> ramen</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vi-VN" sz="1600" dirty="0">
                <a:latin typeface="Tahoma" panose="020B0604030504040204" pitchFamily="34" charset="0"/>
                <a:ea typeface="Tahoma" panose="020B0604030504040204" pitchFamily="34" charset="0"/>
                <a:cs typeface="Tahoma" panose="020B0604030504040204" pitchFamily="34" charset="0"/>
              </a:rPr>
              <a:t>Sử dụng các tiêu chí để đánh giá các mô hình được cài đặt</a:t>
            </a:r>
            <a:endParaRPr lang="vi-VN" sz="1600" dirty="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590C15A9-0930-3E58-D818-EA52F59BE37C}"/>
              </a:ext>
            </a:extLst>
          </p:cNvPr>
          <p:cNvSpPr txBox="1"/>
          <p:nvPr/>
        </p:nvSpPr>
        <p:spPr>
          <a:xfrm>
            <a:off x="5802929" y="1424789"/>
            <a:ext cx="6196912" cy="3046988"/>
          </a:xfrm>
          <a:prstGeom prst="rect">
            <a:avLst/>
          </a:prstGeom>
          <a:noFill/>
        </p:spPr>
        <p:txBody>
          <a:bodyPr wrap="square">
            <a:spAutoFit/>
          </a:bodyPr>
          <a:lstStyle/>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Ứng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dụng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một</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số</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mô</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hình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máy</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sâu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bài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toán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nhận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dạng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vi-VN" sz="1600">
                <a:latin typeface="Tahoma" panose="020B0604030504040204" pitchFamily="34" charset="0"/>
                <a:ea typeface="Tahoma" panose="020B0604030504040204" pitchFamily="34" charset="0"/>
                <a:cs typeface="Tahoma" panose="020B0604030504040204" pitchFamily="34" charset="0"/>
              </a:rPr>
              <a:t>Cải thiện, tăng cường độ chính xác của các mô hình bằng cách thử nghiệm với bộ tham số khác nhau cho mô hình.</a:t>
            </a: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Tìm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kiếm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thêm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tập</a:t>
            </a:r>
            <a:r>
              <a:rPr lang="en-US" sz="1600">
                <a:latin typeface="Tahoma" panose="020B0604030504040204" pitchFamily="34" charset="0"/>
                <a:ea typeface="Tahoma" panose="020B0604030504040204" pitchFamily="34" charset="0"/>
                <a:cs typeface="Tahoma" panose="020B0604030504040204" pitchFamily="34" charset="0"/>
              </a:rPr>
              <a:t> data </a:t>
            </a:r>
            <a:r>
              <a:rPr lang="en-US" sz="1600" err="1">
                <a:latin typeface="Tahoma" panose="020B0604030504040204" pitchFamily="34" charset="0"/>
                <a:ea typeface="Tahoma" panose="020B0604030504040204" pitchFamily="34" charset="0"/>
                <a:cs typeface="Tahoma" panose="020B0604030504040204" pitchFamily="34" charset="0"/>
              </a:rPr>
              <a:t>phù</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hợp</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bài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toán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quá</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trình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có</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nâng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cao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tính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hiệu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quả</a:t>
            </a: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Sử</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dụng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thêm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tiêu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chí</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đánh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giá</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mô</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hình</a:t>
            </a:r>
            <a:r>
              <a:rPr lang="en-US" sz="1600">
                <a:latin typeface="Tahoma" panose="020B0604030504040204" pitchFamily="34" charset="0"/>
                <a:ea typeface="Tahoma" panose="020B0604030504040204" pitchFamily="34" charset="0"/>
                <a:cs typeface="Tahoma" panose="020B0604030504040204" pitchFamily="34" charset="0"/>
              </a:rPr>
              <a:t>.</a:t>
            </a:r>
            <a:endParaRPr lang="en-US" sz="160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pPr marL="342900" indent="-342900" algn="just">
              <a:buFont typeface="+mj-lt"/>
              <a:buAutoNum type="arabicPeriod"/>
            </a:pPr>
            <a:endParaRPr lang="en-US" sz="160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8" name="object 17">
            <a:extLst>
              <a:ext uri="{FF2B5EF4-FFF2-40B4-BE49-F238E27FC236}">
                <a16:creationId xmlns:a16="http://schemas.microsoft.com/office/drawing/2014/main" id="{06561C59-E358-02BB-18F0-F1210F9451F0}"/>
              </a:ext>
            </a:extLst>
          </p:cNvPr>
          <p:cNvSpPr/>
          <p:nvPr/>
        </p:nvSpPr>
        <p:spPr>
          <a:xfrm>
            <a:off x="5271815" y="793966"/>
            <a:ext cx="36000" cy="3312000"/>
          </a:xfrm>
          <a:custGeom>
            <a:avLst/>
            <a:gdLst/>
            <a:ahLst/>
            <a:cxnLst/>
            <a:rect l="l" t="t" r="r" b="b"/>
            <a:pathLst>
              <a:path w="57150" h="6515734">
                <a:moveTo>
                  <a:pt x="38430" y="6400889"/>
                </a:moveTo>
                <a:lnTo>
                  <a:pt x="330" y="6400774"/>
                </a:lnTo>
                <a:lnTo>
                  <a:pt x="0" y="6515074"/>
                </a:lnTo>
                <a:lnTo>
                  <a:pt x="38100" y="6515189"/>
                </a:lnTo>
                <a:lnTo>
                  <a:pt x="38430" y="6400889"/>
                </a:lnTo>
                <a:close/>
              </a:path>
              <a:path w="57150" h="6515734">
                <a:moveTo>
                  <a:pt x="38874" y="6248489"/>
                </a:moveTo>
                <a:lnTo>
                  <a:pt x="774" y="6248374"/>
                </a:lnTo>
                <a:lnTo>
                  <a:pt x="444" y="6362674"/>
                </a:lnTo>
                <a:lnTo>
                  <a:pt x="38544" y="6362789"/>
                </a:lnTo>
                <a:lnTo>
                  <a:pt x="38874" y="6248489"/>
                </a:lnTo>
                <a:close/>
              </a:path>
              <a:path w="57150" h="6515734">
                <a:moveTo>
                  <a:pt x="39319" y="6096089"/>
                </a:moveTo>
                <a:lnTo>
                  <a:pt x="1219" y="6095974"/>
                </a:lnTo>
                <a:lnTo>
                  <a:pt x="889" y="6210274"/>
                </a:lnTo>
                <a:lnTo>
                  <a:pt x="38989" y="6210389"/>
                </a:lnTo>
                <a:lnTo>
                  <a:pt x="39319" y="6096089"/>
                </a:lnTo>
                <a:close/>
              </a:path>
              <a:path w="57150" h="6515734">
                <a:moveTo>
                  <a:pt x="39763" y="5943689"/>
                </a:moveTo>
                <a:lnTo>
                  <a:pt x="1663" y="5943574"/>
                </a:lnTo>
                <a:lnTo>
                  <a:pt x="1333" y="6057874"/>
                </a:lnTo>
                <a:lnTo>
                  <a:pt x="39433" y="6057989"/>
                </a:lnTo>
                <a:lnTo>
                  <a:pt x="39763" y="5943689"/>
                </a:lnTo>
                <a:close/>
              </a:path>
              <a:path w="57150" h="6515734">
                <a:moveTo>
                  <a:pt x="40208" y="5791289"/>
                </a:moveTo>
                <a:lnTo>
                  <a:pt x="2108" y="5791174"/>
                </a:lnTo>
                <a:lnTo>
                  <a:pt x="1778" y="5905474"/>
                </a:lnTo>
                <a:lnTo>
                  <a:pt x="39878" y="5905589"/>
                </a:lnTo>
                <a:lnTo>
                  <a:pt x="40208" y="5791289"/>
                </a:lnTo>
                <a:close/>
              </a:path>
              <a:path w="57150" h="6515734">
                <a:moveTo>
                  <a:pt x="40652" y="5638889"/>
                </a:moveTo>
                <a:lnTo>
                  <a:pt x="2552" y="5638774"/>
                </a:lnTo>
                <a:lnTo>
                  <a:pt x="2222" y="5753074"/>
                </a:lnTo>
                <a:lnTo>
                  <a:pt x="40322" y="5753189"/>
                </a:lnTo>
                <a:lnTo>
                  <a:pt x="40652" y="5638889"/>
                </a:lnTo>
                <a:close/>
              </a:path>
              <a:path w="57150" h="6515734">
                <a:moveTo>
                  <a:pt x="41097" y="5486489"/>
                </a:moveTo>
                <a:lnTo>
                  <a:pt x="2997" y="5486374"/>
                </a:lnTo>
                <a:lnTo>
                  <a:pt x="2667" y="5600674"/>
                </a:lnTo>
                <a:lnTo>
                  <a:pt x="40767" y="5600789"/>
                </a:lnTo>
                <a:lnTo>
                  <a:pt x="41097" y="5486489"/>
                </a:lnTo>
                <a:close/>
              </a:path>
              <a:path w="57150" h="6515734">
                <a:moveTo>
                  <a:pt x="41541" y="5334089"/>
                </a:moveTo>
                <a:lnTo>
                  <a:pt x="3441" y="5333974"/>
                </a:lnTo>
                <a:lnTo>
                  <a:pt x="3111" y="5448274"/>
                </a:lnTo>
                <a:lnTo>
                  <a:pt x="41211" y="5448389"/>
                </a:lnTo>
                <a:lnTo>
                  <a:pt x="41541" y="5334089"/>
                </a:lnTo>
                <a:close/>
              </a:path>
              <a:path w="57150" h="6515734">
                <a:moveTo>
                  <a:pt x="41986" y="5181689"/>
                </a:moveTo>
                <a:lnTo>
                  <a:pt x="3886" y="5181574"/>
                </a:lnTo>
                <a:lnTo>
                  <a:pt x="3556" y="5295874"/>
                </a:lnTo>
                <a:lnTo>
                  <a:pt x="41656" y="5295989"/>
                </a:lnTo>
                <a:lnTo>
                  <a:pt x="41986" y="5181689"/>
                </a:lnTo>
                <a:close/>
              </a:path>
              <a:path w="57150" h="6515734">
                <a:moveTo>
                  <a:pt x="42430" y="5029289"/>
                </a:moveTo>
                <a:lnTo>
                  <a:pt x="4330" y="5029187"/>
                </a:lnTo>
                <a:lnTo>
                  <a:pt x="4000" y="5143487"/>
                </a:lnTo>
                <a:lnTo>
                  <a:pt x="42100" y="5143589"/>
                </a:lnTo>
                <a:lnTo>
                  <a:pt x="42430" y="5029289"/>
                </a:lnTo>
                <a:close/>
              </a:path>
              <a:path w="57150" h="6515734">
                <a:moveTo>
                  <a:pt x="42875" y="4876889"/>
                </a:moveTo>
                <a:lnTo>
                  <a:pt x="4775" y="4876787"/>
                </a:lnTo>
                <a:lnTo>
                  <a:pt x="4445" y="4991087"/>
                </a:lnTo>
                <a:lnTo>
                  <a:pt x="42545" y="4991189"/>
                </a:lnTo>
                <a:lnTo>
                  <a:pt x="42875" y="4876889"/>
                </a:lnTo>
                <a:close/>
              </a:path>
              <a:path w="57150" h="6515734">
                <a:moveTo>
                  <a:pt x="43319" y="4724489"/>
                </a:moveTo>
                <a:lnTo>
                  <a:pt x="5219" y="4724387"/>
                </a:lnTo>
                <a:lnTo>
                  <a:pt x="4889" y="4838687"/>
                </a:lnTo>
                <a:lnTo>
                  <a:pt x="42989" y="4838789"/>
                </a:lnTo>
                <a:lnTo>
                  <a:pt x="43319" y="4724489"/>
                </a:lnTo>
                <a:close/>
              </a:path>
              <a:path w="57150" h="6515734">
                <a:moveTo>
                  <a:pt x="43764" y="4572089"/>
                </a:moveTo>
                <a:lnTo>
                  <a:pt x="5664" y="4571987"/>
                </a:lnTo>
                <a:lnTo>
                  <a:pt x="5334" y="4686287"/>
                </a:lnTo>
                <a:lnTo>
                  <a:pt x="43434" y="4686389"/>
                </a:lnTo>
                <a:lnTo>
                  <a:pt x="43764" y="4572089"/>
                </a:lnTo>
                <a:close/>
              </a:path>
              <a:path w="57150" h="6515734">
                <a:moveTo>
                  <a:pt x="44208" y="4419689"/>
                </a:moveTo>
                <a:lnTo>
                  <a:pt x="6108" y="4419587"/>
                </a:lnTo>
                <a:lnTo>
                  <a:pt x="5778" y="4533887"/>
                </a:lnTo>
                <a:lnTo>
                  <a:pt x="43878" y="4533989"/>
                </a:lnTo>
                <a:lnTo>
                  <a:pt x="44208" y="4419689"/>
                </a:lnTo>
                <a:close/>
              </a:path>
              <a:path w="57150" h="6515734">
                <a:moveTo>
                  <a:pt x="44653" y="4267301"/>
                </a:moveTo>
                <a:lnTo>
                  <a:pt x="6553" y="4267187"/>
                </a:lnTo>
                <a:lnTo>
                  <a:pt x="6223" y="4381487"/>
                </a:lnTo>
                <a:lnTo>
                  <a:pt x="44323" y="4381601"/>
                </a:lnTo>
                <a:lnTo>
                  <a:pt x="44653" y="4267301"/>
                </a:lnTo>
                <a:close/>
              </a:path>
              <a:path w="57150" h="6515734">
                <a:moveTo>
                  <a:pt x="45097" y="4114901"/>
                </a:moveTo>
                <a:lnTo>
                  <a:pt x="6997" y="4114787"/>
                </a:lnTo>
                <a:lnTo>
                  <a:pt x="6667" y="4229087"/>
                </a:lnTo>
                <a:lnTo>
                  <a:pt x="44767" y="4229201"/>
                </a:lnTo>
                <a:lnTo>
                  <a:pt x="45097" y="4114901"/>
                </a:lnTo>
                <a:close/>
              </a:path>
              <a:path w="57150" h="6515734">
                <a:moveTo>
                  <a:pt x="45542" y="3962501"/>
                </a:moveTo>
                <a:lnTo>
                  <a:pt x="7442" y="3962387"/>
                </a:lnTo>
                <a:lnTo>
                  <a:pt x="7112" y="4076687"/>
                </a:lnTo>
                <a:lnTo>
                  <a:pt x="45212" y="4076801"/>
                </a:lnTo>
                <a:lnTo>
                  <a:pt x="45542" y="3962501"/>
                </a:lnTo>
                <a:close/>
              </a:path>
              <a:path w="57150" h="6515734">
                <a:moveTo>
                  <a:pt x="45986" y="3810101"/>
                </a:moveTo>
                <a:lnTo>
                  <a:pt x="7886" y="3809987"/>
                </a:lnTo>
                <a:lnTo>
                  <a:pt x="7556" y="3924287"/>
                </a:lnTo>
                <a:lnTo>
                  <a:pt x="45656" y="3924401"/>
                </a:lnTo>
                <a:lnTo>
                  <a:pt x="45986" y="3810101"/>
                </a:lnTo>
                <a:close/>
              </a:path>
              <a:path w="57150" h="6515734">
                <a:moveTo>
                  <a:pt x="46431" y="3657701"/>
                </a:moveTo>
                <a:lnTo>
                  <a:pt x="8331" y="3657587"/>
                </a:lnTo>
                <a:lnTo>
                  <a:pt x="8001" y="3771887"/>
                </a:lnTo>
                <a:lnTo>
                  <a:pt x="46101" y="3772001"/>
                </a:lnTo>
                <a:lnTo>
                  <a:pt x="46431" y="3657701"/>
                </a:lnTo>
                <a:close/>
              </a:path>
              <a:path w="57150" h="6515734">
                <a:moveTo>
                  <a:pt x="46875" y="3505301"/>
                </a:moveTo>
                <a:lnTo>
                  <a:pt x="8775" y="3505187"/>
                </a:lnTo>
                <a:lnTo>
                  <a:pt x="8445" y="3619487"/>
                </a:lnTo>
                <a:lnTo>
                  <a:pt x="46545" y="3619601"/>
                </a:lnTo>
                <a:lnTo>
                  <a:pt x="46875" y="3505301"/>
                </a:lnTo>
                <a:close/>
              </a:path>
              <a:path w="57150" h="6515734">
                <a:moveTo>
                  <a:pt x="47320" y="3352901"/>
                </a:moveTo>
                <a:lnTo>
                  <a:pt x="9220" y="3352787"/>
                </a:lnTo>
                <a:lnTo>
                  <a:pt x="8890" y="3467087"/>
                </a:lnTo>
                <a:lnTo>
                  <a:pt x="46990" y="3467201"/>
                </a:lnTo>
                <a:lnTo>
                  <a:pt x="47320" y="3352901"/>
                </a:lnTo>
                <a:close/>
              </a:path>
              <a:path w="57150" h="6515734">
                <a:moveTo>
                  <a:pt x="47764" y="3200501"/>
                </a:moveTo>
                <a:lnTo>
                  <a:pt x="9664" y="3200387"/>
                </a:lnTo>
                <a:lnTo>
                  <a:pt x="9334" y="3314687"/>
                </a:lnTo>
                <a:lnTo>
                  <a:pt x="47434" y="3314801"/>
                </a:lnTo>
                <a:lnTo>
                  <a:pt x="47764" y="3200501"/>
                </a:lnTo>
                <a:close/>
              </a:path>
              <a:path w="57150" h="6515734">
                <a:moveTo>
                  <a:pt x="48209" y="3048101"/>
                </a:moveTo>
                <a:lnTo>
                  <a:pt x="10109" y="3047987"/>
                </a:lnTo>
                <a:lnTo>
                  <a:pt x="9779" y="3162287"/>
                </a:lnTo>
                <a:lnTo>
                  <a:pt x="47879" y="3162401"/>
                </a:lnTo>
                <a:lnTo>
                  <a:pt x="48209" y="3048101"/>
                </a:lnTo>
                <a:close/>
              </a:path>
              <a:path w="57150" h="6515734">
                <a:moveTo>
                  <a:pt x="48653" y="2895701"/>
                </a:moveTo>
                <a:lnTo>
                  <a:pt x="10553" y="2895587"/>
                </a:lnTo>
                <a:lnTo>
                  <a:pt x="10223" y="3009887"/>
                </a:lnTo>
                <a:lnTo>
                  <a:pt x="48323" y="3010001"/>
                </a:lnTo>
                <a:lnTo>
                  <a:pt x="48653" y="2895701"/>
                </a:lnTo>
                <a:close/>
              </a:path>
              <a:path w="57150" h="6515734">
                <a:moveTo>
                  <a:pt x="49098" y="2743301"/>
                </a:moveTo>
                <a:lnTo>
                  <a:pt x="10998" y="2743187"/>
                </a:lnTo>
                <a:lnTo>
                  <a:pt x="10668" y="2857487"/>
                </a:lnTo>
                <a:lnTo>
                  <a:pt x="48768" y="2857601"/>
                </a:lnTo>
                <a:lnTo>
                  <a:pt x="49098" y="2743301"/>
                </a:lnTo>
                <a:close/>
              </a:path>
              <a:path w="57150" h="6515734">
                <a:moveTo>
                  <a:pt x="49542" y="2590901"/>
                </a:moveTo>
                <a:lnTo>
                  <a:pt x="11442" y="2590787"/>
                </a:lnTo>
                <a:lnTo>
                  <a:pt x="11112" y="2705087"/>
                </a:lnTo>
                <a:lnTo>
                  <a:pt x="49212" y="2705201"/>
                </a:lnTo>
                <a:lnTo>
                  <a:pt x="49542" y="2590901"/>
                </a:lnTo>
                <a:close/>
              </a:path>
              <a:path w="57150" h="6515734">
                <a:moveTo>
                  <a:pt x="49987" y="2438501"/>
                </a:moveTo>
                <a:lnTo>
                  <a:pt x="11887" y="2438387"/>
                </a:lnTo>
                <a:lnTo>
                  <a:pt x="11557" y="2552687"/>
                </a:lnTo>
                <a:lnTo>
                  <a:pt x="49657" y="2552801"/>
                </a:lnTo>
                <a:lnTo>
                  <a:pt x="49987" y="2438501"/>
                </a:lnTo>
                <a:close/>
              </a:path>
              <a:path w="57150" h="6515734">
                <a:moveTo>
                  <a:pt x="50431" y="2286101"/>
                </a:moveTo>
                <a:lnTo>
                  <a:pt x="12331" y="2285987"/>
                </a:lnTo>
                <a:lnTo>
                  <a:pt x="12001" y="2400287"/>
                </a:lnTo>
                <a:lnTo>
                  <a:pt x="50101" y="2400401"/>
                </a:lnTo>
                <a:lnTo>
                  <a:pt x="50431" y="2286101"/>
                </a:lnTo>
                <a:close/>
              </a:path>
              <a:path w="57150" h="6515734">
                <a:moveTo>
                  <a:pt x="50876" y="2133701"/>
                </a:moveTo>
                <a:lnTo>
                  <a:pt x="12776" y="2133600"/>
                </a:lnTo>
                <a:lnTo>
                  <a:pt x="12446" y="2247887"/>
                </a:lnTo>
                <a:lnTo>
                  <a:pt x="50533" y="2248001"/>
                </a:lnTo>
                <a:lnTo>
                  <a:pt x="50876" y="2133701"/>
                </a:lnTo>
                <a:close/>
              </a:path>
              <a:path w="57150" h="6515734">
                <a:moveTo>
                  <a:pt x="51320" y="1981301"/>
                </a:moveTo>
                <a:lnTo>
                  <a:pt x="13220" y="1981200"/>
                </a:lnTo>
                <a:lnTo>
                  <a:pt x="12877" y="2095500"/>
                </a:lnTo>
                <a:lnTo>
                  <a:pt x="50977" y="2095601"/>
                </a:lnTo>
                <a:lnTo>
                  <a:pt x="51320" y="1981301"/>
                </a:lnTo>
                <a:close/>
              </a:path>
              <a:path w="57150" h="6515734">
                <a:moveTo>
                  <a:pt x="51765" y="1828901"/>
                </a:moveTo>
                <a:lnTo>
                  <a:pt x="13665" y="1828800"/>
                </a:lnTo>
                <a:lnTo>
                  <a:pt x="13322" y="1943100"/>
                </a:lnTo>
                <a:lnTo>
                  <a:pt x="51422" y="1943201"/>
                </a:lnTo>
                <a:lnTo>
                  <a:pt x="51765" y="1828901"/>
                </a:lnTo>
                <a:close/>
              </a:path>
              <a:path w="57150" h="6515734">
                <a:moveTo>
                  <a:pt x="52209" y="1676501"/>
                </a:moveTo>
                <a:lnTo>
                  <a:pt x="14109" y="1676400"/>
                </a:lnTo>
                <a:lnTo>
                  <a:pt x="13766" y="1790700"/>
                </a:lnTo>
                <a:lnTo>
                  <a:pt x="51866" y="1790801"/>
                </a:lnTo>
                <a:lnTo>
                  <a:pt x="52209" y="1676501"/>
                </a:lnTo>
                <a:close/>
              </a:path>
              <a:path w="57150" h="6515734">
                <a:moveTo>
                  <a:pt x="52654" y="1524101"/>
                </a:moveTo>
                <a:lnTo>
                  <a:pt x="14554" y="1524000"/>
                </a:lnTo>
                <a:lnTo>
                  <a:pt x="14211" y="1638300"/>
                </a:lnTo>
                <a:lnTo>
                  <a:pt x="52311" y="1638401"/>
                </a:lnTo>
                <a:lnTo>
                  <a:pt x="52654" y="1524101"/>
                </a:lnTo>
                <a:close/>
              </a:path>
              <a:path w="57150" h="6515734">
                <a:moveTo>
                  <a:pt x="53098" y="1371714"/>
                </a:moveTo>
                <a:lnTo>
                  <a:pt x="14998" y="1371600"/>
                </a:lnTo>
                <a:lnTo>
                  <a:pt x="14655" y="1485900"/>
                </a:lnTo>
                <a:lnTo>
                  <a:pt x="52755" y="1486001"/>
                </a:lnTo>
                <a:lnTo>
                  <a:pt x="53098" y="1371714"/>
                </a:lnTo>
                <a:close/>
              </a:path>
              <a:path w="57150" h="6515734">
                <a:moveTo>
                  <a:pt x="53543" y="1219314"/>
                </a:moveTo>
                <a:lnTo>
                  <a:pt x="15443" y="1219200"/>
                </a:lnTo>
                <a:lnTo>
                  <a:pt x="15100" y="1333500"/>
                </a:lnTo>
                <a:lnTo>
                  <a:pt x="53200" y="1333614"/>
                </a:lnTo>
                <a:lnTo>
                  <a:pt x="53543" y="1219314"/>
                </a:lnTo>
                <a:close/>
              </a:path>
              <a:path w="57150" h="6515734">
                <a:moveTo>
                  <a:pt x="53987" y="1066914"/>
                </a:moveTo>
                <a:lnTo>
                  <a:pt x="15887" y="1066800"/>
                </a:lnTo>
                <a:lnTo>
                  <a:pt x="15544" y="1181100"/>
                </a:lnTo>
                <a:lnTo>
                  <a:pt x="53644" y="1181214"/>
                </a:lnTo>
                <a:lnTo>
                  <a:pt x="53987" y="1066914"/>
                </a:lnTo>
                <a:close/>
              </a:path>
              <a:path w="57150" h="6515734">
                <a:moveTo>
                  <a:pt x="54432" y="914514"/>
                </a:moveTo>
                <a:lnTo>
                  <a:pt x="16332" y="914400"/>
                </a:lnTo>
                <a:lnTo>
                  <a:pt x="15989" y="1028700"/>
                </a:lnTo>
                <a:lnTo>
                  <a:pt x="54089" y="1028814"/>
                </a:lnTo>
                <a:lnTo>
                  <a:pt x="54432" y="914514"/>
                </a:lnTo>
                <a:close/>
              </a:path>
              <a:path w="57150" h="6515734">
                <a:moveTo>
                  <a:pt x="54876" y="762114"/>
                </a:moveTo>
                <a:lnTo>
                  <a:pt x="16776" y="762000"/>
                </a:lnTo>
                <a:lnTo>
                  <a:pt x="16433" y="876300"/>
                </a:lnTo>
                <a:lnTo>
                  <a:pt x="54533" y="876414"/>
                </a:lnTo>
                <a:lnTo>
                  <a:pt x="54876" y="762114"/>
                </a:lnTo>
                <a:close/>
              </a:path>
              <a:path w="57150" h="6515734">
                <a:moveTo>
                  <a:pt x="55321" y="609714"/>
                </a:moveTo>
                <a:lnTo>
                  <a:pt x="17221" y="609600"/>
                </a:lnTo>
                <a:lnTo>
                  <a:pt x="16878" y="723900"/>
                </a:lnTo>
                <a:lnTo>
                  <a:pt x="54978" y="724014"/>
                </a:lnTo>
                <a:lnTo>
                  <a:pt x="55321" y="609714"/>
                </a:lnTo>
                <a:close/>
              </a:path>
              <a:path w="57150" h="6515734">
                <a:moveTo>
                  <a:pt x="55765" y="457314"/>
                </a:moveTo>
                <a:lnTo>
                  <a:pt x="17665" y="457200"/>
                </a:lnTo>
                <a:lnTo>
                  <a:pt x="17322" y="571500"/>
                </a:lnTo>
                <a:lnTo>
                  <a:pt x="55422" y="571614"/>
                </a:lnTo>
                <a:lnTo>
                  <a:pt x="55765" y="457314"/>
                </a:lnTo>
                <a:close/>
              </a:path>
              <a:path w="57150" h="6515734">
                <a:moveTo>
                  <a:pt x="56210" y="304914"/>
                </a:moveTo>
                <a:lnTo>
                  <a:pt x="18110" y="304800"/>
                </a:lnTo>
                <a:lnTo>
                  <a:pt x="17767" y="419100"/>
                </a:lnTo>
                <a:lnTo>
                  <a:pt x="55867" y="419214"/>
                </a:lnTo>
                <a:lnTo>
                  <a:pt x="56210" y="304914"/>
                </a:lnTo>
                <a:close/>
              </a:path>
              <a:path w="57150" h="6515734">
                <a:moveTo>
                  <a:pt x="56654" y="152514"/>
                </a:moveTo>
                <a:lnTo>
                  <a:pt x="18554" y="152400"/>
                </a:lnTo>
                <a:lnTo>
                  <a:pt x="18211" y="266700"/>
                </a:lnTo>
                <a:lnTo>
                  <a:pt x="56311" y="266814"/>
                </a:lnTo>
                <a:lnTo>
                  <a:pt x="56654" y="152514"/>
                </a:lnTo>
                <a:close/>
              </a:path>
              <a:path w="57150" h="6515734">
                <a:moveTo>
                  <a:pt x="57099" y="114"/>
                </a:moveTo>
                <a:lnTo>
                  <a:pt x="18999" y="0"/>
                </a:lnTo>
                <a:lnTo>
                  <a:pt x="18656" y="114300"/>
                </a:lnTo>
                <a:lnTo>
                  <a:pt x="56756" y="114414"/>
                </a:lnTo>
                <a:lnTo>
                  <a:pt x="57099" y="114"/>
                </a:lnTo>
                <a:close/>
              </a:path>
            </a:pathLst>
          </a:custGeom>
          <a:solidFill>
            <a:srgbClr val="000000"/>
          </a:solidFill>
        </p:spPr>
        <p:txBody>
          <a:bodyPr wrap="square" lIns="0" tIns="0" rIns="0" bIns="0" rtlCol="0"/>
          <a:lstStyle/>
          <a:p>
            <a:endParaRPr/>
          </a:p>
        </p:txBody>
      </p:sp>
      <p:sp>
        <p:nvSpPr>
          <p:cNvPr id="10" name="TextBox 9">
            <a:extLst>
              <a:ext uri="{FF2B5EF4-FFF2-40B4-BE49-F238E27FC236}">
                <a16:creationId xmlns:a16="http://schemas.microsoft.com/office/drawing/2014/main" id="{D71A8FB0-0342-7005-F3CB-96B6062FDF82}"/>
              </a:ext>
            </a:extLst>
          </p:cNvPr>
          <p:cNvSpPr txBox="1"/>
          <p:nvPr/>
        </p:nvSpPr>
        <p:spPr>
          <a:xfrm>
            <a:off x="5839673" y="892889"/>
            <a:ext cx="6160168" cy="369332"/>
          </a:xfrm>
          <a:prstGeom prst="rect">
            <a:avLst/>
          </a:prstGeom>
          <a:noFill/>
        </p:spPr>
        <p:txBody>
          <a:bodyPr wrap="square">
            <a:spAutoFit/>
          </a:bodyPr>
          <a:lstStyle/>
          <a:p>
            <a:pPr marL="0" marR="0" lvl="0" indent="0" algn="l" rtl="0">
              <a:spcBef>
                <a:spcPts val="0"/>
              </a:spcBef>
              <a:spcAft>
                <a:spcPts val="0"/>
              </a:spcAft>
              <a:buNone/>
            </a:pPr>
            <a:r>
              <a:rPr lang="vi-VN" sz="1800" b="1">
                <a:solidFill>
                  <a:schemeClr val="dk1"/>
                </a:solidFill>
                <a:latin typeface="Tahoma" panose="020B0604030504040204" pitchFamily="34" charset="0"/>
                <a:ea typeface="Tahoma" panose="020B0604030504040204" pitchFamily="34" charset="0"/>
                <a:cs typeface="Tahoma" panose="020B0604030504040204" pitchFamily="34" charset="0"/>
                <a:sym typeface="Arial"/>
              </a:rPr>
              <a:t>Hướng phát triển</a:t>
            </a:r>
            <a:endParaRPr lang="vi-VN" sz="1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04666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7;p2"/>
          <p:cNvSpPr txBox="1"/>
          <p:nvPr/>
        </p:nvSpPr>
        <p:spPr>
          <a:xfrm>
            <a:off x="3126288" y="2237374"/>
            <a:ext cx="6285695"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Cảm</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ơn</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quý</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thầy</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cô</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và</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các</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bạn</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đã</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theo</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dõi</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a:t>
            </a:r>
            <a:endParaRPr>
              <a:latin typeface="Times New Roman" panose="02020603050405020304" pitchFamily="18" charset="0"/>
              <a:cs typeface="Times New Roman" panose="02020603050405020304" pitchFamily="18" charset="0"/>
            </a:endParaRPr>
          </a:p>
        </p:txBody>
      </p:sp>
      <p:sp>
        <p:nvSpPr>
          <p:cNvPr id="5"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8" name="Date Placeholder 1"/>
          <p:cNvSpPr>
            <a:spLocks noGrp="1"/>
          </p:cNvSpPr>
          <p:nvPr>
            <p:ph type="dt" idx="10"/>
          </p:nvPr>
        </p:nvSpPr>
        <p:spPr>
          <a:xfrm>
            <a:off x="838200" y="6356350"/>
            <a:ext cx="2743200" cy="365125"/>
          </a:xfrm>
        </p:spPr>
        <p:txBody>
          <a:bodyPr/>
          <a:lstStyle/>
          <a:p>
            <a:endParaRPr lang="en-US"/>
          </a:p>
        </p:txBody>
      </p:sp>
      <p:sp>
        <p:nvSpPr>
          <p:cNvPr id="9" name="Footer Placeholder 3"/>
          <p:cNvSpPr>
            <a:spLocks noGrp="1"/>
          </p:cNvSpPr>
          <p:nvPr>
            <p:ph type="ftr" idx="11"/>
          </p:nvPr>
        </p:nvSpPr>
        <p:spPr>
          <a:xfrm>
            <a:off x="4038600" y="6356350"/>
            <a:ext cx="4114800" cy="365125"/>
          </a:xfrm>
        </p:spPr>
        <p:txBody>
          <a:bodyPr/>
          <a:lstStyle/>
          <a:p>
            <a:endParaRPr lang="en-US"/>
          </a:p>
        </p:txBody>
      </p:sp>
      <p:sp>
        <p:nvSpPr>
          <p:cNvPr id="10"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52083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1470991" cy="461665"/>
          </a:xfrm>
          <a:prstGeom prst="rect">
            <a:avLst/>
          </a:prstGeom>
          <a:noFill/>
        </p:spPr>
        <p:txBody>
          <a:bodyPr wrap="square" rtlCol="0">
            <a:spAutoFit/>
          </a:bodyPr>
          <a:lstStyle/>
          <a:p>
            <a:r>
              <a:rPr lang="en-US" sz="2400" b="1">
                <a:solidFill>
                  <a:srgbClr val="FF0000"/>
                </a:solidFill>
                <a:latin typeface="Times New Roman" panose="02020603050405020304" pitchFamily="18" charset="0"/>
                <a:cs typeface="Times New Roman" panose="02020603050405020304" pitchFamily="18" charset="0"/>
              </a:rPr>
              <a:t>MỞ ĐẦU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2" name="Picture 2" descr="The Best Instant Ramen [Taste Test]">
            <a:extLst>
              <a:ext uri="{FF2B5EF4-FFF2-40B4-BE49-F238E27FC236}">
                <a16:creationId xmlns:a16="http://schemas.microsoft.com/office/drawing/2014/main" id="{EA1955B4-25E2-8002-F382-C5FEA7A74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887" y="1045796"/>
            <a:ext cx="9440985" cy="531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59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23;p5"/>
          <p:cNvGrpSpPr/>
          <p:nvPr/>
        </p:nvGrpSpPr>
        <p:grpSpPr>
          <a:xfrm>
            <a:off x="269449" y="879639"/>
            <a:ext cx="11437172" cy="4868790"/>
            <a:chOff x="1478383" y="1277371"/>
            <a:chExt cx="9802426" cy="4446163"/>
          </a:xfrm>
        </p:grpSpPr>
        <p:sp>
          <p:nvSpPr>
            <p:cNvPr id="5" name="Google Shape;124;p5"/>
            <p:cNvSpPr/>
            <p:nvPr/>
          </p:nvSpPr>
          <p:spPr>
            <a:xfrm>
              <a:off x="1478383" y="1277371"/>
              <a:ext cx="4446163" cy="4446163"/>
            </a:xfrm>
            <a:prstGeom prst="ellipse">
              <a:avLst/>
            </a:prstGeom>
            <a:solidFill>
              <a:srgbClr val="DDE1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25;p5"/>
            <p:cNvSpPr/>
            <p:nvPr/>
          </p:nvSpPr>
          <p:spPr>
            <a:xfrm>
              <a:off x="1850758" y="1649746"/>
              <a:ext cx="3701413" cy="3701413"/>
            </a:xfrm>
            <a:prstGeom prst="ellipse">
              <a:avLst/>
            </a:prstGeom>
            <a:gradFill>
              <a:gsLst>
                <a:gs pos="0">
                  <a:srgbClr val="DDE1E2"/>
                </a:gs>
                <a:gs pos="100000">
                  <a:srgbClr val="FFFFFF"/>
                </a:gs>
              </a:gsLst>
              <a:lin ang="16200000" scaled="0"/>
            </a:gradFill>
            <a:ln>
              <a:noFill/>
            </a:ln>
            <a:effectLst>
              <a:outerShdw blurRad="508000" dist="76200" dir="2700000" sx="102000" sy="102000" algn="tl" rotWithShape="0">
                <a:srgbClr val="59595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7" name="Google Shape;126;p5"/>
            <p:cNvSpPr/>
            <p:nvPr/>
          </p:nvSpPr>
          <p:spPr>
            <a:xfrm>
              <a:off x="6167307" y="1352031"/>
              <a:ext cx="4143875" cy="803545"/>
            </a:xfrm>
            <a:prstGeom prst="roundRect">
              <a:avLst>
                <a:gd name="adj" fmla="val 50000"/>
              </a:avLst>
            </a:prstGeom>
            <a:gradFill>
              <a:gsLst>
                <a:gs pos="0">
                  <a:schemeClr val="accent4">
                    <a:lumMod val="75000"/>
                  </a:schemeClr>
                </a:gs>
                <a:gs pos="0">
                  <a:srgbClr val="FFDB3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8" name="Google Shape;127;p5"/>
            <p:cNvSpPr/>
            <p:nvPr/>
          </p:nvSpPr>
          <p:spPr>
            <a:xfrm>
              <a:off x="6538493" y="2335879"/>
              <a:ext cx="4447003" cy="803545"/>
            </a:xfrm>
            <a:prstGeom prst="roundRect">
              <a:avLst>
                <a:gd name="adj" fmla="val 50000"/>
              </a:avLst>
            </a:prstGeom>
            <a:gradFill>
              <a:gsLst>
                <a:gs pos="0">
                  <a:srgbClr val="F05222"/>
                </a:gs>
                <a:gs pos="100000">
                  <a:srgbClr val="FBA31A"/>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 name="Google Shape;128;p5"/>
            <p:cNvSpPr/>
            <p:nvPr/>
          </p:nvSpPr>
          <p:spPr>
            <a:xfrm>
              <a:off x="6903797" y="3384421"/>
              <a:ext cx="4377012" cy="803545"/>
            </a:xfrm>
            <a:prstGeom prst="roundRect">
              <a:avLst>
                <a:gd name="adj" fmla="val 50000"/>
              </a:avLst>
            </a:prstGeom>
            <a:gradFill>
              <a:gsLst>
                <a:gs pos="0">
                  <a:srgbClr val="A6228F"/>
                </a:gs>
                <a:gs pos="100000">
                  <a:srgbClr val="D3509D"/>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1" name="Google Shape;130;p5"/>
            <p:cNvSpPr/>
            <p:nvPr/>
          </p:nvSpPr>
          <p:spPr>
            <a:xfrm>
              <a:off x="6643202" y="4424489"/>
              <a:ext cx="4144554" cy="803545"/>
            </a:xfrm>
            <a:prstGeom prst="roundRect">
              <a:avLst>
                <a:gd name="adj" fmla="val 50000"/>
              </a:avLst>
            </a:prstGeom>
            <a:gradFill>
              <a:gsLst>
                <a:gs pos="0">
                  <a:srgbClr val="00AAA9"/>
                </a:gs>
                <a:gs pos="100000">
                  <a:srgbClr val="00AED0"/>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2" name="Google Shape;131;p5"/>
            <p:cNvSpPr/>
            <p:nvPr/>
          </p:nvSpPr>
          <p:spPr>
            <a:xfrm>
              <a:off x="3940626" y="1277371"/>
              <a:ext cx="1895750" cy="4414400"/>
            </a:xfrm>
            <a:custGeom>
              <a:avLst/>
              <a:gdLst/>
              <a:ahLst/>
              <a:cxnLst/>
              <a:rect l="l" t="t" r="r" b="b"/>
              <a:pathLst>
                <a:path w="2688152" h="5376300" extrusionOk="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a:gsLst>
                <a:gs pos="0">
                  <a:srgbClr val="FFD63A"/>
                </a:gs>
                <a:gs pos="25000">
                  <a:srgbClr val="F4941D"/>
                </a:gs>
                <a:gs pos="50000">
                  <a:srgbClr val="C74399"/>
                </a:gs>
                <a:gs pos="75000">
                  <a:srgbClr val="60509C"/>
                </a:gs>
                <a:gs pos="100000">
                  <a:srgbClr val="00ACBE"/>
                </a:gs>
              </a:gsLst>
              <a:lin ang="5400000" scaled="0"/>
            </a:gradFill>
            <a:ln w="825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 name="Google Shape;132;p5"/>
            <p:cNvSpPr/>
            <p:nvPr/>
          </p:nvSpPr>
          <p:spPr>
            <a:xfrm>
              <a:off x="5020873" y="1577578"/>
              <a:ext cx="352449" cy="352449"/>
            </a:xfrm>
            <a:prstGeom prst="ellipse">
              <a:avLst/>
            </a:prstGeom>
            <a:solidFill>
              <a:srgbClr val="FFD539"/>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133;p5"/>
            <p:cNvSpPr/>
            <p:nvPr/>
          </p:nvSpPr>
          <p:spPr>
            <a:xfrm>
              <a:off x="5636009" y="2577610"/>
              <a:ext cx="352449" cy="352449"/>
            </a:xfrm>
            <a:prstGeom prst="ellipse">
              <a:avLst/>
            </a:prstGeom>
            <a:solidFill>
              <a:srgbClr val="F9951F"/>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5" name="Google Shape;134;p5"/>
            <p:cNvSpPr/>
            <p:nvPr/>
          </p:nvSpPr>
          <p:spPr>
            <a:xfrm>
              <a:off x="5647829" y="3628926"/>
              <a:ext cx="352449" cy="352449"/>
            </a:xfrm>
            <a:prstGeom prst="ellipse">
              <a:avLst/>
            </a:prstGeom>
            <a:solidFill>
              <a:srgbClr val="CC499B"/>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7" name="Google Shape;136;p5"/>
            <p:cNvSpPr/>
            <p:nvPr/>
          </p:nvSpPr>
          <p:spPr>
            <a:xfrm>
              <a:off x="5327541" y="4628955"/>
              <a:ext cx="352449" cy="352449"/>
            </a:xfrm>
            <a:prstGeom prst="ellipse">
              <a:avLst/>
            </a:prstGeom>
            <a:solidFill>
              <a:srgbClr val="00AECD"/>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cxnSp>
          <p:nvCxnSpPr>
            <p:cNvPr id="18" name="Google Shape;137;p5"/>
            <p:cNvCxnSpPr>
              <a:stCxn id="13" idx="6"/>
              <a:endCxn id="7" idx="1"/>
            </p:cNvCxnSpPr>
            <p:nvPr/>
          </p:nvCxnSpPr>
          <p:spPr>
            <a:xfrm>
              <a:off x="5373322" y="1753803"/>
              <a:ext cx="793985" cy="1"/>
            </a:xfrm>
            <a:prstGeom prst="straightConnector1">
              <a:avLst/>
            </a:prstGeom>
            <a:noFill/>
            <a:ln w="9525" cap="flat" cmpd="sng">
              <a:solidFill>
                <a:srgbClr val="BFBFBF"/>
              </a:solidFill>
              <a:prstDash val="solid"/>
              <a:miter lim="800000"/>
              <a:headEnd type="none" w="sm" len="sm"/>
              <a:tailEnd type="none" w="sm" len="sm"/>
            </a:ln>
          </p:spPr>
        </p:cxnSp>
        <p:cxnSp>
          <p:nvCxnSpPr>
            <p:cNvPr id="19" name="Google Shape;138;p5"/>
            <p:cNvCxnSpPr>
              <a:stCxn id="14" idx="6"/>
              <a:endCxn id="8" idx="1"/>
            </p:cNvCxnSpPr>
            <p:nvPr/>
          </p:nvCxnSpPr>
          <p:spPr>
            <a:xfrm flipV="1">
              <a:off x="5988459" y="2737654"/>
              <a:ext cx="550034" cy="16181"/>
            </a:xfrm>
            <a:prstGeom prst="straightConnector1">
              <a:avLst/>
            </a:prstGeom>
            <a:noFill/>
            <a:ln w="9525" cap="flat" cmpd="sng">
              <a:solidFill>
                <a:srgbClr val="BFBFBF"/>
              </a:solidFill>
              <a:prstDash val="solid"/>
              <a:miter lim="800000"/>
              <a:headEnd type="none" w="sm" len="sm"/>
              <a:tailEnd type="none" w="sm" len="sm"/>
            </a:ln>
          </p:spPr>
        </p:cxnSp>
        <p:cxnSp>
          <p:nvCxnSpPr>
            <p:cNvPr id="20" name="Google Shape;139;p5"/>
            <p:cNvCxnSpPr>
              <a:stCxn id="15" idx="6"/>
              <a:endCxn id="9" idx="1"/>
            </p:cNvCxnSpPr>
            <p:nvPr/>
          </p:nvCxnSpPr>
          <p:spPr>
            <a:xfrm flipV="1">
              <a:off x="6000279" y="3786194"/>
              <a:ext cx="903519" cy="18957"/>
            </a:xfrm>
            <a:prstGeom prst="straightConnector1">
              <a:avLst/>
            </a:prstGeom>
            <a:noFill/>
            <a:ln w="9525" cap="flat" cmpd="sng">
              <a:solidFill>
                <a:srgbClr val="BFBFBF"/>
              </a:solidFill>
              <a:prstDash val="solid"/>
              <a:miter lim="800000"/>
              <a:headEnd type="none" w="sm" len="sm"/>
              <a:tailEnd type="none" w="sm" len="sm"/>
            </a:ln>
          </p:spPr>
        </p:cxnSp>
        <p:cxnSp>
          <p:nvCxnSpPr>
            <p:cNvPr id="22" name="Google Shape;141;p5"/>
            <p:cNvCxnSpPr>
              <a:stCxn id="17" idx="6"/>
              <a:endCxn id="11" idx="1"/>
            </p:cNvCxnSpPr>
            <p:nvPr/>
          </p:nvCxnSpPr>
          <p:spPr>
            <a:xfrm>
              <a:off x="5679990" y="4805180"/>
              <a:ext cx="963212" cy="21081"/>
            </a:xfrm>
            <a:prstGeom prst="straightConnector1">
              <a:avLst/>
            </a:prstGeom>
            <a:noFill/>
            <a:ln w="9525" cap="flat" cmpd="sng">
              <a:solidFill>
                <a:srgbClr val="BFBFBF"/>
              </a:solidFill>
              <a:prstDash val="solid"/>
              <a:miter lim="800000"/>
              <a:headEnd type="none" w="sm" len="sm"/>
              <a:tailEnd type="none" w="sm" len="sm"/>
            </a:ln>
          </p:spPr>
        </p:cxnSp>
        <p:sp>
          <p:nvSpPr>
            <p:cNvPr id="23" name="Google Shape;142;p5"/>
            <p:cNvSpPr/>
            <p:nvPr/>
          </p:nvSpPr>
          <p:spPr>
            <a:xfrm>
              <a:off x="6263475" y="1448439"/>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4" name="Google Shape;143;p5"/>
            <p:cNvSpPr/>
            <p:nvPr/>
          </p:nvSpPr>
          <p:spPr>
            <a:xfrm>
              <a:off x="6626887" y="2394967"/>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5" name="Google Shape;144;p5"/>
            <p:cNvSpPr/>
            <p:nvPr/>
          </p:nvSpPr>
          <p:spPr>
            <a:xfrm>
              <a:off x="6999727" y="3464249"/>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7" name="Google Shape;146;p5"/>
            <p:cNvSpPr/>
            <p:nvPr/>
          </p:nvSpPr>
          <p:spPr>
            <a:xfrm>
              <a:off x="6730544" y="4503210"/>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8" name="Google Shape;147;p5"/>
            <p:cNvSpPr/>
            <p:nvPr/>
          </p:nvSpPr>
          <p:spPr>
            <a:xfrm>
              <a:off x="1964415" y="1740532"/>
              <a:ext cx="3474097" cy="3474097"/>
            </a:xfrm>
            <a:prstGeom prst="ellipse">
              <a:avLst/>
            </a:prstGeom>
            <a:noFill/>
            <a:ln w="15875" cap="flat" cmpd="sng">
              <a:solidFill>
                <a:srgbClr val="BFBFB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9" name="Google Shape;148;p5"/>
            <p:cNvSpPr/>
            <p:nvPr/>
          </p:nvSpPr>
          <p:spPr>
            <a:xfrm>
              <a:off x="2018723" y="1793986"/>
              <a:ext cx="3367188" cy="3367188"/>
            </a:xfrm>
            <a:prstGeom prst="ellipse">
              <a:avLst/>
            </a:prstGeom>
            <a:noFill/>
            <a:ln w="15875" cap="flat" cmpd="sng">
              <a:solidFill>
                <a:srgbClr val="BFBFBF"/>
              </a:solidFill>
              <a:prstDash val="lgDash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0" name="Google Shape;149;p5"/>
            <p:cNvSpPr/>
            <p:nvPr/>
          </p:nvSpPr>
          <p:spPr>
            <a:xfrm>
              <a:off x="3642887" y="1712814"/>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1" name="Google Shape;150;p5"/>
            <p:cNvSpPr/>
            <p:nvPr/>
          </p:nvSpPr>
          <p:spPr>
            <a:xfrm>
              <a:off x="3642887" y="5128127"/>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2" name="Google Shape;151;p5"/>
            <p:cNvSpPr/>
            <p:nvPr/>
          </p:nvSpPr>
          <p:spPr>
            <a:xfrm>
              <a:off x="536435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3" name="Google Shape;152;p5"/>
            <p:cNvSpPr/>
            <p:nvPr/>
          </p:nvSpPr>
          <p:spPr>
            <a:xfrm>
              <a:off x="194972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34" name="Google Shape;153;p5" descr="Single gear"/>
            <p:cNvPicPr preferRelativeResize="0"/>
            <p:nvPr/>
          </p:nvPicPr>
          <p:blipFill rotWithShape="1">
            <a:blip r:embed="rId3">
              <a:alphaModFix/>
            </a:blip>
            <a:srcRect/>
            <a:stretch/>
          </p:blipFill>
          <p:spPr>
            <a:xfrm>
              <a:off x="2565919" y="4359281"/>
              <a:ext cx="360000" cy="360000"/>
            </a:xfrm>
            <a:prstGeom prst="rect">
              <a:avLst/>
            </a:prstGeom>
            <a:noFill/>
            <a:ln>
              <a:noFill/>
            </a:ln>
          </p:spPr>
        </p:pic>
        <p:pic>
          <p:nvPicPr>
            <p:cNvPr id="35" name="Google Shape;154;p5" descr="Stopwatch"/>
            <p:cNvPicPr preferRelativeResize="0"/>
            <p:nvPr/>
          </p:nvPicPr>
          <p:blipFill rotWithShape="1">
            <a:blip r:embed="rId4">
              <a:alphaModFix/>
            </a:blip>
            <a:srcRect/>
            <a:stretch/>
          </p:blipFill>
          <p:spPr>
            <a:xfrm>
              <a:off x="2207528" y="3954903"/>
              <a:ext cx="360000" cy="360000"/>
            </a:xfrm>
            <a:prstGeom prst="rect">
              <a:avLst/>
            </a:prstGeom>
            <a:noFill/>
            <a:ln>
              <a:noFill/>
            </a:ln>
          </p:spPr>
        </p:pic>
        <p:pic>
          <p:nvPicPr>
            <p:cNvPr id="36" name="Google Shape;155;p5" descr="Lightbulb"/>
            <p:cNvPicPr preferRelativeResize="0"/>
            <p:nvPr/>
          </p:nvPicPr>
          <p:blipFill rotWithShape="1">
            <a:blip r:embed="rId5">
              <a:alphaModFix/>
            </a:blip>
            <a:srcRect/>
            <a:stretch/>
          </p:blipFill>
          <p:spPr>
            <a:xfrm>
              <a:off x="3520599" y="4701357"/>
              <a:ext cx="360000" cy="360000"/>
            </a:xfrm>
            <a:prstGeom prst="rect">
              <a:avLst/>
            </a:prstGeom>
            <a:noFill/>
            <a:ln>
              <a:noFill/>
            </a:ln>
          </p:spPr>
        </p:pic>
        <p:pic>
          <p:nvPicPr>
            <p:cNvPr id="37" name="Google Shape;156;p5" descr="Head with Gears"/>
            <p:cNvPicPr preferRelativeResize="0"/>
            <p:nvPr/>
          </p:nvPicPr>
          <p:blipFill rotWithShape="1">
            <a:blip r:embed="rId6">
              <a:alphaModFix/>
            </a:blip>
            <a:srcRect/>
            <a:stretch/>
          </p:blipFill>
          <p:spPr>
            <a:xfrm>
              <a:off x="3010956" y="4633974"/>
              <a:ext cx="360000" cy="360000"/>
            </a:xfrm>
            <a:prstGeom prst="rect">
              <a:avLst/>
            </a:prstGeom>
            <a:noFill/>
            <a:ln>
              <a:noFill/>
            </a:ln>
          </p:spPr>
        </p:pic>
        <p:sp>
          <p:nvSpPr>
            <p:cNvPr id="38" name="Google Shape;157;p5"/>
            <p:cNvSpPr/>
            <p:nvPr/>
          </p:nvSpPr>
          <p:spPr>
            <a:xfrm>
              <a:off x="4041120" y="4826944"/>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9" name="Google Shape;158;p5"/>
            <p:cNvSpPr/>
            <p:nvPr/>
          </p:nvSpPr>
          <p:spPr>
            <a:xfrm>
              <a:off x="4333200" y="4709737"/>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0" name="Google Shape;159;p5"/>
            <p:cNvSpPr/>
            <p:nvPr/>
          </p:nvSpPr>
          <p:spPr>
            <a:xfrm>
              <a:off x="4591554" y="4545692"/>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41" name="Google Shape;160;p5" descr="Teacher"/>
            <p:cNvPicPr preferRelativeResize="0"/>
            <p:nvPr/>
          </p:nvPicPr>
          <p:blipFill rotWithShape="1">
            <a:blip r:embed="rId7">
              <a:alphaModFix/>
            </a:blip>
            <a:srcRect/>
            <a:stretch/>
          </p:blipFill>
          <p:spPr>
            <a:xfrm>
              <a:off x="3238822" y="1826809"/>
              <a:ext cx="914400" cy="914400"/>
            </a:xfrm>
            <a:prstGeom prst="rect">
              <a:avLst/>
            </a:prstGeom>
            <a:noFill/>
            <a:ln>
              <a:noFill/>
            </a:ln>
          </p:spPr>
        </p:pic>
        <p:sp>
          <p:nvSpPr>
            <p:cNvPr id="42" name="Google Shape;161;p5"/>
            <p:cNvSpPr txBox="1"/>
            <p:nvPr/>
          </p:nvSpPr>
          <p:spPr>
            <a:xfrm>
              <a:off x="2540581" y="2885587"/>
              <a:ext cx="2310881" cy="2810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400">
                <a:solidFill>
                  <a:srgbClr val="A5A5A5"/>
                </a:solidFill>
                <a:latin typeface="Times New Roman" panose="02020603050405020304" pitchFamily="18" charset="0"/>
                <a:ea typeface="Open Sans"/>
                <a:cs typeface="Times New Roman" panose="02020603050405020304" pitchFamily="18" charset="0"/>
                <a:sym typeface="Open Sans"/>
              </a:endParaRPr>
            </a:p>
          </p:txBody>
        </p:sp>
        <p:sp>
          <p:nvSpPr>
            <p:cNvPr id="43" name="Google Shape;162;p5"/>
            <p:cNvSpPr txBox="1"/>
            <p:nvPr/>
          </p:nvSpPr>
          <p:spPr>
            <a:xfrm>
              <a:off x="2607393" y="3007885"/>
              <a:ext cx="2191704" cy="8712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A5A5A5"/>
                  </a:solidFill>
                  <a:latin typeface="Tahoma" panose="020B0604030504040204" pitchFamily="34" charset="0"/>
                  <a:ea typeface="Tahoma" panose="020B0604030504040204" pitchFamily="34" charset="0"/>
                  <a:cs typeface="Tahoma" panose="020B0604030504040204" pitchFamily="34" charset="0"/>
                  <a:sym typeface="Open Sans Light"/>
                </a:rPr>
                <a:t>NỘI DUNG BÁO CÁO</a:t>
              </a:r>
              <a:endParaRPr>
                <a:latin typeface="Tahoma" panose="020B0604030504040204" pitchFamily="34" charset="0"/>
                <a:ea typeface="Tahoma" panose="020B0604030504040204" pitchFamily="34" charset="0"/>
                <a:cs typeface="Tahoma" panose="020B0604030504040204" pitchFamily="34" charset="0"/>
              </a:endParaRPr>
            </a:p>
          </p:txBody>
        </p:sp>
        <p:sp>
          <p:nvSpPr>
            <p:cNvPr id="44" name="Google Shape;163;p5"/>
            <p:cNvSpPr txBox="1"/>
            <p:nvPr/>
          </p:nvSpPr>
          <p:spPr>
            <a:xfrm>
              <a:off x="6962744" y="1576491"/>
              <a:ext cx="2955207" cy="3653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Tahoma" panose="020B0604030504040204" pitchFamily="34" charset="0"/>
                  <a:ea typeface="Tahoma" panose="020B0604030504040204" pitchFamily="34" charset="0"/>
                  <a:cs typeface="Tahoma" panose="020B0604030504040204" pitchFamily="34" charset="0"/>
                  <a:sym typeface="Arial"/>
                </a:rPr>
                <a:t>GIỚI THIỆU</a:t>
              </a:r>
              <a:endParaRPr sz="2000" b="1">
                <a:solidFill>
                  <a:schemeClr val="lt1"/>
                </a:solidFill>
                <a:latin typeface="Tahoma" panose="020B0604030504040204" pitchFamily="34" charset="0"/>
                <a:ea typeface="Tahoma" panose="020B0604030504040204" pitchFamily="34" charset="0"/>
                <a:cs typeface="Tahoma" panose="020B0604030504040204" pitchFamily="34" charset="0"/>
                <a:sym typeface="Arial"/>
              </a:endParaRPr>
            </a:p>
          </p:txBody>
        </p:sp>
        <p:sp>
          <p:nvSpPr>
            <p:cNvPr id="45" name="Google Shape;164;p5"/>
            <p:cNvSpPr txBox="1"/>
            <p:nvPr/>
          </p:nvSpPr>
          <p:spPr>
            <a:xfrm>
              <a:off x="6895937" y="2430631"/>
              <a:ext cx="4177449"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Tahoma" panose="020B0604030504040204" pitchFamily="34" charset="0"/>
                  <a:ea typeface="Tahoma" panose="020B0604030504040204" pitchFamily="34" charset="0"/>
                  <a:cs typeface="Tahoma" panose="020B0604030504040204" pitchFamily="34" charset="0"/>
                  <a:sym typeface="Open Sans"/>
                </a:rPr>
                <a:t>TỔNG QUAN KỸ THUẬT </a:t>
              </a:r>
            </a:p>
            <a:p>
              <a:pPr marL="0" marR="0" lvl="0" indent="0" algn="ctr" rtl="0">
                <a:spcBef>
                  <a:spcPts val="0"/>
                </a:spcBef>
                <a:spcAft>
                  <a:spcPts val="0"/>
                </a:spcAft>
                <a:buNone/>
              </a:pPr>
              <a:r>
                <a:rPr lang="en-US" sz="2000" b="1">
                  <a:solidFill>
                    <a:schemeClr val="lt1"/>
                  </a:solidFill>
                  <a:latin typeface="Tahoma" panose="020B0604030504040204" pitchFamily="34" charset="0"/>
                  <a:ea typeface="Tahoma" panose="020B0604030504040204" pitchFamily="34" charset="0"/>
                  <a:cs typeface="Tahoma" panose="020B0604030504040204" pitchFamily="34" charset="0"/>
                  <a:sym typeface="Open Sans"/>
                </a:rPr>
                <a:t>DÙNG TRONG BÀI </a:t>
              </a:r>
              <a:endParaRPr b="1">
                <a:latin typeface="Tahoma" panose="020B0604030504040204" pitchFamily="34" charset="0"/>
                <a:ea typeface="Tahoma" panose="020B0604030504040204" pitchFamily="34" charset="0"/>
                <a:cs typeface="Tahoma" panose="020B0604030504040204" pitchFamily="34" charset="0"/>
              </a:endParaRPr>
            </a:p>
          </p:txBody>
        </p:sp>
        <p:sp>
          <p:nvSpPr>
            <p:cNvPr id="46" name="Google Shape;165;p5"/>
            <p:cNvSpPr txBox="1"/>
            <p:nvPr/>
          </p:nvSpPr>
          <p:spPr>
            <a:xfrm>
              <a:off x="7722044" y="3497914"/>
              <a:ext cx="3319916" cy="5901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Tahoma" panose="020B0604030504040204" pitchFamily="34" charset="0"/>
                  <a:ea typeface="Tahoma" panose="020B0604030504040204" pitchFamily="34" charset="0"/>
                  <a:cs typeface="Tahoma" panose="020B0604030504040204" pitchFamily="34" charset="0"/>
                  <a:sym typeface="Arial"/>
                </a:rPr>
                <a:t>PHƯƠNG PHÁP VÀ </a:t>
              </a:r>
            </a:p>
            <a:p>
              <a:pPr marL="0" marR="0" lvl="0" indent="0" algn="ctr" rtl="0">
                <a:spcBef>
                  <a:spcPts val="0"/>
                </a:spcBef>
                <a:spcAft>
                  <a:spcPts val="0"/>
                </a:spcAft>
                <a:buNone/>
              </a:pPr>
              <a:r>
                <a:rPr lang="en-US" sz="1800" b="1">
                  <a:solidFill>
                    <a:schemeClr val="lt1"/>
                  </a:solidFill>
                  <a:latin typeface="Tahoma" panose="020B0604030504040204" pitchFamily="34" charset="0"/>
                  <a:ea typeface="Tahoma" panose="020B0604030504040204" pitchFamily="34" charset="0"/>
                  <a:cs typeface="Tahoma" panose="020B0604030504040204" pitchFamily="34" charset="0"/>
                  <a:sym typeface="Arial"/>
                </a:rPr>
                <a:t>XÂY DỰNG MÔ HÌNH </a:t>
              </a:r>
              <a:endParaRPr b="1">
                <a:latin typeface="Tahoma" panose="020B0604030504040204" pitchFamily="34" charset="0"/>
                <a:ea typeface="Tahoma" panose="020B0604030504040204" pitchFamily="34" charset="0"/>
                <a:cs typeface="Tahoma" panose="020B0604030504040204" pitchFamily="34" charset="0"/>
              </a:endParaRPr>
            </a:p>
          </p:txBody>
        </p:sp>
        <p:sp>
          <p:nvSpPr>
            <p:cNvPr id="48" name="Google Shape;167;p5"/>
            <p:cNvSpPr txBox="1"/>
            <p:nvPr/>
          </p:nvSpPr>
          <p:spPr>
            <a:xfrm>
              <a:off x="7361983" y="4529374"/>
              <a:ext cx="3271152"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Tahoma" panose="020B0604030504040204" pitchFamily="34" charset="0"/>
                  <a:ea typeface="Tahoma" panose="020B0604030504040204" pitchFamily="34" charset="0"/>
                  <a:cs typeface="Tahoma" panose="020B0604030504040204" pitchFamily="34" charset="0"/>
                  <a:sym typeface="Open Sans"/>
                </a:rPr>
                <a:t>KẾT LUẬN VÀ HƯỚNG PHÁT TRIỂN</a:t>
              </a:r>
              <a:endParaRPr sz="1100" b="1">
                <a:solidFill>
                  <a:schemeClr val="lt1"/>
                </a:solidFill>
                <a:latin typeface="Tahoma" panose="020B0604030504040204" pitchFamily="34" charset="0"/>
                <a:ea typeface="Tahoma" panose="020B0604030504040204" pitchFamily="34" charset="0"/>
                <a:cs typeface="Tahoma" panose="020B0604030504040204" pitchFamily="34" charset="0"/>
                <a:sym typeface="Open Sans Light"/>
              </a:endParaRPr>
            </a:p>
          </p:txBody>
        </p:sp>
      </p:grpSp>
      <p:sp>
        <p:nvSpPr>
          <p:cNvPr id="49"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416137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1" y="332384"/>
            <a:ext cx="2547271" cy="461665"/>
          </a:xfrm>
          <a:prstGeom prst="rect">
            <a:avLst/>
          </a:prstGeom>
          <a:noFill/>
        </p:spPr>
        <p:txBody>
          <a:bodyPr wrap="square" rtlCol="0">
            <a:sp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GIỚI THIỆU </a:t>
            </a:r>
          </a:p>
        </p:txBody>
      </p:sp>
      <p:sp>
        <p:nvSpPr>
          <p:cNvPr id="6" name="TextBox 5"/>
          <p:cNvSpPr txBox="1"/>
          <p:nvPr/>
        </p:nvSpPr>
        <p:spPr>
          <a:xfrm>
            <a:off x="861392" y="920130"/>
            <a:ext cx="5234608" cy="400110"/>
          </a:xfrm>
          <a:prstGeom prst="rect">
            <a:avLst/>
          </a:prstGeom>
          <a:noFill/>
        </p:spPr>
        <p:txBody>
          <a:bodyPr wrap="square" rtlCol="0">
            <a:spAutoFit/>
          </a:bodyPr>
          <a:lstStyle/>
          <a:p>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Đối</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tượng</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phạm</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vi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nghiên</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cứu</a:t>
            </a:r>
            <a:endPar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1026" name="Picture 2" descr="HCG Ramen Noodle Variety Pack of 10 Noodles from MAMA, Indomie, , Lucky Me,  and More - Walmart.com">
            <a:extLst>
              <a:ext uri="{FF2B5EF4-FFF2-40B4-BE49-F238E27FC236}">
                <a16:creationId xmlns:a16="http://schemas.microsoft.com/office/drawing/2014/main" id="{801762EA-F4E4-D1B8-CEDB-2F7339E9AE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578" b="11892"/>
          <a:stretch/>
        </p:blipFill>
        <p:spPr bwMode="auto">
          <a:xfrm>
            <a:off x="2667000" y="1320240"/>
            <a:ext cx="6858000" cy="5248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52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BC47DF-17C9-5378-130F-8E878E178DBB}"/>
              </a:ext>
            </a:extLst>
          </p:cNvPr>
          <p:cNvSpPr txBox="1">
            <a:spLocks/>
          </p:cNvSpPr>
          <p:nvPr/>
        </p:nvSpPr>
        <p:spPr>
          <a:xfrm>
            <a:off x="819355" y="0"/>
            <a:ext cx="5237392" cy="6123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kern="1200" dirty="0">
                <a:solidFill>
                  <a:srgbClr val="FF0000"/>
                </a:solidFill>
                <a:latin typeface="Tahoma" panose="020B0604030504040204" pitchFamily="34" charset="0"/>
                <a:ea typeface="Tahoma" panose="020B0604030504040204" pitchFamily="34" charset="0"/>
                <a:cs typeface="Tahoma" panose="020B0604030504040204" pitchFamily="34" charset="0"/>
              </a:rPr>
              <a:t>KỸ THUẬT DÙNG CHO BÀI TOÁN </a:t>
            </a:r>
          </a:p>
        </p:txBody>
      </p:sp>
      <p:sp>
        <p:nvSpPr>
          <p:cNvPr id="5" name="Rectangle: Rounded Corners 4">
            <a:extLst>
              <a:ext uri="{FF2B5EF4-FFF2-40B4-BE49-F238E27FC236}">
                <a16:creationId xmlns:a16="http://schemas.microsoft.com/office/drawing/2014/main" id="{811DF0DD-C2FB-07CA-C11D-183AE14D1661}"/>
              </a:ext>
            </a:extLst>
          </p:cNvPr>
          <p:cNvSpPr>
            <a:spLocks/>
          </p:cNvSpPr>
          <p:nvPr/>
        </p:nvSpPr>
        <p:spPr>
          <a:xfrm>
            <a:off x="3899439" y="782562"/>
            <a:ext cx="3422469" cy="9732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15"/>
              </a:lnSpc>
              <a:spcBef>
                <a:spcPts val="110"/>
              </a:spcBef>
            </a:pPr>
            <a:r>
              <a:rPr lang="en-US" sz="1600" b="1" spc="-60">
                <a:solidFill>
                  <a:srgbClr val="FFFFFF"/>
                </a:solidFill>
                <a:latin typeface="Verdana"/>
                <a:cs typeface="Verdana"/>
              </a:rPr>
              <a:t>Machine</a:t>
            </a:r>
            <a:r>
              <a:rPr lang="en-US" sz="1600" b="1" spc="-140">
                <a:solidFill>
                  <a:srgbClr val="FFFFFF"/>
                </a:solidFill>
                <a:latin typeface="Verdana"/>
                <a:cs typeface="Verdana"/>
              </a:rPr>
              <a:t> </a:t>
            </a:r>
            <a:r>
              <a:rPr lang="en-US" sz="1600" b="1" spc="-10">
                <a:solidFill>
                  <a:srgbClr val="FFFFFF"/>
                </a:solidFill>
                <a:latin typeface="Verdana"/>
                <a:cs typeface="Verdana"/>
              </a:rPr>
              <a:t>Learning</a:t>
            </a:r>
            <a:endParaRPr lang="en-US" sz="1600" i="1" spc="-114">
              <a:solidFill>
                <a:srgbClr val="FFFFFF"/>
              </a:solidFill>
              <a:latin typeface="Verdana"/>
              <a:cs typeface="Verdana"/>
            </a:endParaRPr>
          </a:p>
          <a:p>
            <a:pPr marL="12700" marR="5080">
              <a:lnSpc>
                <a:spcPts val="2210"/>
              </a:lnSpc>
              <a:spcBef>
                <a:spcPts val="105"/>
              </a:spcBef>
            </a:pPr>
            <a:r>
              <a:rPr lang="en-US" sz="1600" i="1" spc="-114">
                <a:solidFill>
                  <a:srgbClr val="FFFFFF"/>
                </a:solidFill>
                <a:latin typeface="Verdana"/>
                <a:cs typeface="Verdana"/>
              </a:rPr>
              <a:t>E.g.</a:t>
            </a:r>
            <a:r>
              <a:rPr lang="en-US" sz="1600" i="1" spc="-150">
                <a:solidFill>
                  <a:srgbClr val="FFFFFF"/>
                </a:solidFill>
                <a:latin typeface="Verdana"/>
                <a:cs typeface="Verdana"/>
              </a:rPr>
              <a:t> </a:t>
            </a:r>
            <a:r>
              <a:rPr lang="en-US" sz="1600" i="1" spc="75">
                <a:solidFill>
                  <a:srgbClr val="FFFFFF"/>
                </a:solidFill>
                <a:latin typeface="Verdana"/>
                <a:cs typeface="Verdana"/>
              </a:rPr>
              <a:t>Random</a:t>
            </a:r>
            <a:r>
              <a:rPr lang="en-US" sz="1600" i="1" spc="-150">
                <a:solidFill>
                  <a:srgbClr val="FFFFFF"/>
                </a:solidFill>
                <a:latin typeface="Verdana"/>
                <a:cs typeface="Verdana"/>
              </a:rPr>
              <a:t> </a:t>
            </a:r>
            <a:r>
              <a:rPr lang="en-US" sz="1600" i="1" spc="-55">
                <a:solidFill>
                  <a:srgbClr val="FFFFFF"/>
                </a:solidFill>
                <a:latin typeface="Verdana"/>
                <a:cs typeface="Verdana"/>
              </a:rPr>
              <a:t>Forest,</a:t>
            </a:r>
            <a:r>
              <a:rPr lang="en-US" sz="1600" i="1" spc="-150">
                <a:solidFill>
                  <a:srgbClr val="FFFFFF"/>
                </a:solidFill>
                <a:latin typeface="Verdana"/>
                <a:cs typeface="Verdana"/>
              </a:rPr>
              <a:t> </a:t>
            </a:r>
            <a:r>
              <a:rPr lang="en-US" sz="1600" i="1" spc="-10">
                <a:solidFill>
                  <a:srgbClr val="FFFFFF"/>
                </a:solidFill>
                <a:latin typeface="Verdana"/>
                <a:cs typeface="Verdana"/>
              </a:rPr>
              <a:t>Neural </a:t>
            </a:r>
            <a:r>
              <a:rPr lang="en-US" sz="1600" i="1" spc="-25">
                <a:solidFill>
                  <a:srgbClr val="FFFFFF"/>
                </a:solidFill>
                <a:latin typeface="Verdana"/>
                <a:cs typeface="Verdana"/>
              </a:rPr>
              <a:t>Network,</a:t>
            </a:r>
            <a:r>
              <a:rPr lang="en-US" sz="1600" i="1" spc="-114">
                <a:solidFill>
                  <a:srgbClr val="FFFFFF"/>
                </a:solidFill>
                <a:latin typeface="Verdana"/>
                <a:cs typeface="Verdana"/>
              </a:rPr>
              <a:t> </a:t>
            </a:r>
            <a:r>
              <a:rPr lang="en-US" sz="1600" i="1" spc="-80">
                <a:solidFill>
                  <a:srgbClr val="FFFFFF"/>
                </a:solidFill>
                <a:latin typeface="Verdana"/>
                <a:cs typeface="Verdana"/>
              </a:rPr>
              <a:t>K-</a:t>
            </a:r>
            <a:r>
              <a:rPr lang="en-US" sz="1600" i="1" spc="-10">
                <a:solidFill>
                  <a:srgbClr val="FFFFFF"/>
                </a:solidFill>
                <a:latin typeface="Verdana"/>
                <a:cs typeface="Verdana"/>
              </a:rPr>
              <a:t>means…</a:t>
            </a:r>
            <a:endParaRPr lang="en-US" sz="1600">
              <a:latin typeface="Verdana"/>
              <a:cs typeface="Verdana"/>
            </a:endParaRPr>
          </a:p>
        </p:txBody>
      </p:sp>
      <p:sp>
        <p:nvSpPr>
          <p:cNvPr id="6" name="Rectangle: Rounded Corners 5">
            <a:extLst>
              <a:ext uri="{FF2B5EF4-FFF2-40B4-BE49-F238E27FC236}">
                <a16:creationId xmlns:a16="http://schemas.microsoft.com/office/drawing/2014/main" id="{B86CD3EC-AA7E-DDA1-1D0B-0B32331517A6}"/>
              </a:ext>
            </a:extLst>
          </p:cNvPr>
          <p:cNvSpPr>
            <a:spLocks/>
          </p:cNvSpPr>
          <p:nvPr/>
        </p:nvSpPr>
        <p:spPr>
          <a:xfrm>
            <a:off x="833073" y="2116182"/>
            <a:ext cx="3765053" cy="973209"/>
          </a:xfrm>
          <a:prstGeom prst="roundRect">
            <a:avLst/>
          </a:prstGeom>
          <a:solidFill>
            <a:srgbClr val="D306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25"/>
              </a:lnSpc>
              <a:spcBef>
                <a:spcPts val="110"/>
              </a:spcBef>
              <a:tabLst>
                <a:tab pos="3560445" algn="l"/>
              </a:tabLst>
            </a:pPr>
            <a:r>
              <a:rPr lang="en-US" sz="1600" b="1" spc="-90" dirty="0">
                <a:solidFill>
                  <a:srgbClr val="FFFFFF"/>
                </a:solidFill>
                <a:latin typeface="Verdana"/>
                <a:cs typeface="Verdana"/>
              </a:rPr>
              <a:t>Unsupervised</a:t>
            </a:r>
            <a:r>
              <a:rPr lang="en-US" sz="1600" b="1" spc="-105" dirty="0">
                <a:solidFill>
                  <a:srgbClr val="FFFFFF"/>
                </a:solidFill>
                <a:latin typeface="Verdana"/>
                <a:cs typeface="Verdana"/>
              </a:rPr>
              <a:t> </a:t>
            </a:r>
            <a:r>
              <a:rPr lang="en-US" sz="1600" b="1" spc="-10" dirty="0">
                <a:solidFill>
                  <a:srgbClr val="FFFFFF"/>
                </a:solidFill>
                <a:latin typeface="Verdana"/>
                <a:cs typeface="Verdana"/>
              </a:rPr>
              <a:t>Learning</a:t>
            </a:r>
            <a:endParaRPr lang="en-US" sz="1600" dirty="0">
              <a:latin typeface="Trebuchet MS"/>
              <a:cs typeface="Trebuchet MS"/>
            </a:endParaRPr>
          </a:p>
          <a:p>
            <a:pPr marL="12700" marR="283210">
              <a:lnSpc>
                <a:spcPts val="2610"/>
              </a:lnSpc>
              <a:spcBef>
                <a:spcPts val="95"/>
              </a:spcBef>
            </a:pPr>
            <a:r>
              <a:rPr lang="en-US" sz="1600" i="1" spc="114" dirty="0" err="1">
                <a:solidFill>
                  <a:srgbClr val="FFFFFF"/>
                </a:solidFill>
                <a:latin typeface="Verdana"/>
                <a:cs typeface="Verdana"/>
              </a:rPr>
              <a:t>Huấn</a:t>
            </a:r>
            <a:r>
              <a:rPr lang="en-US" sz="1600" i="1" spc="-190" dirty="0">
                <a:solidFill>
                  <a:srgbClr val="FFFFFF"/>
                </a:solidFill>
                <a:latin typeface="Verdana"/>
                <a:cs typeface="Verdana"/>
              </a:rPr>
              <a:t> </a:t>
            </a:r>
            <a:r>
              <a:rPr lang="en-US" sz="1600" i="1" dirty="0" err="1">
                <a:solidFill>
                  <a:srgbClr val="FFFFFF"/>
                </a:solidFill>
                <a:latin typeface="Verdana"/>
                <a:cs typeface="Verdana"/>
              </a:rPr>
              <a:t>luyện</a:t>
            </a:r>
            <a:r>
              <a:rPr lang="en-US" sz="1600" i="1" spc="-185" dirty="0">
                <a:solidFill>
                  <a:srgbClr val="FFFFFF"/>
                </a:solidFill>
                <a:latin typeface="Verdana"/>
                <a:cs typeface="Verdana"/>
              </a:rPr>
              <a:t> </a:t>
            </a:r>
            <a:r>
              <a:rPr lang="en-US" sz="1600" i="1" spc="-30" dirty="0" err="1">
                <a:solidFill>
                  <a:srgbClr val="FFFFFF"/>
                </a:solidFill>
                <a:latin typeface="Verdana"/>
                <a:cs typeface="Verdana"/>
              </a:rPr>
              <a:t>với</a:t>
            </a:r>
            <a:r>
              <a:rPr lang="en-US" sz="1600" i="1" spc="-185" dirty="0">
                <a:solidFill>
                  <a:srgbClr val="FFFFFF"/>
                </a:solidFill>
                <a:latin typeface="Verdana"/>
                <a:cs typeface="Verdana"/>
              </a:rPr>
              <a:t> </a:t>
            </a:r>
            <a:r>
              <a:rPr lang="en-US" sz="1600" i="1" spc="75" dirty="0" err="1">
                <a:solidFill>
                  <a:srgbClr val="FFFFFF"/>
                </a:solidFill>
                <a:latin typeface="Verdana"/>
                <a:cs typeface="Verdana"/>
              </a:rPr>
              <a:t>dữ</a:t>
            </a:r>
            <a:r>
              <a:rPr lang="en-US" sz="1600" i="1" spc="-185" dirty="0">
                <a:solidFill>
                  <a:srgbClr val="FFFFFF"/>
                </a:solidFill>
                <a:latin typeface="Verdana"/>
                <a:cs typeface="Verdana"/>
              </a:rPr>
              <a:t> </a:t>
            </a:r>
            <a:r>
              <a:rPr lang="en-US" sz="1600" i="1" dirty="0" err="1">
                <a:solidFill>
                  <a:srgbClr val="FFFFFF"/>
                </a:solidFill>
                <a:latin typeface="Verdana"/>
                <a:cs typeface="Verdana"/>
              </a:rPr>
              <a:t>liệu</a:t>
            </a:r>
            <a:r>
              <a:rPr lang="en-US" sz="1600" i="1" spc="-185" dirty="0">
                <a:solidFill>
                  <a:srgbClr val="FFFFFF"/>
                </a:solidFill>
                <a:latin typeface="Verdana"/>
                <a:cs typeface="Verdana"/>
              </a:rPr>
              <a:t> </a:t>
            </a:r>
            <a:r>
              <a:rPr lang="en-US" sz="1600" i="1" spc="70" dirty="0" err="1">
                <a:solidFill>
                  <a:srgbClr val="FFFFFF"/>
                </a:solidFill>
                <a:latin typeface="Verdana"/>
                <a:cs typeface="Verdana"/>
              </a:rPr>
              <a:t>không</a:t>
            </a:r>
            <a:r>
              <a:rPr lang="en-US" sz="1600" i="1" spc="-185" dirty="0">
                <a:solidFill>
                  <a:srgbClr val="FFFFFF"/>
                </a:solidFill>
                <a:latin typeface="Verdana"/>
                <a:cs typeface="Verdana"/>
              </a:rPr>
              <a:t> </a:t>
            </a:r>
            <a:r>
              <a:rPr lang="en-US" sz="1600" i="1" spc="-20" dirty="0" err="1">
                <a:solidFill>
                  <a:srgbClr val="FFFFFF"/>
                </a:solidFill>
                <a:latin typeface="Verdana"/>
                <a:cs typeface="Verdana"/>
              </a:rPr>
              <a:t>biết</a:t>
            </a:r>
            <a:r>
              <a:rPr lang="en-US" sz="1600" i="1" spc="-20" dirty="0">
                <a:solidFill>
                  <a:srgbClr val="FFFFFF"/>
                </a:solidFill>
                <a:latin typeface="Verdana"/>
                <a:cs typeface="Verdana"/>
              </a:rPr>
              <a:t> </a:t>
            </a:r>
            <a:r>
              <a:rPr lang="en-US" sz="1600" i="1" spc="105" dirty="0" err="1">
                <a:solidFill>
                  <a:srgbClr val="FFFFFF"/>
                </a:solidFill>
                <a:latin typeface="Verdana"/>
                <a:cs typeface="Verdana"/>
              </a:rPr>
              <a:t>nhãn</a:t>
            </a:r>
            <a:r>
              <a:rPr lang="en-US" sz="1600" i="1" spc="-200" dirty="0">
                <a:solidFill>
                  <a:srgbClr val="FFFFFF"/>
                </a:solidFill>
                <a:latin typeface="Verdana"/>
                <a:cs typeface="Verdana"/>
              </a:rPr>
              <a:t> </a:t>
            </a:r>
            <a:r>
              <a:rPr lang="en-US" sz="1600" i="1" spc="120" dirty="0" err="1">
                <a:solidFill>
                  <a:srgbClr val="FFFFFF"/>
                </a:solidFill>
                <a:latin typeface="Verdana"/>
                <a:cs typeface="Verdana"/>
              </a:rPr>
              <a:t>đầu</a:t>
            </a:r>
            <a:r>
              <a:rPr lang="en-US" sz="1600" i="1" spc="-195" dirty="0">
                <a:solidFill>
                  <a:srgbClr val="FFFFFF"/>
                </a:solidFill>
                <a:latin typeface="Verdana"/>
                <a:cs typeface="Verdana"/>
              </a:rPr>
              <a:t> </a:t>
            </a:r>
            <a:r>
              <a:rPr lang="en-US" sz="1600" i="1" spc="25" dirty="0" err="1">
                <a:solidFill>
                  <a:srgbClr val="FFFFFF"/>
                </a:solidFill>
                <a:latin typeface="Verdana"/>
                <a:cs typeface="Verdana"/>
              </a:rPr>
              <a:t>ra</a:t>
            </a:r>
            <a:endParaRPr lang="en-US" sz="1600" dirty="0">
              <a:latin typeface="Verdana"/>
              <a:cs typeface="Verdana"/>
            </a:endParaRPr>
          </a:p>
        </p:txBody>
      </p:sp>
      <p:sp>
        <p:nvSpPr>
          <p:cNvPr id="7" name="Rectangle: Rounded Corners 6">
            <a:extLst>
              <a:ext uri="{FF2B5EF4-FFF2-40B4-BE49-F238E27FC236}">
                <a16:creationId xmlns:a16="http://schemas.microsoft.com/office/drawing/2014/main" id="{D2D0E4E8-D36B-7F39-C3E4-575F806272F0}"/>
              </a:ext>
            </a:extLst>
          </p:cNvPr>
          <p:cNvSpPr>
            <a:spLocks/>
          </p:cNvSpPr>
          <p:nvPr/>
        </p:nvSpPr>
        <p:spPr>
          <a:xfrm>
            <a:off x="6757850" y="2116182"/>
            <a:ext cx="3765053" cy="973209"/>
          </a:xfrm>
          <a:prstGeom prst="roundRect">
            <a:avLst/>
          </a:prstGeom>
          <a:solidFill>
            <a:srgbClr val="70A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25"/>
              </a:lnSpc>
              <a:spcBef>
                <a:spcPts val="110"/>
              </a:spcBef>
              <a:tabLst>
                <a:tab pos="3560445" algn="l"/>
              </a:tabLst>
            </a:pPr>
            <a:r>
              <a:rPr lang="en-US" sz="1600" b="1" spc="-90">
                <a:solidFill>
                  <a:srgbClr val="FFFFFF"/>
                </a:solidFill>
                <a:latin typeface="Verdana"/>
                <a:cs typeface="Verdana"/>
              </a:rPr>
              <a:t>Supervised</a:t>
            </a:r>
            <a:r>
              <a:rPr lang="en-US" sz="1600" b="1" spc="-105">
                <a:solidFill>
                  <a:srgbClr val="FFFFFF"/>
                </a:solidFill>
                <a:latin typeface="Verdana"/>
                <a:cs typeface="Verdana"/>
              </a:rPr>
              <a:t> </a:t>
            </a:r>
            <a:r>
              <a:rPr lang="en-US" sz="1600" b="1" spc="-10">
                <a:solidFill>
                  <a:srgbClr val="FFFFFF"/>
                </a:solidFill>
                <a:latin typeface="Verdana"/>
                <a:cs typeface="Verdana"/>
              </a:rPr>
              <a:t>Learning</a:t>
            </a:r>
            <a:endParaRPr lang="en-US" sz="1600">
              <a:latin typeface="Trebuchet MS"/>
              <a:cs typeface="Trebuchet MS"/>
            </a:endParaRPr>
          </a:p>
          <a:p>
            <a:pPr marL="12700" marR="283210">
              <a:lnSpc>
                <a:spcPts val="2610"/>
              </a:lnSpc>
              <a:spcBef>
                <a:spcPts val="95"/>
              </a:spcBef>
            </a:pPr>
            <a:r>
              <a:rPr lang="en-US" sz="1600" i="1" spc="114">
                <a:solidFill>
                  <a:srgbClr val="FFFFFF"/>
                </a:solidFill>
                <a:latin typeface="Verdana"/>
                <a:cs typeface="Verdana"/>
              </a:rPr>
              <a:t>Huấn</a:t>
            </a:r>
            <a:r>
              <a:rPr lang="en-US" sz="1600" i="1" spc="-190">
                <a:solidFill>
                  <a:srgbClr val="FFFFFF"/>
                </a:solidFill>
                <a:latin typeface="Verdana"/>
                <a:cs typeface="Verdana"/>
              </a:rPr>
              <a:t> </a:t>
            </a:r>
            <a:r>
              <a:rPr lang="en-US" sz="1600" i="1">
                <a:solidFill>
                  <a:srgbClr val="FFFFFF"/>
                </a:solidFill>
                <a:latin typeface="Verdana"/>
                <a:cs typeface="Verdana"/>
              </a:rPr>
              <a:t>luyện</a:t>
            </a:r>
            <a:r>
              <a:rPr lang="en-US" sz="1600" i="1" spc="-185">
                <a:solidFill>
                  <a:srgbClr val="FFFFFF"/>
                </a:solidFill>
                <a:latin typeface="Verdana"/>
                <a:cs typeface="Verdana"/>
              </a:rPr>
              <a:t> </a:t>
            </a:r>
            <a:r>
              <a:rPr lang="en-US" sz="1600" i="1" spc="-30">
                <a:solidFill>
                  <a:srgbClr val="FFFFFF"/>
                </a:solidFill>
                <a:latin typeface="Verdana"/>
                <a:cs typeface="Verdana"/>
              </a:rPr>
              <a:t>với</a:t>
            </a:r>
            <a:r>
              <a:rPr lang="en-US" sz="1600" i="1" spc="-185">
                <a:solidFill>
                  <a:srgbClr val="FFFFFF"/>
                </a:solidFill>
                <a:latin typeface="Verdana"/>
                <a:cs typeface="Verdana"/>
              </a:rPr>
              <a:t> </a:t>
            </a:r>
            <a:r>
              <a:rPr lang="en-US" sz="1600" i="1" spc="75">
                <a:solidFill>
                  <a:srgbClr val="FFFFFF"/>
                </a:solidFill>
                <a:latin typeface="Verdana"/>
                <a:cs typeface="Verdana"/>
              </a:rPr>
              <a:t>dữ</a:t>
            </a:r>
            <a:r>
              <a:rPr lang="en-US" sz="1600" i="1" spc="-185">
                <a:solidFill>
                  <a:srgbClr val="FFFFFF"/>
                </a:solidFill>
                <a:latin typeface="Verdana"/>
                <a:cs typeface="Verdana"/>
              </a:rPr>
              <a:t> </a:t>
            </a:r>
            <a:r>
              <a:rPr lang="en-US" sz="1600" i="1">
                <a:solidFill>
                  <a:srgbClr val="FFFFFF"/>
                </a:solidFill>
                <a:latin typeface="Verdana"/>
                <a:cs typeface="Verdana"/>
              </a:rPr>
              <a:t>liệu</a:t>
            </a:r>
            <a:r>
              <a:rPr lang="en-US" sz="1600" i="1" spc="-185">
                <a:solidFill>
                  <a:srgbClr val="FFFFFF"/>
                </a:solidFill>
                <a:latin typeface="Verdana"/>
                <a:cs typeface="Verdana"/>
              </a:rPr>
              <a:t> </a:t>
            </a:r>
            <a:r>
              <a:rPr lang="en-US" sz="1600" i="1" spc="-20">
                <a:solidFill>
                  <a:srgbClr val="FFFFFF"/>
                </a:solidFill>
                <a:latin typeface="Verdana"/>
                <a:cs typeface="Verdana"/>
              </a:rPr>
              <a:t>biết </a:t>
            </a:r>
            <a:r>
              <a:rPr lang="en-US" sz="1600" i="1" spc="105">
                <a:solidFill>
                  <a:srgbClr val="FFFFFF"/>
                </a:solidFill>
                <a:latin typeface="Verdana"/>
                <a:cs typeface="Verdana"/>
              </a:rPr>
              <a:t>nhãn</a:t>
            </a:r>
            <a:r>
              <a:rPr lang="en-US" sz="1600" i="1" spc="-200">
                <a:solidFill>
                  <a:srgbClr val="FFFFFF"/>
                </a:solidFill>
                <a:latin typeface="Verdana"/>
                <a:cs typeface="Verdana"/>
              </a:rPr>
              <a:t> </a:t>
            </a:r>
            <a:r>
              <a:rPr lang="en-US" sz="1600" i="1" spc="120">
                <a:solidFill>
                  <a:srgbClr val="FFFFFF"/>
                </a:solidFill>
                <a:latin typeface="Verdana"/>
                <a:cs typeface="Verdana"/>
              </a:rPr>
              <a:t>đầu</a:t>
            </a:r>
            <a:r>
              <a:rPr lang="en-US" sz="1600" i="1" spc="-195">
                <a:solidFill>
                  <a:srgbClr val="FFFFFF"/>
                </a:solidFill>
                <a:latin typeface="Verdana"/>
                <a:cs typeface="Verdana"/>
              </a:rPr>
              <a:t> </a:t>
            </a:r>
            <a:r>
              <a:rPr lang="en-US" sz="1600" i="1" spc="25">
                <a:solidFill>
                  <a:srgbClr val="FFFFFF"/>
                </a:solidFill>
                <a:latin typeface="Verdana"/>
                <a:cs typeface="Verdana"/>
              </a:rPr>
              <a:t>ra</a:t>
            </a:r>
            <a:endParaRPr lang="en-US" sz="1600">
              <a:latin typeface="Verdana"/>
              <a:cs typeface="Verdana"/>
            </a:endParaRPr>
          </a:p>
        </p:txBody>
      </p:sp>
      <p:sp>
        <p:nvSpPr>
          <p:cNvPr id="8" name="Rectangle: Rounded Corners 7">
            <a:extLst>
              <a:ext uri="{FF2B5EF4-FFF2-40B4-BE49-F238E27FC236}">
                <a16:creationId xmlns:a16="http://schemas.microsoft.com/office/drawing/2014/main" id="{29027757-F0C7-BAE9-46FF-000A5800888F}"/>
              </a:ext>
            </a:extLst>
          </p:cNvPr>
          <p:cNvSpPr>
            <a:spLocks/>
          </p:cNvSpPr>
          <p:nvPr/>
        </p:nvSpPr>
        <p:spPr>
          <a:xfrm>
            <a:off x="888857" y="3402076"/>
            <a:ext cx="1737359"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10">
                <a:solidFill>
                  <a:srgbClr val="D30602"/>
                </a:solidFill>
                <a:latin typeface="Verdana"/>
                <a:cs typeface="Verdana"/>
              </a:rPr>
              <a:t>Clustering</a:t>
            </a:r>
            <a:endParaRPr lang="vi-VN" sz="1400">
              <a:solidFill>
                <a:srgbClr val="D30602"/>
              </a:solidFill>
              <a:latin typeface="Verdana"/>
              <a:cs typeface="Verdana"/>
            </a:endParaRPr>
          </a:p>
          <a:p>
            <a:pPr marL="12700" marR="5080">
              <a:lnSpc>
                <a:spcPct val="100600"/>
              </a:lnSpc>
              <a:spcBef>
                <a:spcPts val="60"/>
              </a:spcBef>
            </a:pPr>
            <a:r>
              <a:rPr lang="vi-VN" sz="1400" i="1" spc="95">
                <a:solidFill>
                  <a:srgbClr val="D30602"/>
                </a:solidFill>
                <a:latin typeface="Verdana"/>
                <a:cs typeface="Verdana"/>
              </a:rPr>
              <a:t>nhóm</a:t>
            </a:r>
            <a:r>
              <a:rPr lang="vi-VN" sz="1400" i="1" spc="-160">
                <a:solidFill>
                  <a:srgbClr val="D30602"/>
                </a:solidFill>
                <a:latin typeface="Verdana"/>
                <a:cs typeface="Verdana"/>
              </a:rPr>
              <a:t> </a:t>
            </a:r>
            <a:r>
              <a:rPr lang="vi-VN" sz="1400" i="1" spc="100">
                <a:solidFill>
                  <a:srgbClr val="D30602"/>
                </a:solidFill>
                <a:latin typeface="Verdana"/>
                <a:cs typeface="Verdana"/>
              </a:rPr>
              <a:t>các</a:t>
            </a:r>
            <a:r>
              <a:rPr lang="vi-VN" sz="1400" i="1" spc="-155">
                <a:solidFill>
                  <a:srgbClr val="D30602"/>
                </a:solidFill>
                <a:latin typeface="Verdana"/>
                <a:cs typeface="Verdana"/>
              </a:rPr>
              <a:t> </a:t>
            </a:r>
            <a:r>
              <a:rPr lang="vi-VN" sz="1400" i="1" spc="-25">
                <a:solidFill>
                  <a:srgbClr val="D30602"/>
                </a:solidFill>
                <a:latin typeface="Verdana"/>
                <a:cs typeface="Verdana"/>
              </a:rPr>
              <a:t>đối </a:t>
            </a:r>
            <a:r>
              <a:rPr lang="vi-VN" sz="1400" i="1" spc="55">
                <a:solidFill>
                  <a:srgbClr val="D30602"/>
                </a:solidFill>
                <a:latin typeface="Verdana"/>
                <a:cs typeface="Verdana"/>
              </a:rPr>
              <a:t>tượng</a:t>
            </a:r>
            <a:r>
              <a:rPr lang="vi-VN" sz="1400" i="1" spc="-140">
                <a:solidFill>
                  <a:srgbClr val="D30602"/>
                </a:solidFill>
                <a:latin typeface="Verdana"/>
                <a:cs typeface="Verdana"/>
              </a:rPr>
              <a:t> </a:t>
            </a:r>
            <a:r>
              <a:rPr lang="vi-VN" sz="1400" i="1" spc="80">
                <a:solidFill>
                  <a:srgbClr val="D30602"/>
                </a:solidFill>
                <a:latin typeface="Verdana"/>
                <a:cs typeface="Verdana"/>
              </a:rPr>
              <a:t>thành</a:t>
            </a:r>
            <a:r>
              <a:rPr lang="vi-VN" sz="1400" i="1" spc="-140">
                <a:solidFill>
                  <a:srgbClr val="D30602"/>
                </a:solidFill>
                <a:latin typeface="Verdana"/>
                <a:cs typeface="Verdana"/>
              </a:rPr>
              <a:t> </a:t>
            </a:r>
            <a:r>
              <a:rPr lang="vi-VN" sz="1400" i="1" spc="75">
                <a:solidFill>
                  <a:srgbClr val="D30602"/>
                </a:solidFill>
                <a:latin typeface="Verdana"/>
                <a:cs typeface="Verdana"/>
              </a:rPr>
              <a:t>các </a:t>
            </a:r>
            <a:r>
              <a:rPr lang="vi-VN" sz="1400" i="1" spc="85">
                <a:solidFill>
                  <a:srgbClr val="D30602"/>
                </a:solidFill>
                <a:latin typeface="Verdana"/>
                <a:cs typeface="Verdana"/>
              </a:rPr>
              <a:t>cụm</a:t>
            </a:r>
            <a:endParaRPr lang="vi-VN" sz="1400">
              <a:solidFill>
                <a:srgbClr val="D30602"/>
              </a:solidFill>
              <a:latin typeface="Verdana"/>
              <a:cs typeface="Verdana"/>
            </a:endParaRPr>
          </a:p>
        </p:txBody>
      </p:sp>
      <p:sp>
        <p:nvSpPr>
          <p:cNvPr id="9" name="Rectangle: Rounded Corners 8">
            <a:extLst>
              <a:ext uri="{FF2B5EF4-FFF2-40B4-BE49-F238E27FC236}">
                <a16:creationId xmlns:a16="http://schemas.microsoft.com/office/drawing/2014/main" id="{A0A2D7C9-1D3A-4D7E-E2A2-DBE4C935D9A9}"/>
              </a:ext>
            </a:extLst>
          </p:cNvPr>
          <p:cNvSpPr/>
          <p:nvPr/>
        </p:nvSpPr>
        <p:spPr>
          <a:xfrm>
            <a:off x="3883269" y="3402076"/>
            <a:ext cx="252113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spc="-35">
                <a:solidFill>
                  <a:srgbClr val="D30602"/>
                </a:solidFill>
                <a:latin typeface="Verdana"/>
                <a:cs typeface="Verdana"/>
              </a:rPr>
              <a:t>K-</a:t>
            </a:r>
            <a:r>
              <a:rPr lang="en-US" sz="1400" spc="35">
                <a:solidFill>
                  <a:srgbClr val="D30602"/>
                </a:solidFill>
                <a:latin typeface="Verdana"/>
                <a:cs typeface="Verdana"/>
              </a:rPr>
              <a:t>Means </a:t>
            </a:r>
          </a:p>
          <a:p>
            <a:r>
              <a:rPr lang="en-US" sz="1400" spc="-10">
                <a:solidFill>
                  <a:srgbClr val="D30602"/>
                </a:solidFill>
                <a:latin typeface="Verdana"/>
                <a:cs typeface="Verdana"/>
              </a:rPr>
              <a:t>Hierarchical clustering Gaussian</a:t>
            </a:r>
            <a:endParaRPr lang="en-US" sz="1400">
              <a:solidFill>
                <a:srgbClr val="D30602"/>
              </a:solidFill>
              <a:latin typeface="Verdana"/>
              <a:cs typeface="Verdana"/>
            </a:endParaRPr>
          </a:p>
        </p:txBody>
      </p:sp>
      <p:sp>
        <p:nvSpPr>
          <p:cNvPr id="10" name="Rectangle: Rounded Corners 9">
            <a:extLst>
              <a:ext uri="{FF2B5EF4-FFF2-40B4-BE49-F238E27FC236}">
                <a16:creationId xmlns:a16="http://schemas.microsoft.com/office/drawing/2014/main" id="{2A8F3403-E689-E99A-119C-A79FEA856DA2}"/>
              </a:ext>
            </a:extLst>
          </p:cNvPr>
          <p:cNvSpPr/>
          <p:nvPr/>
        </p:nvSpPr>
        <p:spPr>
          <a:xfrm>
            <a:off x="819355" y="3311433"/>
            <a:ext cx="5294060" cy="1239719"/>
          </a:xfrm>
          <a:prstGeom prst="roundRect">
            <a:avLst/>
          </a:prstGeom>
          <a:noFill/>
          <a:ln>
            <a:solidFill>
              <a:srgbClr val="D306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58B5541-0957-5C47-AC3B-730CBA5DAF35}"/>
              </a:ext>
            </a:extLst>
          </p:cNvPr>
          <p:cNvSpPr>
            <a:spLocks/>
          </p:cNvSpPr>
          <p:nvPr/>
        </p:nvSpPr>
        <p:spPr>
          <a:xfrm>
            <a:off x="897564" y="4782386"/>
            <a:ext cx="183257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10" dirty="0">
                <a:solidFill>
                  <a:srgbClr val="D30602"/>
                </a:solidFill>
                <a:latin typeface="Verdana"/>
                <a:cs typeface="Verdana"/>
              </a:rPr>
              <a:t>Association</a:t>
            </a:r>
            <a:endParaRPr lang="vi-VN" sz="1400" dirty="0">
              <a:solidFill>
                <a:srgbClr val="D30602"/>
              </a:solidFill>
              <a:latin typeface="Verdana"/>
              <a:cs typeface="Verdana"/>
            </a:endParaRPr>
          </a:p>
          <a:p>
            <a:pPr marL="12700" marR="5080">
              <a:lnSpc>
                <a:spcPct val="100600"/>
              </a:lnSpc>
              <a:spcBef>
                <a:spcPts val="60"/>
              </a:spcBef>
            </a:pPr>
            <a:r>
              <a:rPr lang="vi-VN" sz="1400" i="1" spc="90" dirty="0">
                <a:solidFill>
                  <a:srgbClr val="D30602"/>
                </a:solidFill>
                <a:latin typeface="Verdana"/>
                <a:cs typeface="Verdana"/>
              </a:rPr>
              <a:t>Những</a:t>
            </a:r>
            <a:r>
              <a:rPr lang="vi-VN" sz="1400" i="1" spc="-160" dirty="0">
                <a:solidFill>
                  <a:srgbClr val="D30602"/>
                </a:solidFill>
                <a:latin typeface="Verdana"/>
                <a:cs typeface="Verdana"/>
              </a:rPr>
              <a:t> </a:t>
            </a:r>
            <a:r>
              <a:rPr lang="vi-VN" sz="1400" i="1" spc="55" dirty="0">
                <a:solidFill>
                  <a:srgbClr val="D30602"/>
                </a:solidFill>
                <a:latin typeface="Verdana"/>
                <a:cs typeface="Verdana"/>
              </a:rPr>
              <a:t>người</a:t>
            </a:r>
            <a:r>
              <a:rPr lang="vi-VN" sz="1400" i="1" spc="-160" dirty="0">
                <a:solidFill>
                  <a:srgbClr val="D30602"/>
                </a:solidFill>
                <a:latin typeface="Verdana"/>
                <a:cs typeface="Verdana"/>
              </a:rPr>
              <a:t> </a:t>
            </a:r>
            <a:r>
              <a:rPr lang="vi-VN" sz="1400" i="1" spc="105" dirty="0">
                <a:solidFill>
                  <a:srgbClr val="D30602"/>
                </a:solidFill>
                <a:latin typeface="Verdana"/>
                <a:cs typeface="Verdana"/>
              </a:rPr>
              <a:t>mua </a:t>
            </a:r>
            <a:r>
              <a:rPr lang="en-US" sz="1400" i="1" spc="-30" dirty="0">
                <a:solidFill>
                  <a:srgbClr val="D30602"/>
                </a:solidFill>
                <a:latin typeface="Verdana"/>
                <a:cs typeface="Verdana"/>
              </a:rPr>
              <a:t>A </a:t>
            </a:r>
            <a:r>
              <a:rPr lang="vi-VN" sz="1400" i="1" spc="90" dirty="0">
                <a:solidFill>
                  <a:srgbClr val="D30602"/>
                </a:solidFill>
                <a:latin typeface="Verdana"/>
                <a:cs typeface="Verdana"/>
              </a:rPr>
              <a:t>cũng</a:t>
            </a:r>
            <a:r>
              <a:rPr lang="vi-VN" sz="1400" i="1" spc="-150" dirty="0">
                <a:solidFill>
                  <a:srgbClr val="D30602"/>
                </a:solidFill>
                <a:latin typeface="Verdana"/>
                <a:cs typeface="Verdana"/>
              </a:rPr>
              <a:t> </a:t>
            </a:r>
            <a:r>
              <a:rPr lang="vi-VN" sz="1400" i="1" spc="60" dirty="0">
                <a:solidFill>
                  <a:srgbClr val="D30602"/>
                </a:solidFill>
                <a:latin typeface="Verdana"/>
                <a:cs typeface="Verdana"/>
              </a:rPr>
              <a:t>có</a:t>
            </a:r>
            <a:r>
              <a:rPr lang="vi-VN" sz="1400" i="1" spc="-155" dirty="0">
                <a:solidFill>
                  <a:srgbClr val="D30602"/>
                </a:solidFill>
                <a:latin typeface="Verdana"/>
                <a:cs typeface="Verdana"/>
              </a:rPr>
              <a:t> </a:t>
            </a:r>
            <a:r>
              <a:rPr lang="en-US" sz="1400" i="1" spc="-10" dirty="0" err="1">
                <a:solidFill>
                  <a:srgbClr val="D30602"/>
                </a:solidFill>
                <a:latin typeface="Verdana"/>
                <a:cs typeface="Verdana"/>
              </a:rPr>
              <a:t>khả</a:t>
            </a:r>
            <a:r>
              <a:rPr lang="en-US" sz="1400" i="1" spc="-10" dirty="0">
                <a:solidFill>
                  <a:srgbClr val="D30602"/>
                </a:solidFill>
                <a:latin typeface="Verdana"/>
                <a:cs typeface="Verdana"/>
              </a:rPr>
              <a:t> </a:t>
            </a:r>
            <a:r>
              <a:rPr lang="en-US" sz="1400" i="1" spc="-10" dirty="0" err="1">
                <a:solidFill>
                  <a:srgbClr val="D30602"/>
                </a:solidFill>
                <a:latin typeface="Verdana"/>
                <a:cs typeface="Verdana"/>
              </a:rPr>
              <a:t>năng</a:t>
            </a:r>
            <a:r>
              <a:rPr lang="vi-VN" sz="1400" i="1" spc="50" dirty="0">
                <a:solidFill>
                  <a:srgbClr val="D30602"/>
                </a:solidFill>
                <a:latin typeface="Verdana"/>
                <a:cs typeface="Verdana"/>
              </a:rPr>
              <a:t> </a:t>
            </a:r>
            <a:r>
              <a:rPr lang="vi-VN" sz="1400" i="1" spc="130" dirty="0">
                <a:solidFill>
                  <a:srgbClr val="D30602"/>
                </a:solidFill>
                <a:latin typeface="Verdana"/>
                <a:cs typeface="Verdana"/>
              </a:rPr>
              <a:t>mua</a:t>
            </a:r>
            <a:r>
              <a:rPr lang="vi-VN" sz="1400" i="1" spc="-160" dirty="0">
                <a:solidFill>
                  <a:srgbClr val="D30602"/>
                </a:solidFill>
                <a:latin typeface="Verdana"/>
                <a:cs typeface="Verdana"/>
              </a:rPr>
              <a:t> </a:t>
            </a:r>
            <a:r>
              <a:rPr lang="en-US" sz="1400" i="1" spc="-160" dirty="0">
                <a:solidFill>
                  <a:srgbClr val="D30602"/>
                </a:solidFill>
                <a:latin typeface="Verdana"/>
                <a:cs typeface="Verdana"/>
              </a:rPr>
              <a:t>B</a:t>
            </a:r>
            <a:endParaRPr lang="vi-VN" sz="1400" dirty="0">
              <a:solidFill>
                <a:srgbClr val="D30602"/>
              </a:solidFill>
              <a:latin typeface="Verdana"/>
              <a:cs typeface="Verdana"/>
            </a:endParaRPr>
          </a:p>
        </p:txBody>
      </p:sp>
      <p:sp>
        <p:nvSpPr>
          <p:cNvPr id="12" name="Rectangle: Rounded Corners 11">
            <a:extLst>
              <a:ext uri="{FF2B5EF4-FFF2-40B4-BE49-F238E27FC236}">
                <a16:creationId xmlns:a16="http://schemas.microsoft.com/office/drawing/2014/main" id="{2664E012-E52B-07AC-399C-A860F7CD1D1D}"/>
              </a:ext>
            </a:extLst>
          </p:cNvPr>
          <p:cNvSpPr/>
          <p:nvPr/>
        </p:nvSpPr>
        <p:spPr>
          <a:xfrm>
            <a:off x="4453605" y="4818759"/>
            <a:ext cx="1668517"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370205">
              <a:lnSpc>
                <a:spcPct val="100600"/>
              </a:lnSpc>
              <a:spcBef>
                <a:spcPts val="125"/>
              </a:spcBef>
            </a:pPr>
            <a:r>
              <a:rPr lang="en-US" sz="1400">
                <a:solidFill>
                  <a:srgbClr val="D30602"/>
                </a:solidFill>
                <a:latin typeface="Verdana"/>
                <a:cs typeface="Verdana"/>
              </a:rPr>
              <a:t>Apriori</a:t>
            </a:r>
            <a:r>
              <a:rPr lang="en-US" sz="1400" spc="35">
                <a:solidFill>
                  <a:srgbClr val="D30602"/>
                </a:solidFill>
                <a:latin typeface="Verdana"/>
                <a:cs typeface="Verdana"/>
              </a:rPr>
              <a:t> </a:t>
            </a:r>
            <a:r>
              <a:rPr lang="en-US" sz="1400" spc="-40">
                <a:solidFill>
                  <a:srgbClr val="D30602"/>
                </a:solidFill>
                <a:latin typeface="Verdana"/>
                <a:cs typeface="Verdana"/>
              </a:rPr>
              <a:t>alg. </a:t>
            </a:r>
          </a:p>
          <a:p>
            <a:pPr marL="12700" marR="370205">
              <a:lnSpc>
                <a:spcPct val="100600"/>
              </a:lnSpc>
              <a:spcBef>
                <a:spcPts val="125"/>
              </a:spcBef>
            </a:pPr>
            <a:r>
              <a:rPr lang="en-US" sz="1400">
                <a:solidFill>
                  <a:srgbClr val="D30602"/>
                </a:solidFill>
                <a:latin typeface="Verdana"/>
                <a:cs typeface="Verdana"/>
              </a:rPr>
              <a:t>Aclat</a:t>
            </a:r>
            <a:r>
              <a:rPr lang="en-US" sz="1400" spc="45">
                <a:solidFill>
                  <a:srgbClr val="D30602"/>
                </a:solidFill>
                <a:latin typeface="Verdana"/>
                <a:cs typeface="Verdana"/>
              </a:rPr>
              <a:t> </a:t>
            </a:r>
            <a:r>
              <a:rPr lang="en-US" sz="1400" spc="-20">
                <a:solidFill>
                  <a:srgbClr val="D30602"/>
                </a:solidFill>
                <a:latin typeface="Verdana"/>
                <a:cs typeface="Verdana"/>
              </a:rPr>
              <a:t>alg.</a:t>
            </a:r>
            <a:endParaRPr lang="en-US" sz="1400">
              <a:solidFill>
                <a:srgbClr val="D30602"/>
              </a:solidFill>
              <a:latin typeface="Verdana"/>
              <a:cs typeface="Verdana"/>
            </a:endParaRPr>
          </a:p>
          <a:p>
            <a:pPr marL="12700" marR="5080">
              <a:lnSpc>
                <a:spcPct val="100600"/>
              </a:lnSpc>
            </a:pPr>
            <a:r>
              <a:rPr lang="en-US" sz="1400">
                <a:solidFill>
                  <a:srgbClr val="D30602"/>
                </a:solidFill>
                <a:latin typeface="Verdana"/>
                <a:cs typeface="Verdana"/>
              </a:rPr>
              <a:t>Carma</a:t>
            </a:r>
            <a:r>
              <a:rPr lang="en-US" sz="1400" spc="40">
                <a:solidFill>
                  <a:srgbClr val="D30602"/>
                </a:solidFill>
                <a:latin typeface="Verdana"/>
                <a:cs typeface="Verdana"/>
              </a:rPr>
              <a:t> </a:t>
            </a:r>
            <a:r>
              <a:rPr lang="en-US" sz="1400" spc="-20">
                <a:solidFill>
                  <a:srgbClr val="D30602"/>
                </a:solidFill>
                <a:latin typeface="Verdana"/>
                <a:cs typeface="Verdana"/>
              </a:rPr>
              <a:t>alg. </a:t>
            </a:r>
          </a:p>
          <a:p>
            <a:pPr marL="12700" marR="5080">
              <a:lnSpc>
                <a:spcPct val="100600"/>
              </a:lnSpc>
            </a:pPr>
            <a:r>
              <a:rPr lang="en-US" sz="1400" spc="45">
                <a:solidFill>
                  <a:srgbClr val="D30602"/>
                </a:solidFill>
                <a:latin typeface="Verdana"/>
                <a:cs typeface="Verdana"/>
              </a:rPr>
              <a:t>Sequence</a:t>
            </a:r>
            <a:r>
              <a:rPr lang="en-US" sz="1400" spc="-145">
                <a:solidFill>
                  <a:srgbClr val="D30602"/>
                </a:solidFill>
                <a:latin typeface="Verdana"/>
                <a:cs typeface="Verdana"/>
              </a:rPr>
              <a:t> </a:t>
            </a:r>
            <a:r>
              <a:rPr lang="en-US" sz="1400" spc="-30">
                <a:solidFill>
                  <a:srgbClr val="D30602"/>
                </a:solidFill>
                <a:latin typeface="Verdana"/>
                <a:cs typeface="Verdana"/>
              </a:rPr>
              <a:t>alg.</a:t>
            </a:r>
            <a:endParaRPr lang="en-US" sz="1400">
              <a:solidFill>
                <a:srgbClr val="D30602"/>
              </a:solidFill>
              <a:latin typeface="Verdana"/>
              <a:cs typeface="Verdana"/>
            </a:endParaRPr>
          </a:p>
        </p:txBody>
      </p:sp>
      <p:sp>
        <p:nvSpPr>
          <p:cNvPr id="13" name="Rectangle: Rounded Corners 12">
            <a:extLst>
              <a:ext uri="{FF2B5EF4-FFF2-40B4-BE49-F238E27FC236}">
                <a16:creationId xmlns:a16="http://schemas.microsoft.com/office/drawing/2014/main" id="{AF76D4C9-5986-6226-8DDD-592CB7C55CC4}"/>
              </a:ext>
            </a:extLst>
          </p:cNvPr>
          <p:cNvSpPr/>
          <p:nvPr/>
        </p:nvSpPr>
        <p:spPr>
          <a:xfrm>
            <a:off x="828062" y="4691743"/>
            <a:ext cx="5294060" cy="1239719"/>
          </a:xfrm>
          <a:prstGeom prst="roundRect">
            <a:avLst/>
          </a:prstGeom>
          <a:noFill/>
          <a:ln>
            <a:solidFill>
              <a:srgbClr val="D306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40AA1F3-2811-8C7C-935F-6B9B9A0BB20C}"/>
              </a:ext>
            </a:extLst>
          </p:cNvPr>
          <p:cNvSpPr>
            <a:spLocks/>
          </p:cNvSpPr>
          <p:nvPr/>
        </p:nvSpPr>
        <p:spPr>
          <a:xfrm>
            <a:off x="6815055" y="3410783"/>
            <a:ext cx="1937059"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70">
                <a:solidFill>
                  <a:srgbClr val="40A340"/>
                </a:solidFill>
                <a:latin typeface="Verdana"/>
                <a:cs typeface="Verdana"/>
              </a:rPr>
              <a:t>Classification</a:t>
            </a:r>
            <a:endParaRPr lang="vi-VN" sz="1400">
              <a:latin typeface="Verdana"/>
              <a:cs typeface="Verdana"/>
            </a:endParaRPr>
          </a:p>
          <a:p>
            <a:pPr marL="12700" marR="5080">
              <a:lnSpc>
                <a:spcPct val="100600"/>
              </a:lnSpc>
              <a:spcBef>
                <a:spcPts val="60"/>
              </a:spcBef>
            </a:pPr>
            <a:r>
              <a:rPr lang="vi-VN" sz="1400" i="1" spc="60">
                <a:solidFill>
                  <a:srgbClr val="40A340"/>
                </a:solidFill>
                <a:latin typeface="Verdana"/>
                <a:cs typeface="Verdana"/>
              </a:rPr>
              <a:t>Biến</a:t>
            </a:r>
            <a:r>
              <a:rPr lang="vi-VN" sz="1400" i="1" spc="-160">
                <a:solidFill>
                  <a:srgbClr val="40A340"/>
                </a:solidFill>
                <a:latin typeface="Verdana"/>
                <a:cs typeface="Verdana"/>
              </a:rPr>
              <a:t> </a:t>
            </a:r>
            <a:r>
              <a:rPr lang="vi-VN" sz="1400" i="1" spc="105">
                <a:solidFill>
                  <a:srgbClr val="40A340"/>
                </a:solidFill>
                <a:latin typeface="Verdana"/>
                <a:cs typeface="Verdana"/>
              </a:rPr>
              <a:t>đầu</a:t>
            </a:r>
            <a:r>
              <a:rPr lang="vi-VN" sz="1400" i="1" spc="-155">
                <a:solidFill>
                  <a:srgbClr val="40A340"/>
                </a:solidFill>
                <a:latin typeface="Verdana"/>
                <a:cs typeface="Verdana"/>
              </a:rPr>
              <a:t> </a:t>
            </a:r>
            <a:r>
              <a:rPr lang="vi-VN" sz="1400" i="1" spc="50">
                <a:solidFill>
                  <a:srgbClr val="40A340"/>
                </a:solidFill>
                <a:latin typeface="Verdana"/>
                <a:cs typeface="Verdana"/>
              </a:rPr>
              <a:t>ra</a:t>
            </a:r>
            <a:r>
              <a:rPr lang="vi-VN" sz="1400" i="1" spc="-155">
                <a:solidFill>
                  <a:srgbClr val="40A340"/>
                </a:solidFill>
                <a:latin typeface="Verdana"/>
                <a:cs typeface="Verdana"/>
              </a:rPr>
              <a:t> </a:t>
            </a:r>
            <a:r>
              <a:rPr lang="vi-VN" sz="1400" i="1" spc="65">
                <a:solidFill>
                  <a:srgbClr val="40A340"/>
                </a:solidFill>
                <a:latin typeface="Verdana"/>
                <a:cs typeface="Verdana"/>
              </a:rPr>
              <a:t>là</a:t>
            </a:r>
            <a:r>
              <a:rPr lang="vi-VN" sz="1400" i="1" spc="-160">
                <a:solidFill>
                  <a:srgbClr val="40A340"/>
                </a:solidFill>
                <a:latin typeface="Verdana"/>
                <a:cs typeface="Verdana"/>
              </a:rPr>
              <a:t> </a:t>
            </a:r>
            <a:r>
              <a:rPr lang="vi-VN" sz="1400" i="1" spc="-25">
                <a:solidFill>
                  <a:srgbClr val="40A340"/>
                </a:solidFill>
                <a:latin typeface="Verdana"/>
                <a:cs typeface="Verdana"/>
              </a:rPr>
              <a:t>lớp </a:t>
            </a:r>
            <a:r>
              <a:rPr lang="vi-VN" sz="1400" i="1" spc="95">
                <a:solidFill>
                  <a:srgbClr val="40A340"/>
                </a:solidFill>
                <a:latin typeface="Verdana"/>
                <a:cs typeface="Verdana"/>
              </a:rPr>
              <a:t>của</a:t>
            </a:r>
            <a:r>
              <a:rPr lang="vi-VN" sz="1400" i="1" spc="-90">
                <a:solidFill>
                  <a:srgbClr val="40A340"/>
                </a:solidFill>
                <a:latin typeface="Verdana"/>
                <a:cs typeface="Verdana"/>
              </a:rPr>
              <a:t> </a:t>
            </a:r>
            <a:r>
              <a:rPr lang="vi-VN" sz="1400" i="1">
                <a:solidFill>
                  <a:srgbClr val="40A340"/>
                </a:solidFill>
                <a:latin typeface="Verdana"/>
                <a:cs typeface="Verdana"/>
              </a:rPr>
              <a:t>đối</a:t>
            </a:r>
            <a:r>
              <a:rPr lang="vi-VN" sz="1400" i="1" spc="-85">
                <a:solidFill>
                  <a:srgbClr val="40A340"/>
                </a:solidFill>
                <a:latin typeface="Verdana"/>
                <a:cs typeface="Verdana"/>
              </a:rPr>
              <a:t> </a:t>
            </a:r>
            <a:r>
              <a:rPr lang="vi-VN" sz="1400" i="1" spc="35">
                <a:solidFill>
                  <a:srgbClr val="40A340"/>
                </a:solidFill>
                <a:latin typeface="Verdana"/>
                <a:cs typeface="Verdana"/>
              </a:rPr>
              <a:t>tượng</a:t>
            </a:r>
            <a:endParaRPr lang="vi-VN" sz="1400">
              <a:latin typeface="Verdana"/>
              <a:cs typeface="Verdana"/>
            </a:endParaRPr>
          </a:p>
        </p:txBody>
      </p:sp>
      <p:sp>
        <p:nvSpPr>
          <p:cNvPr id="15" name="Rectangle: Rounded Corners 14">
            <a:extLst>
              <a:ext uri="{FF2B5EF4-FFF2-40B4-BE49-F238E27FC236}">
                <a16:creationId xmlns:a16="http://schemas.microsoft.com/office/drawing/2014/main" id="{527F2015-6FCF-C951-A755-9B04FD44FA19}"/>
              </a:ext>
            </a:extLst>
          </p:cNvPr>
          <p:cNvSpPr/>
          <p:nvPr/>
        </p:nvSpPr>
        <p:spPr>
          <a:xfrm>
            <a:off x="10299395" y="3437450"/>
            <a:ext cx="252113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163195">
              <a:lnSpc>
                <a:spcPct val="100600"/>
              </a:lnSpc>
              <a:spcBef>
                <a:spcPts val="125"/>
              </a:spcBef>
            </a:pPr>
            <a:r>
              <a:rPr lang="en-US" sz="1400">
                <a:solidFill>
                  <a:srgbClr val="40A340"/>
                </a:solidFill>
                <a:latin typeface="Verdana"/>
                <a:cs typeface="Verdana"/>
              </a:rPr>
              <a:t>Decision</a:t>
            </a:r>
            <a:r>
              <a:rPr lang="en-US" sz="1400" spc="195">
                <a:solidFill>
                  <a:srgbClr val="40A340"/>
                </a:solidFill>
                <a:latin typeface="Verdana"/>
                <a:cs typeface="Verdana"/>
              </a:rPr>
              <a:t> </a:t>
            </a:r>
            <a:r>
              <a:rPr lang="en-US" sz="1400" spc="-20">
                <a:solidFill>
                  <a:srgbClr val="40A340"/>
                </a:solidFill>
                <a:latin typeface="Verdana"/>
                <a:cs typeface="Verdana"/>
              </a:rPr>
              <a:t>trees </a:t>
            </a:r>
            <a:r>
              <a:rPr lang="en-US" sz="1400" spc="35">
                <a:solidFill>
                  <a:srgbClr val="40A340"/>
                </a:solidFill>
                <a:latin typeface="Verdana"/>
                <a:cs typeface="Verdana"/>
              </a:rPr>
              <a:t>Random forest</a:t>
            </a:r>
            <a:endParaRPr lang="en-US" sz="1400">
              <a:latin typeface="Verdana"/>
              <a:cs typeface="Verdana"/>
            </a:endParaRPr>
          </a:p>
          <a:p>
            <a:pPr marL="12700">
              <a:lnSpc>
                <a:spcPct val="100000"/>
              </a:lnSpc>
              <a:spcBef>
                <a:spcPts val="10"/>
              </a:spcBef>
            </a:pPr>
            <a:r>
              <a:rPr lang="en-US" sz="1400">
                <a:solidFill>
                  <a:srgbClr val="40A340"/>
                </a:solidFill>
                <a:latin typeface="Verdana"/>
                <a:cs typeface="Verdana"/>
              </a:rPr>
              <a:t>Neural</a:t>
            </a:r>
            <a:r>
              <a:rPr lang="en-US" sz="1400" spc="60">
                <a:solidFill>
                  <a:srgbClr val="40A340"/>
                </a:solidFill>
                <a:latin typeface="Verdana"/>
                <a:cs typeface="Verdana"/>
              </a:rPr>
              <a:t> </a:t>
            </a:r>
            <a:r>
              <a:rPr lang="en-US" sz="1400" spc="35">
                <a:solidFill>
                  <a:srgbClr val="40A340"/>
                </a:solidFill>
                <a:latin typeface="Verdana"/>
                <a:cs typeface="Verdana"/>
              </a:rPr>
              <a:t>network</a:t>
            </a:r>
            <a:endParaRPr lang="en-US" sz="1400">
              <a:latin typeface="Verdana"/>
              <a:cs typeface="Verdana"/>
            </a:endParaRPr>
          </a:p>
        </p:txBody>
      </p:sp>
      <p:sp>
        <p:nvSpPr>
          <p:cNvPr id="16" name="Rectangle: Rounded Corners 15">
            <a:extLst>
              <a:ext uri="{FF2B5EF4-FFF2-40B4-BE49-F238E27FC236}">
                <a16:creationId xmlns:a16="http://schemas.microsoft.com/office/drawing/2014/main" id="{6FF97E34-354A-3E28-01BB-4EDB40E6C11B}"/>
              </a:ext>
            </a:extLst>
          </p:cNvPr>
          <p:cNvSpPr/>
          <p:nvPr/>
        </p:nvSpPr>
        <p:spPr>
          <a:xfrm>
            <a:off x="6745553" y="3320140"/>
            <a:ext cx="5294060" cy="1239719"/>
          </a:xfrm>
          <a:prstGeom prst="roundRect">
            <a:avLst/>
          </a:prstGeom>
          <a:noFill/>
          <a:ln>
            <a:solidFill>
              <a:srgbClr val="70A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2D51DBC-457E-DD35-6265-8A689A831B53}"/>
              </a:ext>
            </a:extLst>
          </p:cNvPr>
          <p:cNvSpPr>
            <a:spLocks/>
          </p:cNvSpPr>
          <p:nvPr/>
        </p:nvSpPr>
        <p:spPr>
          <a:xfrm>
            <a:off x="6823762" y="4791093"/>
            <a:ext cx="183257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en-US" sz="1400" b="1" spc="-25">
                <a:solidFill>
                  <a:srgbClr val="40A340"/>
                </a:solidFill>
                <a:latin typeface="Verdana"/>
                <a:cs typeface="Verdana"/>
              </a:rPr>
              <a:t>Regression</a:t>
            </a:r>
            <a:endParaRPr lang="en-US" sz="1400">
              <a:latin typeface="Verdana"/>
              <a:cs typeface="Verdana"/>
            </a:endParaRPr>
          </a:p>
          <a:p>
            <a:pPr marL="12700" marR="5080">
              <a:lnSpc>
                <a:spcPct val="100600"/>
              </a:lnSpc>
              <a:spcBef>
                <a:spcPts val="60"/>
              </a:spcBef>
            </a:pPr>
            <a:r>
              <a:rPr lang="en-US" sz="1400" i="1" spc="60">
                <a:solidFill>
                  <a:srgbClr val="40A340"/>
                </a:solidFill>
                <a:latin typeface="Verdana"/>
                <a:cs typeface="Verdana"/>
              </a:rPr>
              <a:t>Biến</a:t>
            </a:r>
            <a:r>
              <a:rPr lang="en-US" sz="1400" i="1" spc="-160">
                <a:solidFill>
                  <a:srgbClr val="40A340"/>
                </a:solidFill>
                <a:latin typeface="Verdana"/>
                <a:cs typeface="Verdana"/>
              </a:rPr>
              <a:t> </a:t>
            </a:r>
            <a:r>
              <a:rPr lang="en-US" sz="1400" i="1" spc="105">
                <a:solidFill>
                  <a:srgbClr val="40A340"/>
                </a:solidFill>
                <a:latin typeface="Verdana"/>
                <a:cs typeface="Verdana"/>
              </a:rPr>
              <a:t>đầu</a:t>
            </a:r>
            <a:r>
              <a:rPr lang="en-US" sz="1400" i="1" spc="-160">
                <a:solidFill>
                  <a:srgbClr val="40A340"/>
                </a:solidFill>
                <a:latin typeface="Verdana"/>
                <a:cs typeface="Verdana"/>
              </a:rPr>
              <a:t> </a:t>
            </a:r>
            <a:r>
              <a:rPr lang="en-US" sz="1400" i="1" spc="50">
                <a:solidFill>
                  <a:srgbClr val="40A340"/>
                </a:solidFill>
                <a:latin typeface="Verdana"/>
                <a:cs typeface="Verdana"/>
              </a:rPr>
              <a:t>ra</a:t>
            </a:r>
            <a:r>
              <a:rPr lang="en-US" sz="1400" i="1" spc="-155">
                <a:solidFill>
                  <a:srgbClr val="40A340"/>
                </a:solidFill>
                <a:latin typeface="Verdana"/>
                <a:cs typeface="Verdana"/>
              </a:rPr>
              <a:t> </a:t>
            </a:r>
            <a:r>
              <a:rPr lang="en-US" sz="1400" i="1" spc="40">
                <a:solidFill>
                  <a:srgbClr val="40A340"/>
                </a:solidFill>
                <a:latin typeface="Verdana"/>
                <a:cs typeface="Verdana"/>
              </a:rPr>
              <a:t>là </a:t>
            </a:r>
            <a:r>
              <a:rPr lang="en-US" sz="1400" i="1" spc="75">
                <a:solidFill>
                  <a:srgbClr val="40A340"/>
                </a:solidFill>
                <a:latin typeface="Verdana"/>
                <a:cs typeface="Verdana"/>
              </a:rPr>
              <a:t>một</a:t>
            </a:r>
            <a:r>
              <a:rPr lang="en-US" sz="1400" i="1" spc="-155">
                <a:solidFill>
                  <a:srgbClr val="40A340"/>
                </a:solidFill>
                <a:latin typeface="Verdana"/>
                <a:cs typeface="Verdana"/>
              </a:rPr>
              <a:t> </a:t>
            </a:r>
            <a:r>
              <a:rPr lang="en-US" sz="1400" i="1" spc="85">
                <a:solidFill>
                  <a:srgbClr val="40A340"/>
                </a:solidFill>
                <a:latin typeface="Verdana"/>
                <a:cs typeface="Verdana"/>
              </a:rPr>
              <a:t>giá</a:t>
            </a:r>
            <a:r>
              <a:rPr lang="en-US" sz="1400" i="1" spc="-155">
                <a:solidFill>
                  <a:srgbClr val="40A340"/>
                </a:solidFill>
                <a:latin typeface="Verdana"/>
                <a:cs typeface="Verdana"/>
              </a:rPr>
              <a:t> </a:t>
            </a:r>
            <a:r>
              <a:rPr lang="en-US" sz="1400" i="1" spc="-10">
                <a:solidFill>
                  <a:srgbClr val="40A340"/>
                </a:solidFill>
                <a:latin typeface="Verdana"/>
                <a:cs typeface="Verdana"/>
              </a:rPr>
              <a:t>trị</a:t>
            </a:r>
            <a:r>
              <a:rPr lang="en-US" sz="1400" i="1" spc="-155">
                <a:solidFill>
                  <a:srgbClr val="40A340"/>
                </a:solidFill>
                <a:latin typeface="Verdana"/>
                <a:cs typeface="Verdana"/>
              </a:rPr>
              <a:t> </a:t>
            </a:r>
            <a:r>
              <a:rPr lang="en-US" sz="1400" i="1" spc="30">
                <a:solidFill>
                  <a:srgbClr val="40A340"/>
                </a:solidFill>
                <a:latin typeface="Verdana"/>
                <a:cs typeface="Verdana"/>
              </a:rPr>
              <a:t>biến </a:t>
            </a:r>
            <a:r>
              <a:rPr lang="en-US" sz="1400" i="1">
                <a:solidFill>
                  <a:srgbClr val="40A340"/>
                </a:solidFill>
                <a:latin typeface="Verdana"/>
                <a:cs typeface="Verdana"/>
              </a:rPr>
              <a:t>thiên</a:t>
            </a:r>
            <a:r>
              <a:rPr lang="en-US" sz="1400" i="1" spc="-50">
                <a:solidFill>
                  <a:srgbClr val="40A340"/>
                </a:solidFill>
                <a:latin typeface="Verdana"/>
                <a:cs typeface="Verdana"/>
              </a:rPr>
              <a:t> </a:t>
            </a:r>
            <a:r>
              <a:rPr lang="en-US" sz="1400" i="1" spc="-20">
                <a:solidFill>
                  <a:srgbClr val="40A340"/>
                </a:solidFill>
                <a:latin typeface="Verdana"/>
                <a:cs typeface="Verdana"/>
              </a:rPr>
              <a:t>vo</a:t>
            </a:r>
            <a:r>
              <a:rPr lang="en-US" sz="1400" i="1" spc="-45">
                <a:solidFill>
                  <a:srgbClr val="40A340"/>
                </a:solidFill>
                <a:latin typeface="Verdana"/>
                <a:cs typeface="Verdana"/>
              </a:rPr>
              <a:t> </a:t>
            </a:r>
            <a:r>
              <a:rPr lang="en-US" sz="1400" i="1" spc="80">
                <a:solidFill>
                  <a:srgbClr val="40A340"/>
                </a:solidFill>
                <a:latin typeface="Verdana"/>
                <a:cs typeface="Verdana"/>
              </a:rPr>
              <a:t>hạn</a:t>
            </a:r>
            <a:endParaRPr lang="en-US" sz="1400">
              <a:latin typeface="Verdana"/>
              <a:cs typeface="Verdana"/>
            </a:endParaRPr>
          </a:p>
        </p:txBody>
      </p:sp>
      <p:sp>
        <p:nvSpPr>
          <p:cNvPr id="18" name="Rectangle: Rounded Corners 17">
            <a:extLst>
              <a:ext uri="{FF2B5EF4-FFF2-40B4-BE49-F238E27FC236}">
                <a16:creationId xmlns:a16="http://schemas.microsoft.com/office/drawing/2014/main" id="{601C4399-D96F-3035-F10A-A0587382C5D7}"/>
              </a:ext>
            </a:extLst>
          </p:cNvPr>
          <p:cNvSpPr/>
          <p:nvPr/>
        </p:nvSpPr>
        <p:spPr>
          <a:xfrm>
            <a:off x="10159327" y="4816030"/>
            <a:ext cx="252113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5080">
              <a:lnSpc>
                <a:spcPct val="100600"/>
              </a:lnSpc>
              <a:spcBef>
                <a:spcPts val="125"/>
              </a:spcBef>
            </a:pPr>
            <a:r>
              <a:rPr lang="en-US" sz="1400" spc="-10">
                <a:solidFill>
                  <a:srgbClr val="40A340"/>
                </a:solidFill>
                <a:latin typeface="Verdana"/>
                <a:cs typeface="Verdana"/>
              </a:rPr>
              <a:t>Logistic regression Linear regression</a:t>
            </a:r>
            <a:endParaRPr lang="en-US" sz="1400">
              <a:latin typeface="Verdana"/>
              <a:cs typeface="Verdana"/>
            </a:endParaRPr>
          </a:p>
        </p:txBody>
      </p:sp>
      <p:sp>
        <p:nvSpPr>
          <p:cNvPr id="19" name="Rectangle: Rounded Corners 18">
            <a:extLst>
              <a:ext uri="{FF2B5EF4-FFF2-40B4-BE49-F238E27FC236}">
                <a16:creationId xmlns:a16="http://schemas.microsoft.com/office/drawing/2014/main" id="{70808F23-9976-61F1-7F68-8AA66749EF82}"/>
              </a:ext>
            </a:extLst>
          </p:cNvPr>
          <p:cNvSpPr/>
          <p:nvPr/>
        </p:nvSpPr>
        <p:spPr>
          <a:xfrm>
            <a:off x="6754260" y="4700450"/>
            <a:ext cx="5294060" cy="1239719"/>
          </a:xfrm>
          <a:prstGeom prst="roundRect">
            <a:avLst/>
          </a:prstGeom>
          <a:noFill/>
          <a:ln>
            <a:solidFill>
              <a:srgbClr val="70A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C7359DF-528A-D450-9549-92A824D3816F}"/>
              </a:ext>
            </a:extLst>
          </p:cNvPr>
          <p:cNvSpPr txBox="1"/>
          <p:nvPr/>
        </p:nvSpPr>
        <p:spPr>
          <a:xfrm>
            <a:off x="1517536" y="6056938"/>
            <a:ext cx="9681689" cy="646331"/>
          </a:xfrm>
          <a:prstGeom prst="rect">
            <a:avLst/>
          </a:prstGeom>
          <a:noFill/>
        </p:spPr>
        <p:txBody>
          <a:bodyPr wrap="none" rtlCol="0">
            <a:spAutoFit/>
          </a:bodyPr>
          <a:lstStyle/>
          <a:p>
            <a:pPr algn="ctr"/>
            <a:r>
              <a:rPr lang="en-US" dirty="0" err="1">
                <a:latin typeface="Tahoma" panose="020B0604030504040204" pitchFamily="34" charset="0"/>
                <a:ea typeface="Tahoma" panose="020B0604030504040204" pitchFamily="34" charset="0"/>
                <a:cs typeface="Tahoma" panose="020B0604030504040204" pitchFamily="34" charset="0"/>
              </a:rPr>
              <a:t>Đề</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đoán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xếp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mì</a:t>
            </a:r>
            <a:r>
              <a:rPr lang="en-US" dirty="0">
                <a:latin typeface="Tahoma" panose="020B0604030504040204" pitchFamily="34" charset="0"/>
                <a:ea typeface="Tahoma" panose="020B0604030504040204" pitchFamily="34" charset="0"/>
                <a:cs typeface="Tahoma" panose="020B0604030504040204" pitchFamily="34" charset="0"/>
              </a:rPr>
              <a:t> ramen </a:t>
            </a:r>
            <a:r>
              <a:rPr lang="en-US" dirty="0" err="1">
                <a:latin typeface="Tahoma" panose="020B0604030504040204" pitchFamily="34" charset="0"/>
                <a:ea typeface="Tahoma" panose="020B0604030504040204" pitchFamily="34" charset="0"/>
                <a:cs typeface="Tahoma" panose="020B0604030504040204" pitchFamily="34" charset="0"/>
              </a:rPr>
              <a:t>bằng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mô</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máy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sát</a:t>
            </a:r>
            <a:r>
              <a:rPr lang="en-US" dirty="0">
                <a:latin typeface="Tahoma" panose="020B0604030504040204" pitchFamily="34" charset="0"/>
                <a:ea typeface="Tahoma" panose="020B0604030504040204" pitchFamily="34" charset="0"/>
                <a:cs typeface="Tahoma" panose="020B0604030504040204" pitchFamily="34" charset="0"/>
              </a:rPr>
              <a:t>, </a:t>
            </a:r>
          </a:p>
          <a:p>
            <a:pPr algn="ctr"/>
            <a:r>
              <a:rPr lang="en-US" dirty="0">
                <a:latin typeface="Tahoma" panose="020B0604030504040204" pitchFamily="34" charset="0"/>
                <a:ea typeface="Tahoma" panose="020B0604030504040204" pitchFamily="34" charset="0"/>
                <a:cs typeface="Tahoma" panose="020B0604030504040204" pitchFamily="34" charset="0"/>
              </a:rPr>
              <a:t>do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ta </a:t>
            </a:r>
            <a:r>
              <a:rPr lang="en-US" dirty="0" err="1">
                <a:latin typeface="Tahoma" panose="020B0604030504040204" pitchFamily="34" charset="0"/>
                <a:ea typeface="Tahoma" panose="020B0604030504040204" pitchFamily="34" charset="0"/>
                <a:cs typeface="Tahoma" panose="020B0604030504040204" pitchFamily="34" charset="0"/>
              </a:rPr>
              <a:t>sẽ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trung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loại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máy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này</a:t>
            </a:r>
            <a:r>
              <a:rPr lang="en-US" dirty="0">
                <a:latin typeface="Tahoma" panose="020B0604030504040204" pitchFamily="34" charset="0"/>
                <a:ea typeface="Tahoma" panose="020B0604030504040204" pitchFamily="34" charset="0"/>
                <a:cs typeface="Tahoma" panose="020B0604030504040204" pitchFamily="34" charset="0"/>
              </a:rPr>
              <a:t>.</a:t>
            </a:r>
          </a:p>
        </p:txBody>
      </p:sp>
      <p:cxnSp>
        <p:nvCxnSpPr>
          <p:cNvPr id="21" name="Straight Arrow Connector 20">
            <a:extLst>
              <a:ext uri="{FF2B5EF4-FFF2-40B4-BE49-F238E27FC236}">
                <a16:creationId xmlns:a16="http://schemas.microsoft.com/office/drawing/2014/main" id="{3AC6A181-729C-C4B6-0A51-6A50843D85A4}"/>
              </a:ext>
            </a:extLst>
          </p:cNvPr>
          <p:cNvCxnSpPr>
            <a:stCxn id="5" idx="2"/>
            <a:endCxn id="6" idx="3"/>
          </p:cNvCxnSpPr>
          <p:nvPr/>
        </p:nvCxnSpPr>
        <p:spPr>
          <a:xfrm flipH="1">
            <a:off x="4598126" y="1755771"/>
            <a:ext cx="1012548" cy="84701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32A8D56-F57D-F56C-DE00-40D547E6CF02}"/>
              </a:ext>
            </a:extLst>
          </p:cNvPr>
          <p:cNvCxnSpPr>
            <a:stCxn id="5" idx="2"/>
            <a:endCxn id="7" idx="1"/>
          </p:cNvCxnSpPr>
          <p:nvPr/>
        </p:nvCxnSpPr>
        <p:spPr>
          <a:xfrm>
            <a:off x="5610674" y="1755771"/>
            <a:ext cx="1147176" cy="84701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376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70B62-15AD-37CD-D942-3462E0093DF9}"/>
              </a:ext>
            </a:extLst>
          </p:cNvPr>
          <p:cNvSpPr txBox="1"/>
          <p:nvPr/>
        </p:nvSpPr>
        <p:spPr>
          <a:xfrm>
            <a:off x="653731" y="-389958"/>
            <a:ext cx="5237392" cy="12081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kern="1200" dirty="0">
                <a:solidFill>
                  <a:srgbClr val="FF0000"/>
                </a:solidFill>
                <a:latin typeface="Tahoma" panose="020B0604030504040204" pitchFamily="34" charset="0"/>
                <a:ea typeface="Tahoma" panose="020B0604030504040204" pitchFamily="34" charset="0"/>
                <a:cs typeface="Tahoma" panose="020B0604030504040204" pitchFamily="34" charset="0"/>
              </a:rPr>
              <a:t>KỸ THUẬT DÙNG CHO BÀI TOÁN </a:t>
            </a:r>
          </a:p>
        </p:txBody>
      </p:sp>
      <p:sp>
        <p:nvSpPr>
          <p:cNvPr id="5" name="Rectangle 1">
            <a:extLst>
              <a:ext uri="{FF2B5EF4-FFF2-40B4-BE49-F238E27FC236}">
                <a16:creationId xmlns:a16="http://schemas.microsoft.com/office/drawing/2014/main" id="{1F59EBEA-D80C-3858-1D38-172AA1B6E68A}"/>
              </a:ext>
            </a:extLst>
          </p:cNvPr>
          <p:cNvSpPr>
            <a:spLocks noChangeArrowheads="1"/>
          </p:cNvSpPr>
          <p:nvPr/>
        </p:nvSpPr>
        <p:spPr bwMode="auto">
          <a:xfrm>
            <a:off x="360219" y="1667349"/>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Hồi</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quy</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Logistic (Logistic Regression) </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A diagram of a graph&#10;&#10;Description automatically generated">
            <a:extLst>
              <a:ext uri="{FF2B5EF4-FFF2-40B4-BE49-F238E27FC236}">
                <a16:creationId xmlns:a16="http://schemas.microsoft.com/office/drawing/2014/main" id="{5370A67E-555A-70BC-4C0B-DC47268C822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98" r="6139"/>
          <a:stretch/>
        </p:blipFill>
        <p:spPr bwMode="auto">
          <a:xfrm>
            <a:off x="360219" y="2710913"/>
            <a:ext cx="3673911" cy="2730274"/>
          </a:xfrm>
          <a:prstGeom prst="rect">
            <a:avLst/>
          </a:prstGeom>
          <a:noFill/>
          <a:extLst>
            <a:ext uri="{53640926-AAD7-44D8-BBD7-CCE9431645EC}">
              <a14:shadowObscured xmlns:a14="http://schemas.microsoft.com/office/drawing/2010/main"/>
            </a:ext>
          </a:extLst>
        </p:spPr>
      </p:pic>
      <p:sp>
        <p:nvSpPr>
          <p:cNvPr id="7" name="Slide Number Placeholder 4">
            <a:extLst>
              <a:ext uri="{FF2B5EF4-FFF2-40B4-BE49-F238E27FC236}">
                <a16:creationId xmlns:a16="http://schemas.microsoft.com/office/drawing/2014/main" id="{0DFE299F-CDA2-0826-F16A-9B32D7BBBBAC}"/>
              </a:ext>
            </a:extLst>
          </p:cNvPr>
          <p:cNvSpPr>
            <a:spLocks noGrp="1"/>
          </p:cNvSpPr>
          <p:nvPr>
            <p:ph type="sldNum" idx="12"/>
          </p:nvPr>
        </p:nvSpPr>
        <p:spPr>
          <a:xfrm>
            <a:off x="9836265" y="5867192"/>
            <a:ext cx="1787699"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a:solidFill>
                  <a:schemeClr val="tx1">
                    <a:lumMod val="50000"/>
                    <a:lumOff val="50000"/>
                  </a:schemeClr>
                </a:solidFill>
              </a:rPr>
              <a:pPr lvl="0" indent="0">
                <a:spcBef>
                  <a:spcPts val="0"/>
                </a:spcBef>
                <a:spcAft>
                  <a:spcPts val="600"/>
                </a:spcAft>
                <a:buNone/>
              </a:pPr>
              <a:t>6</a:t>
            </a:fld>
            <a:endParaRPr lang="en-US">
              <a:solidFill>
                <a:schemeClr val="tx1">
                  <a:lumMod val="50000"/>
                  <a:lumOff val="50000"/>
                </a:schemeClr>
              </a:solidFill>
            </a:endParaRPr>
          </a:p>
        </p:txBody>
      </p:sp>
      <p:sp>
        <p:nvSpPr>
          <p:cNvPr id="8" name="Rectangle 1">
            <a:extLst>
              <a:ext uri="{FF2B5EF4-FFF2-40B4-BE49-F238E27FC236}">
                <a16:creationId xmlns:a16="http://schemas.microsoft.com/office/drawing/2014/main" id="{079C2D80-F541-F5CF-AF49-CAA4AB7A2876}"/>
              </a:ext>
            </a:extLst>
          </p:cNvPr>
          <p:cNvSpPr>
            <a:spLocks noChangeArrowheads="1"/>
          </p:cNvSpPr>
          <p:nvPr/>
        </p:nvSpPr>
        <p:spPr bwMode="auto">
          <a:xfrm>
            <a:off x="4414335" y="1609233"/>
            <a:ext cx="3382699" cy="10024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Cây</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quyết</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định</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(Decision Tree Classifier)</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9" name="Picture 8" descr="Basic structure of a decision tree. All decision trees are built... |  Download Scientific Diagram">
            <a:extLst>
              <a:ext uri="{FF2B5EF4-FFF2-40B4-BE49-F238E27FC236}">
                <a16:creationId xmlns:a16="http://schemas.microsoft.com/office/drawing/2014/main" id="{5BDA705F-6A39-F7CB-951F-8F74D36799E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3950" y="2751417"/>
            <a:ext cx="3783991" cy="2649266"/>
          </a:xfrm>
          <a:prstGeom prst="rect">
            <a:avLst/>
          </a:prstGeom>
          <a:noFill/>
          <a:ln>
            <a:noFill/>
          </a:ln>
        </p:spPr>
      </p:pic>
      <p:pic>
        <p:nvPicPr>
          <p:cNvPr id="10" name="Picture 9" descr="A diagram of a tree&#10;&#10;Description automatically generated">
            <a:extLst>
              <a:ext uri="{FF2B5EF4-FFF2-40B4-BE49-F238E27FC236}">
                <a16:creationId xmlns:a16="http://schemas.microsoft.com/office/drawing/2014/main" id="{0382C8C8-A983-9C3D-A307-5D2AA636AA72}"/>
              </a:ext>
            </a:extLst>
          </p:cNvPr>
          <p:cNvPicPr>
            <a:picLocks noChangeAspect="1"/>
          </p:cNvPicPr>
          <p:nvPr/>
        </p:nvPicPr>
        <p:blipFill>
          <a:blip r:embed="rId5"/>
          <a:stretch>
            <a:fillRect/>
          </a:stretch>
        </p:blipFill>
        <p:spPr>
          <a:xfrm>
            <a:off x="7974827" y="2875490"/>
            <a:ext cx="4050232" cy="2696587"/>
          </a:xfrm>
          <a:prstGeom prst="rect">
            <a:avLst/>
          </a:prstGeom>
        </p:spPr>
      </p:pic>
      <p:sp>
        <p:nvSpPr>
          <p:cNvPr id="11" name="Rectangle 1">
            <a:extLst>
              <a:ext uri="{FF2B5EF4-FFF2-40B4-BE49-F238E27FC236}">
                <a16:creationId xmlns:a16="http://schemas.microsoft.com/office/drawing/2014/main" id="{4CB0F057-FBC4-DBE3-CC5B-92251DCF769A}"/>
              </a:ext>
            </a:extLst>
          </p:cNvPr>
          <p:cNvSpPr>
            <a:spLocks noChangeArrowheads="1"/>
          </p:cNvSpPr>
          <p:nvPr/>
        </p:nvSpPr>
        <p:spPr bwMode="auto">
          <a:xfrm>
            <a:off x="8289450" y="1667348"/>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Rừng</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ngẫu</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nhiên</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(Random Forest Classifier)</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27C3BBC0-FE4A-BB5D-E4B9-6AF6023D342B}"/>
              </a:ext>
            </a:extLst>
          </p:cNvPr>
          <p:cNvSpPr/>
          <p:nvPr/>
        </p:nvSpPr>
        <p:spPr>
          <a:xfrm>
            <a:off x="4113950" y="1469460"/>
            <a:ext cx="45719" cy="47628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298B3-AB05-2CDD-3F4C-935DCE3B2206}"/>
              </a:ext>
            </a:extLst>
          </p:cNvPr>
          <p:cNvSpPr/>
          <p:nvPr/>
        </p:nvSpPr>
        <p:spPr>
          <a:xfrm>
            <a:off x="7837466" y="1448863"/>
            <a:ext cx="45719" cy="47628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796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5635" y="204239"/>
            <a:ext cx="8114166" cy="461665"/>
          </a:xfrm>
          <a:prstGeom prst="rect">
            <a:avLst/>
          </a:prstGeom>
          <a:noFill/>
        </p:spPr>
        <p:txBody>
          <a:bodyPr wrap="square" rtlCol="0">
            <a:spAutoFit/>
          </a:bodyPr>
          <a:lstStyle/>
          <a:p>
            <a:r>
              <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rPr>
              <a:t> XÂY DỰNG MÔ HÌNH </a:t>
            </a:r>
          </a:p>
        </p:txBody>
      </p:sp>
      <p:sp>
        <p:nvSpPr>
          <p:cNvPr id="2" name="TextBox 1"/>
          <p:cNvSpPr txBox="1"/>
          <p:nvPr/>
        </p:nvSpPr>
        <p:spPr>
          <a:xfrm>
            <a:off x="715947" y="939306"/>
            <a:ext cx="1176925" cy="400110"/>
          </a:xfrm>
          <a:prstGeom prst="rect">
            <a:avLst/>
          </a:prstGeom>
          <a:noFill/>
        </p:spPr>
        <p:txBody>
          <a:bodyPr wrap="none" rtlCol="0">
            <a:spAutoFit/>
          </a:bodyPr>
          <a:lstStyle/>
          <a:p>
            <a:r>
              <a:rPr lang="en-US" sz="2000" b="1" dirty="0" err="1">
                <a:solidFill>
                  <a:srgbClr val="0070C0"/>
                </a:solidFill>
                <a:latin typeface="Tahoma" panose="020B0604030504040204" pitchFamily="34" charset="0"/>
                <a:ea typeface="Tahoma" panose="020B0604030504040204" pitchFamily="34" charset="0"/>
                <a:cs typeface="Tahoma" panose="020B0604030504040204" pitchFamily="34" charset="0"/>
              </a:rPr>
              <a:t>Dữ</a:t>
            </a:r>
            <a:r>
              <a:rPr lang="en-US" sz="2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rgbClr val="0070C0"/>
                </a:solidFill>
                <a:latin typeface="Tahoma" panose="020B0604030504040204" pitchFamily="34" charset="0"/>
                <a:ea typeface="Tahoma" panose="020B0604030504040204" pitchFamily="34" charset="0"/>
                <a:cs typeface="Tahoma" panose="020B0604030504040204" pitchFamily="34" charset="0"/>
              </a:rPr>
              <a:t>Liệu</a:t>
            </a:r>
            <a:endParaRPr lang="en-US" sz="20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420131" y="1612818"/>
            <a:ext cx="3779819" cy="3488134"/>
          </a:xfrm>
          <a:prstGeom prst="rect">
            <a:avLst/>
          </a:prstGeom>
          <a:noFill/>
        </p:spPr>
        <p:txBody>
          <a:bodyPr wrap="square" rtlCol="0">
            <a:spAutoFit/>
          </a:bodyPr>
          <a:lstStyle/>
          <a:p>
            <a:pPr algn="just">
              <a:spcBef>
                <a:spcPts val="1000"/>
              </a:spcBef>
            </a:pPr>
            <a:r>
              <a:rPr lang="vi-VN" sz="1400" dirty="0">
                <a:effectLst/>
                <a:latin typeface="Tahoma" panose="020B0604030504040204" pitchFamily="34" charset="0"/>
                <a:ea typeface="Tahoma" panose="020B0604030504040204" pitchFamily="34" charset="0"/>
                <a:cs typeface="Tahoma" panose="020B0604030504040204" pitchFamily="34" charset="0"/>
              </a:rPr>
              <a:t>Bộ dữ liệu được tổng hợp bởi trang </a:t>
            </a:r>
            <a:r>
              <a:rPr lang="vi-VN" sz="1400" b="1" u="sng" dirty="0">
                <a:solidFill>
                  <a:srgbClr val="0000FF"/>
                </a:solidFill>
                <a:effectLst/>
                <a:latin typeface="Tahoma" panose="020B0604030504040204" pitchFamily="34" charset="0"/>
                <a:ea typeface="Tahoma" panose="020B0604030504040204" pitchFamily="34" charset="0"/>
                <a:cs typeface="Tahoma" panose="020B0604030504040204" pitchFamily="34" charset="0"/>
                <a:hlinkClick r:id="rId3"/>
              </a:rPr>
              <a:t>THE RAMEN RATER</a:t>
            </a:r>
            <a:r>
              <a:rPr lang="vi-VN" sz="1400" u="sng" dirty="0">
                <a:solidFill>
                  <a:srgbClr val="0000FF"/>
                </a:solidFill>
                <a:effectLst/>
                <a:latin typeface="Tahoma" panose="020B0604030504040204" pitchFamily="34" charset="0"/>
                <a:ea typeface="Tahoma" panose="020B0604030504040204" pitchFamily="34" charset="0"/>
                <a:cs typeface="Tahoma" panose="020B0604030504040204" pitchFamily="34" charset="0"/>
              </a:rPr>
              <a:t>. </a:t>
            </a:r>
            <a:endParaRPr lang="en-US" sz="1400" u="sng" dirty="0">
              <a:solidFill>
                <a:srgbClr val="0000FF"/>
              </a:solidFill>
              <a:effectLst/>
              <a:latin typeface="Tahoma" panose="020B0604030504040204" pitchFamily="34" charset="0"/>
              <a:ea typeface="Tahoma" panose="020B0604030504040204" pitchFamily="34" charset="0"/>
              <a:cs typeface="Tahoma" panose="020B0604030504040204" pitchFamily="34" charset="0"/>
            </a:endParaRPr>
          </a:p>
          <a:p>
            <a:pPr algn="just">
              <a:spcBef>
                <a:spcPts val="1000"/>
              </a:spcBef>
            </a:pPr>
            <a:r>
              <a:rPr lang="vi-VN" sz="1400" dirty="0">
                <a:effectLst/>
                <a:latin typeface="Tahoma" panose="020B0604030504040204" pitchFamily="34" charset="0"/>
                <a:ea typeface="Tahoma" panose="020B0604030504040204" pitchFamily="34" charset="0"/>
                <a:cs typeface="Tahoma" panose="020B0604030504040204" pitchFamily="34" charset="0"/>
              </a:rPr>
              <a:t>Dữ liệu bao gồm 7 cột thuộc tính bao gồm</a:t>
            </a:r>
            <a:r>
              <a:rPr lang="en-US" sz="1400" dirty="0">
                <a:effectLst/>
                <a:latin typeface="Tahoma" panose="020B0604030504040204" pitchFamily="34" charset="0"/>
                <a:ea typeface="Tahoma" panose="020B0604030504040204" pitchFamily="34" charset="0"/>
                <a:cs typeface="Tahoma" panose="020B0604030504040204" pitchFamily="34" charset="0"/>
              </a:rPr>
              <a:t>:</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Reviews #: </a:t>
            </a:r>
            <a:r>
              <a:rPr lang="en-US" sz="1400" dirty="0" err="1">
                <a:effectLst/>
                <a:latin typeface="Tahoma" panose="020B0604030504040204" pitchFamily="34" charset="0"/>
                <a:ea typeface="Tahoma" panose="020B0604030504040204" pitchFamily="34" charset="0"/>
                <a:cs typeface="Tahoma" panose="020B0604030504040204" pitchFamily="34" charset="0"/>
              </a:rPr>
              <a:t>Mã</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đánh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giá</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Brand: </a:t>
            </a:r>
            <a:r>
              <a:rPr lang="en-US" sz="1400" dirty="0" err="1">
                <a:effectLst/>
                <a:latin typeface="Tahoma" panose="020B0604030504040204" pitchFamily="34" charset="0"/>
                <a:ea typeface="Tahoma" panose="020B0604030504040204" pitchFamily="34" charset="0"/>
                <a:cs typeface="Tahoma" panose="020B0604030504040204" pitchFamily="34" charset="0"/>
              </a:rPr>
              <a:t>Nhãn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hiệu</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sản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xuất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món</a:t>
            </a:r>
            <a:r>
              <a:rPr lang="en-US" sz="1400" dirty="0">
                <a:effectLst/>
                <a:latin typeface="Tahoma" panose="020B0604030504040204" pitchFamily="34" charset="0"/>
                <a:ea typeface="Tahoma" panose="020B0604030504040204" pitchFamily="34" charset="0"/>
                <a:cs typeface="Tahoma" panose="020B0604030504040204" pitchFamily="34" charset="0"/>
              </a:rPr>
              <a:t> ramen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Style: </a:t>
            </a:r>
            <a:r>
              <a:rPr lang="en-US" sz="1400" dirty="0" err="1">
                <a:effectLst/>
                <a:latin typeface="Tahoma" panose="020B0604030504040204" pitchFamily="34" charset="0"/>
                <a:ea typeface="Tahoma" panose="020B0604030504040204" pitchFamily="34" charset="0"/>
                <a:cs typeface="Tahoma" panose="020B0604030504040204" pitchFamily="34" charset="0"/>
              </a:rPr>
              <a:t>Kiểu</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đóng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gói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Ramen ['</a:t>
            </a:r>
            <a:r>
              <a:rPr lang="en-US" sz="1400" dirty="0" err="1">
                <a:effectLst/>
                <a:latin typeface="Tahoma" panose="020B0604030504040204" pitchFamily="34" charset="0"/>
                <a:ea typeface="Tahoma" panose="020B0604030504040204" pitchFamily="34" charset="0"/>
                <a:cs typeface="Tahoma" panose="020B0604030504040204" pitchFamily="34" charset="0"/>
              </a:rPr>
              <a:t>Cup','Box','Tray','Bowl','Pack</a:t>
            </a:r>
            <a:r>
              <a:rPr lang="en-US" sz="1400" dirty="0">
                <a:effectLst/>
                <a:latin typeface="Tahoma" panose="020B0604030504040204" pitchFamily="34" charset="0"/>
                <a:ea typeface="Tahoma" panose="020B0604030504040204" pitchFamily="34" charset="0"/>
                <a:cs typeface="Tahoma" panose="020B0604030504040204" pitchFamily="34" charset="0"/>
              </a:rPr>
              <a:t>']</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Variety: </a:t>
            </a:r>
            <a:r>
              <a:rPr lang="en-US" sz="1400" dirty="0" err="1">
                <a:effectLst/>
                <a:latin typeface="Tahoma" panose="020B0604030504040204" pitchFamily="34" charset="0"/>
                <a:ea typeface="Tahoma" panose="020B0604030504040204" pitchFamily="34" charset="0"/>
                <a:cs typeface="Tahoma" panose="020B0604030504040204" pitchFamily="34" charset="0"/>
              </a:rPr>
              <a:t>Tên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loại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mì</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cùng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với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nhãn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hiệu</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Country: </a:t>
            </a:r>
            <a:r>
              <a:rPr lang="en-US" sz="1400" dirty="0" err="1">
                <a:effectLst/>
                <a:latin typeface="Tahoma" panose="020B0604030504040204" pitchFamily="34" charset="0"/>
                <a:ea typeface="Tahoma" panose="020B0604030504040204" pitchFamily="34" charset="0"/>
                <a:cs typeface="Tahoma" panose="020B0604030504040204" pitchFamily="34" charset="0"/>
              </a:rPr>
              <a:t>Quốc</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xuất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xứ</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Ratings: </a:t>
            </a:r>
            <a:r>
              <a:rPr lang="en-US" sz="1400" dirty="0" err="1">
                <a:effectLst/>
                <a:latin typeface="Tahoma" panose="020B0604030504040204" pitchFamily="34" charset="0"/>
                <a:ea typeface="Tahoma" panose="020B0604030504040204" pitchFamily="34" charset="0"/>
                <a:cs typeface="Tahoma" panose="020B0604030504040204" pitchFamily="34" charset="0"/>
              </a:rPr>
              <a:t>Đánh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giá</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trên</a:t>
            </a:r>
            <a:r>
              <a:rPr lang="en-US" sz="1400" dirty="0">
                <a:effectLst/>
                <a:latin typeface="Tahoma" panose="020B0604030504040204" pitchFamily="34" charset="0"/>
                <a:ea typeface="Tahoma" panose="020B0604030504040204" pitchFamily="34" charset="0"/>
                <a:cs typeface="Tahoma" panose="020B0604030504040204" pitchFamily="34" charset="0"/>
              </a:rPr>
              <a:t> thang </a:t>
            </a:r>
            <a:r>
              <a:rPr lang="en-US" sz="1400" dirty="0" err="1">
                <a:effectLst/>
                <a:latin typeface="Tahoma" panose="020B0604030504040204" pitchFamily="34" charset="0"/>
                <a:ea typeface="Tahoma" panose="020B0604030504040204" pitchFamily="34" charset="0"/>
                <a:cs typeface="Tahoma" panose="020B0604030504040204" pitchFamily="34" charset="0"/>
              </a:rPr>
              <a:t>điểm</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từ</a:t>
            </a:r>
            <a:r>
              <a:rPr lang="en-US" sz="1400" dirty="0">
                <a:effectLst/>
                <a:latin typeface="Tahoma" panose="020B0604030504040204" pitchFamily="34" charset="0"/>
                <a:ea typeface="Tahoma" panose="020B0604030504040204" pitchFamily="34" charset="0"/>
                <a:cs typeface="Tahoma" panose="020B0604030504040204" pitchFamily="34" charset="0"/>
              </a:rPr>
              <a:t> 1-5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T: Rank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loại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mì</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trong</a:t>
            </a:r>
            <a:r>
              <a:rPr lang="en-US" sz="1400" dirty="0">
                <a:effectLst/>
                <a:latin typeface="Tahoma" panose="020B0604030504040204" pitchFamily="34" charset="0"/>
                <a:ea typeface="Tahoma" panose="020B0604030504040204" pitchFamily="34" charset="0"/>
                <a:cs typeface="Tahoma" panose="020B0604030504040204" pitchFamily="34" charset="0"/>
              </a:rPr>
              <a:t> 1 </a:t>
            </a:r>
            <a:r>
              <a:rPr lang="en-US" sz="1400" dirty="0" err="1">
                <a:effectLst/>
                <a:latin typeface="Tahoma" panose="020B0604030504040204" pitchFamily="34" charset="0"/>
                <a:ea typeface="Tahoma" panose="020B0604030504040204" pitchFamily="34" charset="0"/>
                <a:cs typeface="Tahoma" panose="020B0604030504040204" pitchFamily="34" charset="0"/>
              </a:rPr>
              <a:t>năm</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nhất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định</a:t>
            </a:r>
            <a:endParaRPr lang="en-US" sz="14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A screenshot of a computer&#10;&#10;Description automatically generated">
            <a:extLst>
              <a:ext uri="{FF2B5EF4-FFF2-40B4-BE49-F238E27FC236}">
                <a16:creationId xmlns:a16="http://schemas.microsoft.com/office/drawing/2014/main" id="{4000253A-5C6C-3C56-2366-C33E38A85794}"/>
              </a:ext>
            </a:extLst>
          </p:cNvPr>
          <p:cNvPicPr>
            <a:picLocks noChangeAspect="1"/>
          </p:cNvPicPr>
          <p:nvPr/>
        </p:nvPicPr>
        <p:blipFill>
          <a:blip r:embed="rId4"/>
          <a:stretch>
            <a:fillRect/>
          </a:stretch>
        </p:blipFill>
        <p:spPr>
          <a:xfrm>
            <a:off x="4199950" y="1892609"/>
            <a:ext cx="7992050" cy="3072781"/>
          </a:xfrm>
          <a:prstGeom prst="rect">
            <a:avLst/>
          </a:prstGeom>
        </p:spPr>
      </p:pic>
    </p:spTree>
    <p:extLst>
      <p:ext uri="{BB962C8B-B14F-4D97-AF65-F5344CB8AC3E}">
        <p14:creationId xmlns:p14="http://schemas.microsoft.com/office/powerpoint/2010/main" val="143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702275" y="0"/>
            <a:ext cx="10515600" cy="1325563"/>
          </a:xfrm>
        </p:spPr>
        <p:txBody>
          <a:bodyPr>
            <a:norm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LÀM SẠCH DỮ LIỆU</a:t>
            </a:r>
          </a:p>
        </p:txBody>
      </p:sp>
      <p:sp>
        <p:nvSpPr>
          <p:cNvPr id="10" name="TextBox 9">
            <a:extLst>
              <a:ext uri="{FF2B5EF4-FFF2-40B4-BE49-F238E27FC236}">
                <a16:creationId xmlns:a16="http://schemas.microsoft.com/office/drawing/2014/main" id="{09E21A4C-7643-5FC7-F3DF-50E998709B45}"/>
              </a:ext>
            </a:extLst>
          </p:cNvPr>
          <p:cNvSpPr txBox="1"/>
          <p:nvPr/>
        </p:nvSpPr>
        <p:spPr>
          <a:xfrm>
            <a:off x="714630" y="838069"/>
            <a:ext cx="6524368" cy="1477328"/>
          </a:xfrm>
          <a:prstGeom prst="rect">
            <a:avLst/>
          </a:prstGeom>
          <a:noFill/>
        </p:spPr>
        <p:txBody>
          <a:bodyPr wrap="square" rtlCol="0">
            <a:spAutoFit/>
          </a:bodyPr>
          <a:lstStyle/>
          <a:p>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giá</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trị</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thiếu</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Bổ</a:t>
            </a:r>
            <a:r>
              <a:rPr lang="en-US">
                <a:latin typeface="Tahoma" panose="020B0604030504040204" pitchFamily="34" charset="0"/>
                <a:ea typeface="Tahoma" panose="020B0604030504040204" pitchFamily="34" charset="0"/>
                <a:cs typeface="Tahoma" panose="020B0604030504040204" pitchFamily="34" charset="0"/>
              </a:rPr>
              <a:t> sung </a:t>
            </a:r>
            <a:r>
              <a:rPr lang="en-US" err="1">
                <a:latin typeface="Tahoma" panose="020B0604030504040204" pitchFamily="34" charset="0"/>
                <a:ea typeface="Tahoma" panose="020B0604030504040204" pitchFamily="34" charset="0"/>
                <a:cs typeface="Tahoma" panose="020B0604030504040204" pitchFamily="34" charset="0"/>
              </a:rPr>
              <a:t>thuộc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tính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giá</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trị</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thiếu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cách</a:t>
            </a:r>
            <a:r>
              <a:rPr lang="en-US">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trích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xuất</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thông</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từ</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phụ</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“Variety”.</a:t>
            </a: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948C3B06-CE30-E6E5-3124-25BC5AB06292}"/>
              </a:ext>
            </a:extLst>
          </p:cNvPr>
          <p:cNvSpPr txBox="1"/>
          <p:nvPr/>
        </p:nvSpPr>
        <p:spPr>
          <a:xfrm>
            <a:off x="4953094" y="3429000"/>
            <a:ext cx="3191132" cy="1428596"/>
          </a:xfrm>
          <a:prstGeom prst="rect">
            <a:avLst/>
          </a:prstGeom>
          <a:noFill/>
        </p:spPr>
        <p:txBody>
          <a:bodyPr wrap="square">
            <a:spAutoFit/>
          </a:bodyPr>
          <a:lstStyle/>
          <a:p>
            <a:pPr marL="12700">
              <a:spcBef>
                <a:spcPts val="310"/>
              </a:spcBef>
            </a:pPr>
            <a:r>
              <a:rPr lang="en-US" b="1" err="1">
                <a:solidFill>
                  <a:srgbClr val="003DA7"/>
                </a:solidFill>
                <a:latin typeface="Tahoma"/>
                <a:cs typeface="Tahoma"/>
              </a:rPr>
              <a:t>Vị</a:t>
            </a:r>
            <a:r>
              <a:rPr lang="en-US" b="1">
                <a:solidFill>
                  <a:srgbClr val="003DA7"/>
                </a:solidFill>
                <a:latin typeface="Tahoma"/>
                <a:cs typeface="Tahoma"/>
              </a:rPr>
              <a:t> Cay (</a:t>
            </a:r>
            <a:r>
              <a:rPr lang="en-US" b="1" err="1">
                <a:solidFill>
                  <a:srgbClr val="003DA7"/>
                </a:solidFill>
                <a:latin typeface="Tahoma"/>
                <a:cs typeface="Tahoma"/>
              </a:rPr>
              <a:t>IsSpicy</a:t>
            </a:r>
            <a:r>
              <a:rPr lang="en-US" b="1">
                <a:solidFill>
                  <a:srgbClr val="003DA7"/>
                </a:solidFill>
                <a:latin typeface="Tahoma"/>
                <a:cs typeface="Tahoma"/>
              </a:rPr>
              <a:t>)</a:t>
            </a:r>
            <a:endParaRPr lang="vi-VN" b="1">
              <a:latin typeface="Tahoma"/>
              <a:cs typeface="Tahoma"/>
            </a:endParaRPr>
          </a:p>
          <a:p>
            <a:pPr marL="12700" marR="5080">
              <a:lnSpc>
                <a:spcPts val="2850"/>
              </a:lnSpc>
              <a:spcBef>
                <a:spcPts val="13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Bò</a:t>
            </a:r>
            <a:r>
              <a:rPr lang="en-US" b="1">
                <a:solidFill>
                  <a:srgbClr val="003DA7"/>
                </a:solidFill>
                <a:latin typeface="Tahoma"/>
                <a:cs typeface="Tahoma"/>
              </a:rPr>
              <a:t> (</a:t>
            </a:r>
            <a:r>
              <a:rPr lang="en-US" b="1" err="1">
                <a:solidFill>
                  <a:srgbClr val="003DA7"/>
                </a:solidFill>
                <a:latin typeface="Tahoma"/>
                <a:cs typeface="Tahoma"/>
              </a:rPr>
              <a:t>HasBeef</a:t>
            </a:r>
            <a:r>
              <a:rPr lang="en-US" b="1">
                <a:solidFill>
                  <a:srgbClr val="003DA7"/>
                </a:solidFill>
                <a:latin typeface="Tahoma"/>
                <a:cs typeface="Tahoma"/>
              </a:rPr>
              <a:t>)</a:t>
            </a:r>
          </a:p>
          <a:p>
            <a:pPr marL="12700" marR="5080">
              <a:lnSpc>
                <a:spcPts val="2850"/>
              </a:lnSpc>
              <a:spcBef>
                <a:spcPts val="13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Gà</a:t>
            </a:r>
            <a:r>
              <a:rPr lang="en-US" b="1">
                <a:solidFill>
                  <a:srgbClr val="003DA7"/>
                </a:solidFill>
                <a:latin typeface="Tahoma"/>
                <a:cs typeface="Tahoma"/>
              </a:rPr>
              <a:t> (</a:t>
            </a:r>
            <a:r>
              <a:rPr lang="en-US" b="1" err="1">
                <a:solidFill>
                  <a:srgbClr val="003DA7"/>
                </a:solidFill>
                <a:latin typeface="Tahoma"/>
                <a:cs typeface="Tahoma"/>
              </a:rPr>
              <a:t>HasChicken</a:t>
            </a:r>
            <a:r>
              <a:rPr lang="en-US" b="1">
                <a:solidFill>
                  <a:srgbClr val="003DA7"/>
                </a:solidFill>
                <a:latin typeface="Tahoma"/>
                <a:cs typeface="Tahoma"/>
              </a:rPr>
              <a:t>)</a:t>
            </a:r>
            <a:endParaRPr lang="vi-VN" b="1">
              <a:latin typeface="Tahoma"/>
              <a:cs typeface="Tahoma"/>
            </a:endParaRPr>
          </a:p>
          <a:p>
            <a:pPr marL="12700">
              <a:spcBef>
                <a:spcPts val="8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Hải</a:t>
            </a:r>
            <a:r>
              <a:rPr lang="en-US" b="1">
                <a:solidFill>
                  <a:srgbClr val="003DA7"/>
                </a:solidFill>
                <a:latin typeface="Tahoma"/>
                <a:cs typeface="Tahoma"/>
              </a:rPr>
              <a:t> </a:t>
            </a:r>
            <a:r>
              <a:rPr lang="en-US" b="1" err="1">
                <a:solidFill>
                  <a:srgbClr val="003DA7"/>
                </a:solidFill>
                <a:latin typeface="Tahoma"/>
                <a:cs typeface="Tahoma"/>
              </a:rPr>
              <a:t>sản</a:t>
            </a:r>
            <a:r>
              <a:rPr lang="en-US" b="1">
                <a:solidFill>
                  <a:srgbClr val="003DA7"/>
                </a:solidFill>
                <a:latin typeface="Tahoma"/>
                <a:cs typeface="Tahoma"/>
              </a:rPr>
              <a:t> (</a:t>
            </a:r>
            <a:r>
              <a:rPr lang="en-US" b="1" err="1">
                <a:solidFill>
                  <a:srgbClr val="003DA7"/>
                </a:solidFill>
                <a:latin typeface="Tahoma"/>
                <a:cs typeface="Tahoma"/>
              </a:rPr>
              <a:t>HasSeafoods</a:t>
            </a:r>
            <a:r>
              <a:rPr lang="en-US" b="1">
                <a:solidFill>
                  <a:srgbClr val="003DA7"/>
                </a:solidFill>
                <a:latin typeface="Tahoma"/>
                <a:cs typeface="Tahoma"/>
              </a:rPr>
              <a:t>)</a:t>
            </a:r>
            <a:endParaRPr lang="vi-VN" b="1">
              <a:latin typeface="Tahoma"/>
              <a:cs typeface="Tahoma"/>
            </a:endParaRPr>
          </a:p>
        </p:txBody>
      </p:sp>
      <p:pic>
        <p:nvPicPr>
          <p:cNvPr id="14" name="Picture 13">
            <a:extLst>
              <a:ext uri="{FF2B5EF4-FFF2-40B4-BE49-F238E27FC236}">
                <a16:creationId xmlns:a16="http://schemas.microsoft.com/office/drawing/2014/main" id="{297617FD-F7E3-3D3D-2C9F-32BF6360B865}"/>
              </a:ext>
            </a:extLst>
          </p:cNvPr>
          <p:cNvPicPr>
            <a:picLocks noChangeAspect="1"/>
          </p:cNvPicPr>
          <p:nvPr/>
        </p:nvPicPr>
        <p:blipFill rotWithShape="1">
          <a:blip r:embed="rId3"/>
          <a:srcRect r="22764" b="34425"/>
          <a:stretch/>
        </p:blipFill>
        <p:spPr>
          <a:xfrm>
            <a:off x="702275" y="2400424"/>
            <a:ext cx="4159843" cy="2142180"/>
          </a:xfrm>
          <a:prstGeom prst="rect">
            <a:avLst/>
          </a:prstGeom>
        </p:spPr>
      </p:pic>
      <p:sp>
        <p:nvSpPr>
          <p:cNvPr id="15" name="Arrow: Right 14">
            <a:extLst>
              <a:ext uri="{FF2B5EF4-FFF2-40B4-BE49-F238E27FC236}">
                <a16:creationId xmlns:a16="http://schemas.microsoft.com/office/drawing/2014/main" id="{4D7CAC8E-CCC1-742E-E127-3010F716DF66}"/>
              </a:ext>
            </a:extLst>
          </p:cNvPr>
          <p:cNvSpPr/>
          <p:nvPr/>
        </p:nvSpPr>
        <p:spPr>
          <a:xfrm>
            <a:off x="5218011" y="2822298"/>
            <a:ext cx="1144688" cy="276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C1B888E-B1A5-CE9B-2835-D776187A78B5}"/>
              </a:ext>
            </a:extLst>
          </p:cNvPr>
          <p:cNvPicPr>
            <a:picLocks noChangeAspect="1"/>
          </p:cNvPicPr>
          <p:nvPr/>
        </p:nvPicPr>
        <p:blipFill>
          <a:blip r:embed="rId4"/>
          <a:stretch>
            <a:fillRect/>
          </a:stretch>
        </p:blipFill>
        <p:spPr>
          <a:xfrm>
            <a:off x="8384302" y="1909107"/>
            <a:ext cx="3516536" cy="3508021"/>
          </a:xfrm>
          <a:prstGeom prst="rect">
            <a:avLst/>
          </a:prstGeom>
        </p:spPr>
      </p:pic>
    </p:spTree>
    <p:extLst>
      <p:ext uri="{BB962C8B-B14F-4D97-AF65-F5344CB8AC3E}">
        <p14:creationId xmlns:p14="http://schemas.microsoft.com/office/powerpoint/2010/main" val="544370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702275" y="0"/>
            <a:ext cx="10515600" cy="1325563"/>
          </a:xfrm>
        </p:spPr>
        <p:txBody>
          <a:bodyPr>
            <a:norm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LÀM SẠCH DỮ LIỆU </a:t>
            </a:r>
          </a:p>
        </p:txBody>
      </p:sp>
      <p:sp>
        <p:nvSpPr>
          <p:cNvPr id="10" name="TextBox 9">
            <a:extLst>
              <a:ext uri="{FF2B5EF4-FFF2-40B4-BE49-F238E27FC236}">
                <a16:creationId xmlns:a16="http://schemas.microsoft.com/office/drawing/2014/main" id="{09E21A4C-7643-5FC7-F3DF-50E998709B45}"/>
              </a:ext>
            </a:extLst>
          </p:cNvPr>
          <p:cNvSpPr txBox="1"/>
          <p:nvPr/>
        </p:nvSpPr>
        <p:spPr>
          <a:xfrm>
            <a:off x="714630" y="838069"/>
            <a:ext cx="6524368" cy="1477328"/>
          </a:xfrm>
          <a:prstGeom prst="rect">
            <a:avLst/>
          </a:prstGeom>
          <a:noFill/>
        </p:spPr>
        <p:txBody>
          <a:bodyPr wrap="square" rtlCol="0">
            <a:spAutoFit/>
          </a:bodyPr>
          <a:lstStyle/>
          <a:p>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giá</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trị</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thiếu</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Bổ</a:t>
            </a:r>
            <a:r>
              <a:rPr lang="en-US">
                <a:latin typeface="Tahoma" panose="020B0604030504040204" pitchFamily="34" charset="0"/>
                <a:ea typeface="Tahoma" panose="020B0604030504040204" pitchFamily="34" charset="0"/>
                <a:cs typeface="Tahoma" panose="020B0604030504040204" pitchFamily="34" charset="0"/>
              </a:rPr>
              <a:t> sung </a:t>
            </a:r>
            <a:r>
              <a:rPr lang="en-US" err="1">
                <a:latin typeface="Tahoma" panose="020B0604030504040204" pitchFamily="34" charset="0"/>
                <a:ea typeface="Tahoma" panose="020B0604030504040204" pitchFamily="34" charset="0"/>
                <a:cs typeface="Tahoma" panose="020B0604030504040204" pitchFamily="34" charset="0"/>
              </a:rPr>
              <a:t>thuộc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tính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giá</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trị</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thiếu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cách</a:t>
            </a:r>
            <a:r>
              <a:rPr lang="en-US">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lựa</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đặc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trưng</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từ</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phụ</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“Brand”, “Country”, “Style”.</a:t>
            </a: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948C3B06-CE30-E6E5-3124-25BC5AB06292}"/>
              </a:ext>
            </a:extLst>
          </p:cNvPr>
          <p:cNvSpPr txBox="1"/>
          <p:nvPr/>
        </p:nvSpPr>
        <p:spPr>
          <a:xfrm>
            <a:off x="5075993" y="4816912"/>
            <a:ext cx="3191132" cy="1093248"/>
          </a:xfrm>
          <a:prstGeom prst="rect">
            <a:avLst/>
          </a:prstGeom>
          <a:noFill/>
        </p:spPr>
        <p:txBody>
          <a:bodyPr wrap="square">
            <a:spAutoFit/>
          </a:bodyPr>
          <a:lstStyle/>
          <a:p>
            <a:pPr marL="12700">
              <a:spcBef>
                <a:spcPts val="310"/>
              </a:spcBef>
            </a:pPr>
            <a:r>
              <a:rPr lang="en-US" b="1" err="1">
                <a:solidFill>
                  <a:srgbClr val="003DA7"/>
                </a:solidFill>
                <a:latin typeface="Tahoma"/>
                <a:cs typeface="Tahoma"/>
              </a:rPr>
              <a:t>from_’Brand</a:t>
            </a:r>
            <a:r>
              <a:rPr lang="en-US" b="1">
                <a:solidFill>
                  <a:srgbClr val="003DA7"/>
                </a:solidFill>
                <a:latin typeface="Tahoma"/>
                <a:cs typeface="Tahoma"/>
              </a:rPr>
              <a:t>’ </a:t>
            </a:r>
            <a:endParaRPr lang="vi-VN" b="1">
              <a:latin typeface="Tahoma"/>
              <a:cs typeface="Tahoma"/>
            </a:endParaRPr>
          </a:p>
          <a:p>
            <a:pPr marL="12700" marR="5080">
              <a:lnSpc>
                <a:spcPts val="2850"/>
              </a:lnSpc>
              <a:spcBef>
                <a:spcPts val="130"/>
              </a:spcBef>
            </a:pPr>
            <a:r>
              <a:rPr lang="en-US" b="1" err="1">
                <a:solidFill>
                  <a:srgbClr val="003DA7"/>
                </a:solidFill>
                <a:latin typeface="Tahoma"/>
                <a:cs typeface="Tahoma"/>
              </a:rPr>
              <a:t>With_’Style</a:t>
            </a:r>
            <a:r>
              <a:rPr lang="en-US" b="1">
                <a:solidFill>
                  <a:srgbClr val="003DA7"/>
                </a:solidFill>
                <a:latin typeface="Tahoma"/>
                <a:cs typeface="Tahoma"/>
              </a:rPr>
              <a:t>’ </a:t>
            </a:r>
          </a:p>
          <a:p>
            <a:pPr marL="12700" marR="5080">
              <a:lnSpc>
                <a:spcPts val="2850"/>
              </a:lnSpc>
              <a:spcBef>
                <a:spcPts val="130"/>
              </a:spcBef>
            </a:pPr>
            <a:r>
              <a:rPr lang="en-US" b="1" err="1">
                <a:solidFill>
                  <a:srgbClr val="003DA7"/>
                </a:solidFill>
                <a:latin typeface="Tahoma"/>
                <a:cs typeface="Tahoma"/>
              </a:rPr>
              <a:t>In_’Country</a:t>
            </a:r>
            <a:r>
              <a:rPr lang="en-US" b="1">
                <a:solidFill>
                  <a:srgbClr val="003DA7"/>
                </a:solidFill>
                <a:latin typeface="Tahoma"/>
                <a:cs typeface="Tahoma"/>
              </a:rPr>
              <a:t>’ </a:t>
            </a:r>
            <a:endParaRPr lang="vi-VN" b="1">
              <a:latin typeface="Tahoma"/>
              <a:cs typeface="Tahoma"/>
            </a:endParaRPr>
          </a:p>
        </p:txBody>
      </p:sp>
      <p:sp>
        <p:nvSpPr>
          <p:cNvPr id="15" name="Arrow: Right 14">
            <a:extLst>
              <a:ext uri="{FF2B5EF4-FFF2-40B4-BE49-F238E27FC236}">
                <a16:creationId xmlns:a16="http://schemas.microsoft.com/office/drawing/2014/main" id="{4D7CAC8E-CCC1-742E-E127-3010F716DF66}"/>
              </a:ext>
            </a:extLst>
          </p:cNvPr>
          <p:cNvSpPr/>
          <p:nvPr/>
        </p:nvSpPr>
        <p:spPr>
          <a:xfrm rot="19964380">
            <a:off x="5020489" y="3094743"/>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BFFA197-2A88-F81A-077F-F51CC8D08046}"/>
              </a:ext>
            </a:extLst>
          </p:cNvPr>
          <p:cNvPicPr>
            <a:picLocks noChangeAspect="1"/>
          </p:cNvPicPr>
          <p:nvPr/>
        </p:nvPicPr>
        <p:blipFill>
          <a:blip r:embed="rId3"/>
          <a:stretch>
            <a:fillRect/>
          </a:stretch>
        </p:blipFill>
        <p:spPr>
          <a:xfrm>
            <a:off x="569065" y="2619984"/>
            <a:ext cx="4143953" cy="2086266"/>
          </a:xfrm>
          <a:prstGeom prst="rect">
            <a:avLst/>
          </a:prstGeom>
        </p:spPr>
      </p:pic>
      <p:pic>
        <p:nvPicPr>
          <p:cNvPr id="23" name="Picture 22">
            <a:extLst>
              <a:ext uri="{FF2B5EF4-FFF2-40B4-BE49-F238E27FC236}">
                <a16:creationId xmlns:a16="http://schemas.microsoft.com/office/drawing/2014/main" id="{4FC695A9-7D92-FBF9-73B6-B3CAF75A8782}"/>
              </a:ext>
            </a:extLst>
          </p:cNvPr>
          <p:cNvPicPr>
            <a:picLocks noChangeAspect="1"/>
          </p:cNvPicPr>
          <p:nvPr/>
        </p:nvPicPr>
        <p:blipFill>
          <a:blip r:embed="rId4"/>
          <a:stretch>
            <a:fillRect/>
          </a:stretch>
        </p:blipFill>
        <p:spPr>
          <a:xfrm>
            <a:off x="6978189" y="4273911"/>
            <a:ext cx="4020111" cy="543001"/>
          </a:xfrm>
          <a:prstGeom prst="rect">
            <a:avLst/>
          </a:prstGeom>
        </p:spPr>
      </p:pic>
      <p:pic>
        <p:nvPicPr>
          <p:cNvPr id="25" name="Picture 24">
            <a:extLst>
              <a:ext uri="{FF2B5EF4-FFF2-40B4-BE49-F238E27FC236}">
                <a16:creationId xmlns:a16="http://schemas.microsoft.com/office/drawing/2014/main" id="{D6ACF7D6-DF9F-6DD2-FD26-A707ED37B176}"/>
              </a:ext>
            </a:extLst>
          </p:cNvPr>
          <p:cNvPicPr>
            <a:picLocks noChangeAspect="1"/>
          </p:cNvPicPr>
          <p:nvPr/>
        </p:nvPicPr>
        <p:blipFill>
          <a:blip r:embed="rId5"/>
          <a:stretch>
            <a:fillRect/>
          </a:stretch>
        </p:blipFill>
        <p:spPr>
          <a:xfrm>
            <a:off x="6978189" y="3512188"/>
            <a:ext cx="5058481" cy="314369"/>
          </a:xfrm>
          <a:prstGeom prst="rect">
            <a:avLst/>
          </a:prstGeom>
        </p:spPr>
      </p:pic>
      <p:pic>
        <p:nvPicPr>
          <p:cNvPr id="29" name="Picture 28">
            <a:extLst>
              <a:ext uri="{FF2B5EF4-FFF2-40B4-BE49-F238E27FC236}">
                <a16:creationId xmlns:a16="http://schemas.microsoft.com/office/drawing/2014/main" id="{94D550E7-8AD3-9986-7B90-D7F4577002D4}"/>
              </a:ext>
            </a:extLst>
          </p:cNvPr>
          <p:cNvPicPr>
            <a:picLocks noChangeAspect="1"/>
          </p:cNvPicPr>
          <p:nvPr/>
        </p:nvPicPr>
        <p:blipFill>
          <a:blip r:embed="rId6"/>
          <a:stretch>
            <a:fillRect/>
          </a:stretch>
        </p:blipFill>
        <p:spPr>
          <a:xfrm>
            <a:off x="6978189" y="2522354"/>
            <a:ext cx="4763165" cy="438211"/>
          </a:xfrm>
          <a:prstGeom prst="rect">
            <a:avLst/>
          </a:prstGeom>
        </p:spPr>
      </p:pic>
      <p:sp>
        <p:nvSpPr>
          <p:cNvPr id="30" name="Arrow: Right 29">
            <a:extLst>
              <a:ext uri="{FF2B5EF4-FFF2-40B4-BE49-F238E27FC236}">
                <a16:creationId xmlns:a16="http://schemas.microsoft.com/office/drawing/2014/main" id="{A951D38D-3280-671C-C513-ACD7AF7B23D8}"/>
              </a:ext>
            </a:extLst>
          </p:cNvPr>
          <p:cNvSpPr/>
          <p:nvPr/>
        </p:nvSpPr>
        <p:spPr>
          <a:xfrm>
            <a:off x="5174612" y="3614213"/>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7A238C90-5582-04E5-02EA-516F4C08C53E}"/>
              </a:ext>
            </a:extLst>
          </p:cNvPr>
          <p:cNvSpPr/>
          <p:nvPr/>
        </p:nvSpPr>
        <p:spPr>
          <a:xfrm rot="1429701">
            <a:off x="5035639" y="4091300"/>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931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9105</TotalTime>
  <Words>2176</Words>
  <Application>Microsoft Office PowerPoint</Application>
  <PresentationFormat>Widescreen</PresentationFormat>
  <Paragraphs>205</Paragraphs>
  <Slides>15</Slides>
  <Notes>15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Aptos</vt:lpstr>
      <vt:lpstr>Arial</vt:lpstr>
      <vt:lpstr>Calibri</vt:lpstr>
      <vt:lpstr>Calibri Light</vt:lpstr>
      <vt:lpstr>Cambria Math</vt:lpstr>
      <vt:lpstr>inter-bold</vt:lpstr>
      <vt:lpstr>inter-regular</vt:lpstr>
      <vt:lpstr>Tahoma</vt:lpstr>
      <vt:lpstr>Times New Roman</vt:lpstr>
      <vt:lpstr>Trebuchet MS</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LÀM SẠCH DỮ LIỆU</vt:lpstr>
      <vt:lpstr>LÀM SẠCH DỮ LIỆU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phat</dc:creator>
  <cp:lastModifiedBy>Tân Nguyễn</cp:lastModifiedBy>
  <cp:revision>86</cp:revision>
  <dcterms:created xsi:type="dcterms:W3CDTF">2024-01-24T08:26:12Z</dcterms:created>
  <dcterms:modified xsi:type="dcterms:W3CDTF">2024-07-23T07:25:33Z</dcterms:modified>
</cp:coreProperties>
</file>