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6" r:id="rId7"/>
    <p:sldId id="271" r:id="rId8"/>
    <p:sldId id="274" r:id="rId9"/>
    <p:sldId id="283" r:id="rId10"/>
    <p:sldId id="267" r:id="rId11"/>
    <p:sldId id="272" r:id="rId12"/>
    <p:sldId id="263" r:id="rId13"/>
    <p:sldId id="278" r:id="rId14"/>
    <p:sldId id="27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74"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22-Jul-24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Em </a:t>
            </a:r>
            <a:r>
              <a:rPr lang="en-US" sz="1200" kern="1200" dirty="0" err="1">
                <a:solidFill>
                  <a:schemeClr val="tx1"/>
                </a:solidFill>
                <a:effectLst/>
                <a:latin typeface="+mn-lt"/>
                <a:ea typeface="+mn-ea"/>
                <a:cs typeface="+mn-cs"/>
              </a:rPr>
              <a:t>xin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Nguyễn Duy Tân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61HT, </a:t>
            </a:r>
            <a:r>
              <a:rPr lang="en-US" sz="1200" kern="1200" dirty="0" err="1">
                <a:solidFill>
                  <a:schemeClr val="tx1"/>
                </a:solidFill>
                <a:effectLst/>
                <a:latin typeface="+mn-lt"/>
                <a:ea typeface="+mn-ea"/>
                <a:cs typeface="+mn-cs"/>
              </a:rPr>
              <a:t>hôm</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a:t>
            </a:r>
            <a:r>
              <a:rPr lang="en-US" sz="1200" kern="1200" dirty="0">
                <a:solidFill>
                  <a:schemeClr val="tx1"/>
                </a:solidFill>
                <a:effectLst/>
                <a:latin typeface="+mn-lt"/>
                <a:ea typeface="+mn-ea"/>
                <a:cs typeface="+mn-cs"/>
              </a:rPr>
              <a:t> ramen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TS. </a:t>
            </a:r>
            <a:r>
              <a:rPr lang="en-US" sz="1200" kern="1200" dirty="0" err="1">
                <a:solidFill>
                  <a:schemeClr val="tx1"/>
                </a:solidFill>
                <a:effectLst/>
                <a:latin typeface="+mn-lt"/>
                <a:ea typeface="+mn-ea"/>
                <a:cs typeface="+mn-cs"/>
              </a:rPr>
              <a:t>Tạ</a:t>
            </a:r>
            <a:r>
              <a:rPr lang="en-US" sz="1200" kern="1200" dirty="0">
                <a:solidFill>
                  <a:schemeClr val="tx1"/>
                </a:solidFill>
                <a:effectLst/>
                <a:latin typeface="+mn-lt"/>
                <a:ea typeface="+mn-ea"/>
                <a:cs typeface="+mn-cs"/>
              </a:rPr>
              <a:t> Quang </a:t>
            </a:r>
            <a:r>
              <a:rPr lang="en-US" sz="1200" kern="1200" dirty="0" err="1">
                <a:solidFill>
                  <a:schemeClr val="tx1"/>
                </a:solidFill>
                <a:effectLst/>
                <a:latin typeface="+mn-lt"/>
                <a:ea typeface="+mn-ea"/>
                <a:cs typeface="+mn-cs"/>
              </a:rPr>
              <a:t>Chiểu</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64020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49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góp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cv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cs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p>
          <a:p>
            <a:r>
              <a:rPr lang="vi-VN" sz="1200" kern="1200" dirty="0">
                <a:solidFill>
                  <a:schemeClr val="tx1"/>
                </a:solidFill>
                <a:effectLst/>
                <a:latin typeface="+mn-lt"/>
                <a:ea typeface="+mn-ea"/>
                <a:cs typeface="+mn-cs"/>
              </a:rPr>
              <a:t>Mục tiêu đề tài là Ứng dụng các mô hình học máy để dự đoán xếp hạng mi ramen</a:t>
            </a:r>
          </a:p>
          <a:p>
            <a:r>
              <a:rPr lang="vi-VN" sz="1200" kern="1200" dirty="0">
                <a:solidFill>
                  <a:schemeClr val="tx1"/>
                </a:solidFill>
                <a:effectLst/>
                <a:latin typeface="+mn-lt"/>
                <a:ea typeface="+mn-ea"/>
                <a:cs typeface="+mn-cs"/>
              </a:rPr>
              <a:t>Ở đề tài em sử dụng mô hình học máy và cụ thể là các mô hình (Hồi quy logistic, Cây quyết định, Rừng ngẫu nhiên) học máy cho bài toán phân lớp.</a:t>
            </a:r>
          </a:p>
          <a:p>
            <a:r>
              <a:rPr lang="vi-VN" sz="1200" kern="1200" dirty="0">
                <a:solidFill>
                  <a:schemeClr val="tx1"/>
                </a:solidFill>
                <a:effectLst/>
                <a:latin typeface="+mn-lt"/>
                <a:ea typeface="+mn-ea"/>
                <a:cs typeface="+mn-cs"/>
              </a:rPr>
              <a:t>Những ứng dụng cụ thể nó mang lại là có thể áp dung vào trong kinh doanh, phát triển các loại mì để phù hợp hơn với thị trường.</a:t>
            </a:r>
          </a:p>
          <a:p>
            <a:r>
              <a:rPr lang="vi-VN" sz="1200" kern="1200" dirty="0">
                <a:solidFill>
                  <a:schemeClr val="tx1"/>
                </a:solidFill>
                <a:effectLst/>
                <a:latin typeface="+mn-lt"/>
                <a:ea typeface="+mn-ea"/>
                <a:cs typeface="+mn-cs"/>
              </a:rPr>
              <a:t>Trong quá trình học cũng có một số khó khắn nhất đinh đó là về mặt dữ liệu cần có đa dạng về các trường dữ liệu và số lượng mẫu đủ lớn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Trong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a:t>
            </a:r>
            <a:r>
              <a:rPr lang="en-US" sz="1200" kern="1200" dirty="0">
                <a:solidFill>
                  <a:schemeClr val="tx1"/>
                </a:solidFill>
                <a:effectLst/>
                <a:latin typeface="+mn-lt"/>
                <a:ea typeface="+mn-ea"/>
                <a:cs typeface="+mn-cs"/>
              </a:rPr>
              <a:t> ramen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stars(rating) </a:t>
            </a:r>
            <a:r>
              <a:rPr lang="en-US" sz="1800" dirty="0" err="1">
                <a:effectLst/>
                <a:latin typeface="Times New Roman" panose="02020603050405020304" pitchFamily="18" charset="0"/>
                <a:ea typeface="Times New Roman" panose="02020603050405020304" pitchFamily="18" charset="0"/>
              </a:rPr>
              <a:t>cao</a:t>
            </a:r>
            <a:endParaRPr lang="en-US" sz="1800" dirty="0">
              <a:effectLst/>
              <a:latin typeface="Times New Roman" panose="02020603050405020304" pitchFamily="18" charset="0"/>
              <a:ea typeface="Times New Roman" panose="02020603050405020304" pitchFamily="18" charset="0"/>
            </a:endParaRPr>
          </a:p>
          <a:p>
            <a:r>
              <a:rPr lang="en-US" sz="1200" kern="1200" dirty="0">
                <a:solidFill>
                  <a:schemeClr val="tx1"/>
                </a:solidFill>
                <a:effectLst/>
                <a:latin typeface="+mn-lt"/>
                <a:ea typeface="+mn-ea"/>
                <a:cs typeface="+mn-cs"/>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xứ</a:t>
            </a:r>
            <a:endParaRPr lang="en-US" sz="1800" dirty="0">
              <a:effectLst/>
              <a:latin typeface="Times New Roman" panose="02020603050405020304" pitchFamily="18" charset="0"/>
              <a:ea typeface="Times New Roman" panose="02020603050405020304" pitchFamily="18" charset="0"/>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giúp dự đoán nhãn của các mẫu dữ liệu mới.</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382917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effectLst/>
                <a:latin typeface="Times New Roman" panose="02020603050405020304" pitchFamily="18" charset="0"/>
                <a:ea typeface="Times New Roman" panose="02020603050405020304" pitchFamily="18" charset="0"/>
              </a:rPr>
              <a:t>Bộ dữ liệu được tổng hợp bởi trang </a:t>
            </a:r>
            <a:r>
              <a:rPr lang="vi-VN" sz="1200" u="sng" dirty="0">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dirty="0">
                <a:solidFill>
                  <a:srgbClr val="0000FF"/>
                </a:solidFill>
                <a:effectLst/>
                <a:latin typeface="Times New Roman" panose="02020603050405020304" pitchFamily="18" charset="0"/>
                <a:ea typeface="Times New Roman" panose="02020603050405020304" pitchFamily="18" charset="0"/>
              </a:rPr>
              <a:t>. </a:t>
            </a:r>
            <a:endParaRPr lang="en-US" sz="1200" u="sng" dirty="0">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7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ban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cột</a:t>
            </a:r>
            <a:r>
              <a:rPr lang="en-US" sz="1200" kern="1200" dirty="0">
                <a:solidFill>
                  <a:schemeClr val="tx1"/>
                </a:solidFill>
                <a:effectLst/>
                <a:latin typeface="+mn-lt"/>
                <a:ea typeface="+mn-ea"/>
                <a:cs typeface="+mn-cs"/>
              </a:rPr>
              <a:t> stars(rating)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token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them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vừa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vừa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4650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baseline="0" dirty="0">
                <a:solidFill>
                  <a:schemeClr val="tx1"/>
                </a:solidFill>
                <a:effectLst/>
                <a:latin typeface="+mn-lt"/>
                <a:ea typeface="+mn-ea"/>
                <a:cs typeface="+mn-cs"/>
              </a:rPr>
              <a:t> chia </a:t>
            </a:r>
            <a:r>
              <a:rPr lang="en-US" sz="1200" kern="1200" baseline="0" dirty="0" err="1">
                <a:solidFill>
                  <a:schemeClr val="tx1"/>
                </a:solidFill>
                <a:effectLst/>
                <a:latin typeface="+mn-lt"/>
                <a:ea typeface="+mn-ea"/>
                <a:cs typeface="+mn-cs"/>
              </a:rPr>
              <a:t>thành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train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khoảng</a:t>
            </a:r>
            <a:r>
              <a:rPr lang="en-US" sz="1200" kern="1200" baseline="0" dirty="0">
                <a:solidFill>
                  <a:schemeClr val="tx1"/>
                </a:solidFill>
                <a:effectLst/>
                <a:latin typeface="+mn-lt"/>
                <a:ea typeface="+mn-ea"/>
                <a:cs typeface="+mn-cs"/>
              </a:rPr>
              <a:t> 80%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test</a:t>
            </a:r>
            <a:r>
              <a:rPr lang="en-US" sz="1200" kern="1200" dirty="0">
                <a:solidFill>
                  <a:schemeClr val="tx1"/>
                </a:solidFill>
                <a:effectLst/>
                <a:latin typeface="+mn-lt"/>
                <a:ea typeface="+mn-ea"/>
                <a:cs typeface="+mn-cs"/>
              </a:rPr>
              <a:t> 20%</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6</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khai</a:t>
            </a:r>
            <a:r>
              <a:rPr lang="en-US" baseline="0" dirty="0"/>
              <a:t> </a:t>
            </a:r>
            <a:r>
              <a:rPr lang="en-US" baseline="0" dirty="0" err="1"/>
              <a:t>phá</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em</a:t>
            </a:r>
            <a:r>
              <a:rPr lang="en-US" baseline="0" dirty="0"/>
              <a:t> </a:t>
            </a:r>
            <a:r>
              <a:rPr lang="en-US" baseline="0" dirty="0" err="1"/>
              <a:t>nhận</a:t>
            </a:r>
            <a:r>
              <a:rPr lang="en-US" baseline="0" dirty="0"/>
              <a:t> </a:t>
            </a:r>
            <a:r>
              <a:rPr lang="en-US" baseline="0" dirty="0" err="1"/>
              <a:t>thấy</a:t>
            </a:r>
            <a:r>
              <a:rPr lang="en-US" baseline="0" dirty="0"/>
              <a:t> </a:t>
            </a:r>
            <a:r>
              <a:rPr lang="en-US" baseline="0" dirty="0" err="1"/>
              <a:t>rằng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mô</a:t>
            </a:r>
            <a:r>
              <a:rPr lang="en-US" baseline="0" dirty="0"/>
              <a:t> </a:t>
            </a:r>
            <a:r>
              <a:rPr lang="en-US" baseline="0" dirty="0" err="1"/>
              <a:t>hình</a:t>
            </a:r>
            <a:r>
              <a:rPr lang="en-US" baseline="0" dirty="0"/>
              <a:t> </a:t>
            </a:r>
            <a:r>
              <a:rPr lang="en-US" baseline="0" dirty="0" err="1"/>
              <a:t>là</a:t>
            </a:r>
            <a:r>
              <a:rPr lang="en-US" baseline="0" dirty="0"/>
              <a:t> </a:t>
            </a:r>
            <a:r>
              <a:rPr lang="en-US" baseline="0" dirty="0" err="1"/>
              <a:t>quá</a:t>
            </a:r>
            <a:r>
              <a:rPr lang="en-US" baseline="0" dirty="0"/>
              <a:t> </a:t>
            </a:r>
            <a:r>
              <a:rPr lang="en-US" baseline="0" dirty="0" err="1"/>
              <a:t>ít</a:t>
            </a:r>
            <a:r>
              <a:rPr lang="en-US" baseline="0" dirty="0"/>
              <a:t> </a:t>
            </a:r>
            <a:r>
              <a:rPr lang="en-US" baseline="0" dirty="0" err="1"/>
              <a:t>nên</a:t>
            </a:r>
            <a:r>
              <a:rPr lang="en-US" baseline="0" dirty="0"/>
              <a:t> </a:t>
            </a:r>
            <a:r>
              <a:rPr lang="en-US" baseline="0" dirty="0" err="1"/>
              <a:t>em</a:t>
            </a:r>
            <a:r>
              <a:rPr lang="en-US" baseline="0" dirty="0"/>
              <a:t> </a:t>
            </a:r>
            <a:r>
              <a:rPr lang="en-US" baseline="0" dirty="0" err="1"/>
              <a:t>đã</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và</a:t>
            </a:r>
            <a:r>
              <a:rPr lang="en-US" baseline="0" dirty="0"/>
              <a:t> </a:t>
            </a:r>
            <a:r>
              <a:rPr lang="en-US" baseline="0" dirty="0" err="1"/>
              <a:t>trích</a:t>
            </a:r>
            <a:r>
              <a:rPr lang="en-US" baseline="0" dirty="0"/>
              <a:t> </a:t>
            </a:r>
            <a:r>
              <a:rPr lang="en-US" baseline="0" dirty="0" err="1"/>
              <a:t>chọn</a:t>
            </a:r>
            <a:r>
              <a:rPr lang="en-US" baseline="0" dirty="0"/>
              <a:t> </a:t>
            </a:r>
            <a:r>
              <a:rPr lang="en-US" baseline="0" dirty="0" err="1"/>
              <a:t>ra</a:t>
            </a:r>
            <a:r>
              <a:rPr lang="en-US" baseline="0" dirty="0"/>
              <a:t> </a:t>
            </a:r>
            <a:r>
              <a:rPr lang="en-US" baseline="0" dirty="0" err="1"/>
              <a:t>thêm</a:t>
            </a:r>
            <a:r>
              <a:rPr lang="en-US" baseline="0" dirty="0"/>
              <a:t> </a:t>
            </a:r>
            <a:r>
              <a:rPr lang="en-US" baseline="0" dirty="0" err="1"/>
              <a:t>các</a:t>
            </a:r>
            <a:r>
              <a:rPr lang="en-US" baseline="0" dirty="0"/>
              <a:t> </a:t>
            </a:r>
            <a:r>
              <a:rPr lang="en-US" baseline="0" dirty="0" err="1"/>
              <a:t>cột</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mới</a:t>
            </a:r>
            <a:endParaRPr lang="en-US" baseline="0" dirty="0"/>
          </a:p>
          <a:p>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sẵn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hành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token,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token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a:t>
            </a:r>
          </a:p>
          <a:p>
            <a:r>
              <a:rPr lang="en-US" sz="1800" dirty="0" err="1">
                <a:effectLst/>
                <a:latin typeface="Times New Roman" panose="02020603050405020304" pitchFamily="18" charset="0"/>
              </a:rPr>
              <a:t>Ngoài</a:t>
            </a:r>
            <a:r>
              <a:rPr lang="en-US" sz="1800" dirty="0">
                <a:effectLst/>
                <a:latin typeface="Times New Roman" panose="02020603050405020304" pitchFamily="18" charset="0"/>
              </a:rPr>
              <a:t> ra </a:t>
            </a:r>
            <a:r>
              <a:rPr lang="en-US" sz="1800" dirty="0" err="1">
                <a:effectLst/>
                <a:latin typeface="Times New Roman" panose="02020603050405020304" pitchFamily="18" charset="0"/>
              </a:rPr>
              <a:t>từ</a:t>
            </a:r>
            <a:r>
              <a:rPr lang="en-US" sz="1800" dirty="0">
                <a:effectLst/>
                <a:latin typeface="Times New Roman" panose="02020603050405020304" pitchFamily="18" charset="0"/>
              </a:rPr>
              <a:t> </a:t>
            </a:r>
            <a:r>
              <a:rPr lang="en-US" sz="1800" dirty="0" err="1">
                <a:effectLst/>
                <a:latin typeface="Times New Roman" panose="02020603050405020304" pitchFamily="18" charset="0"/>
              </a:rPr>
              <a:t>các</a:t>
            </a:r>
            <a:r>
              <a:rPr lang="en-US" sz="1800" dirty="0">
                <a:effectLst/>
                <a:latin typeface="Times New Roman" panose="02020603050405020304" pitchFamily="18" charset="0"/>
              </a:rPr>
              <a:t> </a:t>
            </a:r>
            <a:r>
              <a:rPr lang="en-US" sz="1800" dirty="0" err="1">
                <a:effectLst/>
                <a:latin typeface="Times New Roman" panose="02020603050405020304" pitchFamily="18" charset="0"/>
              </a:rPr>
              <a:t>cột</a:t>
            </a:r>
            <a:r>
              <a:rPr lang="en-US" sz="1800" dirty="0">
                <a:effectLst/>
                <a:latin typeface="Times New Roman" panose="02020603050405020304" pitchFamily="18" charset="0"/>
              </a:rPr>
              <a:t> brand, country </a:t>
            </a:r>
            <a:r>
              <a:rPr lang="en-US" sz="1800" dirty="0" err="1">
                <a:effectLst/>
                <a:latin typeface="Times New Roman" panose="02020603050405020304" pitchFamily="18" charset="0"/>
              </a:rPr>
              <a:t>và</a:t>
            </a:r>
            <a:r>
              <a:rPr lang="en-US" sz="1800" dirty="0">
                <a:effectLst/>
                <a:latin typeface="Times New Roman" panose="02020603050405020304" pitchFamily="18" charset="0"/>
              </a:rPr>
              <a:t> style </a:t>
            </a:r>
            <a:r>
              <a:rPr lang="en-US" sz="1800" dirty="0" err="1">
                <a:effectLst/>
                <a:latin typeface="Times New Roman" panose="02020603050405020304" pitchFamily="18" charset="0"/>
              </a:rPr>
              <a:t>thì</a:t>
            </a:r>
            <a:r>
              <a:rPr lang="en-US" sz="1800" dirty="0">
                <a:effectLst/>
                <a:latin typeface="Times New Roman" panose="02020603050405020304" pitchFamily="18" charset="0"/>
              </a:rPr>
              <a:t> e </a:t>
            </a:r>
            <a:r>
              <a:rPr lang="en-US" sz="1800" dirty="0" err="1">
                <a:effectLst/>
                <a:latin typeface="Times New Roman" panose="02020603050405020304" pitchFamily="18" charset="0"/>
              </a:rPr>
              <a:t>lựa</a:t>
            </a:r>
            <a:r>
              <a:rPr lang="en-US" sz="1800" dirty="0">
                <a:effectLst/>
                <a:latin typeface="Times New Roman" panose="02020603050405020304" pitchFamily="18" charset="0"/>
              </a:rPr>
              <a:t> </a:t>
            </a:r>
            <a:r>
              <a:rPr lang="en-US" sz="1800" dirty="0" err="1">
                <a:effectLst/>
                <a:latin typeface="Times New Roman" panose="02020603050405020304" pitchFamily="18" charset="0"/>
              </a:rPr>
              <a:t>chọn</a:t>
            </a:r>
            <a:r>
              <a:rPr lang="en-US" sz="1800" dirty="0">
                <a:effectLst/>
                <a:latin typeface="Times New Roman" panose="02020603050405020304" pitchFamily="18" charset="0"/>
              </a:rPr>
              <a:t> </a:t>
            </a:r>
            <a:r>
              <a:rPr lang="en-US" sz="1800" dirty="0" err="1">
                <a:effectLst/>
                <a:latin typeface="Times New Roman" panose="02020603050405020304" pitchFamily="18" charset="0"/>
              </a:rPr>
              <a:t>các</a:t>
            </a:r>
            <a:r>
              <a:rPr lang="en-US" sz="1800" dirty="0">
                <a:effectLst/>
                <a:latin typeface="Times New Roman" panose="02020603050405020304" pitchFamily="18" charset="0"/>
              </a:rPr>
              <a:t> </a:t>
            </a:r>
            <a:r>
              <a:rPr lang="en-US" sz="1800" dirty="0" err="1">
                <a:effectLst/>
                <a:latin typeface="Times New Roman" panose="02020603050405020304" pitchFamily="18" charset="0"/>
              </a:rPr>
              <a:t>giá</a:t>
            </a:r>
            <a:r>
              <a:rPr lang="en-US" sz="1800" dirty="0">
                <a:effectLst/>
                <a:latin typeface="Times New Roman" panose="02020603050405020304" pitchFamily="18" charset="0"/>
              </a:rPr>
              <a:t> </a:t>
            </a:r>
            <a:r>
              <a:rPr lang="en-US" sz="1800" dirty="0" err="1">
                <a:effectLst/>
                <a:latin typeface="Times New Roman" panose="02020603050405020304" pitchFamily="18" charset="0"/>
              </a:rPr>
              <a:t>trị</a:t>
            </a:r>
            <a:r>
              <a:rPr lang="en-US" sz="1800" dirty="0">
                <a:effectLst/>
                <a:latin typeface="Times New Roman" panose="02020603050405020304" pitchFamily="18" charset="0"/>
              </a:rPr>
              <a:t> </a:t>
            </a:r>
            <a:r>
              <a:rPr lang="en-US" sz="1800" dirty="0" err="1">
                <a:effectLst/>
                <a:latin typeface="Times New Roman" panose="02020603050405020304" pitchFamily="18" charset="0"/>
              </a:rPr>
              <a:t>có</a:t>
            </a:r>
            <a:r>
              <a:rPr lang="en-US" sz="1800" dirty="0">
                <a:effectLst/>
                <a:latin typeface="Times New Roman" panose="02020603050405020304" pitchFamily="18" charset="0"/>
              </a:rPr>
              <a:t> </a:t>
            </a:r>
            <a:r>
              <a:rPr lang="en-US" sz="1800" dirty="0" err="1">
                <a:effectLst/>
                <a:latin typeface="Times New Roman" panose="02020603050405020304" pitchFamily="18" charset="0"/>
              </a:rPr>
              <a:t>tần</a:t>
            </a:r>
            <a:r>
              <a:rPr lang="en-US" sz="1800" dirty="0">
                <a:effectLst/>
                <a:latin typeface="Times New Roman" panose="02020603050405020304" pitchFamily="18" charset="0"/>
              </a:rPr>
              <a:t> </a:t>
            </a:r>
            <a:r>
              <a:rPr lang="en-US" sz="1800" dirty="0" err="1">
                <a:effectLst/>
                <a:latin typeface="Times New Roman" panose="02020603050405020304" pitchFamily="18" charset="0"/>
              </a:rPr>
              <a:t>xuất</a:t>
            </a:r>
            <a:r>
              <a:rPr lang="en-US" sz="1800" dirty="0">
                <a:effectLst/>
                <a:latin typeface="Times New Roman" panose="02020603050405020304" pitchFamily="18" charset="0"/>
              </a:rPr>
              <a:t> </a:t>
            </a:r>
            <a:r>
              <a:rPr lang="en-US" sz="1800" dirty="0" err="1">
                <a:effectLst/>
                <a:latin typeface="Times New Roman" panose="02020603050405020304" pitchFamily="18" charset="0"/>
              </a:rPr>
              <a:t>xuất</a:t>
            </a:r>
            <a:r>
              <a:rPr lang="en-US" sz="1800" dirty="0">
                <a:effectLst/>
                <a:latin typeface="Times New Roman" panose="02020603050405020304" pitchFamily="18" charset="0"/>
              </a:rPr>
              <a:t> </a:t>
            </a:r>
            <a:r>
              <a:rPr lang="en-US" sz="1800" dirty="0" err="1">
                <a:effectLst/>
                <a:latin typeface="Times New Roman" panose="02020603050405020304" pitchFamily="18" charset="0"/>
              </a:rPr>
              <a:t>hiện</a:t>
            </a:r>
            <a:r>
              <a:rPr lang="en-US" sz="1800" dirty="0">
                <a:effectLst/>
                <a:latin typeface="Times New Roman" panose="02020603050405020304" pitchFamily="18" charset="0"/>
              </a:rPr>
              <a:t> </a:t>
            </a:r>
            <a:r>
              <a:rPr lang="en-US" sz="1800" dirty="0" err="1">
                <a:effectLst/>
                <a:latin typeface="Times New Roman" panose="02020603050405020304" pitchFamily="18" charset="0"/>
              </a:rPr>
              <a:t>cao</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để</a:t>
            </a:r>
            <a:r>
              <a:rPr lang="en-US" sz="1800" dirty="0">
                <a:effectLst/>
                <a:latin typeface="Times New Roman" panose="02020603050405020304" pitchFamily="18" charset="0"/>
              </a:rPr>
              <a:t> </a:t>
            </a:r>
            <a:r>
              <a:rPr lang="en-US" sz="1800" dirty="0" err="1">
                <a:effectLst/>
                <a:latin typeface="Times New Roman" panose="02020603050405020304" pitchFamily="18" charset="0"/>
              </a:rPr>
              <a:t>tạo</a:t>
            </a:r>
            <a:r>
              <a:rPr lang="en-US" sz="1800" dirty="0">
                <a:effectLst/>
                <a:latin typeface="Times New Roman" panose="02020603050405020304" pitchFamily="18" charset="0"/>
              </a:rPr>
              <a:t> </a:t>
            </a:r>
            <a:r>
              <a:rPr lang="en-US" sz="1800" dirty="0" err="1">
                <a:effectLst/>
                <a:latin typeface="Times New Roman" panose="02020603050405020304" pitchFamily="18" charset="0"/>
              </a:rPr>
              <a:t>thành</a:t>
            </a:r>
            <a:r>
              <a:rPr lang="en-US" sz="1800" dirty="0">
                <a:effectLst/>
                <a:latin typeface="Times New Roman" panose="02020603050405020304" pitchFamily="18" charset="0"/>
              </a:rPr>
              <a:t> 1 </a:t>
            </a:r>
            <a:r>
              <a:rPr lang="en-US" sz="1800" dirty="0" err="1">
                <a:effectLst/>
                <a:latin typeface="Times New Roman" panose="02020603050405020304" pitchFamily="18" charset="0"/>
              </a:rPr>
              <a:t>cột</a:t>
            </a:r>
            <a:r>
              <a:rPr lang="en-US" sz="1800" dirty="0">
                <a:effectLst/>
                <a:latin typeface="Times New Roman" panose="02020603050405020304" pitchFamily="18" charset="0"/>
              </a:rPr>
              <a:t> </a:t>
            </a:r>
            <a:r>
              <a:rPr lang="en-US" sz="1800" dirty="0" err="1">
                <a:effectLst/>
                <a:latin typeface="Times New Roman" panose="02020603050405020304" pitchFamily="18" charset="0"/>
              </a:rPr>
              <a:t>dữ</a:t>
            </a:r>
            <a:r>
              <a:rPr lang="en-US" sz="1800" dirty="0">
                <a:effectLst/>
                <a:latin typeface="Times New Roman" panose="02020603050405020304" pitchFamily="18" charset="0"/>
              </a:rPr>
              <a:t> </a:t>
            </a:r>
            <a:r>
              <a:rPr lang="en-US" sz="1800" dirty="0" err="1">
                <a:effectLst/>
                <a:latin typeface="Times New Roman" panose="02020603050405020304" pitchFamily="18" charset="0"/>
              </a:rPr>
              <a:t>liệu</a:t>
            </a:r>
            <a:r>
              <a:rPr lang="en-US" sz="1800" dirty="0">
                <a:effectLst/>
                <a:latin typeface="Times New Roman" panose="02020603050405020304" pitchFamily="18" charset="0"/>
              </a:rPr>
              <a:t> </a:t>
            </a:r>
            <a:r>
              <a:rPr lang="en-US" sz="1800" dirty="0" err="1">
                <a:effectLst/>
                <a:latin typeface="Times New Roman" panose="02020603050405020304" pitchFamily="18" charset="0"/>
              </a:rPr>
              <a:t>riêng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biệt</a:t>
            </a:r>
            <a:r>
              <a:rPr lang="en-US" sz="1800" dirty="0">
                <a:effectLst/>
                <a:latin typeface="Times New Roman" panose="02020603050405020304" pitchFamily="18" charset="0"/>
              </a:rPr>
              <a:t> </a:t>
            </a:r>
            <a:r>
              <a:rPr lang="en-US" sz="1800" dirty="0" err="1">
                <a:effectLst/>
                <a:latin typeface="Times New Roman" panose="02020603050405020304" pitchFamily="18" charset="0"/>
              </a:rPr>
              <a:t>với</a:t>
            </a:r>
            <a:r>
              <a:rPr lang="en-US" sz="1800" dirty="0">
                <a:effectLst/>
                <a:latin typeface="Times New Roman" panose="02020603050405020304" pitchFamily="18" charset="0"/>
              </a:rPr>
              <a:t> </a:t>
            </a:r>
            <a:r>
              <a:rPr lang="en-US" sz="1800" dirty="0" err="1">
                <a:effectLst/>
                <a:latin typeface="Times New Roman" panose="02020603050405020304" pitchFamily="18" charset="0"/>
              </a:rPr>
              <a:t>giá</a:t>
            </a:r>
            <a:r>
              <a:rPr lang="en-US" sz="1800" dirty="0">
                <a:effectLst/>
                <a:latin typeface="Times New Roman" panose="02020603050405020304" pitchFamily="18" charset="0"/>
              </a:rPr>
              <a:t> </a:t>
            </a:r>
            <a:r>
              <a:rPr lang="en-US" sz="1800" dirty="0" err="1">
                <a:effectLst/>
                <a:latin typeface="Times New Roman" panose="02020603050405020304" pitchFamily="18" charset="0"/>
              </a:rPr>
              <a:t>trị</a:t>
            </a:r>
            <a:r>
              <a:rPr lang="en-US" sz="1800" dirty="0">
                <a:effectLst/>
                <a:latin typeface="Times New Roman" panose="02020603050405020304" pitchFamily="18" charset="0"/>
              </a:rPr>
              <a:t> </a:t>
            </a:r>
            <a:r>
              <a:rPr lang="en-US" sz="1800" dirty="0" err="1">
                <a:effectLst/>
                <a:latin typeface="Times New Roman" panose="02020603050405020304" pitchFamily="18" charset="0"/>
              </a:rPr>
              <a:t>là</a:t>
            </a:r>
            <a:r>
              <a:rPr lang="en-US" sz="1800" dirty="0">
                <a:effectLst/>
                <a:latin typeface="Times New Roman" panose="02020603050405020304" pitchFamily="18" charset="0"/>
              </a:rPr>
              <a:t> 0 </a:t>
            </a:r>
            <a:r>
              <a:rPr lang="en-US" sz="1800" dirty="0" err="1">
                <a:effectLst/>
                <a:latin typeface="Times New Roman" panose="02020603050405020304" pitchFamily="18" charset="0"/>
              </a:rPr>
              <a:t>và</a:t>
            </a:r>
            <a:r>
              <a:rPr lang="en-US" sz="1800" dirty="0">
                <a:effectLst/>
                <a:latin typeface="Times New Roman" panose="02020603050405020304" pitchFamily="18" charset="0"/>
              </a:rPr>
              <a:t> 1 </a:t>
            </a:r>
            <a:r>
              <a:rPr lang="en-US" sz="1800" dirty="0" err="1">
                <a:effectLst/>
                <a:latin typeface="Times New Roman" panose="02020603050405020304" pitchFamily="18" charset="0"/>
              </a:rPr>
              <a:t>tương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ứng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với</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đặc</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điểm</a:t>
            </a:r>
            <a:r>
              <a:rPr lang="en-US" sz="1800" dirty="0">
                <a:effectLst/>
                <a:latin typeface="Times New Roman" panose="02020603050405020304" pitchFamily="18" charset="0"/>
              </a:rPr>
              <a:t> </a:t>
            </a:r>
            <a:r>
              <a:rPr lang="en-US" sz="1800" dirty="0" err="1">
                <a:effectLst/>
                <a:latin typeface="Times New Roman" panose="02020603050405020304" pitchFamily="18" charset="0"/>
              </a:rPr>
              <a:t>của</a:t>
            </a:r>
            <a:r>
              <a:rPr lang="en-US" sz="1800" dirty="0">
                <a:effectLst/>
                <a:latin typeface="Times New Roman" panose="02020603050405020304" pitchFamily="18" charset="0"/>
              </a:rPr>
              <a:t> </a:t>
            </a:r>
            <a:r>
              <a:rPr lang="en-US" sz="1800" dirty="0" err="1">
                <a:effectLst/>
                <a:latin typeface="Times New Roman" panose="02020603050405020304" pitchFamily="18" charset="0"/>
              </a:rPr>
              <a:t>loại</a:t>
            </a:r>
            <a:r>
              <a:rPr lang="en-US" sz="1800" dirty="0">
                <a:effectLst/>
                <a:latin typeface="Times New Roman" panose="02020603050405020304" pitchFamily="18" charset="0"/>
              </a:rPr>
              <a:t> </a:t>
            </a:r>
            <a:r>
              <a:rPr lang="en-US" sz="1800" dirty="0" err="1">
                <a:effectLst/>
                <a:latin typeface="Times New Roman" panose="02020603050405020304" pitchFamily="18" charset="0"/>
              </a:rPr>
              <a:t>mì</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đang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được</a:t>
            </a:r>
            <a:r>
              <a:rPr lang="en-US" sz="1800" dirty="0">
                <a:effectLst/>
                <a:latin typeface="Times New Roman" panose="02020603050405020304" pitchFamily="18" charset="0"/>
              </a:rPr>
              <a:t> </a:t>
            </a:r>
            <a:r>
              <a:rPr lang="en-US" sz="1800" dirty="0" err="1">
                <a:effectLst/>
                <a:latin typeface="Times New Roman" panose="02020603050405020304" pitchFamily="18" charset="0"/>
              </a:rPr>
              <a:t>xét</a:t>
            </a:r>
            <a:r>
              <a:rPr lang="en-US" sz="1800" dirty="0">
                <a:effectLst/>
                <a:latin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a:t>
            </a:r>
            <a:r>
              <a:rPr lang="en-US" dirty="0" err="1"/>
              <a:t>đây</a:t>
            </a:r>
            <a:r>
              <a:rPr lang="en-US" dirty="0"/>
              <a:t> e </a:t>
            </a:r>
            <a:r>
              <a:rPr lang="en-US" dirty="0" err="1"/>
              <a:t>sử</a:t>
            </a:r>
            <a:r>
              <a:rPr lang="en-US" dirty="0"/>
              <a:t> </a:t>
            </a:r>
            <a:r>
              <a:rPr lang="en-US" dirty="0" err="1"/>
              <a:t>dụng</a:t>
            </a:r>
            <a:r>
              <a:rPr lang="en-US" dirty="0"/>
              <a:t> 2 </a:t>
            </a:r>
            <a:r>
              <a:rPr lang="en-US" dirty="0" err="1"/>
              <a:t>lần</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lang="en-US" dirty="0"/>
          </a:p>
          <a:p>
            <a:r>
              <a:rPr lang="en-US" dirty="0" err="1"/>
              <a:t>Lần</a:t>
            </a:r>
            <a:r>
              <a:rPr lang="en-US" dirty="0"/>
              <a:t> 1 e </a:t>
            </a:r>
            <a:r>
              <a:rPr lang="en-US" dirty="0" err="1"/>
              <a:t>sử</a:t>
            </a:r>
            <a:r>
              <a:rPr lang="en-US" dirty="0"/>
              <a:t> </a:t>
            </a:r>
            <a:r>
              <a:rPr lang="en-US" dirty="0" err="1"/>
              <a:t>dụng</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nguyên</a:t>
            </a:r>
            <a:r>
              <a:rPr lang="en-US" dirty="0"/>
              <a:t> </a:t>
            </a:r>
            <a:r>
              <a:rPr lang="en-US" dirty="0" err="1"/>
              <a:t>bản</a:t>
            </a:r>
            <a:r>
              <a:rPr lang="en-US" dirty="0"/>
              <a:t> </a:t>
            </a:r>
            <a:r>
              <a:rPr lang="en-US" dirty="0" err="1"/>
              <a:t>để</a:t>
            </a:r>
            <a:r>
              <a:rPr lang="en-US" dirty="0"/>
              <a:t> </a:t>
            </a:r>
            <a:r>
              <a:rPr lang="en-US" dirty="0" err="1"/>
              <a:t>huấn</a:t>
            </a:r>
            <a:r>
              <a:rPr lang="en-US" dirty="0"/>
              <a:t> </a:t>
            </a:r>
            <a:r>
              <a:rPr lang="en-US" dirty="0" err="1"/>
              <a:t>luyện</a:t>
            </a:r>
            <a:r>
              <a:rPr lang="en-US" dirty="0"/>
              <a:t> </a:t>
            </a:r>
            <a:r>
              <a:rPr lang="en-US" dirty="0" err="1"/>
              <a:t>với</a:t>
            </a:r>
            <a:r>
              <a:rPr lang="en-US" dirty="0"/>
              <a:t> 3 </a:t>
            </a:r>
            <a:r>
              <a:rPr lang="en-US" dirty="0" err="1"/>
              <a:t>thuật</a:t>
            </a:r>
            <a:r>
              <a:rPr lang="en-US" dirty="0"/>
              <a:t> </a:t>
            </a:r>
            <a:r>
              <a:rPr lang="en-US" dirty="0" err="1"/>
              <a:t>toán</a:t>
            </a:r>
            <a:r>
              <a:rPr lang="en-US" dirty="0"/>
              <a:t> ….</a:t>
            </a:r>
          </a:p>
          <a:p>
            <a:r>
              <a:rPr lang="en-US" dirty="0" err="1"/>
              <a:t>Lần</a:t>
            </a:r>
            <a:r>
              <a:rPr lang="en-US" dirty="0"/>
              <a:t> 2 e </a:t>
            </a:r>
            <a:r>
              <a:rPr lang="en-US" dirty="0" err="1"/>
              <a:t>sử</a:t>
            </a:r>
            <a:r>
              <a:rPr lang="en-US" dirty="0"/>
              <a:t> </a:t>
            </a:r>
            <a:r>
              <a:rPr lang="en-US" dirty="0" err="1"/>
              <a:t>dụng</a:t>
            </a:r>
            <a:r>
              <a:rPr lang="en-US" dirty="0"/>
              <a:t> them grid search </a:t>
            </a:r>
            <a:r>
              <a:rPr lang="en-US" dirty="0" err="1"/>
              <a:t>vào</a:t>
            </a:r>
            <a:r>
              <a:rPr lang="en-US" dirty="0"/>
              <a:t> </a:t>
            </a:r>
            <a:r>
              <a:rPr lang="en-US" dirty="0" err="1"/>
              <a:t>huấn</a:t>
            </a:r>
            <a:r>
              <a:rPr lang="en-US" dirty="0"/>
              <a:t> </a:t>
            </a:r>
            <a:r>
              <a:rPr lang="en-US" dirty="0" err="1"/>
              <a:t>luyện</a:t>
            </a:r>
            <a:r>
              <a:rPr lang="en-US" dirty="0"/>
              <a:t> </a:t>
            </a:r>
            <a:r>
              <a:rPr lang="en-US" dirty="0" err="1"/>
              <a:t>cùng</a:t>
            </a:r>
            <a:r>
              <a:rPr lang="en-US" dirty="0"/>
              <a:t> </a:t>
            </a:r>
            <a:r>
              <a:rPr lang="en-US" dirty="0" err="1"/>
              <a:t>với</a:t>
            </a:r>
            <a:r>
              <a:rPr lang="en-US" dirty="0"/>
              <a:t> 3 </a:t>
            </a:r>
            <a:r>
              <a:rPr lang="en-US" dirty="0" err="1"/>
              <a:t>thuật</a:t>
            </a:r>
            <a:r>
              <a:rPr lang="en-US" dirty="0"/>
              <a:t> </a:t>
            </a:r>
            <a:r>
              <a:rPr lang="en-US" dirty="0" err="1"/>
              <a:t>toán</a:t>
            </a:r>
            <a:r>
              <a:rPr lang="en-US" dirty="0"/>
              <a:t> </a:t>
            </a:r>
            <a:r>
              <a:rPr lang="en-US" dirty="0" err="1"/>
              <a:t>trên</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50505"/>
                </a:solidFill>
                <a:effectLst/>
                <a:latin typeface="Segoe UI Historic" panose="020B0502040204020203" pitchFamily="34" charset="0"/>
              </a:rPr>
              <a:t>Grid Search: Đây là phương pháp đơn giản nhất của tinh chỉnh siêu tham số. </a:t>
            </a:r>
            <a:endParaRPr lang="en-US" b="0" i="0" dirty="0">
              <a:solidFill>
                <a:srgbClr val="050505"/>
              </a:solidFill>
              <a:effectLst/>
              <a:latin typeface="Segoe UI Historic" panose="020B0502040204020203" pitchFamily="34" charset="0"/>
            </a:endParaRPr>
          </a:p>
          <a:p>
            <a:r>
              <a:rPr lang="vi-VN" b="0" i="0" dirty="0">
                <a:solidFill>
                  <a:srgbClr val="050505"/>
                </a:solidFill>
                <a:effectLst/>
                <a:latin typeface="Segoe UI Historic" panose="020B0502040204020203" pitchFamily="34" charset="0"/>
              </a:rPr>
              <a:t>Mô hình sẽ tìm kiếm một kết hợp siêu tham số tốt nhất dựa trên "MỌI" phép thử trong không gian grid search.</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9</a:t>
            </a:fld>
            <a:endParaRPr lang="en-US"/>
          </a:p>
        </p:txBody>
      </p:sp>
    </p:spTree>
    <p:extLst>
      <p:ext uri="{BB962C8B-B14F-4D97-AF65-F5344CB8AC3E}">
        <p14:creationId xmlns:p14="http://schemas.microsoft.com/office/powerpoint/2010/main" val="189589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bài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phương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như</a:t>
            </a:r>
            <a:r>
              <a:rPr lang="en-US" sz="1200" b="0" i="0" kern="1200" dirty="0">
                <a:solidFill>
                  <a:schemeClr val="tx1"/>
                </a:solidFill>
                <a:effectLst/>
                <a:latin typeface="+mn-lt"/>
                <a:ea typeface="+mn-ea"/>
                <a:cs typeface="+mn-cs"/>
              </a:rPr>
              <a:t> </a:t>
            </a:r>
            <a:r>
              <a:rPr lang="en-US" sz="1200" b="1" dirty="0" err="1">
                <a:solidFill>
                  <a:srgbClr val="0070C0"/>
                </a:solidFill>
                <a:latin typeface="Times New Roman" panose="02020603050405020304" pitchFamily="18" charset="0"/>
                <a:cs typeface="Times New Roman" panose="02020603050405020304" pitchFamily="18" charset="0"/>
              </a:rPr>
              <a:t>Độ</a:t>
            </a:r>
            <a:r>
              <a:rPr lang="en-US" sz="1200" b="1" dirty="0">
                <a:solidFill>
                  <a:srgbClr val="0070C0"/>
                </a:solidFill>
                <a:latin typeface="Times New Roman" panose="02020603050405020304" pitchFamily="18" charset="0"/>
                <a:cs typeface="Times New Roman" panose="02020603050405020304" pitchFamily="18" charset="0"/>
              </a:rPr>
              <a:t> </a:t>
            </a:r>
            <a:r>
              <a:rPr lang="en-US" sz="1200" b="1" dirty="0" err="1">
                <a:solidFill>
                  <a:srgbClr val="0070C0"/>
                </a:solidFill>
                <a:latin typeface="Times New Roman" panose="02020603050405020304" pitchFamily="18" charset="0"/>
                <a:cs typeface="Times New Roman" panose="02020603050405020304" pitchFamily="18" charset="0"/>
              </a:rPr>
              <a:t>Chính</a:t>
            </a:r>
            <a:r>
              <a:rPr lang="en-US" sz="1200" b="1" dirty="0">
                <a:solidFill>
                  <a:srgbClr val="0070C0"/>
                </a:solidFill>
                <a:latin typeface="Times New Roman" panose="02020603050405020304" pitchFamily="18" charset="0"/>
                <a:cs typeface="Times New Roman" panose="02020603050405020304" pitchFamily="18" charset="0"/>
              </a:rPr>
              <a:t> </a:t>
            </a:r>
            <a:r>
              <a:rPr lang="en-US" sz="1200" b="1" dirty="0" err="1">
                <a:solidFill>
                  <a:srgbClr val="0070C0"/>
                </a:solidFill>
                <a:latin typeface="Times New Roman" panose="02020603050405020304" pitchFamily="18" charset="0"/>
                <a:cs typeface="Times New Roman" panose="02020603050405020304" pitchFamily="18" charset="0"/>
              </a:rPr>
              <a:t>Xác</a:t>
            </a:r>
            <a:r>
              <a:rPr lang="en-US" sz="1200" b="1" dirty="0">
                <a:solidFill>
                  <a:srgbClr val="0070C0"/>
                </a:solidFill>
                <a:latin typeface="Times New Roman" panose="02020603050405020304" pitchFamily="18" charset="0"/>
                <a:cs typeface="Times New Roman" panose="02020603050405020304" pitchFamily="18" charset="0"/>
              </a:rPr>
              <a:t> (Accuracy) Precision Recall </a:t>
            </a:r>
            <a:r>
              <a:rPr lang="en-US" sz="1200" b="1" dirty="0" err="1">
                <a:solidFill>
                  <a:srgbClr val="0070C0"/>
                </a:solidFill>
                <a:latin typeface="Times New Roman" panose="02020603050405020304" pitchFamily="18" charset="0"/>
                <a:cs typeface="Times New Roman" panose="02020603050405020304" pitchFamily="18" charset="0"/>
              </a:rPr>
              <a:t>và</a:t>
            </a:r>
            <a:r>
              <a:rPr lang="en-US" sz="1200" b="1" dirty="0">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solidFill>
                  <a:srgbClr val="0070C0"/>
                </a:solidFill>
                <a:latin typeface="Times New Roman" panose="02020603050405020304" pitchFamily="18" charset="0"/>
                <a:cs typeface="Times New Roman" panose="02020603050405020304" pitchFamily="18" charset="0"/>
              </a:rPr>
              <a:t>Đây</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là</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các</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phương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pháp</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đánh</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giá</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thông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dụng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phù</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hợp</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với</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bài</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toán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phân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lớp</a:t>
            </a:r>
            <a:r>
              <a:rPr lang="en-US" sz="1200" b="0" dirty="0">
                <a:solidFill>
                  <a:srgbClr val="0070C0"/>
                </a:solidFill>
                <a:latin typeface="Times New Roman" panose="02020603050405020304" pitchFamily="18" charset="0"/>
                <a:cs typeface="Times New Roman" panose="02020603050405020304" pitchFamily="18" charset="0"/>
              </a:rPr>
              <a:t>. 3 </a:t>
            </a:r>
            <a:r>
              <a:rPr lang="en-US" sz="1200" b="0" dirty="0" err="1">
                <a:solidFill>
                  <a:srgbClr val="0070C0"/>
                </a:solidFill>
                <a:latin typeface="Times New Roman" panose="02020603050405020304" pitchFamily="18" charset="0"/>
                <a:cs typeface="Times New Roman" panose="02020603050405020304" pitchFamily="18" charset="0"/>
              </a:rPr>
              <a:t>phương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pháp</a:t>
            </a:r>
            <a:r>
              <a:rPr lang="en-US" sz="1200" b="0" dirty="0">
                <a:solidFill>
                  <a:srgbClr val="0070C0"/>
                </a:solidFill>
                <a:latin typeface="Times New Roman" panose="02020603050405020304" pitchFamily="18" charset="0"/>
                <a:cs typeface="Times New Roman" panose="02020603050405020304" pitchFamily="18" charset="0"/>
              </a:rPr>
              <a:t> precision recall </a:t>
            </a:r>
            <a:r>
              <a:rPr lang="en-US" sz="1200" b="0" dirty="0" err="1">
                <a:solidFill>
                  <a:srgbClr val="0070C0"/>
                </a:solidFill>
                <a:latin typeface="Times New Roman" panose="02020603050405020304" pitchFamily="18" charset="0"/>
                <a:cs typeface="Times New Roman" panose="02020603050405020304" pitchFamily="18" charset="0"/>
              </a:rPr>
              <a:t>và</a:t>
            </a:r>
            <a:r>
              <a:rPr lang="en-US" sz="1200" b="0" dirty="0">
                <a:solidFill>
                  <a:srgbClr val="0070C0"/>
                </a:solidFill>
                <a:latin typeface="Times New Roman" panose="02020603050405020304" pitchFamily="18" charset="0"/>
                <a:cs typeface="Times New Roman" panose="02020603050405020304" pitchFamily="18" charset="0"/>
              </a:rPr>
              <a:t> f1 score </a:t>
            </a:r>
            <a:r>
              <a:rPr lang="en-US" sz="1200" b="0" dirty="0" err="1">
                <a:solidFill>
                  <a:srgbClr val="0070C0"/>
                </a:solidFill>
                <a:latin typeface="Times New Roman" panose="02020603050405020304" pitchFamily="18" charset="0"/>
                <a:cs typeface="Times New Roman" panose="02020603050405020304" pitchFamily="18" charset="0"/>
              </a:rPr>
              <a:t>đều</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sử</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dụng</a:t>
            </a:r>
            <a:r>
              <a:rPr lang="en-US" sz="1200" b="0" dirty="0">
                <a:solidFill>
                  <a:srgbClr val="0070C0"/>
                </a:solidFill>
                <a:latin typeface="Times New Roman" panose="02020603050405020304" pitchFamily="18" charset="0"/>
                <a:cs typeface="Times New Roman" panose="02020603050405020304" pitchFamily="18" charset="0"/>
              </a:rPr>
              <a:t> confusion matrix (ma </a:t>
            </a:r>
            <a:r>
              <a:rPr lang="en-US" sz="1200" b="0" dirty="0" err="1">
                <a:solidFill>
                  <a:srgbClr val="0070C0"/>
                </a:solidFill>
                <a:latin typeface="Times New Roman" panose="02020603050405020304" pitchFamily="18" charset="0"/>
                <a:cs typeface="Times New Roman" panose="02020603050405020304" pitchFamily="18" charset="0"/>
              </a:rPr>
              <a:t>trận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nhầm</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lẫn</a:t>
            </a:r>
            <a:r>
              <a:rPr lang="en-US" sz="1200" b="0" dirty="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70C0"/>
                </a:solidFill>
                <a:latin typeface="Times New Roman" panose="02020603050405020304" pitchFamily="18" charset="0"/>
                <a:cs typeface="Times New Roman" panose="02020603050405020304" pitchFamily="18" charset="0"/>
              </a:rPr>
              <a:t>Ma </a:t>
            </a:r>
            <a:r>
              <a:rPr lang="en-US" sz="1200" b="0" dirty="0" err="1">
                <a:solidFill>
                  <a:srgbClr val="0070C0"/>
                </a:solidFill>
                <a:latin typeface="Times New Roman" panose="02020603050405020304" pitchFamily="18" charset="0"/>
                <a:cs typeface="Times New Roman" panose="02020603050405020304" pitchFamily="18" charset="0"/>
              </a:rPr>
              <a:t>trận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này</a:t>
            </a:r>
            <a:r>
              <a:rPr lang="en-US" sz="1200" b="0" dirty="0">
                <a:solidFill>
                  <a:srgbClr val="0070C0"/>
                </a:solidFill>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nhầm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bốn</a:t>
            </a:r>
            <a:r>
              <a:rPr lang="en-US" sz="1800" dirty="0">
                <a:effectLst/>
                <a:latin typeface="Times New Roman" panose="02020603050405020304" pitchFamily="18" charset="0"/>
                <a:ea typeface="Times New Roman" panose="02020603050405020304" pitchFamily="18" charset="0"/>
              </a:rPr>
              <a:t> ô: True Positive (TP), True Negative (TN), False Positive (FP),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0070C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352640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22-Jul-24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22-Jul-24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22-Jul-24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22-Jul-24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22-Jul-24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22-Jul-24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22-Jul-24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7D01-3C35-4CDB-A217-9EE68279D514}" type="slidenum">
              <a:rPr lang="en-US" smtClean="0"/>
              <a:t>‹#›</a:t>
            </a:fld>
            <a:endParaRPr lang="en-US"/>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TRƯỜNG</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ĐẠI</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HỌC</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THỦY</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LỢI</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KHOA</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CÔNG</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NGHỆ</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THÔNG</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TIN</a:t>
            </a:r>
            <a:endParaRPr dirty="0">
              <a:solidFill>
                <a:srgbClr val="0070C0"/>
              </a:solidFill>
              <a:latin typeface="Times New Roman" panose="02020603050405020304" pitchFamily="18" charset="0"/>
              <a:cs typeface="Times New Roman" panose="02020603050405020304" pitchFamily="18"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ĐỒ</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ÁN</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TỐT</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NGHIỆP</a:t>
            </a:r>
            <a:endParaRPr sz="3500" dirty="0">
              <a:latin typeface="Times New Roman" panose="02020603050405020304" pitchFamily="18" charset="0"/>
              <a:cs typeface="Times New Roman" panose="02020603050405020304" pitchFamily="18"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Hà</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Nội</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Năm</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2024</a:t>
            </a:r>
            <a:endParaRPr dirty="0">
              <a:latin typeface="Times New Roman" panose="02020603050405020304" pitchFamily="18" charset="0"/>
              <a:cs typeface="Times New Roman" panose="02020603050405020304" pitchFamily="18"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Giảng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hướng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dẫn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Sinh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thực</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hiện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Mã</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sinh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Lớp</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Ngành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dirty="0" err="1">
                <a:solidFill>
                  <a:srgbClr val="2F5496"/>
                </a:solidFill>
                <a:latin typeface="Times New Roman" panose="02020603050405020304" pitchFamily="18" charset="0"/>
                <a:ea typeface="Tahoma"/>
                <a:cs typeface="Times New Roman" panose="02020603050405020304" pitchFamily="18" charset="0"/>
              </a:rPr>
              <a:t>TS.Tạ</a:t>
            </a:r>
            <a:r>
              <a:rPr lang="en-US" sz="1600" dirty="0">
                <a:solidFill>
                  <a:srgbClr val="2F5496"/>
                </a:solidFill>
                <a:latin typeface="Times New Roman" panose="02020603050405020304" pitchFamily="18" charset="0"/>
                <a:ea typeface="Tahoma"/>
                <a:cs typeface="Times New Roman" panose="02020603050405020304" pitchFamily="18" charset="0"/>
              </a:rPr>
              <a:t> </a:t>
            </a:r>
            <a:r>
              <a:rPr lang="en-US" sz="1600" dirty="0" err="1">
                <a:solidFill>
                  <a:srgbClr val="2F5496"/>
                </a:solidFill>
                <a:latin typeface="Times New Roman" panose="02020603050405020304" pitchFamily="18" charset="0"/>
                <a:ea typeface="Tahoma"/>
                <a:cs typeface="Times New Roman" panose="02020603050405020304" pitchFamily="18" charset="0"/>
              </a:rPr>
              <a:t>Quang</a:t>
            </a:r>
            <a:r>
              <a:rPr lang="en-US" sz="1600" dirty="0">
                <a:solidFill>
                  <a:srgbClr val="2F5496"/>
                </a:solidFill>
                <a:latin typeface="Times New Roman" panose="02020603050405020304" pitchFamily="18" charset="0"/>
                <a:ea typeface="Tahoma"/>
                <a:cs typeface="Times New Roman" panose="02020603050405020304" pitchFamily="18" charset="0"/>
              </a:rPr>
              <a:t> </a:t>
            </a:r>
            <a:r>
              <a:rPr lang="en-US" sz="1600" dirty="0" err="1">
                <a:solidFill>
                  <a:srgbClr val="2F5496"/>
                </a:solidFill>
                <a:latin typeface="Times New Roman" panose="02020603050405020304" pitchFamily="18" charset="0"/>
                <a:ea typeface="Tahoma"/>
                <a:cs typeface="Times New Roman" panose="02020603050405020304" pitchFamily="18" charset="0"/>
              </a:rPr>
              <a:t>Chiểu</a:t>
            </a:r>
            <a:endParaRPr lang="en-US" sz="1600" dirty="0">
              <a:solidFill>
                <a:srgbClr val="2F5496"/>
              </a:solidFill>
              <a:latin typeface="Times New Roman" panose="02020603050405020304" pitchFamily="18" charset="0"/>
              <a:ea typeface="Tahoma"/>
              <a:cs typeface="Times New Roman" panose="02020603050405020304" pitchFamily="18" charset="0"/>
            </a:endParaRPr>
          </a:p>
          <a:p>
            <a:pPr lvl="0"/>
            <a:r>
              <a:rPr lang="en-US" sz="1600" dirty="0">
                <a:solidFill>
                  <a:srgbClr val="2F5496"/>
                </a:solidFill>
                <a:latin typeface="Times New Roman" panose="02020603050405020304" pitchFamily="18" charset="0"/>
                <a:ea typeface="Tahoma"/>
                <a:cs typeface="Times New Roman" panose="02020603050405020304" pitchFamily="18" charset="0"/>
                <a:sym typeface="Tahoma"/>
              </a:rPr>
              <a:t>Nguyễn Duy Tân</a:t>
            </a:r>
            <a:endParaRPr sz="1600" dirty="0">
              <a:solidFill>
                <a:srgbClr val="2F5496"/>
              </a:solidFill>
              <a:latin typeface="Times New Roman" panose="02020603050405020304" pitchFamily="18" charset="0"/>
              <a:ea typeface="Tahoma"/>
              <a:cs typeface="Times New Roman" panose="02020603050405020304" pitchFamily="18" charset="0"/>
              <a:sym typeface="Tahoma"/>
            </a:endParaRPr>
          </a:p>
          <a:p>
            <a:pPr lvl="0"/>
            <a:r>
              <a:rPr lang="en-US" sz="1600" dirty="0">
                <a:solidFill>
                  <a:srgbClr val="2F5496"/>
                </a:solidFill>
                <a:latin typeface="Times New Roman" panose="02020603050405020304" pitchFamily="18" charset="0"/>
                <a:ea typeface="Tahoma"/>
                <a:cs typeface="Times New Roman" panose="02020603050405020304" pitchFamily="18" charset="0"/>
              </a:rPr>
              <a:t>1951060996</a:t>
            </a:r>
          </a:p>
          <a:p>
            <a:pPr lvl="0"/>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61HT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Hệ</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Thống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Thông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Tin</a:t>
            </a:r>
            <a:endParaRPr sz="1600" dirty="0">
              <a:latin typeface="Times New Roman" panose="02020603050405020304" pitchFamily="18" charset="0"/>
              <a:cs typeface="Times New Roman" panose="02020603050405020304" pitchFamily="18"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dirty="0">
                <a:solidFill>
                  <a:srgbClr val="FF0000"/>
                </a:solidFill>
                <a:latin typeface="Times New Roman" panose="02020603050405020304" pitchFamily="18" charset="0"/>
                <a:ea typeface="Tahoma"/>
                <a:cs typeface="Times New Roman" panose="02020603050405020304" pitchFamily="18" charset="0"/>
                <a:sym typeface="Tahoma"/>
              </a:rPr>
              <a:t>ĐỀ TÀI: DỰ ĐOÁN XẾP HẠNG MÌ RAMEN </a:t>
            </a:r>
          </a:p>
          <a:p>
            <a:pPr marL="273685" indent="-273685" algn="ctr">
              <a:lnSpc>
                <a:spcPct val="120000"/>
              </a:lnSpc>
            </a:pPr>
            <a:r>
              <a:rPr lang="en-US" sz="2200" b="1" dirty="0">
                <a:solidFill>
                  <a:srgbClr val="FF0000"/>
                </a:solidFill>
                <a:latin typeface="Times New Roman" panose="02020603050405020304" pitchFamily="18" charset="0"/>
                <a:ea typeface="Tahoma"/>
                <a:cs typeface="Times New Roman" panose="02020603050405020304" pitchFamily="18" charset="0"/>
                <a:sym typeface="Tahoma"/>
              </a:rPr>
              <a:t>BẰNG MÔ HÌNH HỌC MÁY</a:t>
            </a:r>
          </a:p>
          <a:p>
            <a:pPr marL="273685" indent="-273685" algn="ctr">
              <a:lnSpc>
                <a:spcPct val="120000"/>
              </a:lnSpc>
            </a:pPr>
            <a:endParaRPr lang="en-US" sz="2200" b="1" dirty="0">
              <a:solidFill>
                <a:srgbClr val="FF0000"/>
              </a:solidFill>
              <a:latin typeface="Times New Roman" panose="02020603050405020304" pitchFamily="18" charset="0"/>
              <a:ea typeface="Tahoma"/>
              <a:cs typeface="Times New Roman" panose="02020603050405020304" pitchFamily="18" charset="0"/>
            </a:endParaRPr>
          </a:p>
          <a:p>
            <a:pPr marL="273685" marR="0" lvl="0" indent="-273685" algn="ctr" rtl="0">
              <a:lnSpc>
                <a:spcPct val="120000"/>
              </a:lnSpc>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4147026"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PHƯƠNG PHÁP ĐÁNH GIÁ</a:t>
            </a:r>
          </a:p>
        </p:txBody>
      </p:sp>
      <p:sp>
        <p:nvSpPr>
          <p:cNvPr id="2" name="TextBox 1"/>
          <p:cNvSpPr txBox="1"/>
          <p:nvPr/>
        </p:nvSpPr>
        <p:spPr>
          <a:xfrm>
            <a:off x="861392" y="981086"/>
            <a:ext cx="214193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Confusion Matrix</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10</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557442" y="1767820"/>
                <a:ext cx="6361044" cy="597471"/>
              </a:xfrm>
              <a:prstGeom prst="rect">
                <a:avLst/>
              </a:prstGeom>
              <a:noFill/>
            </p:spPr>
            <p:txBody>
              <a:bodyPr wrap="square" lIns="0" tIns="0" rIns="0" bIns="0" rtlCol="0">
                <a:spAutoFit/>
              </a:bodyPr>
              <a:lstStyle/>
              <a:p>
                <a:r>
                  <a:rPr lang="en-US" sz="2400" dirty="0">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ự đ</m:t>
                        </m:r>
                        <m:r>
                          <a:rPr lang="en-US" sz="2400" b="0" i="1" smtClean="0">
                            <a:latin typeface="Cambria Math" panose="02040503050406030204" pitchFamily="18" charset="0"/>
                          </a:rPr>
                          <m:t>𝑜</m:t>
                        </m:r>
                        <m:r>
                          <a:rPr lang="en-US" sz="2400" b="0" i="1" smtClean="0">
                            <a:latin typeface="Cambria Math" panose="02040503050406030204" pitchFamily="18" charset="0"/>
                          </a:rPr>
                          <m:t>á</m:t>
                        </m:r>
                        <m:r>
                          <a:rPr lang="en-US" sz="2400" b="0" i="1" smtClean="0">
                            <a:latin typeface="Cambria Math" panose="02040503050406030204" pitchFamily="18" charset="0"/>
                          </a:rPr>
                          <m:t>𝑛</m:t>
                        </m:r>
                        <m:r>
                          <a:rPr lang="en-US" sz="2400" b="0" i="1" smtClean="0">
                            <a:latin typeface="Cambria Math" panose="02040503050406030204" pitchFamily="18" charset="0"/>
                          </a:rPr>
                          <m:t> đú</m:t>
                        </m:r>
                        <m:r>
                          <a:rPr lang="en-US" sz="2400" b="0" i="1" smtClean="0">
                            <a:latin typeface="Cambria Math" panose="02040503050406030204" pitchFamily="18" charset="0"/>
                          </a:rPr>
                          <m:t>𝑛𝑔</m:t>
                        </m:r>
                      </m:num>
                      <m:den>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đ</m:t>
                        </m:r>
                        <m:r>
                          <a:rPr lang="en-US" sz="2400" b="0" i="1" smtClean="0">
                            <a:latin typeface="Cambria Math" panose="02040503050406030204" pitchFamily="18" charset="0"/>
                          </a:rPr>
                          <m:t>𝑖</m:t>
                        </m:r>
                        <m:r>
                          <a:rPr lang="en-US" sz="2400" b="0" i="1" smtClean="0">
                            <a:latin typeface="Cambria Math" panose="02040503050406030204" pitchFamily="18" charset="0"/>
                          </a:rPr>
                          <m:t>ể</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7442" y="1767820"/>
                <a:ext cx="6361044" cy="597471"/>
              </a:xfrm>
              <a:prstGeom prst="rect">
                <a:avLst/>
              </a:prstGeom>
              <a:blipFill>
                <a:blip r:embed="rId3"/>
                <a:stretch>
                  <a:fillRect l="-2972" b="-91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861390" y="1923652"/>
            <a:ext cx="3078087" cy="400110"/>
          </a:xfrm>
          <a:prstGeom prst="rect">
            <a:avLst/>
          </a:prstGeom>
          <a:noFill/>
        </p:spPr>
        <p:txBody>
          <a:bodyPr wrap="none" rtlCol="0">
            <a:spAutoFit/>
          </a:bodyPr>
          <a:lstStyle/>
          <a:p>
            <a:r>
              <a:rPr lang="en-US" sz="2000" b="1" dirty="0" err="1">
                <a:solidFill>
                  <a:srgbClr val="0070C0"/>
                </a:solidFill>
                <a:latin typeface="Times New Roman" panose="02020603050405020304" pitchFamily="18" charset="0"/>
                <a:cs typeface="Times New Roman" panose="02020603050405020304" pitchFamily="18" charset="0"/>
              </a:rPr>
              <a:t>Độ</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Chính</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Xác</a:t>
            </a:r>
            <a:r>
              <a:rPr lang="en-US" sz="2000" b="1" dirty="0">
                <a:solidFill>
                  <a:srgbClr val="0070C0"/>
                </a:solidFill>
                <a:latin typeface="Times New Roman" panose="02020603050405020304" pitchFamily="18" charset="0"/>
                <a:cs typeface="Times New Roman" panose="02020603050405020304" pitchFamily="18"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61390" y="5277414"/>
            <a:ext cx="1119409"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861390" y="4334848"/>
            <a:ext cx="867545"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61391" y="3102125"/>
            <a:ext cx="1189941"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Precision</a:t>
            </a:r>
          </a:p>
        </p:txBody>
      </p:sp>
      <p:pic>
        <p:nvPicPr>
          <p:cNvPr id="11" name="Picture 10">
            <a:extLst>
              <a:ext uri="{FF2B5EF4-FFF2-40B4-BE49-F238E27FC236}">
                <a16:creationId xmlns:a16="http://schemas.microsoft.com/office/drawing/2014/main" id="{FE4D05E2-7705-4EF9-A4EC-F763DC824456}"/>
              </a:ext>
            </a:extLst>
          </p:cNvPr>
          <p:cNvPicPr>
            <a:picLocks noChangeAspect="1"/>
          </p:cNvPicPr>
          <p:nvPr/>
        </p:nvPicPr>
        <p:blipFill>
          <a:blip r:embed="rId4"/>
          <a:stretch>
            <a:fillRect/>
          </a:stretch>
        </p:blipFill>
        <p:spPr>
          <a:xfrm>
            <a:off x="4633473" y="3019087"/>
            <a:ext cx="2839082" cy="795729"/>
          </a:xfrm>
          <a:prstGeom prst="rect">
            <a:avLst/>
          </a:prstGeom>
        </p:spPr>
      </p:pic>
      <p:pic>
        <p:nvPicPr>
          <p:cNvPr id="13" name="Picture 12">
            <a:extLst>
              <a:ext uri="{FF2B5EF4-FFF2-40B4-BE49-F238E27FC236}">
                <a16:creationId xmlns:a16="http://schemas.microsoft.com/office/drawing/2014/main" id="{108EF62E-4C3C-4BE1-978E-02B3C043430A}"/>
              </a:ext>
            </a:extLst>
          </p:cNvPr>
          <p:cNvPicPr>
            <a:picLocks noChangeAspect="1"/>
          </p:cNvPicPr>
          <p:nvPr/>
        </p:nvPicPr>
        <p:blipFill>
          <a:blip r:embed="rId5"/>
          <a:stretch>
            <a:fillRect/>
          </a:stretch>
        </p:blipFill>
        <p:spPr>
          <a:xfrm>
            <a:off x="4633473" y="4063743"/>
            <a:ext cx="2972215" cy="809738"/>
          </a:xfrm>
          <a:prstGeom prst="rect">
            <a:avLst/>
          </a:prstGeom>
        </p:spPr>
      </p:pic>
      <p:pic>
        <p:nvPicPr>
          <p:cNvPr id="15" name="Picture 14">
            <a:extLst>
              <a:ext uri="{FF2B5EF4-FFF2-40B4-BE49-F238E27FC236}">
                <a16:creationId xmlns:a16="http://schemas.microsoft.com/office/drawing/2014/main" id="{70FE9B1B-6969-4501-B7C3-937D574D65DE}"/>
              </a:ext>
            </a:extLst>
          </p:cNvPr>
          <p:cNvPicPr>
            <a:picLocks noChangeAspect="1"/>
          </p:cNvPicPr>
          <p:nvPr/>
        </p:nvPicPr>
        <p:blipFill>
          <a:blip r:embed="rId6"/>
          <a:stretch>
            <a:fillRect/>
          </a:stretch>
        </p:blipFill>
        <p:spPr>
          <a:xfrm>
            <a:off x="4480390" y="5039258"/>
            <a:ext cx="3477110" cy="876422"/>
          </a:xfrm>
          <a:prstGeom prst="rect">
            <a:avLst/>
          </a:prstGeom>
        </p:spPr>
      </p:pic>
    </p:spTree>
    <p:extLst>
      <p:ext uri="{BB962C8B-B14F-4D97-AF65-F5344CB8AC3E}">
        <p14:creationId xmlns:p14="http://schemas.microsoft.com/office/powerpoint/2010/main" val="344593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a:stretch/>
        </p:blipFill>
        <p:spPr>
          <a:xfrm>
            <a:off x="1315290" y="1574158"/>
            <a:ext cx="9561420" cy="4016414"/>
          </a:xfrm>
          <a:prstGeom prst="rect">
            <a:avLst/>
          </a:prstGeom>
        </p:spPr>
      </p:pic>
    </p:spTree>
    <p:extLst>
      <p:ext uri="{BB962C8B-B14F-4D97-AF65-F5344CB8AC3E}">
        <p14:creationId xmlns:p14="http://schemas.microsoft.com/office/powerpoint/2010/main" val="294968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KẾT QUẢ CỦA MÔ HÌNH </a:t>
            </a: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 name="TextBox 1"/>
          <p:cNvSpPr txBox="1"/>
          <p:nvPr/>
        </p:nvSpPr>
        <p:spPr>
          <a:xfrm>
            <a:off x="1266318" y="1879601"/>
            <a:ext cx="9740349"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60%</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grid search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tang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1 %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ban </a:t>
            </a:r>
            <a:r>
              <a:rPr lang="en-US" sz="2000" dirty="0" err="1">
                <a:latin typeface="Times New Roman" panose="02020603050405020304" pitchFamily="18" charset="0"/>
                <a:cs typeface="Times New Roman" panose="02020603050405020304" pitchFamily="18" charset="0"/>
              </a:rPr>
              <a:t>đầu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50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5" y="208914"/>
            <a:ext cx="28097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TỔNG KẾT</a:t>
            </a:r>
            <a:endParaRPr dirty="0">
              <a:solidFill>
                <a:srgbClr val="FF0000"/>
              </a:solidFill>
              <a:latin typeface="Times New Roman" panose="02020603050405020304" pitchFamily="18" charset="0"/>
              <a:cs typeface="Times New Roman" panose="02020603050405020304" pitchFamily="18"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1"/>
          <p:cNvSpPr txBox="1"/>
          <p:nvPr/>
        </p:nvSpPr>
        <p:spPr>
          <a:xfrm>
            <a:off x="897296" y="893796"/>
            <a:ext cx="267573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err="1">
                <a:solidFill>
                  <a:schemeClr val="dk1"/>
                </a:solidFill>
                <a:latin typeface="Times New Roman" panose="02020603050405020304" pitchFamily="18" charset="0"/>
                <a:cs typeface="Times New Roman" panose="02020603050405020304" pitchFamily="18" charset="0"/>
              </a:rPr>
              <a:t>Kết</a:t>
            </a:r>
            <a:r>
              <a:rPr lang="en-US" sz="2400" b="1" u="sng" dirty="0">
                <a:solidFill>
                  <a:schemeClr val="dk1"/>
                </a:solidFill>
                <a:latin typeface="Times New Roman" panose="02020603050405020304" pitchFamily="18" charset="0"/>
                <a:cs typeface="Times New Roman" panose="02020603050405020304" pitchFamily="18" charset="0"/>
              </a:rPr>
              <a:t> </a:t>
            </a:r>
            <a:r>
              <a:rPr lang="en-US" sz="2400" b="1" u="sng" dirty="0" err="1">
                <a:solidFill>
                  <a:schemeClr val="dk1"/>
                </a:solidFill>
                <a:latin typeface="Times New Roman" panose="02020603050405020304" pitchFamily="18" charset="0"/>
                <a:cs typeface="Times New Roman" panose="02020603050405020304" pitchFamily="18" charset="0"/>
              </a:rPr>
              <a:t>luận</a:t>
            </a:r>
            <a:r>
              <a:rPr lang="en-US" sz="2400" b="1" u="sng" dirty="0">
                <a:solidFill>
                  <a:schemeClr val="dk1"/>
                </a:solidFill>
                <a:latin typeface="Times New Roman" panose="02020603050405020304" pitchFamily="18" charset="0"/>
                <a:cs typeface="Times New Roman" panose="02020603050405020304" pitchFamily="18" charset="0"/>
              </a:rPr>
              <a:t> </a:t>
            </a:r>
            <a:endParaRPr sz="2400" u="sng"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Box 2"/>
          <p:cNvSpPr txBox="1"/>
          <p:nvPr/>
        </p:nvSpPr>
        <p:spPr>
          <a:xfrm>
            <a:off x="1467140" y="1872029"/>
            <a:ext cx="9028582" cy="3662541"/>
          </a:xfrm>
          <a:prstGeom prst="rect">
            <a:avLst/>
          </a:prstGeom>
          <a:noFill/>
        </p:spPr>
        <p:txBody>
          <a:bodyPr wrap="square" rtlCol="0">
            <a:spAutoFit/>
          </a:bodyPr>
          <a:lstStyle/>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logistic,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a:t>
            </a:r>
            <a:r>
              <a:rPr lang="en-US" sz="2000" dirty="0">
                <a:latin typeface="Times New Roman" panose="02020603050405020304" pitchFamily="18" charset="0"/>
                <a:cs typeface="Times New Roman" panose="02020603050405020304" pitchFamily="18" charset="0"/>
              </a:rPr>
              <a:t> ramen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000" dirty="0">
                <a:latin typeface="Times New Roman" panose="02020603050405020304" pitchFamily="18" charset="0"/>
                <a:cs typeface="Times New Roman" panose="02020603050405020304" pitchFamily="18" charset="0"/>
              </a:rPr>
              <a:t>Sử dụng các tiêu chí để đánh giá các mô hình được cài đặt</a:t>
            </a:r>
            <a:endParaRPr lang="vi-VN" sz="2000" dirty="0">
              <a:solidFill>
                <a:schemeClr val="dk1"/>
              </a:solidFill>
              <a:latin typeface="Times New Roman" panose="020206030504050203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p>
            <a:endParaRPr lang="en-US" dirty="0">
              <a:solidFill>
                <a:schemeClr val="dk1"/>
              </a:solidFill>
              <a:latin typeface="Times New Roman" panose="020206030504050203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466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6" y="208914"/>
            <a:ext cx="278068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TỔNG KẾT</a:t>
            </a:r>
            <a:endParaRPr dirty="0">
              <a:solidFill>
                <a:srgbClr val="FF0000"/>
              </a:solidFill>
              <a:latin typeface="Times New Roman" panose="02020603050405020304" pitchFamily="18" charset="0"/>
              <a:cs typeface="Times New Roman" panose="02020603050405020304" pitchFamily="18"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1"/>
          <p:cNvSpPr txBox="1"/>
          <p:nvPr/>
        </p:nvSpPr>
        <p:spPr>
          <a:xfrm>
            <a:off x="897296" y="893796"/>
            <a:ext cx="267573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err="1">
                <a:solidFill>
                  <a:schemeClr val="dk1"/>
                </a:solidFill>
                <a:latin typeface="Times New Roman" panose="02020603050405020304" pitchFamily="18" charset="0"/>
                <a:cs typeface="Times New Roman" panose="02020603050405020304" pitchFamily="18" charset="0"/>
                <a:sym typeface="Arial"/>
              </a:rPr>
              <a:t>Hướng</a:t>
            </a:r>
            <a:r>
              <a:rPr lang="en-US" sz="2400" b="1" u="sng" dirty="0">
                <a:solidFill>
                  <a:schemeClr val="dk1"/>
                </a:solidFill>
                <a:latin typeface="Times New Roman" panose="02020603050405020304" pitchFamily="18" charset="0"/>
                <a:cs typeface="Times New Roman" panose="02020603050405020304" pitchFamily="18" charset="0"/>
                <a:sym typeface="Arial"/>
              </a:rPr>
              <a:t> </a:t>
            </a:r>
            <a:r>
              <a:rPr lang="en-US" sz="2400" b="1" u="sng" dirty="0" err="1">
                <a:solidFill>
                  <a:schemeClr val="dk1"/>
                </a:solidFill>
                <a:latin typeface="Times New Roman" panose="02020603050405020304" pitchFamily="18" charset="0"/>
                <a:cs typeface="Times New Roman" panose="02020603050405020304" pitchFamily="18" charset="0"/>
                <a:sym typeface="Arial"/>
              </a:rPr>
              <a:t>phát</a:t>
            </a:r>
            <a:r>
              <a:rPr lang="en-US" sz="2400" b="1" u="sng" dirty="0">
                <a:solidFill>
                  <a:schemeClr val="dk1"/>
                </a:solidFill>
                <a:latin typeface="Times New Roman" panose="02020603050405020304" pitchFamily="18" charset="0"/>
                <a:cs typeface="Times New Roman" panose="02020603050405020304" pitchFamily="18" charset="0"/>
                <a:sym typeface="Arial"/>
              </a:rPr>
              <a:t> </a:t>
            </a:r>
            <a:r>
              <a:rPr lang="en-US" sz="2400" b="1" u="sng" dirty="0" err="1">
                <a:solidFill>
                  <a:schemeClr val="dk1"/>
                </a:solidFill>
                <a:latin typeface="Times New Roman" panose="02020603050405020304" pitchFamily="18" charset="0"/>
                <a:cs typeface="Times New Roman" panose="02020603050405020304" pitchFamily="18" charset="0"/>
                <a:sym typeface="Arial"/>
              </a:rPr>
              <a:t>triển</a:t>
            </a:r>
            <a:endParaRPr sz="24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 name="TextBox 1"/>
          <p:cNvSpPr txBox="1"/>
          <p:nvPr/>
        </p:nvSpPr>
        <p:spPr>
          <a:xfrm>
            <a:off x="1404730" y="1678279"/>
            <a:ext cx="9740348" cy="3416320"/>
          </a:xfrm>
          <a:prstGeom prst="rect">
            <a:avLst/>
          </a:prstGeom>
          <a:noFill/>
        </p:spPr>
        <p:txBody>
          <a:bodyPr wrap="square" rtlCol="0">
            <a:spAutoFit/>
          </a:bodyPr>
          <a:lstStyle/>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vi-VN" sz="2000" dirty="0">
                <a:latin typeface="Times New Roman" panose="02020603050405020304" pitchFamily="18" charset="0"/>
                <a:cs typeface="Times New Roman" panose="02020603050405020304" pitchFamily="18"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data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nâng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a:t>
            </a:r>
            <a:endParaRPr lang="en-US" sz="2000" dirty="0">
              <a:solidFill>
                <a:schemeClr val="dk1"/>
              </a:solidFill>
              <a:latin typeface="Times New Roman" panose="02020603050405020304" pitchFamily="18" charset="0"/>
              <a:cs typeface="Times New Roman" panose="02020603050405020304" pitchFamily="18" charset="0"/>
              <a:sym typeface="Arial"/>
            </a:endParaRPr>
          </a:p>
          <a:p>
            <a:pPr marL="342900" indent="-342900" algn="just">
              <a:buFont typeface="+mj-lt"/>
              <a:buAutoNum type="arabicPeriod"/>
            </a:pPr>
            <a:endParaRPr lang="en-US" dirty="0">
              <a:solidFill>
                <a:schemeClr val="dk1"/>
              </a:solidFill>
              <a:latin typeface="Times New Roman" panose="02020603050405020304" pitchFamily="18" charset="0"/>
              <a:cs typeface="Times New Roman" panose="02020603050405020304" pitchFamily="18" charset="0"/>
              <a:sym typeface="Arial"/>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78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3126288" y="2237374"/>
            <a:ext cx="6285695"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Cảm</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ơn</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quý</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thầy</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cô</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và</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các</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bạn</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đã</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theo</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dõi</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a:t>
            </a:r>
            <a:endParaRPr dirty="0">
              <a:latin typeface="Times New Roman" panose="02020603050405020304" pitchFamily="18" charset="0"/>
              <a:cs typeface="Times New Roman" panose="02020603050405020304" pitchFamily="18"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208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1470991"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MỞ ĐẦU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87" y="1045796"/>
            <a:ext cx="9440985"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195309" y="479479"/>
            <a:ext cx="11437172" cy="5356543"/>
            <a:chOff x="1478383" y="1036075"/>
            <a:chExt cx="9802426" cy="4891574"/>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036075"/>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019921"/>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068464"/>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129;p5"/>
            <p:cNvSpPr/>
            <p:nvPr/>
          </p:nvSpPr>
          <p:spPr>
            <a:xfrm>
              <a:off x="6623842" y="4130634"/>
              <a:ext cx="4361654"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166629" y="5124104"/>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4851462" y="1261624"/>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26165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856301" y="3307639"/>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6" name="Google Shape;135;p5"/>
            <p:cNvSpPr/>
            <p:nvPr/>
          </p:nvSpPr>
          <p:spPr>
            <a:xfrm>
              <a:off x="5715834" y="4357288"/>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4862066" y="5361122"/>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flipV="1">
              <a:off x="5203911" y="1437847"/>
              <a:ext cx="963396" cy="2"/>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42169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208751" y="3470236"/>
              <a:ext cx="695046" cy="13628"/>
            </a:xfrm>
            <a:prstGeom prst="straightConnector1">
              <a:avLst/>
            </a:prstGeom>
            <a:noFill/>
            <a:ln w="9525" cap="flat" cmpd="sng">
              <a:solidFill>
                <a:srgbClr val="BFBFBF"/>
              </a:solidFill>
              <a:prstDash val="solid"/>
              <a:miter lim="800000"/>
              <a:headEnd type="none" w="sm" len="sm"/>
              <a:tailEnd type="none" w="sm" len="sm"/>
            </a:ln>
          </p:spPr>
        </p:cxnSp>
        <p:cxnSp>
          <p:nvCxnSpPr>
            <p:cNvPr id="21" name="Google Shape;140;p5"/>
            <p:cNvCxnSpPr>
              <a:stCxn id="16" idx="6"/>
              <a:endCxn id="10" idx="1"/>
            </p:cNvCxnSpPr>
            <p:nvPr/>
          </p:nvCxnSpPr>
          <p:spPr>
            <a:xfrm flipV="1">
              <a:off x="6068283" y="4532407"/>
              <a:ext cx="555559" cy="1106"/>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flipV="1">
              <a:off x="5214515" y="5525877"/>
              <a:ext cx="952114" cy="1147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132484"/>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079008"/>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148291"/>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6" name="Google Shape;145;p5"/>
            <p:cNvSpPr/>
            <p:nvPr/>
          </p:nvSpPr>
          <p:spPr>
            <a:xfrm>
              <a:off x="6688111" y="4210462"/>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253975" y="520282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2">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3">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4">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5">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6">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A5A5A5"/>
                  </a:solidFill>
                  <a:latin typeface="Times New Roman" panose="02020603050405020304" pitchFamily="18" charset="0"/>
                  <a:ea typeface="Open Sans Light"/>
                  <a:cs typeface="Times New Roman" panose="02020603050405020304" pitchFamily="18" charset="0"/>
                  <a:sym typeface="Open Sans Light"/>
                </a:rPr>
                <a:t>NỘI DUNG BÁO CÁO</a:t>
              </a:r>
              <a:endParaRPr dirty="0">
                <a:latin typeface="Times New Roman" panose="02020603050405020304" pitchFamily="18" charset="0"/>
                <a:cs typeface="Times New Roman" panose="02020603050405020304" pitchFamily="18" charset="0"/>
              </a:endParaRPr>
            </a:p>
          </p:txBody>
        </p:sp>
        <p:sp>
          <p:nvSpPr>
            <p:cNvPr id="44" name="Google Shape;163;p5"/>
            <p:cNvSpPr txBox="1"/>
            <p:nvPr/>
          </p:nvSpPr>
          <p:spPr>
            <a:xfrm>
              <a:off x="6962744" y="1260536"/>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lt1"/>
                  </a:solidFill>
                  <a:latin typeface="Times New Roman" panose="02020603050405020304" pitchFamily="18" charset="0"/>
                  <a:cs typeface="Times New Roman" panose="02020603050405020304" pitchFamily="18" charset="0"/>
                  <a:sym typeface="Arial"/>
                </a:rPr>
                <a:t>GIỚI THIỆU</a:t>
              </a:r>
              <a:endParaRPr sz="2000" dirty="0">
                <a:solidFill>
                  <a:schemeClr val="lt1"/>
                </a:solidFill>
                <a:latin typeface="Times New Roman" panose="02020603050405020304" pitchFamily="18" charset="0"/>
                <a:cs typeface="Times New Roman" panose="02020603050405020304" pitchFamily="18" charset="0"/>
                <a:sym typeface="Arial"/>
              </a:endParaRPr>
            </a:p>
          </p:txBody>
        </p:sp>
        <p:sp>
          <p:nvSpPr>
            <p:cNvPr id="45" name="Google Shape;164;p5"/>
            <p:cNvSpPr txBox="1"/>
            <p:nvPr/>
          </p:nvSpPr>
          <p:spPr>
            <a:xfrm>
              <a:off x="6895937" y="2114673"/>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TỔNG QUAN KỸ THUẬT </a:t>
              </a:r>
            </a:p>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DÙNG TRONG BÀI </a:t>
              </a:r>
              <a:endParaRPr dirty="0">
                <a:latin typeface="Times New Roman" panose="02020603050405020304" pitchFamily="18" charset="0"/>
                <a:cs typeface="Times New Roman" panose="02020603050405020304" pitchFamily="18" charset="0"/>
              </a:endParaRPr>
            </a:p>
          </p:txBody>
        </p:sp>
        <p:sp>
          <p:nvSpPr>
            <p:cNvPr id="46" name="Google Shape;165;p5"/>
            <p:cNvSpPr txBox="1"/>
            <p:nvPr/>
          </p:nvSpPr>
          <p:spPr>
            <a:xfrm>
              <a:off x="7722044" y="3181956"/>
              <a:ext cx="3319916" cy="5901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PHƯƠNG PHÁP VÀ </a:t>
              </a:r>
            </a:p>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XÂY DỰNG MÔ HÌNH </a:t>
              </a:r>
              <a:endParaRPr dirty="0">
                <a:latin typeface="Times New Roman" panose="02020603050405020304" pitchFamily="18" charset="0"/>
                <a:cs typeface="Times New Roman" panose="02020603050405020304" pitchFamily="18" charset="0"/>
              </a:endParaRPr>
            </a:p>
          </p:txBody>
        </p:sp>
        <p:sp>
          <p:nvSpPr>
            <p:cNvPr id="47" name="Google Shape;166;p5"/>
            <p:cNvSpPr txBox="1"/>
            <p:nvPr/>
          </p:nvSpPr>
          <p:spPr>
            <a:xfrm>
              <a:off x="7446517" y="4314903"/>
              <a:ext cx="2610317" cy="3372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KẾT QUẢ VÀ ĐÁNH GIÁ</a:t>
              </a:r>
              <a:endParaRPr sz="1800" dirty="0">
                <a:solidFill>
                  <a:schemeClr val="lt1"/>
                </a:solidFill>
                <a:latin typeface="Times New Roman" panose="02020603050405020304" pitchFamily="18" charset="0"/>
                <a:cs typeface="Times New Roman" panose="02020603050405020304" pitchFamily="18" charset="0"/>
                <a:sym typeface="Arial"/>
              </a:endParaRPr>
            </a:p>
          </p:txBody>
        </p:sp>
        <p:sp>
          <p:nvSpPr>
            <p:cNvPr id="48" name="Google Shape;167;p5"/>
            <p:cNvSpPr txBox="1"/>
            <p:nvPr/>
          </p:nvSpPr>
          <p:spPr>
            <a:xfrm>
              <a:off x="6885405" y="5228993"/>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KẾT LUẬN VÀ HƯỚNG PHÁT TRIỂN</a:t>
              </a:r>
              <a:endParaRPr sz="1100" dirty="0">
                <a:solidFill>
                  <a:schemeClr val="lt1"/>
                </a:solidFill>
                <a:latin typeface="Times New Roman" panose="02020603050405020304" pitchFamily="18" charset="0"/>
                <a:ea typeface="Open Sans Light"/>
                <a:cs typeface="Times New Roman" panose="02020603050405020304" pitchFamily="18"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613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211778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GIỚI THIỆU </a:t>
            </a:r>
          </a:p>
        </p:txBody>
      </p:sp>
      <p:sp>
        <p:nvSpPr>
          <p:cNvPr id="6" name="TextBox 5"/>
          <p:cNvSpPr txBox="1"/>
          <p:nvPr/>
        </p:nvSpPr>
        <p:spPr>
          <a:xfrm>
            <a:off x="861392" y="920130"/>
            <a:ext cx="4352014" cy="400110"/>
          </a:xfrm>
          <a:prstGeom prst="rect">
            <a:avLst/>
          </a:prstGeom>
          <a:noFill/>
        </p:spPr>
        <p:txBody>
          <a:bodyPr wrap="square" rtlCol="0">
            <a:spAutoFit/>
          </a:bodyPr>
          <a:lstStyle/>
          <a:p>
            <a:r>
              <a:rPr lang="en-US" sz="2000" b="1" dirty="0" err="1">
                <a:solidFill>
                  <a:schemeClr val="accent1">
                    <a:lumMod val="75000"/>
                  </a:schemeClr>
                </a:solidFill>
                <a:latin typeface="Times New Roman" panose="02020603050405020304" pitchFamily="18" charset="0"/>
                <a:cs typeface="Times New Roman" panose="02020603050405020304" pitchFamily="18" charset="0"/>
              </a:rPr>
              <a:t>Đối</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tượng</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và</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phạm</a:t>
            </a:r>
            <a:r>
              <a:rPr lang="en-US" sz="2000" b="1" dirty="0">
                <a:solidFill>
                  <a:schemeClr val="accent1">
                    <a:lumMod val="75000"/>
                  </a:schemeClr>
                </a:solidFill>
                <a:latin typeface="Times New Roman" panose="02020603050405020304" pitchFamily="18" charset="0"/>
                <a:cs typeface="Times New Roman" panose="02020603050405020304" pitchFamily="18" charset="0"/>
              </a:rPr>
              <a:t> vi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nghiên</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cứu</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667000" y="1320240"/>
            <a:ext cx="6858000" cy="5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2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0219" y="750477"/>
            <a:ext cx="4023360" cy="1208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rgbClr val="FF0000"/>
                </a:solidFill>
                <a:latin typeface="+mj-lt"/>
                <a:ea typeface="+mj-ea"/>
                <a:cs typeface="+mj-cs"/>
              </a:rPr>
              <a:t>KỸ THUẬT DÙNG CHO BÀI TOÁN </a:t>
            </a:r>
          </a:p>
        </p:txBody>
      </p:sp>
      <p:sp>
        <p:nvSpPr>
          <p:cNvPr id="10" name="Rectangle 1"/>
          <p:cNvSpPr>
            <a:spLocks noChangeArrowheads="1"/>
          </p:cNvSpPr>
          <p:nvPr/>
        </p:nvSpPr>
        <p:spPr bwMode="auto">
          <a:xfrm>
            <a:off x="450273" y="2156507"/>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Hồi</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quy</a:t>
            </a:r>
            <a:r>
              <a:rPr kumimoji="0" lang="en-US" altLang="en-US" sz="2400" b="1" i="0" u="none" strike="noStrike" kern="1200" cap="none" normalizeH="0" baseline="0" dirty="0">
                <a:ln>
                  <a:noFill/>
                </a:ln>
                <a:solidFill>
                  <a:schemeClr val="tx1"/>
                </a:solidFill>
                <a:effectLst/>
                <a:latin typeface="+mn-lt"/>
                <a:ea typeface="+mn-ea"/>
                <a:cs typeface="+mn-cs"/>
              </a:rPr>
              <a:t> Logistic (Logistic Regression) </a:t>
            </a:r>
            <a:endParaRPr kumimoji="0" lang="en-US" altLang="en-US" sz="2400" b="0" i="0" u="none" strike="noStrike" kern="1200" cap="none" normalizeH="0" baseline="0" dirty="0">
              <a:ln>
                <a:noFill/>
              </a:ln>
              <a:solidFill>
                <a:schemeClr val="tx1"/>
              </a:solidFill>
              <a:effectLst/>
              <a:latin typeface="+mn-lt"/>
              <a:ea typeface="+mn-ea"/>
              <a:cs typeface="+mn-cs"/>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descr="A diagram of a graph&#10;&#10;Description automatically generated">
            <a:extLst>
              <a:ext uri="{FF2B5EF4-FFF2-40B4-BE49-F238E27FC236}">
                <a16:creationId xmlns:a16="http://schemas.microsoft.com/office/drawing/2014/main" id="{126C9CB9-73AD-B4DE-9835-38B01B8A50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98" r="6139"/>
          <a:stretch/>
        </p:blipFill>
        <p:spPr bwMode="auto">
          <a:xfrm>
            <a:off x="450273" y="3200071"/>
            <a:ext cx="3673911" cy="2730274"/>
          </a:xfrm>
          <a:prstGeom prst="rect">
            <a:avLst/>
          </a:prstGeom>
          <a:noFill/>
          <a:extLst>
            <a:ext uri="{53640926-AAD7-44D8-BBD7-CCE9431645EC}">
              <a14:shadowObscured xmlns:a14="http://schemas.microsoft.com/office/drawing/2010/main"/>
            </a:ext>
          </a:extLst>
        </p:spPr>
      </p:pic>
      <p:sp>
        <p:nvSpPr>
          <p:cNvPr id="7" name="Slide Number Placeholder 4"/>
          <p:cNvSpPr>
            <a:spLocks noGrp="1"/>
          </p:cNvSpPr>
          <p:nvPr>
            <p:ph type="sldNum" idx="12"/>
          </p:nvPr>
        </p:nvSpPr>
        <p:spPr>
          <a:xfrm>
            <a:off x="9926319" y="6356350"/>
            <a:ext cx="178769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a:solidFill>
                  <a:schemeClr val="tx1">
                    <a:lumMod val="50000"/>
                    <a:lumOff val="50000"/>
                  </a:schemeClr>
                </a:solidFill>
              </a:rPr>
              <a:pPr lvl="0" indent="0">
                <a:spcBef>
                  <a:spcPts val="0"/>
                </a:spcBef>
                <a:spcAft>
                  <a:spcPts val="600"/>
                </a:spcAft>
                <a:buNone/>
              </a:pPr>
              <a:t>5</a:t>
            </a:fld>
            <a:endParaRPr lang="en-US">
              <a:solidFill>
                <a:schemeClr val="tx1">
                  <a:lumMod val="50000"/>
                  <a:lumOff val="50000"/>
                </a:schemeClr>
              </a:solidFill>
            </a:endParaRPr>
          </a:p>
        </p:txBody>
      </p:sp>
      <p:sp>
        <p:nvSpPr>
          <p:cNvPr id="3" name="Rectangle 1">
            <a:extLst>
              <a:ext uri="{FF2B5EF4-FFF2-40B4-BE49-F238E27FC236}">
                <a16:creationId xmlns:a16="http://schemas.microsoft.com/office/drawing/2014/main" id="{FCC91754-B261-6C0D-4398-8ADB5FD06FDC}"/>
              </a:ext>
            </a:extLst>
          </p:cNvPr>
          <p:cNvSpPr>
            <a:spLocks noChangeArrowheads="1"/>
          </p:cNvSpPr>
          <p:nvPr/>
        </p:nvSpPr>
        <p:spPr bwMode="auto">
          <a:xfrm>
            <a:off x="4504389" y="2098391"/>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Cây</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quyết</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định</a:t>
            </a:r>
            <a:r>
              <a:rPr kumimoji="0" lang="en-US" altLang="en-US" sz="2400" b="1" i="0" u="none" strike="noStrike" kern="1200" cap="none" normalizeH="0" baseline="0" dirty="0">
                <a:ln>
                  <a:noFill/>
                </a:ln>
                <a:solidFill>
                  <a:schemeClr val="tx1"/>
                </a:solidFill>
                <a:effectLst/>
                <a:latin typeface="+mn-lt"/>
                <a:ea typeface="+mn-ea"/>
                <a:cs typeface="+mn-cs"/>
              </a:rPr>
              <a:t> (Decision Tree Classifier)</a:t>
            </a:r>
            <a:endParaRPr kumimoji="0" lang="en-US" altLang="en-US" sz="2400" b="0" i="0" u="none" strike="noStrike" kern="1200" cap="none" normalizeH="0" baseline="0" dirty="0">
              <a:ln>
                <a:noFill/>
              </a:ln>
              <a:solidFill>
                <a:schemeClr val="tx1"/>
              </a:solidFill>
              <a:effectLst/>
              <a:latin typeface="+mn-lt"/>
              <a:ea typeface="+mn-ea"/>
              <a:cs typeface="+mn-cs"/>
            </a:endParaRPr>
          </a:p>
        </p:txBody>
      </p:sp>
      <p:pic>
        <p:nvPicPr>
          <p:cNvPr id="4" name="Picture 3" descr="Basic structure of a decision tree. All decision trees are built... |  Download Scientific Diagram">
            <a:extLst>
              <a:ext uri="{FF2B5EF4-FFF2-40B4-BE49-F238E27FC236}">
                <a16:creationId xmlns:a16="http://schemas.microsoft.com/office/drawing/2014/main" id="{99F8578F-C817-E464-AEFD-C5ADB17DFD8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4004" y="3240575"/>
            <a:ext cx="3783991" cy="2649266"/>
          </a:xfrm>
          <a:prstGeom prst="rect">
            <a:avLst/>
          </a:prstGeom>
          <a:noFill/>
          <a:ln>
            <a:noFill/>
          </a:ln>
        </p:spPr>
      </p:pic>
      <p:pic>
        <p:nvPicPr>
          <p:cNvPr id="5" name="Picture 4" descr="A diagram of a tree&#10;&#10;Description automatically generated">
            <a:extLst>
              <a:ext uri="{FF2B5EF4-FFF2-40B4-BE49-F238E27FC236}">
                <a16:creationId xmlns:a16="http://schemas.microsoft.com/office/drawing/2014/main" id="{93EE3F44-4E59-4572-BC0E-FBD83AF1DDD6}"/>
              </a:ext>
            </a:extLst>
          </p:cNvPr>
          <p:cNvPicPr>
            <a:picLocks noChangeAspect="1"/>
          </p:cNvPicPr>
          <p:nvPr/>
        </p:nvPicPr>
        <p:blipFill>
          <a:blip r:embed="rId5"/>
          <a:stretch>
            <a:fillRect/>
          </a:stretch>
        </p:blipFill>
        <p:spPr>
          <a:xfrm>
            <a:off x="8064881" y="3364648"/>
            <a:ext cx="4050232" cy="2696587"/>
          </a:xfrm>
          <a:prstGeom prst="rect">
            <a:avLst/>
          </a:prstGeom>
        </p:spPr>
      </p:pic>
      <p:sp>
        <p:nvSpPr>
          <p:cNvPr id="8" name="Rectangle 1">
            <a:extLst>
              <a:ext uri="{FF2B5EF4-FFF2-40B4-BE49-F238E27FC236}">
                <a16:creationId xmlns:a16="http://schemas.microsoft.com/office/drawing/2014/main" id="{8A4D8E7F-92BD-1B6F-05EF-73072250B75D}"/>
              </a:ext>
            </a:extLst>
          </p:cNvPr>
          <p:cNvSpPr>
            <a:spLocks noChangeArrowheads="1"/>
          </p:cNvSpPr>
          <p:nvPr/>
        </p:nvSpPr>
        <p:spPr bwMode="auto">
          <a:xfrm>
            <a:off x="8379504" y="2156506"/>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Rừng</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ngẫu</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nhiên</a:t>
            </a:r>
            <a:r>
              <a:rPr kumimoji="0" lang="en-US" altLang="en-US" sz="24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2400" b="0" i="0" u="none" strike="noStrike" kern="1200" cap="none" normalizeH="0" baseline="0" dirty="0">
              <a:ln>
                <a:noFill/>
              </a:ln>
              <a:solidFill>
                <a:schemeClr val="tx1"/>
              </a:solidFill>
              <a:effectLst/>
              <a:latin typeface="+mn-lt"/>
              <a:ea typeface="+mn-ea"/>
              <a:cs typeface="+mn-cs"/>
            </a:endParaRPr>
          </a:p>
        </p:txBody>
      </p:sp>
      <p:sp>
        <p:nvSpPr>
          <p:cNvPr id="12" name="Rectangle 11">
            <a:extLst>
              <a:ext uri="{FF2B5EF4-FFF2-40B4-BE49-F238E27FC236}">
                <a16:creationId xmlns:a16="http://schemas.microsoft.com/office/drawing/2014/main" id="{482C3DAF-6395-697C-A2AD-D432CC073BC1}"/>
              </a:ext>
            </a:extLst>
          </p:cNvPr>
          <p:cNvSpPr/>
          <p:nvPr/>
        </p:nvSpPr>
        <p:spPr>
          <a:xfrm>
            <a:off x="4204004" y="1958618"/>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E9D8DF-D6B6-4905-990A-A57C6E3FE494}"/>
              </a:ext>
            </a:extLst>
          </p:cNvPr>
          <p:cNvSpPr/>
          <p:nvPr/>
        </p:nvSpPr>
        <p:spPr>
          <a:xfrm>
            <a:off x="7927520" y="1938021"/>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4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102" y="335601"/>
            <a:ext cx="8114166"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 XÂY DỰNG MÔ HÌNH </a:t>
            </a:r>
          </a:p>
        </p:txBody>
      </p:sp>
      <p:sp>
        <p:nvSpPr>
          <p:cNvPr id="2" name="TextBox 1"/>
          <p:cNvSpPr txBox="1"/>
          <p:nvPr/>
        </p:nvSpPr>
        <p:spPr>
          <a:xfrm>
            <a:off x="761103" y="939306"/>
            <a:ext cx="1087157" cy="400110"/>
          </a:xfrm>
          <a:prstGeom prst="rect">
            <a:avLst/>
          </a:prstGeom>
          <a:noFill/>
        </p:spPr>
        <p:txBody>
          <a:bodyPr wrap="none" rtlCol="0">
            <a:spAutoFit/>
          </a:bodyPr>
          <a:lstStyle/>
          <a:p>
            <a:r>
              <a:rPr lang="en-US" sz="2000" b="1" dirty="0" err="1">
                <a:solidFill>
                  <a:srgbClr val="0070C0"/>
                </a:solidFill>
                <a:latin typeface="Times New Roman" panose="02020603050405020304" pitchFamily="18" charset="0"/>
                <a:cs typeface="Times New Roman" panose="02020603050405020304" pitchFamily="18" charset="0"/>
              </a:rPr>
              <a:t>Dữ</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Liệu</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imes New Roman" panose="02020603050405020304" pitchFamily="18" charset="0"/>
                <a:ea typeface="Times New Roman" panose="02020603050405020304" pitchFamily="18" charset="0"/>
              </a:rPr>
              <a:t>Bộ dữ liệu được tổng hợp bởi trang </a:t>
            </a:r>
            <a:r>
              <a:rPr lang="vi-VN" sz="1400" u="sng" dirty="0">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400" u="sng" dirty="0">
                <a:solidFill>
                  <a:srgbClr val="0000FF"/>
                </a:solidFill>
                <a:effectLst/>
                <a:latin typeface="Times New Roman" panose="02020603050405020304" pitchFamily="18" charset="0"/>
                <a:ea typeface="Times New Roman" panose="02020603050405020304" pitchFamily="18" charset="0"/>
              </a:rPr>
              <a:t>. </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algn="just">
              <a:spcBef>
                <a:spcPts val="1000"/>
              </a:spcBef>
            </a:pPr>
            <a:r>
              <a:rPr lang="vi-VN" sz="1400" dirty="0">
                <a:effectLst/>
                <a:latin typeface="Times New Roman" panose="02020603050405020304" pitchFamily="18" charset="0"/>
                <a:ea typeface="Times New Roman" panose="02020603050405020304" pitchFamily="18" charset="0"/>
              </a:rPr>
              <a:t>Dữ liệu bao gồm 7 cột thuộc tính bao gồm</a:t>
            </a:r>
            <a:r>
              <a:rPr lang="en-US" sz="1400" dirty="0">
                <a:effectLst/>
                <a:latin typeface="Times New Roman" panose="02020603050405020304" pitchFamily="18" charset="0"/>
                <a:ea typeface="Times New Roman" panose="02020603050405020304" pitchFamily="18" charset="0"/>
              </a:rPr>
              <a:t>:</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Reviews #: </a:t>
            </a:r>
            <a:r>
              <a:rPr lang="en-US" sz="1400" dirty="0" err="1">
                <a:effectLst/>
                <a:latin typeface="Times New Roman" panose="02020603050405020304" pitchFamily="18" charset="0"/>
                <a:ea typeface="Times New Roman" panose="02020603050405020304" pitchFamily="18" charset="0"/>
              </a:rPr>
              <a:t>Mã</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đánh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giá</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Brand: </a:t>
            </a:r>
            <a:r>
              <a:rPr lang="en-US" sz="1400" dirty="0" err="1">
                <a:effectLst/>
                <a:latin typeface="Times New Roman" panose="02020603050405020304" pitchFamily="18" charset="0"/>
                <a:ea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món</a:t>
            </a:r>
            <a:r>
              <a:rPr lang="en-US" sz="1400" dirty="0">
                <a:effectLst/>
                <a:latin typeface="Times New Roman" panose="02020603050405020304" pitchFamily="18" charset="0"/>
                <a:ea typeface="Times New Roman" panose="02020603050405020304" pitchFamily="18" charset="0"/>
              </a:rPr>
              <a:t> ramen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Style: </a:t>
            </a:r>
            <a:r>
              <a:rPr lang="en-US" sz="1400" dirty="0" err="1">
                <a:effectLst/>
                <a:latin typeface="Times New Roman" panose="02020603050405020304" pitchFamily="18" charset="0"/>
                <a:ea typeface="Times New Roman" panose="02020603050405020304" pitchFamily="18" charset="0"/>
              </a:rPr>
              <a:t>Kiểu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đóng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gói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Ramen ['</a:t>
            </a:r>
            <a:r>
              <a:rPr lang="en-US" sz="1400" dirty="0" err="1">
                <a:effectLst/>
                <a:latin typeface="Times New Roman" panose="02020603050405020304" pitchFamily="18" charset="0"/>
                <a:ea typeface="Times New Roman" panose="02020603050405020304" pitchFamily="18" charset="0"/>
              </a:rPr>
              <a:t>Cup','Box','Tray','Bowl','Pack</a:t>
            </a:r>
            <a:r>
              <a:rPr lang="en-US" sz="1400" dirty="0">
                <a:effectLst/>
                <a:latin typeface="Times New Roman" panose="02020603050405020304" pitchFamily="18" charset="0"/>
                <a:ea typeface="Times New Roman" panose="02020603050405020304" pitchFamily="18" charset="0"/>
              </a:rPr>
              <a:t>']</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Variety: </a:t>
            </a:r>
            <a:r>
              <a:rPr lang="en-US" sz="1400" dirty="0" err="1">
                <a:effectLst/>
                <a:latin typeface="Times New Roman" panose="02020603050405020304" pitchFamily="18" charset="0"/>
                <a:ea typeface="Times New Roman" panose="02020603050405020304" pitchFamily="18" charset="0"/>
              </a:rPr>
              <a:t>Tên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cùng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với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hiệu</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Country: </a:t>
            </a:r>
            <a:r>
              <a:rPr lang="en-US" sz="1400" dirty="0" err="1">
                <a:effectLst/>
                <a:latin typeface="Times New Roman" panose="02020603050405020304" pitchFamily="18" charset="0"/>
                <a:ea typeface="Times New Roman" panose="02020603050405020304" pitchFamily="18" charset="0"/>
              </a:rPr>
              <a:t>Quốc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xứ</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Ratings: </a:t>
            </a:r>
            <a:r>
              <a:rPr lang="en-US" sz="1400" dirty="0" err="1">
                <a:effectLst/>
                <a:latin typeface="Times New Roman" panose="02020603050405020304" pitchFamily="18" charset="0"/>
                <a:ea typeface="Times New Roman" panose="02020603050405020304" pitchFamily="18" charset="0"/>
              </a:rPr>
              <a:t>Đánh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giá</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trên</a:t>
            </a:r>
            <a:r>
              <a:rPr lang="en-US" sz="1400" dirty="0">
                <a:effectLst/>
                <a:latin typeface="Times New Roman" panose="02020603050405020304" pitchFamily="18" charset="0"/>
                <a:ea typeface="Times New Roman" panose="02020603050405020304" pitchFamily="18" charset="0"/>
              </a:rPr>
              <a:t> thang </a:t>
            </a:r>
            <a:r>
              <a:rPr lang="en-US" sz="1400" dirty="0" err="1">
                <a:effectLst/>
                <a:latin typeface="Times New Roman" panose="02020603050405020304" pitchFamily="18" charset="0"/>
                <a:ea typeface="Times New Roman" panose="02020603050405020304" pitchFamily="18" charset="0"/>
              </a:rPr>
              <a:t>điểm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từ</a:t>
            </a:r>
            <a:r>
              <a:rPr lang="en-US" sz="1400" dirty="0">
                <a:effectLst/>
                <a:latin typeface="Times New Roman" panose="02020603050405020304" pitchFamily="18" charset="0"/>
                <a:ea typeface="Times New Roman" panose="02020603050405020304" pitchFamily="18" charset="0"/>
              </a:rPr>
              <a:t> 1-5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T: Rank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trong</a:t>
            </a:r>
            <a:r>
              <a:rPr lang="en-US" sz="1400" dirty="0">
                <a:effectLst/>
                <a:latin typeface="Times New Roman" panose="02020603050405020304" pitchFamily="18" charset="0"/>
                <a:ea typeface="Times New Roman" panose="02020603050405020304" pitchFamily="18" charset="0"/>
              </a:rPr>
              <a:t> 1 </a:t>
            </a:r>
            <a:r>
              <a:rPr lang="en-US" sz="1400" dirty="0" err="1">
                <a:effectLst/>
                <a:latin typeface="Times New Roman" panose="02020603050405020304" pitchFamily="18" charset="0"/>
                <a:ea typeface="Times New Roman" panose="02020603050405020304" pitchFamily="18" charset="0"/>
              </a:rPr>
              <a:t>năm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định</a:t>
            </a:r>
            <a:endParaRPr lang="en-US" sz="1400" dirty="0">
              <a:effectLst/>
              <a:latin typeface="Times New Roman" panose="02020603050405020304" pitchFamily="18" charset="0"/>
              <a:ea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20495"/>
            <a:ext cx="7992050" cy="3072781"/>
          </a:xfrm>
          <a:prstGeom prst="rect">
            <a:avLst/>
          </a:prstGeom>
        </p:spPr>
      </p:pic>
    </p:spTree>
    <p:extLst>
      <p:ext uri="{BB962C8B-B14F-4D97-AF65-F5344CB8AC3E}">
        <p14:creationId xmlns:p14="http://schemas.microsoft.com/office/powerpoint/2010/main" val="143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8217294"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ỨNG DỤNG PHƯƠNG PHÁP VÀ XÂY DỰNG MÔ HÌNH </a:t>
            </a:r>
          </a:p>
        </p:txBody>
      </p:sp>
      <p:sp>
        <p:nvSpPr>
          <p:cNvPr id="10" name="Rectangle 1"/>
          <p:cNvSpPr>
            <a:spLocks noChangeArrowheads="1"/>
          </p:cNvSpPr>
          <p:nvPr/>
        </p:nvSpPr>
        <p:spPr bwMode="auto">
          <a:xfrm>
            <a:off x="861392" y="997809"/>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Tương</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quan</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liệu</a:t>
            </a:r>
            <a:r>
              <a:rPr kumimoji="0" lang="en-US" altLang="en-US" sz="13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4B0FC2C0-7304-E852-1C3A-F5EBA97F6528}"/>
              </a:ext>
            </a:extLst>
          </p:cNvPr>
          <p:cNvPicPr>
            <a:picLocks noChangeAspect="1"/>
          </p:cNvPicPr>
          <p:nvPr/>
        </p:nvPicPr>
        <p:blipFill>
          <a:blip r:embed="rId3"/>
          <a:stretch>
            <a:fillRect/>
          </a:stretch>
        </p:blipFill>
        <p:spPr>
          <a:xfrm>
            <a:off x="653978" y="1599238"/>
            <a:ext cx="11109961" cy="3951923"/>
          </a:xfrm>
          <a:prstGeom prst="rect">
            <a:avLst/>
          </a:prstGeom>
        </p:spPr>
      </p:pic>
    </p:spTree>
    <p:extLst>
      <p:ext uri="{BB962C8B-B14F-4D97-AF65-F5344CB8AC3E}">
        <p14:creationId xmlns:p14="http://schemas.microsoft.com/office/powerpoint/2010/main" val="230518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E683B8C6-C1BA-25F2-B6BF-D9721AA83D68}"/>
              </a:ext>
            </a:extLst>
          </p:cNvPr>
          <p:cNvPicPr>
            <a:picLocks noChangeAspect="1"/>
          </p:cNvPicPr>
          <p:nvPr/>
        </p:nvPicPr>
        <p:blipFill>
          <a:blip r:embed="rId3"/>
          <a:stretch>
            <a:fillRect/>
          </a:stretch>
        </p:blipFill>
        <p:spPr>
          <a:xfrm>
            <a:off x="56210" y="794049"/>
            <a:ext cx="6544588" cy="1667108"/>
          </a:xfrm>
          <a:prstGeom prst="rect">
            <a:avLst/>
          </a:prstGeom>
        </p:spPr>
      </p:pic>
      <p:pic>
        <p:nvPicPr>
          <p:cNvPr id="9" name="Picture 8">
            <a:extLst>
              <a:ext uri="{FF2B5EF4-FFF2-40B4-BE49-F238E27FC236}">
                <a16:creationId xmlns:a16="http://schemas.microsoft.com/office/drawing/2014/main" id="{0A09157D-1656-6082-4F55-AE8834312394}"/>
              </a:ext>
            </a:extLst>
          </p:cNvPr>
          <p:cNvPicPr>
            <a:picLocks noChangeAspect="1"/>
          </p:cNvPicPr>
          <p:nvPr/>
        </p:nvPicPr>
        <p:blipFill>
          <a:blip r:embed="rId4"/>
          <a:stretch>
            <a:fillRect/>
          </a:stretch>
        </p:blipFill>
        <p:spPr>
          <a:xfrm>
            <a:off x="289532" y="2552577"/>
            <a:ext cx="5287113" cy="1752845"/>
          </a:xfrm>
          <a:prstGeom prst="rect">
            <a:avLst/>
          </a:prstGeom>
        </p:spPr>
      </p:pic>
      <p:pic>
        <p:nvPicPr>
          <p:cNvPr id="11" name="Picture 10">
            <a:extLst>
              <a:ext uri="{FF2B5EF4-FFF2-40B4-BE49-F238E27FC236}">
                <a16:creationId xmlns:a16="http://schemas.microsoft.com/office/drawing/2014/main" id="{4D039CF2-E879-89FC-816E-31E17F497DD3}"/>
              </a:ext>
            </a:extLst>
          </p:cNvPr>
          <p:cNvPicPr>
            <a:picLocks noChangeAspect="1"/>
          </p:cNvPicPr>
          <p:nvPr/>
        </p:nvPicPr>
        <p:blipFill>
          <a:blip r:embed="rId5"/>
          <a:stretch>
            <a:fillRect/>
          </a:stretch>
        </p:blipFill>
        <p:spPr>
          <a:xfrm>
            <a:off x="289532" y="4305422"/>
            <a:ext cx="5601482" cy="1743318"/>
          </a:xfrm>
          <a:prstGeom prst="rect">
            <a:avLst/>
          </a:prstGeom>
        </p:spPr>
      </p:pic>
      <p:pic>
        <p:nvPicPr>
          <p:cNvPr id="3" name="Picture 2">
            <a:extLst>
              <a:ext uri="{FF2B5EF4-FFF2-40B4-BE49-F238E27FC236}">
                <a16:creationId xmlns:a16="http://schemas.microsoft.com/office/drawing/2014/main" id="{5AB05272-166C-43C5-B7CA-68F495C7B6B7}"/>
              </a:ext>
            </a:extLst>
          </p:cNvPr>
          <p:cNvPicPr>
            <a:picLocks noChangeAspect="1"/>
          </p:cNvPicPr>
          <p:nvPr/>
        </p:nvPicPr>
        <p:blipFill>
          <a:blip r:embed="rId6"/>
          <a:stretch>
            <a:fillRect/>
          </a:stretch>
        </p:blipFill>
        <p:spPr>
          <a:xfrm>
            <a:off x="5685185" y="2067350"/>
            <a:ext cx="6326176" cy="2329494"/>
          </a:xfrm>
          <a:prstGeom prst="rect">
            <a:avLst/>
          </a:prstGeom>
        </p:spPr>
      </p:pic>
    </p:spTree>
    <p:extLst>
      <p:ext uri="{BB962C8B-B14F-4D97-AF65-F5344CB8AC3E}">
        <p14:creationId xmlns:p14="http://schemas.microsoft.com/office/powerpoint/2010/main" val="238063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 name="Picture 2">
            <a:extLst>
              <a:ext uri="{FF2B5EF4-FFF2-40B4-BE49-F238E27FC236}">
                <a16:creationId xmlns:a16="http://schemas.microsoft.com/office/drawing/2014/main" id="{CEF4573C-4CD6-49F8-A652-DAB988049C42}"/>
              </a:ext>
            </a:extLst>
          </p:cNvPr>
          <p:cNvPicPr>
            <a:picLocks noChangeAspect="1"/>
          </p:cNvPicPr>
          <p:nvPr/>
        </p:nvPicPr>
        <p:blipFill>
          <a:blip r:embed="rId3"/>
          <a:stretch>
            <a:fillRect/>
          </a:stretch>
        </p:blipFill>
        <p:spPr>
          <a:xfrm>
            <a:off x="4667686" y="1101410"/>
            <a:ext cx="4639322" cy="4896533"/>
          </a:xfrm>
          <a:prstGeom prst="rect">
            <a:avLst/>
          </a:prstGeom>
        </p:spPr>
      </p:pic>
      <p:sp>
        <p:nvSpPr>
          <p:cNvPr id="4" name="TextBox 3">
            <a:extLst>
              <a:ext uri="{FF2B5EF4-FFF2-40B4-BE49-F238E27FC236}">
                <a16:creationId xmlns:a16="http://schemas.microsoft.com/office/drawing/2014/main" id="{978ECB7E-06A1-4F7D-B797-99A5C6FC875F}"/>
              </a:ext>
            </a:extLst>
          </p:cNvPr>
          <p:cNvSpPr txBox="1"/>
          <p:nvPr/>
        </p:nvSpPr>
        <p:spPr>
          <a:xfrm>
            <a:off x="1198709" y="2013217"/>
            <a:ext cx="3073614"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grid search </a:t>
            </a:r>
          </a:p>
          <a:p>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831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8623</TotalTime>
  <Words>1430</Words>
  <Application>Microsoft Office PowerPoint</Application>
  <PresentationFormat>Widescreen</PresentationFormat>
  <Paragraphs>140</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Segoe UI Historic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Tan Nguyen</cp:lastModifiedBy>
  <cp:revision>80</cp:revision>
  <dcterms:created xsi:type="dcterms:W3CDTF">2024-01-24T08:26:12Z</dcterms:created>
  <dcterms:modified xsi:type="dcterms:W3CDTF">2024-07-22T09:59:28Z</dcterms:modified>
</cp:coreProperties>
</file>