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71" r:id="rId8"/>
    <p:sldId id="274" r:id="rId9"/>
    <p:sldId id="283" r:id="rId10"/>
    <p:sldId id="267" r:id="rId11"/>
    <p:sldId id="272" r:id="rId12"/>
    <p:sldId id="263" r:id="rId13"/>
    <p:sldId id="278" r:id="rId14"/>
    <p:sldId id="27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74" autoAdjust="0"/>
  </p:normalViewPr>
  <p:slideViewPr>
    <p:cSldViewPr snapToGrid="0">
      <p:cViewPr varScale="1">
        <p:scale>
          <a:sx n="62" d="100"/>
          <a:sy n="62" d="100"/>
        </p:scale>
        <p:origin x="14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Em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Nguyễn Duy Tân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61HT, </a:t>
            </a:r>
            <a:r>
              <a:rPr lang="en-US" sz="1200" kern="1200" dirty="0" err="1">
                <a:solidFill>
                  <a:schemeClr val="tx1"/>
                </a:solidFill>
                <a:effectLst/>
                <a:latin typeface="+mn-lt"/>
                <a:ea typeface="+mn-ea"/>
                <a:cs typeface="+mn-cs"/>
              </a:rPr>
              <a:t>hôm</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TS. </a:t>
            </a:r>
            <a:r>
              <a:rPr lang="en-US" sz="1200" kern="1200" dirty="0" err="1">
                <a:solidFill>
                  <a:schemeClr val="tx1"/>
                </a:solidFill>
                <a:effectLst/>
                <a:latin typeface="+mn-lt"/>
                <a:ea typeface="+mn-ea"/>
                <a:cs typeface="+mn-cs"/>
              </a:rPr>
              <a:t>Tạ</a:t>
            </a:r>
            <a:r>
              <a:rPr lang="en-US" sz="1200" kern="1200" dirty="0">
                <a:solidFill>
                  <a:schemeClr val="tx1"/>
                </a:solidFill>
                <a:effectLst/>
                <a:latin typeface="+mn-lt"/>
                <a:ea typeface="+mn-ea"/>
                <a:cs typeface="+mn-cs"/>
              </a:rPr>
              <a:t> Quang </a:t>
            </a:r>
            <a:r>
              <a:rPr lang="en-US" sz="1200" kern="1200" dirty="0" err="1">
                <a:solidFill>
                  <a:schemeClr val="tx1"/>
                </a:solidFill>
                <a:effectLst/>
                <a:latin typeface="+mn-lt"/>
                <a:ea typeface="+mn-ea"/>
                <a:cs typeface="+mn-cs"/>
              </a:rPr>
              <a:t>Chiểu</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64020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49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góp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cv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lĩnh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AI:</a:t>
            </a:r>
          </a:p>
          <a:p>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Vui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ngờ</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Ở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sâu</a:t>
            </a:r>
            <a:r>
              <a:rPr lang="en-US" sz="1200" kern="1200" dirty="0">
                <a:solidFill>
                  <a:schemeClr val="tx1"/>
                </a:solidFill>
                <a:effectLst/>
                <a:latin typeface="+mn-lt"/>
                <a:ea typeface="+mn-ea"/>
                <a:cs typeface="+mn-cs"/>
              </a:rPr>
              <a:t> CNN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Kĩ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Trong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stars(rating) </a:t>
            </a:r>
            <a:r>
              <a:rPr lang="en-US" sz="1800" dirty="0" err="1">
                <a:effectLst/>
                <a:latin typeface="Times New Roman" panose="02020603050405020304" pitchFamily="18" charset="0"/>
                <a:ea typeface="Times New Roman" panose="02020603050405020304" pitchFamily="18" charset="0"/>
              </a:rPr>
              <a:t>cao</a:t>
            </a:r>
            <a:endParaRPr lang="en-US" sz="1800" dirty="0">
              <a:effectLst/>
              <a:latin typeface="Times New Roman" panose="02020603050405020304" pitchFamily="18" charset="0"/>
              <a:ea typeface="Times New Roman" panose="02020603050405020304" pitchFamily="18" charset="0"/>
            </a:endParaRPr>
          </a:p>
          <a:p>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xứ</a:t>
            </a:r>
            <a:endParaRPr lang="en-US" sz="1800" dirty="0">
              <a:effectLst/>
              <a:latin typeface="Times New Roman" panose="02020603050405020304" pitchFamily="18" charset="0"/>
              <a:ea typeface="Times New Roman" panose="02020603050405020304" pitchFamily="18" charset="0"/>
            </a:endParaRPr>
          </a:p>
          <a:p>
            <a:pPr algn="just">
              <a:lnSpc>
                <a:spcPct val="150000"/>
              </a:lnSpc>
              <a:spcBef>
                <a:spcPts val="1000"/>
              </a:spcBef>
            </a:pPr>
            <a:r>
              <a:rPr lang="en-US" sz="1800" i="1" dirty="0" err="1">
                <a:effectLst/>
                <a:latin typeface="Times New Roman" panose="02020603050405020304" pitchFamily="18" charset="0"/>
                <a:ea typeface="Times New Roman" panose="02020603050405020304" pitchFamily="18" charset="0"/>
              </a:rPr>
              <a:t>Mục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tiêu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tổng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quát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hạng</a:t>
            </a:r>
            <a:r>
              <a:rPr lang="en-US" sz="1800" dirty="0">
                <a:effectLst/>
                <a:latin typeface="Times New Roman" panose="02020603050405020304" pitchFamily="18" charset="0"/>
                <a:ea typeface="Times New Roman" panose="02020603050405020304" pitchFamily="18" charset="0"/>
              </a:rPr>
              <a:t> mi ramen.</a:t>
            </a:r>
          </a:p>
          <a:p>
            <a:pPr algn="just">
              <a:lnSpc>
                <a:spcPct val="150000"/>
              </a:lnSpc>
              <a:spcBef>
                <a:spcPts val="1000"/>
              </a:spcBef>
            </a:pPr>
            <a:r>
              <a:rPr lang="en-US" sz="1800" i="1" dirty="0" err="1">
                <a:effectLst/>
                <a:latin typeface="Times New Roman" panose="02020603050405020304" pitchFamily="18" charset="0"/>
                <a:ea typeface="Times New Roman" panose="02020603050405020304" pitchFamily="18" charset="0"/>
              </a:rPr>
              <a:t>Mục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tiêu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cụ</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a:t>
            </a:r>
          </a:p>
          <a:p>
            <a:pPr algn="just">
              <a:lnSpc>
                <a:spcPct val="150000"/>
              </a:lnSpc>
              <a:spcBef>
                <a:spcPts val="1000"/>
              </a:spcBef>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a:t>
            </a:r>
          </a:p>
          <a:p>
            <a:pPr algn="just">
              <a:lnSpc>
                <a:spcPct val="150000"/>
              </a:lnSpc>
              <a:spcBef>
                <a:spcPts val="1000"/>
              </a:spcBef>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Hồi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logistic, </a:t>
            </a:r>
            <a:r>
              <a:rPr lang="en-US" sz="1800" dirty="0" err="1">
                <a:effectLst/>
                <a:latin typeface="Times New Roman" panose="02020603050405020304" pitchFamily="18" charset="0"/>
                <a:ea typeface="Times New Roman" panose="02020603050405020304" pitchFamily="18" charset="0"/>
              </a:rPr>
              <a:t>Cây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p>
          <a:p>
            <a:pPr algn="just">
              <a:lnSpc>
                <a:spcPct val="150000"/>
              </a:lnSpc>
              <a:spcBef>
                <a:spcPts val="1000"/>
              </a:spcBef>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a:t>Cả ba đều là các thuật toán học máy phổ biến được sử dụng cho các bài toán phân loại, giúp dự đoán nhãn của các mẫu dữ liệu mới.</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382917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FER-2013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trang</a:t>
            </a:r>
            <a:r>
              <a:rPr lang="en-US" sz="1200" kern="1200" dirty="0">
                <a:solidFill>
                  <a:schemeClr val="tx1"/>
                </a:solidFill>
                <a:effectLst/>
                <a:latin typeface="+mn-lt"/>
                <a:ea typeface="+mn-ea"/>
                <a:cs typeface="+mn-cs"/>
              </a:rPr>
              <a:t> website kaggle.com.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thang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thước</a:t>
            </a:r>
            <a:r>
              <a:rPr lang="en-US" sz="1200" kern="1200" dirty="0">
                <a:solidFill>
                  <a:schemeClr val="tx1"/>
                </a:solidFill>
                <a:effectLst/>
                <a:latin typeface="+mn-lt"/>
                <a:ea typeface="+mn-ea"/>
                <a:cs typeface="+mn-cs"/>
              </a:rPr>
              <a:t> 48x48 pixel.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35.709 </a:t>
            </a:r>
            <a:r>
              <a:rPr lang="en-US" sz="1200" kern="1200" dirty="0" err="1">
                <a:solidFill>
                  <a:schemeClr val="tx1"/>
                </a:solidFill>
                <a:effectLst/>
                <a:latin typeface="+mn-lt"/>
                <a:ea typeface="+mn-ea"/>
                <a:cs typeface="+mn-cs"/>
              </a:rPr>
              <a:t>bức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baseline="0" dirty="0">
                <a:solidFill>
                  <a:schemeClr val="tx1"/>
                </a:solidFill>
                <a:effectLst/>
                <a:latin typeface="+mn-lt"/>
                <a:ea typeface="+mn-ea"/>
                <a:cs typeface="+mn-cs"/>
              </a:rPr>
              <a:t> chia </a:t>
            </a:r>
            <a:r>
              <a:rPr lang="en-US" sz="1200" kern="1200" baseline="0" dirty="0" err="1">
                <a:solidFill>
                  <a:schemeClr val="tx1"/>
                </a:solidFill>
                <a:effectLst/>
                <a:latin typeface="+mn-lt"/>
                <a:ea typeface="+mn-ea"/>
                <a:cs typeface="+mn-cs"/>
              </a:rPr>
              <a:t>thành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train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khoảng</a:t>
            </a:r>
            <a:r>
              <a:rPr lang="en-US" sz="1200" kern="1200" baseline="0" dirty="0">
                <a:solidFill>
                  <a:schemeClr val="tx1"/>
                </a:solidFill>
                <a:effectLst/>
                <a:latin typeface="+mn-lt"/>
                <a:ea typeface="+mn-ea"/>
                <a:cs typeface="+mn-cs"/>
              </a:rPr>
              <a:t> 80%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test</a:t>
            </a:r>
            <a:r>
              <a:rPr lang="en-US" sz="1200" kern="1200" dirty="0">
                <a:solidFill>
                  <a:schemeClr val="tx1"/>
                </a:solidFill>
                <a:effectLst/>
                <a:latin typeface="+mn-lt"/>
                <a:ea typeface="+mn-ea"/>
                <a:cs typeface="+mn-cs"/>
              </a:rPr>
              <a:t> 20%</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khai</a:t>
            </a:r>
            <a:r>
              <a:rPr lang="en-US" baseline="0" dirty="0"/>
              <a:t> </a:t>
            </a:r>
            <a:r>
              <a:rPr lang="en-US" baseline="0" dirty="0" err="1"/>
              <a:t>phá</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em</a:t>
            </a:r>
            <a:r>
              <a:rPr lang="en-US" baseline="0" dirty="0"/>
              <a:t> </a:t>
            </a:r>
            <a:r>
              <a:rPr lang="en-US" baseline="0" dirty="0" err="1"/>
              <a:t>nhận</a:t>
            </a:r>
            <a:r>
              <a:rPr lang="en-US" baseline="0" dirty="0"/>
              <a:t> </a:t>
            </a:r>
            <a:r>
              <a:rPr lang="en-US" baseline="0" dirty="0" err="1"/>
              <a:t>thấy</a:t>
            </a:r>
            <a:r>
              <a:rPr lang="en-US" baseline="0" dirty="0"/>
              <a:t> </a:t>
            </a:r>
            <a:r>
              <a:rPr lang="en-US" baseline="0" dirty="0" err="1"/>
              <a:t>rằng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mô</a:t>
            </a:r>
            <a:r>
              <a:rPr lang="en-US" baseline="0" dirty="0"/>
              <a:t> </a:t>
            </a:r>
            <a:r>
              <a:rPr lang="en-US" baseline="0" dirty="0" err="1"/>
              <a:t>hình</a:t>
            </a:r>
            <a:r>
              <a:rPr lang="en-US" baseline="0" dirty="0"/>
              <a:t> </a:t>
            </a:r>
            <a:r>
              <a:rPr lang="en-US" baseline="0" dirty="0" err="1"/>
              <a:t>là</a:t>
            </a:r>
            <a:r>
              <a:rPr lang="en-US" baseline="0" dirty="0"/>
              <a:t> </a:t>
            </a:r>
            <a:r>
              <a:rPr lang="en-US" baseline="0" dirty="0" err="1"/>
              <a:t>quá</a:t>
            </a:r>
            <a:r>
              <a:rPr lang="en-US" baseline="0" dirty="0"/>
              <a:t> </a:t>
            </a:r>
            <a:r>
              <a:rPr lang="en-US" baseline="0" dirty="0" err="1"/>
              <a:t>ít</a:t>
            </a:r>
            <a:r>
              <a:rPr lang="en-US" baseline="0" dirty="0"/>
              <a:t> </a:t>
            </a:r>
            <a:r>
              <a:rPr lang="en-US" baseline="0" dirty="0" err="1"/>
              <a:t>nên</a:t>
            </a:r>
            <a:r>
              <a:rPr lang="en-US" baseline="0" dirty="0"/>
              <a:t> </a:t>
            </a:r>
            <a:r>
              <a:rPr lang="en-US" baseline="0" dirty="0" err="1"/>
              <a:t>em</a:t>
            </a:r>
            <a:r>
              <a:rPr lang="en-US" baseline="0" dirty="0"/>
              <a:t> </a:t>
            </a:r>
            <a:r>
              <a:rPr lang="en-US" baseline="0" dirty="0" err="1"/>
              <a:t>đã</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và</a:t>
            </a:r>
            <a:r>
              <a:rPr lang="en-US" baseline="0" dirty="0"/>
              <a:t> </a:t>
            </a:r>
            <a:r>
              <a:rPr lang="en-US" baseline="0" dirty="0" err="1"/>
              <a:t>trích</a:t>
            </a:r>
            <a:r>
              <a:rPr lang="en-US" baseline="0" dirty="0"/>
              <a:t> </a:t>
            </a:r>
            <a:r>
              <a:rPr lang="en-US" baseline="0" dirty="0" err="1"/>
              <a:t>chọn</a:t>
            </a:r>
            <a:r>
              <a:rPr lang="en-US" baseline="0" dirty="0"/>
              <a:t> </a:t>
            </a:r>
            <a:r>
              <a:rPr lang="en-US" baseline="0" dirty="0" err="1"/>
              <a:t>ra</a:t>
            </a:r>
            <a:r>
              <a:rPr lang="en-US" baseline="0" dirty="0"/>
              <a:t> </a:t>
            </a:r>
            <a:r>
              <a:rPr lang="en-US" baseline="0" dirty="0" err="1"/>
              <a:t>thêm</a:t>
            </a:r>
            <a:r>
              <a:rPr lang="en-US" baseline="0" dirty="0"/>
              <a:t> </a:t>
            </a:r>
            <a:r>
              <a:rPr lang="en-US" baseline="0" dirty="0" err="1"/>
              <a:t>các</a:t>
            </a:r>
            <a:r>
              <a:rPr lang="en-US" baseline="0" dirty="0"/>
              <a:t> </a:t>
            </a:r>
            <a:r>
              <a:rPr lang="en-US" baseline="0" dirty="0" err="1"/>
              <a:t>cột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mới</a:t>
            </a:r>
            <a:endParaRPr lang="en-US" baseline="0" dirty="0"/>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sẵn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hành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trải</a:t>
            </a:r>
            <a:r>
              <a:rPr lang="en-US" sz="1200" kern="1200" dirty="0">
                <a:solidFill>
                  <a:schemeClr val="tx1"/>
                </a:solidFill>
                <a:effectLst/>
                <a:latin typeface="+mn-lt"/>
                <a:ea typeface="+mn-ea"/>
                <a:cs typeface="+mn-cs"/>
              </a:rPr>
              <a:t> qua 6 </a:t>
            </a: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1 -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2 -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CNN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tiên</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chập</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5 -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phẳng</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6 -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endParaRPr lang="en-US" sz="120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32 bộ lọc</a:t>
            </a:r>
            <a:r>
              <a:rPr lang="vi-VN" sz="1200" b="0" i="0" kern="1200" dirty="0">
                <a:solidFill>
                  <a:schemeClr val="tx1"/>
                </a:solidFill>
                <a:effectLst/>
                <a:latin typeface="+mn-lt"/>
                <a:ea typeface="+mn-ea"/>
                <a:cs typeface="+mn-cs"/>
              </a:rPr>
              <a:t> ở tầng đầu tiên giúp mô hình học các đặc trưng cơ bản như cạnh và góc của các đối tượng.</a:t>
            </a:r>
          </a:p>
          <a:p>
            <a:r>
              <a:rPr lang="vi-VN" sz="1200" b="1" i="0" kern="1200" dirty="0">
                <a:solidFill>
                  <a:schemeClr val="tx1"/>
                </a:solidFill>
                <a:effectLst/>
                <a:latin typeface="+mn-lt"/>
                <a:ea typeface="+mn-ea"/>
                <a:cs typeface="+mn-cs"/>
              </a:rPr>
              <a:t>64 bộ lọc</a:t>
            </a:r>
            <a:r>
              <a:rPr lang="vi-VN" sz="1200" b="0" i="0" kern="1200" dirty="0">
                <a:solidFill>
                  <a:schemeClr val="tx1"/>
                </a:solidFill>
                <a:effectLst/>
                <a:latin typeface="+mn-lt"/>
                <a:ea typeface="+mn-ea"/>
                <a:cs typeface="+mn-cs"/>
              </a:rPr>
              <a:t> ở tầng thứ hai tiếp tục tăng cường khả năng học các đặc trưng phức tạp hơn so với tầng trước.</a:t>
            </a:r>
          </a:p>
          <a:p>
            <a:r>
              <a:rPr lang="vi-VN" sz="1200" b="1" i="0" kern="1200" dirty="0">
                <a:solidFill>
                  <a:schemeClr val="tx1"/>
                </a:solidFill>
                <a:effectLst/>
                <a:latin typeface="+mn-lt"/>
                <a:ea typeface="+mn-ea"/>
                <a:cs typeface="+mn-cs"/>
              </a:rPr>
              <a:t>128 bộ lọc</a:t>
            </a:r>
            <a:r>
              <a:rPr lang="vi-VN" sz="1200" b="0" i="0" kern="1200" dirty="0">
                <a:solidFill>
                  <a:schemeClr val="tx1"/>
                </a:solidFill>
                <a:effectLst/>
                <a:latin typeface="+mn-lt"/>
                <a:ea typeface="+mn-ea"/>
                <a:cs typeface="+mn-cs"/>
              </a:rPr>
              <a:t> ở tầng cuối cùng của CNN thường được sử dụng để học các đặc trưng rất phức tạp và trừu tượng, giúp mô hình phân loại hoặc dự đoán dữ liệu một cách chính xác.</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trải</a:t>
            </a:r>
            <a:r>
              <a:rPr lang="en-US" sz="1200" kern="1200" dirty="0">
                <a:solidFill>
                  <a:schemeClr val="tx1"/>
                </a:solidFill>
                <a:effectLst/>
                <a:latin typeface="+mn-lt"/>
                <a:ea typeface="+mn-ea"/>
                <a:cs typeface="+mn-cs"/>
              </a:rPr>
              <a:t> qua 6 </a:t>
            </a: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1 -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2 -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CNN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tiên</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3 -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4 -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chập</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5 -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phẳng</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6 -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endParaRPr lang="en-US" sz="120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32 bộ lọc</a:t>
            </a:r>
            <a:r>
              <a:rPr lang="vi-VN" sz="1200" b="0" i="0" kern="1200" dirty="0">
                <a:solidFill>
                  <a:schemeClr val="tx1"/>
                </a:solidFill>
                <a:effectLst/>
                <a:latin typeface="+mn-lt"/>
                <a:ea typeface="+mn-ea"/>
                <a:cs typeface="+mn-cs"/>
              </a:rPr>
              <a:t> ở tầng đầu tiên giúp mô hình học các đặc trưng cơ bản như cạnh và góc của các đối tượng.</a:t>
            </a:r>
          </a:p>
          <a:p>
            <a:r>
              <a:rPr lang="vi-VN" sz="1200" b="1" i="0" kern="1200" dirty="0">
                <a:solidFill>
                  <a:schemeClr val="tx1"/>
                </a:solidFill>
                <a:effectLst/>
                <a:latin typeface="+mn-lt"/>
                <a:ea typeface="+mn-ea"/>
                <a:cs typeface="+mn-cs"/>
              </a:rPr>
              <a:t>64 bộ lọc</a:t>
            </a:r>
            <a:r>
              <a:rPr lang="vi-VN" sz="1200" b="0" i="0" kern="1200" dirty="0">
                <a:solidFill>
                  <a:schemeClr val="tx1"/>
                </a:solidFill>
                <a:effectLst/>
                <a:latin typeface="+mn-lt"/>
                <a:ea typeface="+mn-ea"/>
                <a:cs typeface="+mn-cs"/>
              </a:rPr>
              <a:t> ở tầng thứ hai tiếp tục tăng cường khả năng học các đặc trưng phức tạp hơn so với tầng trước.</a:t>
            </a:r>
          </a:p>
          <a:p>
            <a:r>
              <a:rPr lang="vi-VN" sz="1200" b="1" i="0" kern="1200" dirty="0">
                <a:solidFill>
                  <a:schemeClr val="tx1"/>
                </a:solidFill>
                <a:effectLst/>
                <a:latin typeface="+mn-lt"/>
                <a:ea typeface="+mn-ea"/>
                <a:cs typeface="+mn-cs"/>
              </a:rPr>
              <a:t>128 bộ lọc</a:t>
            </a:r>
            <a:r>
              <a:rPr lang="vi-VN" sz="1200" b="0" i="0" kern="1200" dirty="0">
                <a:solidFill>
                  <a:schemeClr val="tx1"/>
                </a:solidFill>
                <a:effectLst/>
                <a:latin typeface="+mn-lt"/>
                <a:ea typeface="+mn-ea"/>
                <a:cs typeface="+mn-cs"/>
              </a:rPr>
              <a:t> ở tầng cuối cùng của CNN thường được sử dụng để học các đặc trưng rất phức tạp và trừu tượng, giúp mô hình phân loại hoặc dự đoán dữ liệu một cách chính xác.</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189589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bài toán nhận diện cảm xúc từ hình ảnh (emotion recognition), độ chính xác (accuracy) là một phép đo quan trọng để đánh giá hiệu suất của mô hình. Độ chính xác đo lường tỷ lệ của các dự đoán chính xác được mô hình thực hiện trên toàn bộ tập dữ liệu thử nghiệm.</a:t>
            </a:r>
          </a:p>
          <a:p>
            <a:r>
              <a:rPr lang="vi-VN" sz="1200" b="0" i="0" kern="1200" dirty="0">
                <a:solidFill>
                  <a:schemeClr val="tx1"/>
                </a:solidFill>
                <a:effectLst/>
                <a:latin typeface="+mn-lt"/>
                <a:ea typeface="+mn-ea"/>
                <a:cs typeface="+mn-cs"/>
              </a:rPr>
              <a:t>Độ chính xác cao có ý nghĩa là mô hình của bạn có khả năng phân loại đúng cảm xúc từ hình ảnh một cách chính xác. Đối với ứng dụng như nhận diện cảm xúc, việc có độ chính xác cao là rất quan trọng để đảm bảo rằng hệ thống có thể nhận biết và phản ứng đúng với trạng thái tinh thần của người sử dụng.</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52640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TRƯỜNG</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ĐẠI</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HỌC</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THỦY</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LỢI</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KHOA</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CÔNG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NGHỆ</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THÔNG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TIN</a:t>
            </a:r>
            <a:endParaRPr dirty="0">
              <a:solidFill>
                <a:srgbClr val="0070C0"/>
              </a:solidFill>
              <a:latin typeface="Times New Roman" panose="02020603050405020304" pitchFamily="18" charset="0"/>
              <a:cs typeface="Times New Roman" panose="02020603050405020304" pitchFamily="18"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ĐỒ</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ÁN</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TỐT</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NGHIỆP</a:t>
            </a:r>
            <a:endParaRPr sz="3500" dirty="0">
              <a:latin typeface="Times New Roman" panose="02020603050405020304" pitchFamily="18" charset="0"/>
              <a:cs typeface="Times New Roman" panose="02020603050405020304" pitchFamily="18"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Hà</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Nội</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Năm</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2024</a:t>
            </a:r>
            <a:endParaRPr dirty="0">
              <a:latin typeface="Times New Roman" panose="02020603050405020304" pitchFamily="18" charset="0"/>
              <a:cs typeface="Times New Roman" panose="02020603050405020304" pitchFamily="18"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Giảng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hướng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dẫn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thực</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hiện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Mã</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Lớp</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Ngành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dirty="0" err="1">
                <a:solidFill>
                  <a:srgbClr val="2F5496"/>
                </a:solidFill>
                <a:latin typeface="Times New Roman" panose="02020603050405020304" pitchFamily="18" charset="0"/>
                <a:ea typeface="Tahoma"/>
                <a:cs typeface="Times New Roman" panose="02020603050405020304" pitchFamily="18" charset="0"/>
              </a:rPr>
              <a:t>TS.Tạ</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Quang</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Chiểu</a:t>
            </a:r>
            <a:endParaRPr lang="en-US" sz="1600" dirty="0">
              <a:solidFill>
                <a:srgbClr val="2F5496"/>
              </a:solidFill>
              <a:latin typeface="Times New Roman" panose="02020603050405020304" pitchFamily="18" charset="0"/>
              <a:ea typeface="Tahoma"/>
              <a:cs typeface="Times New Roman" panose="02020603050405020304" pitchFamily="18" charset="0"/>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sym typeface="Tahoma"/>
              </a:rPr>
              <a:t>Nguyễn Duy Tân</a:t>
            </a:r>
            <a:endParaRPr sz="1600" dirty="0">
              <a:solidFill>
                <a:srgbClr val="2F5496"/>
              </a:solidFill>
              <a:latin typeface="Times New Roman" panose="02020603050405020304" pitchFamily="18" charset="0"/>
              <a:ea typeface="Tahoma"/>
              <a:cs typeface="Times New Roman" panose="02020603050405020304" pitchFamily="18" charset="0"/>
              <a:sym typeface="Tahoma"/>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rPr>
              <a:t>1951060996</a:t>
            </a:r>
          </a:p>
          <a:p>
            <a:pPr lvl="0"/>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61HT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Hệ</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Thống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Thông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Tin</a:t>
            </a:r>
            <a:endParaRPr sz="1600" dirty="0">
              <a:latin typeface="Times New Roman" panose="02020603050405020304" pitchFamily="18" charset="0"/>
              <a:cs typeface="Times New Roman" panose="02020603050405020304" pitchFamily="18"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ĐỀ TÀI: DỰ ĐOÁN XẾP HẠNG MÌ RAMEN </a:t>
            </a:r>
          </a:p>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BẰNG MÔ HÌNH HỌC MÁY</a:t>
            </a:r>
          </a:p>
          <a:p>
            <a:pPr marL="273685" indent="-273685" algn="ctr">
              <a:lnSpc>
                <a:spcPct val="120000"/>
              </a:lnSpc>
            </a:pPr>
            <a:endParaRPr lang="en-US" sz="2200" b="1" dirty="0">
              <a:solidFill>
                <a:srgbClr val="FF0000"/>
              </a:solidFill>
              <a:latin typeface="Times New Roman" panose="02020603050405020304" pitchFamily="18" charset="0"/>
              <a:ea typeface="Tahoma"/>
              <a:cs typeface="Times New Roman" panose="02020603050405020304" pitchFamily="18" charset="0"/>
            </a:endParaRPr>
          </a:p>
          <a:p>
            <a:pPr marL="273685" marR="0" lvl="0" indent="-273685" algn="ctr" rtl="0">
              <a:lnSpc>
                <a:spcPct val="120000"/>
              </a:lnSpc>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14702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PHƯƠNG PHÁP ĐÁNH GIÁ</a:t>
            </a:r>
          </a:p>
        </p:txBody>
      </p:sp>
      <p:sp>
        <p:nvSpPr>
          <p:cNvPr id="2" name="TextBox 1"/>
          <p:cNvSpPr txBox="1"/>
          <p:nvPr/>
        </p:nvSpPr>
        <p:spPr>
          <a:xfrm>
            <a:off x="861392" y="981086"/>
            <a:ext cx="214193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Confusion Matrix</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dirty="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07808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Độ</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Chính</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Xác</a:t>
            </a:r>
            <a:r>
              <a:rPr lang="en-US" sz="2000" b="1" dirty="0">
                <a:solidFill>
                  <a:srgbClr val="0070C0"/>
                </a:solidFill>
                <a:latin typeface="Times New Roman" panose="02020603050405020304" pitchFamily="18" charset="0"/>
                <a:cs typeface="Times New Roman" panose="02020603050405020304" pitchFamily="18"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119409"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867545"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189941"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Precision</a:t>
            </a:r>
          </a:p>
        </p:txBody>
      </p:sp>
    </p:spTree>
    <p:extLst>
      <p:ext uri="{BB962C8B-B14F-4D97-AF65-F5344CB8AC3E}">
        <p14:creationId xmlns:p14="http://schemas.microsoft.com/office/powerpoint/2010/main" val="344593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1315290" y="1574158"/>
            <a:ext cx="9561420" cy="4016414"/>
          </a:xfrm>
          <a:prstGeom prst="rect">
            <a:avLst/>
          </a:prstGeom>
        </p:spPr>
      </p:pic>
    </p:spTree>
    <p:extLst>
      <p:ext uri="{BB962C8B-B14F-4D97-AF65-F5344CB8AC3E}">
        <p14:creationId xmlns:p14="http://schemas.microsoft.com/office/powerpoint/2010/main" val="294968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 name="TextBox 1"/>
          <p:cNvSpPr txBox="1"/>
          <p:nvPr/>
        </p:nvSpPr>
        <p:spPr>
          <a:xfrm>
            <a:off x="1266318" y="1879601"/>
            <a:ext cx="9740349"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60%</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grid search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tang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1 %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ban </a:t>
            </a:r>
            <a:r>
              <a:rPr lang="en-US" sz="2000" dirty="0" err="1">
                <a:latin typeface="Times New Roman" panose="02020603050405020304" pitchFamily="18" charset="0"/>
                <a:cs typeface="Times New Roman" panose="02020603050405020304" pitchFamily="18" charset="0"/>
              </a:rPr>
              <a:t>đầu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5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rPr>
              <a:t>Kết</a:t>
            </a:r>
            <a:r>
              <a:rPr lang="en-US" sz="2400" b="1" u="sng" dirty="0">
                <a:solidFill>
                  <a:schemeClr val="dk1"/>
                </a:solidFill>
                <a:latin typeface="Times New Roman" panose="02020603050405020304" pitchFamily="18" charset="0"/>
                <a:cs typeface="Times New Roman" panose="02020603050405020304" pitchFamily="18" charset="0"/>
              </a:rPr>
              <a:t> </a:t>
            </a:r>
            <a:r>
              <a:rPr lang="en-US" sz="2400" b="1" u="sng" dirty="0" err="1">
                <a:solidFill>
                  <a:schemeClr val="dk1"/>
                </a:solidFill>
                <a:latin typeface="Times New Roman" panose="02020603050405020304" pitchFamily="18" charset="0"/>
                <a:cs typeface="Times New Roman" panose="02020603050405020304" pitchFamily="18" charset="0"/>
              </a:rPr>
              <a:t>luận</a:t>
            </a:r>
            <a:r>
              <a:rPr lang="en-US" sz="2400" b="1" u="sng" dirty="0">
                <a:solidFill>
                  <a:schemeClr val="dk1"/>
                </a:solidFill>
                <a:latin typeface="Times New Roman" panose="02020603050405020304" pitchFamily="18" charset="0"/>
                <a:cs typeface="Times New Roman" panose="02020603050405020304" pitchFamily="18" charset="0"/>
              </a:rPr>
              <a:t> </a:t>
            </a:r>
            <a:endParaRPr sz="2400" u="sng"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Box 2"/>
          <p:cNvSpPr txBox="1"/>
          <p:nvPr/>
        </p:nvSpPr>
        <p:spPr>
          <a:xfrm>
            <a:off x="1467140" y="1872029"/>
            <a:ext cx="9028582" cy="3662541"/>
          </a:xfrm>
          <a:prstGeom prst="rect">
            <a:avLst/>
          </a:prstGeom>
          <a:noFill/>
        </p:spPr>
        <p:txBody>
          <a:bodyPr wrap="square" rtlCol="0">
            <a:spAutoFit/>
          </a:bodyPr>
          <a:lstStyle/>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logistic,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a:t>
            </a:r>
            <a:r>
              <a:rPr lang="en-US" sz="2000" dirty="0">
                <a:latin typeface="Times New Roman" panose="02020603050405020304" pitchFamily="18" charset="0"/>
                <a:cs typeface="Times New Roman" panose="02020603050405020304" pitchFamily="18" charset="0"/>
              </a:rPr>
              <a:t> ramen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000" dirty="0">
                <a:latin typeface="Times New Roman" panose="02020603050405020304" pitchFamily="18" charset="0"/>
                <a:cs typeface="Times New Roman" panose="02020603050405020304" pitchFamily="18" charset="0"/>
              </a:rPr>
              <a:t>Sử dụng các tiêu chí để đánh giá các mô hình được cài đặt</a:t>
            </a:r>
            <a:endParaRPr lang="vi-VN" sz="2000"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46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6" y="208914"/>
            <a:ext cx="278068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sym typeface="Arial"/>
              </a:rPr>
              <a:t>Hướng</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phát</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triển</a:t>
            </a:r>
            <a:endParaRPr sz="24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TextBox 1"/>
          <p:cNvSpPr txBox="1"/>
          <p:nvPr/>
        </p:nvSpPr>
        <p:spPr>
          <a:xfrm>
            <a:off x="1404730" y="1678279"/>
            <a:ext cx="9740348" cy="3416320"/>
          </a:xfrm>
          <a:prstGeom prst="rect">
            <a:avLst/>
          </a:prstGeom>
          <a:noFill/>
        </p:spPr>
        <p:txBody>
          <a:bodyPr wrap="square" rtlCol="0">
            <a:spAutoFit/>
          </a:bodyPr>
          <a:lstStyle/>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vi-VN" sz="2000" dirty="0">
                <a:latin typeface="Times New Roman" panose="02020603050405020304" pitchFamily="18" charset="0"/>
                <a:cs typeface="Times New Roman" panose="02020603050405020304" pitchFamily="18"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342900" indent="-342900" algn="just">
              <a:buFont typeface="+mj-lt"/>
              <a:buAutoNum type="arabicPeriod"/>
            </a:pPr>
            <a:endParaRPr lang="en-US" dirty="0">
              <a:solidFill>
                <a:schemeClr val="dk1"/>
              </a:solidFill>
              <a:latin typeface="Times New Roman" panose="02020603050405020304" pitchFamily="18" charset="0"/>
              <a:cs typeface="Times New Roman" panose="02020603050405020304" pitchFamily="18" charset="0"/>
              <a:sym typeface="Arial"/>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78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a:t>
            </a:r>
            <a:endParaRPr dirty="0">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195309" y="479479"/>
            <a:ext cx="11437172" cy="5356543"/>
            <a:chOff x="1478383" y="1036075"/>
            <a:chExt cx="9802426" cy="4891574"/>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036075"/>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019921"/>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068464"/>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129;p5"/>
            <p:cNvSpPr/>
            <p:nvPr/>
          </p:nvSpPr>
          <p:spPr>
            <a:xfrm>
              <a:off x="6623842" y="4130634"/>
              <a:ext cx="4361654"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166629" y="5124104"/>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4851462" y="1261624"/>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26165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856301" y="3307639"/>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5;p5"/>
            <p:cNvSpPr/>
            <p:nvPr/>
          </p:nvSpPr>
          <p:spPr>
            <a:xfrm>
              <a:off x="5715834" y="4357288"/>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4862066" y="5361122"/>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flipV="1">
              <a:off x="5203911" y="1437847"/>
              <a:ext cx="963396" cy="2"/>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42169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208751" y="3470236"/>
              <a:ext cx="695046" cy="13628"/>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p:cNvCxnSpPr>
              <a:stCxn id="16" idx="6"/>
              <a:endCxn id="10" idx="1"/>
            </p:cNvCxnSpPr>
            <p:nvPr/>
          </p:nvCxnSpPr>
          <p:spPr>
            <a:xfrm flipV="1">
              <a:off x="6068283" y="4532407"/>
              <a:ext cx="555559" cy="1106"/>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flipV="1">
              <a:off x="5214515" y="5525877"/>
              <a:ext cx="952114" cy="1147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132484"/>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079008"/>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14829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6" name="Google Shape;145;p5"/>
            <p:cNvSpPr/>
            <p:nvPr/>
          </p:nvSpPr>
          <p:spPr>
            <a:xfrm>
              <a:off x="6688111" y="4210462"/>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253975" y="520282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2">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3">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4">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5">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6">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Times New Roman" panose="02020603050405020304" pitchFamily="18" charset="0"/>
                  <a:ea typeface="Open Sans Light"/>
                  <a:cs typeface="Times New Roman" panose="02020603050405020304" pitchFamily="18" charset="0"/>
                  <a:sym typeface="Open Sans Light"/>
                </a:rPr>
                <a:t>NỘI DUNG BÁO CÁO</a:t>
              </a:r>
              <a:endParaRPr dirty="0">
                <a:latin typeface="Times New Roman" panose="02020603050405020304" pitchFamily="18" charset="0"/>
                <a:cs typeface="Times New Roman" panose="02020603050405020304" pitchFamily="18" charset="0"/>
              </a:endParaRPr>
            </a:p>
          </p:txBody>
        </p:sp>
        <p:sp>
          <p:nvSpPr>
            <p:cNvPr id="44" name="Google Shape;163;p5"/>
            <p:cNvSpPr txBox="1"/>
            <p:nvPr/>
          </p:nvSpPr>
          <p:spPr>
            <a:xfrm>
              <a:off x="6962744" y="1260536"/>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sym typeface="Arial"/>
                </a:rPr>
                <a:t>GIỚI THIỆU</a:t>
              </a:r>
              <a:endParaRPr sz="2000" dirty="0">
                <a:solidFill>
                  <a:schemeClr val="lt1"/>
                </a:solidFill>
                <a:latin typeface="Times New Roman" panose="02020603050405020304" pitchFamily="18" charset="0"/>
                <a:cs typeface="Times New Roman" panose="02020603050405020304" pitchFamily="18" charset="0"/>
                <a:sym typeface="Arial"/>
              </a:endParaRPr>
            </a:p>
          </p:txBody>
        </p:sp>
        <p:sp>
          <p:nvSpPr>
            <p:cNvPr id="45" name="Google Shape;164;p5"/>
            <p:cNvSpPr txBox="1"/>
            <p:nvPr/>
          </p:nvSpPr>
          <p:spPr>
            <a:xfrm>
              <a:off x="6895937" y="2114673"/>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TỔNG QUAN KỸ THUẬT </a:t>
              </a:r>
            </a:p>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DÙNG TRONG BÀI </a:t>
              </a:r>
              <a:endParaRPr dirty="0">
                <a:latin typeface="Times New Roman" panose="02020603050405020304" pitchFamily="18" charset="0"/>
                <a:cs typeface="Times New Roman" panose="02020603050405020304" pitchFamily="18" charset="0"/>
              </a:endParaRPr>
            </a:p>
          </p:txBody>
        </p:sp>
        <p:sp>
          <p:nvSpPr>
            <p:cNvPr id="46" name="Google Shape;165;p5"/>
            <p:cNvSpPr txBox="1"/>
            <p:nvPr/>
          </p:nvSpPr>
          <p:spPr>
            <a:xfrm>
              <a:off x="7722044" y="3181956"/>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PHƯƠNG PHÁP VÀ </a:t>
              </a:r>
            </a:p>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XÂY DỰNG MÔ HÌNH </a:t>
              </a:r>
              <a:endParaRPr dirty="0">
                <a:latin typeface="Times New Roman" panose="02020603050405020304" pitchFamily="18" charset="0"/>
                <a:cs typeface="Times New Roman" panose="02020603050405020304" pitchFamily="18" charset="0"/>
              </a:endParaRPr>
            </a:p>
          </p:txBody>
        </p:sp>
        <p:sp>
          <p:nvSpPr>
            <p:cNvPr id="47" name="Google Shape;166;p5"/>
            <p:cNvSpPr txBox="1"/>
            <p:nvPr/>
          </p:nvSpPr>
          <p:spPr>
            <a:xfrm>
              <a:off x="7446517" y="4314903"/>
              <a:ext cx="2610317" cy="3372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KẾT QUẢ VÀ ĐÁNH GIÁ</a:t>
              </a:r>
              <a:endParaRPr sz="1800" dirty="0">
                <a:solidFill>
                  <a:schemeClr val="lt1"/>
                </a:solidFill>
                <a:latin typeface="Times New Roman" panose="02020603050405020304" pitchFamily="18" charset="0"/>
                <a:cs typeface="Times New Roman" panose="02020603050405020304" pitchFamily="18" charset="0"/>
                <a:sym typeface="Arial"/>
              </a:endParaRPr>
            </a:p>
          </p:txBody>
        </p:sp>
        <p:sp>
          <p:nvSpPr>
            <p:cNvPr id="48" name="Google Shape;167;p5"/>
            <p:cNvSpPr txBox="1"/>
            <p:nvPr/>
          </p:nvSpPr>
          <p:spPr>
            <a:xfrm>
              <a:off x="6885405" y="5228993"/>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KẾT LUẬN VÀ HƯỚNG PHÁT TRIỂN</a:t>
              </a:r>
              <a:endParaRPr sz="1100" dirty="0">
                <a:solidFill>
                  <a:schemeClr val="lt1"/>
                </a:solidFill>
                <a:latin typeface="Times New Roman" panose="02020603050405020304" pitchFamily="18" charset="0"/>
                <a:ea typeface="Open Sans Light"/>
                <a:cs typeface="Times New Roman" panose="02020603050405020304" pitchFamily="18"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211778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GIỚI THIỆU </a:t>
            </a:r>
          </a:p>
        </p:txBody>
      </p:sp>
      <p:sp>
        <p:nvSpPr>
          <p:cNvPr id="6" name="TextBox 5"/>
          <p:cNvSpPr txBox="1"/>
          <p:nvPr/>
        </p:nvSpPr>
        <p:spPr>
          <a:xfrm>
            <a:off x="861392" y="920130"/>
            <a:ext cx="4352014" cy="400110"/>
          </a:xfrm>
          <a:prstGeom prst="rect">
            <a:avLst/>
          </a:prstGeom>
          <a:noFill/>
        </p:spPr>
        <p:txBody>
          <a:bodyPr wrap="square" rtlCol="0">
            <a:spAutoFit/>
          </a:bodyPr>
          <a:lstStyle/>
          <a:p>
            <a:r>
              <a:rPr lang="en-US" sz="2000" b="1" dirty="0" err="1">
                <a:solidFill>
                  <a:schemeClr val="accent1">
                    <a:lumMod val="75000"/>
                  </a:schemeClr>
                </a:solidFill>
                <a:latin typeface="Times New Roman" panose="02020603050405020304" pitchFamily="18" charset="0"/>
                <a:cs typeface="Times New Roman" panose="02020603050405020304" pitchFamily="18" charset="0"/>
              </a:rPr>
              <a:t>Đối</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tượng</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và</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phạm</a:t>
            </a:r>
            <a:r>
              <a:rPr lang="en-US" sz="2000" b="1" dirty="0">
                <a:solidFill>
                  <a:schemeClr val="accent1">
                    <a:lumMod val="75000"/>
                  </a:schemeClr>
                </a:solidFill>
                <a:latin typeface="Times New Roman" panose="02020603050405020304" pitchFamily="18" charset="0"/>
                <a:cs typeface="Times New Roman" panose="02020603050405020304" pitchFamily="18" charset="0"/>
              </a:rPr>
              <a:t> vi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nghiên</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cứu</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0219" y="750477"/>
            <a:ext cx="4023360"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rgbClr val="FF0000"/>
                </a:solidFill>
                <a:latin typeface="+mj-lt"/>
                <a:ea typeface="+mj-ea"/>
                <a:cs typeface="+mj-cs"/>
              </a:rPr>
              <a:t>KỸ THUẬT DÙNG CHO BÀI TOÁN </a:t>
            </a:r>
          </a:p>
        </p:txBody>
      </p:sp>
      <p:sp>
        <p:nvSpPr>
          <p:cNvPr id="10" name="Rectangle 1"/>
          <p:cNvSpPr>
            <a:spLocks noChangeArrowheads="1"/>
          </p:cNvSpPr>
          <p:nvPr/>
        </p:nvSpPr>
        <p:spPr bwMode="auto">
          <a:xfrm>
            <a:off x="450273" y="2156507"/>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Hồi</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a:t>
            </a:r>
            <a:r>
              <a:rPr kumimoji="0" lang="en-US" altLang="en-US" sz="2400" b="1" i="0" u="none" strike="noStrike" kern="1200" cap="none" normalizeH="0" baseline="0" dirty="0">
                <a:ln>
                  <a:noFill/>
                </a:ln>
                <a:solidFill>
                  <a:schemeClr val="tx1"/>
                </a:solidFill>
                <a:effectLst/>
                <a:latin typeface="+mn-lt"/>
                <a:ea typeface="+mn-ea"/>
                <a:cs typeface="+mn-cs"/>
              </a:rPr>
              <a:t> Logistic (Logistic Regression) </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descr="A diagram of a graph&#10;&#10;Description automatically generated">
            <a:extLst>
              <a:ext uri="{FF2B5EF4-FFF2-40B4-BE49-F238E27FC236}">
                <a16:creationId xmlns:a16="http://schemas.microsoft.com/office/drawing/2014/main" id="{126C9CB9-73AD-B4DE-9835-38B01B8A50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450273" y="3200071"/>
            <a:ext cx="3673911" cy="2730274"/>
          </a:xfrm>
          <a:prstGeom prst="rect">
            <a:avLst/>
          </a:prstGeom>
          <a:noFill/>
          <a:extLst>
            <a:ext uri="{53640926-AAD7-44D8-BBD7-CCE9431645EC}">
              <a14:shadowObscured xmlns:a14="http://schemas.microsoft.com/office/drawing/2010/main"/>
            </a:ext>
          </a:extLst>
        </p:spPr>
      </p:pic>
      <p:sp>
        <p:nvSpPr>
          <p:cNvPr id="7" name="Slide Number Placeholder 4"/>
          <p:cNvSpPr>
            <a:spLocks noGrp="1"/>
          </p:cNvSpPr>
          <p:nvPr>
            <p:ph type="sldNum" idx="12"/>
          </p:nvPr>
        </p:nvSpPr>
        <p:spPr>
          <a:xfrm>
            <a:off x="9926319" y="6356350"/>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5</a:t>
            </a:fld>
            <a:endParaRPr lang="en-US">
              <a:solidFill>
                <a:schemeClr val="tx1">
                  <a:lumMod val="50000"/>
                  <a:lumOff val="50000"/>
                </a:schemeClr>
              </a:solidFill>
            </a:endParaRPr>
          </a:p>
        </p:txBody>
      </p:sp>
      <p:sp>
        <p:nvSpPr>
          <p:cNvPr id="3" name="Rectangle 1">
            <a:extLst>
              <a:ext uri="{FF2B5EF4-FFF2-40B4-BE49-F238E27FC236}">
                <a16:creationId xmlns:a16="http://schemas.microsoft.com/office/drawing/2014/main" id="{FCC91754-B261-6C0D-4398-8ADB5FD06FDC}"/>
              </a:ext>
            </a:extLst>
          </p:cNvPr>
          <p:cNvSpPr>
            <a:spLocks noChangeArrowheads="1"/>
          </p:cNvSpPr>
          <p:nvPr/>
        </p:nvSpPr>
        <p:spPr bwMode="auto">
          <a:xfrm>
            <a:off x="4504389" y="2098391"/>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Cây</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quyết</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định</a:t>
            </a:r>
            <a:r>
              <a:rPr kumimoji="0" lang="en-US" altLang="en-US" sz="2400" b="1" i="0" u="none" strike="noStrike" kern="1200" cap="none" normalizeH="0" baseline="0" dirty="0">
                <a:ln>
                  <a:noFill/>
                </a:ln>
                <a:solidFill>
                  <a:schemeClr val="tx1"/>
                </a:solidFill>
                <a:effectLst/>
                <a:latin typeface="+mn-lt"/>
                <a:ea typeface="+mn-ea"/>
                <a:cs typeface="+mn-cs"/>
              </a:rPr>
              <a:t> (Decision Tree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pic>
        <p:nvPicPr>
          <p:cNvPr id="4" name="Picture 3" descr="Basic structure of a decision tree. All decision trees are built... |  Download Scientific Diagram">
            <a:extLst>
              <a:ext uri="{FF2B5EF4-FFF2-40B4-BE49-F238E27FC236}">
                <a16:creationId xmlns:a16="http://schemas.microsoft.com/office/drawing/2014/main" id="{99F8578F-C817-E464-AEFD-C5ADB17DFD8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004" y="3240575"/>
            <a:ext cx="3783991" cy="2649266"/>
          </a:xfrm>
          <a:prstGeom prst="rect">
            <a:avLst/>
          </a:prstGeom>
          <a:noFill/>
          <a:ln>
            <a:noFill/>
          </a:ln>
        </p:spPr>
      </p:pic>
      <p:pic>
        <p:nvPicPr>
          <p:cNvPr id="5" name="Picture 4" descr="A diagram of a tree&#10;&#10;Description automatically generated">
            <a:extLst>
              <a:ext uri="{FF2B5EF4-FFF2-40B4-BE49-F238E27FC236}">
                <a16:creationId xmlns:a16="http://schemas.microsoft.com/office/drawing/2014/main" id="{93EE3F44-4E59-4572-BC0E-FBD83AF1DDD6}"/>
              </a:ext>
            </a:extLst>
          </p:cNvPr>
          <p:cNvPicPr>
            <a:picLocks noChangeAspect="1"/>
          </p:cNvPicPr>
          <p:nvPr/>
        </p:nvPicPr>
        <p:blipFill>
          <a:blip r:embed="rId5"/>
          <a:stretch>
            <a:fillRect/>
          </a:stretch>
        </p:blipFill>
        <p:spPr>
          <a:xfrm>
            <a:off x="8064881" y="3364648"/>
            <a:ext cx="4050232" cy="2696587"/>
          </a:xfrm>
          <a:prstGeom prst="rect">
            <a:avLst/>
          </a:prstGeom>
        </p:spPr>
      </p:pic>
      <p:sp>
        <p:nvSpPr>
          <p:cNvPr id="8" name="Rectangle 1">
            <a:extLst>
              <a:ext uri="{FF2B5EF4-FFF2-40B4-BE49-F238E27FC236}">
                <a16:creationId xmlns:a16="http://schemas.microsoft.com/office/drawing/2014/main" id="{8A4D8E7F-92BD-1B6F-05EF-73072250B75D}"/>
              </a:ext>
            </a:extLst>
          </p:cNvPr>
          <p:cNvSpPr>
            <a:spLocks noChangeArrowheads="1"/>
          </p:cNvSpPr>
          <p:nvPr/>
        </p:nvSpPr>
        <p:spPr bwMode="auto">
          <a:xfrm>
            <a:off x="8379504" y="2156506"/>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Rừng</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ngẫu</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nhiên</a:t>
            </a:r>
            <a:r>
              <a:rPr kumimoji="0" lang="en-US" altLang="en-US" sz="24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2" name="Rectangle 11">
            <a:extLst>
              <a:ext uri="{FF2B5EF4-FFF2-40B4-BE49-F238E27FC236}">
                <a16:creationId xmlns:a16="http://schemas.microsoft.com/office/drawing/2014/main" id="{482C3DAF-6395-697C-A2AD-D432CC073BC1}"/>
              </a:ext>
            </a:extLst>
          </p:cNvPr>
          <p:cNvSpPr/>
          <p:nvPr/>
        </p:nvSpPr>
        <p:spPr>
          <a:xfrm>
            <a:off x="4204004" y="1958618"/>
            <a:ext cx="45719" cy="4762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E9D8DF-D6B6-4905-990A-A57C6E3FE494}"/>
              </a:ext>
            </a:extLst>
          </p:cNvPr>
          <p:cNvSpPr/>
          <p:nvPr/>
        </p:nvSpPr>
        <p:spPr>
          <a:xfrm>
            <a:off x="7927520" y="1938021"/>
            <a:ext cx="45719" cy="4762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4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102" y="335601"/>
            <a:ext cx="811416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XÂY DỰNG MÔ HÌNH </a:t>
            </a:r>
          </a:p>
        </p:txBody>
      </p:sp>
      <p:sp>
        <p:nvSpPr>
          <p:cNvPr id="2" name="TextBox 1"/>
          <p:cNvSpPr txBox="1"/>
          <p:nvPr/>
        </p:nvSpPr>
        <p:spPr>
          <a:xfrm>
            <a:off x="761103" y="939306"/>
            <a:ext cx="108715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Dữ</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Liệu</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imes New Roman" panose="02020603050405020304" pitchFamily="18" charset="0"/>
                <a:ea typeface="Times New Roman" panose="02020603050405020304" pitchFamily="18" charset="0"/>
              </a:rPr>
              <a:t>Bộ dữ liệu được tổng hợp bởi trang </a:t>
            </a:r>
            <a:r>
              <a:rPr lang="vi-VN" sz="14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400" u="sng" dirty="0">
                <a:solidFill>
                  <a:srgbClr val="0000FF"/>
                </a:solidFill>
                <a:effectLst/>
                <a:latin typeface="Times New Roman" panose="02020603050405020304" pitchFamily="18" charset="0"/>
                <a:ea typeface="Times New Roman" panose="02020603050405020304" pitchFamily="18" charset="0"/>
              </a:rPr>
              <a:t>. </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algn="just">
              <a:spcBef>
                <a:spcPts val="1000"/>
              </a:spcBef>
            </a:pPr>
            <a:r>
              <a:rPr lang="vi-VN" sz="1400" dirty="0">
                <a:effectLst/>
                <a:latin typeface="Times New Roman" panose="02020603050405020304" pitchFamily="18" charset="0"/>
                <a:ea typeface="Times New Roman" panose="02020603050405020304" pitchFamily="18" charset="0"/>
              </a:rPr>
              <a:t>Dữ liệu bao gồm 7 cột thuộc tính bao gồm</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Reviews #: </a:t>
            </a:r>
            <a:r>
              <a:rPr lang="en-US" sz="1400" dirty="0" err="1">
                <a:effectLst/>
                <a:latin typeface="Times New Roman" panose="02020603050405020304" pitchFamily="18" charset="0"/>
                <a:ea typeface="Times New Roman" panose="02020603050405020304" pitchFamily="18" charset="0"/>
              </a:rPr>
              <a:t>Mã</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Brand: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món</a:t>
            </a:r>
            <a:r>
              <a:rPr lang="en-US" sz="1400" dirty="0">
                <a:effectLst/>
                <a:latin typeface="Times New Roman" panose="02020603050405020304" pitchFamily="18" charset="0"/>
                <a:ea typeface="Times New Roman" panose="02020603050405020304" pitchFamily="18" charset="0"/>
              </a:rPr>
              <a:t> ramen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Style: </a:t>
            </a:r>
            <a:r>
              <a:rPr lang="en-US" sz="1400" dirty="0" err="1">
                <a:effectLst/>
                <a:latin typeface="Times New Roman" panose="02020603050405020304" pitchFamily="18" charset="0"/>
                <a:ea typeface="Times New Roman" panose="02020603050405020304" pitchFamily="18" charset="0"/>
              </a:rPr>
              <a:t>Kiểu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đóng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gói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Ramen ['</a:t>
            </a:r>
            <a:r>
              <a:rPr lang="en-US" sz="1400" dirty="0" err="1">
                <a:effectLst/>
                <a:latin typeface="Times New Roman" panose="02020603050405020304" pitchFamily="18" charset="0"/>
                <a:ea typeface="Times New Roman" panose="02020603050405020304" pitchFamily="18" charset="0"/>
              </a:rPr>
              <a:t>Cup','Box','Tray','Bowl','Pack</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Variety: </a:t>
            </a:r>
            <a:r>
              <a:rPr lang="en-US" sz="1400" dirty="0" err="1">
                <a:effectLst/>
                <a:latin typeface="Times New Roman" panose="02020603050405020304" pitchFamily="18" charset="0"/>
                <a:ea typeface="Times New Roman" panose="02020603050405020304" pitchFamily="18" charset="0"/>
              </a:rPr>
              <a:t>Tên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cùng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với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Country: </a:t>
            </a:r>
            <a:r>
              <a:rPr lang="en-US" sz="1400" dirty="0" err="1">
                <a:effectLst/>
                <a:latin typeface="Times New Roman" panose="02020603050405020304" pitchFamily="18" charset="0"/>
                <a:ea typeface="Times New Roman" panose="02020603050405020304" pitchFamily="18" charset="0"/>
              </a:rPr>
              <a:t>Quốc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xứ</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Ratings: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thang </a:t>
            </a:r>
            <a:r>
              <a:rPr lang="en-US" sz="1400" dirty="0" err="1">
                <a:effectLst/>
                <a:latin typeface="Times New Roman" panose="02020603050405020304" pitchFamily="18" charset="0"/>
                <a:ea typeface="Times New Roman" panose="02020603050405020304" pitchFamily="18" charset="0"/>
              </a:rPr>
              <a:t>điểm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từ</a:t>
            </a:r>
            <a:r>
              <a:rPr lang="en-US" sz="1400" dirty="0">
                <a:effectLst/>
                <a:latin typeface="Times New Roman" panose="02020603050405020304" pitchFamily="18" charset="0"/>
                <a:ea typeface="Times New Roman" panose="02020603050405020304" pitchFamily="18" charset="0"/>
              </a:rPr>
              <a:t> 1-5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T: Rank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trong</a:t>
            </a:r>
            <a:r>
              <a:rPr lang="en-US" sz="1400" dirty="0">
                <a:effectLst/>
                <a:latin typeface="Times New Roman" panose="02020603050405020304" pitchFamily="18" charset="0"/>
                <a:ea typeface="Times New Roman" panose="02020603050405020304" pitchFamily="18" charset="0"/>
              </a:rPr>
              <a:t> 1 </a:t>
            </a:r>
            <a:r>
              <a:rPr lang="en-US" sz="1400" dirty="0" err="1">
                <a:effectLst/>
                <a:latin typeface="Times New Roman" panose="02020603050405020304" pitchFamily="18" charset="0"/>
                <a:ea typeface="Times New Roman" panose="02020603050405020304" pitchFamily="18" charset="0"/>
              </a:rPr>
              <a:t>năm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định</a:t>
            </a:r>
            <a:endParaRPr lang="en-US" sz="1400" dirty="0">
              <a:effectLst/>
              <a:latin typeface="Times New Roman" panose="02020603050405020304" pitchFamily="18" charset="0"/>
              <a:ea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20495"/>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Tương</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quan</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altLang="en-US" sz="13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3978" y="1599238"/>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E683B8C6-C1BA-25F2-B6BF-D9721AA83D68}"/>
              </a:ext>
            </a:extLst>
          </p:cNvPr>
          <p:cNvPicPr>
            <a:picLocks noChangeAspect="1"/>
          </p:cNvPicPr>
          <p:nvPr/>
        </p:nvPicPr>
        <p:blipFill>
          <a:blip r:embed="rId3"/>
          <a:stretch>
            <a:fillRect/>
          </a:stretch>
        </p:blipFill>
        <p:spPr>
          <a:xfrm>
            <a:off x="747770" y="794049"/>
            <a:ext cx="6544588" cy="1667108"/>
          </a:xfrm>
          <a:prstGeom prst="rect">
            <a:avLst/>
          </a:prstGeom>
        </p:spPr>
      </p:pic>
      <p:pic>
        <p:nvPicPr>
          <p:cNvPr id="9" name="Picture 8">
            <a:extLst>
              <a:ext uri="{FF2B5EF4-FFF2-40B4-BE49-F238E27FC236}">
                <a16:creationId xmlns:a16="http://schemas.microsoft.com/office/drawing/2014/main" id="{0A09157D-1656-6082-4F55-AE8834312394}"/>
              </a:ext>
            </a:extLst>
          </p:cNvPr>
          <p:cNvPicPr>
            <a:picLocks noChangeAspect="1"/>
          </p:cNvPicPr>
          <p:nvPr/>
        </p:nvPicPr>
        <p:blipFill>
          <a:blip r:embed="rId4"/>
          <a:stretch>
            <a:fillRect/>
          </a:stretch>
        </p:blipFill>
        <p:spPr>
          <a:xfrm>
            <a:off x="981092" y="2552577"/>
            <a:ext cx="5287113" cy="1752845"/>
          </a:xfrm>
          <a:prstGeom prst="rect">
            <a:avLst/>
          </a:prstGeom>
        </p:spPr>
      </p:pic>
      <p:pic>
        <p:nvPicPr>
          <p:cNvPr id="11" name="Picture 10">
            <a:extLst>
              <a:ext uri="{FF2B5EF4-FFF2-40B4-BE49-F238E27FC236}">
                <a16:creationId xmlns:a16="http://schemas.microsoft.com/office/drawing/2014/main" id="{4D039CF2-E879-89FC-816E-31E17F497DD3}"/>
              </a:ext>
            </a:extLst>
          </p:cNvPr>
          <p:cNvPicPr>
            <a:picLocks noChangeAspect="1"/>
          </p:cNvPicPr>
          <p:nvPr/>
        </p:nvPicPr>
        <p:blipFill>
          <a:blip r:embed="rId5"/>
          <a:stretch>
            <a:fillRect/>
          </a:stretch>
        </p:blipFill>
        <p:spPr>
          <a:xfrm>
            <a:off x="981092" y="4305422"/>
            <a:ext cx="5601482" cy="1743318"/>
          </a:xfrm>
          <a:prstGeom prst="rect">
            <a:avLst/>
          </a:prstGeom>
        </p:spPr>
      </p:pic>
    </p:spTree>
    <p:extLst>
      <p:ext uri="{BB962C8B-B14F-4D97-AF65-F5344CB8AC3E}">
        <p14:creationId xmlns:p14="http://schemas.microsoft.com/office/powerpoint/2010/main" val="238063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527831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8095</TotalTime>
  <Words>1778</Words>
  <Application>Microsoft Office PowerPoint</Application>
  <PresentationFormat>Widescreen</PresentationFormat>
  <Paragraphs>152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77</cp:revision>
  <dcterms:created xsi:type="dcterms:W3CDTF">2024-01-24T08:26:12Z</dcterms:created>
  <dcterms:modified xsi:type="dcterms:W3CDTF">2024-07-21T10:54:21Z</dcterms:modified>
</cp:coreProperties>
</file>