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16dcb7e7f_1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16dcb7e7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16dcb7e7f_1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16dcb7e7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16dcb7e7f_1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16dcb7e7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16dcb7e7f_1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16dcb7e7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16dcb7e7f_1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16dcb7e7f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16dcb7e7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16dcb7e7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16dcb7e7f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16dcb7e7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16dcb7e7f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16dcb7e7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16dcb7e7f_1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16dcb7e7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sz="4000"/>
              <a:t>IMPLEMENTASI </a:t>
            </a:r>
            <a:r>
              <a:rPr lang="id" sz="4000"/>
              <a:t>METODE NAÏVE BAYES PREDIKSI PENERIMA BANTUAN</a:t>
            </a:r>
            <a:endParaRPr sz="40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a:t>Dahlan 2021230011 &amp; Tanto Wibowo 2021230008</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400"/>
              <a:t>Data Uji</a:t>
            </a:r>
            <a:endParaRPr sz="1400"/>
          </a:p>
        </p:txBody>
      </p:sp>
      <p:pic>
        <p:nvPicPr>
          <p:cNvPr id="146" name="Google Shape;146;p22"/>
          <p:cNvPicPr preferRelativeResize="0"/>
          <p:nvPr/>
        </p:nvPicPr>
        <p:blipFill>
          <a:blip r:embed="rId3">
            <a:alphaModFix/>
          </a:blip>
          <a:stretch>
            <a:fillRect/>
          </a:stretch>
        </p:blipFill>
        <p:spPr>
          <a:xfrm>
            <a:off x="1252538" y="2338388"/>
            <a:ext cx="6638925" cy="466725"/>
          </a:xfrm>
          <a:prstGeom prst="rect">
            <a:avLst/>
          </a:prstGeom>
          <a:noFill/>
          <a:ln>
            <a:noFill/>
          </a:ln>
        </p:spPr>
      </p:pic>
      <p:sp>
        <p:nvSpPr>
          <p:cNvPr id="147" name="Google Shape;147;p22"/>
          <p:cNvSpPr txBox="1"/>
          <p:nvPr>
            <p:ph type="title"/>
          </p:nvPr>
        </p:nvSpPr>
        <p:spPr>
          <a:xfrm>
            <a:off x="1252550" y="1552750"/>
            <a:ext cx="653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400"/>
              <a:t>Apakah bisa memprediksi berdasarkan data latih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400"/>
              <a:t>Testing data Uji</a:t>
            </a:r>
            <a:endParaRPr sz="1400"/>
          </a:p>
        </p:txBody>
      </p:sp>
      <p:pic>
        <p:nvPicPr>
          <p:cNvPr id="153" name="Google Shape;153;p23"/>
          <p:cNvPicPr preferRelativeResize="0"/>
          <p:nvPr/>
        </p:nvPicPr>
        <p:blipFill>
          <a:blip r:embed="rId3">
            <a:alphaModFix/>
          </a:blip>
          <a:stretch>
            <a:fillRect/>
          </a:stretch>
        </p:blipFill>
        <p:spPr>
          <a:xfrm>
            <a:off x="3453363" y="1169725"/>
            <a:ext cx="2103954" cy="3820974"/>
          </a:xfrm>
          <a:prstGeom prst="rect">
            <a:avLst/>
          </a:prstGeom>
          <a:noFill/>
          <a:ln>
            <a:noFill/>
          </a:ln>
        </p:spPr>
      </p:pic>
      <p:pic>
        <p:nvPicPr>
          <p:cNvPr id="154" name="Google Shape;154;p23"/>
          <p:cNvPicPr preferRelativeResize="0"/>
          <p:nvPr/>
        </p:nvPicPr>
        <p:blipFill>
          <a:blip r:embed="rId4">
            <a:alphaModFix/>
          </a:blip>
          <a:stretch>
            <a:fillRect/>
          </a:stretch>
        </p:blipFill>
        <p:spPr>
          <a:xfrm>
            <a:off x="5878875" y="1169725"/>
            <a:ext cx="2476500" cy="1423276"/>
          </a:xfrm>
          <a:prstGeom prst="rect">
            <a:avLst/>
          </a:prstGeom>
          <a:noFill/>
          <a:ln>
            <a:noFill/>
          </a:ln>
        </p:spPr>
      </p:pic>
      <p:sp>
        <p:nvSpPr>
          <p:cNvPr id="155" name="Google Shape;155;p23"/>
          <p:cNvSpPr txBox="1"/>
          <p:nvPr/>
        </p:nvSpPr>
        <p:spPr>
          <a:xfrm>
            <a:off x="687525" y="1195500"/>
            <a:ext cx="2617800" cy="143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d" sz="1200">
                <a:solidFill>
                  <a:schemeClr val="dk1"/>
                </a:solidFill>
                <a:latin typeface="Oswald"/>
                <a:ea typeface="Oswald"/>
                <a:cs typeface="Oswald"/>
                <a:sym typeface="Oswald"/>
              </a:rPr>
              <a:t>Langkah-langkah :</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id" sz="1200">
                <a:solidFill>
                  <a:schemeClr val="dk1"/>
                </a:solidFill>
                <a:latin typeface="Oswald"/>
                <a:ea typeface="Oswald"/>
                <a:cs typeface="Oswald"/>
                <a:sym typeface="Oswald"/>
              </a:rPr>
              <a:t>Menghitung jumlah kelas per label.</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id" sz="1200">
                <a:solidFill>
                  <a:schemeClr val="dk1"/>
                </a:solidFill>
                <a:latin typeface="Oswald"/>
                <a:ea typeface="Oswald"/>
                <a:cs typeface="Oswald"/>
                <a:sym typeface="Oswald"/>
              </a:rPr>
              <a:t>Menghitung jumlah kasus per kelas.</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id" sz="1200">
                <a:solidFill>
                  <a:schemeClr val="dk1"/>
                </a:solidFill>
                <a:latin typeface="Oswald"/>
                <a:ea typeface="Oswald"/>
                <a:cs typeface="Oswald"/>
                <a:sym typeface="Oswald"/>
              </a:rPr>
              <a:t>Kalikan semua variabel per kasus.</a:t>
            </a:r>
            <a:endParaRPr sz="1200">
              <a:solidFill>
                <a:schemeClr val="dk1"/>
              </a:solidFill>
              <a:latin typeface="Oswald"/>
              <a:ea typeface="Oswald"/>
              <a:cs typeface="Oswald"/>
              <a:sym typeface="Oswald"/>
            </a:endParaRPr>
          </a:p>
          <a:p>
            <a:pPr indent="-304800" lvl="0" marL="457200" rtl="0" algn="l">
              <a:lnSpc>
                <a:spcPct val="115000"/>
              </a:lnSpc>
              <a:spcBef>
                <a:spcPts val="0"/>
              </a:spcBef>
              <a:spcAft>
                <a:spcPts val="0"/>
              </a:spcAft>
              <a:buClr>
                <a:schemeClr val="dk1"/>
              </a:buClr>
              <a:buSzPts val="1200"/>
              <a:buFont typeface="Oswald"/>
              <a:buAutoNum type="arabicPeriod"/>
            </a:pPr>
            <a:r>
              <a:rPr lang="id" sz="1200">
                <a:solidFill>
                  <a:schemeClr val="dk1"/>
                </a:solidFill>
                <a:latin typeface="Oswald"/>
                <a:ea typeface="Oswald"/>
                <a:cs typeface="Oswald"/>
                <a:sym typeface="Oswald"/>
              </a:rPr>
              <a:t>Banding kan hasil perkelas.</a:t>
            </a:r>
            <a:endParaRPr sz="1200">
              <a:solidFill>
                <a:schemeClr val="dk1"/>
              </a:solidFill>
              <a:latin typeface="Oswald"/>
              <a:ea typeface="Oswald"/>
              <a:cs typeface="Oswald"/>
              <a:sym typeface="Oswald"/>
            </a:endParaRPr>
          </a:p>
          <a:p>
            <a:pPr indent="0" lvl="0" marL="0" rtl="0" algn="l">
              <a:spcBef>
                <a:spcPts val="0"/>
              </a:spcBef>
              <a:spcAft>
                <a:spcPts val="0"/>
              </a:spcAft>
              <a:buNone/>
            </a:pPr>
            <a:r>
              <a:t/>
            </a:r>
            <a:endParaRPr sz="1200">
              <a:solidFill>
                <a:schemeClr val="dk1"/>
              </a:solidFill>
              <a:latin typeface="Oswald"/>
              <a:ea typeface="Oswald"/>
              <a:cs typeface="Oswald"/>
              <a:sym typeface="Oswald"/>
            </a:endParaRPr>
          </a:p>
        </p:txBody>
      </p:sp>
      <p:pic>
        <p:nvPicPr>
          <p:cNvPr id="156" name="Google Shape;156;p23"/>
          <p:cNvPicPr preferRelativeResize="0"/>
          <p:nvPr/>
        </p:nvPicPr>
        <p:blipFill>
          <a:blip r:embed="rId5">
            <a:alphaModFix/>
          </a:blip>
          <a:stretch>
            <a:fillRect/>
          </a:stretch>
        </p:blipFill>
        <p:spPr>
          <a:xfrm>
            <a:off x="5950300" y="4473100"/>
            <a:ext cx="2333625" cy="447675"/>
          </a:xfrm>
          <a:prstGeom prst="rect">
            <a:avLst/>
          </a:prstGeom>
          <a:noFill/>
          <a:ln>
            <a:noFill/>
          </a:ln>
        </p:spPr>
      </p:pic>
      <p:pic>
        <p:nvPicPr>
          <p:cNvPr id="157" name="Google Shape;157;p23"/>
          <p:cNvPicPr preferRelativeResize="0"/>
          <p:nvPr/>
        </p:nvPicPr>
        <p:blipFill>
          <a:blip r:embed="rId6">
            <a:alphaModFix/>
          </a:blip>
          <a:stretch>
            <a:fillRect/>
          </a:stretch>
        </p:blipFill>
        <p:spPr>
          <a:xfrm>
            <a:off x="5874113" y="2703350"/>
            <a:ext cx="2486025" cy="121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400"/>
              <a:t>Testing akurasi dengan Python</a:t>
            </a:r>
            <a:endParaRPr sz="1400"/>
          </a:p>
        </p:txBody>
      </p:sp>
      <p:pic>
        <p:nvPicPr>
          <p:cNvPr id="163" name="Google Shape;163;p24"/>
          <p:cNvPicPr preferRelativeResize="0"/>
          <p:nvPr/>
        </p:nvPicPr>
        <p:blipFill>
          <a:blip r:embed="rId3">
            <a:alphaModFix/>
          </a:blip>
          <a:stretch>
            <a:fillRect/>
          </a:stretch>
        </p:blipFill>
        <p:spPr>
          <a:xfrm>
            <a:off x="927588" y="1156275"/>
            <a:ext cx="7288824" cy="2898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400"/>
              <a:t>Testing akurasi dengan Python</a:t>
            </a:r>
            <a:endParaRPr sz="1400"/>
          </a:p>
        </p:txBody>
      </p:sp>
      <p:pic>
        <p:nvPicPr>
          <p:cNvPr id="169" name="Google Shape;169;p25"/>
          <p:cNvPicPr preferRelativeResize="0"/>
          <p:nvPr/>
        </p:nvPicPr>
        <p:blipFill>
          <a:blip r:embed="rId3">
            <a:alphaModFix/>
          </a:blip>
          <a:stretch>
            <a:fillRect/>
          </a:stretch>
        </p:blipFill>
        <p:spPr>
          <a:xfrm>
            <a:off x="1722250" y="1099100"/>
            <a:ext cx="5699500" cy="3562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2300"/>
              <a:t>Thanks.</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Memahami masalah</a:t>
            </a:r>
            <a:endParaRPr/>
          </a:p>
        </p:txBody>
      </p:sp>
      <p:grpSp>
        <p:nvGrpSpPr>
          <p:cNvPr id="66" name="Google Shape;66;p14"/>
          <p:cNvGrpSpPr/>
          <p:nvPr/>
        </p:nvGrpSpPr>
        <p:grpSpPr>
          <a:xfrm>
            <a:off x="1811488" y="1284100"/>
            <a:ext cx="2628925" cy="3416400"/>
            <a:chOff x="431925" y="1304875"/>
            <a:chExt cx="2628925" cy="3416400"/>
          </a:xfrm>
        </p:grpSpPr>
        <p:sp>
          <p:nvSpPr>
            <p:cNvPr id="67" name="Google Shape;67;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4"/>
          <p:cNvSpPr txBox="1"/>
          <p:nvPr>
            <p:ph idx="4294967295" type="body"/>
          </p:nvPr>
        </p:nvSpPr>
        <p:spPr>
          <a:xfrm>
            <a:off x="1885988" y="12841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lt1"/>
                </a:solidFill>
              </a:rPr>
              <a:t>Item 1</a:t>
            </a:r>
            <a:endParaRPr>
              <a:solidFill>
                <a:schemeClr val="lt1"/>
              </a:solidFill>
            </a:endParaRPr>
          </a:p>
        </p:txBody>
      </p:sp>
      <p:sp>
        <p:nvSpPr>
          <p:cNvPr id="70" name="Google Shape;70;p14"/>
          <p:cNvSpPr txBox="1"/>
          <p:nvPr>
            <p:ph idx="4294967295" type="body"/>
          </p:nvPr>
        </p:nvSpPr>
        <p:spPr>
          <a:xfrm>
            <a:off x="1887888" y="182952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600"/>
              <a:t>Banyaknya data yang perlu diklasifikasikan agar penerima bantuan tepat sasaran.</a:t>
            </a:r>
            <a:endParaRPr sz="1600"/>
          </a:p>
        </p:txBody>
      </p:sp>
      <p:grpSp>
        <p:nvGrpSpPr>
          <p:cNvPr id="71" name="Google Shape;71;p14"/>
          <p:cNvGrpSpPr/>
          <p:nvPr/>
        </p:nvGrpSpPr>
        <p:grpSpPr>
          <a:xfrm>
            <a:off x="4700013" y="1284100"/>
            <a:ext cx="2632500" cy="3416400"/>
            <a:chOff x="3320450" y="1304875"/>
            <a:chExt cx="2632500" cy="3416400"/>
          </a:xfrm>
        </p:grpSpPr>
        <p:sp>
          <p:nvSpPr>
            <p:cNvPr id="72" name="Google Shape;72;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4"/>
          <p:cNvSpPr txBox="1"/>
          <p:nvPr>
            <p:ph idx="4294967295" type="body"/>
          </p:nvPr>
        </p:nvSpPr>
        <p:spPr>
          <a:xfrm>
            <a:off x="4769013" y="12841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chemeClr val="lt1"/>
                </a:solidFill>
              </a:rPr>
              <a:t>Item 2</a:t>
            </a:r>
            <a:endParaRPr>
              <a:solidFill>
                <a:schemeClr val="lt1"/>
              </a:solidFill>
            </a:endParaRPr>
          </a:p>
        </p:txBody>
      </p:sp>
      <p:sp>
        <p:nvSpPr>
          <p:cNvPr id="75" name="Google Shape;75;p14"/>
          <p:cNvSpPr txBox="1"/>
          <p:nvPr>
            <p:ph idx="4294967295" type="body"/>
          </p:nvPr>
        </p:nvSpPr>
        <p:spPr>
          <a:xfrm>
            <a:off x="4776338" y="1829525"/>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600"/>
              <a:t>Penelitian sebelumnya masih menghasilkan akurasi dibawah 86% atau 90%:</a:t>
            </a:r>
            <a:endParaRPr sz="1600"/>
          </a:p>
          <a:p>
            <a:pPr indent="-330200" lvl="0" marL="457200" rtl="0" algn="l">
              <a:spcBef>
                <a:spcPts val="1600"/>
              </a:spcBef>
              <a:spcAft>
                <a:spcPts val="0"/>
              </a:spcAft>
              <a:buSzPts val="1600"/>
              <a:buChar char="●"/>
            </a:pPr>
            <a:r>
              <a:rPr lang="id" sz="1600"/>
              <a:t>C4.5</a:t>
            </a:r>
            <a:endParaRPr sz="1600"/>
          </a:p>
          <a:p>
            <a:pPr indent="-330200" lvl="0" marL="457200" rtl="0" algn="l">
              <a:spcBef>
                <a:spcPts val="0"/>
              </a:spcBef>
              <a:spcAft>
                <a:spcPts val="0"/>
              </a:spcAft>
              <a:buSzPts val="1600"/>
              <a:buChar char="●"/>
            </a:pPr>
            <a:r>
              <a:rPr lang="id" sz="1600"/>
              <a:t>KNN</a:t>
            </a:r>
            <a:endParaRPr sz="1600"/>
          </a:p>
          <a:p>
            <a:pPr indent="-330200" lvl="0" marL="457200" rtl="0" algn="l">
              <a:spcBef>
                <a:spcPts val="0"/>
              </a:spcBef>
              <a:spcAft>
                <a:spcPts val="0"/>
              </a:spcAft>
              <a:buSzPts val="1600"/>
              <a:buChar char="●"/>
            </a:pPr>
            <a:r>
              <a:rPr lang="id" sz="1600"/>
              <a:t>Decision Tree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90250" y="526350"/>
            <a:ext cx="7898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id" sz="4200"/>
              <a:t>Tujuan : </a:t>
            </a:r>
            <a:endParaRPr b="1" sz="4200"/>
          </a:p>
          <a:p>
            <a:pPr indent="0" lvl="0" marL="0" rtl="0" algn="l">
              <a:spcBef>
                <a:spcPts val="0"/>
              </a:spcBef>
              <a:spcAft>
                <a:spcPts val="0"/>
              </a:spcAft>
              <a:buNone/>
            </a:pPr>
            <a:r>
              <a:rPr lang="id" sz="4200"/>
              <a:t>Perlu adanya penelitian terbaru dari penelitian sebelumnya yang hanya menghasilkan akurasi dibawah 86%</a:t>
            </a:r>
            <a:endParaRPr sz="4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d"/>
              <a:t>A</a:t>
            </a:r>
            <a:r>
              <a:rPr lang="id"/>
              <a:t>lgoritma Naïve Bayes Classifier</a:t>
            </a:r>
            <a:endParaRPr/>
          </a:p>
        </p:txBody>
      </p:sp>
      <p:sp>
        <p:nvSpPr>
          <p:cNvPr id="86" name="Google Shape;86;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id"/>
              <a:t>Naive Bayes adalah suatu metode klasifikasi yang berdasarkan pada teorema Bayes dan asumsi independensi antar fitur. Metode ini sering digunakan untuk membuat model klasifikasi dalam berbagai aplikasi, seperti pengklasifikasian teks, filter email spam, dan analisis sentimen dengan rata akurasi 90%.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Parameter</a:t>
            </a:r>
            <a:endParaRPr/>
          </a:p>
        </p:txBody>
      </p:sp>
      <p:grpSp>
        <p:nvGrpSpPr>
          <p:cNvPr id="92" name="Google Shape;92;p17"/>
          <p:cNvGrpSpPr/>
          <p:nvPr/>
        </p:nvGrpSpPr>
        <p:grpSpPr>
          <a:xfrm>
            <a:off x="688991" y="1248372"/>
            <a:ext cx="7766020" cy="639635"/>
            <a:chOff x="424813" y="1177875"/>
            <a:chExt cx="8294372" cy="849900"/>
          </a:xfrm>
        </p:grpSpPr>
        <p:sp>
          <p:nvSpPr>
            <p:cNvPr id="93" name="Google Shape;93;p17"/>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7"/>
          <p:cNvSpPr txBox="1"/>
          <p:nvPr>
            <p:ph idx="4294967295" type="body"/>
          </p:nvPr>
        </p:nvSpPr>
        <p:spPr>
          <a:xfrm>
            <a:off x="796531" y="1248604"/>
            <a:ext cx="2268300" cy="639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a:solidFill>
                  <a:schemeClr val="lt1"/>
                </a:solidFill>
              </a:rPr>
              <a:t>Usia</a:t>
            </a:r>
            <a:endParaRPr>
              <a:solidFill>
                <a:schemeClr val="lt1"/>
              </a:solidFill>
            </a:endParaRPr>
          </a:p>
        </p:txBody>
      </p:sp>
      <p:sp>
        <p:nvSpPr>
          <p:cNvPr id="96" name="Google Shape;96;p17"/>
          <p:cNvSpPr txBox="1"/>
          <p:nvPr>
            <p:ph idx="4294967295" type="body"/>
          </p:nvPr>
        </p:nvSpPr>
        <p:spPr>
          <a:xfrm>
            <a:off x="3550012" y="1248570"/>
            <a:ext cx="4785900" cy="6393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id">
                <a:solidFill>
                  <a:schemeClr val="lt1"/>
                </a:solidFill>
              </a:rPr>
              <a:t>Usia &gt;=55 Tahun</a:t>
            </a:r>
            <a:endParaRPr>
              <a:solidFill>
                <a:schemeClr val="lt1"/>
              </a:solidFill>
            </a:endParaRPr>
          </a:p>
          <a:p>
            <a:pPr indent="-342900" lvl="0" marL="457200" rtl="0" algn="l">
              <a:spcBef>
                <a:spcPts val="0"/>
              </a:spcBef>
              <a:spcAft>
                <a:spcPts val="0"/>
              </a:spcAft>
              <a:buClr>
                <a:schemeClr val="lt1"/>
              </a:buClr>
              <a:buSzPts val="1800"/>
              <a:buChar char="●"/>
            </a:pPr>
            <a:r>
              <a:rPr lang="id">
                <a:solidFill>
                  <a:schemeClr val="lt1"/>
                </a:solidFill>
              </a:rPr>
              <a:t>Usia &lt;55</a:t>
            </a:r>
            <a:endParaRPr>
              <a:solidFill>
                <a:schemeClr val="lt1"/>
              </a:solidFill>
            </a:endParaRPr>
          </a:p>
        </p:txBody>
      </p:sp>
      <p:grpSp>
        <p:nvGrpSpPr>
          <p:cNvPr id="97" name="Google Shape;97;p17"/>
          <p:cNvGrpSpPr/>
          <p:nvPr/>
        </p:nvGrpSpPr>
        <p:grpSpPr>
          <a:xfrm>
            <a:off x="688991" y="1947178"/>
            <a:ext cx="7766009" cy="639635"/>
            <a:chOff x="424813" y="2075689"/>
            <a:chExt cx="8294360" cy="849900"/>
          </a:xfrm>
        </p:grpSpPr>
        <p:sp>
          <p:nvSpPr>
            <p:cNvPr id="98" name="Google Shape;98;p17"/>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7"/>
          <p:cNvSpPr txBox="1"/>
          <p:nvPr>
            <p:ph idx="4294967295" type="body"/>
          </p:nvPr>
        </p:nvSpPr>
        <p:spPr>
          <a:xfrm>
            <a:off x="796531" y="1947355"/>
            <a:ext cx="2268300" cy="639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a:solidFill>
                  <a:schemeClr val="lt1"/>
                </a:solidFill>
              </a:rPr>
              <a:t>Status Tempat Tinggal</a:t>
            </a:r>
            <a:endParaRPr>
              <a:solidFill>
                <a:schemeClr val="lt1"/>
              </a:solidFill>
            </a:endParaRPr>
          </a:p>
        </p:txBody>
      </p:sp>
      <p:sp>
        <p:nvSpPr>
          <p:cNvPr id="101" name="Google Shape;101;p17"/>
          <p:cNvSpPr txBox="1"/>
          <p:nvPr>
            <p:ph idx="4294967295" type="body"/>
          </p:nvPr>
        </p:nvSpPr>
        <p:spPr>
          <a:xfrm>
            <a:off x="3550012" y="1947367"/>
            <a:ext cx="4785900" cy="6393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id">
                <a:solidFill>
                  <a:schemeClr val="lt1"/>
                </a:solidFill>
              </a:rPr>
              <a:t>Tidak</a:t>
            </a:r>
            <a:endParaRPr>
              <a:solidFill>
                <a:schemeClr val="lt1"/>
              </a:solidFill>
            </a:endParaRPr>
          </a:p>
          <a:p>
            <a:pPr indent="-342900" lvl="0" marL="457200" rtl="0" algn="l">
              <a:spcBef>
                <a:spcPts val="0"/>
              </a:spcBef>
              <a:spcAft>
                <a:spcPts val="0"/>
              </a:spcAft>
              <a:buClr>
                <a:schemeClr val="lt1"/>
              </a:buClr>
              <a:buSzPts val="1800"/>
              <a:buChar char="●"/>
            </a:pPr>
            <a:r>
              <a:rPr lang="id">
                <a:solidFill>
                  <a:schemeClr val="lt1"/>
                </a:solidFill>
              </a:rPr>
              <a:t>Sendiri</a:t>
            </a:r>
            <a:endParaRPr>
              <a:solidFill>
                <a:schemeClr val="lt1"/>
              </a:solidFill>
            </a:endParaRPr>
          </a:p>
        </p:txBody>
      </p:sp>
      <p:grpSp>
        <p:nvGrpSpPr>
          <p:cNvPr id="102" name="Google Shape;102;p17"/>
          <p:cNvGrpSpPr/>
          <p:nvPr/>
        </p:nvGrpSpPr>
        <p:grpSpPr>
          <a:xfrm>
            <a:off x="688991" y="2645984"/>
            <a:ext cx="7766009" cy="639660"/>
            <a:chOff x="424813" y="2974405"/>
            <a:chExt cx="8294360" cy="849933"/>
          </a:xfrm>
        </p:grpSpPr>
        <p:sp>
          <p:nvSpPr>
            <p:cNvPr id="103" name="Google Shape;103;p17"/>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7"/>
          <p:cNvSpPr txBox="1"/>
          <p:nvPr>
            <p:ph idx="4294967295" type="body"/>
          </p:nvPr>
        </p:nvSpPr>
        <p:spPr>
          <a:xfrm>
            <a:off x="796531" y="2646166"/>
            <a:ext cx="2268300" cy="639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a:solidFill>
                  <a:schemeClr val="lt1"/>
                </a:solidFill>
              </a:rPr>
              <a:t>Pekerjaan</a:t>
            </a:r>
            <a:endParaRPr>
              <a:solidFill>
                <a:schemeClr val="lt1"/>
              </a:solidFill>
            </a:endParaRPr>
          </a:p>
        </p:txBody>
      </p:sp>
      <p:sp>
        <p:nvSpPr>
          <p:cNvPr id="106" name="Google Shape;106;p17"/>
          <p:cNvSpPr txBox="1"/>
          <p:nvPr>
            <p:ph idx="4294967295" type="body"/>
          </p:nvPr>
        </p:nvSpPr>
        <p:spPr>
          <a:xfrm>
            <a:off x="3550012" y="2649000"/>
            <a:ext cx="4785900" cy="6393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id">
                <a:solidFill>
                  <a:schemeClr val="lt1"/>
                </a:solidFill>
              </a:rPr>
              <a:t>Bekerja</a:t>
            </a:r>
            <a:endParaRPr>
              <a:solidFill>
                <a:schemeClr val="lt1"/>
              </a:solidFill>
            </a:endParaRPr>
          </a:p>
          <a:p>
            <a:pPr indent="-342900" lvl="0" marL="457200" rtl="0" algn="l">
              <a:spcBef>
                <a:spcPts val="0"/>
              </a:spcBef>
              <a:spcAft>
                <a:spcPts val="0"/>
              </a:spcAft>
              <a:buClr>
                <a:schemeClr val="lt1"/>
              </a:buClr>
              <a:buSzPts val="1800"/>
              <a:buChar char="●"/>
            </a:pPr>
            <a:r>
              <a:rPr lang="id">
                <a:solidFill>
                  <a:schemeClr val="lt1"/>
                </a:solidFill>
              </a:rPr>
              <a:t>Tidak</a:t>
            </a:r>
            <a:endParaRPr>
              <a:solidFill>
                <a:schemeClr val="lt1"/>
              </a:solidFill>
            </a:endParaRPr>
          </a:p>
        </p:txBody>
      </p:sp>
      <p:grpSp>
        <p:nvGrpSpPr>
          <p:cNvPr id="107" name="Google Shape;107;p17"/>
          <p:cNvGrpSpPr/>
          <p:nvPr/>
        </p:nvGrpSpPr>
        <p:grpSpPr>
          <a:xfrm>
            <a:off x="688991" y="3344814"/>
            <a:ext cx="7766009" cy="639659"/>
            <a:chOff x="424813" y="3871259"/>
            <a:chExt cx="8294360" cy="849933"/>
          </a:xfrm>
        </p:grpSpPr>
        <p:sp>
          <p:nvSpPr>
            <p:cNvPr id="108" name="Google Shape;108;p17"/>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7"/>
          <p:cNvSpPr txBox="1"/>
          <p:nvPr>
            <p:ph idx="4294967295" type="body"/>
          </p:nvPr>
        </p:nvSpPr>
        <p:spPr>
          <a:xfrm>
            <a:off x="796531" y="3344977"/>
            <a:ext cx="2268300" cy="639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a:solidFill>
                  <a:schemeClr val="lt1"/>
                </a:solidFill>
              </a:rPr>
              <a:t>Kelainan (Cacat)</a:t>
            </a:r>
            <a:endParaRPr>
              <a:solidFill>
                <a:schemeClr val="lt1"/>
              </a:solidFill>
            </a:endParaRPr>
          </a:p>
        </p:txBody>
      </p:sp>
      <p:sp>
        <p:nvSpPr>
          <p:cNvPr id="111" name="Google Shape;111;p17"/>
          <p:cNvSpPr txBox="1"/>
          <p:nvPr>
            <p:ph idx="4294967295" type="body"/>
          </p:nvPr>
        </p:nvSpPr>
        <p:spPr>
          <a:xfrm>
            <a:off x="3550012" y="3346746"/>
            <a:ext cx="4785900" cy="6393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id">
                <a:solidFill>
                  <a:schemeClr val="lt1"/>
                </a:solidFill>
              </a:rPr>
              <a:t>Tidak </a:t>
            </a:r>
            <a:endParaRPr>
              <a:solidFill>
                <a:schemeClr val="lt1"/>
              </a:solidFill>
            </a:endParaRPr>
          </a:p>
          <a:p>
            <a:pPr indent="-342900" lvl="0" marL="457200" rtl="0" algn="l">
              <a:spcBef>
                <a:spcPts val="0"/>
              </a:spcBef>
              <a:spcAft>
                <a:spcPts val="0"/>
              </a:spcAft>
              <a:buClr>
                <a:schemeClr val="lt1"/>
              </a:buClr>
              <a:buSzPts val="1800"/>
              <a:buChar char="●"/>
            </a:pPr>
            <a:r>
              <a:rPr lang="id">
                <a:solidFill>
                  <a:schemeClr val="lt1"/>
                </a:solidFill>
              </a:rPr>
              <a:t>Ya </a:t>
            </a:r>
            <a:endParaRPr>
              <a:solidFill>
                <a:schemeClr val="lt1"/>
              </a:solidFill>
            </a:endParaRPr>
          </a:p>
        </p:txBody>
      </p:sp>
      <p:grpSp>
        <p:nvGrpSpPr>
          <p:cNvPr id="112" name="Google Shape;112;p17"/>
          <p:cNvGrpSpPr/>
          <p:nvPr/>
        </p:nvGrpSpPr>
        <p:grpSpPr>
          <a:xfrm>
            <a:off x="688991" y="4044489"/>
            <a:ext cx="7766009" cy="639659"/>
            <a:chOff x="424813" y="3871259"/>
            <a:chExt cx="8294360" cy="849933"/>
          </a:xfrm>
        </p:grpSpPr>
        <p:sp>
          <p:nvSpPr>
            <p:cNvPr id="113" name="Google Shape;113;p17"/>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7"/>
          <p:cNvSpPr txBox="1"/>
          <p:nvPr>
            <p:ph idx="4294967295" type="body"/>
          </p:nvPr>
        </p:nvSpPr>
        <p:spPr>
          <a:xfrm>
            <a:off x="796531" y="4044652"/>
            <a:ext cx="2268300" cy="639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id">
                <a:solidFill>
                  <a:schemeClr val="lt1"/>
                </a:solidFill>
              </a:rPr>
              <a:t>Penyakit Kronis</a:t>
            </a:r>
            <a:endParaRPr>
              <a:solidFill>
                <a:schemeClr val="lt1"/>
              </a:solidFill>
            </a:endParaRPr>
          </a:p>
        </p:txBody>
      </p:sp>
      <p:sp>
        <p:nvSpPr>
          <p:cNvPr id="116" name="Google Shape;116;p17"/>
          <p:cNvSpPr txBox="1"/>
          <p:nvPr>
            <p:ph idx="4294967295" type="body"/>
          </p:nvPr>
        </p:nvSpPr>
        <p:spPr>
          <a:xfrm>
            <a:off x="3550012" y="4046421"/>
            <a:ext cx="4785900" cy="6393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id">
                <a:solidFill>
                  <a:schemeClr val="lt1"/>
                </a:solidFill>
              </a:rPr>
              <a:t>Ya</a:t>
            </a:r>
            <a:endParaRPr>
              <a:solidFill>
                <a:schemeClr val="lt1"/>
              </a:solidFill>
            </a:endParaRPr>
          </a:p>
          <a:p>
            <a:pPr indent="-342900" lvl="0" marL="457200" rtl="0" algn="l">
              <a:spcBef>
                <a:spcPts val="0"/>
              </a:spcBef>
              <a:spcAft>
                <a:spcPts val="0"/>
              </a:spcAft>
              <a:buClr>
                <a:schemeClr val="lt1"/>
              </a:buClr>
              <a:buSzPts val="1800"/>
              <a:buChar char="●"/>
            </a:pPr>
            <a:r>
              <a:rPr lang="id">
                <a:solidFill>
                  <a:schemeClr val="lt1"/>
                </a:solidFill>
              </a:rPr>
              <a:t>Tidak</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Dataset</a:t>
            </a:r>
            <a:endParaRPr/>
          </a:p>
        </p:txBody>
      </p:sp>
      <p:sp>
        <p:nvSpPr>
          <p:cNvPr id="122" name="Google Shape;122;p18"/>
          <p:cNvSpPr txBox="1"/>
          <p:nvPr>
            <p:ph idx="4294967295" type="subTitle"/>
          </p:nvPr>
        </p:nvSpPr>
        <p:spPr>
          <a:xfrm>
            <a:off x="671250" y="1459799"/>
            <a:ext cx="7801500" cy="22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Dataset ini diambil dari penelitian sebelumnya yang berjudul :</a:t>
            </a:r>
            <a:endParaRPr/>
          </a:p>
          <a:p>
            <a:pPr indent="0" lvl="0" marL="0" rtl="0" algn="ctr">
              <a:spcBef>
                <a:spcPts val="1600"/>
              </a:spcBef>
              <a:spcAft>
                <a:spcPts val="0"/>
              </a:spcAft>
              <a:buNone/>
            </a:pPr>
            <a:r>
              <a:rPr lang="id"/>
              <a:t>“PENDEKATAN BERBASIS KECERDASAN BUATAN DENGAN METODE NAÏVE BAYES UNTUK WEBSITE BAZNAS” </a:t>
            </a:r>
            <a:endParaRPr/>
          </a:p>
          <a:p>
            <a:pPr indent="0" lvl="0" marL="0" rtl="0" algn="ctr">
              <a:spcBef>
                <a:spcPts val="1600"/>
              </a:spcBef>
              <a:spcAft>
                <a:spcPts val="0"/>
              </a:spcAft>
              <a:buNone/>
            </a:pPr>
            <a:r>
              <a:rPr lang="id"/>
              <a:t>Endi Gunawan1, Johan Wahyudi, dan Yuslena Sari</a:t>
            </a:r>
            <a:endParaRPr/>
          </a:p>
          <a:p>
            <a:pPr indent="0" lvl="0" marL="0" rtl="0" algn="ctr">
              <a:spcBef>
                <a:spcPts val="1600"/>
              </a:spcBef>
              <a:spcAft>
                <a:spcPts val="0"/>
              </a:spcAft>
              <a:buNone/>
            </a:pPr>
            <a:r>
              <a:rPr lang="id"/>
              <a:t>Program Studi Teknik Informatika, STMIK Indonesia Banjarmasin</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400"/>
              <a:t>Dataset Calon Penerima Zakat</a:t>
            </a:r>
            <a:endParaRPr sz="1400"/>
          </a:p>
        </p:txBody>
      </p:sp>
      <p:pic>
        <p:nvPicPr>
          <p:cNvPr id="128" name="Google Shape;128;p19"/>
          <p:cNvPicPr preferRelativeResize="0"/>
          <p:nvPr/>
        </p:nvPicPr>
        <p:blipFill rotWithShape="1">
          <a:blip r:embed="rId3">
            <a:alphaModFix/>
          </a:blip>
          <a:srcRect b="0" l="0" r="0" t="9107"/>
          <a:stretch/>
        </p:blipFill>
        <p:spPr>
          <a:xfrm>
            <a:off x="1779075" y="1332700"/>
            <a:ext cx="5585875" cy="314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0"/>
          <p:cNvPicPr preferRelativeResize="0"/>
          <p:nvPr/>
        </p:nvPicPr>
        <p:blipFill>
          <a:blip r:embed="rId3">
            <a:alphaModFix/>
          </a:blip>
          <a:stretch>
            <a:fillRect/>
          </a:stretch>
        </p:blipFill>
        <p:spPr>
          <a:xfrm>
            <a:off x="1566863" y="1066800"/>
            <a:ext cx="6010275" cy="3009900"/>
          </a:xfrm>
          <a:prstGeom prst="rect">
            <a:avLst/>
          </a:prstGeom>
          <a:noFill/>
          <a:ln>
            <a:noFill/>
          </a:ln>
        </p:spPr>
      </p:pic>
      <p:sp>
        <p:nvSpPr>
          <p:cNvPr id="134" name="Google Shape;13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Alur Metode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400"/>
              <a:t>Data Latih</a:t>
            </a:r>
            <a:endParaRPr sz="1400"/>
          </a:p>
        </p:txBody>
      </p:sp>
      <p:pic>
        <p:nvPicPr>
          <p:cNvPr id="140" name="Google Shape;140;p21"/>
          <p:cNvPicPr preferRelativeResize="0"/>
          <p:nvPr/>
        </p:nvPicPr>
        <p:blipFill>
          <a:blip r:embed="rId3">
            <a:alphaModFix/>
          </a:blip>
          <a:stretch>
            <a:fillRect/>
          </a:stretch>
        </p:blipFill>
        <p:spPr>
          <a:xfrm>
            <a:off x="1114425" y="1171575"/>
            <a:ext cx="6915150" cy="280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