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4"/>
  </p:notesMasterIdLst>
  <p:handoutMasterIdLst>
    <p:handoutMasterId r:id="rId45"/>
  </p:handoutMasterIdLst>
  <p:sldIdLst>
    <p:sldId id="279" r:id="rId2"/>
    <p:sldId id="677" r:id="rId3"/>
    <p:sldId id="676" r:id="rId4"/>
    <p:sldId id="687" r:id="rId5"/>
    <p:sldId id="708" r:id="rId6"/>
    <p:sldId id="718" r:id="rId7"/>
    <p:sldId id="719" r:id="rId8"/>
    <p:sldId id="716" r:id="rId9"/>
    <p:sldId id="717" r:id="rId10"/>
    <p:sldId id="720" r:id="rId11"/>
    <p:sldId id="721" r:id="rId12"/>
    <p:sldId id="722" r:id="rId13"/>
    <p:sldId id="725" r:id="rId14"/>
    <p:sldId id="726" r:id="rId15"/>
    <p:sldId id="723" r:id="rId16"/>
    <p:sldId id="688" r:id="rId17"/>
    <p:sldId id="709" r:id="rId18"/>
    <p:sldId id="689" r:id="rId19"/>
    <p:sldId id="710" r:id="rId20"/>
    <p:sldId id="724" r:id="rId21"/>
    <p:sldId id="727" r:id="rId22"/>
    <p:sldId id="728" r:id="rId23"/>
    <p:sldId id="729" r:id="rId24"/>
    <p:sldId id="730" r:id="rId25"/>
    <p:sldId id="731" r:id="rId26"/>
    <p:sldId id="732" r:id="rId27"/>
    <p:sldId id="733" r:id="rId28"/>
    <p:sldId id="690" r:id="rId29"/>
    <p:sldId id="711" r:id="rId30"/>
    <p:sldId id="691" r:id="rId31"/>
    <p:sldId id="712" r:id="rId32"/>
    <p:sldId id="734" r:id="rId33"/>
    <p:sldId id="737" r:id="rId34"/>
    <p:sldId id="738" r:id="rId35"/>
    <p:sldId id="739" r:id="rId36"/>
    <p:sldId id="740" r:id="rId37"/>
    <p:sldId id="735" r:id="rId38"/>
    <p:sldId id="736" r:id="rId39"/>
    <p:sldId id="692" r:id="rId40"/>
    <p:sldId id="713" r:id="rId41"/>
    <p:sldId id="321" r:id="rId42"/>
    <p:sldId id="320" r:id="rId43"/>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Open Sans Light" panose="020B0306030504020204" pitchFamily="34" charset="0"/>
      <p:regular r:id="rId58"/>
      <p:italic r:id="rId59"/>
    </p:embeddedFont>
    <p:embeddedFont>
      <p:font typeface="Open Sans Semibold" panose="020B0706030804020204" pitchFamily="34"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Lst>
        </p14:section>
        <p14:section name="Orchestrating Systems with Docker" id="{E9382E0D-C5A3-4246-97FC-3948D5993027}">
          <p14:sldIdLst>
            <p14:sldId id="691"/>
            <p14:sldId id="712"/>
            <p14:sldId id="734"/>
            <p14:sldId id="737"/>
            <p14:sldId id="738"/>
            <p14:sldId id="739"/>
            <p14:sldId id="740"/>
            <p14:sldId id="735"/>
            <p14:sldId id="736"/>
          </p14:sldIdLst>
        </p14:section>
        <p14:section name="Clustering Hosts with Docker Swarm" id="{6DC6AF43-3C7E-4F8E-A632-3F9F7D888F39}">
          <p14:sldIdLst>
            <p14:sldId id="692"/>
            <p14:sldId id="713"/>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9918" autoAdjust="0"/>
  </p:normalViewPr>
  <p:slideViewPr>
    <p:cSldViewPr snapToGrid="0" snapToObjects="1">
      <p:cViewPr varScale="1">
        <p:scale>
          <a:sx n="97" d="100"/>
          <a:sy n="97" d="100"/>
        </p:scale>
        <p:origin x="858"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10/15/2019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27</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p>
        </p:txBody>
      </p:sp>
      <p:sp>
        <p:nvSpPr>
          <p:cNvPr id="4" name="Slide Number Placeholder 3"/>
          <p:cNvSpPr>
            <a:spLocks noGrp="1"/>
          </p:cNvSpPr>
          <p:nvPr>
            <p:ph type="sldNum" sz="quarter" idx="5"/>
          </p:nvPr>
        </p:nvSpPr>
        <p:spPr/>
        <p:txBody>
          <a:bodyPr/>
          <a:lstStyle/>
          <a:p>
            <a:fld id="{AA4E6B44-8A2D-409F-997F-4C23C1BB012E}" type="slidenum">
              <a:rPr lang="en-US" smtClean="0"/>
              <a:t>36</a:t>
            </a:fld>
            <a:endParaRPr lang="en-US"/>
          </a:p>
        </p:txBody>
      </p:sp>
    </p:spTree>
    <p:extLst>
      <p:ext uri="{BB962C8B-B14F-4D97-AF65-F5344CB8AC3E}">
        <p14:creationId xmlns:p14="http://schemas.microsoft.com/office/powerpoint/2010/main" val="2842535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p>
        </p:txBody>
      </p:sp>
      <p:sp>
        <p:nvSpPr>
          <p:cNvPr id="4" name="Slide Number Placeholder 3"/>
          <p:cNvSpPr>
            <a:spLocks noGrp="1"/>
          </p:cNvSpPr>
          <p:nvPr>
            <p:ph type="sldNum" sz="quarter" idx="5"/>
          </p:nvPr>
        </p:nvSpPr>
        <p:spPr/>
        <p:txBody>
          <a:bodyPr/>
          <a:lstStyle/>
          <a:p>
            <a:fld id="{AA4E6B44-8A2D-409F-997F-4C23C1BB012E}" type="slidenum">
              <a:rPr lang="en-US" smtClean="0"/>
              <a:t>38</a:t>
            </a:fld>
            <a:endParaRPr lang="en-US"/>
          </a:p>
        </p:txBody>
      </p:sp>
    </p:spTree>
    <p:extLst>
      <p:ext uri="{BB962C8B-B14F-4D97-AF65-F5344CB8AC3E}">
        <p14:creationId xmlns:p14="http://schemas.microsoft.com/office/powerpoint/2010/main" val="275776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mesos.apache.org/"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Run a command in a new container:</a:t>
            </a:r>
          </a:p>
          <a:p>
            <a:pPr marL="1028700" lvl="1" indent="-342900"/>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816298275"/>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Manage containers:</a:t>
            </a:r>
          </a:p>
          <a:p>
            <a:pPr marL="1028700" lvl="1" indent="-342900"/>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3060113552"/>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305313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You will need your own account on Docker Hub if you want to push images and share them.</a:t>
            </a:r>
          </a:p>
          <a:p>
            <a:pPr marL="342900" indent="-342900">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r>
              <a:rPr lang="en-US" dirty="0">
                <a:latin typeface="Consolas" panose="020B0609020204030204" pitchFamily="49" charset="0"/>
              </a:rPr>
              <a:t>docker login</a:t>
            </a:r>
          </a:p>
          <a:p>
            <a:pPr marL="342900" indent="-342900">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r>
              <a:rPr lang="en-US" b="0" dirty="0"/>
              <a:t>docker image push [OPTIONS] NAME[:TAG] </a:t>
            </a:r>
          </a:p>
          <a:p>
            <a:pPr marL="342900" indent="-342900">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buFont typeface="Arial" panose="020B0604020202020204" pitchFamily="34" charset="0"/>
              <a:buChar char="•"/>
            </a:pPr>
            <a:r>
              <a:rPr lang="en-US" b="0" dirty="0"/>
              <a:t>One image can have multiple tags. Tags can be version numbers, commit labels, codenames—any useful way to classify images.</a:t>
            </a:r>
          </a:p>
          <a:p>
            <a:pPr marL="342900" indent="-342900">
              <a:buFont typeface="Arial" panose="020B0604020202020204" pitchFamily="34" charset="0"/>
              <a:buChar char="•"/>
            </a:pPr>
            <a:r>
              <a:rPr lang="en-US" b="0" dirty="0"/>
              <a:t>It’s important to specify a tag for base images in your FROM instruction. If you don’t, the image tagged as latest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r>
              <a:rPr lang="en-US" b="0" dirty="0"/>
              <a:t> Once image is tagged properly, it can be pushed to local registry:</a:t>
            </a:r>
          </a:p>
          <a:p>
            <a:pPr marL="1028700" lvl="1" indent="-342900"/>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Working with image registries</a:t>
            </a:r>
          </a:p>
        </p:txBody>
      </p:sp>
    </p:spTree>
    <p:extLst>
      <p:ext uri="{BB962C8B-B14F-4D97-AF65-F5344CB8AC3E}">
        <p14:creationId xmlns:p14="http://schemas.microsoft.com/office/powerpoint/2010/main" val="949565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13215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break down a large application into smaller parts with each part running in a separate container, you’ll need a way for containers to work together. That’s called orchestration.</a:t>
            </a:r>
          </a:p>
          <a:p>
            <a:pPr marL="342900" indent="-342900">
              <a:buFont typeface="Arial" panose="020B0604020202020204" pitchFamily="34" charset="0"/>
              <a:buChar char="•"/>
            </a:pPr>
            <a:r>
              <a:rPr lang="en-US" b="0" dirty="0"/>
              <a:t>Orchestration requires a framework that allows communication between containers, configuration of how containers need to be connected, scheduling for container creation, monitoring of health, and scaling.</a:t>
            </a:r>
          </a:p>
          <a:p>
            <a:pPr marL="342900" indent="-342900">
              <a:buFont typeface="Arial" panose="020B0604020202020204" pitchFamily="34" charset="0"/>
              <a:buChar char="•"/>
            </a:pPr>
            <a:r>
              <a:rPr lang="en-US" b="0" dirty="0"/>
              <a:t>There are external platforms for container orchestration—</a:t>
            </a:r>
            <a:r>
              <a:rPr lang="en-US" b="0" dirty="0">
                <a:hlinkClick r:id="rId2"/>
              </a:rPr>
              <a:t>Mesos</a:t>
            </a:r>
            <a:r>
              <a:rPr lang="en-US" b="0" dirty="0"/>
              <a:t> and </a:t>
            </a:r>
            <a:r>
              <a:rPr lang="en-US" b="0" dirty="0">
                <a:hlinkClick r:id="rId3"/>
              </a:rPr>
              <a:t>Kubernetes</a:t>
            </a:r>
            <a:r>
              <a:rPr lang="en-US" b="0" dirty="0"/>
              <a:t> are popular—but Docker has orchestration built into the platform.</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Orchestrating </a:t>
            </a:r>
            <a:r>
              <a:rPr lang="en-US" dirty="0" err="1"/>
              <a:t>multicontainer</a:t>
            </a:r>
            <a:r>
              <a:rPr lang="en-US" dirty="0"/>
              <a:t> solutions </a:t>
            </a:r>
          </a:p>
        </p:txBody>
      </p:sp>
    </p:spTree>
    <p:extLst>
      <p:ext uri="{BB962C8B-B14F-4D97-AF65-F5344CB8AC3E}">
        <p14:creationId xmlns:p14="http://schemas.microsoft.com/office/powerpoint/2010/main" val="118030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the platform for your application runtime, and it controls how your container interacts with resources from the host. You can set memory and CPU restrictions on containers, and when your app runs it only sees the resources allocated to it. At the network level, Docker creates a bridge network on your host.</a:t>
            </a:r>
          </a:p>
          <a:p>
            <a:pPr marL="342900" indent="-342900">
              <a:buFont typeface="Arial" panose="020B0604020202020204" pitchFamily="34" charset="0"/>
              <a:buChar char="•"/>
            </a:pPr>
            <a:r>
              <a:rPr lang="en-US" b="0" dirty="0"/>
              <a:t>A bridge network gives every container its own IP address, and it allows communication between containers and also between containers and the host.</a:t>
            </a:r>
          </a:p>
          <a:p>
            <a:pPr marL="342900" indent="-342900">
              <a:buFont typeface="Arial" panose="020B0604020202020204" pitchFamily="34" charset="0"/>
              <a:buChar char="•"/>
            </a:pPr>
            <a:r>
              <a:rPr lang="en-US" dirty="0"/>
              <a:t>There are other types of networks supported by Docker. The </a:t>
            </a:r>
            <a:r>
              <a:rPr lang="en-US" b="0" i="1" dirty="0"/>
              <a:t>bridge</a:t>
            </a:r>
            <a:r>
              <a:rPr lang="en-US" b="0" dirty="0"/>
              <a:t> </a:t>
            </a:r>
            <a:r>
              <a:rPr lang="en-US" dirty="0"/>
              <a:t>network is for working with containers on a single host. The </a:t>
            </a:r>
            <a:r>
              <a:rPr lang="en-US" b="0" i="1" dirty="0"/>
              <a:t>overlay</a:t>
            </a:r>
            <a:r>
              <a:rPr lang="en-US" b="0" dirty="0"/>
              <a:t> </a:t>
            </a:r>
            <a:r>
              <a:rPr lang="en-US" dirty="0"/>
              <a:t>network is for working with containers that run across multiple hosts.</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networks </a:t>
            </a:r>
          </a:p>
        </p:txBody>
      </p:sp>
    </p:spTree>
    <p:extLst>
      <p:ext uri="{BB962C8B-B14F-4D97-AF65-F5344CB8AC3E}">
        <p14:creationId xmlns:p14="http://schemas.microsoft.com/office/powerpoint/2010/main" val="3231616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Creating a network in Docker is easy. Bridge networks are the default, which means you simply need to give the network a name:</a:t>
            </a:r>
          </a:p>
          <a:p>
            <a:pPr marL="1028700" lvl="1" indent="-342900"/>
            <a:r>
              <a:rPr lang="en-US" b="0" dirty="0">
                <a:latin typeface="Consolas" panose="020B0609020204030204" pitchFamily="49" charset="0"/>
              </a:rPr>
              <a:t>docker network create </a:t>
            </a:r>
            <a:r>
              <a:rPr lang="en-US" dirty="0" err="1">
                <a:latin typeface="Consolas" panose="020B0609020204030204" pitchFamily="49" charset="0"/>
              </a:rPr>
              <a:t>docker_training_network</a:t>
            </a:r>
            <a:endParaRPr lang="en-US" dirty="0">
              <a:latin typeface="Consolas" panose="020B0609020204030204" pitchFamily="49" charset="0"/>
            </a:endParaRPr>
          </a:p>
          <a:p>
            <a:pPr marL="342900" indent="-342900">
              <a:buFont typeface="Arial" panose="020B0604020202020204" pitchFamily="34" charset="0"/>
              <a:buChar char="•"/>
            </a:pPr>
            <a:r>
              <a:rPr lang="en-US" dirty="0"/>
              <a:t>Once network is created, we can start container that joins the new network:</a:t>
            </a:r>
          </a:p>
          <a:p>
            <a:pPr marL="1028700" lvl="1" indent="-342900"/>
            <a:r>
              <a:rPr lang="en-US" dirty="0">
                <a:latin typeface="Consolas" panose="020B0609020204030204" pitchFamily="49" charset="0"/>
              </a:rPr>
              <a:t>docker container run -d --name </a:t>
            </a:r>
            <a:r>
              <a:rPr lang="en-US" dirty="0" err="1">
                <a:latin typeface="Consolas" panose="020B0609020204030204" pitchFamily="49" charset="0"/>
              </a:rPr>
              <a:t>docker_training_nginx</a:t>
            </a:r>
            <a:r>
              <a:rPr lang="en-US" dirty="0">
                <a:latin typeface="Consolas" panose="020B0609020204030204" pitchFamily="49" charset="0"/>
              </a:rPr>
              <a:t> --network </a:t>
            </a:r>
            <a:r>
              <a:rPr lang="en-US" dirty="0" err="1">
                <a:latin typeface="Consolas" panose="020B0609020204030204" pitchFamily="49" charset="0"/>
              </a:rPr>
              <a:t>docker_training_network</a:t>
            </a:r>
            <a:r>
              <a:rPr lang="en-US" dirty="0">
                <a:latin typeface="Consolas" panose="020B0609020204030204" pitchFamily="49" charset="0"/>
              </a:rPr>
              <a:t> </a:t>
            </a:r>
            <a:r>
              <a:rPr lang="en-US" dirty="0" err="1">
                <a:latin typeface="Consolas" panose="020B0609020204030204" pitchFamily="49" charset="0"/>
              </a:rPr>
              <a:t>nginx:alpine</a:t>
            </a:r>
            <a:endParaRPr lang="en-US" dirty="0">
              <a:latin typeface="Consolas" panose="020B0609020204030204" pitchFamily="49" charset="0"/>
            </a:endParaRPr>
          </a:p>
          <a:p>
            <a:pPr marL="342900" indent="-342900">
              <a:buFont typeface="Arial" panose="020B0604020202020204" pitchFamily="34" charset="0"/>
              <a:buChar char="•"/>
            </a:pPr>
            <a:r>
              <a:rPr lang="en-US" b="0" dirty="0"/>
              <a:t>The </a:t>
            </a:r>
            <a:r>
              <a:rPr lang="en-US" b="0" dirty="0">
                <a:latin typeface="Consolas" panose="020B0609020204030204" pitchFamily="49" charset="0"/>
              </a:rPr>
              <a:t>--network</a:t>
            </a:r>
            <a:r>
              <a:rPr lang="en-US" dirty="0"/>
              <a:t> </a:t>
            </a:r>
            <a:r>
              <a:rPr lang="en-US" b="0" dirty="0"/>
              <a:t>option tells Docker to join container into the network, which means container will get an IP address from the network’s range. </a:t>
            </a:r>
            <a:r>
              <a:rPr lang="en-US" dirty="0"/>
              <a:t>	</a:t>
            </a:r>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and using Docker networks </a:t>
            </a:r>
          </a:p>
        </p:txBody>
      </p:sp>
    </p:spTree>
    <p:extLst>
      <p:ext uri="{BB962C8B-B14F-4D97-AF65-F5344CB8AC3E}">
        <p14:creationId xmlns:p14="http://schemas.microsoft.com/office/powerpoint/2010/main" val="216335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We can get the IP address either by inspecting the container or the network.</a:t>
            </a:r>
            <a:r>
              <a:rPr lang="en-US" b="1" dirty="0"/>
              <a:t> </a:t>
            </a:r>
            <a:r>
              <a:rPr lang="en-US" dirty="0"/>
              <a:t>	</a:t>
            </a:r>
            <a:endParaRPr lang="ru-UA" dirty="0"/>
          </a:p>
          <a:p>
            <a:pPr marL="1028700" lvl="1" indent="-342900"/>
            <a:r>
              <a:rPr lang="en-US" b="0" dirty="0">
                <a:latin typeface="Consolas" panose="020B0609020204030204" pitchFamily="49" charset="0"/>
              </a:rPr>
              <a:t>docker network inspect </a:t>
            </a:r>
            <a:r>
              <a:rPr lang="en-US" b="0" dirty="0" err="1">
                <a:latin typeface="Consolas" panose="020B0609020204030204" pitchFamily="49" charset="0"/>
              </a:rPr>
              <a:t>docker_training_network</a:t>
            </a:r>
            <a:endParaRPr lang="en-US" b="0" dirty="0">
              <a:latin typeface="Consolas" panose="020B0609020204030204" pitchFamily="49" charset="0"/>
            </a:endParaRPr>
          </a:p>
          <a:p>
            <a:pPr marL="342900" indent="-342900">
              <a:buFont typeface="Arial" panose="020B0604020202020204" pitchFamily="34" charset="0"/>
              <a:buChar char="•"/>
            </a:pPr>
            <a:r>
              <a:rPr lang="en-US" dirty="0"/>
              <a:t>Because network is a bridge network, it should be possible to access container by its IP address from the host.</a:t>
            </a:r>
          </a:p>
          <a:p>
            <a:pPr marL="342900" indent="-342900">
              <a:buFont typeface="Arial" panose="020B0604020202020204" pitchFamily="34" charset="0"/>
              <a:buChar char="•"/>
            </a:pPr>
            <a:r>
              <a:rPr lang="en-US" b="0" u="sng" dirty="0"/>
              <a:t>Note:</a:t>
            </a:r>
            <a:r>
              <a:rPr lang="en-US" dirty="0"/>
              <a:t> The bridge is between the container and the host. If you’re running on Linux you can access containers by their IP address. On Docker for Mac and Docker for Windows, remember the host is a Linux VM, so you can’t connect directly to the container IP address from your host machine.</a:t>
            </a:r>
            <a:endParaRPr lang="en-US" b="0" dirty="0">
              <a:latin typeface="Consolas" panose="020B0609020204030204" pitchFamily="49" charset="0"/>
            </a:endParaRPr>
          </a:p>
          <a:p>
            <a:pPr marL="342900" indent="-342900">
              <a:buFont typeface="Arial" panose="020B0604020202020204" pitchFamily="34" charset="0"/>
              <a:buChar char="•"/>
            </a:pP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Inspecting Docker networks </a:t>
            </a:r>
          </a:p>
        </p:txBody>
      </p:sp>
    </p:spTree>
    <p:extLst>
      <p:ext uri="{BB962C8B-B14F-4D97-AF65-F5344CB8AC3E}">
        <p14:creationId xmlns:p14="http://schemas.microsoft.com/office/powerpoint/2010/main" val="2327305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has a built-in DNS server, so containers on the same network can access each other by name as well as by IP address.</a:t>
            </a:r>
          </a:p>
          <a:p>
            <a:pPr marL="342900" indent="-342900">
              <a:buFont typeface="Arial" panose="020B0604020202020204" pitchFamily="34" charset="0"/>
              <a:buChar char="•"/>
            </a:pPr>
            <a:r>
              <a:rPr lang="en-US" b="0" dirty="0"/>
              <a:t>The DNS server in Docker makes application configuration easy in a </a:t>
            </a:r>
            <a:r>
              <a:rPr lang="en-US" b="0" dirty="0" err="1"/>
              <a:t>multicontainer</a:t>
            </a:r>
            <a:r>
              <a:rPr lang="en-US" b="0" dirty="0"/>
              <a:t> system because, in your applications, you simply refer to dependencies by their container name. If you have a database container called </a:t>
            </a:r>
            <a:r>
              <a:rPr lang="en-US" b="0" dirty="0" err="1">
                <a:latin typeface="Consolas" panose="020B0609020204030204" pitchFamily="49" charset="0"/>
              </a:rPr>
              <a:t>mysql</a:t>
            </a:r>
            <a:r>
              <a:rPr lang="en-US" b="0" dirty="0"/>
              <a:t>, the connection string in your web app can always use </a:t>
            </a:r>
            <a:r>
              <a:rPr lang="en-US" b="0" dirty="0" err="1">
                <a:latin typeface="Consolas" panose="020B0609020204030204" pitchFamily="49" charset="0"/>
              </a:rPr>
              <a:t>mysql</a:t>
            </a:r>
            <a:r>
              <a:rPr lang="en-US" dirty="0"/>
              <a:t> </a:t>
            </a:r>
            <a:r>
              <a:rPr lang="en-US" b="0" dirty="0"/>
              <a:t>as the server name. You don’t need to switch connection strings for different environments—provided you orchestrate the same way in every environment.</a:t>
            </a:r>
          </a:p>
          <a:p>
            <a:pPr marL="342900" indent="-342900">
              <a:buFont typeface="Arial" panose="020B0604020202020204" pitchFamily="34" charset="0"/>
              <a:buChar char="•"/>
            </a:pPr>
            <a:r>
              <a:rPr lang="en-US" b="0" dirty="0"/>
              <a:t>When you make assumptions about server names in your system, orchestration becomes a key part of your delivery. You can use Docker Compose to ensure containers get orchestrated correctly.</a:t>
            </a: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DNS Server </a:t>
            </a:r>
          </a:p>
        </p:txBody>
      </p:sp>
    </p:spTree>
    <p:extLst>
      <p:ext uri="{BB962C8B-B14F-4D97-AF65-F5344CB8AC3E}">
        <p14:creationId xmlns:p14="http://schemas.microsoft.com/office/powerpoint/2010/main" val="3861258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networks</a:t>
            </a:r>
          </a:p>
        </p:txBody>
      </p:sp>
    </p:spTree>
    <p:extLst>
      <p:ext uri="{BB962C8B-B14F-4D97-AF65-F5344CB8AC3E}">
        <p14:creationId xmlns:p14="http://schemas.microsoft.com/office/powerpoint/2010/main" val="2876609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Compose</a:t>
            </a:r>
          </a:p>
        </p:txBody>
      </p:sp>
    </p:spTree>
    <p:extLst>
      <p:ext uri="{BB962C8B-B14F-4D97-AF65-F5344CB8AC3E}">
        <p14:creationId xmlns:p14="http://schemas.microsoft.com/office/powerpoint/2010/main" val="2820559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Compose</a:t>
            </a:r>
          </a:p>
        </p:txBody>
      </p:sp>
    </p:spTree>
    <p:extLst>
      <p:ext uri="{BB962C8B-B14F-4D97-AF65-F5344CB8AC3E}">
        <p14:creationId xmlns:p14="http://schemas.microsoft.com/office/powerpoint/2010/main" val="61974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079409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buFont typeface="Arial" panose="020B0604020202020204" pitchFamily="34" charset="0"/>
              <a:buChar char="•"/>
            </a:pPr>
            <a:r>
              <a:rPr lang="en-US" b="0" dirty="0"/>
              <a:t>Images can be versioned, so you can be sure the software you release to production is exactly what you’ve tested.</a:t>
            </a:r>
          </a:p>
          <a:p>
            <a:pPr marL="342900" indent="-342900">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 single product which has three components:</a:t>
            </a:r>
          </a:p>
          <a:p>
            <a:pPr marL="1028700" lvl="1" indent="-342900"/>
            <a:r>
              <a:rPr lang="en-US" b="0" dirty="0"/>
              <a:t>Background server that does the work;</a:t>
            </a:r>
          </a:p>
          <a:p>
            <a:pPr marL="1028700" lvl="1" indent="-342900"/>
            <a:r>
              <a:rPr lang="en-US" b="0" dirty="0"/>
              <a:t>Docker client, a command-line interface for working with the server;</a:t>
            </a:r>
          </a:p>
          <a:p>
            <a:pPr marL="1028700" lvl="1" indent="-342900"/>
            <a:r>
              <a:rPr lang="en-US" b="0" dirty="0"/>
              <a:t>REST API for client-server communication.</a:t>
            </a:r>
          </a:p>
          <a:p>
            <a:pPr marL="342900" indent="-342900">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18246</TotalTime>
  <Words>2593</Words>
  <Application>Microsoft Office PowerPoint</Application>
  <PresentationFormat>Widescreen</PresentationFormat>
  <Paragraphs>219</Paragraphs>
  <Slides>42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Consolas</vt:lpstr>
      <vt:lpstr>Open Sans Light</vt:lpstr>
      <vt:lpstr>Open Sans</vt:lpstr>
      <vt:lpstr>Open Sans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Sergey Tantsyura</cp:lastModifiedBy>
  <cp:revision>426</cp:revision>
  <dcterms:created xsi:type="dcterms:W3CDTF">2019-01-10T20:34:19Z</dcterms:created>
  <dcterms:modified xsi:type="dcterms:W3CDTF">2019-10-15T12:03:06Z</dcterms:modified>
</cp:coreProperties>
</file>