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4"/>
  </p:notesMasterIdLst>
  <p:handoutMasterIdLst>
    <p:handoutMasterId r:id="rId45"/>
  </p:handoutMasterIdLst>
  <p:sldIdLst>
    <p:sldId id="279" r:id="rId2"/>
    <p:sldId id="677" r:id="rId3"/>
    <p:sldId id="676" r:id="rId4"/>
    <p:sldId id="687" r:id="rId5"/>
    <p:sldId id="708" r:id="rId6"/>
    <p:sldId id="718" r:id="rId7"/>
    <p:sldId id="719" r:id="rId8"/>
    <p:sldId id="716" r:id="rId9"/>
    <p:sldId id="717" r:id="rId10"/>
    <p:sldId id="720" r:id="rId11"/>
    <p:sldId id="721" r:id="rId12"/>
    <p:sldId id="722" r:id="rId13"/>
    <p:sldId id="725" r:id="rId14"/>
    <p:sldId id="726" r:id="rId15"/>
    <p:sldId id="723" r:id="rId16"/>
    <p:sldId id="688" r:id="rId17"/>
    <p:sldId id="709" r:id="rId18"/>
    <p:sldId id="689" r:id="rId19"/>
    <p:sldId id="710" r:id="rId20"/>
    <p:sldId id="724" r:id="rId21"/>
    <p:sldId id="727" r:id="rId22"/>
    <p:sldId id="728" r:id="rId23"/>
    <p:sldId id="729" r:id="rId24"/>
    <p:sldId id="730" r:id="rId25"/>
    <p:sldId id="731" r:id="rId26"/>
    <p:sldId id="732" r:id="rId27"/>
    <p:sldId id="733" r:id="rId28"/>
    <p:sldId id="690" r:id="rId29"/>
    <p:sldId id="711" r:id="rId30"/>
    <p:sldId id="691" r:id="rId31"/>
    <p:sldId id="712" r:id="rId32"/>
    <p:sldId id="734" r:id="rId33"/>
    <p:sldId id="737" r:id="rId34"/>
    <p:sldId id="738" r:id="rId35"/>
    <p:sldId id="739" r:id="rId36"/>
    <p:sldId id="740" r:id="rId37"/>
    <p:sldId id="735" r:id="rId38"/>
    <p:sldId id="736" r:id="rId39"/>
    <p:sldId id="692" r:id="rId40"/>
    <p:sldId id="713" r:id="rId41"/>
    <p:sldId id="321" r:id="rId42"/>
    <p:sldId id="320" r:id="rId43"/>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Open Sans Light" panose="020B0306030504020204" pitchFamily="34" charset="0"/>
      <p:regular r:id="rId58"/>
      <p:italic r:id="rId59"/>
    </p:embeddedFont>
    <p:embeddedFont>
      <p:font typeface="Open Sans Semibold" panose="020B0706030804020204"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Lst>
        </p14:section>
        <p14:section name="Orchestrating Systems with Docker" id="{E9382E0D-C5A3-4246-97FC-3948D5993027}">
          <p14:sldIdLst>
            <p14:sldId id="691"/>
            <p14:sldId id="712"/>
            <p14:sldId id="734"/>
            <p14:sldId id="737"/>
            <p14:sldId id="738"/>
            <p14:sldId id="739"/>
            <p14:sldId id="740"/>
            <p14:sldId id="735"/>
            <p14:sldId id="736"/>
          </p14:sldIdLst>
        </p14:section>
        <p14:section name="Clustering Hosts with Docker Swarm" id="{6DC6AF43-3C7E-4F8E-A632-3F9F7D888F39}">
          <p14:sldIdLst>
            <p14:sldId id="692"/>
            <p14:sldId id="713"/>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79918" autoAdjust="0"/>
  </p:normalViewPr>
  <p:slideViewPr>
    <p:cSldViewPr snapToGrid="0" snapToObjects="1">
      <p:cViewPr varScale="1">
        <p:scale>
          <a:sx n="97" d="100"/>
          <a:sy n="97" d="100"/>
        </p:scale>
        <p:origin x="858"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10/16/2019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36</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38</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Run a command in a new container:</a:t>
            </a:r>
          </a:p>
          <a:p>
            <a:pPr marL="1028700" lvl="1" indent="-342900"/>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816298275"/>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Manage containers:</a:t>
            </a:r>
          </a:p>
          <a:p>
            <a:pPr marL="1028700" lvl="1" indent="-342900"/>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3060113552"/>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30531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You will need your own account on Docker Hub if you want to push images and share them.</a:t>
            </a:r>
          </a:p>
          <a:p>
            <a:pPr marL="342900" indent="-342900">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r>
              <a:rPr lang="en-US" dirty="0">
                <a:latin typeface="Consolas" panose="020B0609020204030204" pitchFamily="49" charset="0"/>
              </a:rPr>
              <a:t>docker login</a:t>
            </a:r>
          </a:p>
          <a:p>
            <a:pPr marL="342900" indent="-342900">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r>
              <a:rPr lang="en-US" b="0" dirty="0"/>
              <a:t>docker image push [OPTIONS] NAME[:TAG] </a:t>
            </a:r>
          </a:p>
          <a:p>
            <a:pPr marL="342900" indent="-342900">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buFont typeface="Arial" panose="020B0604020202020204" pitchFamily="34" charset="0"/>
              <a:buChar char="•"/>
            </a:pPr>
            <a:r>
              <a:rPr lang="en-US" b="0" dirty="0"/>
              <a:t>One image can have multiple tags. Tags can be version numbers, commit labels, codenames—any useful way to classify images.</a:t>
            </a:r>
          </a:p>
          <a:p>
            <a:pPr marL="342900" indent="-342900">
              <a:buFont typeface="Arial" panose="020B0604020202020204" pitchFamily="34" charset="0"/>
              <a:buChar char="•"/>
            </a:pPr>
            <a:r>
              <a:rPr lang="en-US" b="0" dirty="0"/>
              <a:t>It’s important to specify a tag for base images in your FROM instruction. If you don’t, the image tagged as latest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r>
              <a:rPr lang="en-US" b="0" dirty="0"/>
              <a:t> Once image is tagged properly, it can be pushed to local registry:</a:t>
            </a:r>
          </a:p>
          <a:p>
            <a:pPr marL="1028700" lvl="1" indent="-342900"/>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1321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buFont typeface="Arial" panose="020B0604020202020204" pitchFamily="34" charset="0"/>
              <a:buChar char="•"/>
            </a:pPr>
            <a:r>
              <a:rPr lang="en-US" dirty="0"/>
              <a:t>Once network is created, we can start container that joins the new network:</a:t>
            </a:r>
          </a:p>
          <a:p>
            <a:pPr marL="1028700" lvl="1" indent="-342900"/>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buFont typeface="Arial" panose="020B0604020202020204" pitchFamily="34" charset="0"/>
              <a:buChar char="•"/>
            </a:pPr>
            <a:r>
              <a:rPr lang="en-US" dirty="0"/>
              <a:t>Because network is a bridge network, it should be possible to access container by its IP address from the host.</a:t>
            </a:r>
          </a:p>
          <a:p>
            <a:pPr marL="342900" indent="-342900">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a:t>
            </a:r>
          </a:p>
        </p:txBody>
      </p:sp>
    </p:spTree>
    <p:extLst>
      <p:ext uri="{BB962C8B-B14F-4D97-AF65-F5344CB8AC3E}">
        <p14:creationId xmlns:p14="http://schemas.microsoft.com/office/powerpoint/2010/main" val="282055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pic>
        <p:nvPicPr>
          <p:cNvPr id="4" name="Picture 3">
            <a:extLst>
              <a:ext uri="{FF2B5EF4-FFF2-40B4-BE49-F238E27FC236}">
                <a16:creationId xmlns:a16="http://schemas.microsoft.com/office/drawing/2014/main" id="{F978E71E-170F-47E9-96E0-570EC05C7749}"/>
              </a:ext>
            </a:extLst>
          </p:cNvPr>
          <p:cNvPicPr>
            <a:picLocks noChangeAspect="1"/>
          </p:cNvPicPr>
          <p:nvPr/>
        </p:nvPicPr>
        <p:blipFill>
          <a:blip r:embed="rId3"/>
          <a:stretch>
            <a:fillRect/>
          </a:stretch>
        </p:blipFill>
        <p:spPr>
          <a:xfrm>
            <a:off x="366755" y="3351697"/>
            <a:ext cx="11431595" cy="2534004"/>
          </a:xfrm>
          <a:prstGeom prst="rect">
            <a:avLst/>
          </a:prstGeom>
        </p:spPr>
      </p:pic>
    </p:spTree>
    <p:extLst>
      <p:ext uri="{BB962C8B-B14F-4D97-AF65-F5344CB8AC3E}">
        <p14:creationId xmlns:p14="http://schemas.microsoft.com/office/powerpoint/2010/main" val="6197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079409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buFont typeface="Arial" panose="020B0604020202020204" pitchFamily="34" charset="0"/>
              <a:buChar char="•"/>
            </a:pPr>
            <a:r>
              <a:rPr lang="en-US" b="0" dirty="0"/>
              <a:t>Images can be versioned, so you can be sure the software you release to production is exactly what you’ve tested.</a:t>
            </a:r>
          </a:p>
          <a:p>
            <a:pPr marL="342900" indent="-342900">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 single product which has three components:</a:t>
            </a:r>
          </a:p>
          <a:p>
            <a:pPr marL="1028700" lvl="1" indent="-342900"/>
            <a:r>
              <a:rPr lang="en-US" b="0" dirty="0"/>
              <a:t>Background server that does the work;</a:t>
            </a:r>
          </a:p>
          <a:p>
            <a:pPr marL="1028700" lvl="1" indent="-342900"/>
            <a:r>
              <a:rPr lang="en-US" b="0" dirty="0"/>
              <a:t>Docker client, a command-line interface for working with the server;</a:t>
            </a:r>
          </a:p>
          <a:p>
            <a:pPr marL="1028700" lvl="1" indent="-342900"/>
            <a:r>
              <a:rPr lang="en-US" b="0" dirty="0"/>
              <a:t>REST API for client-server communication.</a:t>
            </a:r>
          </a:p>
          <a:p>
            <a:pPr marL="342900" indent="-342900">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18247</TotalTime>
  <Words>2619</Words>
  <Application>Microsoft Office PowerPoint</Application>
  <PresentationFormat>Widescreen</PresentationFormat>
  <Paragraphs>220</Paragraphs>
  <Slides>42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Open Sans Semibold</vt:lpstr>
      <vt:lpstr>Consolas</vt:lpstr>
      <vt:lpstr>Arial</vt:lpstr>
      <vt:lpstr>Open Sans</vt:lpstr>
      <vt:lpstr>Calibri</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431</cp:revision>
  <dcterms:created xsi:type="dcterms:W3CDTF">2019-01-10T20:34:19Z</dcterms:created>
  <dcterms:modified xsi:type="dcterms:W3CDTF">2019-10-16T08:37:49Z</dcterms:modified>
</cp:coreProperties>
</file>