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1"/>
  </p:notesMasterIdLst>
  <p:handoutMasterIdLst>
    <p:handoutMasterId r:id="rId72"/>
  </p:handoutMasterIdLst>
  <p:sldIdLst>
    <p:sldId id="279" r:id="rId2"/>
    <p:sldId id="677" r:id="rId3"/>
    <p:sldId id="767" r:id="rId4"/>
    <p:sldId id="676" r:id="rId5"/>
    <p:sldId id="687" r:id="rId6"/>
    <p:sldId id="708" r:id="rId7"/>
    <p:sldId id="718" r:id="rId8"/>
    <p:sldId id="719" r:id="rId9"/>
    <p:sldId id="716" r:id="rId10"/>
    <p:sldId id="717" r:id="rId11"/>
    <p:sldId id="720" r:id="rId12"/>
    <p:sldId id="721" r:id="rId13"/>
    <p:sldId id="722" r:id="rId14"/>
    <p:sldId id="725" r:id="rId15"/>
    <p:sldId id="726" r:id="rId16"/>
    <p:sldId id="723" r:id="rId17"/>
    <p:sldId id="688" r:id="rId18"/>
    <p:sldId id="709" r:id="rId19"/>
    <p:sldId id="746" r:id="rId20"/>
    <p:sldId id="747" r:id="rId21"/>
    <p:sldId id="748" r:id="rId22"/>
    <p:sldId id="749" r:id="rId23"/>
    <p:sldId id="750" r:id="rId24"/>
    <p:sldId id="751" r:id="rId25"/>
    <p:sldId id="752" r:id="rId26"/>
    <p:sldId id="753" r:id="rId27"/>
    <p:sldId id="754" r:id="rId28"/>
    <p:sldId id="689" r:id="rId29"/>
    <p:sldId id="710" r:id="rId30"/>
    <p:sldId id="724" r:id="rId31"/>
    <p:sldId id="727" r:id="rId32"/>
    <p:sldId id="728" r:id="rId33"/>
    <p:sldId id="729" r:id="rId34"/>
    <p:sldId id="730" r:id="rId35"/>
    <p:sldId id="731" r:id="rId36"/>
    <p:sldId id="732" r:id="rId37"/>
    <p:sldId id="733" r:id="rId38"/>
    <p:sldId id="690" r:id="rId39"/>
    <p:sldId id="711" r:id="rId40"/>
    <p:sldId id="755" r:id="rId41"/>
    <p:sldId id="756" r:id="rId42"/>
    <p:sldId id="757" r:id="rId43"/>
    <p:sldId id="758" r:id="rId44"/>
    <p:sldId id="759" r:id="rId45"/>
    <p:sldId id="691" r:id="rId46"/>
    <p:sldId id="712" r:id="rId47"/>
    <p:sldId id="734" r:id="rId48"/>
    <p:sldId id="737" r:id="rId49"/>
    <p:sldId id="738" r:id="rId50"/>
    <p:sldId id="739" r:id="rId51"/>
    <p:sldId id="740" r:id="rId52"/>
    <p:sldId id="735" r:id="rId53"/>
    <p:sldId id="741" r:id="rId54"/>
    <p:sldId id="742" r:id="rId55"/>
    <p:sldId id="743" r:id="rId56"/>
    <p:sldId id="744" r:id="rId57"/>
    <p:sldId id="745" r:id="rId58"/>
    <p:sldId id="736" r:id="rId59"/>
    <p:sldId id="692" r:id="rId60"/>
    <p:sldId id="713" r:id="rId61"/>
    <p:sldId id="760" r:id="rId62"/>
    <p:sldId id="761" r:id="rId63"/>
    <p:sldId id="762" r:id="rId64"/>
    <p:sldId id="763" r:id="rId65"/>
    <p:sldId id="764" r:id="rId66"/>
    <p:sldId id="765" r:id="rId67"/>
    <p:sldId id="766" r:id="rId68"/>
    <p:sldId id="321" r:id="rId69"/>
    <p:sldId id="320" r:id="rId70"/>
  </p:sldIdLst>
  <p:sldSz cx="12192000" cy="6858000"/>
  <p:notesSz cx="6858000" cy="9144000"/>
  <p:embeddedFontLst>
    <p:embeddedFont>
      <p:font typeface="Calibri" panose="020F0502020204030204" pitchFamily="34" charset="0"/>
      <p:regular r:id="rId73"/>
      <p:bold r:id="rId74"/>
      <p:italic r:id="rId75"/>
      <p:boldItalic r:id="rId76"/>
    </p:embeddedFont>
    <p:embeddedFont>
      <p:font typeface="Consolas" panose="020B0609020204030204" pitchFamily="49" charset="0"/>
      <p:regular r:id="rId77"/>
      <p:bold r:id="rId78"/>
      <p:italic r:id="rId79"/>
      <p:boldItalic r:id="rId80"/>
    </p:embeddedFont>
    <p:embeddedFont>
      <p:font typeface="Open Sans" panose="020B0606030504020204" pitchFamily="34" charset="0"/>
      <p:regular r:id="rId81"/>
      <p:bold r:id="rId82"/>
      <p:italic r:id="rId83"/>
      <p:boldItalic r:id="rId84"/>
    </p:embeddedFont>
    <p:embeddedFont>
      <p:font typeface="Open Sans Light" panose="020B0306030504020204" pitchFamily="34" charset="0"/>
      <p:regular r:id="rId85"/>
      <p:italic r:id="rId86"/>
    </p:embeddedFont>
    <p:embeddedFont>
      <p:font typeface="Open Sans Semibold" panose="020B0706030804020204" pitchFamily="34"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76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 id="746"/>
            <p14:sldId id="747"/>
            <p14:sldId id="748"/>
            <p14:sldId id="749"/>
            <p14:sldId id="750"/>
            <p14:sldId id="751"/>
            <p14:sldId id="752"/>
            <p14:sldId id="753"/>
            <p14:sldId id="754"/>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 id="755"/>
            <p14:sldId id="756"/>
            <p14:sldId id="757"/>
            <p14:sldId id="758"/>
            <p14:sldId id="759"/>
          </p14:sldIdLst>
        </p14:section>
        <p14:section name="Orchestrating Systems with Docker" id="{E9382E0D-C5A3-4246-97FC-3948D5993027}">
          <p14:sldIdLst>
            <p14:sldId id="691"/>
            <p14:sldId id="712"/>
            <p14:sldId id="734"/>
            <p14:sldId id="737"/>
            <p14:sldId id="738"/>
            <p14:sldId id="739"/>
            <p14:sldId id="740"/>
            <p14:sldId id="735"/>
            <p14:sldId id="741"/>
            <p14:sldId id="742"/>
            <p14:sldId id="743"/>
            <p14:sldId id="744"/>
            <p14:sldId id="745"/>
            <p14:sldId id="736"/>
          </p14:sldIdLst>
        </p14:section>
        <p14:section name="Clustering Hosts with Docker Swarm" id="{6DC6AF43-3C7E-4F8E-A632-3F9F7D888F39}">
          <p14:sldIdLst>
            <p14:sldId id="692"/>
            <p14:sldId id="713"/>
            <p14:sldId id="760"/>
            <p14:sldId id="761"/>
            <p14:sldId id="762"/>
            <p14:sldId id="763"/>
            <p14:sldId id="764"/>
            <p14:sldId id="765"/>
            <p14:sldId id="766"/>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93309" autoAdjust="0"/>
  </p:normalViewPr>
  <p:slideViewPr>
    <p:cSldViewPr snapToGrid="0" snapToObjects="1">
      <p:cViewPr varScale="1">
        <p:scale>
          <a:sx n="99" d="100"/>
          <a:sy n="99" d="100"/>
        </p:scale>
        <p:origin x="780"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notesMaster" Target="notesMasters/notesMaster1.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10/16/2019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nuget1ca2/feeds/SC_Dev_Container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16</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err="1"/>
              <a:t>Dockerfile</a:t>
            </a:r>
            <a:r>
              <a:rPr lang="en-US" dirty="0"/>
              <a:t> can be named anyhow, but </a:t>
            </a:r>
            <a:r>
              <a:rPr lang="en-US" dirty="0" err="1"/>
              <a:t>dockerfile</a:t>
            </a:r>
            <a:r>
              <a:rPr lang="en-US" dirty="0"/>
              <a:t> is a standard name</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19</a:t>
            </a:fld>
            <a:endParaRPr lang="en-US"/>
          </a:p>
        </p:txBody>
      </p:sp>
    </p:spTree>
    <p:extLst>
      <p:ext uri="{BB962C8B-B14F-4D97-AF65-F5344CB8AC3E}">
        <p14:creationId xmlns:p14="http://schemas.microsoft.com/office/powerpoint/2010/main" val="17736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21</a:t>
            </a:fld>
            <a:endParaRPr lang="en-US"/>
          </a:p>
        </p:txBody>
      </p:sp>
    </p:spTree>
    <p:extLst>
      <p:ext uri="{BB962C8B-B14F-4D97-AF65-F5344CB8AC3E}">
        <p14:creationId xmlns:p14="http://schemas.microsoft.com/office/powerpoint/2010/main" val="197093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132548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a:p>
            <a:endParaRPr lang="en-US" dirty="0"/>
          </a:p>
          <a:p>
            <a:r>
              <a:rPr lang="en-US" dirty="0"/>
              <a:t>Sitecore registry:</a:t>
            </a:r>
          </a:p>
          <a:p>
            <a:r>
              <a:rPr lang="en-US" dirty="0">
                <a:hlinkClick r:id="rId4"/>
              </a:rPr>
              <a:t>http://nuget1ca2/feeds/SC_Dev_Containers</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/04_Data_Storage</a:t>
            </a:r>
          </a:p>
        </p:txBody>
      </p:sp>
      <p:sp>
        <p:nvSpPr>
          <p:cNvPr id="4" name="Slide Number Placeholder 3"/>
          <p:cNvSpPr>
            <a:spLocks noGrp="1"/>
          </p:cNvSpPr>
          <p:nvPr>
            <p:ph type="sldNum" sz="quarter" idx="5"/>
          </p:nvPr>
        </p:nvSpPr>
        <p:spPr/>
        <p:txBody>
          <a:bodyPr/>
          <a:lstStyle/>
          <a:p>
            <a:fld id="{AA4E6B44-8A2D-409F-997F-4C23C1BB012E}" type="slidenum">
              <a:rPr lang="en-US" smtClean="0"/>
              <a:t>41</a:t>
            </a:fld>
            <a:endParaRPr lang="en-US"/>
          </a:p>
        </p:txBody>
      </p:sp>
    </p:spTree>
    <p:extLst>
      <p:ext uri="{BB962C8B-B14F-4D97-AF65-F5344CB8AC3E}">
        <p14:creationId xmlns:p14="http://schemas.microsoft.com/office/powerpoint/2010/main" val="40226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42</a:t>
            </a:fld>
            <a:endParaRPr lang="en-US"/>
          </a:p>
        </p:txBody>
      </p:sp>
    </p:spTree>
    <p:extLst>
      <p:ext uri="{BB962C8B-B14F-4D97-AF65-F5344CB8AC3E}">
        <p14:creationId xmlns:p14="http://schemas.microsoft.com/office/powerpoint/2010/main" val="184163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/04_Data_Storage</a:t>
            </a:r>
          </a:p>
        </p:txBody>
      </p:sp>
      <p:sp>
        <p:nvSpPr>
          <p:cNvPr id="4" name="Slide Number Placeholder 3"/>
          <p:cNvSpPr>
            <a:spLocks noGrp="1"/>
          </p:cNvSpPr>
          <p:nvPr>
            <p:ph type="sldNum" sz="quarter" idx="5"/>
          </p:nvPr>
        </p:nvSpPr>
        <p:spPr/>
        <p:txBody>
          <a:bodyPr/>
          <a:lstStyle/>
          <a:p>
            <a:fld id="{AA4E6B44-8A2D-409F-997F-4C23C1BB012E}" type="slidenum">
              <a:rPr lang="en-US" smtClean="0"/>
              <a:t>43</a:t>
            </a:fld>
            <a:endParaRPr lang="en-US"/>
          </a:p>
        </p:txBody>
      </p:sp>
    </p:spTree>
    <p:extLst>
      <p:ext uri="{BB962C8B-B14F-4D97-AF65-F5344CB8AC3E}">
        <p14:creationId xmlns:p14="http://schemas.microsoft.com/office/powerpoint/2010/main" val="15105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r>
              <a:rPr lang="en-US" dirty="0" err="1"/>
              <a:t>NetworkManagement</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51</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docker-</a:t>
            </a:r>
            <a:r>
              <a:rPr lang="en-US" dirty="0" err="1"/>
              <a:t>compose.yml</a:t>
            </a:r>
            <a:r>
              <a:rPr lang="en-US" dirty="0"/>
              <a:t> it is possible to use </a:t>
            </a:r>
            <a:r>
              <a:rPr lang="en-US" dirty="0" err="1"/>
              <a:t>deploy.replicas</a:t>
            </a:r>
            <a:r>
              <a:rPr lang="en-US" dirty="0"/>
              <a:t> to set scaling level.</a:t>
            </a:r>
          </a:p>
        </p:txBody>
      </p:sp>
      <p:sp>
        <p:nvSpPr>
          <p:cNvPr id="4" name="Slide Number Placeholder 3"/>
          <p:cNvSpPr>
            <a:spLocks noGrp="1"/>
          </p:cNvSpPr>
          <p:nvPr>
            <p:ph type="sldNum" sz="quarter" idx="5"/>
          </p:nvPr>
        </p:nvSpPr>
        <p:spPr/>
        <p:txBody>
          <a:bodyPr/>
          <a:lstStyle/>
          <a:p>
            <a:fld id="{AA4E6B44-8A2D-409F-997F-4C23C1BB012E}" type="slidenum">
              <a:rPr lang="en-US" smtClean="0"/>
              <a:t>55</a:t>
            </a:fld>
            <a:endParaRPr lang="en-US"/>
          </a:p>
        </p:txBody>
      </p:sp>
    </p:spTree>
    <p:extLst>
      <p:ext uri="{BB962C8B-B14F-4D97-AF65-F5344CB8AC3E}">
        <p14:creationId xmlns:p14="http://schemas.microsoft.com/office/powerpoint/2010/main" val="2338327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web app can be found in </a:t>
            </a:r>
            <a:r>
              <a:rPr lang="en-US" dirty="0" err="1"/>
              <a:t>src</a:t>
            </a:r>
            <a:r>
              <a:rPr lang="en-US" dirty="0"/>
              <a:t>/05_Orchestrating_Systems_with_Docker/</a:t>
            </a:r>
            <a:r>
              <a:rPr lang="en-US" dirty="0" err="1"/>
              <a:t>AdvancedWebApp</a:t>
            </a:r>
            <a:endParaRPr lang="en-US" dirty="0"/>
          </a:p>
          <a:p>
            <a:r>
              <a:rPr lang="en-US" dirty="0"/>
              <a:t>Sample commands can be found in </a:t>
            </a:r>
            <a:r>
              <a:rPr lang="en-US" dirty="0" err="1"/>
              <a:t>src</a:t>
            </a:r>
            <a:r>
              <a:rPr lang="en-US" dirty="0"/>
              <a:t>/05_Orchestrating_Systems_with_Docker/</a:t>
            </a:r>
            <a:r>
              <a:rPr lang="en-US" dirty="0" err="1"/>
              <a:t>AdvancedWebApp_Orchestration</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58</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 TargetMode="External"/><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antsyurasergey/DockerTraining"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12factor.net/processe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YAML" TargetMode="External"/><Relationship Id="rId2" Type="http://schemas.openxmlformats.org/officeDocument/2006/relationships/hyperlink" Target="https://docs.docker.com/compose/" TargetMode="Externa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spcBef>
                <a:spcPts val="1200"/>
              </a:spcBef>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spcBef>
                <a:spcPts val="1200"/>
              </a:spcBef>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spcBef>
                <a:spcPts val="1200"/>
              </a:spcBef>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spcBef>
                <a:spcPts val="1200"/>
              </a:spcBef>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spcBef>
                <a:spcPts val="1200"/>
              </a:spcBef>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Run a command in a new container:</a:t>
            </a:r>
          </a:p>
          <a:p>
            <a:pPr marL="1028700" lvl="1" indent="-342900">
              <a:spcBef>
                <a:spcPts val="1200"/>
              </a:spcBef>
            </a:pPr>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1816765642"/>
              </p:ext>
            </p:extLst>
          </p:nvPr>
        </p:nvGraphicFramePr>
        <p:xfrm>
          <a:off x="525312" y="3284856"/>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Manage containers:</a:t>
            </a:r>
          </a:p>
          <a:p>
            <a:pPr marL="1028700" lvl="1" indent="-342900">
              <a:spcBef>
                <a:spcPts val="1200"/>
              </a:spcBef>
            </a:pPr>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2852252805"/>
              </p:ext>
            </p:extLst>
          </p:nvPr>
        </p:nvGraphicFramePr>
        <p:xfrm>
          <a:off x="525312" y="3094721"/>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7048500" y="1352362"/>
            <a:ext cx="4618188" cy="4767330"/>
          </a:xfrm>
        </p:spPr>
        <p:txBody>
          <a:bodyPr/>
          <a:lstStyle/>
          <a:p>
            <a:r>
              <a:rPr lang="en-US" dirty="0"/>
              <a:t>Containers must work right after start, so images must contain all required software and settings and do not require any configuration afterwards.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The </a:t>
            </a:r>
            <a:r>
              <a:rPr lang="en-US" strike="sngStrike" dirty="0"/>
              <a:t>world</a:t>
            </a:r>
            <a:r>
              <a:rPr lang="en-US" dirty="0"/>
              <a:t> base is not enough</a:t>
            </a:r>
          </a:p>
        </p:txBody>
      </p:sp>
      <p:pic>
        <p:nvPicPr>
          <p:cNvPr id="1026" name="Picture 2">
            <a:extLst>
              <a:ext uri="{FF2B5EF4-FFF2-40B4-BE49-F238E27FC236}">
                <a16:creationId xmlns:a16="http://schemas.microsoft.com/office/drawing/2014/main" id="{2B25C3F0-BE3E-48FF-86AB-4B2C1E5E0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6425"/>
            <a:ext cx="12192000" cy="564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3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Welcome </a:t>
            </a:r>
            <a:r>
              <a:rPr lang="en-US" dirty="0" err="1"/>
              <a:t>dockerfile</a:t>
            </a:r>
            <a:endParaRPr lang="en-US" dirty="0"/>
          </a:p>
        </p:txBody>
      </p:sp>
      <p:sp>
        <p:nvSpPr>
          <p:cNvPr id="5" name="Rectangle 4">
            <a:extLst>
              <a:ext uri="{FF2B5EF4-FFF2-40B4-BE49-F238E27FC236}">
                <a16:creationId xmlns:a16="http://schemas.microsoft.com/office/drawing/2014/main" id="{A4F936C5-CCAE-4ED4-8BC0-29468CCDD592}"/>
              </a:ext>
            </a:extLst>
          </p:cNvPr>
          <p:cNvSpPr/>
          <p:nvPr/>
        </p:nvSpPr>
        <p:spPr>
          <a:xfrm>
            <a:off x="2333624" y="2918161"/>
            <a:ext cx="6734175"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000" dirty="0">
                <a:latin typeface="Consolas" panose="020B0609020204030204" pitchFamily="49" charset="0"/>
              </a:rPr>
              <a:t>FROM ubuntu</a:t>
            </a:r>
          </a:p>
          <a:p>
            <a:endParaRPr lang="en-US" sz="2000" dirty="0">
              <a:latin typeface="Consolas" panose="020B0609020204030204" pitchFamily="49" charset="0"/>
            </a:endParaRPr>
          </a:p>
          <a:p>
            <a:r>
              <a:rPr lang="en-US" sz="2000" dirty="0">
                <a:latin typeface="Consolas" panose="020B0609020204030204" pitchFamily="49" charset="0"/>
              </a:rPr>
              <a:t>RUN apt-get update &amp;&amp; apt-get install nano</a:t>
            </a:r>
          </a:p>
        </p:txBody>
      </p:sp>
    </p:spTree>
    <p:extLst>
      <p:ext uri="{BB962C8B-B14F-4D97-AF65-F5344CB8AC3E}">
        <p14:creationId xmlns:p14="http://schemas.microsoft.com/office/powerpoint/2010/main" val="249387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40BDC-D8FE-4697-8ECD-3348AE2C3177}"/>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dirty="0"/>
              <a:t>Build process is executed by the docker service/daemon.</a:t>
            </a:r>
          </a:p>
          <a:p>
            <a:pPr marL="342900" indent="-342900">
              <a:spcBef>
                <a:spcPts val="1200"/>
              </a:spcBef>
              <a:buFont typeface="Arial" panose="020B0604020202020204" pitchFamily="34" charset="0"/>
              <a:buChar char="•"/>
            </a:pPr>
            <a:r>
              <a:rPr lang="en-US" dirty="0"/>
              <a:t>Build context and docker file are sent to service to create an image.</a:t>
            </a:r>
          </a:p>
          <a:p>
            <a:endParaRPr lang="en-US" dirty="0"/>
          </a:p>
        </p:txBody>
      </p:sp>
      <p:sp>
        <p:nvSpPr>
          <p:cNvPr id="3" name="Text Placeholder 2">
            <a:extLst>
              <a:ext uri="{FF2B5EF4-FFF2-40B4-BE49-F238E27FC236}">
                <a16:creationId xmlns:a16="http://schemas.microsoft.com/office/drawing/2014/main" id="{FDF7AE6D-EA20-43B3-9420-B4DA72AA5C39}"/>
              </a:ext>
            </a:extLst>
          </p:cNvPr>
          <p:cNvSpPr>
            <a:spLocks noGrp="1"/>
          </p:cNvSpPr>
          <p:nvPr>
            <p:ph type="body" sz="quarter" idx="12"/>
          </p:nvPr>
        </p:nvSpPr>
        <p:spPr/>
        <p:txBody>
          <a:bodyPr/>
          <a:lstStyle/>
          <a:p>
            <a:r>
              <a:rPr lang="en-US" dirty="0"/>
              <a:t>Build process</a:t>
            </a:r>
          </a:p>
        </p:txBody>
      </p:sp>
    </p:spTree>
    <p:extLst>
      <p:ext uri="{BB962C8B-B14F-4D97-AF65-F5344CB8AC3E}">
        <p14:creationId xmlns:p14="http://schemas.microsoft.com/office/powerpoint/2010/main" val="399711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95E39-AE00-4200-9050-217680E18502}"/>
              </a:ext>
            </a:extLst>
          </p:cNvPr>
          <p:cNvSpPr>
            <a:spLocks noGrp="1"/>
          </p:cNvSpPr>
          <p:nvPr>
            <p:ph type="body" sz="quarter" idx="12"/>
          </p:nvPr>
        </p:nvSpPr>
        <p:spPr/>
        <p:txBody>
          <a:bodyPr/>
          <a:lstStyle/>
          <a:p>
            <a:r>
              <a:rPr lang="en-US" dirty="0"/>
              <a:t>Build process. Layers</a:t>
            </a:r>
          </a:p>
        </p:txBody>
      </p:sp>
      <p:sp>
        <p:nvSpPr>
          <p:cNvPr id="4" name="Rectangle 3">
            <a:extLst>
              <a:ext uri="{FF2B5EF4-FFF2-40B4-BE49-F238E27FC236}">
                <a16:creationId xmlns:a16="http://schemas.microsoft.com/office/drawing/2014/main" id="{40AD2EFA-D314-4878-9889-065C6FC19E9B}"/>
              </a:ext>
            </a:extLst>
          </p:cNvPr>
          <p:cNvSpPr/>
          <p:nvPr/>
        </p:nvSpPr>
        <p:spPr>
          <a:xfrm>
            <a:off x="253700" y="1575195"/>
            <a:ext cx="11715750" cy="707886"/>
          </a:xfrm>
          <a:prstGeom prst="rect">
            <a:avLst/>
          </a:prstGeom>
        </p:spPr>
        <p:txBody>
          <a:bodyPr wrap="square">
            <a:spAutoFit/>
          </a:bodyPr>
          <a:lstStyle/>
          <a:p>
            <a:r>
              <a:rPr lang="en-US" sz="2000" dirty="0"/>
              <a:t>Each command in a docker file creates a new “temp” image. So resulting image is a set of layers.</a:t>
            </a:r>
          </a:p>
          <a:p>
            <a:r>
              <a:rPr lang="en-US" sz="2000" dirty="0"/>
              <a:t>All temp images are cached and used when possible.</a:t>
            </a:r>
          </a:p>
        </p:txBody>
      </p:sp>
      <p:sp>
        <p:nvSpPr>
          <p:cNvPr id="5" name="Rectangle 4">
            <a:extLst>
              <a:ext uri="{FF2B5EF4-FFF2-40B4-BE49-F238E27FC236}">
                <a16:creationId xmlns:a16="http://schemas.microsoft.com/office/drawing/2014/main" id="{75A3FF90-44E5-40A1-98EB-3AF1BE103361}"/>
              </a:ext>
            </a:extLst>
          </p:cNvPr>
          <p:cNvSpPr/>
          <p:nvPr/>
        </p:nvSpPr>
        <p:spPr>
          <a:xfrm>
            <a:off x="253700" y="3292768"/>
            <a:ext cx="6096000" cy="2339102"/>
          </a:xfrm>
          <a:prstGeom prst="rect">
            <a:avLst/>
          </a:prstGeom>
        </p:spPr>
        <p:txBody>
          <a:bodyPr>
            <a:spAutoFit/>
          </a:bodyPr>
          <a:lstStyle/>
          <a:p>
            <a:r>
              <a:rPr lang="en-US" sz="1600" dirty="0"/>
              <a:t>FROM mcr.microsoft.com/dotnet/core/aspnet:3.0</a:t>
            </a:r>
          </a:p>
          <a:p>
            <a:endParaRPr lang="en-US" sz="1600" dirty="0"/>
          </a:p>
          <a:p>
            <a:r>
              <a:rPr lang="en-US" sz="1600" dirty="0"/>
              <a:t>COPY bin/Debug/netcoreapp3.0/*.* ./</a:t>
            </a:r>
          </a:p>
          <a:p>
            <a:endParaRPr lang="en-US" sz="1600" dirty="0"/>
          </a:p>
          <a:p>
            <a:r>
              <a:rPr lang="en-US" sz="1600" dirty="0"/>
              <a:t>ENV ASPNETCORE_URLS=http://+:5000</a:t>
            </a:r>
          </a:p>
          <a:p>
            <a:endParaRPr lang="en-US" sz="1600" dirty="0"/>
          </a:p>
          <a:p>
            <a:r>
              <a:rPr lang="en-US" sz="1600" dirty="0"/>
              <a:t>EXPOSE 5000</a:t>
            </a:r>
          </a:p>
          <a:p>
            <a:endParaRPr lang="en-US" sz="1600" dirty="0"/>
          </a:p>
          <a:p>
            <a:r>
              <a:rPr lang="en-US" sz="1600" dirty="0"/>
              <a:t>ENTRYPOINT ["dotnet", "SampleWebApp.dll"]</a:t>
            </a:r>
          </a:p>
        </p:txBody>
      </p:sp>
      <p:sp>
        <p:nvSpPr>
          <p:cNvPr id="10" name="Rectangle: Rounded Corners 9">
            <a:extLst>
              <a:ext uri="{FF2B5EF4-FFF2-40B4-BE49-F238E27FC236}">
                <a16:creationId xmlns:a16="http://schemas.microsoft.com/office/drawing/2014/main" id="{16B2D13F-F6AB-494D-88C7-1BC21A70FCA0}"/>
              </a:ext>
            </a:extLst>
          </p:cNvPr>
          <p:cNvSpPr/>
          <p:nvPr/>
        </p:nvSpPr>
        <p:spPr>
          <a:xfrm>
            <a:off x="8114157" y="49514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COPY command</a:t>
            </a:r>
          </a:p>
        </p:txBody>
      </p:sp>
      <p:sp>
        <p:nvSpPr>
          <p:cNvPr id="11" name="Rectangle: Rounded Corners 10">
            <a:extLst>
              <a:ext uri="{FF2B5EF4-FFF2-40B4-BE49-F238E27FC236}">
                <a16:creationId xmlns:a16="http://schemas.microsoft.com/office/drawing/2014/main" id="{56B1B8A8-541F-410C-B866-D2BE1D288F46}"/>
              </a:ext>
            </a:extLst>
          </p:cNvPr>
          <p:cNvSpPr/>
          <p:nvPr/>
        </p:nvSpPr>
        <p:spPr>
          <a:xfrm>
            <a:off x="8114158" y="5623574"/>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Base image</a:t>
            </a:r>
          </a:p>
        </p:txBody>
      </p:sp>
      <p:sp>
        <p:nvSpPr>
          <p:cNvPr id="12" name="Rectangle: Rounded Corners 11">
            <a:extLst>
              <a:ext uri="{FF2B5EF4-FFF2-40B4-BE49-F238E27FC236}">
                <a16:creationId xmlns:a16="http://schemas.microsoft.com/office/drawing/2014/main" id="{40379BC9-BBC0-4151-AD7B-361BA86524B6}"/>
              </a:ext>
            </a:extLst>
          </p:cNvPr>
          <p:cNvSpPr/>
          <p:nvPr/>
        </p:nvSpPr>
        <p:spPr>
          <a:xfrm>
            <a:off x="8114157" y="427185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ENV command</a:t>
            </a:r>
          </a:p>
        </p:txBody>
      </p:sp>
      <p:sp>
        <p:nvSpPr>
          <p:cNvPr id="13" name="Rectangle: Rounded Corners 12">
            <a:extLst>
              <a:ext uri="{FF2B5EF4-FFF2-40B4-BE49-F238E27FC236}">
                <a16:creationId xmlns:a16="http://schemas.microsoft.com/office/drawing/2014/main" id="{27263D5E-973D-463E-BEB9-722ED23F3B9B}"/>
              </a:ext>
            </a:extLst>
          </p:cNvPr>
          <p:cNvSpPr/>
          <p:nvPr/>
        </p:nvSpPr>
        <p:spPr>
          <a:xfrm>
            <a:off x="8114158" y="3595011"/>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EXPOSE command</a:t>
            </a:r>
          </a:p>
        </p:txBody>
      </p:sp>
      <p:sp>
        <p:nvSpPr>
          <p:cNvPr id="14" name="Rectangle: Rounded Corners 13">
            <a:extLst>
              <a:ext uri="{FF2B5EF4-FFF2-40B4-BE49-F238E27FC236}">
                <a16:creationId xmlns:a16="http://schemas.microsoft.com/office/drawing/2014/main" id="{965AC47A-2BEE-409C-AD98-B3796A2C8D6A}"/>
              </a:ext>
            </a:extLst>
          </p:cNvPr>
          <p:cNvSpPr/>
          <p:nvPr/>
        </p:nvSpPr>
        <p:spPr>
          <a:xfrm>
            <a:off x="8114158" y="29248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ENTRYPOINT command</a:t>
            </a:r>
          </a:p>
        </p:txBody>
      </p:sp>
    </p:spTree>
    <p:extLst>
      <p:ext uri="{BB962C8B-B14F-4D97-AF65-F5344CB8AC3E}">
        <p14:creationId xmlns:p14="http://schemas.microsoft.com/office/powerpoint/2010/main" val="359801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5" name="Content Placeholder 4">
            <a:extLst>
              <a:ext uri="{FF2B5EF4-FFF2-40B4-BE49-F238E27FC236}">
                <a16:creationId xmlns:a16="http://schemas.microsoft.com/office/drawing/2014/main" id="{BE3829B4-9C40-4DB7-9E86-F662B5FA12F3}"/>
              </a:ext>
            </a:extLst>
          </p:cNvPr>
          <p:cNvSpPr>
            <a:spLocks noGrp="1"/>
          </p:cNvSpPr>
          <p:nvPr>
            <p:ph idx="1"/>
          </p:nvPr>
        </p:nvSpPr>
        <p:spPr/>
        <p:txBody>
          <a:bodyPr/>
          <a:lstStyle/>
          <a:p>
            <a:r>
              <a:rPr lang="en-US" dirty="0"/>
              <a:t>There are just </a:t>
            </a:r>
            <a:r>
              <a:rPr lang="ru-RU" dirty="0"/>
              <a:t>12</a:t>
            </a:r>
            <a:r>
              <a:rPr lang="en-US" dirty="0"/>
              <a:t> commands you can use.</a:t>
            </a:r>
          </a:p>
          <a:p>
            <a:r>
              <a:rPr lang="en-US" dirty="0"/>
              <a:t>Not so many but … </a:t>
            </a:r>
          </a:p>
          <a:p>
            <a:r>
              <a:rPr lang="en-US" dirty="0"/>
              <a:t>                          there are only 7 notes</a:t>
            </a:r>
            <a:r>
              <a:rPr lang="ru-RU" dirty="0"/>
              <a:t> </a:t>
            </a:r>
            <a:r>
              <a:rPr lang="en-US" dirty="0"/>
              <a:t>used to create all music </a:t>
            </a:r>
            <a:r>
              <a:rPr lang="ru-RU" dirty="0">
                <a:sym typeface="Wingdings" panose="05000000000000000000" pitchFamily="2" charset="2"/>
              </a:rPr>
              <a:t></a:t>
            </a:r>
            <a:endParaRPr lang="en-US" dirty="0"/>
          </a:p>
        </p:txBody>
      </p:sp>
      <p:pic>
        <p:nvPicPr>
          <p:cNvPr id="2052" name="Picture 4" descr="Картинки по запросу 7 нот">
            <a:extLst>
              <a:ext uri="{FF2B5EF4-FFF2-40B4-BE49-F238E27FC236}">
                <a16:creationId xmlns:a16="http://schemas.microsoft.com/office/drawing/2014/main" id="{6DA4ED86-94BE-4912-86C5-5DCDFB60D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52" b="25185"/>
          <a:stretch/>
        </p:blipFill>
        <p:spPr bwMode="auto">
          <a:xfrm>
            <a:off x="2609850" y="3771051"/>
            <a:ext cx="6972300" cy="10009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BECDBF-E875-4A0C-BD42-B9ECC54DC397}"/>
              </a:ext>
            </a:extLst>
          </p:cNvPr>
          <p:cNvSpPr/>
          <p:nvPr/>
        </p:nvSpPr>
        <p:spPr>
          <a:xfrm>
            <a:off x="498417" y="5601385"/>
            <a:ext cx="9893357" cy="369332"/>
          </a:xfrm>
          <a:prstGeom prst="rect">
            <a:avLst/>
          </a:prstGeom>
        </p:spPr>
        <p:txBody>
          <a:bodyPr wrap="square">
            <a:spAutoFit/>
          </a:bodyPr>
          <a:lstStyle/>
          <a:p>
            <a:r>
              <a:rPr lang="en-US" dirty="0">
                <a:hlinkClick r:id="rId3"/>
              </a:rPr>
              <a:t>https://docs.docker.com/develop/develop-images/dockerfile_best-practices</a:t>
            </a:r>
            <a:r>
              <a:rPr lang="en-US" dirty="0"/>
              <a:t> </a:t>
            </a:r>
          </a:p>
        </p:txBody>
      </p:sp>
    </p:spTree>
    <p:extLst>
      <p:ext uri="{BB962C8B-B14F-4D97-AF65-F5344CB8AC3E}">
        <p14:creationId xmlns:p14="http://schemas.microsoft.com/office/powerpoint/2010/main" val="44064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FROM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2246769"/>
          </a:xfrm>
          <a:prstGeom prst="rect">
            <a:avLst/>
          </a:prstGeom>
        </p:spPr>
        <p:txBody>
          <a:bodyPr>
            <a:spAutoFit/>
          </a:bodyPr>
          <a:lstStyle/>
          <a:p>
            <a:r>
              <a:rPr lang="en-US" sz="2000" dirty="0"/>
              <a:t>Defines base image for the image.</a:t>
            </a:r>
          </a:p>
          <a:p>
            <a:endParaRPr lang="en-US" sz="2000" dirty="0"/>
          </a:p>
          <a:p>
            <a:r>
              <a:rPr lang="en-US" sz="2000" dirty="0"/>
              <a:t>The only mandatory command.</a:t>
            </a:r>
          </a:p>
          <a:p>
            <a:endParaRPr lang="en-US" sz="2000" dirty="0"/>
          </a:p>
          <a:p>
            <a:r>
              <a:rPr lang="en-US" sz="2000" dirty="0"/>
              <a:t>Notes:</a:t>
            </a:r>
          </a:p>
          <a:p>
            <a:pPr marL="342900" indent="-342900">
              <a:buFont typeface="Arial" panose="020B0604020202020204" pitchFamily="34" charset="0"/>
              <a:buChar char="•"/>
            </a:pPr>
            <a:r>
              <a:rPr lang="en-US" sz="2000" dirty="0"/>
              <a:t>Use official images where possible.</a:t>
            </a:r>
          </a:p>
          <a:p>
            <a:pPr marL="342900" indent="-342900">
              <a:buFont typeface="Arial" panose="020B0604020202020204" pitchFamily="34" charset="0"/>
              <a:buChar char="•"/>
            </a:pPr>
            <a:r>
              <a:rPr lang="en-US" sz="2000" dirty="0"/>
              <a:t>Use version tags to avoid </a:t>
            </a:r>
            <a:r>
              <a:rPr lang="en-US" sz="2000" dirty="0">
                <a:latin typeface="Consolas" panose="020B0609020204030204" pitchFamily="49" charset="0"/>
              </a:rPr>
              <a:t>latest</a:t>
            </a:r>
            <a:r>
              <a:rPr lang="en-US" sz="2000" dirty="0"/>
              <a:t> hell.</a:t>
            </a:r>
          </a:p>
        </p:txBody>
      </p:sp>
    </p:spTree>
    <p:extLst>
      <p:ext uri="{BB962C8B-B14F-4D97-AF65-F5344CB8AC3E}">
        <p14:creationId xmlns:p14="http://schemas.microsoft.com/office/powerpoint/2010/main" val="189810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RUN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Runs a command in the build context.</a:t>
            </a:r>
          </a:p>
          <a:p>
            <a:endParaRPr lang="en-US" sz="2000" dirty="0"/>
          </a:p>
          <a:p>
            <a:r>
              <a:rPr lang="en-US" sz="2000" dirty="0"/>
              <a:t>Notes:</a:t>
            </a:r>
          </a:p>
          <a:p>
            <a:pPr marL="342900" indent="-342900">
              <a:buFont typeface="Arial" panose="020B0604020202020204" pitchFamily="34" charset="0"/>
              <a:buChar char="•"/>
            </a:pPr>
            <a:r>
              <a:rPr lang="en-US" dirty="0"/>
              <a:t>Each run command creates a new layer – better to compose several in 1 line.</a:t>
            </a:r>
          </a:p>
          <a:p>
            <a:pPr marL="342900" indent="-342900">
              <a:buFont typeface="Arial" panose="020B0604020202020204" pitchFamily="34" charset="0"/>
              <a:buChar char="•"/>
            </a:pPr>
            <a:r>
              <a:rPr lang="en-US" dirty="0"/>
              <a:t>Cache is used, so you may have weird behavior.</a:t>
            </a:r>
          </a:p>
        </p:txBody>
      </p:sp>
    </p:spTree>
    <p:extLst>
      <p:ext uri="{BB962C8B-B14F-4D97-AF65-F5344CB8AC3E}">
        <p14:creationId xmlns:p14="http://schemas.microsoft.com/office/powerpoint/2010/main" val="3054890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COPY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Copy files from build context to the image.</a:t>
            </a:r>
          </a:p>
          <a:p>
            <a:endParaRPr lang="en-US" sz="2000" dirty="0"/>
          </a:p>
          <a:p>
            <a:r>
              <a:rPr lang="en-US" sz="2000" dirty="0"/>
              <a:t>Notes:</a:t>
            </a:r>
          </a:p>
          <a:p>
            <a:pPr marL="342900" indent="-342900">
              <a:buFont typeface="Arial" panose="020B0604020202020204" pitchFamily="34" charset="0"/>
              <a:buChar char="•"/>
            </a:pPr>
            <a:r>
              <a:rPr lang="en-US" dirty="0"/>
              <a:t>Wildcards can be used.</a:t>
            </a:r>
          </a:p>
          <a:p>
            <a:pPr marL="342900" indent="-342900">
              <a:buFont typeface="Arial" panose="020B0604020202020204" pitchFamily="34" charset="0"/>
              <a:buChar char="•"/>
            </a:pPr>
            <a:r>
              <a:rPr lang="en-US" dirty="0"/>
              <a:t>Only files from build context are available, but not the whole FS. </a:t>
            </a:r>
          </a:p>
        </p:txBody>
      </p:sp>
    </p:spTree>
    <p:extLst>
      <p:ext uri="{BB962C8B-B14F-4D97-AF65-F5344CB8AC3E}">
        <p14:creationId xmlns:p14="http://schemas.microsoft.com/office/powerpoint/2010/main" val="1612049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CMD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77437"/>
          </a:xfrm>
          <a:prstGeom prst="rect">
            <a:avLst/>
          </a:prstGeom>
        </p:spPr>
        <p:txBody>
          <a:bodyPr>
            <a:spAutoFit/>
          </a:bodyPr>
          <a:lstStyle/>
          <a:p>
            <a:r>
              <a:rPr lang="en-US" sz="2000" dirty="0"/>
              <a:t>Sets default execution command for the container.</a:t>
            </a:r>
          </a:p>
          <a:p>
            <a:endParaRPr lang="en-US" sz="2000" dirty="0"/>
          </a:p>
          <a:p>
            <a:r>
              <a:rPr lang="en-US" sz="2000" dirty="0"/>
              <a:t>Notes:</a:t>
            </a:r>
          </a:p>
          <a:p>
            <a:pPr marL="342900" indent="-342900">
              <a:buFont typeface="Arial" panose="020B0604020202020204" pitchFamily="34" charset="0"/>
              <a:buChar char="•"/>
            </a:pPr>
            <a:r>
              <a:rPr lang="en-US" dirty="0"/>
              <a:t>Should be only 1 in a </a:t>
            </a:r>
            <a:r>
              <a:rPr lang="en-US" dirty="0" err="1"/>
              <a:t>dockerfile</a:t>
            </a:r>
            <a:r>
              <a:rPr lang="en-US" dirty="0"/>
              <a:t>.</a:t>
            </a:r>
          </a:p>
          <a:p>
            <a:pPr marL="342900" indent="-342900">
              <a:buFont typeface="Arial" panose="020B0604020202020204" pitchFamily="34" charset="0"/>
              <a:buChar char="•"/>
            </a:pPr>
            <a:r>
              <a:rPr lang="en-US" dirty="0"/>
              <a:t>Might be omitted in certain cases.</a:t>
            </a:r>
          </a:p>
        </p:txBody>
      </p:sp>
    </p:spTree>
    <p:extLst>
      <p:ext uri="{BB962C8B-B14F-4D97-AF65-F5344CB8AC3E}">
        <p14:creationId xmlns:p14="http://schemas.microsoft.com/office/powerpoint/2010/main" val="238656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docker images</a:t>
            </a:r>
          </a:p>
        </p:txBody>
      </p:sp>
    </p:spTree>
    <p:extLst>
      <p:ext uri="{BB962C8B-B14F-4D97-AF65-F5344CB8AC3E}">
        <p14:creationId xmlns:p14="http://schemas.microsoft.com/office/powerpoint/2010/main" val="204396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spcBef>
                <a:spcPts val="1200"/>
              </a:spcBef>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spcBef>
                <a:spcPts val="1200"/>
              </a:spcBef>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spcBef>
                <a:spcPts val="1200"/>
              </a:spcBef>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546255" y="2411730"/>
            <a:ext cx="5549745" cy="3566160"/>
          </a:xfrm>
        </p:spPr>
        <p:txBody>
          <a:bodyPr/>
          <a:lstStyle/>
          <a:p>
            <a:pPr marL="0" indent="0">
              <a:buNone/>
            </a:pPr>
            <a:r>
              <a:rPr lang="en-US" sz="1800" dirty="0"/>
              <a:t>This presentation and all examples can be found on GitHub:</a:t>
            </a:r>
          </a:p>
          <a:p>
            <a:pPr marL="0" indent="0">
              <a:buNone/>
            </a:pPr>
            <a:r>
              <a:rPr lang="en-US" sz="1800" dirty="0">
                <a:hlinkClick r:id="rId2"/>
              </a:rPr>
              <a:t>https://github.com/tantsyurasergey/DockerTraining</a:t>
            </a:r>
            <a:endParaRPr lang="en-US" sz="1800" dirty="0"/>
          </a:p>
          <a:p>
            <a:pPr marL="0" indent="0">
              <a:buNone/>
            </a:pPr>
            <a:endParaRPr lang="en-US" sz="1800" dirty="0"/>
          </a:p>
          <a:p>
            <a:pPr marL="0" indent="0">
              <a:buNone/>
            </a:pPr>
            <a:endParaRPr lang="en-US" sz="1800"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Presentation and examples on GitHub</a:t>
            </a:r>
          </a:p>
        </p:txBody>
      </p:sp>
    </p:spTree>
    <p:extLst>
      <p:ext uri="{BB962C8B-B14F-4D97-AF65-F5344CB8AC3E}">
        <p14:creationId xmlns:p14="http://schemas.microsoft.com/office/powerpoint/2010/main" val="272154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spcBef>
                <a:spcPts val="1200"/>
              </a:spcBef>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spcBef>
                <a:spcPts val="1200"/>
              </a:spcBef>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spcBef>
                <a:spcPts val="1200"/>
              </a:spcBef>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You will need your own account on Docker Hub if you want to push images and share them.</a:t>
            </a:r>
          </a:p>
          <a:p>
            <a:pPr marL="342900" indent="-342900">
              <a:spcBef>
                <a:spcPts val="1200"/>
              </a:spcBef>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spcBef>
                <a:spcPts val="1200"/>
              </a:spcBef>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spcBef>
                <a:spcPts val="1200"/>
              </a:spcBef>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spcBef>
                <a:spcPts val="1200"/>
              </a:spcBef>
            </a:pPr>
            <a:r>
              <a:rPr lang="en-US" dirty="0">
                <a:latin typeface="Consolas" panose="020B0609020204030204" pitchFamily="49" charset="0"/>
              </a:rPr>
              <a:t>docker login</a:t>
            </a:r>
          </a:p>
          <a:p>
            <a:pPr marL="342900" indent="-342900">
              <a:spcBef>
                <a:spcPts val="1200"/>
              </a:spcBef>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spcBef>
                <a:spcPts val="1200"/>
              </a:spcBef>
            </a:pPr>
            <a:r>
              <a:rPr lang="en-US" b="0" dirty="0"/>
              <a:t>docker image push [OPTIONS] NAME[:TAG] </a:t>
            </a:r>
          </a:p>
          <a:p>
            <a:pPr marL="342900" indent="-342900">
              <a:spcBef>
                <a:spcPts val="1200"/>
              </a:spcBef>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spcBef>
                <a:spcPts val="1200"/>
              </a:spcBef>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spcBef>
                <a:spcPts val="1200"/>
              </a:spcBef>
            </a:pPr>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093509"/>
            <a:ext cx="11168270" cy="5026183"/>
          </a:xfrm>
        </p:spPr>
        <p:txBody>
          <a:bodyPr/>
          <a:lstStyle/>
          <a:p>
            <a:pPr marL="342900" indent="-342900">
              <a:spcBef>
                <a:spcPts val="1200"/>
              </a:spcBef>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spcBef>
                <a:spcPts val="1200"/>
              </a:spcBef>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spcBef>
                <a:spcPts val="1200"/>
              </a:spcBef>
              <a:buFont typeface="Arial" panose="020B0604020202020204" pitchFamily="34" charset="0"/>
              <a:buChar char="•"/>
            </a:pPr>
            <a:r>
              <a:rPr lang="en-US" b="0" dirty="0"/>
              <a:t>One image can have multiple tags. Tags can be version numbers, commit labels, codenames—any useful way to classify images.</a:t>
            </a:r>
          </a:p>
          <a:p>
            <a:pPr marL="342900" indent="-342900">
              <a:spcBef>
                <a:spcPts val="1200"/>
              </a:spcBef>
              <a:buFont typeface="Arial" panose="020B0604020202020204" pitchFamily="34" charset="0"/>
              <a:buChar char="•"/>
            </a:pPr>
            <a:r>
              <a:rPr lang="en-US" b="0" dirty="0"/>
              <a:t>It’s important to specify a tag for base images in your </a:t>
            </a:r>
            <a:r>
              <a:rPr lang="en-US" b="0" dirty="0">
                <a:latin typeface="Consolas" panose="020B0609020204030204" pitchFamily="49" charset="0"/>
              </a:rPr>
              <a:t>FROM</a:t>
            </a:r>
            <a:r>
              <a:rPr lang="en-US" b="0" dirty="0"/>
              <a:t> instruction. If you don’t, the image tagged as </a:t>
            </a:r>
            <a:r>
              <a:rPr lang="en-US" b="0" dirty="0">
                <a:latin typeface="Consolas" panose="020B0609020204030204" pitchFamily="49" charset="0"/>
              </a:rPr>
              <a:t>latest</a:t>
            </a:r>
            <a:r>
              <a:rPr lang="en-US" b="0" dirty="0"/>
              <a: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spcBef>
                <a:spcPts val="1200"/>
              </a:spcBef>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spcBef>
                <a:spcPts val="1200"/>
              </a:spcBef>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914400"/>
            <a:ext cx="11168270" cy="5205292"/>
          </a:xfrm>
        </p:spPr>
        <p:txBody>
          <a:bodyPr/>
          <a:lstStyle/>
          <a:p>
            <a:pPr marL="342900" indent="-342900">
              <a:spcBef>
                <a:spcPts val="1200"/>
              </a:spcBef>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spcBef>
                <a:spcPts val="1200"/>
              </a:spcBef>
            </a:pPr>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spcBef>
                <a:spcPts val="1200"/>
              </a:spcBef>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spcBef>
                <a:spcPts val="1200"/>
              </a:spcBef>
            </a:pPr>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spcBef>
                <a:spcPts val="1200"/>
              </a:spcBef>
              <a:buFont typeface="Arial" panose="020B0604020202020204" pitchFamily="34" charset="0"/>
              <a:buChar char="•"/>
            </a:pPr>
            <a:r>
              <a:rPr lang="en-US" b="0" dirty="0"/>
              <a:t> Once image is tagged properly, it can be pushed to local registry:</a:t>
            </a:r>
          </a:p>
          <a:p>
            <a:pPr marL="1028700" lvl="1" indent="-342900">
              <a:spcBef>
                <a:spcPts val="1200"/>
              </a:spcBef>
            </a:pPr>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r>
              <a:rPr lang="ru-RU" b="0" i="1" dirty="0"/>
              <a:t>«</a:t>
            </a:r>
            <a:r>
              <a:rPr lang="en-US" b="0" i="1" dirty="0"/>
              <a:t>The twelve-factor app never assumes that anything cached in memory or on disk will be available on a future request or job</a:t>
            </a:r>
            <a:r>
              <a:rPr lang="ru-RU" b="0" i="1" dirty="0"/>
              <a:t>»</a:t>
            </a:r>
            <a:endParaRPr lang="en-US" i="1" dirty="0"/>
          </a:p>
          <a:p>
            <a:pPr marL="342900" indent="-342900">
              <a:buFont typeface="Arial" panose="020B0604020202020204" pitchFamily="34" charset="0"/>
              <a:buChar char="•"/>
            </a:pPr>
            <a:endParaRPr lang="ru-RU" dirty="0"/>
          </a:p>
          <a:p>
            <a:pPr algn="r"/>
            <a:r>
              <a:rPr lang="en-US" dirty="0">
                <a:hlinkClick r:id="rId2"/>
              </a:rPr>
              <a:t>https://12factor.net/processes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follows 12 factor app principles</a:t>
            </a:r>
          </a:p>
        </p:txBody>
      </p:sp>
    </p:spTree>
    <p:extLst>
      <p:ext uri="{BB962C8B-B14F-4D97-AF65-F5344CB8AC3E}">
        <p14:creationId xmlns:p14="http://schemas.microsoft.com/office/powerpoint/2010/main" val="213215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56F67-C4D1-4A1C-934F-5DE2BF14A72D}"/>
              </a:ext>
            </a:extLst>
          </p:cNvPr>
          <p:cNvSpPr>
            <a:spLocks noGrp="1"/>
          </p:cNvSpPr>
          <p:nvPr>
            <p:ph type="body" sz="quarter" idx="12"/>
          </p:nvPr>
        </p:nvSpPr>
        <p:spPr/>
        <p:txBody>
          <a:bodyPr/>
          <a:lstStyle/>
          <a:p>
            <a:r>
              <a:rPr lang="en-US" dirty="0"/>
              <a:t>Layered File System</a:t>
            </a:r>
          </a:p>
        </p:txBody>
      </p:sp>
      <p:pic>
        <p:nvPicPr>
          <p:cNvPr id="3074" name="Picture 2" descr="Картинки по запросу docker container build process layers">
            <a:extLst>
              <a:ext uri="{FF2B5EF4-FFF2-40B4-BE49-F238E27FC236}">
                <a16:creationId xmlns:a16="http://schemas.microsoft.com/office/drawing/2014/main" id="{55F54E99-8450-4D45-9070-B2977061C0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625" y="1209675"/>
            <a:ext cx="6356350" cy="4767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997B5D-1361-4671-8509-82A2E00B4658}"/>
              </a:ext>
            </a:extLst>
          </p:cNvPr>
          <p:cNvSpPr txBox="1"/>
          <p:nvPr/>
        </p:nvSpPr>
        <p:spPr>
          <a:xfrm>
            <a:off x="7181850" y="1209675"/>
            <a:ext cx="4594525" cy="1754326"/>
          </a:xfrm>
          <a:prstGeom prst="rect">
            <a:avLst/>
          </a:prstGeom>
          <a:noFill/>
        </p:spPr>
        <p:txBody>
          <a:bodyPr wrap="square" rtlCol="0">
            <a:spAutoFit/>
          </a:bodyPr>
          <a:lstStyle/>
          <a:p>
            <a:r>
              <a:rPr lang="en-US" dirty="0"/>
              <a:t>Each container has its own RW layer in file system, but base images FSs are RO.</a:t>
            </a:r>
          </a:p>
          <a:p>
            <a:endParaRPr lang="en-US" dirty="0"/>
          </a:p>
          <a:p>
            <a:r>
              <a:rPr lang="en-US" dirty="0"/>
              <a:t>As a result, each container starts exactly in the same state as other containers started from the same image.</a:t>
            </a:r>
          </a:p>
        </p:txBody>
      </p:sp>
    </p:spTree>
    <p:extLst>
      <p:ext uri="{BB962C8B-B14F-4D97-AF65-F5344CB8AC3E}">
        <p14:creationId xmlns:p14="http://schemas.microsoft.com/office/powerpoint/2010/main" val="1404869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Stateless containers</a:t>
            </a:r>
          </a:p>
        </p:txBody>
      </p:sp>
    </p:spTree>
    <p:extLst>
      <p:ext uri="{BB962C8B-B14F-4D97-AF65-F5344CB8AC3E}">
        <p14:creationId xmlns:p14="http://schemas.microsoft.com/office/powerpoint/2010/main" val="40551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8FFE4-8E4E-4111-9EE1-16FDBD27EC07}"/>
              </a:ext>
            </a:extLst>
          </p:cNvPr>
          <p:cNvSpPr>
            <a:spLocks noGrp="1"/>
          </p:cNvSpPr>
          <p:nvPr>
            <p:ph idx="1"/>
          </p:nvPr>
        </p:nvSpPr>
        <p:spPr>
          <a:xfrm>
            <a:off x="415625" y="1040745"/>
            <a:ext cx="11423950" cy="4767330"/>
          </a:xfrm>
        </p:spPr>
        <p:txBody>
          <a:bodyPr/>
          <a:lstStyle/>
          <a:p>
            <a:r>
              <a:rPr lang="en-US" dirty="0"/>
              <a:t>If you want to persist data or share data between containers use </a:t>
            </a:r>
            <a:r>
              <a:rPr lang="en-US" b="0" dirty="0"/>
              <a:t>VOLUME</a:t>
            </a:r>
            <a:r>
              <a:rPr lang="en-US" dirty="0"/>
              <a:t>s</a:t>
            </a:r>
          </a:p>
          <a:p>
            <a:endParaRPr lang="en-US" dirty="0"/>
          </a:p>
          <a:p>
            <a:endParaRPr lang="en-US" dirty="0"/>
          </a:p>
        </p:txBody>
      </p:sp>
      <p:sp>
        <p:nvSpPr>
          <p:cNvPr id="3" name="Text Placeholder 2">
            <a:extLst>
              <a:ext uri="{FF2B5EF4-FFF2-40B4-BE49-F238E27FC236}">
                <a16:creationId xmlns:a16="http://schemas.microsoft.com/office/drawing/2014/main" id="{C8E7A298-DC3B-4434-9AAE-419E06C0EA8F}"/>
              </a:ext>
            </a:extLst>
          </p:cNvPr>
          <p:cNvSpPr>
            <a:spLocks noGrp="1"/>
          </p:cNvSpPr>
          <p:nvPr>
            <p:ph type="body" sz="quarter" idx="12"/>
          </p:nvPr>
        </p:nvSpPr>
        <p:spPr/>
        <p:txBody>
          <a:bodyPr/>
          <a:lstStyle/>
          <a:p>
            <a:r>
              <a:rPr lang="en-US" dirty="0"/>
              <a:t>Rules are there to break them</a:t>
            </a:r>
          </a:p>
        </p:txBody>
      </p:sp>
      <p:pic>
        <p:nvPicPr>
          <p:cNvPr id="4098" name="Picture 2" descr="Картинки по запросу docker shared volume">
            <a:extLst>
              <a:ext uri="{FF2B5EF4-FFF2-40B4-BE49-F238E27FC236}">
                <a16:creationId xmlns:a16="http://schemas.microsoft.com/office/drawing/2014/main" id="{ED699373-F85C-4315-B99C-C86DFB93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476" y="1524188"/>
            <a:ext cx="6360247" cy="4083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5486C9-29C5-4E0A-AC34-DEE8C6956BBB}"/>
              </a:ext>
            </a:extLst>
          </p:cNvPr>
          <p:cNvSpPr/>
          <p:nvPr/>
        </p:nvSpPr>
        <p:spPr>
          <a:xfrm>
            <a:off x="384025" y="5869274"/>
            <a:ext cx="1142394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t>docker run … </a:t>
            </a:r>
            <a:r>
              <a:rPr lang="en-US" b="1" dirty="0"/>
              <a:t>-v </a:t>
            </a:r>
            <a:r>
              <a:rPr lang="en-US" b="1" dirty="0" err="1"/>
              <a:t>mssql</a:t>
            </a:r>
            <a:r>
              <a:rPr lang="en-US" b="1" dirty="0"/>
              <a:t>:/var/opt/</a:t>
            </a:r>
            <a:r>
              <a:rPr lang="en-US" b="1" dirty="0" err="1"/>
              <a:t>mssql</a:t>
            </a:r>
            <a:r>
              <a:rPr lang="en-US" dirty="0"/>
              <a:t> </a:t>
            </a:r>
            <a:r>
              <a:rPr lang="en-US" sz="1400" dirty="0"/>
              <a:t>mcr.microsoft.com/</a:t>
            </a:r>
            <a:r>
              <a:rPr lang="en-US" sz="1400" dirty="0" err="1"/>
              <a:t>mssql</a:t>
            </a:r>
            <a:r>
              <a:rPr lang="en-US" sz="1400" dirty="0"/>
              <a:t>/server:2019-CTP3.2-ubuntu</a:t>
            </a:r>
            <a:endParaRPr lang="en-US" dirty="0"/>
          </a:p>
        </p:txBody>
      </p:sp>
    </p:spTree>
    <p:extLst>
      <p:ext uri="{BB962C8B-B14F-4D97-AF65-F5344CB8AC3E}">
        <p14:creationId xmlns:p14="http://schemas.microsoft.com/office/powerpoint/2010/main" val="1195008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Logs sharing</a:t>
            </a:r>
          </a:p>
        </p:txBody>
      </p:sp>
    </p:spTree>
    <p:extLst>
      <p:ext uri="{BB962C8B-B14F-4D97-AF65-F5344CB8AC3E}">
        <p14:creationId xmlns:p14="http://schemas.microsoft.com/office/powerpoint/2010/main" val="302296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547E7-C883-4EEE-BA30-A13FC97E7E8A}"/>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dirty="0"/>
              <a:t>Volumes might be used</a:t>
            </a:r>
          </a:p>
          <a:p>
            <a:pPr marL="342900" indent="-342900">
              <a:spcBef>
                <a:spcPts val="1200"/>
              </a:spcBef>
              <a:buFont typeface="Arial" panose="020B0604020202020204" pitchFamily="34" charset="0"/>
              <a:buChar char="•"/>
            </a:pPr>
            <a:endParaRPr lang="en-US" dirty="0"/>
          </a:p>
          <a:p>
            <a:pPr marL="342900" indent="-342900">
              <a:spcBef>
                <a:spcPts val="1200"/>
              </a:spcBef>
              <a:buFont typeface="Arial" panose="020B0604020202020204" pitchFamily="34" charset="0"/>
              <a:buChar char="•"/>
            </a:pPr>
            <a:r>
              <a:rPr lang="en-US" dirty="0"/>
              <a:t>You may share:</a:t>
            </a:r>
          </a:p>
          <a:p>
            <a:pPr marL="1028700" lvl="1" indent="-342900">
              <a:spcBef>
                <a:spcPts val="1200"/>
              </a:spcBef>
            </a:pPr>
            <a:r>
              <a:rPr lang="en-US" dirty="0"/>
              <a:t>Data volumes (DBs, indexes)</a:t>
            </a:r>
          </a:p>
          <a:p>
            <a:pPr marL="1028700" lvl="1" indent="-342900">
              <a:spcBef>
                <a:spcPts val="1200"/>
              </a:spcBef>
            </a:pPr>
            <a:r>
              <a:rPr lang="en-US" dirty="0"/>
              <a:t>Folders (folder to write logs to)</a:t>
            </a:r>
          </a:p>
          <a:p>
            <a:pPr marL="1028700" lvl="1" indent="-342900">
              <a:spcBef>
                <a:spcPts val="1200"/>
              </a:spcBef>
            </a:pPr>
            <a:r>
              <a:rPr lang="en-US" dirty="0"/>
              <a:t>Files (e.g. license)</a:t>
            </a:r>
          </a:p>
        </p:txBody>
      </p:sp>
      <p:sp>
        <p:nvSpPr>
          <p:cNvPr id="3" name="Text Placeholder 2">
            <a:extLst>
              <a:ext uri="{FF2B5EF4-FFF2-40B4-BE49-F238E27FC236}">
                <a16:creationId xmlns:a16="http://schemas.microsoft.com/office/drawing/2014/main" id="{0D269320-6461-4343-BE7F-D6DDF4A7131D}"/>
              </a:ext>
            </a:extLst>
          </p:cNvPr>
          <p:cNvSpPr>
            <a:spLocks noGrp="1"/>
          </p:cNvSpPr>
          <p:nvPr>
            <p:ph type="body" sz="quarter" idx="12"/>
          </p:nvPr>
        </p:nvSpPr>
        <p:spPr/>
        <p:txBody>
          <a:bodyPr/>
          <a:lstStyle/>
          <a:p>
            <a:r>
              <a:rPr lang="en-US" dirty="0"/>
              <a:t>Summarize data sharing</a:t>
            </a:r>
          </a:p>
        </p:txBody>
      </p:sp>
    </p:spTree>
    <p:extLst>
      <p:ext uri="{BB962C8B-B14F-4D97-AF65-F5344CB8AC3E}">
        <p14:creationId xmlns:p14="http://schemas.microsoft.com/office/powerpoint/2010/main" val="4059627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spcBef>
                <a:spcPts val="1200"/>
              </a:spcBef>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spcBef>
                <a:spcPts val="1200"/>
              </a:spcBef>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spcBef>
                <a:spcPts val="1200"/>
              </a:spcBef>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spcBef>
                <a:spcPts val="1200"/>
              </a:spcBef>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spcBef>
                <a:spcPts val="1200"/>
              </a:spcBef>
            </a:pPr>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spcBef>
                <a:spcPts val="1200"/>
              </a:spcBef>
              <a:buFont typeface="Arial" panose="020B0604020202020204" pitchFamily="34" charset="0"/>
              <a:buChar char="•"/>
            </a:pPr>
            <a:r>
              <a:rPr lang="en-US" dirty="0"/>
              <a:t>Once network is created, we can start container that joins the new network:</a:t>
            </a:r>
          </a:p>
          <a:p>
            <a:pPr marL="1028700" lvl="1" indent="-342900">
              <a:spcBef>
                <a:spcPts val="1200"/>
              </a:spcBef>
            </a:pPr>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spcBef>
                <a:spcPts val="1200"/>
              </a:spcBef>
            </a:pPr>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dirty="0"/>
              <a:t>Because network is a bridge network, it should be possible to access container by its IP address from the host.</a:t>
            </a:r>
          </a:p>
          <a:p>
            <a:pPr marL="342900" indent="-342900">
              <a:spcBef>
                <a:spcPts val="1200"/>
              </a:spcBef>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spcBef>
                <a:spcPts val="1200"/>
              </a:spcBef>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spcBef>
                <a:spcPts val="1200"/>
              </a:spcBef>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hlinkClick r:id="rId2"/>
              </a:rPr>
              <a:t>Docker Compose</a:t>
            </a:r>
            <a:r>
              <a:rPr lang="en-US" b="0" dirty="0"/>
              <a:t> is a separate client tool that lets you define your solution architecture in a YAML file, and then manage a whole set of containers with a single command.</a:t>
            </a:r>
          </a:p>
          <a:p>
            <a:pPr marL="342900" indent="-342900">
              <a:spcBef>
                <a:spcPts val="1200"/>
              </a:spcBef>
              <a:buFont typeface="Arial" panose="020B0604020202020204" pitchFamily="34" charset="0"/>
              <a:buChar char="•"/>
            </a:pPr>
            <a:r>
              <a:rPr lang="en-US" dirty="0"/>
              <a:t>Docker Compose comes bundled with Docker for Mac, Docker for Windows, and the Docker Toolbox. On Linux, it’s a separate install.</a:t>
            </a:r>
          </a:p>
          <a:p>
            <a:pPr marL="342900" indent="-342900">
              <a:spcBef>
                <a:spcPts val="1200"/>
              </a:spcBef>
              <a:buFont typeface="Arial" panose="020B0604020202020204" pitchFamily="34" charset="0"/>
              <a:buChar char="•"/>
            </a:pPr>
            <a:r>
              <a:rPr lang="en-US" b="0" dirty="0"/>
              <a:t>The Docker Compose syntax takes the arguments available in the </a:t>
            </a:r>
            <a:r>
              <a:rPr lang="en-US" b="0" dirty="0">
                <a:latin typeface="Consolas" panose="020B0609020204030204" pitchFamily="49" charset="0"/>
              </a:rPr>
              <a:t>docker container run</a:t>
            </a:r>
            <a:r>
              <a:rPr lang="en-US" dirty="0"/>
              <a:t> </a:t>
            </a:r>
            <a:r>
              <a:rPr lang="en-US" b="0" dirty="0"/>
              <a:t>command and structures them as </a:t>
            </a:r>
            <a:r>
              <a:rPr lang="en-US" b="0" dirty="0">
                <a:hlinkClick r:id="rId3"/>
              </a:rPr>
              <a:t>YAML</a:t>
            </a:r>
            <a:r>
              <a:rPr lang="en-US" b="0" dirty="0"/>
              <a:t>. You specify an image to run from, container names, ports to expose, volumes to map, and networks—all the major command-line options are supported by Compose.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Compose</a:t>
            </a:r>
          </a:p>
        </p:txBody>
      </p:sp>
    </p:spTree>
    <p:extLst>
      <p:ext uri="{BB962C8B-B14F-4D97-AF65-F5344CB8AC3E}">
        <p14:creationId xmlns:p14="http://schemas.microsoft.com/office/powerpoint/2010/main" val="2820559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In Compose, you define containers to run as services, then you specify the image name and any other optional properties, such as the container name, ports and networks in this example: </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 file</a:t>
            </a:r>
          </a:p>
        </p:txBody>
      </p:sp>
      <p:pic>
        <p:nvPicPr>
          <p:cNvPr id="6" name="Picture 5">
            <a:extLst>
              <a:ext uri="{FF2B5EF4-FFF2-40B4-BE49-F238E27FC236}">
                <a16:creationId xmlns:a16="http://schemas.microsoft.com/office/drawing/2014/main" id="{A44CB66A-FCD1-4947-AE07-53EAAA3A5B24}"/>
              </a:ext>
            </a:extLst>
          </p:cNvPr>
          <p:cNvPicPr>
            <a:picLocks noChangeAspect="1"/>
          </p:cNvPicPr>
          <p:nvPr/>
        </p:nvPicPr>
        <p:blipFill>
          <a:blip r:embed="rId2"/>
          <a:stretch>
            <a:fillRect/>
          </a:stretch>
        </p:blipFill>
        <p:spPr>
          <a:xfrm>
            <a:off x="2790418" y="2904949"/>
            <a:ext cx="6611163" cy="2915747"/>
          </a:xfrm>
          <a:prstGeom prst="rect">
            <a:avLst/>
          </a:prstGeom>
        </p:spPr>
      </p:pic>
    </p:spTree>
    <p:extLst>
      <p:ext uri="{BB962C8B-B14F-4D97-AF65-F5344CB8AC3E}">
        <p14:creationId xmlns:p14="http://schemas.microsoft.com/office/powerpoint/2010/main" val="1205089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By convention, Compose files are named </a:t>
            </a:r>
            <a:r>
              <a:rPr lang="en-US" b="0" dirty="0">
                <a:latin typeface="Consolas" panose="020B0609020204030204" pitchFamily="49" charset="0"/>
              </a:rPr>
              <a:t>docker-</a:t>
            </a:r>
            <a:r>
              <a:rPr lang="en-US" b="0" dirty="0" err="1">
                <a:latin typeface="Consolas" panose="020B0609020204030204" pitchFamily="49" charset="0"/>
              </a:rPr>
              <a:t>compose.yml</a:t>
            </a:r>
            <a:r>
              <a:rPr lang="en-US" b="0" dirty="0"/>
              <a:t>. From the directory where the YAML file is saved, you can start all the services in the Compose file as containers by running the </a:t>
            </a:r>
            <a:r>
              <a:rPr lang="en-US" b="0" dirty="0">
                <a:latin typeface="Consolas" panose="020B0609020204030204" pitchFamily="49" charset="0"/>
              </a:rPr>
              <a:t>up</a:t>
            </a:r>
            <a:r>
              <a:rPr lang="en-US" dirty="0"/>
              <a:t> </a:t>
            </a:r>
            <a:r>
              <a:rPr lang="en-US" b="0" dirty="0"/>
              <a:t>command:</a:t>
            </a:r>
          </a:p>
          <a:p>
            <a:pPr marL="1028700" lvl="1" indent="-342900">
              <a:spcBef>
                <a:spcPts val="1200"/>
              </a:spcBef>
            </a:pPr>
            <a:r>
              <a:rPr lang="en-US" dirty="0">
                <a:latin typeface="Consolas" panose="020B0609020204030204" pitchFamily="49" charset="0"/>
              </a:rPr>
              <a:t>docker-compose up -d</a:t>
            </a:r>
          </a:p>
          <a:p>
            <a:pPr marL="342900" indent="-342900">
              <a:spcBef>
                <a:spcPts val="1200"/>
              </a:spcBef>
              <a:buFont typeface="Arial" panose="020B0604020202020204" pitchFamily="34" charset="0"/>
              <a:buChar char="•"/>
            </a:pPr>
            <a:r>
              <a:rPr lang="en-US" b="0" dirty="0"/>
              <a:t>As with the Docker CLI, we can specify </a:t>
            </a:r>
            <a:r>
              <a:rPr lang="en-US" b="0" dirty="0">
                <a:latin typeface="Consolas" panose="020B0609020204030204" pitchFamily="49" charset="0"/>
              </a:rPr>
              <a:t>-d</a:t>
            </a:r>
            <a:r>
              <a:rPr lang="en-US" dirty="0"/>
              <a:t> </a:t>
            </a:r>
            <a:r>
              <a:rPr lang="en-US" b="0" dirty="0"/>
              <a:t>to </a:t>
            </a:r>
            <a:r>
              <a:rPr lang="en-US" b="0" dirty="0" err="1"/>
              <a:t>daemonize</a:t>
            </a:r>
            <a:r>
              <a:rPr lang="en-US" b="0" dirty="0"/>
              <a:t> all the containers and keep them running in the background.</a:t>
            </a:r>
          </a:p>
          <a:p>
            <a:pPr marL="342900" indent="-342900">
              <a:spcBef>
                <a:spcPts val="1200"/>
              </a:spcBef>
              <a:buFont typeface="Arial" panose="020B0604020202020204" pitchFamily="34" charset="0"/>
              <a:buChar char="•"/>
            </a:pPr>
            <a:r>
              <a:rPr lang="en-US" b="0" dirty="0"/>
              <a:t>Containers started using Docker Compose are just normal Docker containers and we can work with them using Docker CLI in the normal way.</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Starting containers using Docker Compose</a:t>
            </a:r>
          </a:p>
        </p:txBody>
      </p:sp>
    </p:spTree>
    <p:extLst>
      <p:ext uri="{BB962C8B-B14F-4D97-AF65-F5344CB8AC3E}">
        <p14:creationId xmlns:p14="http://schemas.microsoft.com/office/powerpoint/2010/main" val="3412967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Compose lets you scale up by adding more containers. More containers can be added with the </a:t>
            </a:r>
            <a:r>
              <a:rPr lang="en-US" b="0" dirty="0">
                <a:latin typeface="Consolas" panose="020B0609020204030204" pitchFamily="49" charset="0"/>
              </a:rPr>
              <a:t>scale</a:t>
            </a:r>
            <a:r>
              <a:rPr lang="en-US" dirty="0"/>
              <a:t> </a:t>
            </a:r>
            <a:r>
              <a:rPr lang="en-US" b="0" dirty="0"/>
              <a:t>option to the </a:t>
            </a:r>
            <a:r>
              <a:rPr lang="en-US" b="0" dirty="0">
                <a:latin typeface="Consolas" panose="020B0609020204030204" pitchFamily="49" charset="0"/>
              </a:rPr>
              <a:t>up</a:t>
            </a:r>
            <a:r>
              <a:rPr lang="en-US" dirty="0"/>
              <a:t> </a:t>
            </a:r>
            <a:r>
              <a:rPr lang="en-US" b="0" dirty="0"/>
              <a:t>command as in the following example, which specifies the desired number of containers:</a:t>
            </a:r>
          </a:p>
          <a:p>
            <a:pPr marL="1028700" lvl="1" indent="-342900">
              <a:spcBef>
                <a:spcPts val="1200"/>
              </a:spcBef>
            </a:pPr>
            <a:r>
              <a:rPr lang="en-US" dirty="0">
                <a:latin typeface="Consolas" panose="020B0609020204030204" pitchFamily="49" charset="0"/>
              </a:rPr>
              <a:t>docker-compose up –d --scale [SERVICE_NAME]=5</a:t>
            </a:r>
          </a:p>
          <a:p>
            <a:pPr marL="342900" indent="-342900">
              <a:spcBef>
                <a:spcPts val="1200"/>
              </a:spcBef>
              <a:buFont typeface="Arial" panose="020B0604020202020204" pitchFamily="34" charset="0"/>
              <a:buChar char="•"/>
            </a:pPr>
            <a:r>
              <a:rPr lang="en-US" dirty="0"/>
              <a:t>The DNS server in Docker supports load balancing, which means that if you repeat web requests to the scaled service, each request may be routed to a different container instance.</a:t>
            </a:r>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Scaling using Docker Compose</a:t>
            </a:r>
          </a:p>
        </p:txBody>
      </p:sp>
    </p:spTree>
    <p:extLst>
      <p:ext uri="{BB962C8B-B14F-4D97-AF65-F5344CB8AC3E}">
        <p14:creationId xmlns:p14="http://schemas.microsoft.com/office/powerpoint/2010/main" val="3659698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It is possible to administer all the containers in Compose project with single commands. These are typically the Docker CLI commands transplanted to Docker Compose. </a:t>
            </a:r>
          </a:p>
          <a:p>
            <a:pPr marL="1028700" lvl="1" indent="-342900"/>
            <a:r>
              <a:rPr lang="en-US" b="0" dirty="0"/>
              <a:t>To stop all the containers:</a:t>
            </a:r>
          </a:p>
          <a:p>
            <a:pPr marL="1485900" lvl="2" indent="-342900"/>
            <a:r>
              <a:rPr lang="en-US" dirty="0">
                <a:latin typeface="Consolas" panose="020B0609020204030204" pitchFamily="49" charset="0"/>
              </a:rPr>
              <a:t>docker-compose stop</a:t>
            </a:r>
          </a:p>
          <a:p>
            <a:pPr marL="1028700" lvl="1" indent="-342900"/>
            <a:r>
              <a:rPr lang="en-US" b="0" dirty="0"/>
              <a:t>To start all the containers:</a:t>
            </a:r>
          </a:p>
          <a:p>
            <a:pPr marL="1485900" lvl="2" indent="-342900"/>
            <a:r>
              <a:rPr lang="en-US" dirty="0">
                <a:latin typeface="Consolas" panose="020B0609020204030204" pitchFamily="49" charset="0"/>
              </a:rPr>
              <a:t>docker-compose start</a:t>
            </a:r>
          </a:p>
          <a:p>
            <a:pPr marL="1028700" lvl="1" indent="-342900"/>
            <a:r>
              <a:rPr lang="en-US" dirty="0"/>
              <a:t>To stop and remove all the containers:</a:t>
            </a:r>
          </a:p>
          <a:p>
            <a:pPr marL="1485900" lvl="2" indent="-342900"/>
            <a:r>
              <a:rPr lang="en-US" dirty="0">
                <a:latin typeface="Consolas" panose="020B0609020204030204" pitchFamily="49" charset="0"/>
              </a:rPr>
              <a:t>docker-compose down</a:t>
            </a:r>
          </a:p>
          <a:p>
            <a:pPr marL="342900" indent="-342900">
              <a:buFont typeface="Arial" panose="020B0604020202020204" pitchFamily="34" charset="0"/>
              <a:buChar char="•"/>
            </a:pPr>
            <a:r>
              <a:rPr lang="en-US" dirty="0"/>
              <a:t>When you create services with Compose, Docker has no notion that they’re related (other than being in the same network). In order to manage the services as a single unit, you work in the directory on your client machine where the </a:t>
            </a:r>
            <a:r>
              <a:rPr lang="en-US" b="0" dirty="0">
                <a:latin typeface="Consolas" panose="020B0609020204030204" pitchFamily="49" charset="0"/>
              </a:rPr>
              <a:t>docker-</a:t>
            </a:r>
            <a:r>
              <a:rPr lang="en-US" b="0" dirty="0" err="1">
                <a:latin typeface="Consolas" panose="020B0609020204030204" pitchFamily="49" charset="0"/>
              </a:rPr>
              <a:t>compose.yml</a:t>
            </a:r>
            <a:r>
              <a:rPr lang="en-US" b="0" dirty="0"/>
              <a:t> </a:t>
            </a:r>
            <a:r>
              <a:rPr lang="en-US" dirty="0"/>
              <a:t>file lives. </a:t>
            </a:r>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Administer all the containers</a:t>
            </a:r>
          </a:p>
        </p:txBody>
      </p:sp>
    </p:spTree>
    <p:extLst>
      <p:ext uri="{BB962C8B-B14F-4D97-AF65-F5344CB8AC3E}">
        <p14:creationId xmlns:p14="http://schemas.microsoft.com/office/powerpoint/2010/main" val="3391519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With Docker Compose, you can orchestrate complex applications by linking containers together and running them inside a Docker network. Distributed solutions can be captured at the infrastructure level in a Compose file.</a:t>
            </a:r>
          </a:p>
          <a:p>
            <a:pPr marL="342900" indent="-342900">
              <a:spcBef>
                <a:spcPts val="1200"/>
              </a:spcBef>
              <a:buFont typeface="Arial" panose="020B0604020202020204" pitchFamily="34" charset="0"/>
              <a:buChar char="•"/>
            </a:pPr>
            <a:r>
              <a:rPr lang="en-US" b="0" dirty="0"/>
              <a:t>Each component in the stack refers to its dependencies by name, and that will be consistent for every environment in which the containers are in the same network, even if they are running at different levels of scale (which means there’s no change to application configuration).</a:t>
            </a:r>
            <a:endParaRPr lang="en-US" dirty="0"/>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Benefits of using Docker Compose</a:t>
            </a:r>
          </a:p>
        </p:txBody>
      </p:sp>
    </p:spTree>
    <p:extLst>
      <p:ext uri="{BB962C8B-B14F-4D97-AF65-F5344CB8AC3E}">
        <p14:creationId xmlns:p14="http://schemas.microsoft.com/office/powerpoint/2010/main" val="834121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11168270" cy="2757522"/>
          </a:xfrm>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pic>
        <p:nvPicPr>
          <p:cNvPr id="4" name="Picture 3">
            <a:extLst>
              <a:ext uri="{FF2B5EF4-FFF2-40B4-BE49-F238E27FC236}">
                <a16:creationId xmlns:a16="http://schemas.microsoft.com/office/drawing/2014/main" id="{F978E71E-170F-47E9-96E0-570EC05C7749}"/>
              </a:ext>
            </a:extLst>
          </p:cNvPr>
          <p:cNvPicPr>
            <a:picLocks noChangeAspect="1"/>
          </p:cNvPicPr>
          <p:nvPr/>
        </p:nvPicPr>
        <p:blipFill>
          <a:blip r:embed="rId3"/>
          <a:stretch>
            <a:fillRect/>
          </a:stretch>
        </p:blipFill>
        <p:spPr>
          <a:xfrm>
            <a:off x="366755" y="3351697"/>
            <a:ext cx="11431595" cy="2534004"/>
          </a:xfrm>
          <a:prstGeom prst="rect">
            <a:avLst/>
          </a:prstGeom>
        </p:spPr>
      </p:pic>
    </p:spTree>
    <p:extLst>
      <p:ext uri="{BB962C8B-B14F-4D97-AF65-F5344CB8AC3E}">
        <p14:creationId xmlns:p14="http://schemas.microsoft.com/office/powerpoint/2010/main" val="61974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6096000" y="2466974"/>
            <a:ext cx="5570688" cy="3652717"/>
          </a:xfrm>
        </p:spPr>
        <p:txBody>
          <a:bodyPr/>
          <a:lstStyle/>
          <a:p>
            <a:r>
              <a:rPr lang="en-US" dirty="0"/>
              <a:t>Adjust power with 1 command</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Swarm</a:t>
            </a:r>
          </a:p>
        </p:txBody>
      </p:sp>
      <p:pic>
        <p:nvPicPr>
          <p:cNvPr id="1026" name="Picture 2" descr="Похожее изображение">
            <a:extLst>
              <a:ext uri="{FF2B5EF4-FFF2-40B4-BE49-F238E27FC236}">
                <a16:creationId xmlns:a16="http://schemas.microsoft.com/office/drawing/2014/main" id="{E9D49EFE-1F73-48A8-916E-E28AF4C88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47750"/>
            <a:ext cx="42195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09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5C130-028D-4347-AF6D-5F1D589D3BD8}"/>
              </a:ext>
            </a:extLst>
          </p:cNvPr>
          <p:cNvSpPr>
            <a:spLocks noGrp="1"/>
          </p:cNvSpPr>
          <p:nvPr>
            <p:ph idx="1"/>
          </p:nvPr>
        </p:nvSpPr>
        <p:spPr>
          <a:xfrm>
            <a:off x="6810374" y="1352362"/>
            <a:ext cx="4856313" cy="4767330"/>
          </a:xfrm>
        </p:spPr>
        <p:txBody>
          <a:bodyPr/>
          <a:lstStyle/>
          <a:p>
            <a:r>
              <a:rPr lang="en-US" dirty="0"/>
              <a:t>docker swarm </a:t>
            </a:r>
            <a:r>
              <a:rPr lang="en-US" dirty="0" err="1"/>
              <a:t>init</a:t>
            </a:r>
            <a:endParaRPr lang="en-US" dirty="0"/>
          </a:p>
          <a:p>
            <a:endParaRPr lang="en-US" dirty="0"/>
          </a:p>
          <a:p>
            <a:r>
              <a:rPr lang="en-US" dirty="0"/>
              <a:t>docker swarm join …</a:t>
            </a:r>
            <a:endParaRPr lang="ru-RU" dirty="0"/>
          </a:p>
          <a:p>
            <a:endParaRPr lang="ru-RU" dirty="0"/>
          </a:p>
          <a:p>
            <a:r>
              <a:rPr lang="en-US" dirty="0"/>
              <a:t>That’s it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id="{40D2C12D-7058-487E-9C52-BBF8A412894D}"/>
              </a:ext>
            </a:extLst>
          </p:cNvPr>
          <p:cNvSpPr>
            <a:spLocks noGrp="1"/>
          </p:cNvSpPr>
          <p:nvPr>
            <p:ph type="body" sz="quarter" idx="12"/>
          </p:nvPr>
        </p:nvSpPr>
        <p:spPr/>
        <p:txBody>
          <a:bodyPr/>
          <a:lstStyle/>
          <a:p>
            <a:r>
              <a:rPr lang="en-US" dirty="0"/>
              <a:t>Setting up a cluster</a:t>
            </a:r>
          </a:p>
        </p:txBody>
      </p:sp>
      <p:pic>
        <p:nvPicPr>
          <p:cNvPr id="4" name="Picture 3">
            <a:extLst>
              <a:ext uri="{FF2B5EF4-FFF2-40B4-BE49-F238E27FC236}">
                <a16:creationId xmlns:a16="http://schemas.microsoft.com/office/drawing/2014/main" id="{038C99C3-E9CD-4EC5-AE04-CBBF402937E0}"/>
              </a:ext>
            </a:extLst>
          </p:cNvPr>
          <p:cNvPicPr>
            <a:picLocks noChangeAspect="1"/>
          </p:cNvPicPr>
          <p:nvPr/>
        </p:nvPicPr>
        <p:blipFill>
          <a:blip r:embed="rId2"/>
          <a:stretch>
            <a:fillRect/>
          </a:stretch>
        </p:blipFill>
        <p:spPr>
          <a:xfrm>
            <a:off x="525313" y="1352362"/>
            <a:ext cx="6219825" cy="4162425"/>
          </a:xfrm>
          <a:prstGeom prst="rect">
            <a:avLst/>
          </a:prstGeom>
        </p:spPr>
      </p:pic>
    </p:spTree>
    <p:extLst>
      <p:ext uri="{BB962C8B-B14F-4D97-AF65-F5344CB8AC3E}">
        <p14:creationId xmlns:p14="http://schemas.microsoft.com/office/powerpoint/2010/main" val="1777764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27477E-A3E3-42AB-B5D5-0DA52FE75D28}"/>
              </a:ext>
            </a:extLst>
          </p:cNvPr>
          <p:cNvSpPr>
            <a:spLocks noGrp="1"/>
          </p:cNvSpPr>
          <p:nvPr>
            <p:ph idx="1"/>
          </p:nvPr>
        </p:nvSpPr>
        <p:spPr/>
        <p:txBody>
          <a:bodyPr/>
          <a:lstStyle/>
          <a:p>
            <a:r>
              <a:rPr lang="en-US" dirty="0"/>
              <a:t>Service is an abstraction over container</a:t>
            </a:r>
          </a:p>
          <a:p>
            <a:endParaRPr lang="en-US" dirty="0"/>
          </a:p>
        </p:txBody>
      </p:sp>
      <p:sp>
        <p:nvSpPr>
          <p:cNvPr id="3" name="Text Placeholder 2">
            <a:extLst>
              <a:ext uri="{FF2B5EF4-FFF2-40B4-BE49-F238E27FC236}">
                <a16:creationId xmlns:a16="http://schemas.microsoft.com/office/drawing/2014/main" id="{33AC22F5-FA0A-4DFA-B7C6-FD8D3DDF06C9}"/>
              </a:ext>
            </a:extLst>
          </p:cNvPr>
          <p:cNvSpPr>
            <a:spLocks noGrp="1"/>
          </p:cNvSpPr>
          <p:nvPr>
            <p:ph type="body" sz="quarter" idx="12"/>
          </p:nvPr>
        </p:nvSpPr>
        <p:spPr/>
        <p:txBody>
          <a:bodyPr/>
          <a:lstStyle/>
          <a:p>
            <a:r>
              <a:rPr lang="en-US" dirty="0"/>
              <a:t>Service is almost a container but better</a:t>
            </a:r>
          </a:p>
        </p:txBody>
      </p:sp>
    </p:spTree>
    <p:extLst>
      <p:ext uri="{BB962C8B-B14F-4D97-AF65-F5344CB8AC3E}">
        <p14:creationId xmlns:p14="http://schemas.microsoft.com/office/powerpoint/2010/main" val="1500522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4F4A2E-9D25-4875-A3EE-94EC00BCEF96}"/>
              </a:ext>
            </a:extLst>
          </p:cNvPr>
          <p:cNvSpPr>
            <a:spLocks noGrp="1"/>
          </p:cNvSpPr>
          <p:nvPr>
            <p:ph idx="1"/>
          </p:nvPr>
        </p:nvSpPr>
        <p:spPr>
          <a:xfrm>
            <a:off x="1287434" y="2923799"/>
            <a:ext cx="9617132" cy="524063"/>
          </a:xfrm>
        </p:spPr>
        <p:style>
          <a:lnRef idx="1">
            <a:schemeClr val="accent6"/>
          </a:lnRef>
          <a:fillRef idx="2">
            <a:schemeClr val="accent6"/>
          </a:fillRef>
          <a:effectRef idx="1">
            <a:schemeClr val="accent6"/>
          </a:effectRef>
          <a:fontRef idx="minor">
            <a:schemeClr val="dk1"/>
          </a:fontRef>
        </p:style>
        <p:txBody>
          <a:bodyPr/>
          <a:lstStyle/>
          <a:p>
            <a:r>
              <a:rPr lang="en-US" dirty="0"/>
              <a:t>docker service create --name web --publish 80:80 </a:t>
            </a:r>
            <a:r>
              <a:rPr lang="en-US" dirty="0" err="1"/>
              <a:t>nginx:alpine</a:t>
            </a:r>
            <a:endParaRPr lang="en-US" dirty="0"/>
          </a:p>
        </p:txBody>
      </p:sp>
      <p:sp>
        <p:nvSpPr>
          <p:cNvPr id="3" name="Text Placeholder 2">
            <a:extLst>
              <a:ext uri="{FF2B5EF4-FFF2-40B4-BE49-F238E27FC236}">
                <a16:creationId xmlns:a16="http://schemas.microsoft.com/office/drawing/2014/main" id="{F879C9B6-3752-49F4-B9CF-823437115CA3}"/>
              </a:ext>
            </a:extLst>
          </p:cNvPr>
          <p:cNvSpPr>
            <a:spLocks noGrp="1"/>
          </p:cNvSpPr>
          <p:nvPr>
            <p:ph type="body" sz="quarter" idx="12"/>
          </p:nvPr>
        </p:nvSpPr>
        <p:spPr/>
        <p:txBody>
          <a:bodyPr/>
          <a:lstStyle/>
          <a:p>
            <a:r>
              <a:rPr lang="en-US" dirty="0"/>
              <a:t>Service creation </a:t>
            </a:r>
          </a:p>
        </p:txBody>
      </p:sp>
    </p:spTree>
    <p:extLst>
      <p:ext uri="{BB962C8B-B14F-4D97-AF65-F5344CB8AC3E}">
        <p14:creationId xmlns:p14="http://schemas.microsoft.com/office/powerpoint/2010/main" val="41534210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8BE4DA-E73E-4E07-953D-A82CB28F1BB0}"/>
              </a:ext>
            </a:extLst>
          </p:cNvPr>
          <p:cNvSpPr>
            <a:spLocks noGrp="1"/>
          </p:cNvSpPr>
          <p:nvPr>
            <p:ph idx="1"/>
          </p:nvPr>
        </p:nvSpPr>
        <p:spPr>
          <a:xfrm>
            <a:off x="6305550" y="1648278"/>
            <a:ext cx="4378382" cy="399144"/>
          </a:xfrm>
        </p:spPr>
        <p:style>
          <a:lnRef idx="1">
            <a:schemeClr val="accent6"/>
          </a:lnRef>
          <a:fillRef idx="2">
            <a:schemeClr val="accent6"/>
          </a:fillRef>
          <a:effectRef idx="1">
            <a:schemeClr val="accent6"/>
          </a:effectRef>
          <a:fontRef idx="minor">
            <a:schemeClr val="dk1"/>
          </a:fontRef>
        </p:style>
        <p:txBody>
          <a:bodyPr/>
          <a:lstStyle/>
          <a:p>
            <a:r>
              <a:rPr lang="en-US" dirty="0"/>
              <a:t>docker service scale web=5</a:t>
            </a:r>
          </a:p>
        </p:txBody>
      </p:sp>
      <p:sp>
        <p:nvSpPr>
          <p:cNvPr id="3" name="Text Placeholder 2">
            <a:extLst>
              <a:ext uri="{FF2B5EF4-FFF2-40B4-BE49-F238E27FC236}">
                <a16:creationId xmlns:a16="http://schemas.microsoft.com/office/drawing/2014/main" id="{295DB6E2-B8DB-453E-9E2B-A139A7111BB1}"/>
              </a:ext>
            </a:extLst>
          </p:cNvPr>
          <p:cNvSpPr>
            <a:spLocks noGrp="1"/>
          </p:cNvSpPr>
          <p:nvPr>
            <p:ph type="body" sz="quarter" idx="12"/>
          </p:nvPr>
        </p:nvSpPr>
        <p:spPr/>
        <p:txBody>
          <a:bodyPr/>
          <a:lstStyle/>
          <a:p>
            <a:r>
              <a:rPr lang="en-US" dirty="0"/>
              <a:t>Scale service</a:t>
            </a:r>
          </a:p>
        </p:txBody>
      </p:sp>
      <p:sp>
        <p:nvSpPr>
          <p:cNvPr id="5" name="Content Placeholder 1">
            <a:extLst>
              <a:ext uri="{FF2B5EF4-FFF2-40B4-BE49-F238E27FC236}">
                <a16:creationId xmlns:a16="http://schemas.microsoft.com/office/drawing/2014/main" id="{69FB449B-6540-4E60-B4D1-3DDE424A4213}"/>
              </a:ext>
            </a:extLst>
          </p:cNvPr>
          <p:cNvSpPr txBox="1">
            <a:spLocks/>
          </p:cNvSpPr>
          <p:nvPr/>
        </p:nvSpPr>
        <p:spPr>
          <a:xfrm>
            <a:off x="6305550" y="3229428"/>
            <a:ext cx="4378382" cy="399144"/>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docker service </a:t>
            </a:r>
            <a:r>
              <a:rPr lang="en-US" dirty="0" err="1"/>
              <a:t>ps</a:t>
            </a:r>
            <a:r>
              <a:rPr lang="en-US" dirty="0"/>
              <a:t> web</a:t>
            </a:r>
          </a:p>
        </p:txBody>
      </p:sp>
    </p:spTree>
    <p:extLst>
      <p:ext uri="{BB962C8B-B14F-4D97-AF65-F5344CB8AC3E}">
        <p14:creationId xmlns:p14="http://schemas.microsoft.com/office/powerpoint/2010/main" val="3069375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B5F43-C3DF-4EE3-90F8-8E9755187464}"/>
              </a:ext>
            </a:extLst>
          </p:cNvPr>
          <p:cNvSpPr>
            <a:spLocks noGrp="1"/>
          </p:cNvSpPr>
          <p:nvPr>
            <p:ph idx="1"/>
          </p:nvPr>
        </p:nvSpPr>
        <p:spPr>
          <a:xfrm>
            <a:off x="6096000" y="1352362"/>
            <a:ext cx="5570688" cy="4767330"/>
          </a:xfrm>
        </p:spPr>
        <p:txBody>
          <a:bodyPr/>
          <a:lstStyle/>
          <a:p>
            <a:r>
              <a:rPr lang="en-US" dirty="0"/>
              <a:t>You may have nodes on Windows, Linux and even ARM</a:t>
            </a:r>
          </a:p>
        </p:txBody>
      </p:sp>
      <p:sp>
        <p:nvSpPr>
          <p:cNvPr id="3" name="Text Placeholder 2">
            <a:extLst>
              <a:ext uri="{FF2B5EF4-FFF2-40B4-BE49-F238E27FC236}">
                <a16:creationId xmlns:a16="http://schemas.microsoft.com/office/drawing/2014/main" id="{9C28CE67-5402-4613-9F4A-9BC140ABD0C3}"/>
              </a:ext>
            </a:extLst>
          </p:cNvPr>
          <p:cNvSpPr>
            <a:spLocks noGrp="1"/>
          </p:cNvSpPr>
          <p:nvPr>
            <p:ph type="body" sz="quarter" idx="12"/>
          </p:nvPr>
        </p:nvSpPr>
        <p:spPr/>
        <p:txBody>
          <a:bodyPr/>
          <a:lstStyle/>
          <a:p>
            <a:r>
              <a:rPr lang="en-US" dirty="0"/>
              <a:t>Mixed swarm environment</a:t>
            </a:r>
          </a:p>
        </p:txBody>
      </p:sp>
      <p:pic>
        <p:nvPicPr>
          <p:cNvPr id="4" name="Picture 3">
            <a:extLst>
              <a:ext uri="{FF2B5EF4-FFF2-40B4-BE49-F238E27FC236}">
                <a16:creationId xmlns:a16="http://schemas.microsoft.com/office/drawing/2014/main" id="{7B4232FF-F7A0-42DD-9EAA-E1F97035C550}"/>
              </a:ext>
            </a:extLst>
          </p:cNvPr>
          <p:cNvPicPr>
            <a:picLocks noChangeAspect="1"/>
          </p:cNvPicPr>
          <p:nvPr/>
        </p:nvPicPr>
        <p:blipFill>
          <a:blip r:embed="rId2"/>
          <a:stretch>
            <a:fillRect/>
          </a:stretch>
        </p:blipFill>
        <p:spPr>
          <a:xfrm>
            <a:off x="415625" y="1657349"/>
            <a:ext cx="5760426" cy="3948809"/>
          </a:xfrm>
          <a:prstGeom prst="rect">
            <a:avLst/>
          </a:prstGeom>
        </p:spPr>
      </p:pic>
    </p:spTree>
    <p:extLst>
      <p:ext uri="{BB962C8B-B14F-4D97-AF65-F5344CB8AC3E}">
        <p14:creationId xmlns:p14="http://schemas.microsoft.com/office/powerpoint/2010/main" val="1839572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0D4DF-2609-4FE1-B4E4-5F03671CC715}"/>
              </a:ext>
            </a:extLst>
          </p:cNvPr>
          <p:cNvSpPr>
            <a:spLocks noGrp="1"/>
          </p:cNvSpPr>
          <p:nvPr>
            <p:ph idx="1"/>
          </p:nvPr>
        </p:nvSpPr>
        <p:spPr>
          <a:xfrm>
            <a:off x="1757305" y="964562"/>
            <a:ext cx="9091670" cy="705540"/>
          </a:xfrm>
        </p:spPr>
        <p:txBody>
          <a:bodyPr/>
          <a:lstStyle/>
          <a:p>
            <a:pPr algn="ctr"/>
            <a:r>
              <a:rPr lang="en-US" dirty="0"/>
              <a:t>Docker swarm + docker compose</a:t>
            </a:r>
          </a:p>
        </p:txBody>
      </p:sp>
      <p:sp>
        <p:nvSpPr>
          <p:cNvPr id="3" name="Text Placeholder 2">
            <a:extLst>
              <a:ext uri="{FF2B5EF4-FFF2-40B4-BE49-F238E27FC236}">
                <a16:creationId xmlns:a16="http://schemas.microsoft.com/office/drawing/2014/main" id="{9F8CD2C2-815A-4F6B-A6A2-0BB31794C273}"/>
              </a:ext>
            </a:extLst>
          </p:cNvPr>
          <p:cNvSpPr>
            <a:spLocks noGrp="1"/>
          </p:cNvSpPr>
          <p:nvPr>
            <p:ph type="body" sz="quarter" idx="12"/>
          </p:nvPr>
        </p:nvSpPr>
        <p:spPr/>
        <p:txBody>
          <a:bodyPr/>
          <a:lstStyle/>
          <a:p>
            <a:r>
              <a:rPr lang="en-US" dirty="0"/>
              <a:t>A cherry on top</a:t>
            </a:r>
          </a:p>
        </p:txBody>
      </p:sp>
      <p:pic>
        <p:nvPicPr>
          <p:cNvPr id="2052" name="Picture 4">
            <a:extLst>
              <a:ext uri="{FF2B5EF4-FFF2-40B4-BE49-F238E27FC236}">
                <a16:creationId xmlns:a16="http://schemas.microsoft.com/office/drawing/2014/main" id="{CFD883F0-E8C2-46DE-9C0B-22D68016C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1795463"/>
            <a:ext cx="7620000" cy="428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357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1F7F6-965D-4995-ABE8-5D61921E242E}"/>
              </a:ext>
            </a:extLst>
          </p:cNvPr>
          <p:cNvSpPr>
            <a:spLocks noGrp="1"/>
          </p:cNvSpPr>
          <p:nvPr>
            <p:ph idx="1"/>
          </p:nvPr>
        </p:nvSpPr>
        <p:spPr/>
        <p:txBody>
          <a:bodyPr/>
          <a:lstStyle/>
          <a:p>
            <a:pPr marL="342900" indent="-342900">
              <a:buFont typeface="Arial" panose="020B0604020202020204" pitchFamily="34" charset="0"/>
              <a:buChar char="•"/>
            </a:pPr>
            <a:r>
              <a:rPr lang="en-US" dirty="0"/>
              <a:t>Use the latest available docker when playing with swarm.</a:t>
            </a:r>
          </a:p>
          <a:p>
            <a:pPr marL="342900" indent="-342900">
              <a:buFont typeface="Arial" panose="020B0604020202020204" pitchFamily="34" charset="0"/>
              <a:buChar char="•"/>
            </a:pPr>
            <a:r>
              <a:rPr lang="en-US" dirty="0"/>
              <a:t>Consider using docker-machine tool to create “</a:t>
            </a:r>
            <a:r>
              <a:rPr lang="en-US" dirty="0" err="1"/>
              <a:t>dockernized</a:t>
            </a:r>
            <a:r>
              <a:rPr lang="en-US" dirty="0"/>
              <a:t>” VMs.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D4FC62B-7787-4864-ABB8-D6F5D10C5F2B}"/>
              </a:ext>
            </a:extLst>
          </p:cNvPr>
          <p:cNvSpPr>
            <a:spLocks noGrp="1"/>
          </p:cNvSpPr>
          <p:nvPr>
            <p:ph type="body" sz="quarter" idx="12"/>
          </p:nvPr>
        </p:nvSpPr>
        <p:spPr/>
        <p:txBody>
          <a:bodyPr/>
          <a:lstStyle/>
          <a:p>
            <a:r>
              <a:rPr lang="en-US" dirty="0"/>
              <a:t>Notes</a:t>
            </a:r>
          </a:p>
        </p:txBody>
      </p:sp>
    </p:spTree>
    <p:extLst>
      <p:ext uri="{BB962C8B-B14F-4D97-AF65-F5344CB8AC3E}">
        <p14:creationId xmlns:p14="http://schemas.microsoft.com/office/powerpoint/2010/main" val="34712666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spcBef>
                <a:spcPts val="1200"/>
              </a:spcBef>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spcBef>
                <a:spcPts val="1200"/>
              </a:spcBef>
              <a:buFont typeface="Arial" panose="020B0604020202020204" pitchFamily="34" charset="0"/>
              <a:buChar char="•"/>
            </a:pPr>
            <a:r>
              <a:rPr lang="en-US" b="0" dirty="0"/>
              <a:t>Images can be versioned, so you can be sure the software you release to production is exactly what you’ve tested.</a:t>
            </a:r>
          </a:p>
          <a:p>
            <a:pPr marL="342900" indent="-342900">
              <a:spcBef>
                <a:spcPts val="1200"/>
              </a:spcBef>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spcBef>
                <a:spcPts val="1200"/>
              </a:spcBef>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a single product which has three components:</a:t>
            </a:r>
          </a:p>
          <a:p>
            <a:pPr marL="1028700" lvl="1" indent="-342900">
              <a:spcBef>
                <a:spcPts val="1200"/>
              </a:spcBef>
            </a:pPr>
            <a:r>
              <a:rPr lang="en-US" b="0" dirty="0"/>
              <a:t>Background server that does the work;</a:t>
            </a:r>
          </a:p>
          <a:p>
            <a:pPr marL="1028700" lvl="1" indent="-342900">
              <a:spcBef>
                <a:spcPts val="1200"/>
              </a:spcBef>
            </a:pPr>
            <a:r>
              <a:rPr lang="en-US" b="0" dirty="0"/>
              <a:t>Docker client, a command-line interface for working with the server;</a:t>
            </a:r>
          </a:p>
          <a:p>
            <a:pPr marL="1028700" lvl="1" indent="-342900">
              <a:spcBef>
                <a:spcPts val="1200"/>
              </a:spcBef>
            </a:pPr>
            <a:r>
              <a:rPr lang="en-US" b="0" dirty="0"/>
              <a:t>REST API for client-server communication.</a:t>
            </a:r>
          </a:p>
          <a:p>
            <a:pPr marL="342900" indent="-342900">
              <a:spcBef>
                <a:spcPts val="1200"/>
              </a:spcBef>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spcBef>
                <a:spcPts val="1200"/>
              </a:spcBef>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18345</TotalTime>
  <Words>3834</Words>
  <Application>Microsoft Office PowerPoint</Application>
  <PresentationFormat>Widescreen</PresentationFormat>
  <Paragraphs>373</Paragraphs>
  <Slides>69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Open Sans</vt:lpstr>
      <vt:lpstr>Arial</vt:lpstr>
      <vt:lpstr>Open Sans Light</vt:lpstr>
      <vt:lpstr>Calibri</vt:lpstr>
      <vt:lpstr>Open Sans Semibold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Sergey Tantsyura</cp:lastModifiedBy>
  <cp:revision>500</cp:revision>
  <dcterms:created xsi:type="dcterms:W3CDTF">2019-01-10T20:34:19Z</dcterms:created>
  <dcterms:modified xsi:type="dcterms:W3CDTF">2019-10-16T14:23:40Z</dcterms:modified>
</cp:coreProperties>
</file>