
<file path=[Content_Types].xml><?xml version="1.0" encoding="utf-8"?>
<Types xmlns="http://schemas.openxmlformats.org/package/2006/content-types">
  <Default ContentType="application/vnd.openxmlformats-officedocument.extended-properties+xml" Extension="xml"/>
  <Default ContentType="image/png" Extension="png"/>
  <Default ContentType="application/x-fontdata" Extension="fntdata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1.xml"/>
  <Override ContentType="application/vnd.openxmlformats-officedocument.presentationml.notesMaster+xml" PartName="/ppt/notesMasters/notesMaster1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8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9.xml"/>
  <Override ContentType="application/vnd.openxmlformats-officedocument.presentationml.notesSlide+xml" PartName="/ppt/notesSlides/notesSlide9.xml"/>
  <Override ContentType="application/vnd.openxmlformats-officedocument.presentationml.slide+xml" PartName="/ppt/slides/slide10.xml"/>
  <Override ContentType="application/vnd.openxmlformats-officedocument.presentationml.notesSlide+xml" PartName="/ppt/notesSlides/notes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custom-properties+xml" PartName="/docProps/custom.xml"/>
</Types>
</file>

<file path=_rels/.rels><?xml version="1.0" encoding="utf-8" standalone="no" ?><Relationships xmlns="http://schemas.openxmlformats.org/package/2006/relationships"><Relationship Id="rId1" Target="/docProps/app.xml" Type="http://schemas.openxmlformats.org/officeDocument/2006/relationships/extended-properties"/><Relationship Id="rId2" Target="/docProps/core.xml" Type="http://schemas.openxmlformats.org/package/2006/relationships/metadata/core-properties"/><Relationship Id="rId3" Target="/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etrona"/>
      <p:regular r:id="rId17"/>
    </p:embeddedFont>
    <p:embeddedFont>
      <p:font typeface="Petrona"/>
      <p:regular r:id="rId18"/>
    </p:embeddedFont>
    <p:embeddedFont>
      <p:font typeface="Petrona"/>
      <p:regular r:id="rId19"/>
    </p:embeddedFont>
    <p:embeddedFont>
      <p:font typeface="Petrona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  <p:embeddedFont>
      <p:font typeface="Inter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Relationship Type="http://schemas.openxmlformats.org/officeDocument/2006/relationships/slide" Target="/ppt/slides/slide9.xml" Id="rId10" /><Relationship Type="http://schemas.openxmlformats.org/officeDocument/2006/relationships/slide" Target="/ppt/slides/slide10.xml" Id="rId11" /><Relationship Type="http://schemas.openxmlformats.org/officeDocument/2006/relationships/notesMaster" Target="/ppt/notesMasters/notesMaster1.xml" Id="rId12" /><Relationship Type="http://schemas.openxmlformats.org/officeDocument/2006/relationships/presProps" Target="/ppt/presProps.xml" Id="rId13" /><Relationship Type="http://schemas.openxmlformats.org/officeDocument/2006/relationships/viewProps" Target="/ppt/viewProps.xml" Id="rId14" /><Relationship Type="http://schemas.openxmlformats.org/officeDocument/2006/relationships/theme" Target="/ppt/theme/theme1.xml" Id="rId15" /><Relationship Type="http://schemas.openxmlformats.org/officeDocument/2006/relationships/tableStyles" Target="/ppt/tableStyles.xml" Id="rId16" /><Relationship Type="http://schemas.openxmlformats.org/officeDocument/2006/relationships/font" Target="/ppt/fonts/font1.fntdata" Id="rId17" /><Relationship Type="http://schemas.openxmlformats.org/officeDocument/2006/relationships/font" Target="/ppt/fonts/font2.fntdata" Id="rId18" /><Relationship Type="http://schemas.openxmlformats.org/officeDocument/2006/relationships/font" Target="/ppt/fonts/font3.fntdata" Id="rId19" /><Relationship Type="http://schemas.openxmlformats.org/officeDocument/2006/relationships/font" Target="/ppt/fonts/font4.fntdata" Id="rId20" /><Relationship Type="http://schemas.openxmlformats.org/officeDocument/2006/relationships/font" Target="/ppt/fonts/font5.fntdata" Id="rId21" /><Relationship Type="http://schemas.openxmlformats.org/officeDocument/2006/relationships/font" Target="/ppt/fonts/font6.fntdata" Id="rId22" /><Relationship Type="http://schemas.openxmlformats.org/officeDocument/2006/relationships/font" Target="/ppt/fonts/font7.fntdata" Id="rId23" /><Relationship Type="http://schemas.openxmlformats.org/officeDocument/2006/relationships/font" Target="/ppt/fonts/font8.fntdata" Id="rId24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1.xml" Id="rId2" /></Relationships>
</file>

<file path=ppt/notesSlides/_rels/notesSlide10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10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2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3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4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5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6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7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8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9.xml" Id="rId2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image" Target="/ppt/media/image-1010-1.png" Id="rId1" /><Relationship Type="http://schemas.openxmlformats.org/officeDocument/2006/relationships/image" Target="/ppt/media/image-1010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image" Target="/ppt/media/image-1011-1.png" Id="rId1" /><Relationship Type="http://schemas.openxmlformats.org/officeDocument/2006/relationships/image" Target="/ppt/media/image-1011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image" Target="/ppt/media/image-1002-1.png" Id="rId1" /><Relationship Type="http://schemas.openxmlformats.org/officeDocument/2006/relationships/image" Target="/ppt/media/image-1002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image" Target="/ppt/media/image-1003-1.png" Id="rId1" /><Relationship Type="http://schemas.openxmlformats.org/officeDocument/2006/relationships/image" Target="/ppt/media/image-1003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image" Target="/ppt/media/image-1004-1.png" Id="rId1" /><Relationship Type="http://schemas.openxmlformats.org/officeDocument/2006/relationships/image" Target="/ppt/media/image-1004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image" Target="/ppt/media/image-1005-1.png" Id="rId1" /><Relationship Type="http://schemas.openxmlformats.org/officeDocument/2006/relationships/image" Target="/ppt/media/image-1005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image" Target="/ppt/media/image-1006-1.png" Id="rId1" /><Relationship Type="http://schemas.openxmlformats.org/officeDocument/2006/relationships/image" Target="/ppt/media/image-1006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image" Target="/ppt/media/image-1007-1.png" Id="rId1" /><Relationship Type="http://schemas.openxmlformats.org/officeDocument/2006/relationships/image" Target="/ppt/media/image-1007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image" Target="/ppt/media/image-1008-1.png" Id="rId1" /><Relationship Type="http://schemas.openxmlformats.org/officeDocument/2006/relationships/image" Target="/ppt/media/image-1008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image" Target="/ppt/media/image-1009-1.png" Id="rId1" /><Relationship Type="http://schemas.openxmlformats.org/officeDocument/2006/relationships/image" Target="/ppt/media/image-1009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theme" Target="/ppt/theme/theme1.xml" Id="rId1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-1-1.png" Id="rId1" /><Relationship Type="http://schemas.openxmlformats.org/officeDocument/2006/relationships/slideLayout" Target="/ppt/slideLayouts/slideLayout2.xml" Id="rId2" /><Relationship Type="http://schemas.openxmlformats.org/officeDocument/2006/relationships/notesSlide" Target="/ppt/notesSlides/notesSlide1.xml" Id="rId3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image" Target="/ppt/media/image-10-1.png" Id="rId1" /><Relationship Type="http://schemas.openxmlformats.org/officeDocument/2006/relationships/slideLayout" Target="/ppt/slideLayouts/slideLayout11.xml" Id="rId2" /><Relationship Type="http://schemas.openxmlformats.org/officeDocument/2006/relationships/notesSlide" Target="/ppt/notesSlides/notesSlide10.xml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2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Relationship Type="http://schemas.openxmlformats.org/officeDocument/2006/relationships/notesSlide" Target="/ppt/notesSlides/notesSlide3.xml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-4-1.png" Id="rId1" /><Relationship Type="http://schemas.openxmlformats.org/officeDocument/2006/relationships/image" Target="/ppt/media/image-4-2.png" Id="rId2" /><Relationship Type="http://schemas.openxmlformats.org/officeDocument/2006/relationships/image" Target="/ppt/media/image-4-3.png" Id="rId3" /><Relationship Type="http://schemas.openxmlformats.org/officeDocument/2006/relationships/slideLayout" Target="/ppt/slideLayouts/slideLayout5.xml" Id="rId4" /><Relationship Type="http://schemas.openxmlformats.org/officeDocument/2006/relationships/notesSlide" Target="/ppt/notesSlides/notesSlide4.xml" Id="rId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-5-1.png" Id="rId1" /><Relationship Type="http://schemas.openxmlformats.org/officeDocument/2006/relationships/slideLayout" Target="/ppt/slideLayouts/slideLayout6.xml" Id="rId2" /><Relationship Type="http://schemas.openxmlformats.org/officeDocument/2006/relationships/notesSlide" Target="/ppt/notesSlides/notesSlide5.xm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-6-1.png" Id="rId1" /><Relationship Type="http://schemas.openxmlformats.org/officeDocument/2006/relationships/slideLayout" Target="/ppt/slideLayouts/slideLayout7.xml" Id="rId2" /><Relationship Type="http://schemas.openxmlformats.org/officeDocument/2006/relationships/notesSlide" Target="/ppt/notesSlides/notesSlide6.xml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image" Target="/ppt/media/image-7-1.png" Id="rId1" /><Relationship Type="http://schemas.openxmlformats.org/officeDocument/2006/relationships/slideLayout" Target="/ppt/slideLayouts/slideLayout8.xml" Id="rId2" /><Relationship Type="http://schemas.openxmlformats.org/officeDocument/2006/relationships/notesSlide" Target="/ppt/notesSlides/notesSlide7.xml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-8-1.png" Id="rId1" /><Relationship Type="http://schemas.openxmlformats.org/officeDocument/2006/relationships/slideLayout" Target="/ppt/slideLayouts/slideLayout9.xml" Id="rId2" /><Relationship Type="http://schemas.openxmlformats.org/officeDocument/2006/relationships/notesSlide" Target="/ppt/notesSlides/notesSlide8.xml" Id="rId3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image" Target="/ppt/media/image-9-1.png" Id="rId1" /><Relationship Type="http://schemas.openxmlformats.org/officeDocument/2006/relationships/slideLayout" Target="/ppt/slideLayouts/slideLayout10.xml" Id="rId2" /><Relationship Type="http://schemas.openxmlformats.org/officeDocument/2006/relationships/notesSlide" Target="/ppt/notesSlides/notesSlide9.xml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65427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7EBD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Zomato Data Insights:</a:t>
            </a:r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Unlocking Restaurant Performance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5038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comprehensive analysis to optimize strategies and enhance customer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9919"/>
            <a:ext cx="1163776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Targeting Offline Orders: Restaurant Types</a:t>
            </a:r>
            <a:endParaRPr lang="en-US" sz="4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599492"/>
            <a:ext cx="6244709" cy="34969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2571155"/>
            <a:ext cx="452628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Strategic Recommendation: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599521" y="324457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"Dining" restaurants receive the most offline orders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, making them ideal targets for promotions.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404967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Zomato should focus on developing compelling offers tailored for dine-in experiences at these establishments.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521767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approach maximizes the impact of offline marketing efforts.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6067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chart indicates which restaurant types receive the most offline orders, guiding targeted promotional strategies.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57432"/>
            <a:ext cx="6228874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Navigating Our Data Journey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240649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761536"/>
            <a:ext cx="4196358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2935843"/>
            <a:ext cx="4196358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Column Structure &amp; Sample Values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93790" y="3816072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the foundational elements of our dataset.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16962" y="240649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2761536"/>
            <a:ext cx="4196358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9" name="Text 7"/>
          <p:cNvSpPr/>
          <p:nvPr/>
        </p:nvSpPr>
        <p:spPr>
          <a:xfrm>
            <a:off x="5216962" y="2935843"/>
            <a:ext cx="338042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Quality Assessment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5216962" y="3444002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inconsistencies, missing data, and outliers.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640133" y="240649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2761536"/>
            <a:ext cx="4196358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13" name="Text 11"/>
          <p:cNvSpPr/>
          <p:nvPr/>
        </p:nvSpPr>
        <p:spPr>
          <a:xfrm>
            <a:off x="9640133" y="2935843"/>
            <a:ext cx="4196358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Customer Ordering Preferences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9640133" y="3816072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restaurant types and customer engagement.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493871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3790" y="5293757"/>
            <a:ext cx="6407944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17" name="Text 15"/>
          <p:cNvSpPr/>
          <p:nvPr/>
        </p:nvSpPr>
        <p:spPr>
          <a:xfrm>
            <a:off x="793790" y="5468064"/>
            <a:ext cx="405276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Rating Trends &amp; Order Modes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793790" y="5976223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Exploring the impact of online vs. offline ordering on ratings.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428548" y="493871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05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428548" y="5293757"/>
            <a:ext cx="6407944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21" name="Text 19"/>
          <p:cNvSpPr/>
          <p:nvPr/>
        </p:nvSpPr>
        <p:spPr>
          <a:xfrm>
            <a:off x="7428548" y="5468064"/>
            <a:ext cx="361211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Strategic Offline Targeting</a:t>
            </a:r>
            <a:endParaRPr lang="en-US" sz="2300" dirty="0"/>
          </a:p>
        </p:txBody>
      </p:sp>
      <p:sp>
        <p:nvSpPr>
          <p:cNvPr id="22" name="Text 20"/>
          <p:cNvSpPr/>
          <p:nvPr/>
        </p:nvSpPr>
        <p:spPr>
          <a:xfrm>
            <a:off x="7428548" y="5976223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Identifying opportunities for targeted promotions.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733" y="894755"/>
            <a:ext cx="9441537" cy="679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Decoding Our Data: Column Structure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724733" y="1988344"/>
            <a:ext cx="13180933" cy="4782383"/>
          </a:xfrm>
          <a:prstGeom prst="roundRect">
            <a:avLst>
              <a:gd name="adj" fmla="val 181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32353" y="1995964"/>
            <a:ext cx="13165693" cy="60329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939522" y="2127766"/>
            <a:ext cx="2717840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Column Name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4234696" y="2127766"/>
            <a:ext cx="2717840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Sample Value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7526060" y="2127766"/>
            <a:ext cx="2889647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Type Clarification</a:t>
            </a:r>
            <a:endParaRPr lang="en-US" sz="2100" dirty="0"/>
          </a:p>
        </p:txBody>
      </p:sp>
      <p:sp>
        <p:nvSpPr>
          <p:cNvPr id="8" name="Shape 6"/>
          <p:cNvSpPr/>
          <p:nvPr/>
        </p:nvSpPr>
        <p:spPr>
          <a:xfrm>
            <a:off x="732353" y="2599253"/>
            <a:ext cx="13165693" cy="5948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939522" y="2731056"/>
            <a:ext cx="287345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name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234696" y="2731056"/>
            <a:ext cx="286964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"The Spice Villa"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526060" y="2731056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String: Restaurant's name.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32353" y="3194090"/>
            <a:ext cx="13165693" cy="5948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939522" y="3325892"/>
            <a:ext cx="287345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online_order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4234696" y="3325892"/>
            <a:ext cx="286964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"Yes"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7526060" y="3325892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Categorical: "Yes" or "No".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732353" y="3788926"/>
            <a:ext cx="13165693" cy="5948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939522" y="3920728"/>
            <a:ext cx="287345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book_table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4234696" y="3920728"/>
            <a:ext cx="286964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"No"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7526060" y="3920728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Categorical: "Yes" or "No".</a:t>
            </a:r>
            <a:endParaRPr lang="en-US" sz="1600" dirty="0"/>
          </a:p>
        </p:txBody>
      </p:sp>
      <p:sp>
        <p:nvSpPr>
          <p:cNvPr id="20" name="Shape 18"/>
          <p:cNvSpPr/>
          <p:nvPr/>
        </p:nvSpPr>
        <p:spPr>
          <a:xfrm>
            <a:off x="732353" y="4383762"/>
            <a:ext cx="13165693" cy="5948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939522" y="4515564"/>
            <a:ext cx="287345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rate</a:t>
            </a:r>
            <a:endParaRPr lang="en-US" sz="1600" dirty="0"/>
          </a:p>
        </p:txBody>
      </p:sp>
      <p:sp>
        <p:nvSpPr>
          <p:cNvPr id="22" name="Text 20"/>
          <p:cNvSpPr/>
          <p:nvPr/>
        </p:nvSpPr>
        <p:spPr>
          <a:xfrm>
            <a:off x="4234696" y="4515564"/>
            <a:ext cx="286964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"4.2"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7526060" y="4515564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Numeric (float): Average customer rating (out of 5).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732353" y="4978598"/>
            <a:ext cx="13165693" cy="5948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939522" y="5110401"/>
            <a:ext cx="287345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votes</a:t>
            </a:r>
            <a:endParaRPr lang="en-US" sz="1600" dirty="0"/>
          </a:p>
        </p:txBody>
      </p:sp>
      <p:sp>
        <p:nvSpPr>
          <p:cNvPr id="26" name="Text 24"/>
          <p:cNvSpPr/>
          <p:nvPr/>
        </p:nvSpPr>
        <p:spPr>
          <a:xfrm>
            <a:off x="4234696" y="5110401"/>
            <a:ext cx="286964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"250"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7526060" y="5110401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Integer: Number of customer reviews.</a:t>
            </a:r>
            <a:endParaRPr lang="en-US" sz="1600" dirty="0"/>
          </a:p>
        </p:txBody>
      </p:sp>
      <p:sp>
        <p:nvSpPr>
          <p:cNvPr id="28" name="Shape 26"/>
          <p:cNvSpPr/>
          <p:nvPr/>
        </p:nvSpPr>
        <p:spPr>
          <a:xfrm>
            <a:off x="732353" y="5573435"/>
            <a:ext cx="13165693" cy="5948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939522" y="5705237"/>
            <a:ext cx="287345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approx_cost(for two people)</a:t>
            </a:r>
            <a:endParaRPr lang="en-US" sz="1600" dirty="0"/>
          </a:p>
        </p:txBody>
      </p:sp>
      <p:sp>
        <p:nvSpPr>
          <p:cNvPr id="30" name="Text 28"/>
          <p:cNvSpPr/>
          <p:nvPr/>
        </p:nvSpPr>
        <p:spPr>
          <a:xfrm>
            <a:off x="4234696" y="5705237"/>
            <a:ext cx="286964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"₹800"</a:t>
            </a:r>
            <a:endParaRPr lang="en-US" sz="1600" dirty="0"/>
          </a:p>
        </p:txBody>
      </p:sp>
      <p:sp>
        <p:nvSpPr>
          <p:cNvPr id="31" name="Text 29"/>
          <p:cNvSpPr/>
          <p:nvPr/>
        </p:nvSpPr>
        <p:spPr>
          <a:xfrm>
            <a:off x="7526060" y="5705237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Numeric (int): Estimated cost for two persons.</a:t>
            </a:r>
            <a:endParaRPr lang="en-US" sz="1600" dirty="0"/>
          </a:p>
        </p:txBody>
      </p:sp>
      <p:sp>
        <p:nvSpPr>
          <p:cNvPr id="32" name="Shape 30"/>
          <p:cNvSpPr/>
          <p:nvPr/>
        </p:nvSpPr>
        <p:spPr>
          <a:xfrm>
            <a:off x="732353" y="6168271"/>
            <a:ext cx="13165693" cy="5948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939522" y="6300073"/>
            <a:ext cx="287345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listed_in(type)</a:t>
            </a:r>
            <a:endParaRPr lang="en-US" sz="1600" dirty="0"/>
          </a:p>
        </p:txBody>
      </p:sp>
      <p:sp>
        <p:nvSpPr>
          <p:cNvPr id="34" name="Text 32"/>
          <p:cNvSpPr/>
          <p:nvPr/>
        </p:nvSpPr>
        <p:spPr>
          <a:xfrm>
            <a:off x="4234696" y="6300073"/>
            <a:ext cx="2869644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"Casual Dining"</a:t>
            </a:r>
            <a:endParaRPr lang="en-US" sz="1600" dirty="0"/>
          </a:p>
        </p:txBody>
      </p:sp>
      <p:sp>
        <p:nvSpPr>
          <p:cNvPr id="35" name="Text 33"/>
          <p:cNvSpPr/>
          <p:nvPr/>
        </p:nvSpPr>
        <p:spPr>
          <a:xfrm>
            <a:off x="7526060" y="6300073"/>
            <a:ext cx="6164937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String: Restaurant category or cuisine.</a:t>
            </a:r>
            <a:endParaRPr lang="en-US" sz="1600" dirty="0"/>
          </a:p>
        </p:txBody>
      </p:sp>
      <p:sp>
        <p:nvSpPr>
          <p:cNvPr id="36" name="Text 34"/>
          <p:cNvSpPr/>
          <p:nvPr/>
        </p:nvSpPr>
        <p:spPr>
          <a:xfrm>
            <a:off x="724733" y="7003613"/>
            <a:ext cx="13180933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table provides a snapshot of our dataset's structure, offering clarity on each column's purpose and expected data type.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45124"/>
            <a:ext cx="676334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Quality Assessment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1430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data integrity is crucial for reliable insights. We assessed each column for common quality issues.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76106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347" y="3792974"/>
            <a:ext cx="357188" cy="4464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30906" y="3803571"/>
            <a:ext cx="3421499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Missing Entries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1530906" y="4386263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Significant missingness in 'rate' and 'Cuisines', requiring careful handling.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35893" y="376106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450" y="3792974"/>
            <a:ext cx="357188" cy="44648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973008" y="3803571"/>
            <a:ext cx="3421499" cy="8932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Format Inconsistencies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5973008" y="4832866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'rate' and 'approx_cost' often need cleaning (e.g., stripping "/5", removing currency symbols).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9677995" y="376106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552" y="3792974"/>
            <a:ext cx="357188" cy="44648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0415111" y="3803571"/>
            <a:ext cx="3421499" cy="8932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Outliers &amp; Unusual Values</a:t>
            </a:r>
            <a:endParaRPr lang="en-US" sz="2800" dirty="0"/>
          </a:p>
        </p:txBody>
      </p:sp>
      <p:sp>
        <p:nvSpPr>
          <p:cNvPr id="15" name="Text 10"/>
          <p:cNvSpPr/>
          <p:nvPr/>
        </p:nvSpPr>
        <p:spPr>
          <a:xfrm>
            <a:off x="10415111" y="4832866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Extreme values in 'votes' and 'approx_cost' necessitate visual methods (histograms, boxplots) for detection.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2893"/>
            <a:ext cx="865643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Customer Ordering Preferences</a:t>
            </a:r>
            <a:endParaRPr lang="en-US" sz="4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582466"/>
            <a:ext cx="6244709" cy="34969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2554129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Insights: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599521" y="322754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"Dining" restaurants dominate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 listings, suggesting they are the most common and potentially most frequently ordered from.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439554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implies a strong customer preference for sit-down meals, evidenced by the sheer volume of "Dining" establishments.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55635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this distribution guides strategic decisions on where to focus marketing efforts.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6238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bar chart illustrates the count of restaurants by category, highlighting "Dining" as the prevailing type among listings.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6279"/>
            <a:ext cx="130428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Customer Engagement: Votes by Restaurant Type</a:t>
            </a:r>
            <a:endParaRPr lang="en-US" sz="4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90111"/>
            <a:ext cx="6244709" cy="34969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2761774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Takeaways: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599521" y="343519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"Dining" restaurants receive the most customer votes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, indicating highest engagement.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424029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reinforces "Dining" as the most favored category, potentially due to its prevalence and customer preference for sit-down experiences.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540829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Categories like "Quick Bites" and "Café" also show significant votes, but far less than "Dining."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79739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chart visually summarizes collective customer engagement per category, showing "Dining" restaurants accumulate the highest number of votes.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87730"/>
            <a:ext cx="130428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Customer Ratings: Understanding the Distribution</a:t>
            </a:r>
            <a:endParaRPr lang="en-US" sz="4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971562"/>
            <a:ext cx="6244709" cy="34969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2943225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Findings: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599521" y="361664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 restaurants fall within the 3-4 rating range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, indicating generally satisfactory customer experiences.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478464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High-rated (4-5) and low-rated (1-2) establishments are less common.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558974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distribution reflects a balance, with outstanding and poor experiences being rarer.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9788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chart illustrates the distribution of restaurant ratings, highlighting the most common rating ranges.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9919"/>
            <a:ext cx="882134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Average Order Value for Couples</a:t>
            </a:r>
            <a:endParaRPr lang="en-US" sz="4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599492"/>
            <a:ext cx="6244709" cy="34969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2571155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Insights: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599521" y="324457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Couples predominantly order online, with an average spending range of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₹375 - ₹480 per order.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404967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Restaurant-handled deliveries (Type A) show a higher average order value compared to Zomato-handled deliveries (Type B).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521767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data informs pricing strategies and promotional offers targeting couples.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6067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chart visualizes the average order values based on delivery type, providing an approximation for couple spending.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0197" y="487323"/>
            <a:ext cx="10081141" cy="581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Rating Comparison: Online vs. Offline Ordering</a:t>
            </a:r>
            <a:endParaRPr lang="en-US" sz="3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197" y="1533763"/>
            <a:ext cx="6478905" cy="647890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38918" y="1511618"/>
            <a:ext cx="2791182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Insight: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7538918" y="2037636"/>
            <a:ext cx="6478905" cy="566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Restaurants that accept online orders generally </a:t>
            </a:r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receive higher average ratings.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7538918" y="2666286"/>
            <a:ext cx="6478905" cy="566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Conversely, restaurants primarily operating offline tend to have slightly lower ratings.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7538918" y="3294936"/>
            <a:ext cx="6478905" cy="566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suggests that offering online ordering enhances customer satisfaction and perceived quality.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620197" y="8411289"/>
            <a:ext cx="13390007" cy="283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box plot illustrates that restaurants with online ordering capabilities tend to receive higher customer ratings.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2025-08-19T13:33:30Z</dcterms:created>
  <dcterms:modified xsi:type="dcterms:W3CDTF">2025-08-19T13:33:30Z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2856431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S10.9.0</vt:lpwstr>
  </property>
</Properties>
</file>