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ileron Heavy" charset="1" panose="00000A00000000000000"/>
      <p:regular r:id="rId14"/>
    </p:embeddedFont>
    <p:embeddedFont>
      <p:font typeface="Aileron Bold" charset="1" panose="00000800000000000000"/>
      <p:regular r:id="rId15"/>
    </p:embeddedFont>
    <p:embeddedFont>
      <p:font typeface="Aileron" charset="1" panose="00000500000000000000"/>
      <p:regular r:id="rId16"/>
    </p:embeddedFont>
    <p:embeddedFont>
      <p:font typeface="Aileron Ultra-Bold" charset="1" panose="00000A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086116" y="1028700"/>
            <a:ext cx="8229633" cy="8229600"/>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0" r="0" b="0"/>
              </a:stretch>
            </a:blipFill>
          </p:spPr>
        </p:sp>
      </p:grpSp>
      <p:sp>
        <p:nvSpPr>
          <p:cNvPr name="Freeform 4" id="4"/>
          <p:cNvSpPr/>
          <p:nvPr/>
        </p:nvSpPr>
        <p:spPr>
          <a:xfrm flipH="false" flipV="false" rot="-5400000">
            <a:off x="15318710" y="-326920"/>
            <a:ext cx="3366703" cy="3366703"/>
          </a:xfrm>
          <a:custGeom>
            <a:avLst/>
            <a:gdLst/>
            <a:ahLst/>
            <a:cxnLst/>
            <a:rect r="r" b="b" t="t" l="l"/>
            <a:pathLst>
              <a:path h="3366703" w="3366703">
                <a:moveTo>
                  <a:pt x="0" y="0"/>
                </a:moveTo>
                <a:lnTo>
                  <a:pt x="3366703" y="0"/>
                </a:lnTo>
                <a:lnTo>
                  <a:pt x="3366703" y="3366703"/>
                </a:lnTo>
                <a:lnTo>
                  <a:pt x="0" y="3366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882428" y="2218941"/>
            <a:ext cx="1261089" cy="126108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sp>
      </p:grpSp>
      <p:sp>
        <p:nvSpPr>
          <p:cNvPr name="TextBox 7" id="7"/>
          <p:cNvSpPr txBox="true"/>
          <p:nvPr/>
        </p:nvSpPr>
        <p:spPr>
          <a:xfrm rot="0">
            <a:off x="6685084" y="1506750"/>
            <a:ext cx="8342013" cy="6482715"/>
          </a:xfrm>
          <a:prstGeom prst="rect">
            <a:avLst/>
          </a:prstGeom>
        </p:spPr>
        <p:txBody>
          <a:bodyPr anchor="t" rtlCol="false" tIns="0" lIns="0" bIns="0" rIns="0">
            <a:spAutoFit/>
          </a:bodyPr>
          <a:lstStyle/>
          <a:p>
            <a:pPr algn="l">
              <a:lnSpc>
                <a:spcPts val="13679"/>
              </a:lnSpc>
            </a:pPr>
            <a:r>
              <a:rPr lang="en-US" sz="12000" spc="120" b="true">
                <a:solidFill>
                  <a:srgbClr val="191919"/>
                </a:solidFill>
                <a:latin typeface="Aileron Heavy"/>
                <a:ea typeface="Aileron Heavy"/>
                <a:cs typeface="Aileron Heavy"/>
                <a:sym typeface="Aileron Heavy"/>
              </a:rPr>
              <a:t>Acadex Nexus</a:t>
            </a:r>
          </a:p>
          <a:p>
            <a:pPr algn="l">
              <a:lnSpc>
                <a:spcPts val="9918"/>
              </a:lnSpc>
            </a:pPr>
            <a:r>
              <a:rPr lang="en-US" sz="8700" spc="87" b="true">
                <a:solidFill>
                  <a:srgbClr val="191919"/>
                </a:solidFill>
                <a:latin typeface="Aileron Heavy"/>
                <a:ea typeface="Aileron Heavy"/>
                <a:cs typeface="Aileron Heavy"/>
                <a:sym typeface="Aileron Heavy"/>
              </a:rPr>
              <a:t>  </a:t>
            </a:r>
          </a:p>
          <a:p>
            <a:pPr algn="l">
              <a:lnSpc>
                <a:spcPts val="13679"/>
              </a:lnSpc>
            </a:pPr>
          </a:p>
        </p:txBody>
      </p:sp>
      <p:sp>
        <p:nvSpPr>
          <p:cNvPr name="TextBox 8" id="8"/>
          <p:cNvSpPr txBox="true"/>
          <p:nvPr/>
        </p:nvSpPr>
        <p:spPr>
          <a:xfrm rot="0">
            <a:off x="10856091" y="6663781"/>
            <a:ext cx="6588326" cy="3390900"/>
          </a:xfrm>
          <a:prstGeom prst="rect">
            <a:avLst/>
          </a:prstGeom>
        </p:spPr>
        <p:txBody>
          <a:bodyPr anchor="t" rtlCol="false" tIns="0" lIns="0" bIns="0" rIns="0">
            <a:spAutoFit/>
          </a:bodyPr>
          <a:lstStyle/>
          <a:p>
            <a:pPr algn="ctr">
              <a:lnSpc>
                <a:spcPts val="5999"/>
              </a:lnSpc>
            </a:pPr>
            <a:r>
              <a:rPr lang="en-US" b="true" sz="3999" spc="119">
                <a:solidFill>
                  <a:srgbClr val="191919"/>
                </a:solidFill>
                <a:latin typeface="Aileron Bold"/>
                <a:ea typeface="Aileron Bold"/>
                <a:cs typeface="Aileron Bold"/>
                <a:sym typeface="Aileron Bold"/>
              </a:rPr>
              <a:t>Team: 23</a:t>
            </a:r>
          </a:p>
          <a:p>
            <a:pPr algn="l">
              <a:lnSpc>
                <a:spcPts val="5250"/>
              </a:lnSpc>
            </a:pPr>
            <a:r>
              <a:rPr lang="en-US" sz="3500" spc="105">
                <a:solidFill>
                  <a:srgbClr val="191919"/>
                </a:solidFill>
                <a:latin typeface="Aileron"/>
                <a:ea typeface="Aileron"/>
                <a:cs typeface="Aileron"/>
                <a:sym typeface="Aileron"/>
              </a:rPr>
              <a:t>Monisha M </a:t>
            </a:r>
          </a:p>
          <a:p>
            <a:pPr algn="l">
              <a:lnSpc>
                <a:spcPts val="5250"/>
              </a:lnSpc>
            </a:pPr>
            <a:r>
              <a:rPr lang="en-US" sz="3500" spc="105">
                <a:solidFill>
                  <a:srgbClr val="191919"/>
                </a:solidFill>
                <a:latin typeface="Aileron"/>
                <a:ea typeface="Aileron"/>
                <a:cs typeface="Aileron"/>
                <a:sym typeface="Aileron"/>
              </a:rPr>
              <a:t>Harsavardhini R</a:t>
            </a:r>
          </a:p>
          <a:p>
            <a:pPr algn="l">
              <a:lnSpc>
                <a:spcPts val="5250"/>
              </a:lnSpc>
            </a:pPr>
            <a:r>
              <a:rPr lang="en-US" sz="3500" spc="105">
                <a:solidFill>
                  <a:srgbClr val="191919"/>
                </a:solidFill>
                <a:latin typeface="Aileron"/>
                <a:ea typeface="Aileron"/>
                <a:cs typeface="Aileron"/>
                <a:sym typeface="Aileron"/>
              </a:rPr>
              <a:t>Tanushri G V S</a:t>
            </a:r>
          </a:p>
          <a:p>
            <a:pPr algn="l">
              <a:lnSpc>
                <a:spcPts val="5250"/>
              </a:lnSpc>
              <a:spcBef>
                <a:spcPct val="0"/>
              </a:spcBef>
            </a:pPr>
            <a:r>
              <a:rPr lang="en-US" sz="3500" spc="105">
                <a:solidFill>
                  <a:srgbClr val="191919"/>
                </a:solidFill>
                <a:latin typeface="Aileron"/>
                <a:ea typeface="Aileron"/>
                <a:cs typeface="Aileron"/>
                <a:sym typeface="Aileron"/>
              </a:rPr>
              <a:t>Kaviya 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725121" y="-2583082"/>
            <a:ext cx="8371329" cy="8371296"/>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8888" t="0" r="-38888" b="0"/>
              </a:stretch>
            </a:blipFill>
          </p:spPr>
        </p:sp>
      </p:grpSp>
      <p:sp>
        <p:nvSpPr>
          <p:cNvPr name="Freeform 4" id="4"/>
          <p:cNvSpPr/>
          <p:nvPr/>
        </p:nvSpPr>
        <p:spPr>
          <a:xfrm flipH="false" flipV="false" rot="5400000">
            <a:off x="-325123" y="7237781"/>
            <a:ext cx="3366703" cy="3366703"/>
          </a:xfrm>
          <a:custGeom>
            <a:avLst/>
            <a:gdLst/>
            <a:ahLst/>
            <a:cxnLst/>
            <a:rect r="r" b="b" t="t" l="l"/>
            <a:pathLst>
              <a:path h="3366703" w="3366703">
                <a:moveTo>
                  <a:pt x="0" y="0"/>
                </a:moveTo>
                <a:lnTo>
                  <a:pt x="3366702" y="0"/>
                </a:lnTo>
                <a:lnTo>
                  <a:pt x="3366702" y="3366703"/>
                </a:lnTo>
                <a:lnTo>
                  <a:pt x="0" y="3366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235224" y="3882411"/>
            <a:ext cx="1261089" cy="126108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sp>
      </p:grpSp>
      <p:grpSp>
        <p:nvGrpSpPr>
          <p:cNvPr name="Group 7" id="7"/>
          <p:cNvGrpSpPr/>
          <p:nvPr/>
        </p:nvGrpSpPr>
        <p:grpSpPr>
          <a:xfrm rot="0">
            <a:off x="1165261" y="1028700"/>
            <a:ext cx="7978739" cy="6904543"/>
            <a:chOff x="0" y="0"/>
            <a:chExt cx="10638319" cy="9206057"/>
          </a:xfrm>
        </p:grpSpPr>
        <p:sp>
          <p:nvSpPr>
            <p:cNvPr name="TextBox 8" id="8"/>
            <p:cNvSpPr txBox="true"/>
            <p:nvPr/>
          </p:nvSpPr>
          <p:spPr>
            <a:xfrm rot="0">
              <a:off x="0" y="-28575"/>
              <a:ext cx="10638319" cy="2888615"/>
            </a:xfrm>
            <a:prstGeom prst="rect">
              <a:avLst/>
            </a:prstGeom>
          </p:spPr>
          <p:txBody>
            <a:bodyPr anchor="t" rtlCol="false" tIns="0" lIns="0" bIns="0" rIns="0">
              <a:spAutoFit/>
            </a:bodyPr>
            <a:lstStyle/>
            <a:p>
              <a:pPr algn="l">
                <a:lnSpc>
                  <a:spcPts val="8609"/>
                </a:lnSpc>
              </a:pPr>
              <a:r>
                <a:rPr lang="en-US" sz="6999" spc="69" b="true">
                  <a:solidFill>
                    <a:srgbClr val="191919"/>
                  </a:solidFill>
                  <a:latin typeface="Aileron Heavy"/>
                  <a:ea typeface="Aileron Heavy"/>
                  <a:cs typeface="Aileron Heavy"/>
                  <a:sym typeface="Aileron Heavy"/>
                </a:rPr>
                <a:t>Problem Statement</a:t>
              </a:r>
            </a:p>
          </p:txBody>
        </p:sp>
        <p:sp>
          <p:nvSpPr>
            <p:cNvPr name="TextBox 9" id="9"/>
            <p:cNvSpPr txBox="true"/>
            <p:nvPr/>
          </p:nvSpPr>
          <p:spPr>
            <a:xfrm rot="0">
              <a:off x="0" y="3401098"/>
              <a:ext cx="10638319" cy="5804958"/>
            </a:xfrm>
            <a:prstGeom prst="rect">
              <a:avLst/>
            </a:prstGeom>
          </p:spPr>
          <p:txBody>
            <a:bodyPr anchor="t" rtlCol="false" tIns="0" lIns="0" bIns="0" rIns="0">
              <a:spAutoFit/>
            </a:bodyPr>
            <a:lstStyle/>
            <a:p>
              <a:pPr algn="just">
                <a:lnSpc>
                  <a:spcPts val="3499"/>
                </a:lnSpc>
              </a:pPr>
              <a:r>
                <a:rPr lang="en-US" sz="2499" spc="97">
                  <a:solidFill>
                    <a:srgbClr val="191919"/>
                  </a:solidFill>
                  <a:latin typeface="Aileron"/>
                  <a:ea typeface="Aileron"/>
                  <a:cs typeface="Aileron"/>
                  <a:sym typeface="Aileron"/>
                </a:rPr>
                <a:t>Students and teachers often find it hard to communicate well and manage their academic work because they don't have one main place to work together. Homework, exams, and research projects are spread out over many different systems, which makes it tough to keep an eye on progress and involvement. Students have a hard time getting learning that fits their needs, while teachers struggle to guide students and handle their academic duties.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725121" y="-2583082"/>
            <a:ext cx="8371329" cy="8371296"/>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8888" t="0" r="-38888" b="0"/>
              </a:stretch>
            </a:blipFill>
          </p:spPr>
        </p:sp>
      </p:grpSp>
      <p:sp>
        <p:nvSpPr>
          <p:cNvPr name="Freeform 4" id="4"/>
          <p:cNvSpPr/>
          <p:nvPr/>
        </p:nvSpPr>
        <p:spPr>
          <a:xfrm flipH="false" flipV="false" rot="5400000">
            <a:off x="-325123" y="7237781"/>
            <a:ext cx="3366703" cy="3366703"/>
          </a:xfrm>
          <a:custGeom>
            <a:avLst/>
            <a:gdLst/>
            <a:ahLst/>
            <a:cxnLst/>
            <a:rect r="r" b="b" t="t" l="l"/>
            <a:pathLst>
              <a:path h="3366703" w="3366703">
                <a:moveTo>
                  <a:pt x="0" y="0"/>
                </a:moveTo>
                <a:lnTo>
                  <a:pt x="3366702" y="0"/>
                </a:lnTo>
                <a:lnTo>
                  <a:pt x="3366702" y="3366703"/>
                </a:lnTo>
                <a:lnTo>
                  <a:pt x="0" y="3366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235224" y="3882411"/>
            <a:ext cx="1261089" cy="126108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sp>
      </p:grpSp>
      <p:grpSp>
        <p:nvGrpSpPr>
          <p:cNvPr name="Group 7" id="7"/>
          <p:cNvGrpSpPr/>
          <p:nvPr/>
        </p:nvGrpSpPr>
        <p:grpSpPr>
          <a:xfrm rot="0">
            <a:off x="1165261" y="1028700"/>
            <a:ext cx="7978739" cy="5380543"/>
            <a:chOff x="0" y="0"/>
            <a:chExt cx="10638319" cy="7174057"/>
          </a:xfrm>
        </p:grpSpPr>
        <p:sp>
          <p:nvSpPr>
            <p:cNvPr name="TextBox 8" id="8"/>
            <p:cNvSpPr txBox="true"/>
            <p:nvPr/>
          </p:nvSpPr>
          <p:spPr>
            <a:xfrm rot="0">
              <a:off x="0" y="-28575"/>
              <a:ext cx="10638319" cy="1440815"/>
            </a:xfrm>
            <a:prstGeom prst="rect">
              <a:avLst/>
            </a:prstGeom>
          </p:spPr>
          <p:txBody>
            <a:bodyPr anchor="t" rtlCol="false" tIns="0" lIns="0" bIns="0" rIns="0">
              <a:spAutoFit/>
            </a:bodyPr>
            <a:lstStyle/>
            <a:p>
              <a:pPr algn="l">
                <a:lnSpc>
                  <a:spcPts val="8609"/>
                </a:lnSpc>
              </a:pPr>
              <a:r>
                <a:rPr lang="en-US" sz="6999" spc="69" b="true">
                  <a:solidFill>
                    <a:srgbClr val="191919"/>
                  </a:solidFill>
                  <a:latin typeface="Aileron Heavy"/>
                  <a:ea typeface="Aileron Heavy"/>
                  <a:cs typeface="Aileron Heavy"/>
                  <a:sym typeface="Aileron Heavy"/>
                </a:rPr>
                <a:t>Solution</a:t>
              </a:r>
            </a:p>
          </p:txBody>
        </p:sp>
        <p:sp>
          <p:nvSpPr>
            <p:cNvPr name="TextBox 9" id="9"/>
            <p:cNvSpPr txBox="true"/>
            <p:nvPr/>
          </p:nvSpPr>
          <p:spPr>
            <a:xfrm rot="0">
              <a:off x="0" y="1953298"/>
              <a:ext cx="10638319" cy="5220758"/>
            </a:xfrm>
            <a:prstGeom prst="rect">
              <a:avLst/>
            </a:prstGeom>
          </p:spPr>
          <p:txBody>
            <a:bodyPr anchor="t" rtlCol="false" tIns="0" lIns="0" bIns="0" rIns="0">
              <a:spAutoFit/>
            </a:bodyPr>
            <a:lstStyle/>
            <a:p>
              <a:pPr algn="just">
                <a:lnSpc>
                  <a:spcPts val="3499"/>
                </a:lnSpc>
              </a:pPr>
              <a:r>
                <a:rPr lang="en-US" sz="2499" spc="97">
                  <a:solidFill>
                    <a:srgbClr val="191919"/>
                  </a:solidFill>
                  <a:latin typeface="Aileron"/>
                  <a:ea typeface="Aileron"/>
                  <a:cs typeface="Aileron"/>
                  <a:sym typeface="Aileron"/>
                </a:rPr>
                <a:t>Our project is an academic platform that enhances academic collaboration between students and teachers. It features smart mentor matching, AI-driven test generation &amp; evaluation, and automated performance analytics to help students improve. Teachers can create exams using AI, assign homework, and track student progress easily. This platform boosts productivity, personalized learning, and efficient academic management.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6068546" y="-965669"/>
            <a:ext cx="3366703" cy="3366703"/>
          </a:xfrm>
          <a:custGeom>
            <a:avLst/>
            <a:gdLst/>
            <a:ahLst/>
            <a:cxnLst/>
            <a:rect r="r" b="b" t="t" l="l"/>
            <a:pathLst>
              <a:path h="3366703" w="3366703">
                <a:moveTo>
                  <a:pt x="0" y="0"/>
                </a:moveTo>
                <a:lnTo>
                  <a:pt x="3366702" y="0"/>
                </a:lnTo>
                <a:lnTo>
                  <a:pt x="3366702" y="3366703"/>
                </a:lnTo>
                <a:lnTo>
                  <a:pt x="0" y="3366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46559" y="8045977"/>
            <a:ext cx="3366703" cy="3366703"/>
          </a:xfrm>
          <a:custGeom>
            <a:avLst/>
            <a:gdLst/>
            <a:ahLst/>
            <a:cxnLst/>
            <a:rect r="r" b="b" t="t" l="l"/>
            <a:pathLst>
              <a:path h="3366703" w="3366703">
                <a:moveTo>
                  <a:pt x="0" y="0"/>
                </a:moveTo>
                <a:lnTo>
                  <a:pt x="3366702" y="0"/>
                </a:lnTo>
                <a:lnTo>
                  <a:pt x="3366702" y="3366702"/>
                </a:lnTo>
                <a:lnTo>
                  <a:pt x="0" y="33667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02612" y="2084734"/>
            <a:ext cx="8539959" cy="7173566"/>
          </a:xfrm>
          <a:custGeom>
            <a:avLst/>
            <a:gdLst/>
            <a:ahLst/>
            <a:cxnLst/>
            <a:rect r="r" b="b" t="t" l="l"/>
            <a:pathLst>
              <a:path h="7173566" w="8539959">
                <a:moveTo>
                  <a:pt x="0" y="0"/>
                </a:moveTo>
                <a:lnTo>
                  <a:pt x="8539959" y="0"/>
                </a:lnTo>
                <a:lnTo>
                  <a:pt x="8539959" y="7173566"/>
                </a:lnTo>
                <a:lnTo>
                  <a:pt x="0" y="7173566"/>
                </a:lnTo>
                <a:lnTo>
                  <a:pt x="0" y="0"/>
                </a:lnTo>
                <a:close/>
              </a:path>
            </a:pathLst>
          </a:custGeom>
          <a:blipFill>
            <a:blip r:embed="rId4"/>
            <a:stretch>
              <a:fillRect l="0" t="0" r="0" b="0"/>
            </a:stretch>
          </a:blipFill>
        </p:spPr>
      </p:sp>
      <p:sp>
        <p:nvSpPr>
          <p:cNvPr name="TextBox 5" id="5"/>
          <p:cNvSpPr txBox="true"/>
          <p:nvPr/>
        </p:nvSpPr>
        <p:spPr>
          <a:xfrm rot="0">
            <a:off x="853367" y="452821"/>
            <a:ext cx="11096905" cy="1087755"/>
          </a:xfrm>
          <a:prstGeom prst="rect">
            <a:avLst/>
          </a:prstGeom>
        </p:spPr>
        <p:txBody>
          <a:bodyPr anchor="t" rtlCol="false" tIns="0" lIns="0" bIns="0" rIns="0">
            <a:spAutoFit/>
          </a:bodyPr>
          <a:lstStyle/>
          <a:p>
            <a:pPr algn="l">
              <a:lnSpc>
                <a:spcPts val="8609"/>
              </a:lnSpc>
            </a:pPr>
            <a:r>
              <a:rPr lang="en-US" sz="6999" spc="69" b="true">
                <a:solidFill>
                  <a:srgbClr val="191919"/>
                </a:solidFill>
                <a:latin typeface="Aileron Heavy"/>
                <a:ea typeface="Aileron Heavy"/>
                <a:cs typeface="Aileron Heavy"/>
                <a:sym typeface="Aileron Heavy"/>
              </a:rPr>
              <a:t>SYSTEM ARCHITECTURE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47484" y="3674485"/>
            <a:ext cx="1617575" cy="161757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D4D2"/>
            </a:solidFill>
          </p:spPr>
        </p:sp>
        <p:sp>
          <p:nvSpPr>
            <p:cNvPr name="TextBox 4" id="4"/>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1</a:t>
              </a:r>
            </a:p>
          </p:txBody>
        </p:sp>
      </p:grpSp>
      <p:sp>
        <p:nvSpPr>
          <p:cNvPr name="AutoShape 5" id="5"/>
          <p:cNvSpPr/>
          <p:nvPr/>
        </p:nvSpPr>
        <p:spPr>
          <a:xfrm rot="0">
            <a:off x="0" y="6552100"/>
            <a:ext cx="18288000" cy="0"/>
          </a:xfrm>
          <a:prstGeom prst="line">
            <a:avLst/>
          </a:prstGeom>
          <a:ln cap="flat" w="19050">
            <a:solidFill>
              <a:srgbClr val="191919"/>
            </a:solidFill>
            <a:prstDash val="solid"/>
            <a:headEnd type="none" len="sm" w="sm"/>
            <a:tailEnd type="none" len="sm" w="sm"/>
          </a:ln>
        </p:spPr>
      </p:sp>
      <p:sp>
        <p:nvSpPr>
          <p:cNvPr name="AutoShape 6" id="6"/>
          <p:cNvSpPr/>
          <p:nvPr/>
        </p:nvSpPr>
        <p:spPr>
          <a:xfrm>
            <a:off x="1595307" y="5843499"/>
            <a:ext cx="1121928" cy="19050"/>
          </a:xfrm>
          <a:prstGeom prst="line">
            <a:avLst/>
          </a:prstGeom>
          <a:ln cap="flat" w="19050">
            <a:solidFill>
              <a:srgbClr val="191919"/>
            </a:solidFill>
            <a:prstDash val="solid"/>
            <a:headEnd type="none" len="sm" w="sm"/>
            <a:tailEnd type="none" len="sm" w="sm"/>
          </a:ln>
        </p:spPr>
      </p:sp>
      <p:grpSp>
        <p:nvGrpSpPr>
          <p:cNvPr name="Group 7" id="7"/>
          <p:cNvGrpSpPr/>
          <p:nvPr/>
        </p:nvGrpSpPr>
        <p:grpSpPr>
          <a:xfrm rot="0">
            <a:off x="2003871" y="6413988"/>
            <a:ext cx="304800" cy="30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D4D2"/>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sp>
        <p:nvSpPr>
          <p:cNvPr name="TextBox 10" id="10"/>
          <p:cNvSpPr txBox="true"/>
          <p:nvPr/>
        </p:nvSpPr>
        <p:spPr>
          <a:xfrm rot="0">
            <a:off x="4433584" y="1011383"/>
            <a:ext cx="9420833" cy="587883"/>
          </a:xfrm>
          <a:prstGeom prst="rect">
            <a:avLst/>
          </a:prstGeom>
        </p:spPr>
        <p:txBody>
          <a:bodyPr anchor="t" rtlCol="false" tIns="0" lIns="0" bIns="0" rIns="0">
            <a:spAutoFit/>
          </a:bodyPr>
          <a:lstStyle/>
          <a:p>
            <a:pPr algn="ctr" marL="0" indent="0" lvl="0">
              <a:lnSpc>
                <a:spcPts val="4716"/>
              </a:lnSpc>
              <a:spcBef>
                <a:spcPct val="0"/>
              </a:spcBef>
            </a:pPr>
            <a:r>
              <a:rPr lang="en-US" b="true" sz="3600" spc="107">
                <a:solidFill>
                  <a:srgbClr val="191919"/>
                </a:solidFill>
                <a:latin typeface="Aileron Ultra-Bold"/>
                <a:ea typeface="Aileron Ultra-Bold"/>
                <a:cs typeface="Aileron Ultra-Bold"/>
                <a:sym typeface="Aileron Ultra-Bold"/>
              </a:rPr>
              <a:t>LLM BASED QUESTION GENERATOR</a:t>
            </a:r>
          </a:p>
        </p:txBody>
      </p:sp>
      <p:grpSp>
        <p:nvGrpSpPr>
          <p:cNvPr name="Group 11" id="11"/>
          <p:cNvGrpSpPr/>
          <p:nvPr/>
        </p:nvGrpSpPr>
        <p:grpSpPr>
          <a:xfrm rot="0">
            <a:off x="4162104" y="3674485"/>
            <a:ext cx="1617575" cy="161757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B1B4"/>
            </a:solidFill>
          </p:spPr>
        </p:sp>
        <p:sp>
          <p:nvSpPr>
            <p:cNvPr name="TextBox 13" id="13"/>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2</a:t>
              </a:r>
            </a:p>
          </p:txBody>
        </p:sp>
      </p:grpSp>
      <p:sp>
        <p:nvSpPr>
          <p:cNvPr name="AutoShape 14" id="14"/>
          <p:cNvSpPr/>
          <p:nvPr/>
        </p:nvSpPr>
        <p:spPr>
          <a:xfrm>
            <a:off x="4409927" y="5843499"/>
            <a:ext cx="1121928" cy="19050"/>
          </a:xfrm>
          <a:prstGeom prst="line">
            <a:avLst/>
          </a:prstGeom>
          <a:ln cap="flat" w="19050">
            <a:solidFill>
              <a:srgbClr val="191919"/>
            </a:solidFill>
            <a:prstDash val="solid"/>
            <a:headEnd type="none" len="sm" w="sm"/>
            <a:tailEnd type="none" len="sm" w="sm"/>
          </a:ln>
        </p:spPr>
      </p:sp>
      <p:grpSp>
        <p:nvGrpSpPr>
          <p:cNvPr name="Group 15" id="15"/>
          <p:cNvGrpSpPr/>
          <p:nvPr/>
        </p:nvGrpSpPr>
        <p:grpSpPr>
          <a:xfrm rot="0">
            <a:off x="4818491" y="6413988"/>
            <a:ext cx="304800" cy="30480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B1B4"/>
            </a:solidFill>
          </p:spPr>
        </p:sp>
        <p:sp>
          <p:nvSpPr>
            <p:cNvPr name="TextBox 17" id="17"/>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grpSp>
        <p:nvGrpSpPr>
          <p:cNvPr name="Group 18" id="18"/>
          <p:cNvGrpSpPr/>
          <p:nvPr/>
        </p:nvGrpSpPr>
        <p:grpSpPr>
          <a:xfrm rot="0">
            <a:off x="6976724" y="3674485"/>
            <a:ext cx="1617575" cy="161757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0" id="20"/>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3</a:t>
              </a:r>
            </a:p>
          </p:txBody>
        </p:sp>
      </p:grpSp>
      <p:sp>
        <p:nvSpPr>
          <p:cNvPr name="AutoShape 21" id="21"/>
          <p:cNvSpPr/>
          <p:nvPr/>
        </p:nvSpPr>
        <p:spPr>
          <a:xfrm>
            <a:off x="7224547" y="5843499"/>
            <a:ext cx="1121928" cy="19050"/>
          </a:xfrm>
          <a:prstGeom prst="line">
            <a:avLst/>
          </a:prstGeom>
          <a:ln cap="flat" w="19050">
            <a:solidFill>
              <a:srgbClr val="191919"/>
            </a:solidFill>
            <a:prstDash val="solid"/>
            <a:headEnd type="none" len="sm" w="sm"/>
            <a:tailEnd type="none" len="sm" w="sm"/>
          </a:ln>
        </p:spPr>
      </p:sp>
      <p:grpSp>
        <p:nvGrpSpPr>
          <p:cNvPr name="Group 22" id="22"/>
          <p:cNvGrpSpPr/>
          <p:nvPr/>
        </p:nvGrpSpPr>
        <p:grpSpPr>
          <a:xfrm rot="0">
            <a:off x="7633111" y="6413988"/>
            <a:ext cx="304800" cy="30480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4" id="24"/>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grpSp>
        <p:nvGrpSpPr>
          <p:cNvPr name="Group 25" id="25"/>
          <p:cNvGrpSpPr/>
          <p:nvPr/>
        </p:nvGrpSpPr>
        <p:grpSpPr>
          <a:xfrm rot="0">
            <a:off x="9791344" y="3674485"/>
            <a:ext cx="1617575" cy="161757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7" id="27"/>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4</a:t>
              </a:r>
            </a:p>
          </p:txBody>
        </p:sp>
      </p:grpSp>
      <p:sp>
        <p:nvSpPr>
          <p:cNvPr name="AutoShape 28" id="28"/>
          <p:cNvSpPr/>
          <p:nvPr/>
        </p:nvSpPr>
        <p:spPr>
          <a:xfrm>
            <a:off x="10039167" y="5843499"/>
            <a:ext cx="1121928" cy="19050"/>
          </a:xfrm>
          <a:prstGeom prst="line">
            <a:avLst/>
          </a:prstGeom>
          <a:ln cap="flat" w="19050">
            <a:solidFill>
              <a:srgbClr val="191919"/>
            </a:solidFill>
            <a:prstDash val="solid"/>
            <a:headEnd type="none" len="sm" w="sm"/>
            <a:tailEnd type="none" len="sm" w="sm"/>
          </a:ln>
        </p:spPr>
      </p:sp>
      <p:grpSp>
        <p:nvGrpSpPr>
          <p:cNvPr name="Group 29" id="29"/>
          <p:cNvGrpSpPr/>
          <p:nvPr/>
        </p:nvGrpSpPr>
        <p:grpSpPr>
          <a:xfrm rot="0">
            <a:off x="10447731" y="6413988"/>
            <a:ext cx="304800" cy="30480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31" id="31"/>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grpSp>
        <p:nvGrpSpPr>
          <p:cNvPr name="Group 32" id="32"/>
          <p:cNvGrpSpPr/>
          <p:nvPr/>
        </p:nvGrpSpPr>
        <p:grpSpPr>
          <a:xfrm rot="0">
            <a:off x="12605964" y="3674485"/>
            <a:ext cx="1617575" cy="161757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34" id="34"/>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5</a:t>
              </a:r>
            </a:p>
          </p:txBody>
        </p:sp>
      </p:grpSp>
      <p:sp>
        <p:nvSpPr>
          <p:cNvPr name="AutoShape 35" id="35"/>
          <p:cNvSpPr/>
          <p:nvPr/>
        </p:nvSpPr>
        <p:spPr>
          <a:xfrm>
            <a:off x="12853787" y="5843499"/>
            <a:ext cx="1121928" cy="19050"/>
          </a:xfrm>
          <a:prstGeom prst="line">
            <a:avLst/>
          </a:prstGeom>
          <a:ln cap="flat" w="19050">
            <a:solidFill>
              <a:srgbClr val="191919"/>
            </a:solidFill>
            <a:prstDash val="solid"/>
            <a:headEnd type="none" len="sm" w="sm"/>
            <a:tailEnd type="none" len="sm" w="sm"/>
          </a:ln>
        </p:spPr>
      </p:sp>
      <p:grpSp>
        <p:nvGrpSpPr>
          <p:cNvPr name="Group 36" id="36"/>
          <p:cNvGrpSpPr/>
          <p:nvPr/>
        </p:nvGrpSpPr>
        <p:grpSpPr>
          <a:xfrm rot="0">
            <a:off x="13262351" y="6413988"/>
            <a:ext cx="304800" cy="304800"/>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38" id="38"/>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grpSp>
        <p:nvGrpSpPr>
          <p:cNvPr name="Group 39" id="39"/>
          <p:cNvGrpSpPr/>
          <p:nvPr/>
        </p:nvGrpSpPr>
        <p:grpSpPr>
          <a:xfrm rot="0">
            <a:off x="15420584" y="3674485"/>
            <a:ext cx="1617575" cy="1617575"/>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41" id="41"/>
            <p:cNvSpPr txBox="true"/>
            <p:nvPr/>
          </p:nvSpPr>
          <p:spPr>
            <a:xfrm>
              <a:off x="76200" y="123825"/>
              <a:ext cx="660400" cy="612775"/>
            </a:xfrm>
            <a:prstGeom prst="rect">
              <a:avLst/>
            </a:prstGeom>
          </p:spPr>
          <p:txBody>
            <a:bodyPr anchor="ctr" rtlCol="false" tIns="50800" lIns="50800" bIns="50800" rIns="50800"/>
            <a:lstStyle/>
            <a:p>
              <a:pPr algn="ctr">
                <a:lnSpc>
                  <a:spcPts val="2499"/>
                </a:lnSpc>
              </a:pPr>
              <a:r>
                <a:rPr lang="en-US" b="true" sz="2499" spc="74">
                  <a:solidFill>
                    <a:srgbClr val="FFFFFF"/>
                  </a:solidFill>
                  <a:latin typeface="Aileron Bold"/>
                  <a:ea typeface="Aileron Bold"/>
                  <a:cs typeface="Aileron Bold"/>
                  <a:sym typeface="Aileron Bold"/>
                </a:rPr>
                <a:t>Stage</a:t>
              </a:r>
            </a:p>
            <a:p>
              <a:pPr algn="ctr">
                <a:lnSpc>
                  <a:spcPts val="2499"/>
                </a:lnSpc>
              </a:pPr>
              <a:r>
                <a:rPr lang="en-US" b="true" sz="2499" spc="74">
                  <a:solidFill>
                    <a:srgbClr val="FFFFFF"/>
                  </a:solidFill>
                  <a:latin typeface="Aileron Bold"/>
                  <a:ea typeface="Aileron Bold"/>
                  <a:cs typeface="Aileron Bold"/>
                  <a:sym typeface="Aileron Bold"/>
                </a:rPr>
                <a:t>6</a:t>
              </a:r>
            </a:p>
          </p:txBody>
        </p:sp>
      </p:grpSp>
      <p:sp>
        <p:nvSpPr>
          <p:cNvPr name="AutoShape 42" id="42"/>
          <p:cNvSpPr/>
          <p:nvPr/>
        </p:nvSpPr>
        <p:spPr>
          <a:xfrm>
            <a:off x="15668407" y="5843499"/>
            <a:ext cx="1121928" cy="19050"/>
          </a:xfrm>
          <a:prstGeom prst="line">
            <a:avLst/>
          </a:prstGeom>
          <a:ln cap="flat" w="19050">
            <a:solidFill>
              <a:srgbClr val="191919"/>
            </a:solidFill>
            <a:prstDash val="solid"/>
            <a:headEnd type="none" len="sm" w="sm"/>
            <a:tailEnd type="none" len="sm" w="sm"/>
          </a:ln>
        </p:spPr>
      </p:sp>
      <p:grpSp>
        <p:nvGrpSpPr>
          <p:cNvPr name="Group 43" id="43"/>
          <p:cNvGrpSpPr/>
          <p:nvPr/>
        </p:nvGrpSpPr>
        <p:grpSpPr>
          <a:xfrm rot="0">
            <a:off x="16076971" y="6413988"/>
            <a:ext cx="304800" cy="304800"/>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45" id="45"/>
            <p:cNvSpPr txBox="true"/>
            <p:nvPr/>
          </p:nvSpPr>
          <p:spPr>
            <a:xfrm>
              <a:off x="76200" y="9525"/>
              <a:ext cx="660400" cy="727075"/>
            </a:xfrm>
            <a:prstGeom prst="rect">
              <a:avLst/>
            </a:prstGeom>
          </p:spPr>
          <p:txBody>
            <a:bodyPr anchor="ctr" rtlCol="false" tIns="50800" lIns="50800" bIns="50800" rIns="50800"/>
            <a:lstStyle/>
            <a:p>
              <a:pPr algn="ctr">
                <a:lnSpc>
                  <a:spcPts val="3000"/>
                </a:lnSpc>
              </a:pPr>
            </a:p>
          </p:txBody>
        </p:sp>
      </p:grpSp>
      <p:sp>
        <p:nvSpPr>
          <p:cNvPr name="TextBox 46" id="46"/>
          <p:cNvSpPr txBox="true"/>
          <p:nvPr/>
        </p:nvSpPr>
        <p:spPr>
          <a:xfrm rot="0">
            <a:off x="1023937" y="7134516"/>
            <a:ext cx="2237401" cy="1514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Staffs assign test and its respective portions from their dashboard</a:t>
            </a:r>
          </a:p>
        </p:txBody>
      </p:sp>
      <p:sp>
        <p:nvSpPr>
          <p:cNvPr name="TextBox 47" id="47"/>
          <p:cNvSpPr txBox="true"/>
          <p:nvPr/>
        </p:nvSpPr>
        <p:spPr>
          <a:xfrm rot="0">
            <a:off x="3713919" y="7134442"/>
            <a:ext cx="2523470" cy="1133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Students obtain that information on their dashboard</a:t>
            </a:r>
          </a:p>
        </p:txBody>
      </p:sp>
      <p:sp>
        <p:nvSpPr>
          <p:cNvPr name="TextBox 48" id="48"/>
          <p:cNvSpPr txBox="true"/>
          <p:nvPr/>
        </p:nvSpPr>
        <p:spPr>
          <a:xfrm rot="0">
            <a:off x="6625980" y="7134516"/>
            <a:ext cx="2237401" cy="1895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A button is provided for attempting mock test based on portions</a:t>
            </a:r>
          </a:p>
        </p:txBody>
      </p:sp>
      <p:sp>
        <p:nvSpPr>
          <p:cNvPr name="TextBox 49" id="49"/>
          <p:cNvSpPr txBox="true"/>
          <p:nvPr/>
        </p:nvSpPr>
        <p:spPr>
          <a:xfrm rot="0">
            <a:off x="9424619" y="7134516"/>
            <a:ext cx="2237401" cy="1133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Each students gets different sets of questions</a:t>
            </a:r>
          </a:p>
        </p:txBody>
      </p:sp>
      <p:sp>
        <p:nvSpPr>
          <p:cNvPr name="TextBox 50" id="50"/>
          <p:cNvSpPr txBox="true"/>
          <p:nvPr/>
        </p:nvSpPr>
        <p:spPr>
          <a:xfrm rot="0">
            <a:off x="12223259" y="7134516"/>
            <a:ext cx="2237401" cy="1514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Questions are generated and evaluated by LLMs</a:t>
            </a:r>
          </a:p>
        </p:txBody>
      </p:sp>
      <p:sp>
        <p:nvSpPr>
          <p:cNvPr name="TextBox 51" id="51"/>
          <p:cNvSpPr txBox="true"/>
          <p:nvPr/>
        </p:nvSpPr>
        <p:spPr>
          <a:xfrm rot="0">
            <a:off x="15021899" y="7134516"/>
            <a:ext cx="2237401" cy="2657475"/>
          </a:xfrm>
          <a:prstGeom prst="rect">
            <a:avLst/>
          </a:prstGeom>
        </p:spPr>
        <p:txBody>
          <a:bodyPr anchor="t" rtlCol="false" tIns="0" lIns="0" bIns="0" rIns="0">
            <a:spAutoFit/>
          </a:bodyPr>
          <a:lstStyle/>
          <a:p>
            <a:pPr algn="l">
              <a:lnSpc>
                <a:spcPts val="3000"/>
              </a:lnSpc>
            </a:pPr>
            <a:r>
              <a:rPr lang="en-US" sz="2000" spc="60">
                <a:solidFill>
                  <a:srgbClr val="191919"/>
                </a:solidFill>
                <a:latin typeface="Aileron"/>
                <a:ea typeface="Aileron"/>
                <a:cs typeface="Aileron"/>
                <a:sym typeface="Aileron"/>
              </a:rPr>
              <a:t>Strength and weakness of the particular student would be analysed and report is genrated by the LLM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68429" y="1011383"/>
            <a:ext cx="10951142" cy="587883"/>
          </a:xfrm>
          <a:prstGeom prst="rect">
            <a:avLst/>
          </a:prstGeom>
        </p:spPr>
        <p:txBody>
          <a:bodyPr anchor="t" rtlCol="false" tIns="0" lIns="0" bIns="0" rIns="0">
            <a:spAutoFit/>
          </a:bodyPr>
          <a:lstStyle/>
          <a:p>
            <a:pPr algn="ctr" marL="0" indent="0" lvl="0">
              <a:lnSpc>
                <a:spcPts val="4716"/>
              </a:lnSpc>
              <a:spcBef>
                <a:spcPct val="0"/>
              </a:spcBef>
            </a:pPr>
            <a:r>
              <a:rPr lang="en-US" b="true" sz="3600" spc="107">
                <a:solidFill>
                  <a:srgbClr val="191919"/>
                </a:solidFill>
                <a:latin typeface="Aileron Ultra-Bold"/>
                <a:ea typeface="Aileron Ultra-Bold"/>
                <a:cs typeface="Aileron Ultra-Bold"/>
                <a:sym typeface="Aileron Ultra-Bold"/>
              </a:rPr>
              <a:t>PROJECT MENTOR SELECTION</a:t>
            </a:r>
          </a:p>
        </p:txBody>
      </p:sp>
      <p:sp>
        <p:nvSpPr>
          <p:cNvPr name="Freeform 3" id="3"/>
          <p:cNvSpPr/>
          <p:nvPr/>
        </p:nvSpPr>
        <p:spPr>
          <a:xfrm flipH="false" flipV="false" rot="0">
            <a:off x="2086732" y="4825855"/>
            <a:ext cx="2453911" cy="1226955"/>
          </a:xfrm>
          <a:custGeom>
            <a:avLst/>
            <a:gdLst/>
            <a:ahLst/>
            <a:cxnLst/>
            <a:rect r="r" b="b" t="t" l="l"/>
            <a:pathLst>
              <a:path h="1226955" w="2453911">
                <a:moveTo>
                  <a:pt x="0" y="0"/>
                </a:moveTo>
                <a:lnTo>
                  <a:pt x="2453911" y="0"/>
                </a:lnTo>
                <a:lnTo>
                  <a:pt x="2453911" y="1226955"/>
                </a:lnTo>
                <a:lnTo>
                  <a:pt x="0" y="1226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4434180" y="6042961"/>
            <a:ext cx="2453911" cy="1226955"/>
          </a:xfrm>
          <a:custGeom>
            <a:avLst/>
            <a:gdLst/>
            <a:ahLst/>
            <a:cxnLst/>
            <a:rect r="r" b="b" t="t" l="l"/>
            <a:pathLst>
              <a:path h="1226955" w="2453911">
                <a:moveTo>
                  <a:pt x="0" y="0"/>
                </a:moveTo>
                <a:lnTo>
                  <a:pt x="2453910" y="0"/>
                </a:lnTo>
                <a:lnTo>
                  <a:pt x="2453910" y="1226955"/>
                </a:lnTo>
                <a:lnTo>
                  <a:pt x="0" y="12269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53836" y="4825855"/>
            <a:ext cx="2463760" cy="1231880"/>
          </a:xfrm>
          <a:custGeom>
            <a:avLst/>
            <a:gdLst/>
            <a:ahLst/>
            <a:cxnLst/>
            <a:rect r="r" b="b" t="t" l="l"/>
            <a:pathLst>
              <a:path h="1231880" w="2463760">
                <a:moveTo>
                  <a:pt x="0" y="0"/>
                </a:moveTo>
                <a:lnTo>
                  <a:pt x="2463760" y="0"/>
                </a:lnTo>
                <a:lnTo>
                  <a:pt x="2463760" y="1231880"/>
                </a:lnTo>
                <a:lnTo>
                  <a:pt x="0" y="12318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9092646" y="6047886"/>
            <a:ext cx="2453911" cy="1226955"/>
          </a:xfrm>
          <a:custGeom>
            <a:avLst/>
            <a:gdLst/>
            <a:ahLst/>
            <a:cxnLst/>
            <a:rect r="r" b="b" t="t" l="l"/>
            <a:pathLst>
              <a:path h="1226955" w="2453911">
                <a:moveTo>
                  <a:pt x="0" y="0"/>
                </a:moveTo>
                <a:lnTo>
                  <a:pt x="2453911" y="0"/>
                </a:lnTo>
                <a:lnTo>
                  <a:pt x="2453911" y="1226955"/>
                </a:lnTo>
                <a:lnTo>
                  <a:pt x="0" y="12269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413234" y="4830780"/>
            <a:ext cx="2453911" cy="1226955"/>
          </a:xfrm>
          <a:custGeom>
            <a:avLst/>
            <a:gdLst/>
            <a:ahLst/>
            <a:cxnLst/>
            <a:rect r="r" b="b" t="t" l="l"/>
            <a:pathLst>
              <a:path h="1226955" w="2453911">
                <a:moveTo>
                  <a:pt x="0" y="0"/>
                </a:moveTo>
                <a:lnTo>
                  <a:pt x="2453911" y="0"/>
                </a:lnTo>
                <a:lnTo>
                  <a:pt x="2453911" y="1226955"/>
                </a:lnTo>
                <a:lnTo>
                  <a:pt x="0" y="12269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3747357" y="6047886"/>
            <a:ext cx="2453911" cy="1226955"/>
          </a:xfrm>
          <a:custGeom>
            <a:avLst/>
            <a:gdLst/>
            <a:ahLst/>
            <a:cxnLst/>
            <a:rect r="r" b="b" t="t" l="l"/>
            <a:pathLst>
              <a:path h="1226955" w="2453911">
                <a:moveTo>
                  <a:pt x="0" y="0"/>
                </a:moveTo>
                <a:lnTo>
                  <a:pt x="2453911" y="0"/>
                </a:lnTo>
                <a:lnTo>
                  <a:pt x="2453911" y="1226955"/>
                </a:lnTo>
                <a:lnTo>
                  <a:pt x="0" y="122695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781476" y="7561349"/>
            <a:ext cx="3064424" cy="1232136"/>
            <a:chOff x="0" y="0"/>
            <a:chExt cx="4085898" cy="1642848"/>
          </a:xfrm>
        </p:grpSpPr>
        <p:sp>
          <p:nvSpPr>
            <p:cNvPr name="TextBox 10" id="10"/>
            <p:cNvSpPr txBox="true"/>
            <p:nvPr/>
          </p:nvSpPr>
          <p:spPr>
            <a:xfrm rot="0">
              <a:off x="0" y="661773"/>
              <a:ext cx="4085898" cy="981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Student select their project and domain</a:t>
              </a:r>
            </a:p>
          </p:txBody>
        </p:sp>
        <p:sp>
          <p:nvSpPr>
            <p:cNvPr name="TextBox 11" id="11"/>
            <p:cNvSpPr txBox="true"/>
            <p:nvPr/>
          </p:nvSpPr>
          <p:spPr>
            <a:xfrm rot="0">
              <a:off x="0" y="-47625"/>
              <a:ext cx="4085898"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1</a:t>
              </a:r>
            </a:p>
          </p:txBody>
        </p:sp>
      </p:grpSp>
      <p:grpSp>
        <p:nvGrpSpPr>
          <p:cNvPr name="Group 12" id="12"/>
          <p:cNvGrpSpPr/>
          <p:nvPr/>
        </p:nvGrpSpPr>
        <p:grpSpPr>
          <a:xfrm rot="0">
            <a:off x="6416393" y="7558229"/>
            <a:ext cx="3101987" cy="1613136"/>
            <a:chOff x="0" y="0"/>
            <a:chExt cx="4135983" cy="2150848"/>
          </a:xfrm>
        </p:grpSpPr>
        <p:sp>
          <p:nvSpPr>
            <p:cNvPr name="TextBox 13" id="13"/>
            <p:cNvSpPr txBox="true"/>
            <p:nvPr/>
          </p:nvSpPr>
          <p:spPr>
            <a:xfrm rot="0">
              <a:off x="0" y="661773"/>
              <a:ext cx="4135983" cy="1489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Student selects and request for guidance from the staff</a:t>
              </a:r>
            </a:p>
          </p:txBody>
        </p:sp>
        <p:sp>
          <p:nvSpPr>
            <p:cNvPr name="TextBox 14" id="14"/>
            <p:cNvSpPr txBox="true"/>
            <p:nvPr/>
          </p:nvSpPr>
          <p:spPr>
            <a:xfrm rot="0">
              <a:off x="0" y="-47625"/>
              <a:ext cx="4135983"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3</a:t>
              </a:r>
            </a:p>
          </p:txBody>
        </p:sp>
      </p:grpSp>
      <p:grpSp>
        <p:nvGrpSpPr>
          <p:cNvPr name="Group 15" id="15"/>
          <p:cNvGrpSpPr/>
          <p:nvPr/>
        </p:nvGrpSpPr>
        <p:grpSpPr>
          <a:xfrm rot="0">
            <a:off x="11088875" y="7558229"/>
            <a:ext cx="3071595" cy="1613136"/>
            <a:chOff x="0" y="0"/>
            <a:chExt cx="4095460" cy="2150848"/>
          </a:xfrm>
        </p:grpSpPr>
        <p:sp>
          <p:nvSpPr>
            <p:cNvPr name="TextBox 16" id="16"/>
            <p:cNvSpPr txBox="true"/>
            <p:nvPr/>
          </p:nvSpPr>
          <p:spPr>
            <a:xfrm rot="0">
              <a:off x="0" y="661773"/>
              <a:ext cx="4095460" cy="1489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If availability count exceeds that staff cant be selceted</a:t>
              </a:r>
            </a:p>
          </p:txBody>
        </p:sp>
        <p:sp>
          <p:nvSpPr>
            <p:cNvPr name="TextBox 17" id="17"/>
            <p:cNvSpPr txBox="true"/>
            <p:nvPr/>
          </p:nvSpPr>
          <p:spPr>
            <a:xfrm rot="0">
              <a:off x="0" y="-47625"/>
              <a:ext cx="4095460"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5</a:t>
              </a:r>
            </a:p>
          </p:txBody>
        </p:sp>
      </p:grpSp>
      <p:grpSp>
        <p:nvGrpSpPr>
          <p:cNvPr name="Group 18" id="18"/>
          <p:cNvGrpSpPr/>
          <p:nvPr/>
        </p:nvGrpSpPr>
        <p:grpSpPr>
          <a:xfrm rot="0">
            <a:off x="4132630" y="2517394"/>
            <a:ext cx="3064768" cy="1613136"/>
            <a:chOff x="0" y="0"/>
            <a:chExt cx="4086357" cy="2150848"/>
          </a:xfrm>
        </p:grpSpPr>
        <p:sp>
          <p:nvSpPr>
            <p:cNvPr name="TextBox 19" id="19"/>
            <p:cNvSpPr txBox="true"/>
            <p:nvPr/>
          </p:nvSpPr>
          <p:spPr>
            <a:xfrm rot="0">
              <a:off x="0" y="661773"/>
              <a:ext cx="4086357" cy="1489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Gets connected to the staff with the selected domain</a:t>
              </a:r>
            </a:p>
          </p:txBody>
        </p:sp>
        <p:sp>
          <p:nvSpPr>
            <p:cNvPr name="TextBox 20" id="20"/>
            <p:cNvSpPr txBox="true"/>
            <p:nvPr/>
          </p:nvSpPr>
          <p:spPr>
            <a:xfrm rot="0">
              <a:off x="0" y="-47625"/>
              <a:ext cx="4086357"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2</a:t>
              </a:r>
            </a:p>
          </p:txBody>
        </p:sp>
      </p:grpSp>
      <p:grpSp>
        <p:nvGrpSpPr>
          <p:cNvPr name="Group 21" id="21"/>
          <p:cNvGrpSpPr/>
          <p:nvPr/>
        </p:nvGrpSpPr>
        <p:grpSpPr>
          <a:xfrm rot="0">
            <a:off x="8817576" y="2517394"/>
            <a:ext cx="2988534" cy="1613136"/>
            <a:chOff x="0" y="0"/>
            <a:chExt cx="3984712" cy="2150848"/>
          </a:xfrm>
        </p:grpSpPr>
        <p:sp>
          <p:nvSpPr>
            <p:cNvPr name="TextBox 22" id="22"/>
            <p:cNvSpPr txBox="true"/>
            <p:nvPr/>
          </p:nvSpPr>
          <p:spPr>
            <a:xfrm rot="0">
              <a:off x="0" y="661773"/>
              <a:ext cx="3984712" cy="1489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Staff can accept or reject based on their availability and interest</a:t>
              </a:r>
            </a:p>
          </p:txBody>
        </p:sp>
        <p:sp>
          <p:nvSpPr>
            <p:cNvPr name="TextBox 23" id="23"/>
            <p:cNvSpPr txBox="true"/>
            <p:nvPr/>
          </p:nvSpPr>
          <p:spPr>
            <a:xfrm rot="0">
              <a:off x="0" y="-47625"/>
              <a:ext cx="3984712"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4</a:t>
              </a:r>
            </a:p>
          </p:txBody>
        </p:sp>
      </p:grpSp>
      <p:grpSp>
        <p:nvGrpSpPr>
          <p:cNvPr name="Group 24" id="24"/>
          <p:cNvGrpSpPr/>
          <p:nvPr/>
        </p:nvGrpSpPr>
        <p:grpSpPr>
          <a:xfrm rot="0">
            <a:off x="13434170" y="2874744"/>
            <a:ext cx="3064768" cy="1232136"/>
            <a:chOff x="0" y="0"/>
            <a:chExt cx="4086357" cy="1642848"/>
          </a:xfrm>
        </p:grpSpPr>
        <p:sp>
          <p:nvSpPr>
            <p:cNvPr name="TextBox 25" id="25"/>
            <p:cNvSpPr txBox="true"/>
            <p:nvPr/>
          </p:nvSpPr>
          <p:spPr>
            <a:xfrm rot="0">
              <a:off x="0" y="661773"/>
              <a:ext cx="4086357" cy="981075"/>
            </a:xfrm>
            <a:prstGeom prst="rect">
              <a:avLst/>
            </a:prstGeom>
          </p:spPr>
          <p:txBody>
            <a:bodyPr anchor="t" rtlCol="false" tIns="0" lIns="0" bIns="0" rIns="0">
              <a:spAutoFit/>
            </a:bodyPr>
            <a:lstStyle/>
            <a:p>
              <a:pPr algn="ctr">
                <a:lnSpc>
                  <a:spcPts val="3000"/>
                </a:lnSpc>
              </a:pPr>
              <a:r>
                <a:rPr lang="en-US" sz="2000" spc="60">
                  <a:solidFill>
                    <a:srgbClr val="191919"/>
                  </a:solidFill>
                  <a:latin typeface="Aileron"/>
                  <a:ea typeface="Aileron"/>
                  <a:cs typeface="Aileron"/>
                  <a:sym typeface="Aileron"/>
                </a:rPr>
                <a:t>Students can contact and work with the staff</a:t>
              </a:r>
            </a:p>
          </p:txBody>
        </p:sp>
        <p:sp>
          <p:nvSpPr>
            <p:cNvPr name="TextBox 26" id="26"/>
            <p:cNvSpPr txBox="true"/>
            <p:nvPr/>
          </p:nvSpPr>
          <p:spPr>
            <a:xfrm rot="0">
              <a:off x="0" y="-47625"/>
              <a:ext cx="4086357" cy="547158"/>
            </a:xfrm>
            <a:prstGeom prst="rect">
              <a:avLst/>
            </a:prstGeom>
          </p:spPr>
          <p:txBody>
            <a:bodyPr anchor="t" rtlCol="false" tIns="0" lIns="0" bIns="0" rIns="0">
              <a:spAutoFit/>
            </a:bodyPr>
            <a:lstStyle/>
            <a:p>
              <a:pPr algn="ctr" marL="0" indent="0" lvl="0">
                <a:lnSpc>
                  <a:spcPts val="3499"/>
                </a:lnSpc>
              </a:pPr>
              <a:r>
                <a:rPr lang="en-US" b="true" sz="2499" spc="97" u="none">
                  <a:solidFill>
                    <a:srgbClr val="191919"/>
                  </a:solidFill>
                  <a:latin typeface="Aileron Bold"/>
                  <a:ea typeface="Aileron Bold"/>
                  <a:cs typeface="Aileron Bold"/>
                  <a:sym typeface="Aileron Bold"/>
                </a:rPr>
                <a:t>Stage 6</a:t>
              </a:r>
            </a:p>
          </p:txBody>
        </p:sp>
      </p:grpSp>
      <p:grpSp>
        <p:nvGrpSpPr>
          <p:cNvPr name="Group 27" id="27"/>
          <p:cNvGrpSpPr/>
          <p:nvPr/>
        </p:nvGrpSpPr>
        <p:grpSpPr>
          <a:xfrm rot="0">
            <a:off x="2445812" y="5189860"/>
            <a:ext cx="1735751" cy="173575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7CD4D2"/>
              </a:solid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01</a:t>
              </a:r>
            </a:p>
          </p:txBody>
        </p:sp>
      </p:grpSp>
      <p:grpSp>
        <p:nvGrpSpPr>
          <p:cNvPr name="Group 30" id="30"/>
          <p:cNvGrpSpPr/>
          <p:nvPr/>
        </p:nvGrpSpPr>
        <p:grpSpPr>
          <a:xfrm rot="0">
            <a:off x="4797139" y="5143500"/>
            <a:ext cx="1735751" cy="173575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4AB1B4"/>
              </a:solidFill>
              <a:prstDash val="solid"/>
              <a:miter/>
            </a:ln>
          </p:spPr>
        </p:sp>
        <p:sp>
          <p:nvSpPr>
            <p:cNvPr name="TextBox 32" id="32"/>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02</a:t>
              </a:r>
            </a:p>
          </p:txBody>
        </p:sp>
      </p:grpSp>
      <p:grpSp>
        <p:nvGrpSpPr>
          <p:cNvPr name="Group 33" id="33"/>
          <p:cNvGrpSpPr/>
          <p:nvPr/>
        </p:nvGrpSpPr>
        <p:grpSpPr>
          <a:xfrm rot="0">
            <a:off x="7099512" y="5189860"/>
            <a:ext cx="1735751" cy="1735751"/>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37C9EF"/>
              </a:solidFill>
              <a:prstDash val="solid"/>
              <a:miter/>
            </a:ln>
          </p:spPr>
        </p:sp>
        <p:sp>
          <p:nvSpPr>
            <p:cNvPr name="TextBox 35" id="35"/>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03</a:t>
              </a:r>
            </a:p>
          </p:txBody>
        </p:sp>
      </p:grpSp>
      <p:grpSp>
        <p:nvGrpSpPr>
          <p:cNvPr name="Group 36" id="36"/>
          <p:cNvGrpSpPr/>
          <p:nvPr/>
        </p:nvGrpSpPr>
        <p:grpSpPr>
          <a:xfrm rot="0">
            <a:off x="9427146" y="5143500"/>
            <a:ext cx="1735751" cy="173575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2C92D5"/>
              </a:solidFill>
              <a:prstDash val="solid"/>
              <a:miter/>
            </a:ln>
          </p:spPr>
        </p:sp>
        <p:sp>
          <p:nvSpPr>
            <p:cNvPr name="TextBox 38" id="38"/>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04</a:t>
              </a:r>
            </a:p>
          </p:txBody>
        </p:sp>
      </p:grpSp>
      <p:grpSp>
        <p:nvGrpSpPr>
          <p:cNvPr name="Group 39" id="39"/>
          <p:cNvGrpSpPr/>
          <p:nvPr/>
        </p:nvGrpSpPr>
        <p:grpSpPr>
          <a:xfrm rot="0">
            <a:off x="11756797" y="5321155"/>
            <a:ext cx="1735751" cy="1735751"/>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13538A"/>
              </a:solidFill>
              <a:prstDash val="solid"/>
              <a:miter/>
            </a:ln>
          </p:spPr>
        </p:sp>
        <p:sp>
          <p:nvSpPr>
            <p:cNvPr name="TextBox 41" id="41"/>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05</a:t>
              </a:r>
            </a:p>
          </p:txBody>
        </p:sp>
      </p:grpSp>
      <p:grpSp>
        <p:nvGrpSpPr>
          <p:cNvPr name="Group 42" id="42"/>
          <p:cNvGrpSpPr/>
          <p:nvPr/>
        </p:nvGrpSpPr>
        <p:grpSpPr>
          <a:xfrm rot="0">
            <a:off x="14076695" y="5143500"/>
            <a:ext cx="1735751" cy="1735751"/>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52425" cap="sq">
              <a:solidFill>
                <a:srgbClr val="191919"/>
              </a:solidFill>
              <a:prstDash val="solid"/>
              <a:miter/>
            </a:ln>
          </p:spPr>
        </p:sp>
        <p:sp>
          <p:nvSpPr>
            <p:cNvPr name="TextBox 44" id="44"/>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b="true">
                  <a:solidFill>
                    <a:srgbClr val="191919"/>
                  </a:solidFill>
                  <a:latin typeface="Aileron Bold"/>
                  <a:ea typeface="Aileron Bold"/>
                  <a:cs typeface="Aileron Bold"/>
                  <a:sym typeface="Aileron Bold"/>
                </a:rPr>
                <a:t>06</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57581" y="1028700"/>
          <a:ext cx="9811244" cy="8239125"/>
        </p:xfrm>
        <a:graphic>
          <a:graphicData uri="http://schemas.openxmlformats.org/drawingml/2006/table">
            <a:tbl>
              <a:tblPr/>
              <a:tblGrid>
                <a:gridCol w="4905622"/>
                <a:gridCol w="4905622"/>
              </a:tblGrid>
              <a:tr h="2035996">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c>
                  <a:txBody>
                    <a:bodyPr anchor="t" rtlCol="false"/>
                    <a:lstStyle/>
                    <a:p>
                      <a:pPr algn="ctr">
                        <a:lnSpc>
                          <a:spcPts val="3780"/>
                        </a:lnSpc>
                        <a:defRPr/>
                      </a:pPr>
                      <a:r>
                        <a:rPr lang="en-US" sz="2700">
                          <a:solidFill>
                            <a:srgbClr val="191919"/>
                          </a:solidFill>
                          <a:latin typeface="Aileron"/>
                          <a:ea typeface="Aileron"/>
                          <a:cs typeface="Aileron"/>
                          <a:sym typeface="Aileron"/>
                        </a:rPr>
                        <a:t>React</a:t>
                      </a: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r>
              <a:tr h="2035996">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r>
              <a:tr h="2035996">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r>
              <a:tr h="2131136">
                <a:tc>
                  <a:txBody>
                    <a:bodyPr anchor="t" rtlCol="false"/>
                    <a:lstStyle/>
                    <a:p>
                      <a:pPr algn="ctr">
                        <a:lnSpc>
                          <a:spcPts val="3780"/>
                        </a:lnSpc>
                        <a:defRPr/>
                      </a:pPr>
                      <a:r>
                        <a:rPr lang="en-US" sz="2700">
                          <a:solidFill>
                            <a:srgbClr val="191919"/>
                          </a:solidFill>
                          <a:latin typeface="Aileron"/>
                          <a:ea typeface="Aileron"/>
                          <a:cs typeface="Aileron"/>
                          <a:sym typeface="Aileron"/>
                        </a:rPr>
                        <a:t>LLM </a:t>
                      </a: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c>
                  <a:txBody>
                    <a:bodyPr anchor="t" rtlCol="false"/>
                    <a:lstStyle/>
                    <a:p>
                      <a:pPr algn="ctr">
                        <a:lnSpc>
                          <a:spcPts val="3780"/>
                        </a:lnSpc>
                        <a:defRPr/>
                      </a:pPr>
                      <a:endParaRPr lang="en-US" sz="1100"/>
                    </a:p>
                  </a:txBody>
                  <a:tcPr marL="190500" marR="190500" marT="190500" marB="190500" anchor="ctr">
                    <a:lnL cmpd="sng" algn="ctr" cap="flat" w="19050">
                      <a:solidFill>
                        <a:srgbClr val="191919"/>
                      </a:solidFill>
                      <a:prstDash val="solid"/>
                      <a:round/>
                      <a:headEnd type="none" w="med" len="med"/>
                      <a:tailEnd type="none" w="med" len="med"/>
                    </a:lnL>
                    <a:lnR cmpd="sng" algn="ctr" cap="flat" w="19050">
                      <a:solidFill>
                        <a:srgbClr val="191919"/>
                      </a:solidFill>
                      <a:prstDash val="solid"/>
                      <a:round/>
                      <a:headEnd type="none" w="med" len="med"/>
                      <a:tailEnd type="none" w="med" len="med"/>
                    </a:lnR>
                    <a:lnT cmpd="sng" algn="ctr" cap="flat" w="19050">
                      <a:solidFill>
                        <a:srgbClr val="191919"/>
                      </a:solidFill>
                      <a:prstDash val="solid"/>
                      <a:round/>
                      <a:headEnd type="none" w="med" len="med"/>
                      <a:tailEnd type="none" w="med" len="med"/>
                    </a:lnT>
                    <a:lnB cmpd="sng" algn="ctr" cap="flat" w="19050">
                      <a:solidFill>
                        <a:srgbClr val="191919"/>
                      </a:solidFill>
                      <a:prstDash val="solid"/>
                      <a:round/>
                      <a:headEnd type="none" w="med" len="med"/>
                      <a:tailEnd type="none" w="med" len="med"/>
                    </a:lnB>
                  </a:tcPr>
                </a:tc>
              </a:tr>
            </a:tbl>
          </a:graphicData>
        </a:graphic>
      </p:graphicFrame>
      <p:sp>
        <p:nvSpPr>
          <p:cNvPr name="TextBox 3" id="3"/>
          <p:cNvSpPr txBox="true"/>
          <p:nvPr/>
        </p:nvSpPr>
        <p:spPr>
          <a:xfrm rot="0">
            <a:off x="1028700" y="1000125"/>
            <a:ext cx="5243646" cy="1087755"/>
          </a:xfrm>
          <a:prstGeom prst="rect">
            <a:avLst/>
          </a:prstGeom>
        </p:spPr>
        <p:txBody>
          <a:bodyPr anchor="t" rtlCol="false" tIns="0" lIns="0" bIns="0" rIns="0">
            <a:spAutoFit/>
          </a:bodyPr>
          <a:lstStyle/>
          <a:p>
            <a:pPr algn="l">
              <a:lnSpc>
                <a:spcPts val="8609"/>
              </a:lnSpc>
            </a:pPr>
            <a:r>
              <a:rPr lang="en-US" sz="6999" spc="69" b="true">
                <a:solidFill>
                  <a:srgbClr val="191919"/>
                </a:solidFill>
                <a:latin typeface="Aileron Heavy"/>
                <a:ea typeface="Aileron Heavy"/>
                <a:cs typeface="Aileron Heavy"/>
                <a:sym typeface="Aileron Heavy"/>
              </a:rPr>
              <a:t>Tech Stack</a:t>
            </a:r>
          </a:p>
        </p:txBody>
      </p:sp>
      <p:grpSp>
        <p:nvGrpSpPr>
          <p:cNvPr name="Group 4" id="4"/>
          <p:cNvGrpSpPr/>
          <p:nvPr/>
        </p:nvGrpSpPr>
        <p:grpSpPr>
          <a:xfrm rot="0">
            <a:off x="7859661" y="1461631"/>
            <a:ext cx="1013825" cy="101382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CD4D2"/>
            </a:solidFill>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spc="74">
                  <a:solidFill>
                    <a:srgbClr val="FFFFFF"/>
                  </a:solidFill>
                  <a:latin typeface="Aileron"/>
                  <a:ea typeface="Aileron"/>
                  <a:cs typeface="Aileron"/>
                  <a:sym typeface="Aileron"/>
                </a:rPr>
                <a:t>1</a:t>
              </a:r>
            </a:p>
          </p:txBody>
        </p:sp>
      </p:grpSp>
      <p:sp>
        <p:nvSpPr>
          <p:cNvPr name="TextBox 7" id="7"/>
          <p:cNvSpPr txBox="true"/>
          <p:nvPr/>
        </p:nvSpPr>
        <p:spPr>
          <a:xfrm rot="0">
            <a:off x="9321456" y="1691366"/>
            <a:ext cx="2514335" cy="478156"/>
          </a:xfrm>
          <a:prstGeom prst="rect">
            <a:avLst/>
          </a:prstGeom>
        </p:spPr>
        <p:txBody>
          <a:bodyPr anchor="t" rtlCol="false" tIns="0" lIns="0" bIns="0" rIns="0">
            <a:spAutoFit/>
          </a:bodyPr>
          <a:lstStyle/>
          <a:p>
            <a:pPr algn="l">
              <a:lnSpc>
                <a:spcPts val="4049"/>
              </a:lnSpc>
            </a:pPr>
            <a:r>
              <a:rPr lang="en-US" sz="2699" spc="80">
                <a:solidFill>
                  <a:srgbClr val="191919"/>
                </a:solidFill>
                <a:latin typeface="Aileron"/>
                <a:ea typeface="Aileron"/>
                <a:cs typeface="Aileron"/>
                <a:sym typeface="Aileron"/>
              </a:rPr>
              <a:t>Frontend</a:t>
            </a:r>
          </a:p>
        </p:txBody>
      </p:sp>
      <p:grpSp>
        <p:nvGrpSpPr>
          <p:cNvPr name="Group 8" id="8"/>
          <p:cNvGrpSpPr/>
          <p:nvPr/>
        </p:nvGrpSpPr>
        <p:grpSpPr>
          <a:xfrm rot="0">
            <a:off x="7859661" y="3542224"/>
            <a:ext cx="1013825" cy="101382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B1B4"/>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spc="74">
                  <a:solidFill>
                    <a:srgbClr val="FFFFFF"/>
                  </a:solidFill>
                  <a:latin typeface="Aileron"/>
                  <a:ea typeface="Aileron"/>
                  <a:cs typeface="Aileron"/>
                  <a:sym typeface="Aileron"/>
                </a:rPr>
                <a:t>2</a:t>
              </a:r>
            </a:p>
          </p:txBody>
        </p:sp>
      </p:grpSp>
      <p:grpSp>
        <p:nvGrpSpPr>
          <p:cNvPr name="Group 11" id="11"/>
          <p:cNvGrpSpPr/>
          <p:nvPr/>
        </p:nvGrpSpPr>
        <p:grpSpPr>
          <a:xfrm rot="0">
            <a:off x="7859661" y="5622817"/>
            <a:ext cx="1013825" cy="101382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spc="74">
                  <a:solidFill>
                    <a:srgbClr val="FFFFFF"/>
                  </a:solidFill>
                  <a:latin typeface="Aileron"/>
                  <a:ea typeface="Aileron"/>
                  <a:cs typeface="Aileron"/>
                  <a:sym typeface="Aileron"/>
                </a:rPr>
                <a:t>3</a:t>
              </a:r>
            </a:p>
          </p:txBody>
        </p:sp>
      </p:grpSp>
      <p:grpSp>
        <p:nvGrpSpPr>
          <p:cNvPr name="Group 14" id="14"/>
          <p:cNvGrpSpPr/>
          <p:nvPr/>
        </p:nvGrpSpPr>
        <p:grpSpPr>
          <a:xfrm rot="0">
            <a:off x="7859661" y="7703410"/>
            <a:ext cx="1013825" cy="101382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3749"/>
                </a:lnSpc>
              </a:pPr>
              <a:r>
                <a:rPr lang="en-US" sz="2499" spc="74">
                  <a:solidFill>
                    <a:srgbClr val="FFFFFF"/>
                  </a:solidFill>
                  <a:latin typeface="Aileron"/>
                  <a:ea typeface="Aileron"/>
                  <a:cs typeface="Aileron"/>
                  <a:sym typeface="Aileron"/>
                </a:rPr>
                <a:t>4</a:t>
              </a:r>
            </a:p>
          </p:txBody>
        </p:sp>
      </p:grpSp>
      <p:sp>
        <p:nvSpPr>
          <p:cNvPr name="TextBox 17" id="17"/>
          <p:cNvSpPr txBox="true"/>
          <p:nvPr/>
        </p:nvSpPr>
        <p:spPr>
          <a:xfrm rot="0">
            <a:off x="9321456" y="3771959"/>
            <a:ext cx="2514335" cy="478156"/>
          </a:xfrm>
          <a:prstGeom prst="rect">
            <a:avLst/>
          </a:prstGeom>
        </p:spPr>
        <p:txBody>
          <a:bodyPr anchor="t" rtlCol="false" tIns="0" lIns="0" bIns="0" rIns="0">
            <a:spAutoFit/>
          </a:bodyPr>
          <a:lstStyle/>
          <a:p>
            <a:pPr algn="l">
              <a:lnSpc>
                <a:spcPts val="4049"/>
              </a:lnSpc>
            </a:pPr>
            <a:r>
              <a:rPr lang="en-US" sz="2699" spc="80">
                <a:solidFill>
                  <a:srgbClr val="191919"/>
                </a:solidFill>
                <a:latin typeface="Aileron"/>
                <a:ea typeface="Aileron"/>
                <a:cs typeface="Aileron"/>
                <a:sym typeface="Aileron"/>
              </a:rPr>
              <a:t>Backend</a:t>
            </a:r>
          </a:p>
        </p:txBody>
      </p:sp>
      <p:sp>
        <p:nvSpPr>
          <p:cNvPr name="TextBox 18" id="18"/>
          <p:cNvSpPr txBox="true"/>
          <p:nvPr/>
        </p:nvSpPr>
        <p:spPr>
          <a:xfrm rot="0">
            <a:off x="9321456" y="5847789"/>
            <a:ext cx="2514335" cy="487680"/>
          </a:xfrm>
          <a:prstGeom prst="rect">
            <a:avLst/>
          </a:prstGeom>
        </p:spPr>
        <p:txBody>
          <a:bodyPr anchor="t" rtlCol="false" tIns="0" lIns="0" bIns="0" rIns="0">
            <a:spAutoFit/>
          </a:bodyPr>
          <a:lstStyle/>
          <a:p>
            <a:pPr algn="l">
              <a:lnSpc>
                <a:spcPts val="4050"/>
              </a:lnSpc>
            </a:pPr>
            <a:r>
              <a:rPr lang="en-US" sz="2700" spc="81">
                <a:solidFill>
                  <a:srgbClr val="191919"/>
                </a:solidFill>
                <a:latin typeface="Aileron"/>
                <a:ea typeface="Aileron"/>
                <a:cs typeface="Aileron"/>
                <a:sym typeface="Aileron"/>
              </a:rPr>
              <a:t>Database</a:t>
            </a:r>
          </a:p>
        </p:txBody>
      </p:sp>
      <p:sp>
        <p:nvSpPr>
          <p:cNvPr name="TextBox 19" id="19"/>
          <p:cNvSpPr txBox="true"/>
          <p:nvPr/>
        </p:nvSpPr>
        <p:spPr>
          <a:xfrm rot="0">
            <a:off x="14267809" y="3821263"/>
            <a:ext cx="2514335" cy="487680"/>
          </a:xfrm>
          <a:prstGeom prst="rect">
            <a:avLst/>
          </a:prstGeom>
        </p:spPr>
        <p:txBody>
          <a:bodyPr anchor="t" rtlCol="false" tIns="0" lIns="0" bIns="0" rIns="0">
            <a:spAutoFit/>
          </a:bodyPr>
          <a:lstStyle/>
          <a:p>
            <a:pPr algn="l">
              <a:lnSpc>
                <a:spcPts val="4050"/>
              </a:lnSpc>
            </a:pPr>
            <a:r>
              <a:rPr lang="en-US" sz="2700" spc="81">
                <a:solidFill>
                  <a:srgbClr val="191919"/>
                </a:solidFill>
                <a:latin typeface="Aileron"/>
                <a:ea typeface="Aileron"/>
                <a:cs typeface="Aileron"/>
                <a:sym typeface="Aileron"/>
              </a:rPr>
              <a:t>Django</a:t>
            </a:r>
          </a:p>
        </p:txBody>
      </p:sp>
      <p:sp>
        <p:nvSpPr>
          <p:cNvPr name="TextBox 20" id="20"/>
          <p:cNvSpPr txBox="true"/>
          <p:nvPr/>
        </p:nvSpPr>
        <p:spPr>
          <a:xfrm rot="0">
            <a:off x="14267809" y="5901875"/>
            <a:ext cx="2514335" cy="487644"/>
          </a:xfrm>
          <a:prstGeom prst="rect">
            <a:avLst/>
          </a:prstGeom>
        </p:spPr>
        <p:txBody>
          <a:bodyPr anchor="t" rtlCol="false" tIns="0" lIns="0" bIns="0" rIns="0">
            <a:spAutoFit/>
          </a:bodyPr>
          <a:lstStyle/>
          <a:p>
            <a:pPr algn="l">
              <a:lnSpc>
                <a:spcPts val="4050"/>
              </a:lnSpc>
            </a:pPr>
            <a:r>
              <a:rPr lang="en-US" sz="2700" spc="81">
                <a:solidFill>
                  <a:srgbClr val="191919"/>
                </a:solidFill>
                <a:latin typeface="Aileron"/>
                <a:ea typeface="Aileron"/>
                <a:cs typeface="Aileron"/>
                <a:sym typeface="Aileron"/>
              </a:rPr>
              <a:t>Sqlite3</a:t>
            </a:r>
          </a:p>
        </p:txBody>
      </p:sp>
      <p:sp>
        <p:nvSpPr>
          <p:cNvPr name="TextBox 21" id="21"/>
          <p:cNvSpPr txBox="true"/>
          <p:nvPr/>
        </p:nvSpPr>
        <p:spPr>
          <a:xfrm rot="0">
            <a:off x="14123630" y="7742028"/>
            <a:ext cx="2658514" cy="1516272"/>
          </a:xfrm>
          <a:prstGeom prst="rect">
            <a:avLst/>
          </a:prstGeom>
        </p:spPr>
        <p:txBody>
          <a:bodyPr anchor="t" rtlCol="false" tIns="0" lIns="0" bIns="0" rIns="0">
            <a:spAutoFit/>
          </a:bodyPr>
          <a:lstStyle/>
          <a:p>
            <a:pPr algn="l">
              <a:lnSpc>
                <a:spcPts val="4050"/>
              </a:lnSpc>
            </a:pPr>
            <a:r>
              <a:rPr lang="en-US" sz="2700" spc="81">
                <a:solidFill>
                  <a:srgbClr val="191919"/>
                </a:solidFill>
                <a:latin typeface="Aileron"/>
                <a:ea typeface="Aileron"/>
                <a:cs typeface="Aileron"/>
                <a:sym typeface="Aileron"/>
              </a:rPr>
              <a:t>Mistral:7b-instruct </a:t>
            </a:r>
          </a:p>
          <a:p>
            <a:pPr algn="l">
              <a:lnSpc>
                <a:spcPts val="405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086116" y="1028700"/>
            <a:ext cx="8229633" cy="8229600"/>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4976" t="0" r="-24976" b="0"/>
              </a:stretch>
            </a:blipFill>
          </p:spPr>
        </p:sp>
      </p:grpSp>
      <p:sp>
        <p:nvSpPr>
          <p:cNvPr name="Freeform 4" id="4"/>
          <p:cNvSpPr/>
          <p:nvPr/>
        </p:nvSpPr>
        <p:spPr>
          <a:xfrm flipH="false" flipV="false" rot="-5400000">
            <a:off x="15318710" y="-326920"/>
            <a:ext cx="3366703" cy="3366703"/>
          </a:xfrm>
          <a:custGeom>
            <a:avLst/>
            <a:gdLst/>
            <a:ahLst/>
            <a:cxnLst/>
            <a:rect r="r" b="b" t="t" l="l"/>
            <a:pathLst>
              <a:path h="3366703" w="3366703">
                <a:moveTo>
                  <a:pt x="0" y="0"/>
                </a:moveTo>
                <a:lnTo>
                  <a:pt x="3366703" y="0"/>
                </a:lnTo>
                <a:lnTo>
                  <a:pt x="3366703" y="3366703"/>
                </a:lnTo>
                <a:lnTo>
                  <a:pt x="0" y="3366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882428" y="2218941"/>
            <a:ext cx="1261089" cy="126108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sp>
      </p:grpSp>
      <p:sp>
        <p:nvSpPr>
          <p:cNvPr name="TextBox 7" id="7"/>
          <p:cNvSpPr txBox="true"/>
          <p:nvPr/>
        </p:nvSpPr>
        <p:spPr>
          <a:xfrm rot="0">
            <a:off x="6685084" y="3868950"/>
            <a:ext cx="9568290" cy="1758315"/>
          </a:xfrm>
          <a:prstGeom prst="rect">
            <a:avLst/>
          </a:prstGeom>
        </p:spPr>
        <p:txBody>
          <a:bodyPr anchor="t" rtlCol="false" tIns="0" lIns="0" bIns="0" rIns="0">
            <a:spAutoFit/>
          </a:bodyPr>
          <a:lstStyle/>
          <a:p>
            <a:pPr algn="l">
              <a:lnSpc>
                <a:spcPts val="13679"/>
              </a:lnSpc>
            </a:pPr>
            <a:r>
              <a:rPr lang="en-US" sz="12000" spc="120" b="true">
                <a:solidFill>
                  <a:srgbClr val="191919"/>
                </a:solidFill>
                <a:latin typeface="Aileron Heavy"/>
                <a:ea typeface="Aileron Heavy"/>
                <a:cs typeface="Aileron Heavy"/>
                <a:sym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DAGf_qUj4CY</dc:identifier>
  <dcterms:modified xsi:type="dcterms:W3CDTF">2011-08-01T06:04:30Z</dcterms:modified>
  <cp:revision>1</cp:revision>
  <dc:title>Timeline Cycle Visual Charts Presentation in Blue White Teal Simple Style</dc:title>
</cp:coreProperties>
</file>