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6" roundtripDataSignature="AMtx7mi8cv6lJjF774hthrPSRth6V9N9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2D37DF-FB9F-4E35-99C9-F817EF74AC8B}">
  <a:tblStyle styleId="{0E2D37DF-FB9F-4E35-99C9-F817EF74AC8B}"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Verdana"/>
          <a:ea typeface="Verdana"/>
          <a:cs typeface="Verdana"/>
        </a:font>
        <a:schemeClr val="lt1"/>
      </a:tcTxStyle>
      <a:tcStyle>
        <a:fill>
          <a:solidFill>
            <a:schemeClr val="accent4"/>
          </a:solidFill>
        </a:fill>
      </a:tcStyle>
    </a:lastCol>
    <a:firstCol>
      <a:tcTxStyle b="on" i="off">
        <a:font>
          <a:latin typeface="Verdana"/>
          <a:ea typeface="Verdana"/>
          <a:cs typeface="Verdana"/>
        </a:font>
        <a:schemeClr val="lt1"/>
      </a:tcTxStyle>
      <a:tcStyle>
        <a:fill>
          <a:solidFill>
            <a:schemeClr val="accent4"/>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Verdana"/>
          <a:ea typeface="Verdana"/>
          <a:cs typeface="Verdana"/>
        </a:font>
        <a:schemeClr val="dk1"/>
      </a:tcTxStyle>
    </a:seCell>
    <a:swCell>
      <a:tcTxStyle b="on" i="off">
        <a:font>
          <a:latin typeface="Verdana"/>
          <a:ea typeface="Verdana"/>
          <a:cs typeface="Verdana"/>
        </a:font>
        <a:schemeClr val="dk1"/>
      </a:tcTxStyle>
    </a:swCell>
    <a:firstRow>
      <a:tcTxStyle b="on" i="off">
        <a:font>
          <a:latin typeface="Verdana"/>
          <a:ea typeface="Verdana"/>
          <a:cs typeface="Verdana"/>
        </a:font>
        <a:schemeClr val="lt1"/>
      </a:tcTxStyle>
      <a:tcStyle>
        <a:tcBdr>
          <a:bottom>
            <a:ln cap="flat" cmpd="sng" w="25400">
              <a:solidFill>
                <a:schemeClr val="dk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6eb55403b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6eb55403b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06eb55403b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6eb55403b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6eb55403b_2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306eb55403b_2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6eb55403b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6eb55403b_2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06eb55403b_2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6eb55403b_2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6eb55403b_2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306eb55403b_2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6eb55403b_2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6eb55403b_2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06eb55403b_2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6eb55403b_2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6eb55403b_2_3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06eb55403b_2_3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6eb55403b_2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6eb55403b_2_3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306eb55403b_2_3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6eb55403b_2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6eb55403b_2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306eb55403b_2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6eb55403b_2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6eb55403b_2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306eb55403b_2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6eb55403b_2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06eb55403b_2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306eb55403b_2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3b398e78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3b398e78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d3b398e784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3b398e78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d3b398e78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d3b398e78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3b398e78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3b398e784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d3b398e784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eb55403b_2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eb55403b_2_3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06eb55403b_2_3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06eb55403b_2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06eb55403b_2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306eb55403b_2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6eb55403b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6eb55403b_2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306eb55403b_2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eb55403b_2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eb55403b_2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306eb55403b_2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6eb55403b_2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6eb55403b_2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306eb55403b_2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6eb55403b_2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6eb55403b_2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306eb55403b_2_3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06eb55403b_2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06eb55403b_2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306eb55403b_2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6eb55403b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06eb55403b_2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306eb55403b_2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06eb55403b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06eb55403b_2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306eb55403b_2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3b398e78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3b398e78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2d3b398e78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06eb55403b_2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06eb55403b_2_3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306eb55403b_2_3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06eb55403b_2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06eb55403b_2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306eb55403b_2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06eb55403b_2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06eb55403b_2_1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306eb55403b_2_1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06eb55403b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06eb55403b_2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306eb55403b_2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06eb55403b_2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06eb55403b_2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306eb55403b_2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06eb55403b_2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06eb55403b_2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306eb55403b_2_1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06eb55403b_2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06eb55403b_2_3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306eb55403b_2_3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06eb55403b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06eb55403b_2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g306eb55403b_2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06eb55403b_2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06eb55403b_2_1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306eb55403b_2_1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06eb55403b_2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06eb55403b_2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306eb55403b_2_1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06eb55403b_2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06eb55403b_2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g306eb55403b_2_2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06eb55403b_2_4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06eb55403b_2_4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306eb55403b_2_4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06eb55403b_2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06eb55403b_2_4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306eb55403b_2_4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06eb55403b_2_3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06eb55403b_2_3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306eb55403b_2_3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06eb55403b_2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06eb55403b_2_2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306eb55403b_2_2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06eb55403b_2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06eb55403b_2_2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g306eb55403b_2_2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06eb55403b_2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06eb55403b_2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306eb55403b_2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06eb55403b_2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06eb55403b_2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306eb55403b_2_2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06eb55403b_2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06eb55403b_2_3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306eb55403b_2_3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06eb55403b_2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06eb55403b_2_2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306eb55403b_2_2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06eb55403b_2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06eb55403b_2_2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306eb55403b_2_2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06eb55403b_2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06eb55403b_2_2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g306eb55403b_2_2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06eb55403b_2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06eb55403b_2_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306eb55403b_2_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5"/>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9" name="Google Shape;19;p15"/>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1" name="Google Shape;21;p15"/>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78" name="Google Shape;78;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5"/>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84" name="Google Shape;84;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7" name="Google Shape;27;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8"/>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350"/>
              </a:spcBef>
              <a:spcAft>
                <a:spcPts val="0"/>
              </a:spcAft>
              <a:buSzPts val="1400"/>
              <a:buNone/>
              <a:defRPr sz="1400"/>
            </a:lvl5pPr>
            <a:lvl6pPr indent="-228600" lvl="5" marL="2743200" algn="l">
              <a:lnSpc>
                <a:spcPct val="100000"/>
              </a:lnSpc>
              <a:spcBef>
                <a:spcPts val="350"/>
              </a:spcBef>
              <a:spcAft>
                <a:spcPts val="0"/>
              </a:spcAft>
              <a:buSzPts val="1400"/>
              <a:buNone/>
              <a:defRPr sz="1400"/>
            </a:lvl6pPr>
            <a:lvl7pPr indent="-228600" lvl="6" marL="3200400" algn="l">
              <a:lnSpc>
                <a:spcPct val="100000"/>
              </a:lnSpc>
              <a:spcBef>
                <a:spcPts val="350"/>
              </a:spcBef>
              <a:spcAft>
                <a:spcPts val="0"/>
              </a:spcAft>
              <a:buSzPts val="1400"/>
              <a:buNone/>
              <a:defRPr sz="1400"/>
            </a:lvl7pPr>
            <a:lvl8pPr indent="-228600" lvl="7" marL="3657600" algn="l">
              <a:lnSpc>
                <a:spcPct val="100000"/>
              </a:lnSpc>
              <a:spcBef>
                <a:spcPts val="350"/>
              </a:spcBef>
              <a:spcAft>
                <a:spcPts val="0"/>
              </a:spcAft>
              <a:buSzPts val="1400"/>
              <a:buNone/>
              <a:defRPr sz="1400"/>
            </a:lvl8pPr>
            <a:lvl9pPr indent="-228600" lvl="8" marL="4114800" algn="l">
              <a:lnSpc>
                <a:spcPct val="100000"/>
              </a:lnSpc>
              <a:spcBef>
                <a:spcPts val="350"/>
              </a:spcBef>
              <a:spcAft>
                <a:spcPts val="0"/>
              </a:spcAft>
              <a:buSzPts val="1400"/>
              <a:buNone/>
              <a:defRPr sz="1400"/>
            </a:lvl9pPr>
          </a:lstStyle>
          <a:p/>
        </p:txBody>
      </p:sp>
      <p:sp>
        <p:nvSpPr>
          <p:cNvPr id="38" name="Google Shape;38;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4" name="Google Shape;44;p19"/>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5" name="Google Shape;45;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0"/>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1" name="Google Shape;51;p20"/>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2" name="Google Shape;52;p2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3" name="Google Shape;53;p20"/>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4" name="Google Shape;54;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500"/>
              </a:spcBef>
              <a:spcAft>
                <a:spcPts val="0"/>
              </a:spcAft>
              <a:buSzPts val="2000"/>
              <a:buChar char="▪"/>
              <a:defRPr sz="2000"/>
            </a:lvl5pPr>
            <a:lvl6pPr indent="-355600" lvl="5" marL="2743200" algn="l">
              <a:lnSpc>
                <a:spcPct val="100000"/>
              </a:lnSpc>
              <a:spcBef>
                <a:spcPts val="500"/>
              </a:spcBef>
              <a:spcAft>
                <a:spcPts val="0"/>
              </a:spcAft>
              <a:buSzPts val="2000"/>
              <a:buChar char="▪"/>
              <a:defRPr sz="2000"/>
            </a:lvl6pPr>
            <a:lvl7pPr indent="-355600" lvl="6" marL="3200400" algn="l">
              <a:lnSpc>
                <a:spcPct val="100000"/>
              </a:lnSpc>
              <a:spcBef>
                <a:spcPts val="500"/>
              </a:spcBef>
              <a:spcAft>
                <a:spcPts val="0"/>
              </a:spcAft>
              <a:buSzPts val="2000"/>
              <a:buChar char="▪"/>
              <a:defRPr sz="2000"/>
            </a:lvl7pPr>
            <a:lvl8pPr indent="-355600" lvl="7" marL="3657600" algn="l">
              <a:lnSpc>
                <a:spcPct val="100000"/>
              </a:lnSpc>
              <a:spcBef>
                <a:spcPts val="500"/>
              </a:spcBef>
              <a:spcAft>
                <a:spcPts val="0"/>
              </a:spcAft>
              <a:buSzPts val="2000"/>
              <a:buChar char="▪"/>
              <a:defRPr sz="2000"/>
            </a:lvl8pPr>
            <a:lvl9pPr indent="-355600" lvl="8" marL="4114800" algn="l">
              <a:lnSpc>
                <a:spcPct val="100000"/>
              </a:lnSpc>
              <a:spcBef>
                <a:spcPts val="500"/>
              </a:spcBef>
              <a:spcAft>
                <a:spcPts val="0"/>
              </a:spcAft>
              <a:buSzPts val="2000"/>
              <a:buChar char="▪"/>
              <a:defRPr sz="2000"/>
            </a:lvl9pPr>
          </a:lstStyle>
          <a:p/>
        </p:txBody>
      </p:sp>
      <p:sp>
        <p:nvSpPr>
          <p:cNvPr id="64" name="Google Shape;64;p2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65" name="Google Shape;65;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p:nvPr>
            <p:ph idx="2" type="pic"/>
          </p:nvPr>
        </p:nvSpPr>
        <p:spPr>
          <a:xfrm>
            <a:off x="2389717" y="612775"/>
            <a:ext cx="7315200" cy="4114800"/>
          </a:xfrm>
          <a:prstGeom prst="rect">
            <a:avLst/>
          </a:prstGeom>
          <a:noFill/>
          <a:ln>
            <a:noFill/>
          </a:ln>
        </p:spPr>
      </p:sp>
      <p:sp>
        <p:nvSpPr>
          <p:cNvPr id="71" name="Google Shape;71;p2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72" name="Google Shape;72;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1" name="Google Shape;11;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4"/>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13" name="Google Shape;13;p14"/>
          <p:cNvCxnSpPr/>
          <p:nvPr/>
        </p:nvCxnSpPr>
        <p:spPr>
          <a:xfrm>
            <a:off x="812800" y="6172200"/>
            <a:ext cx="10566400" cy="0"/>
          </a:xfrm>
          <a:prstGeom prst="straightConnector1">
            <a:avLst/>
          </a:prstGeom>
          <a:noFill/>
          <a:ln cap="flat" cmpd="sng" w="9525">
            <a:solidFill>
              <a:schemeClr val="accent2"/>
            </a:solidFill>
            <a:prstDash val="solid"/>
            <a:round/>
            <a:headEnd len="sm" w="sm" type="none"/>
            <a:tailEnd len="sm" w="sm" type="none"/>
          </a:ln>
        </p:spPr>
      </p:cxnSp>
      <p:sp>
        <p:nvSpPr>
          <p:cNvPr id="14" name="Google Shape;14;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5" name="Google Shape;1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6" name="Google Shape;16;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jpg"/><Relationship Id="rId4"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9.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838212" y="2896968"/>
            <a:ext cx="105156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3500" u="none" cap="none" strike="noStrike">
                <a:solidFill>
                  <a:srgbClr val="7030A0"/>
                </a:solidFill>
                <a:latin typeface="Verdana"/>
                <a:ea typeface="Verdana"/>
                <a:cs typeface="Verdana"/>
                <a:sym typeface="Verdana"/>
              </a:rPr>
              <a:t>SKILLPILOT: Elevating Job Readiness Through Advanced Analytics</a:t>
            </a:r>
            <a:endParaRPr b="1" i="0" sz="3500" u="none" cap="none" strike="noStrike">
              <a:solidFill>
                <a:srgbClr val="7030A0"/>
              </a:solidFill>
              <a:latin typeface="Verdana"/>
              <a:ea typeface="Verdana"/>
              <a:cs typeface="Verdana"/>
              <a:sym typeface="Verdana"/>
            </a:endParaRPr>
          </a:p>
          <a:p>
            <a:pPr indent="0" lvl="0" marL="0" marR="0" rtl="0" algn="ctr">
              <a:lnSpc>
                <a:spcPct val="90000"/>
              </a:lnSpc>
              <a:spcBef>
                <a:spcPts val="0"/>
              </a:spcBef>
              <a:spcAft>
                <a:spcPts val="0"/>
              </a:spcAft>
              <a:buClr>
                <a:srgbClr val="7030A0"/>
              </a:buClr>
              <a:buSzPts val="4000"/>
              <a:buFont typeface="Verdana"/>
              <a:buNone/>
            </a:pPr>
            <a:r>
              <a:t/>
            </a:r>
            <a:endParaRPr b="1" i="0" sz="3500" u="none" cap="none" strike="noStrike">
              <a:solidFill>
                <a:srgbClr val="7030A0"/>
              </a:solidFill>
              <a:latin typeface="Verdana"/>
              <a:ea typeface="Verdana"/>
              <a:cs typeface="Verdana"/>
              <a:sym typeface="Verdana"/>
            </a:endParaRPr>
          </a:p>
        </p:txBody>
      </p:sp>
      <p:sp>
        <p:nvSpPr>
          <p:cNvPr id="94" name="Google Shape;94;p1"/>
          <p:cNvSpPr txBox="1"/>
          <p:nvPr/>
        </p:nvSpPr>
        <p:spPr>
          <a:xfrm>
            <a:off x="708907" y="5184050"/>
            <a:ext cx="5679000" cy="1311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i="0" lang="en-US" sz="2400" u="none" cap="none" strike="noStrike">
                <a:solidFill>
                  <a:srgbClr val="FF0000"/>
                </a:solidFill>
                <a:latin typeface="Verdana"/>
                <a:ea typeface="Verdana"/>
                <a:cs typeface="Verdana"/>
                <a:sym typeface="Verdana"/>
              </a:rPr>
              <a:t>Mr G Thiyagarajan </a:t>
            </a:r>
            <a:r>
              <a:rPr b="0" i="0" lang="en-US" sz="2000" u="none" cap="none" strike="noStrike">
                <a:solidFill>
                  <a:srgbClr val="FF0000"/>
                </a:solidFill>
                <a:latin typeface="Verdana"/>
                <a:ea typeface="Verdana"/>
                <a:cs typeface="Verdana"/>
                <a:sym typeface="Verdana"/>
              </a:rPr>
              <a:t>B.E., M.E., (Ph.D)</a:t>
            </a:r>
            <a:endParaRPr b="0" i="0" sz="2000" u="none" cap="none" strike="noStrike">
              <a:solidFill>
                <a:srgbClr val="FF0000"/>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FF0000"/>
                </a:solidFill>
                <a:latin typeface="Verdana"/>
                <a:ea typeface="Verdana"/>
                <a:cs typeface="Verdana"/>
                <a:sym typeface="Verdana"/>
              </a:rPr>
              <a:t>Assistant Professor</a:t>
            </a:r>
            <a:endParaRPr b="0"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t/>
            </a:r>
            <a:endParaRPr b="1" i="0" sz="2400" u="none" cap="none" strike="noStrike">
              <a:solidFill>
                <a:srgbClr val="FF0000"/>
              </a:solidFill>
              <a:latin typeface="Verdana"/>
              <a:ea typeface="Verdana"/>
              <a:cs typeface="Verdana"/>
              <a:sym typeface="Verdana"/>
            </a:endParaRPr>
          </a:p>
        </p:txBody>
      </p:sp>
      <p:sp>
        <p:nvSpPr>
          <p:cNvPr id="95" name="Google Shape;95;p1"/>
          <p:cNvSpPr txBox="1"/>
          <p:nvPr/>
        </p:nvSpPr>
        <p:spPr>
          <a:xfrm>
            <a:off x="7221250" y="5184050"/>
            <a:ext cx="5406900" cy="1311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i="0" lang="en-US" sz="2400" u="none" cap="none" strike="noStrike">
                <a:solidFill>
                  <a:srgbClr val="FF0000"/>
                </a:solidFill>
                <a:latin typeface="Verdana"/>
                <a:ea typeface="Verdana"/>
                <a:cs typeface="Verdana"/>
                <a:sym typeface="Verdana"/>
              </a:rPr>
              <a:t>Sandhya J (221801044)</a:t>
            </a:r>
            <a:endParaRPr b="1" i="0" sz="2400" u="none" cap="none" strike="noStrike">
              <a:solidFill>
                <a:srgbClr val="FF0000"/>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b="1" i="0" lang="en-US" sz="2400" u="none" cap="none" strike="noStrike">
                <a:solidFill>
                  <a:srgbClr val="FF0000"/>
                </a:solidFill>
                <a:latin typeface="Verdana"/>
                <a:ea typeface="Verdana"/>
                <a:cs typeface="Verdana"/>
                <a:sym typeface="Verdana"/>
              </a:rPr>
              <a:t>Tanushri G V S (221801055)</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t/>
            </a:r>
            <a:endParaRPr b="1" i="0" sz="2400" u="none" cap="none" strike="noStrike">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ctr">
              <a:lnSpc>
                <a:spcPct val="90000"/>
              </a:lnSpc>
              <a:spcBef>
                <a:spcPts val="0"/>
              </a:spcBef>
              <a:spcAft>
                <a:spcPts val="0"/>
              </a:spcAft>
              <a:buClr>
                <a:srgbClr val="002060"/>
              </a:buClr>
              <a:buSzPct val="100000"/>
              <a:buFont typeface="Verdana"/>
              <a:buNone/>
            </a:pPr>
            <a:r>
              <a:rPr b="1" i="0" lang="en-US" sz="2800" u="none" cap="none" strike="noStrike">
                <a:solidFill>
                  <a:srgbClr val="002060"/>
                </a:solidFill>
                <a:latin typeface="Verdana"/>
                <a:ea typeface="Verdana"/>
                <a:cs typeface="Verdana"/>
                <a:sym typeface="Verdana"/>
              </a:rPr>
              <a:t>Department of Artificial Intelligence and Machine Learning</a:t>
            </a:r>
            <a:endParaRPr b="1" i="0" sz="2800" u="none" cap="none" strike="noStrik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172" name="Google Shape;172;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73" name="Google Shape;173;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4" name="Google Shape;174;p10"/>
          <p:cNvSpPr txBox="1"/>
          <p:nvPr>
            <p:ph type="title"/>
          </p:nvPr>
        </p:nvSpPr>
        <p:spPr>
          <a:xfrm>
            <a:off x="762000" y="728650"/>
            <a:ext cx="10668000" cy="750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System Architecture</a:t>
            </a:r>
            <a:endParaRPr b="1">
              <a:solidFill>
                <a:srgbClr val="FF0000"/>
              </a:solidFill>
            </a:endParaRPr>
          </a:p>
        </p:txBody>
      </p:sp>
      <p:pic>
        <p:nvPicPr>
          <p:cNvPr id="175" name="Google Shape;175;p10"/>
          <p:cNvPicPr preferRelativeResize="0"/>
          <p:nvPr/>
        </p:nvPicPr>
        <p:blipFill>
          <a:blip r:embed="rId3">
            <a:alphaModFix/>
          </a:blip>
          <a:stretch>
            <a:fillRect/>
          </a:stretch>
        </p:blipFill>
        <p:spPr>
          <a:xfrm>
            <a:off x="947600" y="1673888"/>
            <a:ext cx="10306150" cy="44189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List of modules in Section 1</a:t>
            </a:r>
            <a:endParaRPr b="1">
              <a:solidFill>
                <a:srgbClr val="FF0000"/>
              </a:solidFill>
            </a:endParaRPr>
          </a:p>
        </p:txBody>
      </p:sp>
      <p:sp>
        <p:nvSpPr>
          <p:cNvPr id="181" name="Google Shape;181;p11"/>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Skill Extraction</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Job Role Preprocessing</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Model Training and Prediction</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Skill Matching and Visualization</a:t>
            </a:r>
            <a:endParaRPr sz="24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400">
              <a:latin typeface="Times New Roman"/>
              <a:ea typeface="Times New Roman"/>
              <a:cs typeface="Times New Roman"/>
              <a:sym typeface="Times New Roman"/>
            </a:endParaRPr>
          </a:p>
        </p:txBody>
      </p:sp>
      <p:sp>
        <p:nvSpPr>
          <p:cNvPr id="182" name="Google Shape;182;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183" name="Google Shape;183;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84" name="Google Shape;184;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06eb55403b_2_21"/>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List of modules in Section 2</a:t>
            </a:r>
            <a:endParaRPr b="1">
              <a:solidFill>
                <a:srgbClr val="FF0000"/>
              </a:solidFill>
            </a:endParaRPr>
          </a:p>
        </p:txBody>
      </p:sp>
      <p:sp>
        <p:nvSpPr>
          <p:cNvPr id="191" name="Google Shape;191;g306eb55403b_2_21"/>
          <p:cNvSpPr txBox="1"/>
          <p:nvPr>
            <p:ph idx="1" type="body"/>
          </p:nvPr>
        </p:nvSpPr>
        <p:spPr>
          <a:xfrm>
            <a:off x="755650" y="1946675"/>
            <a:ext cx="10668000" cy="4073100"/>
          </a:xfrm>
          <a:prstGeom prst="rect">
            <a:avLst/>
          </a:prstGeom>
        </p:spPr>
        <p:txBody>
          <a:bodyPr anchorCtr="0" anchor="t" bIns="45700" lIns="91425" spcFirstLastPara="1" rIns="91425" wrap="square" tIns="45700">
            <a:noAutofit/>
          </a:bodyPr>
          <a:lstStyle/>
          <a:p>
            <a:pPr indent="-381000" lvl="0" marL="457200" rtl="0" algn="l">
              <a:lnSpc>
                <a:spcPct val="150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Job Skill Vectorization </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Resume Skill Vectorization</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Cosine Similarity</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Ranking and Visualization</a:t>
            </a:r>
            <a:endParaRPr sz="2400">
              <a:latin typeface="Times New Roman"/>
              <a:ea typeface="Times New Roman"/>
              <a:cs typeface="Times New Roman"/>
              <a:sym typeface="Times New Roman"/>
            </a:endParaRPr>
          </a:p>
        </p:txBody>
      </p:sp>
      <p:sp>
        <p:nvSpPr>
          <p:cNvPr id="192" name="Google Shape;192;g306eb55403b_2_2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06eb55403b_2_39"/>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SECTION 1: MODULE 1 DFD </a:t>
            </a:r>
            <a:endParaRPr/>
          </a:p>
        </p:txBody>
      </p:sp>
      <p:sp>
        <p:nvSpPr>
          <p:cNvPr id="199" name="Google Shape;199;g306eb55403b_2_39"/>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g306eb55403b_2_39"/>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1" name="Google Shape;201;g306eb55403b_2_39"/>
          <p:cNvPicPr preferRelativeResize="0"/>
          <p:nvPr/>
        </p:nvPicPr>
        <p:blipFill>
          <a:blip r:embed="rId3">
            <a:alphaModFix/>
          </a:blip>
          <a:stretch>
            <a:fillRect/>
          </a:stretch>
        </p:blipFill>
        <p:spPr>
          <a:xfrm>
            <a:off x="755650" y="1782350"/>
            <a:ext cx="10668001" cy="423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06eb55403b_2_14"/>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1: Skill Extraction</a:t>
            </a:r>
            <a:endParaRPr b="1" sz="3400">
              <a:solidFill>
                <a:srgbClr val="FF0000"/>
              </a:solidFill>
            </a:endParaRPr>
          </a:p>
        </p:txBody>
      </p:sp>
      <p:sp>
        <p:nvSpPr>
          <p:cNvPr id="208" name="Google Shape;208;g306eb55403b_2_14"/>
          <p:cNvSpPr txBox="1"/>
          <p:nvPr>
            <p:ph idx="1" type="body"/>
          </p:nvPr>
        </p:nvSpPr>
        <p:spPr>
          <a:xfrm>
            <a:off x="762000" y="1714300"/>
            <a:ext cx="10668000" cy="4801800"/>
          </a:xfrm>
          <a:prstGeom prst="rect">
            <a:avLst/>
          </a:prstGeom>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US" sz="1800">
                <a:latin typeface="Times New Roman"/>
                <a:ea typeface="Times New Roman"/>
                <a:cs typeface="Times New Roman"/>
                <a:sym typeface="Times New Roman"/>
              </a:rPr>
              <a:t>Function: </a:t>
            </a:r>
            <a:r>
              <a:rPr b="1" lang="en-US" sz="1800">
                <a:solidFill>
                  <a:srgbClr val="188038"/>
                </a:solidFill>
                <a:latin typeface="Times New Roman"/>
                <a:ea typeface="Times New Roman"/>
                <a:cs typeface="Times New Roman"/>
                <a:sym typeface="Times New Roman"/>
              </a:rPr>
              <a:t>extract_text_from_pdf()</a:t>
            </a:r>
            <a:endParaRPr b="1" sz="1800">
              <a:solidFill>
                <a:srgbClr val="188038"/>
              </a:solidFill>
              <a:latin typeface="Times New Roman"/>
              <a:ea typeface="Times New Roman"/>
              <a:cs typeface="Times New Roman"/>
              <a:sym typeface="Times New Roman"/>
            </a:endParaRPr>
          </a:p>
          <a:p>
            <a:pPr indent="-342900" lvl="0" marL="457200" rtl="0" algn="just">
              <a:lnSpc>
                <a:spcPct val="100000"/>
              </a:lnSpc>
              <a:spcBef>
                <a:spcPts val="1200"/>
              </a:spcBef>
              <a:spcAft>
                <a:spcPts val="0"/>
              </a:spcAft>
              <a:buClr>
                <a:schemeClr val="dk1"/>
              </a:buClr>
              <a:buSzPts val="1800"/>
              <a:buFont typeface="Arial"/>
              <a:buChar char="●"/>
            </a:pPr>
            <a:r>
              <a:rPr b="1" lang="en-US" sz="1800">
                <a:latin typeface="Times New Roman"/>
                <a:ea typeface="Times New Roman"/>
                <a:cs typeface="Times New Roman"/>
                <a:sym typeface="Times New Roman"/>
              </a:rPr>
              <a:t>Process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PDF resume file is read using </a:t>
            </a:r>
            <a:r>
              <a:rPr lang="en-US" sz="1800">
                <a:solidFill>
                  <a:srgbClr val="188038"/>
                </a:solidFill>
                <a:latin typeface="Times New Roman"/>
                <a:ea typeface="Times New Roman"/>
                <a:cs typeface="Times New Roman"/>
                <a:sym typeface="Times New Roman"/>
              </a:rPr>
              <a:t>PyMuPDF</a:t>
            </a:r>
            <a:r>
              <a:rPr lang="en-US" sz="1800">
                <a:latin typeface="Times New Roman"/>
                <a:ea typeface="Times New Roman"/>
                <a:cs typeface="Times New Roman"/>
                <a:sym typeface="Times New Roman"/>
              </a:rPr>
              <a:t> (</a:t>
            </a:r>
            <a:r>
              <a:rPr lang="en-US" sz="1800">
                <a:solidFill>
                  <a:srgbClr val="188038"/>
                </a:solidFill>
                <a:latin typeface="Times New Roman"/>
                <a:ea typeface="Times New Roman"/>
                <a:cs typeface="Times New Roman"/>
                <a:sym typeface="Times New Roman"/>
              </a:rPr>
              <a:t>fitz</a:t>
            </a:r>
            <a:r>
              <a:rPr lang="en-US" sz="1800">
                <a:latin typeface="Times New Roman"/>
                <a:ea typeface="Times New Roman"/>
                <a:cs typeface="Times New Roman"/>
                <a:sym typeface="Times New Roman"/>
              </a:rPr>
              <a:t>). The function opens the PDF and iterates over its pages.</a:t>
            </a:r>
            <a:endParaRPr sz="1800">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For each page, the </a:t>
            </a:r>
            <a:r>
              <a:rPr lang="en-US" sz="1800">
                <a:solidFill>
                  <a:srgbClr val="188038"/>
                </a:solidFill>
                <a:latin typeface="Times New Roman"/>
                <a:ea typeface="Times New Roman"/>
                <a:cs typeface="Times New Roman"/>
                <a:sym typeface="Times New Roman"/>
              </a:rPr>
              <a:t>get_text()</a:t>
            </a:r>
            <a:r>
              <a:rPr lang="en-US" sz="1800">
                <a:latin typeface="Times New Roman"/>
                <a:ea typeface="Times New Roman"/>
                <a:cs typeface="Times New Roman"/>
                <a:sym typeface="Times New Roman"/>
              </a:rPr>
              <a:t> function is called, which extracts the textual content from the page.</a:t>
            </a:r>
            <a:endParaRPr sz="1800">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extracted text from all pages is concatenated into a single string.</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Purpose</a:t>
            </a:r>
            <a:r>
              <a:rPr lang="en-US" sz="1800">
                <a:latin typeface="Times New Roman"/>
                <a:ea typeface="Times New Roman"/>
                <a:cs typeface="Times New Roman"/>
                <a:sym typeface="Times New Roman"/>
              </a:rPr>
              <a:t>: This function collects all the text from the resume to analyze and extract relevant skills later.</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Pseudocode/Algorithm</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800">
                <a:latin typeface="Times New Roman"/>
                <a:ea typeface="Times New Roman"/>
                <a:cs typeface="Times New Roman"/>
                <a:sym typeface="Times New Roman"/>
              </a:rPr>
              <a:t>          1. Open the PDF file using fitz.</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2. Initialize an empty string to store the text.</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3. For each page in the PDF:</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 Extract the text of the page.</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 Append the page text to the result string.</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4. Return the complete extracted text.</a:t>
            </a:r>
            <a:endParaRPr sz="1800">
              <a:latin typeface="Times New Roman"/>
              <a:ea typeface="Times New Roman"/>
              <a:cs typeface="Times New Roman"/>
              <a:sym typeface="Times New Roman"/>
            </a:endParaRPr>
          </a:p>
          <a:p>
            <a:pPr indent="0" lvl="0" marL="0" rtl="0" algn="just">
              <a:spcBef>
                <a:spcPts val="360"/>
              </a:spcBef>
              <a:spcAft>
                <a:spcPts val="0"/>
              </a:spcAft>
              <a:buNone/>
            </a:pPr>
            <a:r>
              <a:t/>
            </a:r>
            <a:endParaRPr sz="1800">
              <a:latin typeface="Times New Roman"/>
              <a:ea typeface="Times New Roman"/>
              <a:cs typeface="Times New Roman"/>
              <a:sym typeface="Times New Roman"/>
            </a:endParaRPr>
          </a:p>
          <a:p>
            <a:pPr indent="0" lvl="0" marL="0" rtl="0" algn="l">
              <a:spcBef>
                <a:spcPts val="360"/>
              </a:spcBef>
              <a:spcAft>
                <a:spcPts val="0"/>
              </a:spcAft>
              <a:buNone/>
            </a:pPr>
            <a:r>
              <a:t/>
            </a:r>
            <a:endParaRPr sz="1800">
              <a:latin typeface="Times New Roman"/>
              <a:ea typeface="Times New Roman"/>
              <a:cs typeface="Times New Roman"/>
              <a:sym typeface="Times New Roman"/>
            </a:endParaRPr>
          </a:p>
        </p:txBody>
      </p:sp>
      <p:sp>
        <p:nvSpPr>
          <p:cNvPr id="209" name="Google Shape;209;g306eb55403b_2_1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06eb55403b_2_30"/>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1: Skill Extraction</a:t>
            </a:r>
            <a:endParaRPr b="1" sz="3400">
              <a:solidFill>
                <a:srgbClr val="FF0000"/>
              </a:solidFill>
            </a:endParaRPr>
          </a:p>
        </p:txBody>
      </p:sp>
      <p:sp>
        <p:nvSpPr>
          <p:cNvPr id="216" name="Google Shape;216;g306eb55403b_2_30"/>
          <p:cNvSpPr txBox="1"/>
          <p:nvPr>
            <p:ph idx="1" type="body"/>
          </p:nvPr>
        </p:nvSpPr>
        <p:spPr>
          <a:xfrm>
            <a:off x="766225" y="1752600"/>
            <a:ext cx="11343300" cy="51054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US" sz="1800">
                <a:latin typeface="Times New Roman"/>
                <a:ea typeface="Times New Roman"/>
                <a:cs typeface="Times New Roman"/>
                <a:sym typeface="Times New Roman"/>
              </a:rPr>
              <a:t>Function: </a:t>
            </a:r>
            <a:r>
              <a:rPr b="1" lang="en-US" sz="1800">
                <a:solidFill>
                  <a:srgbClr val="188038"/>
                </a:solidFill>
                <a:latin typeface="Times New Roman"/>
                <a:ea typeface="Times New Roman"/>
                <a:cs typeface="Times New Roman"/>
                <a:sym typeface="Times New Roman"/>
              </a:rPr>
              <a:t>extract_skills_from_docx()</a:t>
            </a:r>
            <a:endParaRPr b="1" sz="1800">
              <a:solidFill>
                <a:srgbClr val="188038"/>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Process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This function opens a DOCX file (using the </a:t>
            </a:r>
            <a:r>
              <a:rPr lang="en-US" sz="1800">
                <a:solidFill>
                  <a:srgbClr val="188038"/>
                </a:solidFill>
                <a:latin typeface="Times New Roman"/>
                <a:ea typeface="Times New Roman"/>
                <a:cs typeface="Times New Roman"/>
                <a:sym typeface="Times New Roman"/>
              </a:rPr>
              <a:t>python-docx</a:t>
            </a:r>
            <a:r>
              <a:rPr lang="en-US" sz="1800">
                <a:latin typeface="Times New Roman"/>
                <a:ea typeface="Times New Roman"/>
                <a:cs typeface="Times New Roman"/>
                <a:sym typeface="Times New Roman"/>
              </a:rPr>
              <a:t> library), which contains a list of skills.</a:t>
            </a:r>
            <a:endParaRPr sz="1800">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It reads through each paragraph of the DOCX file, splits the text into individual words, and stores them in a list.</a:t>
            </a:r>
            <a:endParaRPr sz="1800">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extracted words are cleaned by converting them to lowercase and removing any extra spaces or punctuation.</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Purpose</a:t>
            </a:r>
            <a:r>
              <a:rPr lang="en-US" sz="1800">
                <a:latin typeface="Times New Roman"/>
                <a:ea typeface="Times New Roman"/>
                <a:cs typeface="Times New Roman"/>
                <a:sym typeface="Times New Roman"/>
              </a:rPr>
              <a:t>: This step extracts the required skills for a job role from the DOCX file, which will be used for comparison against the resume skills.</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Pseudocode/Algorithm</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1. Open the DOCX file using Document (from python-docx).</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2. Initialize an empty list to store the skills.</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3. For each paragraph in the DOCX:</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 Split the paragraph text into words.</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 Strip spaces and convert each word to lowercase.</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4. Return the list of cleaned skills.</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t/>
            </a:r>
            <a:endParaRPr/>
          </a:p>
          <a:p>
            <a:pPr indent="0" lvl="0" marL="0" rtl="0" algn="just">
              <a:lnSpc>
                <a:spcPct val="100000"/>
              </a:lnSpc>
              <a:spcBef>
                <a:spcPts val="360"/>
              </a:spcBef>
              <a:spcAft>
                <a:spcPts val="0"/>
              </a:spcAft>
              <a:buNone/>
            </a:pPr>
            <a:r>
              <a:t/>
            </a:r>
            <a:endParaRPr/>
          </a:p>
        </p:txBody>
      </p:sp>
      <p:sp>
        <p:nvSpPr>
          <p:cNvPr id="217" name="Google Shape;217;g306eb55403b_2_3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06eb55403b_2_46"/>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400">
                <a:solidFill>
                  <a:srgbClr val="FF0000"/>
                </a:solidFill>
              </a:rPr>
              <a:t>MODULE 1: Skill Extraction</a:t>
            </a:r>
            <a:endParaRPr b="1" sz="3400">
              <a:solidFill>
                <a:srgbClr val="FF0000"/>
              </a:solidFill>
            </a:endParaRPr>
          </a:p>
        </p:txBody>
      </p:sp>
      <p:sp>
        <p:nvSpPr>
          <p:cNvPr id="224" name="Google Shape;224;g306eb55403b_2_46"/>
          <p:cNvSpPr txBox="1"/>
          <p:nvPr>
            <p:ph idx="1" type="body"/>
          </p:nvPr>
        </p:nvSpPr>
        <p:spPr>
          <a:xfrm>
            <a:off x="525700" y="1637675"/>
            <a:ext cx="11608800" cy="46764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US" sz="1700">
                <a:latin typeface="Times New Roman"/>
                <a:ea typeface="Times New Roman"/>
                <a:cs typeface="Times New Roman"/>
                <a:sym typeface="Times New Roman"/>
              </a:rPr>
              <a:t>Function: </a:t>
            </a:r>
            <a:r>
              <a:rPr b="1" lang="en-US" sz="1700">
                <a:solidFill>
                  <a:srgbClr val="188038"/>
                </a:solidFill>
                <a:latin typeface="Times New Roman"/>
                <a:ea typeface="Times New Roman"/>
                <a:cs typeface="Times New Roman"/>
                <a:sym typeface="Times New Roman"/>
              </a:rPr>
              <a:t>extract_skills_from_resume()</a:t>
            </a:r>
            <a:endParaRPr b="1" sz="1700">
              <a:solidFill>
                <a:srgbClr val="188038"/>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Arial"/>
              <a:buChar char="●"/>
            </a:pPr>
            <a:r>
              <a:rPr b="1" lang="en-US" sz="1700">
                <a:latin typeface="Times New Roman"/>
                <a:ea typeface="Times New Roman"/>
                <a:cs typeface="Times New Roman"/>
                <a:sym typeface="Times New Roman"/>
              </a:rPr>
              <a:t>Process</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Arial"/>
              <a:buChar char="○"/>
            </a:pPr>
            <a:r>
              <a:rPr lang="en-US" sz="1700">
                <a:latin typeface="Times New Roman"/>
                <a:ea typeface="Times New Roman"/>
                <a:cs typeface="Times New Roman"/>
                <a:sym typeface="Times New Roman"/>
              </a:rPr>
              <a:t>This function uses </a:t>
            </a:r>
            <a:r>
              <a:rPr lang="en-US" sz="1700">
                <a:solidFill>
                  <a:srgbClr val="188038"/>
                </a:solidFill>
                <a:latin typeface="Times New Roman"/>
                <a:ea typeface="Times New Roman"/>
                <a:cs typeface="Times New Roman"/>
                <a:sym typeface="Times New Roman"/>
              </a:rPr>
              <a:t>spaCy</a:t>
            </a:r>
            <a:r>
              <a:rPr lang="en-US" sz="1700">
                <a:latin typeface="Times New Roman"/>
                <a:ea typeface="Times New Roman"/>
                <a:cs typeface="Times New Roman"/>
                <a:sym typeface="Times New Roman"/>
              </a:rPr>
              <a:t> to process the extracted resume text and identify the relevant skills.</a:t>
            </a:r>
            <a:endParaRPr sz="1700">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The resume text is tokenized, meaning it is broken down into words and phrases.</a:t>
            </a:r>
            <a:endParaRPr sz="1700">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Each token is lemmatized (reduced to its base form), and if the token matches any of the skill keywords extracted from the DOCX, it is considered a relevant skill.</a:t>
            </a:r>
            <a:endParaRPr sz="1700">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The matched skills are stored in a set to avoid duplicates.</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Arial"/>
              <a:buChar char="●"/>
            </a:pPr>
            <a:r>
              <a:rPr b="1" lang="en-US" sz="1700">
                <a:latin typeface="Times New Roman"/>
                <a:ea typeface="Times New Roman"/>
                <a:cs typeface="Times New Roman"/>
                <a:sym typeface="Times New Roman"/>
              </a:rPr>
              <a:t>Purpose</a:t>
            </a:r>
            <a:r>
              <a:rPr lang="en-US" sz="1700">
                <a:latin typeface="Times New Roman"/>
                <a:ea typeface="Times New Roman"/>
                <a:cs typeface="Times New Roman"/>
                <a:sym typeface="Times New Roman"/>
              </a:rPr>
              <a:t>: This step extracts the skills listed in the resume by comparing them with the keywords from the job role.</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Arial"/>
              <a:buChar char="●"/>
            </a:pPr>
            <a:r>
              <a:rPr b="1" lang="en-US" sz="1700">
                <a:latin typeface="Times New Roman"/>
                <a:ea typeface="Times New Roman"/>
                <a:cs typeface="Times New Roman"/>
                <a:sym typeface="Times New Roman"/>
              </a:rPr>
              <a:t>Algorithm</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700">
                <a:latin typeface="Times New Roman"/>
                <a:ea typeface="Times New Roman"/>
                <a:cs typeface="Times New Roman"/>
                <a:sym typeface="Times New Roman"/>
              </a:rPr>
              <a:t>            1. Load the spaCy English NLP model.</a:t>
            </a:r>
            <a:endParaRPr sz="17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700">
                <a:latin typeface="Times New Roman"/>
                <a:ea typeface="Times New Roman"/>
                <a:cs typeface="Times New Roman"/>
                <a:sym typeface="Times New Roman"/>
              </a:rPr>
              <a:t>            2. Process the resume text using the spaCy model.</a:t>
            </a:r>
            <a:endParaRPr sz="17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700">
                <a:latin typeface="Times New Roman"/>
                <a:ea typeface="Times New Roman"/>
                <a:cs typeface="Times New Roman"/>
                <a:sym typeface="Times New Roman"/>
              </a:rPr>
              <a:t>            3. Initialize an empty set for storing the matched skills.</a:t>
            </a:r>
            <a:endParaRPr sz="17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700">
                <a:latin typeface="Times New Roman"/>
                <a:ea typeface="Times New Roman"/>
                <a:cs typeface="Times New Roman"/>
                <a:sym typeface="Times New Roman"/>
              </a:rPr>
              <a:t>            4. For each token in the processed resume:</a:t>
            </a:r>
            <a:endParaRPr sz="17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700">
                <a:latin typeface="Times New Roman"/>
                <a:ea typeface="Times New Roman"/>
                <a:cs typeface="Times New Roman"/>
                <a:sym typeface="Times New Roman"/>
              </a:rPr>
              <a:t>                  - Lemmatize the token (reduce it to its root form).</a:t>
            </a:r>
            <a:endParaRPr sz="17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700">
                <a:latin typeface="Times New Roman"/>
                <a:ea typeface="Times New Roman"/>
                <a:cs typeface="Times New Roman"/>
                <a:sym typeface="Times New Roman"/>
              </a:rPr>
              <a:t>                  - If the token matches any skill in the skill keywords, add it to the set.</a:t>
            </a:r>
            <a:endParaRPr sz="17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700">
                <a:latin typeface="Times New Roman"/>
                <a:ea typeface="Times New Roman"/>
                <a:cs typeface="Times New Roman"/>
                <a:sym typeface="Times New Roman"/>
              </a:rPr>
              <a:t>5. Convert the set of matched skills to a list and return it.</a:t>
            </a:r>
            <a:endParaRPr sz="17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t/>
            </a:r>
            <a:endParaRPr sz="17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t/>
            </a:r>
            <a:endParaRPr sz="1700">
              <a:latin typeface="Times New Roman"/>
              <a:ea typeface="Times New Roman"/>
              <a:cs typeface="Times New Roman"/>
              <a:sym typeface="Times New Roman"/>
            </a:endParaRPr>
          </a:p>
        </p:txBody>
      </p:sp>
      <p:sp>
        <p:nvSpPr>
          <p:cNvPr id="225" name="Google Shape;225;g306eb55403b_2_46"/>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06eb55403b_2_315"/>
          <p:cNvSpPr txBox="1"/>
          <p:nvPr>
            <p:ph type="title"/>
          </p:nvPr>
        </p:nvSpPr>
        <p:spPr>
          <a:xfrm>
            <a:off x="762000" y="649600"/>
            <a:ext cx="10668000" cy="766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400">
                <a:solidFill>
                  <a:srgbClr val="FF0000"/>
                </a:solidFill>
              </a:rPr>
              <a:t>MODULE 1: OUTPUT</a:t>
            </a:r>
            <a:endParaRPr b="1" sz="3400">
              <a:solidFill>
                <a:srgbClr val="FF0000"/>
              </a:solidFill>
            </a:endParaRPr>
          </a:p>
        </p:txBody>
      </p:sp>
      <p:sp>
        <p:nvSpPr>
          <p:cNvPr id="232" name="Google Shape;232;g306eb55403b_2_315"/>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3" name="Google Shape;233;g306eb55403b_2_315"/>
          <p:cNvPicPr preferRelativeResize="0"/>
          <p:nvPr/>
        </p:nvPicPr>
        <p:blipFill>
          <a:blip r:embed="rId3">
            <a:alphaModFix/>
          </a:blip>
          <a:stretch>
            <a:fillRect/>
          </a:stretch>
        </p:blipFill>
        <p:spPr>
          <a:xfrm>
            <a:off x="2872600" y="1734825"/>
            <a:ext cx="5714475" cy="4336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06eb55403b_2_330"/>
          <p:cNvSpPr txBox="1"/>
          <p:nvPr>
            <p:ph type="title"/>
          </p:nvPr>
        </p:nvSpPr>
        <p:spPr>
          <a:xfrm>
            <a:off x="762000" y="611300"/>
            <a:ext cx="10668000" cy="766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400">
                <a:solidFill>
                  <a:srgbClr val="FF0000"/>
                </a:solidFill>
              </a:rPr>
              <a:t>MODULE 1: OUTPUT</a:t>
            </a:r>
            <a:endParaRPr b="1" sz="3400">
              <a:solidFill>
                <a:srgbClr val="FF0000"/>
              </a:solidFill>
            </a:endParaRPr>
          </a:p>
        </p:txBody>
      </p:sp>
      <p:sp>
        <p:nvSpPr>
          <p:cNvPr id="240" name="Google Shape;240;g306eb55403b_2_33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1" name="Google Shape;241;g306eb55403b_2_330"/>
          <p:cNvPicPr preferRelativeResize="0"/>
          <p:nvPr/>
        </p:nvPicPr>
        <p:blipFill>
          <a:blip r:embed="rId3">
            <a:alphaModFix/>
          </a:blip>
          <a:stretch>
            <a:fillRect/>
          </a:stretch>
        </p:blipFill>
        <p:spPr>
          <a:xfrm>
            <a:off x="714325" y="2257625"/>
            <a:ext cx="9382125" cy="695325"/>
          </a:xfrm>
          <a:prstGeom prst="rect">
            <a:avLst/>
          </a:prstGeom>
          <a:noFill/>
          <a:ln>
            <a:noFill/>
          </a:ln>
        </p:spPr>
      </p:pic>
      <p:pic>
        <p:nvPicPr>
          <p:cNvPr id="242" name="Google Shape;242;g306eb55403b_2_330"/>
          <p:cNvPicPr preferRelativeResize="0"/>
          <p:nvPr/>
        </p:nvPicPr>
        <p:blipFill>
          <a:blip r:embed="rId4">
            <a:alphaModFix/>
          </a:blip>
          <a:stretch>
            <a:fillRect/>
          </a:stretch>
        </p:blipFill>
        <p:spPr>
          <a:xfrm>
            <a:off x="714325" y="3591475"/>
            <a:ext cx="9496425" cy="581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06eb55403b_2_64"/>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SECTION 1: MODULE 2 DFD</a:t>
            </a:r>
            <a:endParaRPr/>
          </a:p>
        </p:txBody>
      </p:sp>
      <p:sp>
        <p:nvSpPr>
          <p:cNvPr id="249" name="Google Shape;249;g306eb55403b_2_64"/>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g306eb55403b_2_6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1" name="Google Shape;251;g306eb55403b_2_64"/>
          <p:cNvPicPr preferRelativeResize="0"/>
          <p:nvPr/>
        </p:nvPicPr>
        <p:blipFill>
          <a:blip r:embed="rId3">
            <a:alphaModFix/>
          </a:blip>
          <a:stretch>
            <a:fillRect/>
          </a:stretch>
        </p:blipFill>
        <p:spPr>
          <a:xfrm>
            <a:off x="766225" y="1752600"/>
            <a:ext cx="10667998" cy="43024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Problem Statement and Motivation</a:t>
            </a:r>
            <a:endParaRPr sz="2800"/>
          </a:p>
        </p:txBody>
      </p:sp>
      <p:sp>
        <p:nvSpPr>
          <p:cNvPr id="102" name="Google Shape;102;p2"/>
          <p:cNvSpPr txBox="1"/>
          <p:nvPr>
            <p:ph idx="1" type="body"/>
          </p:nvPr>
        </p:nvSpPr>
        <p:spPr>
          <a:xfrm>
            <a:off x="762001" y="2112725"/>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1" lang="en-US" sz="2400">
                <a:latin typeface="Times New Roman"/>
                <a:ea typeface="Times New Roman"/>
                <a:cs typeface="Times New Roman"/>
                <a:sym typeface="Times New Roman"/>
              </a:rPr>
              <a:t>Problem Statement:</a:t>
            </a:r>
            <a:endParaRPr b="1"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CC0000"/>
              </a:buClr>
              <a:buSzPts val="2400"/>
              <a:buChar char="❖"/>
            </a:pPr>
            <a:r>
              <a:rPr lang="en-US" sz="2400">
                <a:latin typeface="Times New Roman"/>
                <a:ea typeface="Times New Roman"/>
                <a:cs typeface="Times New Roman"/>
                <a:sym typeface="Times New Roman"/>
              </a:rPr>
              <a:t>The project involves analyzing resumes to match users' skills with job roles and identifying missing skills based on selected job roles. Additionally, it recommends suitable job roles by assessing the skills present in the resumes.</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400">
                <a:latin typeface="Times New Roman"/>
                <a:ea typeface="Times New Roman"/>
                <a:cs typeface="Times New Roman"/>
                <a:sym typeface="Times New Roman"/>
              </a:rPr>
              <a:t>Motivation:</a:t>
            </a:r>
            <a:endParaRPr b="1"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CC0000"/>
              </a:buClr>
              <a:buSzPts val="2400"/>
              <a:buChar char="❖"/>
            </a:pPr>
            <a:r>
              <a:rPr lang="en-US" sz="2400">
                <a:latin typeface="Times New Roman"/>
                <a:ea typeface="Times New Roman"/>
                <a:cs typeface="Times New Roman"/>
                <a:sym typeface="Times New Roman"/>
              </a:rPr>
              <a:t>This project aims to assist individuals in aligning their resumes with job role requirements and to guide them in identifying relevant job opportunities based on their skill sets. It facilitates skill development and career growth.</a:t>
            </a:r>
            <a:endParaRPr sz="24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br>
              <a:rPr i="0" lang="en-US" sz="2400" u="none" cap="none" strike="noStrike">
                <a:solidFill>
                  <a:srgbClr val="000000"/>
                </a:solidFill>
                <a:latin typeface="Times New Roman"/>
                <a:ea typeface="Times New Roman"/>
                <a:cs typeface="Times New Roman"/>
                <a:sym typeface="Times New Roman"/>
              </a:rPr>
            </a:br>
            <a:endParaRPr i="0" sz="2400" u="none" cap="none" strike="noStrike">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103" name="Google Shape;103;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104" name="Google Shape;104;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05" name="Google Shape;105;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06eb55403b_2_55"/>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2: Job role preprocessing</a:t>
            </a:r>
            <a:endParaRPr/>
          </a:p>
        </p:txBody>
      </p:sp>
      <p:sp>
        <p:nvSpPr>
          <p:cNvPr id="258" name="Google Shape;258;g306eb55403b_2_55"/>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1800">
                <a:latin typeface="Times New Roman"/>
                <a:ea typeface="Times New Roman"/>
                <a:cs typeface="Times New Roman"/>
                <a:sym typeface="Times New Roman"/>
              </a:rPr>
              <a:t>Process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Arial"/>
              <a:buChar char="●"/>
            </a:pPr>
            <a:r>
              <a:rPr lang="en-US" sz="1800">
                <a:latin typeface="Times New Roman"/>
                <a:ea typeface="Times New Roman"/>
                <a:cs typeface="Times New Roman"/>
                <a:sym typeface="Times New Roman"/>
              </a:rPr>
              <a:t>The </a:t>
            </a:r>
            <a:r>
              <a:rPr lang="en-US" sz="1800">
                <a:solidFill>
                  <a:srgbClr val="188038"/>
                </a:solidFill>
                <a:latin typeface="Times New Roman"/>
                <a:ea typeface="Times New Roman"/>
                <a:cs typeface="Times New Roman"/>
                <a:sym typeface="Times New Roman"/>
              </a:rPr>
              <a:t>job_role_df</a:t>
            </a:r>
            <a:r>
              <a:rPr lang="en-US" sz="1800">
                <a:latin typeface="Times New Roman"/>
                <a:ea typeface="Times New Roman"/>
                <a:cs typeface="Times New Roman"/>
                <a:sym typeface="Times New Roman"/>
              </a:rPr>
              <a:t> DataFrame, which contains job roles and the skills required for each role, is loaded from an Excel file.</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selected job role (e.g., "Data Scientist") is used to filter the DataFrame and extract the corresponding row.</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This row contains information about the required technical skills for that specific role.</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Purpose</a:t>
            </a:r>
            <a:r>
              <a:rPr lang="en-US" sz="1800">
                <a:latin typeface="Times New Roman"/>
                <a:ea typeface="Times New Roman"/>
                <a:cs typeface="Times New Roman"/>
                <a:sym typeface="Times New Roman"/>
              </a:rPr>
              <a:t>: This step retrieves the relevant technical skills required for the selected job role, which will be compared with the skills listed in the resume.</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Formula</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just">
              <a:spcBef>
                <a:spcPts val="1200"/>
              </a:spcBef>
              <a:spcAft>
                <a:spcPts val="0"/>
              </a:spcAft>
              <a:buNone/>
            </a:pPr>
            <a:r>
              <a:rPr lang="en-US" sz="1800">
                <a:latin typeface="Times New Roman"/>
                <a:ea typeface="Times New Roman"/>
                <a:cs typeface="Times New Roman"/>
                <a:sym typeface="Times New Roman"/>
              </a:rPr>
              <a:t>selected_job_role_data = job_role_df.loc[job_role_df['Job Role'] == selected_job_role]</a:t>
            </a:r>
            <a:endParaRPr sz="1800">
              <a:latin typeface="Times New Roman"/>
              <a:ea typeface="Times New Roman"/>
              <a:cs typeface="Times New Roman"/>
              <a:sym typeface="Times New Roman"/>
            </a:endParaRPr>
          </a:p>
          <a:p>
            <a:pPr indent="0" lvl="0" marL="0" rtl="0" algn="just">
              <a:spcBef>
                <a:spcPts val="360"/>
              </a:spcBef>
              <a:spcAft>
                <a:spcPts val="0"/>
              </a:spcAft>
              <a:buNone/>
            </a:pPr>
            <a:r>
              <a:t/>
            </a:r>
            <a:endParaRPr sz="1800">
              <a:latin typeface="Times New Roman"/>
              <a:ea typeface="Times New Roman"/>
              <a:cs typeface="Times New Roman"/>
              <a:sym typeface="Times New Roman"/>
            </a:endParaRPr>
          </a:p>
          <a:p>
            <a:pPr indent="0" lvl="0" marL="0" rtl="0" algn="just">
              <a:spcBef>
                <a:spcPts val="360"/>
              </a:spcBef>
              <a:spcAft>
                <a:spcPts val="0"/>
              </a:spcAft>
              <a:buNone/>
            </a:pPr>
            <a:r>
              <a:t/>
            </a:r>
            <a:endParaRPr sz="1800">
              <a:latin typeface="Times New Roman"/>
              <a:ea typeface="Times New Roman"/>
              <a:cs typeface="Times New Roman"/>
              <a:sym typeface="Times New Roman"/>
            </a:endParaRPr>
          </a:p>
        </p:txBody>
      </p:sp>
      <p:sp>
        <p:nvSpPr>
          <p:cNvPr id="259" name="Google Shape;259;g306eb55403b_2_55"/>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06eb55403b_2_71"/>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2: Job role preprocessing</a:t>
            </a:r>
            <a:endParaRPr/>
          </a:p>
        </p:txBody>
      </p:sp>
      <p:sp>
        <p:nvSpPr>
          <p:cNvPr id="266" name="Google Shape;266;g306eb55403b_2_71"/>
          <p:cNvSpPr txBox="1"/>
          <p:nvPr>
            <p:ph idx="1" type="body"/>
          </p:nvPr>
        </p:nvSpPr>
        <p:spPr>
          <a:xfrm>
            <a:off x="762000" y="1636713"/>
            <a:ext cx="10668000" cy="44925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US" sz="1800">
                <a:latin typeface="Times New Roman"/>
                <a:ea typeface="Times New Roman"/>
                <a:cs typeface="Times New Roman"/>
                <a:sym typeface="Times New Roman"/>
              </a:rPr>
              <a:t>Process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TF-IDF (Term Frequency-Inverse Document Frequency)</a:t>
            </a:r>
            <a:r>
              <a:rPr lang="en-US" sz="1800">
                <a:latin typeface="Times New Roman"/>
                <a:ea typeface="Times New Roman"/>
                <a:cs typeface="Times New Roman"/>
                <a:sym typeface="Times New Roman"/>
              </a:rPr>
              <a:t> is applied to the technical skills of the selected job role.</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TF-IDF</a:t>
            </a:r>
            <a:r>
              <a:rPr lang="en-US" sz="1800">
                <a:latin typeface="Times New Roman"/>
                <a:ea typeface="Times New Roman"/>
                <a:cs typeface="Times New Roman"/>
                <a:sym typeface="Times New Roman"/>
              </a:rPr>
              <a:t> is a common text mining technique used to reflect the importance of a word (skill) in a document (job role description) relative to the entire dataset.</a:t>
            </a:r>
            <a:endParaRPr sz="1800">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TF</a:t>
            </a:r>
            <a:r>
              <a:rPr lang="en-US" sz="1800">
                <a:latin typeface="Times New Roman"/>
                <a:ea typeface="Times New Roman"/>
                <a:cs typeface="Times New Roman"/>
                <a:sym typeface="Times New Roman"/>
              </a:rPr>
              <a:t> (Term Frequency): Measures how frequently a word appears in the document.</a:t>
            </a:r>
            <a:endParaRPr sz="1800">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IDF</a:t>
            </a:r>
            <a:r>
              <a:rPr lang="en-US" sz="1800">
                <a:latin typeface="Times New Roman"/>
                <a:ea typeface="Times New Roman"/>
                <a:cs typeface="Times New Roman"/>
                <a:sym typeface="Times New Roman"/>
              </a:rPr>
              <a:t> (Inverse Document Frequency): Measures how common or rare a word is across all documents. Words that are common across many documents get lower weights.</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Purpose</a:t>
            </a:r>
            <a:r>
              <a:rPr lang="en-US" sz="1800">
                <a:latin typeface="Times New Roman"/>
                <a:ea typeface="Times New Roman"/>
                <a:cs typeface="Times New Roman"/>
                <a:sym typeface="Times New Roman"/>
              </a:rPr>
              <a:t>: TF-IDF transforms the raw technical skill text into a numerical vector representation, making it easier to perform comparisons later on.</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Algorithm</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800">
                <a:latin typeface="Times New Roman"/>
                <a:ea typeface="Times New Roman"/>
                <a:cs typeface="Times New Roman"/>
                <a:sym typeface="Times New Roman"/>
              </a:rPr>
              <a:t>            1. Initialize the TfidfVectorizer from sklearn.</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2. Fit the vectorizer on the 'Technical Skills Needed' column of the job role data.</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3. Transform the technical skills into a TF-IDF vector.</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            4. Return the vector representation.</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None/>
            </a:pPr>
            <a:r>
              <a:t/>
            </a:r>
            <a:endParaRPr sz="1800">
              <a:latin typeface="Times New Roman"/>
              <a:ea typeface="Times New Roman"/>
              <a:cs typeface="Times New Roman"/>
              <a:sym typeface="Times New Roman"/>
            </a:endParaRPr>
          </a:p>
        </p:txBody>
      </p:sp>
      <p:sp>
        <p:nvSpPr>
          <p:cNvPr id="267" name="Google Shape;267;g306eb55403b_2_7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d3b398e784_0_8"/>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2: Job role preprocessing</a:t>
            </a:r>
            <a:endParaRPr/>
          </a:p>
        </p:txBody>
      </p:sp>
      <p:sp>
        <p:nvSpPr>
          <p:cNvPr id="274" name="Google Shape;274;g2d3b398e784_0_8"/>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75" name="Google Shape;275;g2d3b398e784_0_8"/>
          <p:cNvPicPr preferRelativeResize="0"/>
          <p:nvPr/>
        </p:nvPicPr>
        <p:blipFill>
          <a:blip r:embed="rId3">
            <a:alphaModFix/>
          </a:blip>
          <a:stretch>
            <a:fillRect/>
          </a:stretch>
        </p:blipFill>
        <p:spPr>
          <a:xfrm>
            <a:off x="839400" y="1673100"/>
            <a:ext cx="9608324" cy="44183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d3b398e784_1_0"/>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2: Job role preprocessing</a:t>
            </a:r>
            <a:endParaRPr b="1" sz="3400">
              <a:solidFill>
                <a:srgbClr val="FF0000"/>
              </a:solidFill>
            </a:endParaRPr>
          </a:p>
        </p:txBody>
      </p:sp>
      <p:sp>
        <p:nvSpPr>
          <p:cNvPr id="282" name="Google Shape;282;g2d3b398e784_1_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3" name="Google Shape;283;g2d3b398e784_1_0"/>
          <p:cNvPicPr preferRelativeResize="0"/>
          <p:nvPr/>
        </p:nvPicPr>
        <p:blipFill>
          <a:blip r:embed="rId3">
            <a:alphaModFix/>
          </a:blip>
          <a:stretch>
            <a:fillRect/>
          </a:stretch>
        </p:blipFill>
        <p:spPr>
          <a:xfrm>
            <a:off x="1893100" y="1673100"/>
            <a:ext cx="8501050" cy="4095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d3b398e784_0_22"/>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2: Job role preprocessing</a:t>
            </a:r>
            <a:endParaRPr/>
          </a:p>
        </p:txBody>
      </p:sp>
      <p:sp>
        <p:nvSpPr>
          <p:cNvPr id="290" name="Google Shape;290;g2d3b398e784_0_2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91" name="Google Shape;291;g2d3b398e784_0_22"/>
          <p:cNvPicPr preferRelativeResize="0"/>
          <p:nvPr/>
        </p:nvPicPr>
        <p:blipFill>
          <a:blip r:embed="rId3">
            <a:alphaModFix/>
          </a:blip>
          <a:stretch>
            <a:fillRect/>
          </a:stretch>
        </p:blipFill>
        <p:spPr>
          <a:xfrm>
            <a:off x="1342513" y="1928225"/>
            <a:ext cx="9813125" cy="377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06eb55403b_2_323"/>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2: Job role preprocessing</a:t>
            </a:r>
            <a:endParaRPr/>
          </a:p>
        </p:txBody>
      </p:sp>
      <p:sp>
        <p:nvSpPr>
          <p:cNvPr id="298" name="Google Shape;298;g306eb55403b_2_323"/>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9" name="Google Shape;299;g306eb55403b_2_323"/>
          <p:cNvPicPr preferRelativeResize="0"/>
          <p:nvPr/>
        </p:nvPicPr>
        <p:blipFill>
          <a:blip r:embed="rId3">
            <a:alphaModFix/>
          </a:blip>
          <a:stretch>
            <a:fillRect/>
          </a:stretch>
        </p:blipFill>
        <p:spPr>
          <a:xfrm>
            <a:off x="1384700" y="3522825"/>
            <a:ext cx="3919525" cy="720050"/>
          </a:xfrm>
          <a:prstGeom prst="rect">
            <a:avLst/>
          </a:prstGeom>
          <a:noFill/>
          <a:ln>
            <a:noFill/>
          </a:ln>
        </p:spPr>
      </p:pic>
      <p:pic>
        <p:nvPicPr>
          <p:cNvPr id="300" name="Google Shape;300;g306eb55403b_2_323"/>
          <p:cNvPicPr preferRelativeResize="0"/>
          <p:nvPr/>
        </p:nvPicPr>
        <p:blipFill>
          <a:blip r:embed="rId4">
            <a:alphaModFix/>
          </a:blip>
          <a:stretch>
            <a:fillRect/>
          </a:stretch>
        </p:blipFill>
        <p:spPr>
          <a:xfrm>
            <a:off x="1384687" y="4861275"/>
            <a:ext cx="3919550" cy="595050"/>
          </a:xfrm>
          <a:prstGeom prst="rect">
            <a:avLst/>
          </a:prstGeom>
          <a:noFill/>
          <a:ln>
            <a:noFill/>
          </a:ln>
        </p:spPr>
      </p:pic>
      <p:sp>
        <p:nvSpPr>
          <p:cNvPr id="301" name="Google Shape;301;g306eb55403b_2_323"/>
          <p:cNvSpPr txBox="1"/>
          <p:nvPr/>
        </p:nvSpPr>
        <p:spPr>
          <a:xfrm>
            <a:off x="872550" y="2097200"/>
            <a:ext cx="21585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latin typeface="Verdana"/>
                <a:ea typeface="Verdana"/>
                <a:cs typeface="Verdana"/>
                <a:sym typeface="Verdana"/>
              </a:rPr>
              <a:t>OUTPUT</a:t>
            </a:r>
            <a:endParaRPr b="1" sz="28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06eb55403b_2_80"/>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SECTION 1: MODULE 3</a:t>
            </a:r>
            <a:endParaRPr/>
          </a:p>
        </p:txBody>
      </p:sp>
      <p:sp>
        <p:nvSpPr>
          <p:cNvPr id="308" name="Google Shape;308;g306eb55403b_2_80"/>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9" name="Google Shape;309;g306eb55403b_2_8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10" name="Google Shape;310;g306eb55403b_2_80"/>
          <p:cNvPicPr preferRelativeResize="0"/>
          <p:nvPr/>
        </p:nvPicPr>
        <p:blipFill>
          <a:blip r:embed="rId3">
            <a:alphaModFix/>
          </a:blip>
          <a:stretch>
            <a:fillRect/>
          </a:stretch>
        </p:blipFill>
        <p:spPr>
          <a:xfrm>
            <a:off x="755650" y="1752600"/>
            <a:ext cx="10668001" cy="42897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06eb55403b_2_87"/>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Model training and prediction</a:t>
            </a:r>
            <a:endParaRPr/>
          </a:p>
        </p:txBody>
      </p:sp>
      <p:sp>
        <p:nvSpPr>
          <p:cNvPr id="317" name="Google Shape;317;g306eb55403b_2_87"/>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Process</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Arial"/>
              <a:buChar char="●"/>
            </a:pPr>
            <a:r>
              <a:rPr lang="en-US" sz="2000">
                <a:latin typeface="Times New Roman"/>
                <a:ea typeface="Times New Roman"/>
                <a:cs typeface="Times New Roman"/>
                <a:sym typeface="Times New Roman"/>
              </a:rPr>
              <a:t>The job role data is split into training and testing sets using the </a:t>
            </a:r>
            <a:r>
              <a:rPr lang="en-US" sz="2000">
                <a:solidFill>
                  <a:srgbClr val="188038"/>
                </a:solidFill>
                <a:latin typeface="Times New Roman"/>
                <a:ea typeface="Times New Roman"/>
                <a:cs typeface="Times New Roman"/>
                <a:sym typeface="Times New Roman"/>
              </a:rPr>
              <a:t>train_test_split</a:t>
            </a:r>
            <a:r>
              <a:rPr lang="en-US" sz="2000">
                <a:latin typeface="Times New Roman"/>
                <a:ea typeface="Times New Roman"/>
                <a:cs typeface="Times New Roman"/>
                <a:sym typeface="Times New Roman"/>
              </a:rPr>
              <a:t> function from </a:t>
            </a:r>
            <a:r>
              <a:rPr lang="en-US" sz="2000">
                <a:solidFill>
                  <a:srgbClr val="188038"/>
                </a:solidFill>
                <a:latin typeface="Times New Roman"/>
                <a:ea typeface="Times New Roman"/>
                <a:cs typeface="Times New Roman"/>
                <a:sym typeface="Times New Roman"/>
              </a:rPr>
              <a:t>sklearn</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portion of the data is reserved for training the model, and the rest is used to evaluate its accuracy.</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Arial"/>
              <a:buChar char="●"/>
            </a:pPr>
            <a:r>
              <a:rPr b="1" lang="en-US" sz="2000">
                <a:latin typeface="Times New Roman"/>
                <a:ea typeface="Times New Roman"/>
                <a:cs typeface="Times New Roman"/>
                <a:sym typeface="Times New Roman"/>
              </a:rPr>
              <a:t>Purpose</a:t>
            </a:r>
            <a:r>
              <a:rPr lang="en-US" sz="2000">
                <a:latin typeface="Times New Roman"/>
                <a:ea typeface="Times New Roman"/>
                <a:cs typeface="Times New Roman"/>
                <a:sym typeface="Times New Roman"/>
              </a:rPr>
              <a:t>: This step separates the dataset into a training set to build the model and a test set to validate it.</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Arial"/>
              <a:buChar char="●"/>
            </a:pPr>
            <a:r>
              <a:rPr b="1" lang="en-US" sz="2000">
                <a:latin typeface="Times New Roman"/>
                <a:ea typeface="Times New Roman"/>
                <a:cs typeface="Times New Roman"/>
                <a:sym typeface="Times New Roman"/>
              </a:rPr>
              <a:t>Formula</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US" sz="2000">
                <a:latin typeface="Times New Roman"/>
                <a:ea typeface="Times New Roman"/>
                <a:cs typeface="Times New Roman"/>
                <a:sym typeface="Times New Roman"/>
              </a:rPr>
              <a:t>X_train, X_test, y_train, y_test = train_test_split(X_selected, y_selected, test_size=0.2, random_state=42)</a:t>
            </a:r>
            <a:endParaRPr sz="2000">
              <a:latin typeface="Times New Roman"/>
              <a:ea typeface="Times New Roman"/>
              <a:cs typeface="Times New Roman"/>
              <a:sym typeface="Times New Roman"/>
            </a:endParaRPr>
          </a:p>
          <a:p>
            <a:pPr indent="0" lvl="0" marL="0" rtl="0" algn="just">
              <a:spcBef>
                <a:spcPts val="360"/>
              </a:spcBef>
              <a:spcAft>
                <a:spcPts val="0"/>
              </a:spcAft>
              <a:buNone/>
            </a:pPr>
            <a:r>
              <a:t/>
            </a:r>
            <a:endParaRPr sz="2000">
              <a:latin typeface="Times New Roman"/>
              <a:ea typeface="Times New Roman"/>
              <a:cs typeface="Times New Roman"/>
              <a:sym typeface="Times New Roman"/>
            </a:endParaRPr>
          </a:p>
          <a:p>
            <a:pPr indent="0" lvl="0" marL="0" rtl="0" algn="just">
              <a:spcBef>
                <a:spcPts val="360"/>
              </a:spcBef>
              <a:spcAft>
                <a:spcPts val="0"/>
              </a:spcAft>
              <a:buNone/>
            </a:pPr>
            <a:r>
              <a:t/>
            </a:r>
            <a:endParaRPr sz="2000">
              <a:latin typeface="Times New Roman"/>
              <a:ea typeface="Times New Roman"/>
              <a:cs typeface="Times New Roman"/>
              <a:sym typeface="Times New Roman"/>
            </a:endParaRPr>
          </a:p>
        </p:txBody>
      </p:sp>
      <p:sp>
        <p:nvSpPr>
          <p:cNvPr id="318" name="Google Shape;318;g306eb55403b_2_87"/>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06eb55403b_2_94"/>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Model training and prediction</a:t>
            </a:r>
            <a:endParaRPr b="1" sz="3400">
              <a:solidFill>
                <a:srgbClr val="FF0000"/>
              </a:solidFill>
            </a:endParaRPr>
          </a:p>
        </p:txBody>
      </p:sp>
      <p:sp>
        <p:nvSpPr>
          <p:cNvPr id="325" name="Google Shape;325;g306eb55403b_2_94"/>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1800">
                <a:latin typeface="Times New Roman"/>
                <a:ea typeface="Times New Roman"/>
                <a:cs typeface="Times New Roman"/>
                <a:sym typeface="Times New Roman"/>
              </a:rPr>
              <a:t>Process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Arial"/>
              <a:buChar char="●"/>
            </a:pPr>
            <a:r>
              <a:rPr lang="en-US" sz="1800">
                <a:latin typeface="Times New Roman"/>
                <a:ea typeface="Times New Roman"/>
                <a:cs typeface="Times New Roman"/>
                <a:sym typeface="Times New Roman"/>
              </a:rPr>
              <a:t>A </a:t>
            </a:r>
            <a:r>
              <a:rPr b="1" lang="en-US" sz="1800">
                <a:latin typeface="Times New Roman"/>
                <a:ea typeface="Times New Roman"/>
                <a:cs typeface="Times New Roman"/>
                <a:sym typeface="Times New Roman"/>
              </a:rPr>
              <a:t>Random Forest</a:t>
            </a:r>
            <a:r>
              <a:rPr lang="en-US" sz="1800">
                <a:latin typeface="Times New Roman"/>
                <a:ea typeface="Times New Roman"/>
                <a:cs typeface="Times New Roman"/>
                <a:sym typeface="Times New Roman"/>
              </a:rPr>
              <a:t> classifier is trained on the job role data. Random Forest is an ensemble learning method that builds multiple decision trees during training and outputs the class that is the mode of the classes predicted by individual trees.</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The algorithm works by randomly sampling data points and features to build each tree, ensuring the model is less prone to overfitting.</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800">
                <a:latin typeface="Times New Roman"/>
                <a:ea typeface="Times New Roman"/>
                <a:cs typeface="Times New Roman"/>
                <a:sym typeface="Times New Roman"/>
              </a:rPr>
              <a:t>Purpose</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800">
                <a:latin typeface="Times New Roman"/>
                <a:ea typeface="Times New Roman"/>
                <a:cs typeface="Times New Roman"/>
                <a:sym typeface="Times New Roman"/>
              </a:rPr>
              <a:t>This step builds a model that can classify job roles based on the TF-IDF vectorized skills.</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800">
                <a:latin typeface="Times New Roman"/>
                <a:ea typeface="Times New Roman"/>
                <a:cs typeface="Times New Roman"/>
                <a:sym typeface="Times New Roman"/>
              </a:rPr>
              <a:t>Algorithm</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Initialize the RandomForestClassifier with 100 estimators.</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Train t</a:t>
            </a:r>
            <a:r>
              <a:rPr lang="en-US" sz="1800">
                <a:latin typeface="Times New Roman"/>
                <a:ea typeface="Times New Roman"/>
                <a:cs typeface="Times New Roman"/>
                <a:sym typeface="Times New Roman"/>
              </a:rPr>
              <a:t>h</a:t>
            </a:r>
            <a:r>
              <a:rPr lang="en-US" sz="1800">
                <a:latin typeface="Times New Roman"/>
                <a:ea typeface="Times New Roman"/>
                <a:cs typeface="Times New Roman"/>
                <a:sym typeface="Times New Roman"/>
              </a:rPr>
              <a:t>e model using the training data (X_train, y_train).</a:t>
            </a:r>
            <a:endParaRPr sz="1800">
              <a:latin typeface="Times New Roman"/>
              <a:ea typeface="Times New Roman"/>
              <a:cs typeface="Times New Roman"/>
              <a:sym typeface="Times New Roman"/>
            </a:endParaRPr>
          </a:p>
          <a:p>
            <a:pPr indent="0" lvl="0" marL="0" rtl="0" algn="just">
              <a:spcBef>
                <a:spcPts val="1200"/>
              </a:spcBef>
              <a:spcAft>
                <a:spcPts val="0"/>
              </a:spcAft>
              <a:buNone/>
            </a:pPr>
            <a:r>
              <a:t/>
            </a:r>
            <a:endParaRPr sz="1800">
              <a:latin typeface="Times New Roman"/>
              <a:ea typeface="Times New Roman"/>
              <a:cs typeface="Times New Roman"/>
              <a:sym typeface="Times New Roman"/>
            </a:endParaRPr>
          </a:p>
          <a:p>
            <a:pPr indent="0" lvl="0" marL="0" rtl="0" algn="just">
              <a:spcBef>
                <a:spcPts val="360"/>
              </a:spcBef>
              <a:spcAft>
                <a:spcPts val="0"/>
              </a:spcAft>
              <a:buNone/>
            </a:pPr>
            <a:r>
              <a:t/>
            </a:r>
            <a:endParaRPr sz="1800">
              <a:latin typeface="Times New Roman"/>
              <a:ea typeface="Times New Roman"/>
              <a:cs typeface="Times New Roman"/>
              <a:sym typeface="Times New Roman"/>
            </a:endParaRPr>
          </a:p>
        </p:txBody>
      </p:sp>
      <p:sp>
        <p:nvSpPr>
          <p:cNvPr id="326" name="Google Shape;326;g306eb55403b_2_9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06eb55403b_2_101"/>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Model training and prediction</a:t>
            </a:r>
            <a:endParaRPr b="1" sz="3400">
              <a:solidFill>
                <a:srgbClr val="FF0000"/>
              </a:solidFill>
            </a:endParaRPr>
          </a:p>
        </p:txBody>
      </p:sp>
      <p:sp>
        <p:nvSpPr>
          <p:cNvPr id="333" name="Google Shape;333;g306eb55403b_2_101"/>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Process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Font typeface="Arial"/>
              <a:buChar char="●"/>
            </a:pPr>
            <a:r>
              <a:rPr lang="en-US" sz="2400">
                <a:latin typeface="Times New Roman"/>
                <a:ea typeface="Times New Roman"/>
                <a:cs typeface="Times New Roman"/>
                <a:sym typeface="Times New Roman"/>
              </a:rPr>
              <a:t>The trained Random Forest model predicts the job role for the test set (</a:t>
            </a:r>
            <a:r>
              <a:rPr lang="en-US" sz="2400">
                <a:solidFill>
                  <a:srgbClr val="188038"/>
                </a:solidFill>
                <a:latin typeface="Times New Roman"/>
                <a:ea typeface="Times New Roman"/>
                <a:cs typeface="Times New Roman"/>
                <a:sym typeface="Times New Roman"/>
              </a:rPr>
              <a:t>X_test</a:t>
            </a:r>
            <a:r>
              <a:rPr lang="en-US" sz="2400">
                <a:latin typeface="Times New Roman"/>
                <a:ea typeface="Times New Roman"/>
                <a:cs typeface="Times New Roman"/>
                <a:sym typeface="Times New Roman"/>
              </a:rPr>
              <a:t>), and the predictions are compared to the actual labels (</a:t>
            </a:r>
            <a:r>
              <a:rPr lang="en-US" sz="2400">
                <a:solidFill>
                  <a:srgbClr val="188038"/>
                </a:solidFill>
                <a:latin typeface="Times New Roman"/>
                <a:ea typeface="Times New Roman"/>
                <a:cs typeface="Times New Roman"/>
                <a:sym typeface="Times New Roman"/>
              </a:rPr>
              <a:t>y_test</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The accuracy score is calculated using </a:t>
            </a:r>
            <a:r>
              <a:rPr lang="en-US" sz="2400">
                <a:solidFill>
                  <a:srgbClr val="188038"/>
                </a:solidFill>
                <a:latin typeface="Times New Roman"/>
                <a:ea typeface="Times New Roman"/>
                <a:cs typeface="Times New Roman"/>
                <a:sym typeface="Times New Roman"/>
              </a:rPr>
              <a:t>accuracy_score</a:t>
            </a:r>
            <a:r>
              <a:rPr lang="en-US" sz="2400">
                <a:latin typeface="Times New Roman"/>
                <a:ea typeface="Times New Roman"/>
                <a:cs typeface="Times New Roman"/>
                <a:sym typeface="Times New Roman"/>
              </a:rPr>
              <a:t> from </a:t>
            </a:r>
            <a:r>
              <a:rPr lang="en-US" sz="2400">
                <a:solidFill>
                  <a:srgbClr val="188038"/>
                </a:solidFill>
                <a:latin typeface="Times New Roman"/>
                <a:ea typeface="Times New Roman"/>
                <a:cs typeface="Times New Roman"/>
                <a:sym typeface="Times New Roman"/>
              </a:rPr>
              <a:t>sklearn</a:t>
            </a:r>
            <a:r>
              <a:rPr lang="en-US" sz="2400">
                <a:latin typeface="Times New Roman"/>
                <a:ea typeface="Times New Roman"/>
                <a:cs typeface="Times New Roman"/>
                <a:sym typeface="Times New Roman"/>
              </a:rPr>
              <a:t>, which computes the percentage of correct predictions.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Arial"/>
              <a:buChar char="●"/>
            </a:pPr>
            <a:r>
              <a:rPr b="1" lang="en-US" sz="2400">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To assess the model's performance in predicting job roles based on skills.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Arial"/>
              <a:buChar char="●"/>
            </a:pPr>
            <a:r>
              <a:rPr b="1" lang="en-US" sz="2400">
                <a:latin typeface="Times New Roman"/>
                <a:ea typeface="Times New Roman"/>
                <a:cs typeface="Times New Roman"/>
                <a:sym typeface="Times New Roman"/>
              </a:rPr>
              <a:t>Formula</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just">
              <a:spcBef>
                <a:spcPts val="1200"/>
              </a:spcBef>
              <a:spcAft>
                <a:spcPts val="0"/>
              </a:spcAft>
              <a:buNone/>
            </a:pPr>
            <a:r>
              <a:rPr lang="en-US" sz="2400">
                <a:latin typeface="Times New Roman"/>
                <a:ea typeface="Times New Roman"/>
                <a:cs typeface="Times New Roman"/>
                <a:sym typeface="Times New Roman"/>
              </a:rPr>
              <a:t>accuracy = accuracy_score(y_test, y_pred)</a:t>
            </a:r>
            <a:endParaRPr sz="2400">
              <a:latin typeface="Times New Roman"/>
              <a:ea typeface="Times New Roman"/>
              <a:cs typeface="Times New Roman"/>
              <a:sym typeface="Times New Roman"/>
            </a:endParaRPr>
          </a:p>
          <a:p>
            <a:pPr indent="0" lvl="0" marL="0" rtl="0" algn="just">
              <a:spcBef>
                <a:spcPts val="360"/>
              </a:spcBef>
              <a:spcAft>
                <a:spcPts val="0"/>
              </a:spcAft>
              <a:buNone/>
            </a:pPr>
            <a:r>
              <a:t/>
            </a:r>
            <a:endParaRPr sz="2400">
              <a:latin typeface="Times New Roman"/>
              <a:ea typeface="Times New Roman"/>
              <a:cs typeface="Times New Roman"/>
              <a:sym typeface="Times New Roman"/>
            </a:endParaRPr>
          </a:p>
          <a:p>
            <a:pPr indent="0" lvl="0" marL="0" rtl="0" algn="just">
              <a:spcBef>
                <a:spcPts val="360"/>
              </a:spcBef>
              <a:spcAft>
                <a:spcPts val="0"/>
              </a:spcAft>
              <a:buNone/>
            </a:pPr>
            <a:r>
              <a:t/>
            </a:r>
            <a:endParaRPr sz="2400">
              <a:latin typeface="Times New Roman"/>
              <a:ea typeface="Times New Roman"/>
              <a:cs typeface="Times New Roman"/>
              <a:sym typeface="Times New Roman"/>
            </a:endParaRPr>
          </a:p>
        </p:txBody>
      </p:sp>
      <p:sp>
        <p:nvSpPr>
          <p:cNvPr id="334" name="Google Shape;334;g306eb55403b_2_10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9" name="Shape 109"/>
        <p:cNvGrpSpPr/>
        <p:nvPr/>
      </p:nvGrpSpPr>
      <p:grpSpPr>
        <a:xfrm>
          <a:off x="0" y="0"/>
          <a:ext cx="0" cy="0"/>
          <a:chOff x="0" y="0"/>
          <a:chExt cx="0" cy="0"/>
        </a:xfrm>
      </p:grpSpPr>
      <p:sp>
        <p:nvSpPr>
          <p:cNvPr id="110" name="Google Shape;110;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Objectives</a:t>
            </a:r>
            <a:endParaRPr sz="2800"/>
          </a:p>
        </p:txBody>
      </p:sp>
      <p:sp>
        <p:nvSpPr>
          <p:cNvPr id="111" name="Google Shape;111;p3"/>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600"/>
              </a:spcBef>
              <a:spcAft>
                <a:spcPts val="0"/>
              </a:spcAft>
              <a:buSzPts val="2400"/>
              <a:buFont typeface="Times New Roman"/>
              <a:buChar char="❖"/>
            </a:pPr>
            <a:r>
              <a:rPr b="1" lang="en-US" sz="2400">
                <a:latin typeface="Times New Roman"/>
                <a:ea typeface="Times New Roman"/>
                <a:cs typeface="Times New Roman"/>
                <a:sym typeface="Times New Roman"/>
              </a:rPr>
              <a:t>Skill Matching and Gap Analysis:</a:t>
            </a:r>
            <a:r>
              <a:rPr lang="en-US" sz="2400">
                <a:latin typeface="Times New Roman"/>
                <a:ea typeface="Times New Roman"/>
                <a:cs typeface="Times New Roman"/>
                <a:sym typeface="Times New Roman"/>
              </a:rPr>
              <a:t> To identify the skills present and missing in a user's resume based on the selected job role, enabling personalized feedback on areas for improvement.</a:t>
            </a:r>
            <a:endParaRPr sz="2400">
              <a:latin typeface="Times New Roman"/>
              <a:ea typeface="Times New Roman"/>
              <a:cs typeface="Times New Roman"/>
              <a:sym typeface="Times New Roman"/>
            </a:endParaRPr>
          </a:p>
          <a:p>
            <a:pPr indent="0" lvl="0" marL="457200" rtl="0" algn="just">
              <a:lnSpc>
                <a:spcPct val="115000"/>
              </a:lnSpc>
              <a:spcBef>
                <a:spcPts val="600"/>
              </a:spcBef>
              <a:spcAft>
                <a:spcPts val="0"/>
              </a:spcAft>
              <a:buNone/>
            </a:pPr>
            <a:r>
              <a:t/>
            </a:r>
            <a:endParaRPr sz="2400">
              <a:latin typeface="Times New Roman"/>
              <a:ea typeface="Times New Roman"/>
              <a:cs typeface="Times New Roman"/>
              <a:sym typeface="Times New Roman"/>
            </a:endParaRPr>
          </a:p>
          <a:p>
            <a:pPr indent="-381000" lvl="0" marL="457200" rtl="0" algn="just">
              <a:lnSpc>
                <a:spcPct val="115000"/>
              </a:lnSpc>
              <a:spcBef>
                <a:spcPts val="600"/>
              </a:spcBef>
              <a:spcAft>
                <a:spcPts val="0"/>
              </a:spcAft>
              <a:buSzPts val="2400"/>
              <a:buFont typeface="Times New Roman"/>
              <a:buChar char="❖"/>
            </a:pPr>
            <a:r>
              <a:rPr b="1" lang="en-US" sz="2400">
                <a:latin typeface="Times New Roman"/>
                <a:ea typeface="Times New Roman"/>
                <a:cs typeface="Times New Roman"/>
                <a:sym typeface="Times New Roman"/>
              </a:rPr>
              <a:t>Job Role Recommendation:</a:t>
            </a:r>
            <a:r>
              <a:rPr lang="en-US" sz="2400">
                <a:latin typeface="Times New Roman"/>
                <a:ea typeface="Times New Roman"/>
                <a:cs typeface="Times New Roman"/>
                <a:sym typeface="Times New Roman"/>
              </a:rPr>
              <a:t> To recommend suitable job roles by analyzing the skills present in the user's resume and matching them with the requirements of various job positions.</a:t>
            </a:r>
            <a:endParaRPr sz="2400">
              <a:latin typeface="Times New Roman"/>
              <a:ea typeface="Times New Roman"/>
              <a:cs typeface="Times New Roman"/>
              <a:sym typeface="Times New Roman"/>
            </a:endParaRPr>
          </a:p>
          <a:p>
            <a:pPr indent="0" lvl="0" marL="469900" rtl="0" algn="just">
              <a:lnSpc>
                <a:spcPct val="115000"/>
              </a:lnSpc>
              <a:spcBef>
                <a:spcPts val="6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112" name="Google Shape;112;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113" name="Google Shape;113;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14" name="Google Shape;114;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306eb55403b_2_342"/>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Model training and prediction</a:t>
            </a:r>
            <a:endParaRPr b="1" sz="3400">
              <a:solidFill>
                <a:srgbClr val="FF0000"/>
              </a:solidFill>
            </a:endParaRPr>
          </a:p>
        </p:txBody>
      </p:sp>
      <p:sp>
        <p:nvSpPr>
          <p:cNvPr id="341" name="Google Shape;341;g306eb55403b_2_34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2" name="Google Shape;342;g306eb55403b_2_342"/>
          <p:cNvPicPr preferRelativeResize="0"/>
          <p:nvPr/>
        </p:nvPicPr>
        <p:blipFill>
          <a:blip r:embed="rId3">
            <a:alphaModFix/>
          </a:blip>
          <a:stretch>
            <a:fillRect/>
          </a:stretch>
        </p:blipFill>
        <p:spPr>
          <a:xfrm>
            <a:off x="1331125" y="2137450"/>
            <a:ext cx="3705225" cy="737900"/>
          </a:xfrm>
          <a:prstGeom prst="rect">
            <a:avLst/>
          </a:prstGeom>
          <a:noFill/>
          <a:ln>
            <a:noFill/>
          </a:ln>
        </p:spPr>
      </p:pic>
      <p:pic>
        <p:nvPicPr>
          <p:cNvPr id="343" name="Google Shape;343;g306eb55403b_2_342"/>
          <p:cNvPicPr preferRelativeResize="0"/>
          <p:nvPr/>
        </p:nvPicPr>
        <p:blipFill>
          <a:blip r:embed="rId4">
            <a:alphaModFix/>
          </a:blip>
          <a:stretch>
            <a:fillRect/>
          </a:stretch>
        </p:blipFill>
        <p:spPr>
          <a:xfrm>
            <a:off x="1331125" y="3027750"/>
            <a:ext cx="4348175" cy="1115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306eb55403b_2_108"/>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SECTION 1: MODULE 4</a:t>
            </a:r>
            <a:endParaRPr/>
          </a:p>
        </p:txBody>
      </p:sp>
      <p:sp>
        <p:nvSpPr>
          <p:cNvPr id="350" name="Google Shape;350;g306eb55403b_2_108"/>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t/>
            </a:r>
            <a:endParaRPr sz="2400">
              <a:latin typeface="Times New Roman"/>
              <a:ea typeface="Times New Roman"/>
              <a:cs typeface="Times New Roman"/>
              <a:sym typeface="Times New Roman"/>
            </a:endParaRPr>
          </a:p>
          <a:p>
            <a:pPr indent="0" lvl="0" marL="0" rtl="0" algn="just">
              <a:spcBef>
                <a:spcPts val="360"/>
              </a:spcBef>
              <a:spcAft>
                <a:spcPts val="0"/>
              </a:spcAft>
              <a:buNone/>
            </a:pPr>
            <a:r>
              <a:t/>
            </a:r>
            <a:endParaRPr sz="2400">
              <a:latin typeface="Times New Roman"/>
              <a:ea typeface="Times New Roman"/>
              <a:cs typeface="Times New Roman"/>
              <a:sym typeface="Times New Roman"/>
            </a:endParaRPr>
          </a:p>
        </p:txBody>
      </p:sp>
      <p:sp>
        <p:nvSpPr>
          <p:cNvPr id="351" name="Google Shape;351;g306eb55403b_2_108"/>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52" name="Google Shape;352;g306eb55403b_2_108"/>
          <p:cNvPicPr preferRelativeResize="0"/>
          <p:nvPr/>
        </p:nvPicPr>
        <p:blipFill>
          <a:blip r:embed="rId3">
            <a:alphaModFix/>
          </a:blip>
          <a:stretch>
            <a:fillRect/>
          </a:stretch>
        </p:blipFill>
        <p:spPr>
          <a:xfrm>
            <a:off x="973150" y="1752600"/>
            <a:ext cx="10523249" cy="42672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06eb55403b_2_123"/>
          <p:cNvSpPr txBox="1"/>
          <p:nvPr>
            <p:ph type="title"/>
          </p:nvPr>
        </p:nvSpPr>
        <p:spPr>
          <a:xfrm>
            <a:off x="766225" y="304800"/>
            <a:ext cx="10794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4: Skill matching and Visualization</a:t>
            </a:r>
            <a:endParaRPr/>
          </a:p>
        </p:txBody>
      </p:sp>
      <p:sp>
        <p:nvSpPr>
          <p:cNvPr id="359" name="Google Shape;359;g306eb55403b_2_123"/>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381000" lvl="0" marL="457200" rtl="0" algn="just">
              <a:spcBef>
                <a:spcPts val="360"/>
              </a:spcBef>
              <a:spcAft>
                <a:spcPts val="0"/>
              </a:spcAft>
              <a:buClr>
                <a:schemeClr val="dk1"/>
              </a:buClr>
              <a:buSzPts val="2400"/>
              <a:buFont typeface="Times New Roman"/>
              <a:buAutoNum type="arabicPeriod"/>
            </a:pPr>
            <a:r>
              <a:rPr b="1" lang="en-US" sz="2400">
                <a:latin typeface="Times New Roman"/>
                <a:ea typeface="Times New Roman"/>
                <a:cs typeface="Times New Roman"/>
                <a:sym typeface="Times New Roman"/>
              </a:rPr>
              <a:t>Matching Resume Skills with Job Role Skills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skills extracted from the resume are compared with the required skills of the selected job role.</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Two lists are generated: one for matched skills (skills present in both the resume and the job role requirements) and one for missing skills (skills required by the job role but not found in the resume).</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Formula</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US" sz="2400">
                <a:latin typeface="Times New Roman"/>
                <a:ea typeface="Times New Roman"/>
                <a:cs typeface="Times New Roman"/>
                <a:sym typeface="Times New Roman"/>
              </a:rPr>
              <a:t>matched_skills = [skill for skill in resume_skills if skill in required_skills]</a:t>
            </a:r>
            <a:endParaRPr sz="24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missing_skills = [skill for skill in required_skills if skill not in resume_skills]</a:t>
            </a:r>
            <a:endParaRPr sz="24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360" name="Google Shape;360;g306eb55403b_2_123"/>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306eb55403b_2_130"/>
          <p:cNvSpPr txBox="1"/>
          <p:nvPr>
            <p:ph type="title"/>
          </p:nvPr>
        </p:nvSpPr>
        <p:spPr>
          <a:xfrm>
            <a:off x="766225" y="304800"/>
            <a:ext cx="109602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4: Skill matching and Visualization</a:t>
            </a:r>
            <a:endParaRPr b="1" sz="3400">
              <a:solidFill>
                <a:srgbClr val="FF0000"/>
              </a:solidFill>
            </a:endParaRPr>
          </a:p>
        </p:txBody>
      </p:sp>
      <p:sp>
        <p:nvSpPr>
          <p:cNvPr id="367" name="Google Shape;367;g306eb55403b_2_130"/>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200"/>
              </a:spcBef>
              <a:spcAft>
                <a:spcPts val="0"/>
              </a:spcAft>
              <a:buClr>
                <a:schemeClr val="dk1"/>
              </a:buClr>
              <a:buSzPts val="2400"/>
              <a:buFont typeface="Times New Roman"/>
              <a:buAutoNum type="arabicPeriod" startAt="2"/>
            </a:pPr>
            <a:r>
              <a:rPr b="1" lang="en-US" sz="2400">
                <a:latin typeface="Times New Roman"/>
                <a:ea typeface="Times New Roman"/>
                <a:cs typeface="Times New Roman"/>
                <a:sym typeface="Times New Roman"/>
              </a:rPr>
              <a:t>Visualization</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1" marL="914400" rtl="0" algn="just">
              <a:lnSpc>
                <a:spcPct val="115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pie chart is created to show the percentage of matched and missing skills. This visualization helps the user understand how closely their resume matches the job role's requirements.</a:t>
            </a:r>
            <a:endParaRPr sz="2400">
              <a:latin typeface="Times New Roman"/>
              <a:ea typeface="Times New Roman"/>
              <a:cs typeface="Times New Roman"/>
              <a:sym typeface="Times New Roman"/>
            </a:endParaRPr>
          </a:p>
          <a:p>
            <a:pPr indent="-381000" lvl="1" marL="914400" rtl="0" algn="just">
              <a:lnSpc>
                <a:spcPct val="115000"/>
              </a:lnSpc>
              <a:spcBef>
                <a:spcPts val="0"/>
              </a:spcBef>
              <a:spcAft>
                <a:spcPts val="0"/>
              </a:spcAft>
              <a:buClr>
                <a:schemeClr val="dk1"/>
              </a:buClr>
              <a:buSzPts val="2400"/>
              <a:buFont typeface="Arial"/>
              <a:buChar char="○"/>
            </a:pPr>
            <a:r>
              <a:rPr lang="en-US" sz="2400">
                <a:solidFill>
                  <a:srgbClr val="188038"/>
                </a:solidFill>
                <a:latin typeface="Times New Roman"/>
                <a:ea typeface="Times New Roman"/>
                <a:cs typeface="Times New Roman"/>
                <a:sym typeface="Times New Roman"/>
              </a:rPr>
              <a:t>matplotlib</a:t>
            </a:r>
            <a:r>
              <a:rPr lang="en-US" sz="2400">
                <a:latin typeface="Times New Roman"/>
                <a:ea typeface="Times New Roman"/>
                <a:cs typeface="Times New Roman"/>
                <a:sym typeface="Times New Roman"/>
              </a:rPr>
              <a:t> is used for generating the pie chart.</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Formula</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just">
              <a:spcBef>
                <a:spcPts val="1200"/>
              </a:spcBef>
              <a:spcAft>
                <a:spcPts val="0"/>
              </a:spcAft>
              <a:buNone/>
            </a:pPr>
            <a:r>
              <a:rPr lang="en-US" sz="2400">
                <a:latin typeface="Times New Roman"/>
                <a:ea typeface="Times New Roman"/>
                <a:cs typeface="Times New Roman"/>
                <a:sym typeface="Times New Roman"/>
              </a:rPr>
              <a:t>matched_percentage = (len(matched_skills) / len(required_skills)) * 100</a:t>
            </a:r>
            <a:endParaRPr sz="2400">
              <a:latin typeface="Times New Roman"/>
              <a:ea typeface="Times New Roman"/>
              <a:cs typeface="Times New Roman"/>
              <a:sym typeface="Times New Roman"/>
            </a:endParaRPr>
          </a:p>
          <a:p>
            <a:pPr indent="0" lvl="0" marL="0" rtl="0" algn="just">
              <a:spcBef>
                <a:spcPts val="360"/>
              </a:spcBef>
              <a:spcAft>
                <a:spcPts val="0"/>
              </a:spcAft>
              <a:buNone/>
            </a:pPr>
            <a:r>
              <a:rPr lang="en-US" sz="2400">
                <a:latin typeface="Times New Roman"/>
                <a:ea typeface="Times New Roman"/>
                <a:cs typeface="Times New Roman"/>
                <a:sym typeface="Times New Roman"/>
              </a:rPr>
              <a:t>missing_percentage = 100 - matched_percentage</a:t>
            </a:r>
            <a:endParaRPr sz="2400">
              <a:latin typeface="Times New Roman"/>
              <a:ea typeface="Times New Roman"/>
              <a:cs typeface="Times New Roman"/>
              <a:sym typeface="Times New Roman"/>
            </a:endParaRPr>
          </a:p>
          <a:p>
            <a:pPr indent="0" lvl="0" marL="0" rtl="0" algn="just">
              <a:spcBef>
                <a:spcPts val="360"/>
              </a:spcBef>
              <a:spcAft>
                <a:spcPts val="0"/>
              </a:spcAft>
              <a:buNone/>
            </a:pPr>
            <a:r>
              <a:t/>
            </a:r>
            <a:endParaRPr sz="2400">
              <a:latin typeface="Times New Roman"/>
              <a:ea typeface="Times New Roman"/>
              <a:cs typeface="Times New Roman"/>
              <a:sym typeface="Times New Roman"/>
            </a:endParaRPr>
          </a:p>
          <a:p>
            <a:pPr indent="0" lvl="0" marL="0" rtl="0" algn="just">
              <a:spcBef>
                <a:spcPts val="360"/>
              </a:spcBef>
              <a:spcAft>
                <a:spcPts val="0"/>
              </a:spcAft>
              <a:buNone/>
            </a:pPr>
            <a:r>
              <a:t/>
            </a:r>
            <a:endParaRPr sz="2400">
              <a:latin typeface="Times New Roman"/>
              <a:ea typeface="Times New Roman"/>
              <a:cs typeface="Times New Roman"/>
              <a:sym typeface="Times New Roman"/>
            </a:endParaRPr>
          </a:p>
        </p:txBody>
      </p:sp>
      <p:sp>
        <p:nvSpPr>
          <p:cNvPr id="368" name="Google Shape;368;g306eb55403b_2_13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d3b398e784_0_0"/>
          <p:cNvSpPr txBox="1"/>
          <p:nvPr>
            <p:ph type="title"/>
          </p:nvPr>
        </p:nvSpPr>
        <p:spPr>
          <a:xfrm>
            <a:off x="766225" y="304800"/>
            <a:ext cx="109602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4: Skill matching and Visualization</a:t>
            </a:r>
            <a:endParaRPr b="1" sz="3400">
              <a:solidFill>
                <a:srgbClr val="FF0000"/>
              </a:solidFill>
            </a:endParaRPr>
          </a:p>
        </p:txBody>
      </p:sp>
      <p:sp>
        <p:nvSpPr>
          <p:cNvPr id="375" name="Google Shape;375;g2d3b398e784_0_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6" name="Google Shape;376;g2d3b398e784_0_0"/>
          <p:cNvPicPr preferRelativeResize="0"/>
          <p:nvPr/>
        </p:nvPicPr>
        <p:blipFill>
          <a:blip r:embed="rId3">
            <a:alphaModFix/>
          </a:blip>
          <a:stretch>
            <a:fillRect/>
          </a:stretch>
        </p:blipFill>
        <p:spPr>
          <a:xfrm>
            <a:off x="2141050" y="1890200"/>
            <a:ext cx="8210550" cy="3781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306eb55403b_2_351"/>
          <p:cNvSpPr txBox="1"/>
          <p:nvPr>
            <p:ph type="title"/>
          </p:nvPr>
        </p:nvSpPr>
        <p:spPr>
          <a:xfrm>
            <a:off x="766225" y="304800"/>
            <a:ext cx="109602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4: Skill matching and Visualization</a:t>
            </a:r>
            <a:endParaRPr b="1" sz="3400">
              <a:solidFill>
                <a:srgbClr val="FF0000"/>
              </a:solidFill>
            </a:endParaRPr>
          </a:p>
        </p:txBody>
      </p:sp>
      <p:sp>
        <p:nvSpPr>
          <p:cNvPr id="383" name="Google Shape;383;g306eb55403b_2_35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4" name="Google Shape;384;g306eb55403b_2_351"/>
          <p:cNvPicPr preferRelativeResize="0"/>
          <p:nvPr/>
        </p:nvPicPr>
        <p:blipFill>
          <a:blip r:embed="rId3">
            <a:alphaModFix/>
          </a:blip>
          <a:stretch>
            <a:fillRect/>
          </a:stretch>
        </p:blipFill>
        <p:spPr>
          <a:xfrm>
            <a:off x="678650" y="1673100"/>
            <a:ext cx="10433949" cy="4419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06eb55403b_2_146"/>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Summary of Key Concepts:</a:t>
            </a:r>
            <a:endParaRPr b="1">
              <a:solidFill>
                <a:srgbClr val="FF0000"/>
              </a:solidFill>
            </a:endParaRPr>
          </a:p>
        </p:txBody>
      </p:sp>
      <p:sp>
        <p:nvSpPr>
          <p:cNvPr id="391" name="Google Shape;391;g306eb55403b_2_146"/>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368300" lvl="0" marL="457200" rtl="0" algn="just">
              <a:spcBef>
                <a:spcPts val="360"/>
              </a:spcBef>
              <a:spcAft>
                <a:spcPts val="0"/>
              </a:spcAft>
              <a:buSzPts val="2200"/>
              <a:buFont typeface="Times New Roman"/>
              <a:buChar char="❖"/>
            </a:pPr>
            <a:r>
              <a:rPr b="1" lang="en-US" sz="2200">
                <a:latin typeface="Times New Roman"/>
                <a:ea typeface="Times New Roman"/>
                <a:cs typeface="Times New Roman"/>
                <a:sym typeface="Times New Roman"/>
              </a:rPr>
              <a:t>Text Extraction</a:t>
            </a:r>
            <a:r>
              <a:rPr lang="en-US" sz="2200">
                <a:latin typeface="Times New Roman"/>
                <a:ea typeface="Times New Roman"/>
                <a:cs typeface="Times New Roman"/>
                <a:sym typeface="Times New Roman"/>
              </a:rPr>
              <a:t>: Extracts raw text from PDFs and DOCX files using libraries such as </a:t>
            </a:r>
            <a:r>
              <a:rPr lang="en-US" sz="2200">
                <a:solidFill>
                  <a:srgbClr val="188038"/>
                </a:solidFill>
                <a:latin typeface="Times New Roman"/>
                <a:ea typeface="Times New Roman"/>
                <a:cs typeface="Times New Roman"/>
                <a:sym typeface="Times New Roman"/>
              </a:rPr>
              <a:t>fitz</a:t>
            </a:r>
            <a:r>
              <a:rPr lang="en-US" sz="2200">
                <a:latin typeface="Times New Roman"/>
                <a:ea typeface="Times New Roman"/>
                <a:cs typeface="Times New Roman"/>
                <a:sym typeface="Times New Roman"/>
              </a:rPr>
              <a:t> and </a:t>
            </a:r>
            <a:r>
              <a:rPr lang="en-US" sz="2200">
                <a:solidFill>
                  <a:srgbClr val="188038"/>
                </a:solidFill>
                <a:latin typeface="Times New Roman"/>
                <a:ea typeface="Times New Roman"/>
                <a:cs typeface="Times New Roman"/>
                <a:sym typeface="Times New Roman"/>
              </a:rPr>
              <a:t>python-docx</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b="1" lang="en-US" sz="2200">
                <a:latin typeface="Times New Roman"/>
                <a:ea typeface="Times New Roman"/>
                <a:cs typeface="Times New Roman"/>
                <a:sym typeface="Times New Roman"/>
              </a:rPr>
              <a:t>spaCy for NLP</a:t>
            </a:r>
            <a:r>
              <a:rPr lang="en-US" sz="2200">
                <a:latin typeface="Times New Roman"/>
                <a:ea typeface="Times New Roman"/>
                <a:cs typeface="Times New Roman"/>
                <a:sym typeface="Times New Roman"/>
              </a:rPr>
              <a:t>: Tokenizes and lemmatizes the resume text to compare it with skill keywords.</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b="1" lang="en-US" sz="2200">
                <a:latin typeface="Times New Roman"/>
                <a:ea typeface="Times New Roman"/>
                <a:cs typeface="Times New Roman"/>
                <a:sym typeface="Times New Roman"/>
              </a:rPr>
              <a:t>TF-IDF</a:t>
            </a:r>
            <a:r>
              <a:rPr lang="en-US" sz="2200">
                <a:latin typeface="Times New Roman"/>
                <a:ea typeface="Times New Roman"/>
                <a:cs typeface="Times New Roman"/>
                <a:sym typeface="Times New Roman"/>
              </a:rPr>
              <a:t>: Converts textual data (skills) into a numerical representation, useful for machine learning algorithms.</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b="1" lang="en-US" sz="2200">
                <a:latin typeface="Times New Roman"/>
                <a:ea typeface="Times New Roman"/>
                <a:cs typeface="Times New Roman"/>
                <a:sym typeface="Times New Roman"/>
              </a:rPr>
              <a:t>Random Forest</a:t>
            </a:r>
            <a:r>
              <a:rPr lang="en-US" sz="2200">
                <a:latin typeface="Times New Roman"/>
                <a:ea typeface="Times New Roman"/>
                <a:cs typeface="Times New Roman"/>
                <a:sym typeface="Times New Roman"/>
              </a:rPr>
              <a:t>: A powerful ensemble model used to predict job roles based on the extracted and vectorized skills.</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b="1" lang="en-US" sz="2200">
                <a:latin typeface="Times New Roman"/>
                <a:ea typeface="Times New Roman"/>
                <a:cs typeface="Times New Roman"/>
                <a:sym typeface="Times New Roman"/>
              </a:rPr>
              <a:t>Accuracy Evaluation</a:t>
            </a:r>
            <a:r>
              <a:rPr lang="en-US" sz="2200">
                <a:latin typeface="Times New Roman"/>
                <a:ea typeface="Times New Roman"/>
                <a:cs typeface="Times New Roman"/>
                <a:sym typeface="Times New Roman"/>
              </a:rPr>
              <a:t>: Measures how well the model predicts job roles using the </a:t>
            </a:r>
            <a:r>
              <a:rPr lang="en-US" sz="2200">
                <a:solidFill>
                  <a:srgbClr val="188038"/>
                </a:solidFill>
                <a:latin typeface="Times New Roman"/>
                <a:ea typeface="Times New Roman"/>
                <a:cs typeface="Times New Roman"/>
                <a:sym typeface="Times New Roman"/>
              </a:rPr>
              <a:t>accuracy_score</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b="1" lang="en-US" sz="2200">
                <a:latin typeface="Times New Roman"/>
                <a:ea typeface="Times New Roman"/>
                <a:cs typeface="Times New Roman"/>
                <a:sym typeface="Times New Roman"/>
              </a:rPr>
              <a:t>Skill Matching</a:t>
            </a:r>
            <a:r>
              <a:rPr lang="en-US" sz="2200">
                <a:latin typeface="Times New Roman"/>
                <a:ea typeface="Times New Roman"/>
                <a:cs typeface="Times New Roman"/>
                <a:sym typeface="Times New Roman"/>
              </a:rPr>
              <a:t>: Compares resume skills with required job role skills and visualizes the result.</a:t>
            </a:r>
            <a:endParaRPr sz="2200">
              <a:latin typeface="Times New Roman"/>
              <a:ea typeface="Times New Roman"/>
              <a:cs typeface="Times New Roman"/>
              <a:sym typeface="Times New Roman"/>
            </a:endParaRPr>
          </a:p>
          <a:p>
            <a:pPr indent="0" lvl="0" marL="457200" rtl="0" algn="just">
              <a:spcBef>
                <a:spcPts val="360"/>
              </a:spcBef>
              <a:spcAft>
                <a:spcPts val="0"/>
              </a:spcAft>
              <a:buNone/>
            </a:pPr>
            <a:r>
              <a:t/>
            </a:r>
            <a:endParaRPr sz="2200">
              <a:latin typeface="Times New Roman"/>
              <a:ea typeface="Times New Roman"/>
              <a:cs typeface="Times New Roman"/>
              <a:sym typeface="Times New Roman"/>
            </a:endParaRPr>
          </a:p>
        </p:txBody>
      </p:sp>
      <p:sp>
        <p:nvSpPr>
          <p:cNvPr id="392" name="Google Shape;392;g306eb55403b_2_146"/>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306eb55403b_2_193"/>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SECTION 2: MODULE 1</a:t>
            </a:r>
            <a:endParaRPr/>
          </a:p>
        </p:txBody>
      </p:sp>
      <p:sp>
        <p:nvSpPr>
          <p:cNvPr id="399" name="Google Shape;399;g306eb55403b_2_193"/>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00" name="Google Shape;400;g306eb55403b_2_193"/>
          <p:cNvPicPr preferRelativeResize="0"/>
          <p:nvPr/>
        </p:nvPicPr>
        <p:blipFill>
          <a:blip r:embed="rId3">
            <a:alphaModFix/>
          </a:blip>
          <a:stretch>
            <a:fillRect/>
          </a:stretch>
        </p:blipFill>
        <p:spPr>
          <a:xfrm>
            <a:off x="766225" y="1995250"/>
            <a:ext cx="10344701" cy="3526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306eb55403b_2_155"/>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1: Vectorization</a:t>
            </a:r>
            <a:endParaRPr/>
          </a:p>
        </p:txBody>
      </p:sp>
      <p:sp>
        <p:nvSpPr>
          <p:cNvPr id="407" name="Google Shape;407;g306eb55403b_2_155"/>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Algorithm</a:t>
            </a:r>
            <a:r>
              <a:rPr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TF-IDF (Term Frequency-Inverse Document Frequency)</a:t>
            </a:r>
            <a:endParaRPr b="1" sz="17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Formula:</a:t>
            </a:r>
            <a:endParaRPr b="1" sz="17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For each term t in document d, the TF-IDF score is calculated as:</a:t>
            </a:r>
            <a:endParaRPr sz="17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700">
                <a:latin typeface="Times New Roman"/>
                <a:ea typeface="Times New Roman"/>
                <a:cs typeface="Times New Roman"/>
                <a:sym typeface="Times New Roman"/>
              </a:rPr>
              <a:t>TF-IDF(t,d)=TF(t,d)×log⁡(N/DF(t))</a:t>
            </a:r>
            <a:endParaRPr sz="17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700">
                <a:latin typeface="Times New Roman"/>
                <a:ea typeface="Times New Roman"/>
                <a:cs typeface="Times New Roman"/>
                <a:sym typeface="Times New Roman"/>
              </a:rPr>
              <a:t>TF-IDF(t, d) = (Number of times t appears in document d)/(Total number of terms in </a:t>
            </a:r>
            <a:r>
              <a:rPr lang="en-US" sz="1700">
                <a:latin typeface="Times New Roman"/>
                <a:ea typeface="Times New Roman"/>
                <a:cs typeface="Times New Roman"/>
                <a:sym typeface="Times New Roman"/>
              </a:rPr>
              <a:t>document d)</a:t>
            </a:r>
            <a:endParaRPr sz="17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Explanation:</a:t>
            </a:r>
            <a:endParaRPr b="1" sz="1700">
              <a:latin typeface="Times New Roman"/>
              <a:ea typeface="Times New Roman"/>
              <a:cs typeface="Times New Roman"/>
              <a:sym typeface="Times New Roman"/>
            </a:endParaRPr>
          </a:p>
          <a:p>
            <a:pPr indent="-336550" lvl="0" marL="457200" rtl="0" algn="just">
              <a:lnSpc>
                <a:spcPct val="100000"/>
              </a:lnSpc>
              <a:spcBef>
                <a:spcPts val="1200"/>
              </a:spcBef>
              <a:spcAft>
                <a:spcPts val="0"/>
              </a:spcAft>
              <a:buClr>
                <a:schemeClr val="dk1"/>
              </a:buClr>
              <a:buSzPts val="1700"/>
              <a:buFont typeface="Arial"/>
              <a:buChar char="●"/>
            </a:pPr>
            <a:r>
              <a:rPr b="1" lang="en-US" sz="1700">
                <a:latin typeface="Times New Roman"/>
                <a:ea typeface="Times New Roman"/>
                <a:cs typeface="Times New Roman"/>
                <a:sym typeface="Times New Roman"/>
              </a:rPr>
              <a:t>TF (Term Frequency)</a:t>
            </a:r>
            <a:r>
              <a:rPr lang="en-US" sz="1700">
                <a:latin typeface="Times New Roman"/>
                <a:ea typeface="Times New Roman"/>
                <a:cs typeface="Times New Roman"/>
                <a:sym typeface="Times New Roman"/>
              </a:rPr>
              <a:t>: Measures how frequently a term appears in a document.</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Arial"/>
              <a:buChar char="●"/>
            </a:pPr>
            <a:r>
              <a:rPr b="1" lang="en-US" sz="1700">
                <a:latin typeface="Times New Roman"/>
                <a:ea typeface="Times New Roman"/>
                <a:cs typeface="Times New Roman"/>
                <a:sym typeface="Times New Roman"/>
              </a:rPr>
              <a:t>IDF (Inverse Document Frequency)</a:t>
            </a:r>
            <a:r>
              <a:rPr lang="en-US" sz="1700">
                <a:latin typeface="Times New Roman"/>
                <a:ea typeface="Times New Roman"/>
                <a:cs typeface="Times New Roman"/>
                <a:sym typeface="Times New Roman"/>
              </a:rPr>
              <a:t>: Measures how rare or common a term is across the entire corpus. Rare terms have a higher IDF score, indicating their significance in a document.</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The TF-IDF value is the product of TF and IDF, assigning higher weights to terms that are frequent in a specific document but not common across all documents.</a:t>
            </a:r>
            <a:endParaRPr sz="17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The </a:t>
            </a:r>
            <a:r>
              <a:rPr lang="en-US" sz="1700">
                <a:solidFill>
                  <a:srgbClr val="188038"/>
                </a:solidFill>
                <a:latin typeface="Times New Roman"/>
                <a:ea typeface="Times New Roman"/>
                <a:cs typeface="Times New Roman"/>
                <a:sym typeface="Times New Roman"/>
              </a:rPr>
              <a:t>tfidf_vectorizer.fit_transform()</a:t>
            </a:r>
            <a:r>
              <a:rPr lang="en-US" sz="1700">
                <a:latin typeface="Times New Roman"/>
                <a:ea typeface="Times New Roman"/>
                <a:cs typeface="Times New Roman"/>
                <a:sym typeface="Times New Roman"/>
              </a:rPr>
              <a:t> function uses this formula to convert the job roles' skills into feature vectors.</a:t>
            </a:r>
            <a:endParaRPr sz="17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700">
              <a:latin typeface="Times New Roman"/>
              <a:ea typeface="Times New Roman"/>
              <a:cs typeface="Times New Roman"/>
              <a:sym typeface="Times New Roman"/>
            </a:endParaRPr>
          </a:p>
        </p:txBody>
      </p:sp>
      <p:sp>
        <p:nvSpPr>
          <p:cNvPr id="408" name="Google Shape;408;g306eb55403b_2_155"/>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306eb55403b_2_207"/>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SECTION 2: MODULE 2</a:t>
            </a:r>
            <a:endParaRPr/>
          </a:p>
        </p:txBody>
      </p:sp>
      <p:sp>
        <p:nvSpPr>
          <p:cNvPr id="415" name="Google Shape;415;g306eb55403b_2_207"/>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16" name="Google Shape;416;g306eb55403b_2_207"/>
          <p:cNvPicPr preferRelativeResize="0"/>
          <p:nvPr/>
        </p:nvPicPr>
        <p:blipFill>
          <a:blip r:embed="rId3">
            <a:alphaModFix/>
          </a:blip>
          <a:stretch>
            <a:fillRect/>
          </a:stretch>
        </p:blipFill>
        <p:spPr>
          <a:xfrm>
            <a:off x="1522300" y="1921675"/>
            <a:ext cx="9054599" cy="329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Abstract</a:t>
            </a:r>
            <a:endParaRPr sz="2800"/>
          </a:p>
        </p:txBody>
      </p:sp>
      <p:sp>
        <p:nvSpPr>
          <p:cNvPr id="121" name="Google Shape;121;p4"/>
          <p:cNvSpPr txBox="1"/>
          <p:nvPr>
            <p:ph idx="1" type="body"/>
          </p:nvPr>
        </p:nvSpPr>
        <p:spPr>
          <a:xfrm>
            <a:off x="766226" y="1978025"/>
            <a:ext cx="10668000" cy="42672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project operates in the domain of human resource management and recruitment, specifically focusing on skill analysis and job role alignment.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project is useful in this domain as it helps individuals identify missing skills for a chosen job role and recommends suitable positions based on their current skills.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assists job seekers in career development and employers in streamlining candidate matching.</a:t>
            </a:r>
            <a:r>
              <a:rPr lang="en-US" sz="2400">
                <a:latin typeface="Times New Roman"/>
                <a:ea typeface="Times New Roman"/>
                <a:cs typeface="Times New Roman"/>
                <a:sym typeface="Times New Roman"/>
              </a:rPr>
              <a:t> </a:t>
            </a:r>
            <a:endParaRPr i="0" sz="2400" u="none" cap="none" strike="noStrike">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122" name="Google Shape;12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123" name="Google Shape;12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24" name="Google Shape;12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306eb55403b_2_162"/>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2: Resume skill vectorization</a:t>
            </a:r>
            <a:endParaRPr/>
          </a:p>
        </p:txBody>
      </p:sp>
      <p:sp>
        <p:nvSpPr>
          <p:cNvPr id="423" name="Google Shape;423;g306eb55403b_2_162"/>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300">
                <a:latin typeface="Times New Roman"/>
                <a:ea typeface="Times New Roman"/>
                <a:cs typeface="Times New Roman"/>
                <a:sym typeface="Times New Roman"/>
              </a:rPr>
              <a:t>Algorithm</a:t>
            </a:r>
            <a:r>
              <a:rPr lang="en-US" sz="2300">
                <a:latin typeface="Times New Roman"/>
                <a:ea typeface="Times New Roman"/>
                <a:cs typeface="Times New Roman"/>
                <a:sym typeface="Times New Roman"/>
              </a:rPr>
              <a:t>: </a:t>
            </a:r>
            <a:r>
              <a:rPr b="1" lang="en-US" sz="2300">
                <a:latin typeface="Times New Roman"/>
                <a:ea typeface="Times New Roman"/>
                <a:cs typeface="Times New Roman"/>
                <a:sym typeface="Times New Roman"/>
              </a:rPr>
              <a:t>TF-IDF transformation</a:t>
            </a:r>
            <a:endParaRPr b="1" sz="2300">
              <a:latin typeface="Times New Roman"/>
              <a:ea typeface="Times New Roman"/>
              <a:cs typeface="Times New Roman"/>
              <a:sym typeface="Times New Roman"/>
            </a:endParaRPr>
          </a:p>
          <a:p>
            <a:pPr indent="-374650" lvl="0" marL="457200" rtl="0" algn="just">
              <a:lnSpc>
                <a:spcPct val="115000"/>
              </a:lnSpc>
              <a:spcBef>
                <a:spcPts val="1200"/>
              </a:spcBef>
              <a:spcAft>
                <a:spcPts val="0"/>
              </a:spcAft>
              <a:buClr>
                <a:schemeClr val="dk1"/>
              </a:buClr>
              <a:buSzPts val="2300"/>
              <a:buFont typeface="Arial"/>
              <a:buChar char="●"/>
            </a:pPr>
            <a:r>
              <a:rPr b="1" lang="en-US" sz="2300">
                <a:latin typeface="Times New Roman"/>
                <a:ea typeface="Times New Roman"/>
                <a:cs typeface="Times New Roman"/>
                <a:sym typeface="Times New Roman"/>
              </a:rPr>
              <a:t>Formula</a:t>
            </a:r>
            <a:r>
              <a:rPr lang="en-US" sz="2300">
                <a:latin typeface="Times New Roman"/>
                <a:ea typeface="Times New Roman"/>
                <a:cs typeface="Times New Roman"/>
                <a:sym typeface="Times New Roman"/>
              </a:rPr>
              <a:t>: The </a:t>
            </a:r>
            <a:r>
              <a:rPr b="1" lang="en-US" sz="2300">
                <a:latin typeface="Times New Roman"/>
                <a:ea typeface="Times New Roman"/>
                <a:cs typeface="Times New Roman"/>
                <a:sym typeface="Times New Roman"/>
              </a:rPr>
              <a:t>same TF-IDF formula</a:t>
            </a:r>
            <a:r>
              <a:rPr lang="en-US" sz="2300">
                <a:latin typeface="Times New Roman"/>
                <a:ea typeface="Times New Roman"/>
                <a:cs typeface="Times New Roman"/>
                <a:sym typeface="Times New Roman"/>
              </a:rPr>
              <a:t> from Step 1 is used here to transform the resume into a vector.</a:t>
            </a:r>
            <a:endParaRPr sz="23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300">
                <a:latin typeface="Times New Roman"/>
                <a:ea typeface="Times New Roman"/>
                <a:cs typeface="Times New Roman"/>
                <a:sym typeface="Times New Roman"/>
              </a:rPr>
              <a:t>Explanation:</a:t>
            </a:r>
            <a:endParaRPr b="1" sz="2300">
              <a:latin typeface="Times New Roman"/>
              <a:ea typeface="Times New Roman"/>
              <a:cs typeface="Times New Roman"/>
              <a:sym typeface="Times New Roman"/>
            </a:endParaRPr>
          </a:p>
          <a:p>
            <a:pPr indent="-374650" lvl="0" marL="457200" rtl="0" algn="just">
              <a:lnSpc>
                <a:spcPct val="115000"/>
              </a:lnSpc>
              <a:spcBef>
                <a:spcPts val="1200"/>
              </a:spcBef>
              <a:spcAft>
                <a:spcPts val="0"/>
              </a:spcAft>
              <a:buClr>
                <a:schemeClr val="dk1"/>
              </a:buClr>
              <a:buSzPts val="2300"/>
              <a:buFont typeface="Arial"/>
              <a:buChar char="●"/>
            </a:pPr>
            <a:r>
              <a:rPr lang="en-US" sz="2300">
                <a:latin typeface="Times New Roman"/>
                <a:ea typeface="Times New Roman"/>
                <a:cs typeface="Times New Roman"/>
                <a:sym typeface="Times New Roman"/>
              </a:rPr>
              <a:t>The resume is converted into a string and then transformed using the </a:t>
            </a:r>
            <a:r>
              <a:rPr b="1" lang="en-US" sz="2300">
                <a:latin typeface="Times New Roman"/>
                <a:ea typeface="Times New Roman"/>
                <a:cs typeface="Times New Roman"/>
                <a:sym typeface="Times New Roman"/>
              </a:rPr>
              <a:t>TF-IDF model</a:t>
            </a:r>
            <a:r>
              <a:rPr lang="en-US" sz="2300">
                <a:latin typeface="Times New Roman"/>
                <a:ea typeface="Times New Roman"/>
                <a:cs typeface="Times New Roman"/>
                <a:sym typeface="Times New Roman"/>
              </a:rPr>
              <a:t> that was already trained on the job role skills (Step 1).</a:t>
            </a:r>
            <a:endParaRPr sz="2300">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This ensures that both the resume and job roles are represented in the same vector space.</a:t>
            </a:r>
            <a:endParaRPr sz="23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2300">
                <a:latin typeface="Times New Roman"/>
                <a:ea typeface="Times New Roman"/>
                <a:cs typeface="Times New Roman"/>
                <a:sym typeface="Times New Roman"/>
              </a:rPr>
              <a:t>The </a:t>
            </a:r>
            <a:r>
              <a:rPr lang="en-US" sz="2300">
                <a:solidFill>
                  <a:srgbClr val="188038"/>
                </a:solidFill>
                <a:latin typeface="Times New Roman"/>
                <a:ea typeface="Times New Roman"/>
                <a:cs typeface="Times New Roman"/>
                <a:sym typeface="Times New Roman"/>
              </a:rPr>
              <a:t>tfidf_vectorizer.transform([resume_skills_str])</a:t>
            </a:r>
            <a:r>
              <a:rPr lang="en-US" sz="2300">
                <a:latin typeface="Times New Roman"/>
                <a:ea typeface="Times New Roman"/>
                <a:cs typeface="Times New Roman"/>
                <a:sym typeface="Times New Roman"/>
              </a:rPr>
              <a:t> function applies this transformation.</a:t>
            </a:r>
            <a:endParaRPr sz="23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424" name="Google Shape;424;g306eb55403b_2_16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306eb55403b_2_366"/>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2: Resume skill vectorization</a:t>
            </a:r>
            <a:endParaRPr/>
          </a:p>
        </p:txBody>
      </p:sp>
      <p:sp>
        <p:nvSpPr>
          <p:cNvPr id="431" name="Google Shape;431;g306eb55403b_2_366"/>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2" name="Google Shape;432;g306eb55403b_2_366"/>
          <p:cNvPicPr preferRelativeResize="0"/>
          <p:nvPr/>
        </p:nvPicPr>
        <p:blipFill rotWithShape="1">
          <a:blip r:embed="rId3">
            <a:alphaModFix/>
          </a:blip>
          <a:srcRect b="4900" l="-4149" r="4149" t="-4900"/>
          <a:stretch/>
        </p:blipFill>
        <p:spPr>
          <a:xfrm>
            <a:off x="1534100" y="1520700"/>
            <a:ext cx="8018851" cy="442726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306eb55403b_2_169"/>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SECTION 2: MODULE 3</a:t>
            </a:r>
            <a:endParaRPr/>
          </a:p>
        </p:txBody>
      </p:sp>
      <p:sp>
        <p:nvSpPr>
          <p:cNvPr id="439" name="Google Shape;439;g306eb55403b_2_169"/>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40" name="Google Shape;440;g306eb55403b_2_169"/>
          <p:cNvPicPr preferRelativeResize="0"/>
          <p:nvPr/>
        </p:nvPicPr>
        <p:blipFill>
          <a:blip r:embed="rId3">
            <a:alphaModFix/>
          </a:blip>
          <a:stretch>
            <a:fillRect/>
          </a:stretch>
        </p:blipFill>
        <p:spPr>
          <a:xfrm>
            <a:off x="1637225" y="1793050"/>
            <a:ext cx="9003526" cy="42997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306eb55403b_2_186"/>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Cosine similarity</a:t>
            </a:r>
            <a:endParaRPr/>
          </a:p>
        </p:txBody>
      </p:sp>
      <p:sp>
        <p:nvSpPr>
          <p:cNvPr id="447" name="Google Shape;447;g306eb55403b_2_186"/>
          <p:cNvSpPr txBox="1"/>
          <p:nvPr>
            <p:ph idx="1" type="body"/>
          </p:nvPr>
        </p:nvSpPr>
        <p:spPr>
          <a:xfrm>
            <a:off x="755650" y="1752600"/>
            <a:ext cx="5274900" cy="4798800"/>
          </a:xfrm>
          <a:prstGeom prst="rect">
            <a:avLst/>
          </a:prstGeom>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US" sz="1500">
                <a:latin typeface="Times New Roman"/>
                <a:ea typeface="Times New Roman"/>
                <a:cs typeface="Times New Roman"/>
                <a:sym typeface="Times New Roman"/>
              </a:rPr>
              <a:t>Algorithm</a:t>
            </a:r>
            <a:r>
              <a:rPr lang="en-US" sz="1500">
                <a:latin typeface="Times New Roman"/>
                <a:ea typeface="Times New Roman"/>
                <a:cs typeface="Times New Roman"/>
                <a:sym typeface="Times New Roman"/>
              </a:rPr>
              <a:t>: </a:t>
            </a:r>
            <a:r>
              <a:rPr b="1" lang="en-US" sz="1500">
                <a:latin typeface="Times New Roman"/>
                <a:ea typeface="Times New Roman"/>
                <a:cs typeface="Times New Roman"/>
                <a:sym typeface="Times New Roman"/>
              </a:rPr>
              <a:t>Cosine Similarity</a:t>
            </a:r>
            <a:endParaRPr b="1" sz="15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US" sz="1500">
                <a:latin typeface="Times New Roman"/>
                <a:ea typeface="Times New Roman"/>
                <a:cs typeface="Times New Roman"/>
                <a:sym typeface="Times New Roman"/>
              </a:rPr>
              <a:t>Formula:</a:t>
            </a:r>
            <a:endParaRPr b="1" sz="15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500">
                <a:latin typeface="Times New Roman"/>
                <a:ea typeface="Times New Roman"/>
                <a:cs typeface="Times New Roman"/>
                <a:sym typeface="Times New Roman"/>
              </a:rPr>
              <a:t>Cosine similarity between two vectors A and B is calculated as:</a:t>
            </a:r>
            <a:endParaRPr sz="15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500">
                <a:latin typeface="Times New Roman"/>
                <a:ea typeface="Times New Roman"/>
                <a:cs typeface="Times New Roman"/>
                <a:sym typeface="Times New Roman"/>
              </a:rPr>
              <a:t>Cosine Similarity(A,B)=(A.B) / ||A|| ||B||</a:t>
            </a:r>
            <a:endParaRPr sz="15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500">
                <a:latin typeface="Times New Roman"/>
                <a:ea typeface="Times New Roman"/>
                <a:cs typeface="Times New Roman"/>
                <a:sym typeface="Times New Roman"/>
              </a:rPr>
              <a:t>Where</a:t>
            </a:r>
            <a:endParaRPr sz="15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500">
                <a:latin typeface="Times New Roman"/>
                <a:ea typeface="Times New Roman"/>
                <a:cs typeface="Times New Roman"/>
                <a:sym typeface="Times New Roman"/>
              </a:rPr>
              <a:t>A⋅B: </a:t>
            </a:r>
            <a:r>
              <a:rPr b="1" lang="en-US" sz="1500">
                <a:latin typeface="Times New Roman"/>
                <a:ea typeface="Times New Roman"/>
                <a:cs typeface="Times New Roman"/>
                <a:sym typeface="Times New Roman"/>
              </a:rPr>
              <a:t>Dot product</a:t>
            </a:r>
            <a:r>
              <a:rPr lang="en-US" sz="1500">
                <a:latin typeface="Times New Roman"/>
                <a:ea typeface="Times New Roman"/>
                <a:cs typeface="Times New Roman"/>
                <a:sym typeface="Times New Roman"/>
              </a:rPr>
              <a:t> of vectors A and B</a:t>
            </a:r>
            <a:endParaRPr sz="15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500">
                <a:latin typeface="Times New Roman"/>
                <a:ea typeface="Times New Roman"/>
                <a:cs typeface="Times New Roman"/>
                <a:sym typeface="Times New Roman"/>
              </a:rPr>
              <a:t>A⋅B=i=1∑n​ Ai​×Bi​</a:t>
            </a:r>
            <a:endParaRPr sz="15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500">
                <a:latin typeface="Times New Roman"/>
                <a:ea typeface="Times New Roman"/>
                <a:cs typeface="Times New Roman"/>
                <a:sym typeface="Times New Roman"/>
              </a:rPr>
              <a:t>(where Ai and Bi are the i-th elements of vectors A and B).</a:t>
            </a:r>
            <a:endParaRPr sz="15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300">
                <a:latin typeface="Times New Roman"/>
                <a:ea typeface="Times New Roman"/>
                <a:cs typeface="Times New Roman"/>
                <a:sym typeface="Times New Roman"/>
              </a:rPr>
              <a:t>|∣A∣∣: </a:t>
            </a:r>
            <a:r>
              <a:rPr b="1" lang="en-US" sz="1300">
                <a:latin typeface="Times New Roman"/>
                <a:ea typeface="Times New Roman"/>
                <a:cs typeface="Times New Roman"/>
                <a:sym typeface="Times New Roman"/>
              </a:rPr>
              <a:t>Magnitude (length)</a:t>
            </a:r>
            <a:r>
              <a:rPr lang="en-US" sz="1300">
                <a:latin typeface="Times New Roman"/>
                <a:ea typeface="Times New Roman"/>
                <a:cs typeface="Times New Roman"/>
                <a:sym typeface="Times New Roman"/>
              </a:rPr>
              <a:t> of vector A</a:t>
            </a:r>
            <a:endParaRPr sz="13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300">
                <a:latin typeface="Times New Roman"/>
                <a:ea typeface="Times New Roman"/>
                <a:cs typeface="Times New Roman"/>
                <a:sym typeface="Times New Roman"/>
              </a:rPr>
              <a:t>∣∣A∣∣= sqrt (A12​+A22​+⋯+An2​​)</a:t>
            </a:r>
            <a:endParaRPr sz="13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300">
                <a:latin typeface="Times New Roman"/>
                <a:ea typeface="Times New Roman"/>
                <a:cs typeface="Times New Roman"/>
                <a:sym typeface="Times New Roman"/>
              </a:rPr>
              <a:t>∣∣B∣∣: </a:t>
            </a:r>
            <a:r>
              <a:rPr b="1" lang="en-US" sz="1300">
                <a:latin typeface="Times New Roman"/>
                <a:ea typeface="Times New Roman"/>
                <a:cs typeface="Times New Roman"/>
                <a:sym typeface="Times New Roman"/>
              </a:rPr>
              <a:t>Magnitude (length)</a:t>
            </a:r>
            <a:r>
              <a:rPr lang="en-US" sz="1300">
                <a:latin typeface="Times New Roman"/>
                <a:ea typeface="Times New Roman"/>
                <a:cs typeface="Times New Roman"/>
                <a:sym typeface="Times New Roman"/>
              </a:rPr>
              <a:t> of vector B</a:t>
            </a:r>
            <a:endParaRPr sz="13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300">
                <a:latin typeface="Times New Roman"/>
                <a:ea typeface="Times New Roman"/>
                <a:cs typeface="Times New Roman"/>
                <a:sym typeface="Times New Roman"/>
              </a:rPr>
              <a:t>∣∣B∣∣=sqrt (B12+B22+⋯+Bn2)</a:t>
            </a:r>
            <a:endParaRPr sz="13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1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2100">
              <a:latin typeface="Times New Roman"/>
              <a:ea typeface="Times New Roman"/>
              <a:cs typeface="Times New Roman"/>
              <a:sym typeface="Times New Roman"/>
            </a:endParaRPr>
          </a:p>
        </p:txBody>
      </p:sp>
      <p:sp>
        <p:nvSpPr>
          <p:cNvPr id="448" name="Google Shape;448;g306eb55403b_2_186"/>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49" name="Google Shape;449;g306eb55403b_2_186"/>
          <p:cNvSpPr txBox="1"/>
          <p:nvPr>
            <p:ph idx="1" type="body"/>
          </p:nvPr>
        </p:nvSpPr>
        <p:spPr>
          <a:xfrm>
            <a:off x="6412326" y="1841150"/>
            <a:ext cx="52749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1800">
                <a:latin typeface="Times New Roman"/>
                <a:ea typeface="Times New Roman"/>
                <a:cs typeface="Times New Roman"/>
                <a:sym typeface="Times New Roman"/>
              </a:rPr>
              <a:t>Explanation:</a:t>
            </a:r>
            <a:endParaRPr b="1"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Cosine similarity measures the cosine of the angle between two vectors. A cosine similarity of 1 means the vectors are identical, and 0 means they are completely dissimilar.</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The </a:t>
            </a:r>
            <a:r>
              <a:rPr b="1" lang="en-US" sz="1800">
                <a:latin typeface="Times New Roman"/>
                <a:ea typeface="Times New Roman"/>
                <a:cs typeface="Times New Roman"/>
                <a:sym typeface="Times New Roman"/>
              </a:rPr>
              <a:t>dot product</a:t>
            </a:r>
            <a:r>
              <a:rPr lang="en-US" sz="1800">
                <a:latin typeface="Times New Roman"/>
                <a:ea typeface="Times New Roman"/>
                <a:cs typeface="Times New Roman"/>
                <a:sym typeface="Times New Roman"/>
              </a:rPr>
              <a:t> captures the similarity in direction between two vectors, while the </a:t>
            </a:r>
            <a:r>
              <a:rPr b="1" lang="en-US" sz="1800">
                <a:latin typeface="Times New Roman"/>
                <a:ea typeface="Times New Roman"/>
                <a:cs typeface="Times New Roman"/>
                <a:sym typeface="Times New Roman"/>
              </a:rPr>
              <a:t>magnitudes</a:t>
            </a:r>
            <a:r>
              <a:rPr lang="en-US" sz="1800">
                <a:latin typeface="Times New Roman"/>
                <a:ea typeface="Times New Roman"/>
                <a:cs typeface="Times New Roman"/>
                <a:sym typeface="Times New Roman"/>
              </a:rPr>
              <a:t> normalize the comparison.</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800">
                <a:latin typeface="Times New Roman"/>
                <a:ea typeface="Times New Roman"/>
                <a:cs typeface="Times New Roman"/>
                <a:sym typeface="Times New Roman"/>
              </a:rPr>
              <a:t>The </a:t>
            </a:r>
            <a:r>
              <a:rPr lang="en-US" sz="1800">
                <a:solidFill>
                  <a:srgbClr val="188038"/>
                </a:solidFill>
                <a:latin typeface="Times New Roman"/>
                <a:ea typeface="Times New Roman"/>
                <a:cs typeface="Times New Roman"/>
                <a:sym typeface="Times New Roman"/>
              </a:rPr>
              <a:t>cosine_similarity(resume_vector, X)</a:t>
            </a:r>
            <a:r>
              <a:rPr lang="en-US" sz="1800">
                <a:latin typeface="Times New Roman"/>
                <a:ea typeface="Times New Roman"/>
                <a:cs typeface="Times New Roman"/>
                <a:sym typeface="Times New Roman"/>
              </a:rPr>
              <a:t> function computes the cosine similarity between the resume vector and all job role vectors.</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spcBef>
                <a:spcPts val="12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306eb55403b_2_176"/>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Cosine similarity</a:t>
            </a:r>
            <a:endParaRPr b="1" sz="3400">
              <a:solidFill>
                <a:srgbClr val="FF0000"/>
              </a:solidFill>
            </a:endParaRPr>
          </a:p>
        </p:txBody>
      </p:sp>
      <p:sp>
        <p:nvSpPr>
          <p:cNvPr id="456" name="Google Shape;456;g306eb55403b_2_176"/>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Algorithm</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Flattening the similarity matrix</a:t>
            </a:r>
            <a:endParaRPr b="1" sz="2400">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Font typeface="Arial"/>
              <a:buChar char="●"/>
            </a:pPr>
            <a:r>
              <a:rPr b="1" lang="en-US" sz="2400">
                <a:latin typeface="Times New Roman"/>
                <a:ea typeface="Times New Roman"/>
                <a:cs typeface="Times New Roman"/>
                <a:sym typeface="Times New Roman"/>
              </a:rPr>
              <a:t>No formula</a:t>
            </a:r>
            <a:r>
              <a:rPr lang="en-US" sz="2400">
                <a:latin typeface="Times New Roman"/>
                <a:ea typeface="Times New Roman"/>
                <a:cs typeface="Times New Roman"/>
                <a:sym typeface="Times New Roman"/>
              </a:rPr>
              <a:t> is involved here, just a function call to flatten the matrix into a 1D array.</a:t>
            </a:r>
            <a:endParaRPr sz="2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Explanation:</a:t>
            </a:r>
            <a:endParaRPr b="1" sz="2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2400">
                <a:latin typeface="Times New Roman"/>
                <a:ea typeface="Times New Roman"/>
                <a:cs typeface="Times New Roman"/>
                <a:sym typeface="Times New Roman"/>
              </a:rPr>
              <a:t>After calculating cosine similarity, the result is a matrix. The </a:t>
            </a:r>
            <a:r>
              <a:rPr lang="en-US" sz="2400">
                <a:solidFill>
                  <a:srgbClr val="188038"/>
                </a:solidFill>
                <a:latin typeface="Times New Roman"/>
                <a:ea typeface="Times New Roman"/>
                <a:cs typeface="Times New Roman"/>
                <a:sym typeface="Times New Roman"/>
              </a:rPr>
              <a:t>flatten()</a:t>
            </a:r>
            <a:r>
              <a:rPr lang="en-US" sz="2400">
                <a:latin typeface="Times New Roman"/>
                <a:ea typeface="Times New Roman"/>
                <a:cs typeface="Times New Roman"/>
                <a:sym typeface="Times New Roman"/>
              </a:rPr>
              <a:t> function simplifies this matrix to a one-dimensional array where each element represents the similarity score between the resume and a specific job role.</a:t>
            </a:r>
            <a:endParaRPr sz="2400">
              <a:latin typeface="Times New Roman"/>
              <a:ea typeface="Times New Roman"/>
              <a:cs typeface="Times New Roman"/>
              <a:sym typeface="Times New Roman"/>
            </a:endParaRPr>
          </a:p>
          <a:p>
            <a:pPr indent="0" lvl="0" marL="0" rtl="0" algn="just">
              <a:spcBef>
                <a:spcPts val="1200"/>
              </a:spcBef>
              <a:spcAft>
                <a:spcPts val="0"/>
              </a:spcAft>
              <a:buNone/>
            </a:pPr>
            <a:r>
              <a:t/>
            </a:r>
            <a:endParaRPr sz="2400">
              <a:latin typeface="Times New Roman"/>
              <a:ea typeface="Times New Roman"/>
              <a:cs typeface="Times New Roman"/>
              <a:sym typeface="Times New Roman"/>
            </a:endParaRPr>
          </a:p>
        </p:txBody>
      </p:sp>
      <p:sp>
        <p:nvSpPr>
          <p:cNvPr id="457" name="Google Shape;457;g306eb55403b_2_176"/>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306eb55403b_2_214"/>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Cosine similarity</a:t>
            </a:r>
            <a:endParaRPr b="1" sz="3400">
              <a:solidFill>
                <a:srgbClr val="FF0000"/>
              </a:solidFill>
            </a:endParaRPr>
          </a:p>
        </p:txBody>
      </p:sp>
      <p:sp>
        <p:nvSpPr>
          <p:cNvPr id="464" name="Google Shape;464;g306eb55403b_2_214"/>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Algorithm</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Appending similarity scores</a:t>
            </a:r>
            <a:endParaRPr b="1" sz="2400">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Font typeface="Arial"/>
              <a:buChar char="●"/>
            </a:pPr>
            <a:r>
              <a:rPr b="1" lang="en-US" sz="2400">
                <a:latin typeface="Times New Roman"/>
                <a:ea typeface="Times New Roman"/>
                <a:cs typeface="Times New Roman"/>
                <a:sym typeface="Times New Roman"/>
              </a:rPr>
              <a:t>No formula</a:t>
            </a:r>
            <a:r>
              <a:rPr lang="en-US" sz="2400">
                <a:latin typeface="Times New Roman"/>
                <a:ea typeface="Times New Roman"/>
                <a:cs typeface="Times New Roman"/>
                <a:sym typeface="Times New Roman"/>
              </a:rPr>
              <a:t> is involved here, but the similarity scores are added to the job role dataset as a new column.</a:t>
            </a:r>
            <a:endParaRPr sz="2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Explanation:</a:t>
            </a:r>
            <a:endParaRPr b="1" sz="2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2400">
                <a:latin typeface="Times New Roman"/>
                <a:ea typeface="Times New Roman"/>
                <a:cs typeface="Times New Roman"/>
                <a:sym typeface="Times New Roman"/>
              </a:rPr>
              <a:t>Each similarity score is associated with a specific job role and stored in the </a:t>
            </a:r>
            <a:r>
              <a:rPr lang="en-US" sz="2400">
                <a:solidFill>
                  <a:srgbClr val="188038"/>
                </a:solidFill>
                <a:latin typeface="Times New Roman"/>
                <a:ea typeface="Times New Roman"/>
                <a:cs typeface="Times New Roman"/>
                <a:sym typeface="Times New Roman"/>
              </a:rPr>
              <a:t>job_role_df</a:t>
            </a:r>
            <a:r>
              <a:rPr lang="en-US" sz="2400">
                <a:latin typeface="Times New Roman"/>
                <a:ea typeface="Times New Roman"/>
                <a:cs typeface="Times New Roman"/>
                <a:sym typeface="Times New Roman"/>
              </a:rPr>
              <a:t> dataframe under the </a:t>
            </a:r>
            <a:r>
              <a:rPr lang="en-US" sz="2400">
                <a:solidFill>
                  <a:srgbClr val="188038"/>
                </a:solidFill>
                <a:latin typeface="Times New Roman"/>
                <a:ea typeface="Times New Roman"/>
                <a:cs typeface="Times New Roman"/>
                <a:sym typeface="Times New Roman"/>
              </a:rPr>
              <a:t>Similarity Score</a:t>
            </a:r>
            <a:r>
              <a:rPr lang="en-US" sz="2400">
                <a:latin typeface="Times New Roman"/>
                <a:ea typeface="Times New Roman"/>
                <a:cs typeface="Times New Roman"/>
                <a:sym typeface="Times New Roman"/>
              </a:rPr>
              <a:t> column. This allows the job roles to be ranked later based on their similarity scores.</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
        <p:nvSpPr>
          <p:cNvPr id="465" name="Google Shape;465;g306eb55403b_2_21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306eb55403b_2_415"/>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Cosine similarity</a:t>
            </a:r>
            <a:endParaRPr b="1" sz="3400">
              <a:solidFill>
                <a:srgbClr val="FF0000"/>
              </a:solidFill>
            </a:endParaRPr>
          </a:p>
        </p:txBody>
      </p:sp>
      <p:sp>
        <p:nvSpPr>
          <p:cNvPr id="472" name="Google Shape;472;g306eb55403b_2_415"/>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3" name="Google Shape;473;g306eb55403b_2_415"/>
          <p:cNvPicPr preferRelativeResize="0"/>
          <p:nvPr/>
        </p:nvPicPr>
        <p:blipFill>
          <a:blip r:embed="rId3">
            <a:alphaModFix/>
          </a:blip>
          <a:stretch>
            <a:fillRect/>
          </a:stretch>
        </p:blipFill>
        <p:spPr>
          <a:xfrm>
            <a:off x="1393025" y="1673100"/>
            <a:ext cx="9269024" cy="4286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306eb55403b_2_422"/>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Cosine similarity</a:t>
            </a:r>
            <a:endParaRPr b="1" sz="3400">
              <a:solidFill>
                <a:srgbClr val="FF0000"/>
              </a:solidFill>
            </a:endParaRPr>
          </a:p>
        </p:txBody>
      </p:sp>
      <p:sp>
        <p:nvSpPr>
          <p:cNvPr id="480" name="Google Shape;480;g306eb55403b_2_42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1" name="Google Shape;481;g306eb55403b_2_422"/>
          <p:cNvPicPr preferRelativeResize="0"/>
          <p:nvPr/>
        </p:nvPicPr>
        <p:blipFill>
          <a:blip r:embed="rId3">
            <a:alphaModFix/>
          </a:blip>
          <a:stretch>
            <a:fillRect/>
          </a:stretch>
        </p:blipFill>
        <p:spPr>
          <a:xfrm>
            <a:off x="1464474" y="1673100"/>
            <a:ext cx="8958801" cy="44197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306eb55403b_2_374"/>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3: Cosine similarity</a:t>
            </a:r>
            <a:endParaRPr b="1" sz="3400">
              <a:solidFill>
                <a:srgbClr val="FF0000"/>
              </a:solidFill>
            </a:endParaRPr>
          </a:p>
        </p:txBody>
      </p:sp>
      <p:sp>
        <p:nvSpPr>
          <p:cNvPr id="488" name="Google Shape;488;g306eb55403b_2_37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9" name="Google Shape;489;g306eb55403b_2_374"/>
          <p:cNvPicPr preferRelativeResize="0"/>
          <p:nvPr/>
        </p:nvPicPr>
        <p:blipFill>
          <a:blip r:embed="rId3">
            <a:alphaModFix/>
          </a:blip>
          <a:stretch>
            <a:fillRect/>
          </a:stretch>
        </p:blipFill>
        <p:spPr>
          <a:xfrm>
            <a:off x="2574925" y="2745850"/>
            <a:ext cx="5856450" cy="16652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306eb55403b_2_235"/>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SECTION 2: MODULE 4</a:t>
            </a:r>
            <a:endParaRPr/>
          </a:p>
        </p:txBody>
      </p:sp>
      <p:sp>
        <p:nvSpPr>
          <p:cNvPr id="496" name="Google Shape;496;g306eb55403b_2_235"/>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97" name="Google Shape;497;g306eb55403b_2_235"/>
          <p:cNvPicPr preferRelativeResize="0"/>
          <p:nvPr/>
        </p:nvPicPr>
        <p:blipFill>
          <a:blip r:embed="rId3">
            <a:alphaModFix/>
          </a:blip>
          <a:stretch>
            <a:fillRect/>
          </a:stretch>
        </p:blipFill>
        <p:spPr>
          <a:xfrm>
            <a:off x="1535075" y="1771375"/>
            <a:ext cx="9574400" cy="42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400">
                <a:solidFill>
                  <a:srgbClr val="FF0000"/>
                </a:solidFill>
              </a:rPr>
              <a:t> Introduction and Overview of the Project.</a:t>
            </a:r>
            <a:endParaRPr b="1" sz="3400">
              <a:solidFill>
                <a:srgbClr val="FF0000"/>
              </a:solidFill>
            </a:endParaRPr>
          </a:p>
        </p:txBody>
      </p:sp>
      <p:sp>
        <p:nvSpPr>
          <p:cNvPr id="130" name="Google Shape;130;p5"/>
          <p:cNvSpPr txBox="1"/>
          <p:nvPr>
            <p:ph idx="1" type="body"/>
          </p:nvPr>
        </p:nvSpPr>
        <p:spPr>
          <a:xfrm>
            <a:off x="995025" y="1752600"/>
            <a:ext cx="104286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1" lang="en-US"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 today's competitive job market, aligning skills with job requirements is crucial for success. Many job seekers struggle to effectively showcase their abilities, leading to missed opportunities.</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400">
                <a:latin typeface="Times New Roman"/>
                <a:ea typeface="Times New Roman"/>
                <a:cs typeface="Times New Roman"/>
                <a:sym typeface="Times New Roman"/>
              </a:rPr>
              <a:t>Overview:</a:t>
            </a:r>
            <a:endParaRPr b="1"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project is divided into two sections: the first analyzes a user's resume against a selected job role to identify missing skills, while the second recommends suitable job roles based on the skills present. This approach empowers users to enhance their resumes and optimize their job search.</a:t>
            </a:r>
            <a:endParaRPr sz="2400">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latin typeface="Times New Roman"/>
              <a:ea typeface="Times New Roman"/>
              <a:cs typeface="Times New Roman"/>
              <a:sym typeface="Times New Roman"/>
            </a:endParaRPr>
          </a:p>
        </p:txBody>
      </p:sp>
      <p:sp>
        <p:nvSpPr>
          <p:cNvPr id="131" name="Google Shape;131;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132" name="Google Shape;132;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33" name="Google Shape;133;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306eb55403b_2_244"/>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4: Ranking and visualization</a:t>
            </a:r>
            <a:endParaRPr/>
          </a:p>
        </p:txBody>
      </p:sp>
      <p:sp>
        <p:nvSpPr>
          <p:cNvPr id="504" name="Google Shape;504;g306eb55403b_2_244"/>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Algorithm</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Sorting by similarity scores</a:t>
            </a:r>
            <a:endParaRPr b="1" sz="2400">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Font typeface="Arial"/>
              <a:buChar char="●"/>
            </a:pPr>
            <a:r>
              <a:rPr b="1" lang="en-US" sz="2400">
                <a:latin typeface="Times New Roman"/>
                <a:ea typeface="Times New Roman"/>
                <a:cs typeface="Times New Roman"/>
                <a:sym typeface="Times New Roman"/>
              </a:rPr>
              <a:t>No specific formula</a:t>
            </a:r>
            <a:r>
              <a:rPr lang="en-US" sz="2400">
                <a:latin typeface="Times New Roman"/>
                <a:ea typeface="Times New Roman"/>
                <a:cs typeface="Times New Roman"/>
                <a:sym typeface="Times New Roman"/>
              </a:rPr>
              <a:t>, but the function </a:t>
            </a:r>
            <a:r>
              <a:rPr lang="en-US" sz="2400">
                <a:solidFill>
                  <a:srgbClr val="188038"/>
                </a:solidFill>
                <a:latin typeface="Times New Roman"/>
                <a:ea typeface="Times New Roman"/>
                <a:cs typeface="Times New Roman"/>
                <a:sym typeface="Times New Roman"/>
              </a:rPr>
              <a:t>sort_values()</a:t>
            </a:r>
            <a:r>
              <a:rPr lang="en-US" sz="2400">
                <a:latin typeface="Times New Roman"/>
                <a:ea typeface="Times New Roman"/>
                <a:cs typeface="Times New Roman"/>
                <a:sym typeface="Times New Roman"/>
              </a:rPr>
              <a:t> is used to sort the job roles based on similarity scores.</a:t>
            </a:r>
            <a:endParaRPr sz="2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Explanation:</a:t>
            </a:r>
            <a:endParaRPr b="1" sz="2400">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job roles are sorted in descending order by their similarity scores. The role with the highest similarity score is the best match for the resume, and so on.</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sorted dataframe allows for easy selection of the top N job roles.</a:t>
            </a:r>
            <a:endParaRPr sz="24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505" name="Google Shape;505;g306eb55403b_2_24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306eb55403b_2_251"/>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4: Ranking and visualization</a:t>
            </a:r>
            <a:endParaRPr b="1" sz="3400">
              <a:solidFill>
                <a:srgbClr val="FF0000"/>
              </a:solidFill>
            </a:endParaRPr>
          </a:p>
        </p:txBody>
      </p:sp>
      <p:sp>
        <p:nvSpPr>
          <p:cNvPr id="512" name="Google Shape;512;g306eb55403b_2_251"/>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Algorithm</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Extracting top N job roles</a:t>
            </a:r>
            <a:endParaRPr b="1" sz="2400">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Font typeface="Arial"/>
              <a:buChar char="●"/>
            </a:pPr>
            <a:r>
              <a:rPr b="1" lang="en-US" sz="2400">
                <a:latin typeface="Times New Roman"/>
                <a:ea typeface="Times New Roman"/>
                <a:cs typeface="Times New Roman"/>
                <a:sym typeface="Times New Roman"/>
              </a:rPr>
              <a:t>No specific formula</a:t>
            </a:r>
            <a:r>
              <a:rPr lang="en-US" sz="2400">
                <a:latin typeface="Times New Roman"/>
                <a:ea typeface="Times New Roman"/>
                <a:cs typeface="Times New Roman"/>
                <a:sym typeface="Times New Roman"/>
              </a:rPr>
              <a:t> is used here.</a:t>
            </a:r>
            <a:endParaRPr sz="2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Explanation:</a:t>
            </a:r>
            <a:endParaRPr b="1" sz="2400">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top N job roles are selected based on their similarity scores. These are the roles that best match the user’s resume according to the technical skills.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This is achieved using the </a:t>
            </a:r>
            <a:r>
              <a:rPr lang="en-US" sz="2400">
                <a:solidFill>
                  <a:srgbClr val="188038"/>
                </a:solidFill>
                <a:latin typeface="Times New Roman"/>
                <a:ea typeface="Times New Roman"/>
                <a:cs typeface="Times New Roman"/>
                <a:sym typeface="Times New Roman"/>
              </a:rPr>
              <a:t>.head(N)</a:t>
            </a:r>
            <a:r>
              <a:rPr lang="en-US" sz="2400">
                <a:latin typeface="Times New Roman"/>
                <a:ea typeface="Times New Roman"/>
                <a:cs typeface="Times New Roman"/>
                <a:sym typeface="Times New Roman"/>
              </a:rPr>
              <a:t> function, which selects the top N rows from the sorted job roles dataframe.</a:t>
            </a:r>
            <a:endParaRPr sz="2400">
              <a:latin typeface="Times New Roman"/>
              <a:ea typeface="Times New Roman"/>
              <a:cs typeface="Times New Roman"/>
              <a:sym typeface="Times New Roman"/>
            </a:endParaRPr>
          </a:p>
          <a:p>
            <a:pPr indent="0" lvl="0" marL="0" rtl="0" algn="just">
              <a:spcBef>
                <a:spcPts val="1200"/>
              </a:spcBef>
              <a:spcAft>
                <a:spcPts val="0"/>
              </a:spcAft>
              <a:buNone/>
            </a:pPr>
            <a:r>
              <a:t/>
            </a:r>
            <a:endParaRPr sz="2400">
              <a:latin typeface="Times New Roman"/>
              <a:ea typeface="Times New Roman"/>
              <a:cs typeface="Times New Roman"/>
              <a:sym typeface="Times New Roman"/>
            </a:endParaRPr>
          </a:p>
        </p:txBody>
      </p:sp>
      <p:sp>
        <p:nvSpPr>
          <p:cNvPr id="513" name="Google Shape;513;g306eb55403b_2_25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306eb55403b_2_258"/>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4: Ranking and visualization</a:t>
            </a:r>
            <a:endParaRPr b="1" sz="3400">
              <a:solidFill>
                <a:srgbClr val="FF0000"/>
              </a:solidFill>
            </a:endParaRPr>
          </a:p>
        </p:txBody>
      </p:sp>
      <p:sp>
        <p:nvSpPr>
          <p:cNvPr id="520" name="Google Shape;520;g306eb55403b_2_258"/>
          <p:cNvSpPr txBox="1"/>
          <p:nvPr>
            <p:ph idx="1" type="body"/>
          </p:nvPr>
        </p:nvSpPr>
        <p:spPr>
          <a:xfrm>
            <a:off x="766225" y="1749375"/>
            <a:ext cx="5121600" cy="4791900"/>
          </a:xfrm>
          <a:prstGeom prst="rect">
            <a:avLst/>
          </a:prstGeom>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US" sz="1800">
                <a:latin typeface="Times New Roman"/>
                <a:ea typeface="Times New Roman"/>
                <a:cs typeface="Times New Roman"/>
                <a:sym typeface="Times New Roman"/>
              </a:rPr>
              <a:t>Algorithm</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Bar chart and pie chart generation</a:t>
            </a:r>
            <a:endParaRPr b="1"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US" sz="1800">
                <a:latin typeface="Times New Roman"/>
                <a:ea typeface="Times New Roman"/>
                <a:cs typeface="Times New Roman"/>
                <a:sym typeface="Times New Roman"/>
              </a:rPr>
              <a:t>Bar Chart Formula:</a:t>
            </a:r>
            <a:endParaRPr b="1" sz="1800">
              <a:latin typeface="Times New Roman"/>
              <a:ea typeface="Times New Roman"/>
              <a:cs typeface="Times New Roman"/>
              <a:sym typeface="Times New Roman"/>
            </a:endParaRPr>
          </a:p>
          <a:p>
            <a:pPr indent="-342900" lvl="0" marL="457200" rtl="0" algn="just">
              <a:lnSpc>
                <a:spcPct val="100000"/>
              </a:lnSpc>
              <a:spcBef>
                <a:spcPts val="1200"/>
              </a:spcBef>
              <a:spcAft>
                <a:spcPts val="0"/>
              </a:spcAft>
              <a:buClr>
                <a:schemeClr val="dk1"/>
              </a:buClr>
              <a:buSzPts val="1800"/>
              <a:buFont typeface="Arial"/>
              <a:buChar char="●"/>
            </a:pPr>
            <a:r>
              <a:rPr lang="en-US" sz="1800">
                <a:latin typeface="Times New Roman"/>
                <a:ea typeface="Times New Roman"/>
                <a:cs typeface="Times New Roman"/>
                <a:sym typeface="Times New Roman"/>
              </a:rPr>
              <a:t>The </a:t>
            </a:r>
            <a:r>
              <a:rPr b="1" lang="en-US" sz="1800">
                <a:latin typeface="Times New Roman"/>
                <a:ea typeface="Times New Roman"/>
                <a:cs typeface="Times New Roman"/>
                <a:sym typeface="Times New Roman"/>
              </a:rPr>
              <a:t>bar chart</a:t>
            </a:r>
            <a:r>
              <a:rPr lang="en-US" sz="1800">
                <a:latin typeface="Times New Roman"/>
                <a:ea typeface="Times New Roman"/>
                <a:cs typeface="Times New Roman"/>
                <a:sym typeface="Times New Roman"/>
              </a:rPr>
              <a:t> uses the similarity scores of the top N job roles as the bar heights.</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US" sz="1800">
                <a:latin typeface="Times New Roman"/>
                <a:ea typeface="Times New Roman"/>
                <a:cs typeface="Times New Roman"/>
                <a:sym typeface="Times New Roman"/>
              </a:rPr>
              <a:t>Pie Chart Formula:</a:t>
            </a:r>
            <a:endParaRPr b="1" sz="1800">
              <a:latin typeface="Times New Roman"/>
              <a:ea typeface="Times New Roman"/>
              <a:cs typeface="Times New Roman"/>
              <a:sym typeface="Times New Roman"/>
            </a:endParaRPr>
          </a:p>
          <a:p>
            <a:pPr indent="-342900" lvl="0" marL="457200" rtl="0" algn="just">
              <a:lnSpc>
                <a:spcPct val="100000"/>
              </a:lnSpc>
              <a:spcBef>
                <a:spcPts val="1200"/>
              </a:spcBef>
              <a:spcAft>
                <a:spcPts val="0"/>
              </a:spcAft>
              <a:buClr>
                <a:schemeClr val="dk1"/>
              </a:buClr>
              <a:buSzPts val="1800"/>
              <a:buFont typeface="Arial"/>
              <a:buChar char="●"/>
            </a:pPr>
            <a:r>
              <a:rPr lang="en-US" sz="1800">
                <a:latin typeface="Times New Roman"/>
                <a:ea typeface="Times New Roman"/>
                <a:cs typeface="Times New Roman"/>
                <a:sym typeface="Times New Roman"/>
              </a:rPr>
              <a:t>To compute the </a:t>
            </a:r>
            <a:r>
              <a:rPr b="1" lang="en-US" sz="1800">
                <a:latin typeface="Times New Roman"/>
                <a:ea typeface="Times New Roman"/>
                <a:cs typeface="Times New Roman"/>
                <a:sym typeface="Times New Roman"/>
              </a:rPr>
              <a:t>percentages</a:t>
            </a:r>
            <a:r>
              <a:rPr lang="en-US" sz="1800">
                <a:latin typeface="Times New Roman"/>
                <a:ea typeface="Times New Roman"/>
                <a:cs typeface="Times New Roman"/>
                <a:sym typeface="Times New Roman"/>
              </a:rPr>
              <a:t> for the pie chart, the following formula is used for the matched skills:</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800">
                <a:latin typeface="Times New Roman"/>
                <a:ea typeface="Times New Roman"/>
                <a:cs typeface="Times New Roman"/>
                <a:sym typeface="Times New Roman"/>
              </a:rPr>
              <a:t>Matched Percentage=(Number of Matched Skills/</a:t>
            </a:r>
            <a:r>
              <a:rPr lang="en-US" sz="1800">
                <a:latin typeface="Times New Roman"/>
                <a:ea typeface="Times New Roman"/>
                <a:cs typeface="Times New Roman"/>
                <a:sym typeface="Times New Roman"/>
              </a:rPr>
              <a:t>Total Number of Required Skills)</a:t>
            </a:r>
            <a:r>
              <a:rPr lang="en-US" sz="1800">
                <a:latin typeface="Times New Roman"/>
                <a:ea typeface="Times New Roman"/>
                <a:cs typeface="Times New Roman"/>
                <a:sym typeface="Times New Roman"/>
              </a:rPr>
              <a:t>​×100</a:t>
            </a:r>
            <a:endParaRPr sz="1800">
              <a:latin typeface="Times New Roman"/>
              <a:ea typeface="Times New Roman"/>
              <a:cs typeface="Times New Roman"/>
              <a:sym typeface="Times New Roman"/>
            </a:endParaRPr>
          </a:p>
          <a:p>
            <a:pPr indent="-342900" lvl="0" marL="457200" rtl="0" algn="just">
              <a:lnSpc>
                <a:spcPct val="100000"/>
              </a:lnSpc>
              <a:spcBef>
                <a:spcPts val="1200"/>
              </a:spcBef>
              <a:spcAft>
                <a:spcPts val="0"/>
              </a:spcAft>
              <a:buClr>
                <a:schemeClr val="dk1"/>
              </a:buClr>
              <a:buSzPts val="1800"/>
              <a:buFont typeface="Arial"/>
              <a:buChar char="●"/>
            </a:pPr>
            <a:r>
              <a:rPr lang="en-US" sz="1800">
                <a:latin typeface="Times New Roman"/>
                <a:ea typeface="Times New Roman"/>
                <a:cs typeface="Times New Roman"/>
                <a:sym typeface="Times New Roman"/>
              </a:rPr>
              <a:t>The </a:t>
            </a:r>
            <a:r>
              <a:rPr b="1" lang="en-US" sz="1800">
                <a:latin typeface="Times New Roman"/>
                <a:ea typeface="Times New Roman"/>
                <a:cs typeface="Times New Roman"/>
                <a:sym typeface="Times New Roman"/>
              </a:rPr>
              <a:t>missing percentage</a:t>
            </a:r>
            <a:r>
              <a:rPr lang="en-US" sz="1800">
                <a:latin typeface="Times New Roman"/>
                <a:ea typeface="Times New Roman"/>
                <a:cs typeface="Times New Roman"/>
                <a:sym typeface="Times New Roman"/>
              </a:rPr>
              <a:t> is simply:</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US" sz="1800">
                <a:latin typeface="Times New Roman"/>
                <a:ea typeface="Times New Roman"/>
                <a:cs typeface="Times New Roman"/>
                <a:sym typeface="Times New Roman"/>
              </a:rPr>
              <a:t>Missing Percentage=100−Matched Percentage</a:t>
            </a:r>
            <a:endParaRPr sz="1800">
              <a:latin typeface="Times New Roman"/>
              <a:ea typeface="Times New Roman"/>
              <a:cs typeface="Times New Roman"/>
              <a:sym typeface="Times New Roman"/>
            </a:endParaRPr>
          </a:p>
        </p:txBody>
      </p:sp>
      <p:sp>
        <p:nvSpPr>
          <p:cNvPr id="521" name="Google Shape;521;g306eb55403b_2_258"/>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22" name="Google Shape;522;g306eb55403b_2_258"/>
          <p:cNvSpPr txBox="1"/>
          <p:nvPr>
            <p:ph idx="1" type="body"/>
          </p:nvPr>
        </p:nvSpPr>
        <p:spPr>
          <a:xfrm>
            <a:off x="6182451" y="1749363"/>
            <a:ext cx="5121600" cy="42672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US" sz="1800">
                <a:latin typeface="Times New Roman"/>
                <a:ea typeface="Times New Roman"/>
                <a:cs typeface="Times New Roman"/>
                <a:sym typeface="Times New Roman"/>
              </a:rPr>
              <a:t>Explanation:</a:t>
            </a:r>
            <a:endParaRPr b="1"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Arial"/>
              <a:buChar char="●"/>
            </a:pPr>
            <a:r>
              <a:rPr b="1" lang="en-US" sz="1800">
                <a:latin typeface="Times New Roman"/>
                <a:ea typeface="Times New Roman"/>
                <a:cs typeface="Times New Roman"/>
                <a:sym typeface="Times New Roman"/>
              </a:rPr>
              <a:t>Bar Chart</a:t>
            </a:r>
            <a:r>
              <a:rPr lang="en-US" sz="1800">
                <a:latin typeface="Times New Roman"/>
                <a:ea typeface="Times New Roman"/>
                <a:cs typeface="Times New Roman"/>
                <a:sym typeface="Times New Roman"/>
              </a:rPr>
              <a:t>: The top N job roles are visualized with a horizontal bar chart, where the x-axis represents the similarity score and the y-axis lists the job roles.</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Arial"/>
              <a:buChar char="●"/>
            </a:pPr>
            <a:r>
              <a:rPr b="1" lang="en-US" sz="1800">
                <a:latin typeface="Times New Roman"/>
                <a:ea typeface="Times New Roman"/>
                <a:cs typeface="Times New Roman"/>
                <a:sym typeface="Times New Roman"/>
              </a:rPr>
              <a:t>Pie Chart</a:t>
            </a:r>
            <a:r>
              <a:rPr lang="en-US" sz="1800">
                <a:latin typeface="Times New Roman"/>
                <a:ea typeface="Times New Roman"/>
                <a:cs typeface="Times New Roman"/>
                <a:sym typeface="Times New Roman"/>
              </a:rPr>
              <a:t>: The pie chart shows the percentage of matched skills vs. missing skills for a given job role. The labels "Matched Skills" and "Missing Skills" help the user understand how their resume compares to the requirements of a particular job</a:t>
            </a:r>
            <a:endParaRPr sz="1800">
              <a:latin typeface="Times New Roman"/>
              <a:ea typeface="Times New Roman"/>
              <a:cs typeface="Times New Roman"/>
              <a:sym typeface="Times New Roman"/>
            </a:endParaRPr>
          </a:p>
          <a:p>
            <a:pPr indent="0" lvl="0" marL="0" rtl="0" algn="just">
              <a:spcBef>
                <a:spcPts val="12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306eb55403b_2_382"/>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400">
                <a:solidFill>
                  <a:srgbClr val="FF0000"/>
                </a:solidFill>
              </a:rPr>
              <a:t>MODULE 4: Ranking and visualization</a:t>
            </a:r>
            <a:endParaRPr b="1" sz="3400">
              <a:solidFill>
                <a:srgbClr val="FF0000"/>
              </a:solidFill>
            </a:endParaRPr>
          </a:p>
        </p:txBody>
      </p:sp>
      <p:sp>
        <p:nvSpPr>
          <p:cNvPr id="529" name="Google Shape;529;g306eb55403b_2_38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30" name="Google Shape;530;g306eb55403b_2_382"/>
          <p:cNvPicPr preferRelativeResize="0"/>
          <p:nvPr/>
        </p:nvPicPr>
        <p:blipFill>
          <a:blip r:embed="rId3">
            <a:alphaModFix/>
          </a:blip>
          <a:stretch>
            <a:fillRect/>
          </a:stretch>
        </p:blipFill>
        <p:spPr>
          <a:xfrm>
            <a:off x="1857375" y="1689125"/>
            <a:ext cx="8179601" cy="433433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306eb55403b_2_271"/>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Summary of Key Concepts</a:t>
            </a:r>
            <a:endParaRPr b="1">
              <a:solidFill>
                <a:srgbClr val="FF0000"/>
              </a:solidFill>
            </a:endParaRPr>
          </a:p>
        </p:txBody>
      </p:sp>
      <p:sp>
        <p:nvSpPr>
          <p:cNvPr id="537" name="Google Shape;537;g306eb55403b_2_271"/>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381000" lvl="0" marL="457200" rtl="0" algn="just">
              <a:spcBef>
                <a:spcPts val="360"/>
              </a:spcBef>
              <a:spcAft>
                <a:spcPts val="0"/>
              </a:spcAft>
              <a:buSzPts val="2400"/>
              <a:buFont typeface="Times New Roman"/>
              <a:buChar char="❖"/>
            </a:pPr>
            <a:r>
              <a:rPr b="1" lang="en-US" sz="2400">
                <a:latin typeface="Times New Roman"/>
                <a:ea typeface="Times New Roman"/>
                <a:cs typeface="Times New Roman"/>
                <a:sym typeface="Times New Roman"/>
              </a:rPr>
              <a:t>Step 1</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TF-IDF</a:t>
            </a:r>
            <a:r>
              <a:rPr lang="en-US" sz="2400">
                <a:latin typeface="Times New Roman"/>
                <a:ea typeface="Times New Roman"/>
                <a:cs typeface="Times New Roman"/>
                <a:sym typeface="Times New Roman"/>
              </a:rPr>
              <a:t> converts the text (skills) into vectors for both job roles and resumes.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Step 2</a:t>
            </a:r>
            <a:r>
              <a:rPr lang="en-US" sz="2400">
                <a:latin typeface="Times New Roman"/>
                <a:ea typeface="Times New Roman"/>
                <a:cs typeface="Times New Roman"/>
                <a:sym typeface="Times New Roman"/>
              </a:rPr>
              <a:t>: The </a:t>
            </a:r>
            <a:r>
              <a:rPr b="1" lang="en-US" sz="2400">
                <a:latin typeface="Times New Roman"/>
                <a:ea typeface="Times New Roman"/>
                <a:cs typeface="Times New Roman"/>
                <a:sym typeface="Times New Roman"/>
              </a:rPr>
              <a:t>resume skills</a:t>
            </a:r>
            <a:r>
              <a:rPr lang="en-US" sz="2400">
                <a:latin typeface="Times New Roman"/>
                <a:ea typeface="Times New Roman"/>
                <a:cs typeface="Times New Roman"/>
                <a:sym typeface="Times New Roman"/>
              </a:rPr>
              <a:t> are transformed using the same TF-IDF model.</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Step 3</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Cosine similarity</a:t>
            </a:r>
            <a:r>
              <a:rPr lang="en-US" sz="2400">
                <a:latin typeface="Times New Roman"/>
                <a:ea typeface="Times New Roman"/>
                <a:cs typeface="Times New Roman"/>
                <a:sym typeface="Times New Roman"/>
              </a:rPr>
              <a:t> measures how similar the resume is to each job role.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Step 4</a:t>
            </a:r>
            <a:r>
              <a:rPr lang="en-US" sz="2400">
                <a:latin typeface="Times New Roman"/>
                <a:ea typeface="Times New Roman"/>
                <a:cs typeface="Times New Roman"/>
                <a:sym typeface="Times New Roman"/>
              </a:rPr>
              <a:t>: The similarity scores are </a:t>
            </a:r>
            <a:r>
              <a:rPr b="1" lang="en-US" sz="2400">
                <a:latin typeface="Times New Roman"/>
                <a:ea typeface="Times New Roman"/>
                <a:cs typeface="Times New Roman"/>
                <a:sym typeface="Times New Roman"/>
              </a:rPr>
              <a:t>flattened</a:t>
            </a:r>
            <a:r>
              <a:rPr lang="en-US" sz="2400">
                <a:latin typeface="Times New Roman"/>
                <a:ea typeface="Times New Roman"/>
                <a:cs typeface="Times New Roman"/>
                <a:sym typeface="Times New Roman"/>
              </a:rPr>
              <a:t> for easier manipulation.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Step 5</a:t>
            </a:r>
            <a:r>
              <a:rPr lang="en-US" sz="2400">
                <a:latin typeface="Times New Roman"/>
                <a:ea typeface="Times New Roman"/>
                <a:cs typeface="Times New Roman"/>
                <a:sym typeface="Times New Roman"/>
              </a:rPr>
              <a:t>: The similarity scores are </a:t>
            </a:r>
            <a:r>
              <a:rPr b="1" lang="en-US" sz="2400">
                <a:latin typeface="Times New Roman"/>
                <a:ea typeface="Times New Roman"/>
                <a:cs typeface="Times New Roman"/>
                <a:sym typeface="Times New Roman"/>
              </a:rPr>
              <a:t>added</a:t>
            </a:r>
            <a:r>
              <a:rPr lang="en-US" sz="2400">
                <a:latin typeface="Times New Roman"/>
                <a:ea typeface="Times New Roman"/>
                <a:cs typeface="Times New Roman"/>
                <a:sym typeface="Times New Roman"/>
              </a:rPr>
              <a:t> to the job role dataset.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Step 6</a:t>
            </a:r>
            <a:r>
              <a:rPr lang="en-US" sz="2400">
                <a:latin typeface="Times New Roman"/>
                <a:ea typeface="Times New Roman"/>
                <a:cs typeface="Times New Roman"/>
                <a:sym typeface="Times New Roman"/>
              </a:rPr>
              <a:t>: The job roles are </a:t>
            </a:r>
            <a:r>
              <a:rPr b="1" lang="en-US" sz="2400">
                <a:latin typeface="Times New Roman"/>
                <a:ea typeface="Times New Roman"/>
                <a:cs typeface="Times New Roman"/>
                <a:sym typeface="Times New Roman"/>
              </a:rPr>
              <a:t>ranked</a:t>
            </a:r>
            <a:r>
              <a:rPr lang="en-US" sz="2400">
                <a:latin typeface="Times New Roman"/>
                <a:ea typeface="Times New Roman"/>
                <a:cs typeface="Times New Roman"/>
                <a:sym typeface="Times New Roman"/>
              </a:rPr>
              <a:t> based on their similarity scores.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Step 7</a:t>
            </a:r>
            <a:r>
              <a:rPr lang="en-US" sz="2400">
                <a:latin typeface="Times New Roman"/>
                <a:ea typeface="Times New Roman"/>
                <a:cs typeface="Times New Roman"/>
                <a:sym typeface="Times New Roman"/>
              </a:rPr>
              <a:t>: The top N job roles are </a:t>
            </a:r>
            <a:r>
              <a:rPr b="1" lang="en-US" sz="2400">
                <a:latin typeface="Times New Roman"/>
                <a:ea typeface="Times New Roman"/>
                <a:cs typeface="Times New Roman"/>
                <a:sym typeface="Times New Roman"/>
              </a:rPr>
              <a:t>recommended</a:t>
            </a:r>
            <a:r>
              <a:rPr lang="en-US" sz="2400">
                <a:latin typeface="Times New Roman"/>
                <a:ea typeface="Times New Roman"/>
                <a:cs typeface="Times New Roman"/>
                <a:sym typeface="Times New Roman"/>
              </a:rPr>
              <a:t> to the user.</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Step 8</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Visualizations</a:t>
            </a:r>
            <a:r>
              <a:rPr lang="en-US" sz="2400">
                <a:latin typeface="Times New Roman"/>
                <a:ea typeface="Times New Roman"/>
                <a:cs typeface="Times New Roman"/>
                <a:sym typeface="Times New Roman"/>
              </a:rPr>
              <a:t> are created to show the recommended job roles and skill match</a:t>
            </a:r>
            <a:endParaRPr sz="2400">
              <a:latin typeface="Times New Roman"/>
              <a:ea typeface="Times New Roman"/>
              <a:cs typeface="Times New Roman"/>
              <a:sym typeface="Times New Roman"/>
            </a:endParaRPr>
          </a:p>
          <a:p>
            <a:pPr indent="0" lvl="0" marL="457200" rtl="0" algn="just">
              <a:spcBef>
                <a:spcPts val="360"/>
              </a:spcBef>
              <a:spcAft>
                <a:spcPts val="0"/>
              </a:spcAft>
              <a:buNone/>
            </a:pPr>
            <a:r>
              <a:t/>
            </a:r>
            <a:endParaRPr sz="2400">
              <a:latin typeface="Times New Roman"/>
              <a:ea typeface="Times New Roman"/>
              <a:cs typeface="Times New Roman"/>
              <a:sym typeface="Times New Roman"/>
            </a:endParaRPr>
          </a:p>
        </p:txBody>
      </p:sp>
      <p:sp>
        <p:nvSpPr>
          <p:cNvPr id="538" name="Google Shape;538;g306eb55403b_2_27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306eb55403b_2_292"/>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Comparison and Analysis</a:t>
            </a:r>
            <a:endParaRPr b="1">
              <a:solidFill>
                <a:srgbClr val="FF0000"/>
              </a:solidFill>
            </a:endParaRPr>
          </a:p>
        </p:txBody>
      </p:sp>
      <p:sp>
        <p:nvSpPr>
          <p:cNvPr id="545" name="Google Shape;545;g306eb55403b_2_292"/>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381000" lvl="0" marL="457200" rtl="0" algn="just">
              <a:spcBef>
                <a:spcPts val="360"/>
              </a:spcBef>
              <a:spcAft>
                <a:spcPts val="0"/>
              </a:spcAft>
              <a:buSzPts val="2400"/>
              <a:buFont typeface="Times New Roman"/>
              <a:buChar char="❖"/>
            </a:pPr>
            <a:r>
              <a:rPr lang="en-US" sz="2400">
                <a:latin typeface="Times New Roman"/>
                <a:ea typeface="Times New Roman"/>
                <a:cs typeface="Times New Roman"/>
                <a:sym typeface="Times New Roman"/>
              </a:rPr>
              <a:t>The proposed system was evaluated against traditional resume assessment methods, which often rely on manual review and subjective judgment. In contrast, our automated approach offers objective skill gap identification and role recommendations, leading to more accurate assessments.</a:t>
            </a:r>
            <a:endParaRPr sz="2400">
              <a:latin typeface="Times New Roman"/>
              <a:ea typeface="Times New Roman"/>
              <a:cs typeface="Times New Roman"/>
              <a:sym typeface="Times New Roman"/>
            </a:endParaRPr>
          </a:p>
          <a:p>
            <a:pPr indent="0" lvl="0" marL="457200" rtl="0" algn="just">
              <a:spcBef>
                <a:spcPts val="360"/>
              </a:spcBef>
              <a:spcAft>
                <a:spcPts val="0"/>
              </a:spcAft>
              <a:buNone/>
            </a:pPr>
            <a:r>
              <a:t/>
            </a:r>
            <a:endParaRPr sz="2400">
              <a:latin typeface="Times New Roman"/>
              <a:ea typeface="Times New Roman"/>
              <a:cs typeface="Times New Roman"/>
              <a:sym typeface="Times New Roman"/>
            </a:endParaRPr>
          </a:p>
          <a:p>
            <a:pPr indent="-381000" lvl="0" marL="457200" rtl="0" algn="just">
              <a:spcBef>
                <a:spcPts val="360"/>
              </a:spcBef>
              <a:spcAft>
                <a:spcPts val="0"/>
              </a:spcAft>
              <a:buSzPts val="2400"/>
              <a:buFont typeface="Times New Roman"/>
              <a:buChar char="❖"/>
            </a:pPr>
            <a:r>
              <a:rPr lang="en-US" sz="2400">
                <a:latin typeface="Times New Roman"/>
                <a:ea typeface="Times New Roman"/>
                <a:cs typeface="Times New Roman"/>
                <a:sym typeface="Times New Roman"/>
              </a:rPr>
              <a:t>User feedback indicated that the system significantly enhances the job application process by providing actionable insights and reducing the time spent on refining resumes. This efficiency highlights the advantages of using automated tools in talent acquisition and career development.</a:t>
            </a:r>
            <a:endParaRPr sz="2400">
              <a:latin typeface="Times New Roman"/>
              <a:ea typeface="Times New Roman"/>
              <a:cs typeface="Times New Roman"/>
              <a:sym typeface="Times New Roman"/>
            </a:endParaRPr>
          </a:p>
          <a:p>
            <a:pPr indent="0" lvl="0" marL="457200" rtl="0" algn="just">
              <a:spcBef>
                <a:spcPts val="360"/>
              </a:spcBef>
              <a:spcAft>
                <a:spcPts val="0"/>
              </a:spcAft>
              <a:buNone/>
            </a:pPr>
            <a:r>
              <a:t/>
            </a:r>
            <a:endParaRPr sz="2400">
              <a:latin typeface="Times New Roman"/>
              <a:ea typeface="Times New Roman"/>
              <a:cs typeface="Times New Roman"/>
              <a:sym typeface="Times New Roman"/>
            </a:endParaRPr>
          </a:p>
        </p:txBody>
      </p:sp>
      <p:sp>
        <p:nvSpPr>
          <p:cNvPr id="546" name="Google Shape;546;g306eb55403b_2_29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306eb55403b_2_284"/>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Results and Discussions</a:t>
            </a:r>
            <a:endParaRPr b="1">
              <a:solidFill>
                <a:srgbClr val="FF0000"/>
              </a:solidFill>
            </a:endParaRPr>
          </a:p>
        </p:txBody>
      </p:sp>
      <p:sp>
        <p:nvSpPr>
          <p:cNvPr id="553" name="Google Shape;553;g306eb55403b_2_284"/>
          <p:cNvSpPr txBox="1"/>
          <p:nvPr>
            <p:ph idx="1" type="body"/>
          </p:nvPr>
        </p:nvSpPr>
        <p:spPr>
          <a:xfrm>
            <a:off x="762001" y="2196525"/>
            <a:ext cx="10668000" cy="4267200"/>
          </a:xfrm>
          <a:prstGeom prst="rect">
            <a:avLst/>
          </a:prstGeom>
        </p:spPr>
        <p:txBody>
          <a:bodyPr anchorCtr="0" anchor="t" bIns="45700" lIns="91425" spcFirstLastPara="1" rIns="91425" wrap="square" tIns="45700">
            <a:noAutofit/>
          </a:bodyPr>
          <a:lstStyle/>
          <a:p>
            <a:pPr indent="-412750" lvl="0" marL="457200" rtl="0" algn="just">
              <a:spcBef>
                <a:spcPts val="360"/>
              </a:spcBef>
              <a:spcAft>
                <a:spcPts val="0"/>
              </a:spcAft>
              <a:buSzPts val="2900"/>
              <a:buFont typeface="Times New Roman"/>
              <a:buChar char="❖"/>
            </a:pPr>
            <a:r>
              <a:rPr lang="en-US" sz="2900">
                <a:latin typeface="Times New Roman"/>
                <a:ea typeface="Times New Roman"/>
                <a:cs typeface="Times New Roman"/>
                <a:sym typeface="Times New Roman"/>
              </a:rPr>
              <a:t>The system accurately identifies skill gaps by comparing user resumes with selected job roles, providing tailored feedback for improvement. </a:t>
            </a:r>
            <a:endParaRPr sz="2900">
              <a:latin typeface="Times New Roman"/>
              <a:ea typeface="Times New Roman"/>
              <a:cs typeface="Times New Roman"/>
              <a:sym typeface="Times New Roman"/>
            </a:endParaRPr>
          </a:p>
          <a:p>
            <a:pPr indent="-412750" lvl="0" marL="457200" rtl="0" algn="just">
              <a:spcBef>
                <a:spcPts val="0"/>
              </a:spcBef>
              <a:spcAft>
                <a:spcPts val="0"/>
              </a:spcAft>
              <a:buSzPts val="2900"/>
              <a:buFont typeface="Times New Roman"/>
              <a:buChar char="❖"/>
            </a:pPr>
            <a:r>
              <a:rPr lang="en-US" sz="2900">
                <a:latin typeface="Times New Roman"/>
                <a:ea typeface="Times New Roman"/>
                <a:cs typeface="Times New Roman"/>
                <a:sym typeface="Times New Roman"/>
              </a:rPr>
              <a:t>Additionally, it suggests relevant job positions based on the extracted skills, helping users explore career paths that align with their qualifications and enhancing their job search effectiveness.</a:t>
            </a:r>
            <a:endParaRPr sz="2900">
              <a:latin typeface="Times New Roman"/>
              <a:ea typeface="Times New Roman"/>
              <a:cs typeface="Times New Roman"/>
              <a:sym typeface="Times New Roman"/>
            </a:endParaRPr>
          </a:p>
          <a:p>
            <a:pPr indent="0" lvl="0" marL="457200" rtl="0" algn="just">
              <a:spcBef>
                <a:spcPts val="360"/>
              </a:spcBef>
              <a:spcAft>
                <a:spcPts val="0"/>
              </a:spcAft>
              <a:buNone/>
            </a:pPr>
            <a:r>
              <a:t/>
            </a:r>
            <a:endParaRPr sz="2900">
              <a:latin typeface="Times New Roman"/>
              <a:ea typeface="Times New Roman"/>
              <a:cs typeface="Times New Roman"/>
              <a:sym typeface="Times New Roman"/>
            </a:endParaRPr>
          </a:p>
        </p:txBody>
      </p:sp>
      <p:sp>
        <p:nvSpPr>
          <p:cNvPr id="554" name="Google Shape;554;g306eb55403b_2_28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306eb55403b_2_300"/>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Conclusion</a:t>
            </a:r>
            <a:endParaRPr b="1">
              <a:solidFill>
                <a:srgbClr val="FF0000"/>
              </a:solidFill>
            </a:endParaRPr>
          </a:p>
        </p:txBody>
      </p:sp>
      <p:sp>
        <p:nvSpPr>
          <p:cNvPr id="561" name="Google Shape;561;g306eb55403b_2_300"/>
          <p:cNvSpPr txBox="1"/>
          <p:nvPr>
            <p:ph idx="1" type="body"/>
          </p:nvPr>
        </p:nvSpPr>
        <p:spPr>
          <a:xfrm>
            <a:off x="762001" y="1372025"/>
            <a:ext cx="10668000" cy="42672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t/>
            </a:r>
            <a:endParaRPr sz="2600">
              <a:latin typeface="Times New Roman"/>
              <a:ea typeface="Times New Roman"/>
              <a:cs typeface="Times New Roman"/>
              <a:sym typeface="Times New Roman"/>
            </a:endParaRPr>
          </a:p>
          <a:p>
            <a:pPr indent="-393700" lvl="0" marL="457200" rtl="0" algn="just">
              <a:spcBef>
                <a:spcPts val="360"/>
              </a:spcBef>
              <a:spcAft>
                <a:spcPts val="0"/>
              </a:spcAft>
              <a:buSzPts val="2600"/>
              <a:buFont typeface="Times New Roman"/>
              <a:buChar char="❖"/>
            </a:pPr>
            <a:r>
              <a:rPr lang="en-US" sz="2600">
                <a:latin typeface="Times New Roman"/>
                <a:ea typeface="Times New Roman"/>
                <a:cs typeface="Times New Roman"/>
                <a:sym typeface="Times New Roman"/>
              </a:rPr>
              <a:t>By automating the analysis of resumes and providing tailored feedback on skill gaps, along with relevant job role recommendations, the system enhances users' job search strategies. </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lang="en-US" sz="2600">
                <a:latin typeface="Times New Roman"/>
                <a:ea typeface="Times New Roman"/>
                <a:cs typeface="Times New Roman"/>
                <a:sym typeface="Times New Roman"/>
              </a:rPr>
              <a:t>This innovative approach not only empowers individuals to improve their employability but also streamlines the recruitment process, making it a valuable asset in today’s competitive job market.</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b="1" lang="en-US" sz="2600">
                <a:latin typeface="Times New Roman"/>
                <a:ea typeface="Times New Roman"/>
                <a:cs typeface="Times New Roman"/>
                <a:sym typeface="Times New Roman"/>
              </a:rPr>
              <a:t>Future Work :</a:t>
            </a:r>
            <a:r>
              <a:rPr lang="en-US" sz="2600">
                <a:latin typeface="Times New Roman"/>
                <a:ea typeface="Times New Roman"/>
                <a:cs typeface="Times New Roman"/>
                <a:sym typeface="Times New Roman"/>
              </a:rPr>
              <a:t> Future enhancements could involve providing personalized learning paths with course recommendations, enabling users to acquire the skills they are missing and improve their job readiness.</a:t>
            </a:r>
            <a:endParaRPr sz="2600">
              <a:latin typeface="Times New Roman"/>
              <a:ea typeface="Times New Roman"/>
              <a:cs typeface="Times New Roman"/>
              <a:sym typeface="Times New Roman"/>
            </a:endParaRPr>
          </a:p>
          <a:p>
            <a:pPr indent="0" lvl="0" marL="0" rtl="0" algn="l">
              <a:spcBef>
                <a:spcPts val="360"/>
              </a:spcBef>
              <a:spcAft>
                <a:spcPts val="0"/>
              </a:spcAft>
              <a:buNone/>
            </a:pPr>
            <a:r>
              <a:t/>
            </a:r>
            <a:endParaRPr sz="2600">
              <a:latin typeface="Times New Roman"/>
              <a:ea typeface="Times New Roman"/>
              <a:cs typeface="Times New Roman"/>
              <a:sym typeface="Times New Roman"/>
            </a:endParaRPr>
          </a:p>
        </p:txBody>
      </p:sp>
      <p:sp>
        <p:nvSpPr>
          <p:cNvPr id="562" name="Google Shape;562;g306eb55403b_2_30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References.</a:t>
            </a:r>
            <a:endParaRPr b="1">
              <a:solidFill>
                <a:srgbClr val="FF0000"/>
              </a:solidFill>
            </a:endParaRPr>
          </a:p>
        </p:txBody>
      </p:sp>
      <p:sp>
        <p:nvSpPr>
          <p:cNvPr id="568" name="Google Shape;568;p1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600"/>
              </a:spcBef>
              <a:spcAft>
                <a:spcPts val="0"/>
              </a:spcAft>
              <a:buSzPts val="2200"/>
              <a:buFont typeface="Times New Roman"/>
              <a:buChar char="□"/>
            </a:pPr>
            <a:r>
              <a:rPr lang="en-US" sz="2200">
                <a:latin typeface="Times New Roman"/>
                <a:ea typeface="Times New Roman"/>
                <a:cs typeface="Times New Roman"/>
                <a:sym typeface="Times New Roman"/>
              </a:rPr>
              <a:t>G. Karacay, ‘‘Talent development for Industry 4.0,’’ in Industry 4.0: Managing The Digital Transformation (Springer Series in Advanced Manufacturing).</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 S. Wadhwa, ‘‘Text mining of job profiles: Finding relevant jobskills in different industries,’’ J. Positive School Psychol., vol. 6, no. 2, pp. 5737–5745, 2022.</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K. Nair, ‘‘Overcoming today’s digital talent gap in organizations worldwide,’’ Develop. Learn. Org., doi: 10.1108/DLO-02-2019-0044.</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R.G. Casey and E. Lecolinet, “A Survey of Methods and Strategiesin Character Segmentation,” IEEE Trans. Pattern Analysis and Machine Intelligence.</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Y. LeCun, L. Bottou, Y. Bengio, and P. Haffner, “Gradient-BasedLearning Applied to Document Recognition”.</a:t>
            </a:r>
            <a:endParaRPr sz="2200">
              <a:latin typeface="Times New Roman"/>
              <a:ea typeface="Times New Roman"/>
              <a:cs typeface="Times New Roman"/>
              <a:sym typeface="Times New Roman"/>
            </a:endParaRPr>
          </a:p>
        </p:txBody>
      </p:sp>
      <p:sp>
        <p:nvSpPr>
          <p:cNvPr id="569" name="Google Shape;569;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570" name="Google Shape;570;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571" name="Google Shape;571;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13"/>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solidFill>
                  <a:srgbClr val="FF0000"/>
                </a:solidFill>
              </a:rPr>
              <a:t>Thank You</a:t>
            </a:r>
            <a:endParaRPr/>
          </a:p>
        </p:txBody>
      </p:sp>
      <p:sp>
        <p:nvSpPr>
          <p:cNvPr id="577" name="Google Shape;577;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578" name="Google Shape;578;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9" name="Google Shape;579;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615950" y="155725"/>
            <a:ext cx="10668000" cy="681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Literature Survey</a:t>
            </a:r>
            <a:endParaRPr b="1">
              <a:solidFill>
                <a:srgbClr val="FF0000"/>
              </a:solidFill>
            </a:endParaRPr>
          </a:p>
        </p:txBody>
      </p:sp>
      <p:graphicFrame>
        <p:nvGraphicFramePr>
          <p:cNvPr id="139" name="Google Shape;139;p6"/>
          <p:cNvGraphicFramePr/>
          <p:nvPr/>
        </p:nvGraphicFramePr>
        <p:xfrm>
          <a:off x="723900" y="837625"/>
          <a:ext cx="3000000" cy="3000000"/>
        </p:xfrm>
        <a:graphic>
          <a:graphicData uri="http://schemas.openxmlformats.org/drawingml/2006/table">
            <a:tbl>
              <a:tblPr bandRow="1" firstRow="1">
                <a:noFill/>
                <a:tableStyleId>{0E2D37DF-FB9F-4E35-99C9-F817EF74AC8B}</a:tableStyleId>
              </a:tblPr>
              <a:tblGrid>
                <a:gridCol w="796525"/>
                <a:gridCol w="1902225"/>
                <a:gridCol w="1764150"/>
                <a:gridCol w="3432475"/>
                <a:gridCol w="1058125"/>
                <a:gridCol w="1790700"/>
              </a:tblGrid>
              <a:tr h="656275">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S.No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Author 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Paper Title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Description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Jornal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Volume/</a:t>
                      </a:r>
                      <a:endParaRPr sz="1800" u="none" cap="none" strike="noStrike"/>
                    </a:p>
                    <a:p>
                      <a:pPr indent="0" lvl="0" marL="0" marR="0" rtl="0" algn="l">
                        <a:lnSpc>
                          <a:spcPct val="100000"/>
                        </a:lnSpc>
                        <a:spcBef>
                          <a:spcPts val="0"/>
                        </a:spcBef>
                        <a:spcAft>
                          <a:spcPts val="0"/>
                        </a:spcAft>
                        <a:buClr>
                          <a:schemeClr val="dk1"/>
                        </a:buClr>
                        <a:buSzPts val="1800"/>
                        <a:buFont typeface="Verdana"/>
                        <a:buNone/>
                      </a:pPr>
                      <a:r>
                        <a:rPr lang="en-US" sz="1800" u="none" cap="none" strike="noStrike"/>
                        <a:t>Year</a:t>
                      </a:r>
                      <a:endParaRPr sz="1800" u="none" cap="none" strike="noStrike"/>
                    </a:p>
                  </a:txBody>
                  <a:tcPr marT="45725" marB="45725" marR="91450" marL="91450"/>
                </a:tc>
              </a:tr>
              <a:tr h="456475">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Martin J. McKenney,</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Holly A. Handley</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Using the DSRM to Develop a Skills Gaps Analysis Model</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The paper develops a Skills Gap Analysis Model (SGAM) using the Design Science Research Method (DSRM). This model integrates elements from existing frameworks and address skills gaps between job requirements and worker qualifications.</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IEEE Journal</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48/2021</a:t>
                      </a:r>
                      <a:endParaRPr sz="1200" u="none" cap="none" strike="noStrike">
                        <a:latin typeface="Times New Roman"/>
                        <a:ea typeface="Times New Roman"/>
                        <a:cs typeface="Times New Roman"/>
                        <a:sym typeface="Times New Roman"/>
                      </a:endParaRPr>
                    </a:p>
                  </a:txBody>
                  <a:tcPr marT="45725" marB="45725" marR="91450" marL="91450"/>
                </a:tc>
              </a:tr>
              <a:tr h="634150">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Joanna Lahey, Josh Cherian, Angel Pina, Gerianne Alexander, Tracy Hammond</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Gradient-Based Learning Applied to Document Recognition</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The paper describes the application of gradient-based learning algorithms, including convolutional neural networks (CNNs) and graph transformer networks (GTNs),  which enable the global training of document recognition systems composed of multiple modules</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IEEE Journal</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66/2023</a:t>
                      </a:r>
                      <a:endParaRPr sz="1200" u="none" cap="none" strike="noStrike">
                        <a:latin typeface="Times New Roman"/>
                        <a:ea typeface="Times New Roman"/>
                        <a:cs typeface="Times New Roman"/>
                        <a:sym typeface="Times New Roman"/>
                      </a:endParaRPr>
                    </a:p>
                  </a:txBody>
                  <a:tcPr marT="45725" marB="45725" marR="91450" marL="91450"/>
                </a:tc>
              </a:tr>
              <a:tr h="375000">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Davor Vukadin, Adrian Satja Kurdija, Goran Delac, Marin Silic</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Information Extraction From Free-Form CV Documents in Multiple Languages</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100" u="none" cap="none" strike="noStrike">
                          <a:latin typeface="Times New Roman"/>
                          <a:ea typeface="Times New Roman"/>
                          <a:cs typeface="Times New Roman"/>
                          <a:sym typeface="Times New Roman"/>
                        </a:rPr>
                        <a:t>This paper proposes an information extraction system using </a:t>
                      </a:r>
                      <a:r>
                        <a:rPr b="1" lang="en-US" sz="1100" u="none" cap="none" strike="noStrike">
                          <a:latin typeface="Times New Roman"/>
                          <a:ea typeface="Times New Roman"/>
                          <a:cs typeface="Times New Roman"/>
                          <a:sym typeface="Times New Roman"/>
                        </a:rPr>
                        <a:t>Transformer and BERT models</a:t>
                      </a:r>
                      <a:r>
                        <a:rPr lang="en-US" sz="1100" u="none" cap="none" strike="noStrike">
                          <a:latin typeface="Times New Roman"/>
                          <a:ea typeface="Times New Roman"/>
                          <a:cs typeface="Times New Roman"/>
                          <a:sym typeface="Times New Roman"/>
                        </a:rPr>
                        <a:t> to accurately parse multilingual, free-form CV documents by identifying and classifying relevant sections and details.</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IEEE Journal</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9/2021</a:t>
                      </a:r>
                      <a:endParaRPr sz="1200" u="none" cap="none" strike="noStrike">
                        <a:latin typeface="Times New Roman"/>
                        <a:ea typeface="Times New Roman"/>
                        <a:cs typeface="Times New Roman"/>
                        <a:sym typeface="Times New Roman"/>
                      </a:endParaRPr>
                    </a:p>
                  </a:txBody>
                  <a:tcPr marT="45725" marB="45725" marR="91450" marL="91450"/>
                </a:tc>
              </a:tr>
              <a:tr h="375000">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4.</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Gautam Jaiswal, Aryan Uttam, Devesh Dhar Dubey,  Pawan Kumar Mall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23913"/>
                        </a:lnSpc>
                        <a:spcBef>
                          <a:spcPts val="0"/>
                        </a:spcBef>
                        <a:spcAft>
                          <a:spcPts val="0"/>
                        </a:spcAft>
                        <a:buClr>
                          <a:schemeClr val="dk1"/>
                        </a:buClr>
                        <a:buSzPts val="1100"/>
                        <a:buFont typeface="Arial"/>
                        <a:buNone/>
                      </a:pPr>
                      <a:r>
                        <a:rPr lang="en-US" sz="1200" u="none" cap="none" strike="noStrike">
                          <a:solidFill>
                            <a:srgbClr val="333333"/>
                          </a:solidFill>
                          <a:highlight>
                            <a:srgbClr val="FFFFFF"/>
                          </a:highlight>
                          <a:latin typeface="Times New Roman"/>
                          <a:ea typeface="Times New Roman"/>
                          <a:cs typeface="Times New Roman"/>
                          <a:sym typeface="Times New Roman"/>
                        </a:rPr>
                        <a:t>Resume Analyser and Job Recommendation System Based on NLP</a:t>
                      </a:r>
                      <a:endParaRPr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Verdana"/>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The Resume Analyser is a Streamlit-based web app that uses a hybrid NLP system, combining BERT and SPACY, to accurately extract and analyze key resume information.</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IEEE Journal</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26/2024</a:t>
                      </a:r>
                      <a:endParaRPr sz="1200" u="none" cap="none" strike="noStrike">
                        <a:latin typeface="Times New Roman"/>
                        <a:ea typeface="Times New Roman"/>
                        <a:cs typeface="Times New Roman"/>
                        <a:sym typeface="Times New Roman"/>
                      </a:endParaRPr>
                    </a:p>
                  </a:txBody>
                  <a:tcPr marT="45725" marB="45725" marR="91450" marL="91450"/>
                </a:tc>
              </a:tr>
              <a:tr h="375000">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B. Leela Prasad, K. Srividya, K. Nikhil Kumar, L. Kiran Chandra, N. S.S.K Dil, G. Vamsi Krishna</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An Advanced Real-Time Job Recommendation System and Resume Analyser</a:t>
                      </a:r>
                      <a:endParaRPr sz="1200" u="none" cap="none" strike="noStrike">
                        <a:latin typeface="Times New Roman"/>
                        <a:ea typeface="Times New Roman"/>
                        <a:cs typeface="Times New Roman"/>
                        <a:sym typeface="Times New Roman"/>
                      </a:endParaRPr>
                    </a:p>
                  </a:txBody>
                  <a:tcPr marT="45725" marB="45725" marR="91450" marL="91450">
                    <a:solidFill>
                      <a:srgbClr val="E6E6E6"/>
                    </a:solidFill>
                  </a:tcPr>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This study develops a GNN-based system using NLP to accurately screen resumes and recommend relevant jobs.</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IEEE Journal</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29/2023</a:t>
                      </a:r>
                      <a:endParaRPr sz="12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Existing System</a:t>
            </a:r>
            <a:endParaRPr b="1" sz="3200">
              <a:solidFill>
                <a:srgbClr val="FF0000"/>
              </a:solidFill>
            </a:endParaRPr>
          </a:p>
        </p:txBody>
      </p:sp>
      <p:sp>
        <p:nvSpPr>
          <p:cNvPr id="145" name="Google Shape;145;p26"/>
          <p:cNvSpPr txBox="1"/>
          <p:nvPr>
            <p:ph idx="1" type="body"/>
          </p:nvPr>
        </p:nvSpPr>
        <p:spPr>
          <a:xfrm>
            <a:off x="762000" y="1944150"/>
            <a:ext cx="10668000" cy="39867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600"/>
              </a:spcBef>
              <a:spcAft>
                <a:spcPts val="0"/>
              </a:spcAft>
              <a:buSzPts val="2400"/>
              <a:buFont typeface="Times New Roman"/>
              <a:buChar char="❖"/>
            </a:pPr>
            <a:r>
              <a:rPr b="1" lang="en-US" sz="2400">
                <a:latin typeface="Times New Roman"/>
                <a:ea typeface="Times New Roman"/>
                <a:cs typeface="Times New Roman"/>
                <a:sym typeface="Times New Roman"/>
              </a:rPr>
              <a:t>Information Technology Job Profile Using Average-Linkage Hierarchical Clustering Analysis:</a:t>
            </a:r>
            <a:r>
              <a:rPr lang="en-US" sz="2400">
                <a:latin typeface="Times New Roman"/>
                <a:ea typeface="Times New Roman"/>
                <a:cs typeface="Times New Roman"/>
                <a:sym typeface="Times New Roman"/>
              </a:rPr>
              <a:t> Identifies the job profiles required for IT job specialists by analyzing real-world job posts published online.</a:t>
            </a:r>
            <a:endParaRPr sz="2400">
              <a:latin typeface="Times New Roman"/>
              <a:ea typeface="Times New Roman"/>
              <a:cs typeface="Times New Roman"/>
              <a:sym typeface="Times New Roman"/>
            </a:endParaRPr>
          </a:p>
          <a:p>
            <a:pPr indent="0" lvl="0" marL="914400" rtl="0" algn="just">
              <a:lnSpc>
                <a:spcPct val="115000"/>
              </a:lnSpc>
              <a:spcBef>
                <a:spcPts val="600"/>
              </a:spcBef>
              <a:spcAft>
                <a:spcPts val="0"/>
              </a:spcAft>
              <a:buNone/>
            </a:pPr>
            <a:r>
              <a:t/>
            </a:r>
            <a:endParaRPr sz="2400">
              <a:latin typeface="Times New Roman"/>
              <a:ea typeface="Times New Roman"/>
              <a:cs typeface="Times New Roman"/>
              <a:sym typeface="Times New Roman"/>
            </a:endParaRPr>
          </a:p>
          <a:p>
            <a:pPr indent="-381000" lvl="0" marL="457200" rtl="0" algn="just">
              <a:lnSpc>
                <a:spcPct val="115000"/>
              </a:lnSpc>
              <a:spcBef>
                <a:spcPts val="600"/>
              </a:spcBef>
              <a:spcAft>
                <a:spcPts val="0"/>
              </a:spcAft>
              <a:buSzPts val="2400"/>
              <a:buFont typeface="Times New Roman"/>
              <a:buChar char="❖"/>
            </a:pPr>
            <a:r>
              <a:rPr b="1" lang="en-US" sz="2400">
                <a:latin typeface="Times New Roman"/>
                <a:ea typeface="Times New Roman"/>
                <a:cs typeface="Times New Roman"/>
                <a:sym typeface="Times New Roman"/>
              </a:rPr>
              <a:t>Artificial Neural Networks for Document Analysis and Recognition:</a:t>
            </a:r>
            <a:r>
              <a:rPr lang="en-US" sz="2400">
                <a:latin typeface="Times New Roman"/>
                <a:ea typeface="Times New Roman"/>
                <a:cs typeface="Times New Roman"/>
                <a:sym typeface="Times New Roman"/>
              </a:rPr>
              <a:t> Focuses </a:t>
            </a:r>
            <a:r>
              <a:rPr lang="en-US" sz="2400">
                <a:latin typeface="Times New Roman"/>
                <a:ea typeface="Times New Roman"/>
                <a:cs typeface="Times New Roman"/>
                <a:sym typeface="Times New Roman"/>
              </a:rPr>
              <a:t>on </a:t>
            </a:r>
            <a:r>
              <a:rPr lang="en-US" sz="2400">
                <a:latin typeface="Times New Roman"/>
                <a:ea typeface="Times New Roman"/>
                <a:cs typeface="Times New Roman"/>
                <a:sym typeface="Times New Roman"/>
              </a:rPr>
              <a:t>document processing tasks such as preprocessing, layout analysis, character segmentation, word recognition, and signature verification. The project seeks to demonstrate the effectiveness of connectionist-based approaches in these tasks.                                 ​</a:t>
            </a:r>
            <a:br>
              <a:rPr i="0" lang="en-US" sz="2400" u="none" cap="none" strike="noStrike">
                <a:solidFill>
                  <a:srgbClr val="000000"/>
                </a:solidFill>
                <a:latin typeface="Times New Roman"/>
                <a:ea typeface="Times New Roman"/>
                <a:cs typeface="Times New Roman"/>
                <a:sym typeface="Times New Roman"/>
              </a:rPr>
            </a:br>
            <a:endParaRPr i="0" sz="2400" u="none" cap="none" strike="noStrike">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146" name="Google Shape;146;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147" name="Google Shape;147;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48" name="Google Shape;148;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Drawback of Existing System</a:t>
            </a:r>
            <a:endParaRPr b="1">
              <a:solidFill>
                <a:srgbClr val="FF0000"/>
              </a:solidFill>
            </a:endParaRPr>
          </a:p>
        </p:txBody>
      </p:sp>
      <p:sp>
        <p:nvSpPr>
          <p:cNvPr id="154" name="Google Shape;154;p8"/>
          <p:cNvSpPr txBox="1"/>
          <p:nvPr>
            <p:ph idx="1" type="body"/>
          </p:nvPr>
        </p:nvSpPr>
        <p:spPr>
          <a:xfrm>
            <a:off x="766226" y="2097425"/>
            <a:ext cx="10668000" cy="42672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D</a:t>
            </a:r>
            <a:r>
              <a:rPr lang="en-US" sz="2400">
                <a:latin typeface="Times New Roman"/>
                <a:ea typeface="Times New Roman"/>
                <a:cs typeface="Times New Roman"/>
                <a:sym typeface="Times New Roman"/>
              </a:rPr>
              <a:t>ifficulties to distinguish type of work because of the similarities in terms of duties and responsibilities.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number of clusters formed must  be adjusted to obtain proper accuracy.</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Neural network innovations (e.g., DOAGs) are underexploited in pattern recognition, restricting their benefits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ability of neural networks to generalize from artificially generated training data to real-world data remains a concern, particularly in character segmentation tasks​.</a:t>
            </a:r>
            <a:endParaRPr sz="2400">
              <a:latin typeface="Times New Roman"/>
              <a:ea typeface="Times New Roman"/>
              <a:cs typeface="Times New Roman"/>
              <a:sym typeface="Times New Roman"/>
            </a:endParaRPr>
          </a:p>
        </p:txBody>
      </p:sp>
      <p:sp>
        <p:nvSpPr>
          <p:cNvPr id="155" name="Google Shape;155;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156" name="Google Shape;156;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57" name="Google Shape;157;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Proposed System</a:t>
            </a:r>
            <a:endParaRPr b="1">
              <a:solidFill>
                <a:srgbClr val="FF0000"/>
              </a:solidFill>
            </a:endParaRPr>
          </a:p>
        </p:txBody>
      </p:sp>
      <p:sp>
        <p:nvSpPr>
          <p:cNvPr id="163" name="Google Shape;163;p9"/>
          <p:cNvSpPr txBox="1"/>
          <p:nvPr>
            <p:ph idx="1" type="body"/>
          </p:nvPr>
        </p:nvSpPr>
        <p:spPr>
          <a:xfrm>
            <a:off x="766226" y="1978025"/>
            <a:ext cx="10668000" cy="4267200"/>
          </a:xfrm>
          <a:prstGeom prst="rect">
            <a:avLst/>
          </a:prstGeom>
          <a:noFill/>
          <a:ln>
            <a:noFill/>
          </a:ln>
        </p:spPr>
        <p:txBody>
          <a:bodyPr anchorCtr="0" anchor="t" bIns="45700" lIns="91425" spcFirstLastPara="1" rIns="91425" wrap="square" tIns="45700">
            <a:noAutofit/>
          </a:bodyPr>
          <a:lstStyle/>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Skill Evaluation and Gap Detection:</a:t>
            </a:r>
            <a:r>
              <a:rPr lang="en-US" sz="2400">
                <a:latin typeface="Times New Roman"/>
                <a:ea typeface="Times New Roman"/>
                <a:cs typeface="Times New Roman"/>
                <a:sym typeface="Times New Roman"/>
              </a:rPr>
              <a:t>The system evaluates user resumes against chosen job roles to pinpoint absent skills, offering tailored suggestions for development.</a:t>
            </a:r>
            <a:endParaRPr sz="2400">
              <a:latin typeface="Times New Roman"/>
              <a:ea typeface="Times New Roman"/>
              <a:cs typeface="Times New Roman"/>
              <a:sym typeface="Times New Roman"/>
            </a:endParaRPr>
          </a:p>
          <a:p>
            <a:pPr indent="0" lvl="0" marL="457200" rtl="0" algn="just">
              <a:spcBef>
                <a:spcPts val="0"/>
              </a:spcBef>
              <a:spcAft>
                <a:spcPts val="0"/>
              </a:spcAft>
              <a:buNone/>
            </a:pPr>
            <a:r>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b="1" lang="en-US" sz="2400">
                <a:latin typeface="Times New Roman"/>
                <a:ea typeface="Times New Roman"/>
                <a:cs typeface="Times New Roman"/>
                <a:sym typeface="Times New Roman"/>
              </a:rPr>
              <a:t>Career Path Recommendation Module: </a:t>
            </a:r>
            <a:r>
              <a:rPr lang="en-US" sz="2400">
                <a:latin typeface="Times New Roman"/>
                <a:ea typeface="Times New Roman"/>
                <a:cs typeface="Times New Roman"/>
                <a:sym typeface="Times New Roman"/>
              </a:rPr>
              <a:t>The system suggests appropriate job roles by assessing the skills in resumes, aiding users in finding career opportunities that match their expertise.</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
        <p:nvSpPr>
          <p:cNvPr id="164" name="Google Shape;164;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Third Review</a:t>
            </a:r>
            <a:endParaRPr/>
          </a:p>
        </p:txBody>
      </p:sp>
      <p:sp>
        <p:nvSpPr>
          <p:cNvPr id="165" name="Google Shape;165;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66" name="Google Shape;166;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2023-08-03T04:32:00Z</dcterms:created>
  <dc:creator>DURAI MURUGAN 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