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0" r:id="rId4"/>
    <p:sldId id="261" r:id="rId5"/>
    <p:sldId id="263" r:id="rId6"/>
    <p:sldId id="266" r:id="rId7"/>
    <p:sldId id="267" r:id="rId8"/>
    <p:sldId id="271" r:id="rId9"/>
    <p:sldId id="268" r:id="rId10"/>
    <p:sldId id="269" r:id="rId11"/>
    <p:sldId id="270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9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050"/>
            <a:ext cx="12192000" cy="68770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0575" y="845135"/>
            <a:ext cx="955357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Elysia</a:t>
            </a:r>
            <a:r>
              <a:rPr lang="en-GB" sz="5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Your </a:t>
            </a:r>
            <a:r>
              <a:rPr lang="en-GB" sz="5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AI-Powered</a:t>
            </a:r>
            <a:endParaRPr lang="en-IN" sz="5500" dirty="0"/>
          </a:p>
        </p:txBody>
      </p:sp>
      <p:sp>
        <p:nvSpPr>
          <p:cNvPr id="9" name="TextBox 8"/>
          <p:cNvSpPr txBox="1"/>
          <p:nvPr/>
        </p:nvSpPr>
        <p:spPr>
          <a:xfrm>
            <a:off x="4991100" y="5248275"/>
            <a:ext cx="738187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Voice-Assisted Therapist</a:t>
            </a:r>
            <a:endParaRPr lang="en-IN" sz="5500" dirty="0"/>
          </a:p>
          <a:p>
            <a:endParaRPr lang="en-IN" sz="5500" dirty="0"/>
          </a:p>
        </p:txBody>
      </p:sp>
    </p:spTree>
    <p:extLst>
      <p:ext uri="{BB962C8B-B14F-4D97-AF65-F5344CB8AC3E}">
        <p14:creationId xmlns:p14="http://schemas.microsoft.com/office/powerpoint/2010/main" val="8681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46"/>
          <a:stretch/>
        </p:blipFill>
        <p:spPr>
          <a:xfrm>
            <a:off x="0" y="-9524"/>
            <a:ext cx="12192000" cy="686752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5725" y="104775"/>
            <a:ext cx="11991976" cy="66389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190500" y="193417"/>
            <a:ext cx="1188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2425" y="419100"/>
            <a:ext cx="34385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IN" sz="3000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3508" y="1010577"/>
            <a:ext cx="11476409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Integration with Licensed </a:t>
            </a:r>
            <a:r>
              <a:rPr lang="en-IN" sz="2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Therapists:</a:t>
            </a:r>
            <a:r>
              <a:rPr lang="en-IN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Enable </a:t>
            </a:r>
            <a: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escalation paths to connect users with certified mental health professionals for advanced support when needed, creating a hybrid human-AI care model.</a:t>
            </a:r>
          </a:p>
          <a:p>
            <a:pPr algn="just"/>
            <a:endParaRPr lang="en-IN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Multi-Language &amp; Cross-Cultural </a:t>
            </a:r>
            <a:r>
              <a:rPr lang="en-IN" sz="2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Support:</a:t>
            </a:r>
            <a:r>
              <a:rPr lang="en-IN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Expand </a:t>
            </a:r>
            <a:r>
              <a:rPr lang="en-IN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Elysia’s</a:t>
            </a:r>
            <a: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reach by supporting multiple languages and cultural adaptations to serve diverse populations around the globe more effectively.</a:t>
            </a:r>
          </a:p>
          <a:p>
            <a:pPr algn="just"/>
            <a:endParaRPr lang="en-IN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Real-Time Emotion Detection via Voice &amp; Facial </a:t>
            </a:r>
            <a:r>
              <a:rPr lang="en-IN" sz="2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Cues:</a:t>
            </a:r>
            <a:r>
              <a:rPr lang="en-IN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Incorporate </a:t>
            </a:r>
            <a: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voice tone analysis and facial expression recognition (via webcam, with consent) to enhance emotional awareness and response precision.</a:t>
            </a:r>
          </a:p>
          <a:p>
            <a:pPr algn="just"/>
            <a:endParaRPr lang="en-IN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Mobile App </a:t>
            </a:r>
            <a:r>
              <a:rPr lang="en-IN" sz="2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Deployment:</a:t>
            </a:r>
            <a:r>
              <a:rPr lang="en-IN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Develop </a:t>
            </a:r>
            <a: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dedicated mobile application to improve accessibility, usability, and offline capabilities for users on the go.</a:t>
            </a:r>
          </a:p>
          <a:p>
            <a:pPr algn="just"/>
            <a:endParaRPr lang="en-IN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AI Model Improvements &amp; </a:t>
            </a:r>
            <a:r>
              <a:rPr lang="en-IN" sz="2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Personalization: </a:t>
            </a:r>
            <a:r>
              <a:rPr lang="en-IN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 </a:t>
            </a:r>
            <a: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 quality using continual learning, personalized therapy tracks, and adaptive dialogue generation based on user history and </a:t>
            </a:r>
            <a:r>
              <a:rPr lang="en-IN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IN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87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46"/>
          <a:stretch/>
        </p:blipFill>
        <p:spPr>
          <a:xfrm>
            <a:off x="0" y="-9524"/>
            <a:ext cx="12192000" cy="686752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5725" y="104775"/>
            <a:ext cx="11991976" cy="66389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190500" y="193417"/>
            <a:ext cx="1188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2425" y="419100"/>
            <a:ext cx="34385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000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2425" y="1128120"/>
            <a:ext cx="10572750" cy="4639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Elysia</a:t>
            </a:r>
            <a:r>
              <a:rPr lang="en-IN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represents a major step forward in accessible, AI-powered mental health support</a:t>
            </a:r>
            <a:r>
              <a:rPr lang="en-IN" sz="2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IN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combines NLP, speech recognition, and emotion-aware responses to create a safe, empathetic space for </a:t>
            </a:r>
            <a:r>
              <a:rPr lang="en-IN" sz="2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IN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dual-mode input (voice/text), it offers inclusive, user-friendly interaction and real-time therapeutic </a:t>
            </a:r>
            <a:r>
              <a:rPr lang="en-IN" sz="2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experiences.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Though </a:t>
            </a:r>
            <a:r>
              <a:rPr lang="en-IN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a clinical tool, it supports early self-awareness, emotional tracking, and mental well-being reflection</a:t>
            </a:r>
            <a:r>
              <a:rPr lang="en-IN" sz="2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84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46"/>
          <a:stretch/>
        </p:blipFill>
        <p:spPr>
          <a:xfrm>
            <a:off x="0" y="-9524"/>
            <a:ext cx="12192000" cy="686752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5725" y="104775"/>
            <a:ext cx="11991976" cy="66389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190500" y="193417"/>
            <a:ext cx="1188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33662" y="3886200"/>
            <a:ext cx="700087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GB" sz="5500" spc="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5500" spc="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Recording 2025-02-21 23281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5"/>
          <a:srcRect l="-419" r="-419"/>
          <a:stretch/>
        </p:blipFill>
        <p:spPr>
          <a:xfrm>
            <a:off x="4692650" y="984755"/>
            <a:ext cx="2468546" cy="25490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4302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99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46"/>
          <a:stretch/>
        </p:blipFill>
        <p:spPr>
          <a:xfrm>
            <a:off x="0" y="-9524"/>
            <a:ext cx="12192000" cy="686752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5725" y="104775"/>
            <a:ext cx="11991976" cy="66389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190500" y="193417"/>
            <a:ext cx="1188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2425" y="419100"/>
            <a:ext cx="34385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000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33401" y="1298734"/>
            <a:ext cx="1160145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Mental Health </a:t>
            </a:r>
            <a:r>
              <a:rPr lang="en-IN" sz="2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Crisis</a:t>
            </a:r>
            <a:endParaRPr lang="en-IN" sz="2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970M</a:t>
            </a:r>
            <a:r>
              <a:rPr lang="en-IN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people affected globally (WHO).  </a:t>
            </a:r>
            <a:endParaRPr lang="en-IN" sz="25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Care </a:t>
            </a:r>
            <a:r>
              <a:rPr lang="en-IN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limited by cost, stigma, and lack of therapists.</a:t>
            </a:r>
          </a:p>
          <a:p>
            <a:endParaRPr lang="en-IN" sz="2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AI as a </a:t>
            </a:r>
            <a:r>
              <a:rPr lang="en-IN" sz="2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IN" sz="2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</a:t>
            </a:r>
            <a:r>
              <a:rPr lang="en-IN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NLP + Voice tech = accessible, effective self-help tools.  </a:t>
            </a:r>
            <a:endParaRPr lang="en-IN" sz="25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Reduces </a:t>
            </a:r>
            <a:r>
              <a:rPr lang="en-IN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distress, improves emotional health.</a:t>
            </a:r>
          </a:p>
          <a:p>
            <a:endParaRPr lang="en-IN" sz="2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2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Meet </a:t>
            </a:r>
            <a:r>
              <a:rPr lang="en-IN" sz="2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Elysia</a:t>
            </a:r>
            <a:endParaRPr lang="en-IN" sz="2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Voice-enabled</a:t>
            </a:r>
            <a:r>
              <a:rPr lang="en-IN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emotionally intelligent AI therapist.  </a:t>
            </a:r>
            <a:endParaRPr lang="en-IN" sz="25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IN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CBT, mindfulness, and real-time sentiment analysis.  </a:t>
            </a:r>
            <a:endParaRPr lang="en-IN" sz="25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Offers a natural, human-like therapy experience</a:t>
            </a:r>
            <a:r>
              <a:rPr lang="en-IN" sz="2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32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46"/>
          <a:stretch/>
        </p:blipFill>
        <p:spPr>
          <a:xfrm>
            <a:off x="0" y="-9524"/>
            <a:ext cx="12192000" cy="686752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4299" y="85725"/>
            <a:ext cx="11963401" cy="66389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352425" y="419100"/>
            <a:ext cx="34385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sz="3000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2436" y="1654359"/>
            <a:ext cx="11287125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technology evolves, so does its potential to transform mental health care. Traditional therapy models, though effective, face scalability issues in meeting the growing global demand. </a:t>
            </a:r>
            <a:r>
              <a:rPr lang="en-GB" sz="25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Elysia</a:t>
            </a:r>
            <a:r>
              <a:rPr lang="en-GB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introduces a novel approach—</a:t>
            </a:r>
            <a:r>
              <a:rPr lang="en-GB" sz="2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leveraging voice-based AI</a:t>
            </a:r>
            <a:r>
              <a:rPr lang="en-GB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create a more </a:t>
            </a:r>
            <a:r>
              <a:rPr lang="en-GB" sz="2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emotionally intuitive</a:t>
            </a:r>
            <a:r>
              <a:rPr lang="en-GB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responsive</a:t>
            </a:r>
            <a:r>
              <a:rPr lang="en-GB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mental health assistant. Unlike static </a:t>
            </a:r>
            <a:r>
              <a:rPr lang="en-GB" sz="2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chatbots</a:t>
            </a:r>
            <a:r>
              <a:rPr lang="en-GB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Elysia</a:t>
            </a:r>
            <a:r>
              <a:rPr lang="en-GB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dynamically adapts to tone, mood, and speech, engaging users in </a:t>
            </a:r>
            <a:r>
              <a:rPr lang="en-GB" sz="2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interactive therapeutic experiences</a:t>
            </a:r>
            <a:r>
              <a:rPr lang="en-GB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grounded in evidence-based methods like </a:t>
            </a:r>
            <a:r>
              <a:rPr lang="en-GB" sz="2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CBT</a:t>
            </a:r>
            <a:r>
              <a:rPr lang="en-GB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mindfulness</a:t>
            </a:r>
            <a:r>
              <a:rPr lang="en-GB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This project not only aims to improve emotional accessibility through innovation but also evaluates how </a:t>
            </a:r>
            <a:r>
              <a:rPr lang="en-GB" sz="2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AI-human interaction</a:t>
            </a:r>
            <a:r>
              <a:rPr lang="en-GB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redefine mental well-being in the digital age.</a:t>
            </a:r>
            <a:endParaRPr lang="en-IN" sz="2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590" y="334031"/>
            <a:ext cx="1884960" cy="743841"/>
          </a:xfrm>
          <a:prstGeom prst="rect">
            <a:avLst/>
          </a:prstGeom>
        </p:spPr>
      </p:pic>
      <p:sp>
        <p:nvSpPr>
          <p:cNvPr id="11" name="4-Point Star 10"/>
          <p:cNvSpPr/>
          <p:nvPr/>
        </p:nvSpPr>
        <p:spPr>
          <a:xfrm>
            <a:off x="9754590" y="1252315"/>
            <a:ext cx="447675" cy="708839"/>
          </a:xfrm>
          <a:prstGeom prst="star4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4-Point Star 11"/>
          <p:cNvSpPr/>
          <p:nvPr/>
        </p:nvSpPr>
        <p:spPr>
          <a:xfrm>
            <a:off x="2743200" y="250470"/>
            <a:ext cx="447675" cy="708839"/>
          </a:xfrm>
          <a:prstGeom prst="star4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4-Point Star 12"/>
          <p:cNvSpPr/>
          <p:nvPr/>
        </p:nvSpPr>
        <p:spPr>
          <a:xfrm>
            <a:off x="566737" y="5700103"/>
            <a:ext cx="447675" cy="708839"/>
          </a:xfrm>
          <a:prstGeom prst="star4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36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46"/>
          <a:stretch/>
        </p:blipFill>
        <p:spPr>
          <a:xfrm>
            <a:off x="0" y="-9524"/>
            <a:ext cx="12192000" cy="686752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5725" y="104775"/>
            <a:ext cx="11991976" cy="66389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190500" y="193417"/>
            <a:ext cx="1188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036559"/>
              </p:ext>
            </p:extLst>
          </p:nvPr>
        </p:nvGraphicFramePr>
        <p:xfrm>
          <a:off x="280987" y="935823"/>
          <a:ext cx="11706225" cy="55271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41245"/>
                <a:gridCol w="2341245"/>
                <a:gridCol w="2341245"/>
                <a:gridCol w="2341245"/>
                <a:gridCol w="2341245"/>
              </a:tblGrid>
              <a:tr h="680816">
                <a:tc>
                  <a:txBody>
                    <a:bodyPr/>
                    <a:lstStyle/>
                    <a:p>
                      <a:pPr algn="l"/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Name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 </a:t>
                      </a:r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Used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1912129">
                <a:tc>
                  <a:txBody>
                    <a:bodyPr/>
                    <a:lstStyle/>
                    <a:p>
                      <a:pPr algn="l"/>
                      <a:r>
                        <a:rPr lang="en-IN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 Therapist (AI-T) for Gait Training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Uses AI to provide expert verbal cues for stroke patients undergoing robot-assisted gait training. Trained on professional therapist cues and real patient data.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5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Neuro</a:t>
                      </a:r>
                      <a:r>
                        <a:rPr lang="en-IN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-fuzzy system (combines fuzzy logic &amp; neural networks)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Provides consistent and expert-level verbal cues for therapy. </a:t>
                      </a:r>
                      <a:br>
                        <a:rPr lang="en-GB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GB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Enhances patient motivation and motor learning. </a:t>
                      </a:r>
                      <a:br>
                        <a:rPr lang="en-GB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GB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Adaptive to individual patient needs.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to gait training; does not address broader mental health therapy.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94441">
                <a:tc>
                  <a:txBody>
                    <a:bodyPr/>
                    <a:lstStyle/>
                    <a:p>
                      <a:pPr algn="l"/>
                      <a:r>
                        <a:rPr lang="en-IN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SERMO – Mental Health </a:t>
                      </a:r>
                      <a:r>
                        <a:rPr lang="en-IN" sz="15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Chatbot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AI-powered </a:t>
                      </a:r>
                      <a:r>
                        <a:rPr lang="en-GB" sz="15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chatbot</a:t>
                      </a:r>
                      <a:r>
                        <a:rPr lang="en-GB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designed to help users regulate emotions and provide emotional support. Addresses the shortage of mental health professionals.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NLP (Natural Language Processing) &amp; Emotion Recognition Algorithms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Provides immediate emotional support. </a:t>
                      </a:r>
                      <a:br>
                        <a:rPr lang="en-GB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GB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Accessible to users anytime. </a:t>
                      </a:r>
                      <a:br>
                        <a:rPr lang="en-GB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GB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Helps bridge the gap in mental health resources.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May not fully replace human therapists. </a:t>
                      </a:r>
                      <a:br>
                        <a:rPr lang="en-GB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GB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Effectiveness depends on user engagement.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94441">
                <a:tc>
                  <a:txBody>
                    <a:bodyPr/>
                    <a:lstStyle/>
                    <a:p>
                      <a:pPr algn="l"/>
                      <a:r>
                        <a:rPr lang="en-GB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Dialogue System for Early Mental Illness Detection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AI-powered dialogue system that helps detect mental health issues early through conversational AI and digital twin technology.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Conversational AI &amp; Digital Twin Technology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Enables early detection of mental illnesses. </a:t>
                      </a:r>
                      <a:br>
                        <a:rPr lang="en-GB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GB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Provides personalized mental health assessments. </a:t>
                      </a:r>
                      <a:br>
                        <a:rPr lang="en-GB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GB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Can assist psychiatrists in decision-making.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depends on data quality. </a:t>
                      </a:r>
                      <a:br>
                        <a:rPr lang="en-GB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GB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Ethical concerns regarding patient data privacy.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90500" y="342900"/>
            <a:ext cx="40862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IN" sz="3000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36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46"/>
          <a:stretch/>
        </p:blipFill>
        <p:spPr>
          <a:xfrm>
            <a:off x="0" y="-9524"/>
            <a:ext cx="12192000" cy="686752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5725" y="104775"/>
            <a:ext cx="11991976" cy="66389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190500" y="193417"/>
            <a:ext cx="1188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994743"/>
              </p:ext>
            </p:extLst>
          </p:nvPr>
        </p:nvGraphicFramePr>
        <p:xfrm>
          <a:off x="280987" y="1836549"/>
          <a:ext cx="11706225" cy="451318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41245"/>
                <a:gridCol w="2341245"/>
                <a:gridCol w="2341245"/>
                <a:gridCol w="2341245"/>
                <a:gridCol w="2341245"/>
              </a:tblGrid>
              <a:tr h="680816">
                <a:tc>
                  <a:txBody>
                    <a:bodyPr/>
                    <a:lstStyle/>
                    <a:p>
                      <a:pPr algn="l"/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Name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 </a:t>
                      </a:r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Used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1912129">
                <a:tc>
                  <a:txBody>
                    <a:bodyPr/>
                    <a:lstStyle/>
                    <a:p>
                      <a:pPr algn="l"/>
                      <a:r>
                        <a:rPr lang="en-IN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AI-Enabled Voice Assistants (VA)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AI-powered voice assistants like Alexa and </a:t>
                      </a:r>
                      <a:r>
                        <a:rPr lang="en-GB" sz="15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Siri</a:t>
                      </a:r>
                      <a:r>
                        <a:rPr lang="en-GB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assist users in daily tasks, information retrieval, and interactive AI applications.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Natural Language Processing (NLP), Speech Recognition &amp; AI-based Recommendation Systems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Provides hands-free interaction with AI. </a:t>
                      </a:r>
                      <a:br>
                        <a:rPr lang="en-GB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GB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Enhances user engagement and convenience. </a:t>
                      </a:r>
                      <a:br>
                        <a:rPr lang="en-GB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GB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Can integrate with smart home and personal devices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Privacy concerns regarding user data. </a:t>
                      </a:r>
                      <a:br>
                        <a:rPr lang="en-GB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GB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contextual understanding in complex conversations.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94441">
                <a:tc>
                  <a:txBody>
                    <a:bodyPr/>
                    <a:lstStyle/>
                    <a:p>
                      <a:pPr algn="l"/>
                      <a:r>
                        <a:rPr lang="en-GB" sz="15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Chatbots</a:t>
                      </a:r>
                      <a:r>
                        <a:rPr lang="en-GB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as Conversational Healthcare Services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Examines how </a:t>
                      </a:r>
                      <a:r>
                        <a:rPr lang="en-GB" sz="15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chatbots</a:t>
                      </a:r>
                      <a:r>
                        <a:rPr lang="en-GB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are used in healthcare for prevention, diagnosis, and treatment. Highlights human-AI interaction and transparency issues.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AI-driven </a:t>
                      </a:r>
                      <a:r>
                        <a:rPr lang="en-IN" sz="15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Chatbots</a:t>
                      </a:r>
                      <a:r>
                        <a:rPr lang="en-IN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NLP, Healthcare Data Processing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Provides automated diagnosis and healthcare recommendations. </a:t>
                      </a:r>
                      <a:br>
                        <a:rPr lang="en-GB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GB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Enhances accessibility to healthcare services. </a:t>
                      </a:r>
                      <a:br>
                        <a:rPr lang="en-GB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GB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Supports mental and physical health management.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Ethical and transparency concerns in AI decision-making. </a:t>
                      </a:r>
                      <a:br>
                        <a:rPr lang="en-GB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GB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May struggle with complex medical conditions requiring human expertise.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90500" y="342900"/>
            <a:ext cx="40862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IN" sz="3000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7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46"/>
          <a:stretch/>
        </p:blipFill>
        <p:spPr>
          <a:xfrm>
            <a:off x="0" y="-9524"/>
            <a:ext cx="12192000" cy="686752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5725" y="104775"/>
            <a:ext cx="11991976" cy="66389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190500" y="193417"/>
            <a:ext cx="1188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2425" y="419100"/>
            <a:ext cx="41529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IN" sz="3000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2425" y="1106240"/>
            <a:ext cx="11334750" cy="586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Modular Architecture with Dual Communication Modes</a:t>
            </a:r>
          </a:p>
          <a:p>
            <a:pPr algn="just"/>
            <a:r>
              <a:rPr lang="en-IN" sz="2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Elysia</a:t>
            </a:r>
            <a:r>
              <a:rPr lang="en-IN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operates on a modular system, where each module handles a specific function—speech recognition, NLP, response generation, etc. Users can choose between voice chat or text chat, personalizing their interaction style.</a:t>
            </a:r>
          </a:p>
          <a:p>
            <a:pPr algn="just"/>
            <a:endParaRPr lang="en-IN" sz="2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Emotionally Intelligent Interaction</a:t>
            </a:r>
          </a:p>
          <a:p>
            <a:pPr algn="just"/>
            <a:r>
              <a:rPr lang="en-IN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Speech-to-Text, NLP, Sentiment &amp; Emotion Analysis, and CBT-based responses, the system understands user intent and mood in real-time, generating empathetic, context-aware replies.</a:t>
            </a:r>
          </a:p>
          <a:p>
            <a:pPr algn="just"/>
            <a:endParaRPr lang="en-IN" sz="2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Personalized, Privacy-Focused Experience</a:t>
            </a:r>
          </a:p>
          <a:p>
            <a:pPr algn="just"/>
            <a:r>
              <a:rPr lang="en-IN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data, emotional patterns, and chat history are stored securely. Features like session summaries, mood tracking, and custom dashboards help users reflect and receive tailored mental wellness support.</a:t>
            </a:r>
          </a:p>
          <a:p>
            <a:pPr algn="just"/>
            <a:endParaRPr lang="en-IN" sz="2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66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46"/>
          <a:stretch/>
        </p:blipFill>
        <p:spPr>
          <a:xfrm>
            <a:off x="0" y="-9524"/>
            <a:ext cx="12192000" cy="686752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5725" y="104775"/>
            <a:ext cx="11991976" cy="66389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190500" y="193417"/>
            <a:ext cx="1188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2425" y="419100"/>
            <a:ext cx="5410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  <a:endParaRPr lang="en-IN" sz="3000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33487"/>
            <a:ext cx="10229850" cy="530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75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46"/>
          <a:stretch/>
        </p:blipFill>
        <p:spPr>
          <a:xfrm>
            <a:off x="0" y="-9524"/>
            <a:ext cx="12192000" cy="686752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5725" y="104775"/>
            <a:ext cx="11991976" cy="66389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190500" y="193417"/>
            <a:ext cx="1188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04775"/>
            <a:ext cx="5000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SCREENSHOTS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80" y="3624302"/>
            <a:ext cx="5051067" cy="30169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81" y="651392"/>
            <a:ext cx="5051067" cy="28586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481" y="3624302"/>
            <a:ext cx="5036780" cy="29712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481" y="562749"/>
            <a:ext cx="5051067" cy="294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46"/>
          <a:stretch/>
        </p:blipFill>
        <p:spPr>
          <a:xfrm>
            <a:off x="0" y="-9524"/>
            <a:ext cx="12192000" cy="686752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5725" y="104775"/>
            <a:ext cx="11991976" cy="66389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190500" y="193417"/>
            <a:ext cx="1188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2424" y="419100"/>
            <a:ext cx="52863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  <a:endParaRPr lang="en-IN" sz="3000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8175" y="1087397"/>
            <a:ext cx="10887075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High Accuracy &amp; Emotional Adaptability</a:t>
            </a:r>
          </a:p>
          <a:p>
            <a:pPr algn="just"/>
            <a:r>
              <a:rPr lang="en-IN" sz="2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Elysia</a:t>
            </a:r>
            <a:r>
              <a:rPr lang="en-IN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effectively captured voice/text inputs and showed strong speech recognition accuracy even in noisy environments. Its NLP engine reliably detected emotional states like stress, anxiety, or calmness, ensuring relevant, empathetic responses.</a:t>
            </a:r>
          </a:p>
          <a:p>
            <a:pPr algn="just"/>
            <a:endParaRPr lang="en-IN" sz="2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Positive User Experience &amp; Accessibility</a:t>
            </a:r>
          </a:p>
          <a:p>
            <a:pPr algn="just"/>
            <a:r>
              <a:rPr lang="en-IN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found the system easy, intuitive, and emotionally safe to interact with. The friendly tone and non-judgmental responses encouraged open expression, even among those new to mental health tools.</a:t>
            </a:r>
          </a:p>
          <a:p>
            <a:pPr algn="just"/>
            <a:endParaRPr lang="en-IN" sz="2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Meaningful Feedback &amp; Emotional Tracking</a:t>
            </a:r>
          </a:p>
          <a:p>
            <a:pPr algn="just"/>
            <a:r>
              <a:rPr lang="en-IN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 summaries offered personalized insights and wellness recommendations. Visualizations like mood trends and chat history helped users track their emotional journey and reflect on progress over time.</a:t>
            </a:r>
          </a:p>
        </p:txBody>
      </p:sp>
    </p:spTree>
    <p:extLst>
      <p:ext uri="{BB962C8B-B14F-4D97-AF65-F5344CB8AC3E}">
        <p14:creationId xmlns:p14="http://schemas.microsoft.com/office/powerpoint/2010/main" val="325409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141</TotalTime>
  <Words>950</Words>
  <Application>Microsoft Office PowerPoint</Application>
  <PresentationFormat>Widescreen</PresentationFormat>
  <Paragraphs>90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Times New Roman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13</cp:revision>
  <dcterms:created xsi:type="dcterms:W3CDTF">2025-02-21T17:19:14Z</dcterms:created>
  <dcterms:modified xsi:type="dcterms:W3CDTF">2025-04-23T15:24:56Z</dcterms:modified>
</cp:coreProperties>
</file>