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3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45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8" autoAdjust="0"/>
    <p:restoredTop sz="88742" autoAdjust="0"/>
  </p:normalViewPr>
  <p:slideViewPr>
    <p:cSldViewPr snapToGrid="0">
      <p:cViewPr varScale="1">
        <p:scale>
          <a:sx n="82" d="100"/>
          <a:sy n="82" d="100"/>
        </p:scale>
        <p:origin x="2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1112-D7F3-4E52-902C-DFEA68F5AB4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47FD-5CFE-40C5-8695-5B84BFA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676916" y="4371466"/>
            <a:ext cx="4500594" cy="4114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77888" y="665163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193396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989013" y="720725"/>
            <a:ext cx="6400800" cy="3600450"/>
          </a:xfrm>
        </p:spPr>
      </p:sp>
    </p:spTree>
    <p:extLst>
      <p:ext uri="{BB962C8B-B14F-4D97-AF65-F5344CB8AC3E}">
        <p14:creationId xmlns:p14="http://schemas.microsoft.com/office/powerpoint/2010/main" val="27722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is not a keyword of Gherkin.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http://toolsqa.com/cucumber/gherkin-keywords/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2" y="2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8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3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3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3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7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4901352" y="838201"/>
            <a:ext cx="7290648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8353529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593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3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9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98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9" y="1412877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347" y="4164317"/>
            <a:ext cx="5400600" cy="13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tx2"/>
                </a:solidFill>
                <a:ea typeface="+mj-ea"/>
              </a:rPr>
              <a:t>BDD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Lesson 03 : Gherkin Language – Features, Scenario,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40644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Then </a:t>
            </a:r>
            <a:r>
              <a:rPr lang="en-US" dirty="0"/>
              <a:t>keyword defines the Outcome of previous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understand it best by looking at the test above and adding a Then step there.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</a:t>
            </a:r>
            <a:r>
              <a:rPr lang="en-US" i="1" dirty="0" err="1"/>
              <a:t>LogIn</a:t>
            </a:r>
            <a:r>
              <a:rPr lang="en-US" i="1" dirty="0"/>
              <a:t>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0969670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T</a:t>
            </a:r>
          </a:p>
          <a:p>
            <a:pPr>
              <a:lnSpc>
                <a:spcPct val="150000"/>
              </a:lnSpc>
            </a:pPr>
            <a:r>
              <a:rPr lang="en-US" dirty="0"/>
              <a:t>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88271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And</a:t>
            </a:r>
            <a:r>
              <a:rPr lang="en-US" dirty="0"/>
              <a:t> keyword is used to add conditions to your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Let’s look at it by modifying our example a little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1112337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11665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534088" y="1633288"/>
            <a:ext cx="1029433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LogIn</a:t>
            </a:r>
            <a:r>
              <a:rPr lang="en-US" i="1" dirty="0"/>
              <a:t> Link displayed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LogOut</a:t>
            </a:r>
            <a:r>
              <a:rPr lang="en-US" i="1" dirty="0"/>
              <a:t> Link displayed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239773" y="4850911"/>
            <a:ext cx="10050508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you would see that </a:t>
            </a:r>
            <a:r>
              <a:rPr lang="en-US" i="1" dirty="0"/>
              <a:t>And</a:t>
            </a:r>
            <a:r>
              <a:rPr lang="en-US" dirty="0"/>
              <a:t> is being used to add more details to the </a:t>
            </a:r>
            <a:r>
              <a:rPr lang="en-US" i="1" dirty="0"/>
              <a:t>Given</a:t>
            </a:r>
            <a:r>
              <a:rPr lang="en-US" dirty="0"/>
              <a:t> step,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simply adding more conditions. We have just added three conditions.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it when you have specified more than one condition.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And</a:t>
            </a:r>
            <a:r>
              <a:rPr lang="en-US" dirty="0"/>
              <a:t> is used to add more conditions to </a:t>
            </a:r>
            <a:r>
              <a:rPr lang="en-US" i="1" dirty="0"/>
              <a:t>Given</a:t>
            </a:r>
            <a:r>
              <a:rPr lang="en-US" dirty="0"/>
              <a:t>, </a:t>
            </a:r>
            <a:r>
              <a:rPr lang="en-US" i="1" dirty="0"/>
              <a:t>When</a:t>
            </a:r>
            <a:r>
              <a:rPr lang="en-US" dirty="0"/>
              <a:t> and </a:t>
            </a:r>
            <a:r>
              <a:rPr lang="en-US" i="1" dirty="0"/>
              <a:t>Then</a:t>
            </a:r>
            <a:r>
              <a:rPr lang="en-US" dirty="0"/>
              <a:t> statements.</a:t>
            </a:r>
          </a:p>
        </p:txBody>
      </p:sp>
    </p:spTree>
    <p:extLst>
      <p:ext uri="{BB962C8B-B14F-4D97-AF65-F5344CB8AC3E}">
        <p14:creationId xmlns:p14="http://schemas.microsoft.com/office/powerpoint/2010/main" val="147246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6259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But </a:t>
            </a:r>
            <a:r>
              <a:rPr lang="en-US" dirty="0"/>
              <a:t>keyword is used to add negative type comments.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not a hard &amp; fast rule to use but only for negative conditions.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makes sense to use </a:t>
            </a:r>
            <a:r>
              <a:rPr lang="en-US" i="1" dirty="0"/>
              <a:t>But</a:t>
            </a:r>
            <a:r>
              <a:rPr lang="en-US" dirty="0"/>
              <a:t> when you will try to add a condition which is opposite to the premise your test is trying to set.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look at the example below: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 Unsuccessful Login with </a:t>
            </a:r>
            <a:r>
              <a:rPr lang="en-US" i="1" dirty="0" err="1"/>
              <a:t>InValid</a:t>
            </a:r>
            <a:r>
              <a:rPr lang="en-US" i="1" dirty="0"/>
              <a:t>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But </a:t>
            </a:r>
            <a:r>
              <a:rPr lang="en-US" i="1" dirty="0"/>
              <a:t>The user credentials are wrong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Wrong </a:t>
            </a:r>
            <a:r>
              <a:rPr lang="en-US" i="1" dirty="0" err="1"/>
              <a:t>UserName</a:t>
            </a:r>
            <a:r>
              <a:rPr lang="en-US" i="1" dirty="0"/>
              <a:t> &amp; Password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413069" y="5443847"/>
            <a:ext cx="8261301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you can see how adding </a:t>
            </a:r>
            <a:r>
              <a:rPr lang="en-US" b="1" i="1" dirty="0"/>
              <a:t>But</a:t>
            </a:r>
            <a:r>
              <a:rPr lang="en-US" i="1" dirty="0"/>
              <a:t> </a:t>
            </a:r>
            <a:r>
              <a:rPr lang="en-US" dirty="0"/>
              <a:t>has helped define a negative test, 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test we will try to test failure conditions.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Where a wrong credentials are a failure condition.</a:t>
            </a:r>
          </a:p>
        </p:txBody>
      </p:sp>
    </p:spTree>
    <p:extLst>
      <p:ext uri="{BB962C8B-B14F-4D97-AF65-F5344CB8AC3E}">
        <p14:creationId xmlns:p14="http://schemas.microsoft.com/office/powerpoint/2010/main" val="39372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keyword defies the whole purpose of having Given, When, Then and all the other keywords.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 Cucumber doesn’t care about what Keyword you use to define test steps, all it cares about what code it needs to execute for each step.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At this time just remember that all the keywords can be replaced by the</a:t>
            </a:r>
            <a:r>
              <a:rPr lang="en-US" b="1" i="1" dirty="0"/>
              <a:t> * keyword</a:t>
            </a:r>
            <a:r>
              <a:rPr lang="en-US" dirty="0"/>
              <a:t> and your test will just work fine. Let’s see with example, we had this test earlier: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r>
              <a:rPr lang="en-US" dirty="0"/>
              <a:t>*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Message displayed Login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 outline</a:t>
            </a:r>
            <a:r>
              <a:rPr lang="en-US" dirty="0"/>
              <a:t> basically replaces variable/keywords with the value from the table. Each row in the table is considered to be a scenario.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repetitive and cumbersome to write same scenarios again and again with different values.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92923" y="2160913"/>
            <a:ext cx="1067264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 Given there are 10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3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7 bananas</a:t>
            </a:r>
          </a:p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</a:t>
            </a:r>
          </a:p>
          <a:p>
            <a:pPr fontAlgn="base"/>
            <a:r>
              <a:rPr lang="en-US" b="1" i="1" dirty="0"/>
              <a:t>Given </a:t>
            </a:r>
            <a:r>
              <a:rPr lang="en-US" i="1" dirty="0"/>
              <a:t>there are 20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5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15 bananas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0556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re-write above two scenarios into one scenario by using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use replace Scenario with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all data values into a tabular format and use the column name as a reference </a:t>
            </a:r>
          </a:p>
          <a:p>
            <a:r>
              <a:rPr lang="en-US" dirty="0"/>
              <a:t>	using &lt; &gt; sign.</a:t>
            </a:r>
          </a:p>
        </p:txBody>
      </p:sp>
    </p:spTree>
    <p:extLst>
      <p:ext uri="{BB962C8B-B14F-4D97-AF65-F5344CB8AC3E}">
        <p14:creationId xmlns:p14="http://schemas.microsoft.com/office/powerpoint/2010/main" val="405281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1842861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i="1" dirty="0"/>
              <a:t>Scenario Outline: Find if subtraction is working Given there are &lt;total&gt; apples</a:t>
            </a:r>
          </a:p>
          <a:p>
            <a:pPr fontAlgn="base"/>
            <a:r>
              <a:rPr lang="en-US" i="1" dirty="0"/>
              <a:t>When I give &lt;donated&gt; bananas to my friend</a:t>
            </a:r>
          </a:p>
          <a:p>
            <a:pPr fontAlgn="base"/>
            <a:r>
              <a:rPr lang="en-US" i="1" dirty="0"/>
              <a:t>Then I should have &lt;remaining&gt; bananas</a:t>
            </a:r>
          </a:p>
          <a:p>
            <a:pPr fontAlgn="base"/>
            <a:r>
              <a:rPr lang="en-US" i="1" dirty="0"/>
              <a:t>Example:</a:t>
            </a:r>
          </a:p>
          <a:p>
            <a:pPr fontAlgn="base"/>
            <a:r>
              <a:rPr lang="en-US" i="1" dirty="0"/>
              <a:t>|total |donated  |remaining |</a:t>
            </a:r>
          </a:p>
          <a:p>
            <a:pPr fontAlgn="base"/>
            <a:r>
              <a:rPr lang="en-US" i="1" dirty="0"/>
              <a:t>|10    |3            |7             |</a:t>
            </a:r>
          </a:p>
          <a:p>
            <a:pPr fontAlgn="base"/>
            <a:r>
              <a:rPr lang="en-US" i="1" dirty="0"/>
              <a:t>|20    |5            |15           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1152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very helpful if you are testing a field or form with various combinations of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possible by placeholder and you can identify placeholder by text surrounded by &lt;&gt;.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 work as a variable in programming.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execute a number of times based on available rows in ‘Example’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placeholder replaced by values given in corresponding column Name</a:t>
            </a:r>
          </a:p>
        </p:txBody>
      </p:sp>
    </p:spTree>
    <p:extLst>
      <p:ext uri="{BB962C8B-B14F-4D97-AF65-F5344CB8AC3E}">
        <p14:creationId xmlns:p14="http://schemas.microsoft.com/office/powerpoint/2010/main" val="11946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this lesson we have learned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364709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Which of the below is not a Gherkin Keyword? </a:t>
            </a:r>
          </a:p>
          <a:p>
            <a:pPr marL="514350" lvl="2" indent="-342900">
              <a:buAutoNum type="alphaUcPeriod"/>
            </a:pPr>
            <a:r>
              <a:rPr lang="en-US" dirty="0"/>
              <a:t>But</a:t>
            </a:r>
          </a:p>
          <a:p>
            <a:pPr marL="514350" lvl="2" indent="-342900">
              <a:buAutoNum type="alphaUcPeriod"/>
            </a:pPr>
            <a:r>
              <a:rPr lang="en-US" dirty="0"/>
              <a:t>When</a:t>
            </a:r>
          </a:p>
          <a:p>
            <a:pPr marL="514350" lvl="2" indent="-342900">
              <a:buAutoNum type="alphaUcPeriod"/>
            </a:pPr>
            <a:r>
              <a:rPr lang="en-US" dirty="0"/>
              <a:t>Given</a:t>
            </a:r>
          </a:p>
          <a:p>
            <a:pPr marL="514350" lvl="2" indent="-342900">
              <a:buAutoNum type="alphaUcPeriod"/>
            </a:pPr>
            <a:r>
              <a:rPr lang="en-US" dirty="0"/>
              <a:t>Outline</a:t>
            </a:r>
          </a:p>
          <a:p>
            <a:endParaRPr lang="en-US" dirty="0"/>
          </a:p>
          <a:p>
            <a:r>
              <a:rPr lang="en-US" dirty="0"/>
              <a:t>Question 2: Scenario outline is created to use same scenario for multiple values.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True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topics: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Each </a:t>
            </a:r>
            <a:r>
              <a:rPr lang="en-US" i="1" dirty="0"/>
              <a:t>Gherkin</a:t>
            </a:r>
            <a:r>
              <a:rPr lang="en-US" dirty="0"/>
              <a:t> file begins with a </a:t>
            </a:r>
            <a:r>
              <a:rPr lang="en-US" b="1" i="1" dirty="0"/>
              <a:t>Feature</a:t>
            </a:r>
            <a:r>
              <a:rPr lang="en-US" dirty="0"/>
              <a:t> keyword.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 dirty="0"/>
              <a:t>Feature </a:t>
            </a:r>
            <a:r>
              <a:rPr lang="en-US" dirty="0"/>
              <a:t>defines the logical test functionality you will test in this feature file.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a payment gateway your </a:t>
            </a:r>
            <a:r>
              <a:rPr lang="en-US" i="1" dirty="0" err="1"/>
              <a:t>Feature</a:t>
            </a:r>
            <a:r>
              <a:rPr lang="en-US" dirty="0" err="1"/>
              <a:t>will</a:t>
            </a:r>
            <a:r>
              <a:rPr lang="en-US" dirty="0"/>
              <a:t> become </a:t>
            </a:r>
            <a:r>
              <a:rPr lang="en-US" i="1" dirty="0"/>
              <a:t>Payment Gateway</a:t>
            </a:r>
            <a:r>
              <a:rPr lang="en-US" dirty="0"/>
              <a:t> or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the </a:t>
            </a:r>
            <a:r>
              <a:rPr lang="en-US" i="1" dirty="0" err="1"/>
              <a:t>LogIn</a:t>
            </a:r>
            <a:r>
              <a:rPr lang="en-US" dirty="0" err="1"/>
              <a:t>functionality</a:t>
            </a:r>
            <a:r>
              <a:rPr lang="en-US" dirty="0"/>
              <a:t> then the </a:t>
            </a:r>
            <a:r>
              <a:rPr lang="en-US" i="1" dirty="0"/>
              <a:t>Feature</a:t>
            </a:r>
            <a:r>
              <a:rPr lang="en-US" dirty="0"/>
              <a:t> will become </a:t>
            </a:r>
            <a:r>
              <a:rPr lang="en-US" i="1" dirty="0"/>
              <a:t>Login</a:t>
            </a:r>
            <a:r>
              <a:rPr lang="en-US" dirty="0"/>
              <a:t>.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idea of having a feature file is to put down a summary of what you will be testing. This will serve as the documentation for your tests as well as a good point to start for a new team member.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Note that a feature keyword is present at the starting of the feature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7871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168" y="1103587"/>
            <a:ext cx="8222969" cy="27274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71450" lvl="2" indent="0">
              <a:buNone/>
            </a:pPr>
            <a:endParaRPr lang="en-US" sz="1800" b="1" i="1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Description: 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59942F-BC3E-418C-9724-7E91DEB7092F}"/>
              </a:ext>
            </a:extLst>
          </p:cNvPr>
          <p:cNvSpPr/>
          <p:nvPr/>
        </p:nvSpPr>
        <p:spPr>
          <a:xfrm>
            <a:off x="1315168" y="4038836"/>
            <a:ext cx="8885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Notice that whatever comes after the </a:t>
            </a:r>
            <a:r>
              <a:rPr lang="en-US" b="1" i="1" dirty="0">
                <a:solidFill>
                  <a:srgbClr val="303030"/>
                </a:solidFill>
                <a:latin typeface="Verdana" panose="020B0604030504040204" pitchFamily="34" charset="0"/>
              </a:rPr>
              <a:t>Feature: keyword,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will be considered as the feature description.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Feature description can span across multiple lines like shown above in second 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Everything after 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Feature: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 till the next Keyword is encountered is considered as feature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2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446620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Background </a:t>
            </a:r>
            <a:r>
              <a:rPr lang="en-US" dirty="0"/>
              <a:t>keyword is used to define steps which are common to all the tests in the feature file.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to purchase a product, you need to do following steps: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Navigate to Home Page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the 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Enter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Submit button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After these steps only you will be able to add a product to your </a:t>
            </a:r>
            <a:r>
              <a:rPr lang="en-US" i="1" dirty="0"/>
              <a:t>cart/basket</a:t>
            </a:r>
            <a:r>
              <a:rPr lang="en-US" dirty="0"/>
              <a:t> and able to 	perform the payment. </a:t>
            </a:r>
          </a:p>
          <a:p>
            <a:r>
              <a:rPr lang="en-US" dirty="0"/>
              <a:t>	Now as we are in a feature file where we will be testing only the </a:t>
            </a:r>
            <a:r>
              <a:rPr lang="en-US" i="1" dirty="0"/>
              <a:t>Add to Cart</a:t>
            </a:r>
            <a:r>
              <a:rPr lang="en-US" dirty="0"/>
              <a:t> functionality, t	</a:t>
            </a:r>
            <a:r>
              <a:rPr lang="en-US" dirty="0" err="1"/>
              <a:t>hese</a:t>
            </a:r>
            <a:r>
              <a:rPr lang="en-US" dirty="0"/>
              <a:t> tests become common for all tests. </a:t>
            </a:r>
          </a:p>
          <a:p>
            <a:r>
              <a:rPr lang="en-US" dirty="0"/>
              <a:t>	So instead of writing them again and again for all tests we can move it under the background 	keyword.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290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722896"/>
          </a:xfrm>
        </p:spPr>
        <p:txBody>
          <a:bodyPr/>
          <a:lstStyle/>
          <a:p>
            <a:r>
              <a:rPr lang="en-US" b="1" i="1" dirty="0"/>
              <a:t>Example of background in Feature file</a:t>
            </a:r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413069" y="2396360"/>
            <a:ext cx="1112382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Feature</a:t>
            </a:r>
            <a:r>
              <a:rPr lang="en-US" i="1" dirty="0"/>
              <a:t>: Add to Cart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This feature will test functionality of adding different products to the User basket from different flow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Background:</a:t>
            </a:r>
            <a:r>
              <a:rPr lang="en-US" i="1" dirty="0"/>
              <a:t> User is Logged 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Given </a:t>
            </a:r>
            <a:r>
              <a:rPr lang="en-US" i="1" dirty="0"/>
              <a:t>User searched for Lenovo Laptop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When</a:t>
            </a:r>
            <a:r>
              <a:rPr lang="en-US" i="1" dirty="0"/>
              <a:t> Add the first laptop that appears in the search result to the basket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Then</a:t>
            </a:r>
            <a:r>
              <a:rPr lang="en-US" i="1" dirty="0"/>
              <a:t> User basket should display with 1 item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1200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Feature will contain some number of tests to test the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test is called a </a:t>
            </a:r>
            <a:r>
              <a:rPr lang="en-US" b="1" i="1" dirty="0"/>
              <a:t>Scenario</a:t>
            </a:r>
            <a:r>
              <a:rPr lang="en-US" i="1" dirty="0"/>
              <a:t> </a:t>
            </a:r>
            <a:r>
              <a:rPr lang="en-US" dirty="0"/>
              <a:t>and is described using the </a:t>
            </a:r>
            <a:r>
              <a:rPr lang="en-US" i="1" dirty="0"/>
              <a:t>Scenario:</a:t>
            </a:r>
            <a:r>
              <a:rPr lang="en-US" dirty="0"/>
              <a:t> keyword.</a:t>
            </a:r>
          </a:p>
          <a:p>
            <a:endParaRPr lang="en-US" dirty="0"/>
          </a:p>
          <a:p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E6FDDA-19D7-429B-B87D-BDB25442166B}"/>
              </a:ext>
            </a:extLst>
          </p:cNvPr>
          <p:cNvSpPr txBox="1"/>
          <p:nvPr/>
        </p:nvSpPr>
        <p:spPr>
          <a:xfrm>
            <a:off x="539193" y="2133074"/>
            <a:ext cx="944040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endParaRPr lang="en-US" dirty="0"/>
          </a:p>
          <a:p>
            <a:r>
              <a:rPr lang="en-US" i="1" dirty="0"/>
              <a:t>	Or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E17062-479A-4323-8FBF-A1CACE6D2C7B}"/>
              </a:ext>
            </a:extLst>
          </p:cNvPr>
          <p:cNvSpPr txBox="1"/>
          <p:nvPr/>
        </p:nvSpPr>
        <p:spPr>
          <a:xfrm>
            <a:off x="457404" y="3710343"/>
            <a:ext cx="952219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scenario is equivalent to a test in our regular development process.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scenario/test can be basically broken down into three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Precondition</a:t>
            </a:r>
            <a:r>
              <a:rPr lang="en-US" i="1" dirty="0"/>
              <a:t> to the test, which represent with (</a:t>
            </a:r>
            <a:r>
              <a:rPr lang="en-US" b="1" i="1" dirty="0"/>
              <a:t>Given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Test step</a:t>
            </a:r>
            <a:r>
              <a:rPr lang="en-US" i="1" dirty="0"/>
              <a:t> execution, which represent with (</a:t>
            </a:r>
            <a:r>
              <a:rPr lang="en-US" b="1" i="1" dirty="0"/>
              <a:t>When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Verification</a:t>
            </a:r>
            <a:r>
              <a:rPr lang="en-US" i="1" dirty="0"/>
              <a:t> of the output with expected result, which represent with (</a:t>
            </a:r>
            <a:r>
              <a:rPr lang="en-US" b="1" i="1" dirty="0"/>
              <a:t>Then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21837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Given</a:t>
            </a:r>
            <a:r>
              <a:rPr lang="en-US" i="1" dirty="0"/>
              <a:t> </a:t>
            </a:r>
            <a:r>
              <a:rPr lang="en-US" dirty="0"/>
              <a:t>defines a precondition to the test. </a:t>
            </a:r>
          </a:p>
          <a:p>
            <a:pPr>
              <a:lnSpc>
                <a:spcPct val="100000"/>
              </a:lnSpc>
            </a:pPr>
            <a:r>
              <a:rPr lang="en-US" dirty="0"/>
              <a:t>For e.g. </a:t>
            </a:r>
          </a:p>
          <a:p>
            <a:pPr>
              <a:lnSpc>
                <a:spcPct val="100000"/>
              </a:lnSpc>
            </a:pPr>
            <a:r>
              <a:rPr lang="en-US" dirty="0"/>
              <a:t>	In shopping website, assume that the 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> </a:t>
            </a:r>
            <a:r>
              <a:rPr lang="en-US" i="1" dirty="0"/>
              <a:t>link</a:t>
            </a:r>
            <a:r>
              <a:rPr lang="en-US" dirty="0"/>
              <a:t> is only present on the Home Page,</a:t>
            </a:r>
          </a:p>
          <a:p>
            <a:pPr>
              <a:lnSpc>
                <a:spcPct val="100000"/>
              </a:lnSpc>
            </a:pPr>
            <a:r>
              <a:rPr lang="en-US" dirty="0"/>
              <a:t> so the precondition for clicking the</a:t>
            </a:r>
            <a:r>
              <a:rPr lang="en-US" i="1" dirty="0"/>
              <a:t> 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r>
              <a:rPr lang="en-US" dirty="0"/>
              <a:t> is that the user is at the Home Page. </a:t>
            </a:r>
          </a:p>
          <a:p>
            <a:pPr>
              <a:lnSpc>
                <a:spcPct val="100000"/>
              </a:lnSpc>
            </a:pPr>
            <a:r>
              <a:rPr lang="en-US" dirty="0"/>
              <a:t>If user is not at the Home Page, user would not be able to enter </a:t>
            </a:r>
            <a:r>
              <a:rPr lang="en-US" i="1" dirty="0"/>
              <a:t>Username</a:t>
            </a:r>
            <a:r>
              <a:rPr lang="en-US" dirty="0"/>
              <a:t> &amp; </a:t>
            </a:r>
            <a:r>
              <a:rPr lang="en-US" i="1" dirty="0"/>
              <a:t>Password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precondition can be expressed in </a:t>
            </a:r>
            <a:r>
              <a:rPr lang="en-US" i="1" dirty="0"/>
              <a:t>Gherkin</a:t>
            </a:r>
            <a:r>
              <a:rPr lang="en-US" dirty="0"/>
              <a:t> like this: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4399770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When</a:t>
            </a:r>
            <a:r>
              <a:rPr lang="en-US" dirty="0"/>
              <a:t> keyword defines the test action that will be executed.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test action we mean the user input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77BBF0-3064-4A19-896A-C8A1BE98A8B7}"/>
              </a:ext>
            </a:extLst>
          </p:cNvPr>
          <p:cNvSpPr txBox="1"/>
          <p:nvPr/>
        </p:nvSpPr>
        <p:spPr>
          <a:xfrm>
            <a:off x="372777" y="4405128"/>
            <a:ext cx="10170733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user is performing some action using </a:t>
            </a:r>
            <a:r>
              <a:rPr lang="en-US" i="1" dirty="0"/>
              <a:t>When</a:t>
            </a:r>
            <a:r>
              <a:rPr lang="en-US" dirty="0"/>
              <a:t> keyword, clicking on the </a:t>
            </a:r>
            <a:r>
              <a:rPr lang="en-US" dirty="0" err="1"/>
              <a:t>LogIn</a:t>
            </a:r>
            <a:r>
              <a:rPr lang="en-US" dirty="0"/>
              <a:t> link. 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see that when defines the action taken by the user. 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the event that will cause the actual change in state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36608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2441EE4-A40B-4409-B9B7-28D595E8C3C4}" vid="{128A1EAF-D87B-4F1D-AE0E-CD7F193D4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TotalTime>4645</TotalTime>
  <Words>465</Words>
  <Application>Microsoft Office PowerPoint</Application>
  <PresentationFormat>Widescreen</PresentationFormat>
  <Paragraphs>209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Section slides</vt:lpstr>
      <vt:lpstr>think-cell Slide</vt:lpstr>
      <vt:lpstr>PowerPoint Presentation</vt:lpstr>
      <vt:lpstr>Lesson Objectives</vt:lpstr>
      <vt:lpstr>Feature</vt:lpstr>
      <vt:lpstr>Feature</vt:lpstr>
      <vt:lpstr>Background</vt:lpstr>
      <vt:lpstr>Background</vt:lpstr>
      <vt:lpstr>Scenario</vt:lpstr>
      <vt:lpstr>Given Keyword</vt:lpstr>
      <vt:lpstr>When Keyword</vt:lpstr>
      <vt:lpstr>Then Keyword</vt:lpstr>
      <vt:lpstr>And Keyword</vt:lpstr>
      <vt:lpstr>And Keyword</vt:lpstr>
      <vt:lpstr>But Keyword</vt:lpstr>
      <vt:lpstr>* Keyword</vt:lpstr>
      <vt:lpstr>Scenario Outline</vt:lpstr>
      <vt:lpstr>Scenario Outline</vt:lpstr>
      <vt:lpstr>Summary</vt:lpstr>
      <vt:lpstr>Review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Tembhare, Anjulata</dc:creator>
  <cp:lastModifiedBy>Sharma, Tanu</cp:lastModifiedBy>
  <cp:revision>19</cp:revision>
  <dcterms:created xsi:type="dcterms:W3CDTF">2018-05-21T03:23:42Z</dcterms:created>
  <dcterms:modified xsi:type="dcterms:W3CDTF">2019-03-13T11:42:22Z</dcterms:modified>
</cp:coreProperties>
</file>