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77" r:id="rId8"/>
    <p:sldId id="278" r:id="rId9"/>
    <p:sldId id="263" r:id="rId10"/>
    <p:sldId id="271"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p:scale>
          <a:sx n="70" d="100"/>
          <a:sy n="70" d="100"/>
        </p:scale>
        <p:origin x="-140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862FFA-7802-47B0-A5C6-9469D718B836}" type="datetimeFigureOut">
              <a:rPr lang="en-IN" smtClean="0"/>
              <a:t>14-11-2024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EAEB48D-2240-4C44-9509-7E74F5C4A0E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62FFA-7802-47B0-A5C6-9469D718B836}"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62FFA-7802-47B0-A5C6-9469D718B836}"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62FFA-7802-47B0-A5C6-9469D718B836}"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862FFA-7802-47B0-A5C6-9469D718B836}"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EB48D-2240-4C44-9509-7E74F5C4A0E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862FFA-7802-47B0-A5C6-9469D718B836}"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862FFA-7802-47B0-A5C6-9469D718B836}"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862FFA-7802-47B0-A5C6-9469D718B836}"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62FFA-7802-47B0-A5C6-9469D718B836}"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862FFA-7802-47B0-A5C6-9469D718B836}"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EB48D-2240-4C44-9509-7E74F5C4A0E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862FFA-7802-47B0-A5C6-9469D718B836}"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EAEB48D-2240-4C44-9509-7E74F5C4A0E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862FFA-7802-47B0-A5C6-9469D718B836}" type="datetimeFigureOut">
              <a:rPr lang="en-IN" smtClean="0"/>
              <a:t>14-11-2024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EAEB48D-2240-4C44-9509-7E74F5C4A0E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12776"/>
            <a:ext cx="7851648" cy="1787624"/>
          </a:xfrm>
          <a:solidFill>
            <a:schemeClr val="bg1"/>
          </a:solidFill>
        </p:spPr>
        <p:txBody>
          <a:bodyPr/>
          <a:lstStyle/>
          <a:p>
            <a:r>
              <a:rPr lang="en-US" b="1" dirty="0" smtClean="0"/>
              <a:t>Analytical CRM Development for a Bank</a:t>
            </a:r>
            <a:endParaRPr lang="en-IN" b="1" dirty="0"/>
          </a:p>
        </p:txBody>
      </p:sp>
      <p:sp>
        <p:nvSpPr>
          <p:cNvPr id="3" name="Subtitle 2"/>
          <p:cNvSpPr>
            <a:spLocks noGrp="1"/>
          </p:cNvSpPr>
          <p:nvPr>
            <p:ph type="subTitle" idx="1"/>
          </p:nvPr>
        </p:nvSpPr>
        <p:spPr/>
        <p:txBody>
          <a:bodyPr/>
          <a:lstStyle/>
          <a:p>
            <a:r>
              <a:rPr lang="en-US" dirty="0" smtClean="0">
                <a:solidFill>
                  <a:schemeClr val="tx1"/>
                </a:solidFill>
              </a:rPr>
              <a:t>Submitted by:</a:t>
            </a:r>
          </a:p>
          <a:p>
            <a:r>
              <a:rPr lang="en-US" dirty="0" smtClean="0">
                <a:solidFill>
                  <a:schemeClr val="tx1"/>
                </a:solidFill>
              </a:rPr>
              <a:t>Tanupriya  Awasthi</a:t>
            </a:r>
          </a:p>
          <a:p>
            <a:r>
              <a:rPr lang="en-US" dirty="0" smtClean="0">
                <a:solidFill>
                  <a:schemeClr val="tx1"/>
                </a:solidFill>
              </a:rPr>
              <a:t>8/11/2024</a:t>
            </a:r>
            <a:endParaRPr lang="en-IN" dirty="0">
              <a:solidFill>
                <a:schemeClr val="tx1"/>
              </a:solidFill>
            </a:endParaRPr>
          </a:p>
        </p:txBody>
      </p:sp>
    </p:spTree>
    <p:extLst>
      <p:ext uri="{BB962C8B-B14F-4D97-AF65-F5344CB8AC3E}">
        <p14:creationId xmlns:p14="http://schemas.microsoft.com/office/powerpoint/2010/main" val="94028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US" b="1" dirty="0" smtClean="0"/>
              <a:t>Salary vs. Balance</a:t>
            </a:r>
            <a:endParaRPr lang="en-IN"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0811" t="24919" r="39203" b="20143"/>
          <a:stretch/>
        </p:blipFill>
        <p:spPr bwMode="auto">
          <a:xfrm>
            <a:off x="251520" y="2757121"/>
            <a:ext cx="8424936" cy="3912239"/>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67544" y="1556792"/>
            <a:ext cx="8280920" cy="1200329"/>
          </a:xfrm>
          <a:prstGeom prst="rect">
            <a:avLst/>
          </a:prstGeom>
          <a:noFill/>
        </p:spPr>
        <p:txBody>
          <a:bodyPr wrap="square" rtlCol="0">
            <a:spAutoFit/>
          </a:bodyPr>
          <a:lstStyle/>
          <a:p>
            <a:r>
              <a:rPr lang="en-US" dirty="0" smtClean="0"/>
              <a:t>Here, by just looking to this chart we can say that there is no relationship between the salary and the balance of customers.</a:t>
            </a:r>
          </a:p>
          <a:p>
            <a:endParaRPr lang="en-US" dirty="0"/>
          </a:p>
          <a:p>
            <a:r>
              <a:rPr lang="en-US" dirty="0" smtClean="0"/>
              <a:t>No correlation is found between the two.</a:t>
            </a:r>
            <a:endParaRPr lang="en-IN" dirty="0"/>
          </a:p>
        </p:txBody>
      </p:sp>
    </p:spTree>
    <p:extLst>
      <p:ext uri="{BB962C8B-B14F-4D97-AF65-F5344CB8AC3E}">
        <p14:creationId xmlns:p14="http://schemas.microsoft.com/office/powerpoint/2010/main" val="358500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13771"/>
          </a:xfrm>
        </p:spPr>
        <p:txBody>
          <a:bodyPr>
            <a:normAutofit fontScale="90000"/>
          </a:bodyPr>
          <a:lstStyle/>
          <a:p>
            <a:pPr algn="ctr"/>
            <a:r>
              <a:rPr lang="en-US" b="1" dirty="0" smtClean="0"/>
              <a:t>Product Affinity Study</a:t>
            </a:r>
            <a:endParaRPr lang="en-IN" b="1" dirty="0"/>
          </a:p>
        </p:txBody>
      </p:sp>
      <p:pic>
        <p:nvPicPr>
          <p:cNvPr id="4" name="Content Placeholder 3"/>
          <p:cNvPicPr>
            <a:picLocks noGrp="1"/>
          </p:cNvPicPr>
          <p:nvPr>
            <p:ph idx="1"/>
          </p:nvPr>
        </p:nvPicPr>
        <p:blipFill rotWithShape="1">
          <a:blip r:embed="rId2"/>
          <a:srcRect l="5030" t="53158" r="78104" b="17632"/>
          <a:stretch/>
        </p:blipFill>
        <p:spPr bwMode="auto">
          <a:xfrm>
            <a:off x="4788024" y="1700808"/>
            <a:ext cx="4049559" cy="396044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29156" y="2204864"/>
            <a:ext cx="4032448" cy="3139321"/>
          </a:xfrm>
          <a:prstGeom prst="rect">
            <a:avLst/>
          </a:prstGeom>
          <a:noFill/>
        </p:spPr>
        <p:txBody>
          <a:bodyPr wrap="square" rtlCol="0">
            <a:spAutoFit/>
          </a:bodyPr>
          <a:lstStyle/>
          <a:p>
            <a:r>
              <a:rPr lang="en-US" b="1" dirty="0" smtClean="0"/>
              <a:t>Commonly used Product: </a:t>
            </a:r>
            <a:r>
              <a:rPr lang="en-US" dirty="0" smtClean="0"/>
              <a:t>Over 90% of the customers uses product 1 and 2.</a:t>
            </a:r>
          </a:p>
          <a:p>
            <a:endParaRPr lang="en-US" dirty="0"/>
          </a:p>
          <a:p>
            <a:r>
              <a:rPr lang="en-IN" b="1" dirty="0"/>
              <a:t>Cross-Selling Potential:</a:t>
            </a:r>
            <a:r>
              <a:rPr lang="en-IN" dirty="0"/>
              <a:t> Customers using 1 product may benefit from targeted </a:t>
            </a:r>
            <a:r>
              <a:rPr lang="en-IN" dirty="0" smtClean="0"/>
              <a:t>promotions.</a:t>
            </a:r>
          </a:p>
          <a:p>
            <a:endParaRPr lang="en-US" dirty="0"/>
          </a:p>
          <a:p>
            <a:r>
              <a:rPr lang="en-IN" b="1" dirty="0"/>
              <a:t>Active Customer Engagement:</a:t>
            </a:r>
            <a:r>
              <a:rPr lang="en-IN" dirty="0"/>
              <a:t> </a:t>
            </a:r>
            <a:r>
              <a:rPr lang="en-IN" dirty="0" smtClean="0"/>
              <a:t>Focus cross selling efforts on engaging customers.</a:t>
            </a:r>
          </a:p>
          <a:p>
            <a:endParaRPr lang="en-US" dirty="0"/>
          </a:p>
        </p:txBody>
      </p:sp>
    </p:spTree>
    <p:extLst>
      <p:ext uri="{BB962C8B-B14F-4D97-AF65-F5344CB8AC3E}">
        <p14:creationId xmlns:p14="http://schemas.microsoft.com/office/powerpoint/2010/main" val="380372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lstStyle/>
          <a:p>
            <a:pPr algn="ctr"/>
            <a:r>
              <a:rPr lang="en-US" b="1" dirty="0" smtClean="0"/>
              <a:t>Geographic</a:t>
            </a:r>
            <a:r>
              <a:rPr lang="en-US" dirty="0" smtClean="0"/>
              <a:t> </a:t>
            </a:r>
            <a:r>
              <a:rPr lang="en-US" b="1" dirty="0" smtClean="0"/>
              <a:t>market</a:t>
            </a:r>
            <a:r>
              <a:rPr lang="en-US" dirty="0" smtClean="0"/>
              <a:t> </a:t>
            </a:r>
            <a:r>
              <a:rPr lang="en-US" b="1" dirty="0" smtClean="0"/>
              <a:t>trends</a:t>
            </a:r>
            <a:endParaRPr lang="en-IN" b="1" dirty="0"/>
          </a:p>
        </p:txBody>
      </p:sp>
      <p:pic>
        <p:nvPicPr>
          <p:cNvPr id="4" name="Content Placeholder 3"/>
          <p:cNvPicPr>
            <a:picLocks noGrp="1"/>
          </p:cNvPicPr>
          <p:nvPr>
            <p:ph idx="1"/>
          </p:nvPr>
        </p:nvPicPr>
        <p:blipFill rotWithShape="1">
          <a:blip r:embed="rId2"/>
          <a:srcRect l="22487" t="53158" r="46889" b="14474"/>
          <a:stretch/>
        </p:blipFill>
        <p:spPr bwMode="auto">
          <a:xfrm>
            <a:off x="4788024" y="1484784"/>
            <a:ext cx="3768511" cy="236778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53555" t="52895" r="30023" b="14210"/>
          <a:stretch/>
        </p:blipFill>
        <p:spPr bwMode="auto">
          <a:xfrm>
            <a:off x="5004049" y="4149081"/>
            <a:ext cx="3528392" cy="2088232"/>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55504" y="2132856"/>
            <a:ext cx="4207087" cy="3416320"/>
          </a:xfrm>
          <a:prstGeom prst="rect">
            <a:avLst/>
          </a:prstGeom>
          <a:noFill/>
        </p:spPr>
        <p:txBody>
          <a:bodyPr wrap="square" rtlCol="0">
            <a:spAutoFit/>
          </a:bodyPr>
          <a:lstStyle/>
          <a:p>
            <a:r>
              <a:rPr lang="en-US" b="1" dirty="0" smtClean="0"/>
              <a:t>Customer Distribution across region:</a:t>
            </a:r>
          </a:p>
          <a:p>
            <a:r>
              <a:rPr lang="en-US" dirty="0" smtClean="0"/>
              <a:t>France has the highest number of customers followed by Spain and Germany.</a:t>
            </a:r>
          </a:p>
          <a:p>
            <a:endParaRPr lang="en-US" dirty="0"/>
          </a:p>
          <a:p>
            <a:r>
              <a:rPr lang="en-US" b="1" dirty="0" smtClean="0"/>
              <a:t>Churn Rates: </a:t>
            </a:r>
            <a:r>
              <a:rPr lang="en-US" dirty="0" smtClean="0"/>
              <a:t>In Germany there is the highest churn rate when compared t other  regions.</a:t>
            </a:r>
          </a:p>
          <a:p>
            <a:endParaRPr lang="en-US" dirty="0"/>
          </a:p>
          <a:p>
            <a:pPr fontAlgn="base"/>
            <a:r>
              <a:rPr lang="en-IN" dirty="0" smtClean="0"/>
              <a:t>Despite </a:t>
            </a:r>
            <a:r>
              <a:rPr lang="en-IN" dirty="0"/>
              <a:t>the churn rates, over 80% of the customers remain retained in various regions particularly, in France and Spain. </a:t>
            </a:r>
          </a:p>
        </p:txBody>
      </p:sp>
    </p:spTree>
    <p:extLst>
      <p:ext uri="{BB962C8B-B14F-4D97-AF65-F5344CB8AC3E}">
        <p14:creationId xmlns:p14="http://schemas.microsoft.com/office/powerpoint/2010/main" val="44381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US" b="1" dirty="0" smtClean="0"/>
              <a:t>Risk Management Assessment</a:t>
            </a:r>
            <a:endParaRPr lang="en-IN" b="1" dirty="0"/>
          </a:p>
        </p:txBody>
      </p:sp>
      <p:pic>
        <p:nvPicPr>
          <p:cNvPr id="4" name="Content Placeholder 3"/>
          <p:cNvPicPr>
            <a:picLocks noGrp="1"/>
          </p:cNvPicPr>
          <p:nvPr>
            <p:ph idx="1"/>
          </p:nvPr>
        </p:nvPicPr>
        <p:blipFill rotWithShape="1">
          <a:blip r:embed="rId2"/>
          <a:srcRect l="4587" t="39737" r="60646" b="14737"/>
          <a:stretch/>
        </p:blipFill>
        <p:spPr bwMode="auto">
          <a:xfrm>
            <a:off x="4932040" y="1793776"/>
            <a:ext cx="4019531" cy="4464496"/>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39552" y="1772816"/>
            <a:ext cx="3960440" cy="3970318"/>
          </a:xfrm>
          <a:prstGeom prst="rect">
            <a:avLst/>
          </a:prstGeom>
          <a:noFill/>
        </p:spPr>
        <p:txBody>
          <a:bodyPr wrap="square" rtlCol="0">
            <a:spAutoFit/>
          </a:bodyPr>
          <a:lstStyle/>
          <a:p>
            <a:pPr fontAlgn="base"/>
            <a:r>
              <a:rPr lang="en-IN" dirty="0" smtClean="0"/>
              <a:t>Since </a:t>
            </a:r>
            <a:r>
              <a:rPr lang="en-IN" dirty="0"/>
              <a:t>the younger age customers carry the higher balance the efforts to increase engagement and customer retention among inactive younger customer can be beneficial. </a:t>
            </a:r>
            <a:endParaRPr lang="en-IN" dirty="0" smtClean="0"/>
          </a:p>
          <a:p>
            <a:pPr fontAlgn="base"/>
            <a:endParaRPr lang="en-IN" dirty="0"/>
          </a:p>
          <a:p>
            <a:pPr fontAlgn="base"/>
            <a:r>
              <a:rPr lang="en-IN" dirty="0"/>
              <a:t>With the oldest age bucket the engagement strategies may not impact the bank’s overall balance but it can create the diverse growth opportunity.</a:t>
            </a:r>
          </a:p>
          <a:p>
            <a:r>
              <a:rPr lang="en-IN" dirty="0"/>
              <a:t/>
            </a:r>
            <a:br>
              <a:rPr lang="en-IN" dirty="0"/>
            </a:br>
            <a:endParaRPr lang="en-IN" dirty="0"/>
          </a:p>
          <a:p>
            <a:endParaRPr lang="en-IN" dirty="0"/>
          </a:p>
        </p:txBody>
      </p:sp>
    </p:spTree>
    <p:extLst>
      <p:ext uri="{BB962C8B-B14F-4D97-AF65-F5344CB8AC3E}">
        <p14:creationId xmlns:p14="http://schemas.microsoft.com/office/powerpoint/2010/main" val="91348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en-IN" b="1" dirty="0"/>
              <a:t>Customer </a:t>
            </a:r>
            <a:r>
              <a:rPr lang="en-IN" b="1" dirty="0" smtClean="0"/>
              <a:t>Lifetime </a:t>
            </a:r>
            <a:r>
              <a:rPr lang="en-IN" b="1" dirty="0"/>
              <a:t>Value </a:t>
            </a:r>
            <a:r>
              <a:rPr lang="en-IN" b="1" dirty="0" smtClean="0"/>
              <a:t>Forecast </a:t>
            </a: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3531" t="28804" r="51141" b="42471"/>
          <a:stretch/>
        </p:blipFill>
        <p:spPr bwMode="auto">
          <a:xfrm>
            <a:off x="5148064" y="1340768"/>
            <a:ext cx="3295464" cy="2736304"/>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67544" y="1628800"/>
            <a:ext cx="4464496" cy="4247317"/>
          </a:xfrm>
          <a:prstGeom prst="rect">
            <a:avLst/>
          </a:prstGeom>
          <a:noFill/>
        </p:spPr>
        <p:txBody>
          <a:bodyPr wrap="square" rtlCol="0">
            <a:spAutoFit/>
          </a:bodyPr>
          <a:lstStyle/>
          <a:p>
            <a:r>
              <a:rPr lang="en-US" b="1" dirty="0"/>
              <a:t>Credit Card Usage and Exit Rates: </a:t>
            </a:r>
          </a:p>
          <a:p>
            <a:pPr marL="285750" indent="-285750">
              <a:buFont typeface="Wingdings" panose="05000000000000000000" pitchFamily="2" charset="2"/>
              <a:buChar char="§"/>
            </a:pPr>
            <a:r>
              <a:rPr lang="en-US" dirty="0"/>
              <a:t>Lower exit rates among credit card holders. </a:t>
            </a:r>
          </a:p>
          <a:p>
            <a:pPr marL="285750" indent="-285750">
              <a:buFont typeface="Wingdings" panose="05000000000000000000" pitchFamily="2" charset="2"/>
              <a:buChar char="§"/>
            </a:pPr>
            <a:r>
              <a:rPr lang="en-US" dirty="0"/>
              <a:t>Female customers have slightly higher exit rates. </a:t>
            </a:r>
          </a:p>
          <a:p>
            <a:endParaRPr lang="en-US" dirty="0"/>
          </a:p>
          <a:p>
            <a:r>
              <a:rPr lang="en-US" b="1" dirty="0"/>
              <a:t>Tenure and Financial Metrics: </a:t>
            </a:r>
          </a:p>
          <a:p>
            <a:pPr marL="285750" indent="-285750">
              <a:buFont typeface="Wingdings" panose="05000000000000000000" pitchFamily="2" charset="2"/>
              <a:buChar char="§"/>
            </a:pPr>
            <a:r>
              <a:rPr lang="en-US" dirty="0"/>
              <a:t>Stable financial behavior over time. </a:t>
            </a:r>
          </a:p>
          <a:p>
            <a:endParaRPr lang="en-US" dirty="0"/>
          </a:p>
          <a:p>
            <a:r>
              <a:rPr lang="en-US" b="1" dirty="0"/>
              <a:t>Credit Score and Account Balance: </a:t>
            </a:r>
          </a:p>
          <a:p>
            <a:pPr marL="285750" indent="-285750">
              <a:buFont typeface="Wingdings" panose="05000000000000000000" pitchFamily="2" charset="2"/>
              <a:buChar char="§"/>
            </a:pPr>
            <a:r>
              <a:rPr lang="en-US" dirty="0"/>
              <a:t>Higher credit scores linked to higher average balances. </a:t>
            </a:r>
          </a:p>
          <a:p>
            <a:pPr marL="285750" indent="-285750">
              <a:buFont typeface="Wingdings" panose="05000000000000000000" pitchFamily="2" charset="2"/>
              <a:buChar char="§"/>
            </a:pPr>
            <a:r>
              <a:rPr lang="en-US" dirty="0"/>
              <a:t>Credit score not sole determinant of account balance.</a:t>
            </a:r>
          </a:p>
          <a:p>
            <a:endParaRPr lang="en-IN" dirty="0"/>
          </a:p>
        </p:txBody>
      </p:sp>
      <p:pic>
        <p:nvPicPr>
          <p:cNvPr id="6" name="Picture 5"/>
          <p:cNvPicPr/>
          <p:nvPr/>
        </p:nvPicPr>
        <p:blipFill rotWithShape="1">
          <a:blip r:embed="rId3"/>
          <a:srcRect l="4734" t="20790" r="76921" b="46842"/>
          <a:stretch/>
        </p:blipFill>
        <p:spPr bwMode="auto">
          <a:xfrm>
            <a:off x="5148064" y="4149080"/>
            <a:ext cx="3384376" cy="24174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330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fontScale="90000"/>
          </a:bodyPr>
          <a:lstStyle/>
          <a:p>
            <a:pPr algn="ctr"/>
            <a:r>
              <a:rPr lang="en-IN" b="1" dirty="0"/>
              <a:t>Marketing Campaign Effectiveness</a:t>
            </a: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4602" t="29627" r="31155" b="42140"/>
          <a:stretch/>
        </p:blipFill>
        <p:spPr bwMode="auto">
          <a:xfrm>
            <a:off x="4932040" y="1844824"/>
            <a:ext cx="3586341" cy="4248472"/>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95536" y="2492896"/>
            <a:ext cx="4032448" cy="2585323"/>
          </a:xfrm>
          <a:prstGeom prst="rect">
            <a:avLst/>
          </a:prstGeom>
          <a:noFill/>
        </p:spPr>
        <p:txBody>
          <a:bodyPr wrap="square" rtlCol="0">
            <a:spAutoFit/>
          </a:bodyPr>
          <a:lstStyle/>
          <a:p>
            <a:r>
              <a:rPr lang="en-IN" b="1" dirty="0"/>
              <a:t>Customer Segmentation: </a:t>
            </a:r>
            <a:r>
              <a:rPr lang="en-IN" dirty="0"/>
              <a:t>Customers were segmented based on their credit score ranges, including Excellent, Very Good, Good, Fair and Poor. </a:t>
            </a:r>
            <a:endParaRPr lang="en-IN" dirty="0" smtClean="0"/>
          </a:p>
          <a:p>
            <a:endParaRPr lang="en-US" dirty="0"/>
          </a:p>
          <a:p>
            <a:r>
              <a:rPr lang="en-IN" dirty="0"/>
              <a:t>Customer with higher credit score tend to have higher account balance and estimated salary. </a:t>
            </a:r>
            <a:endParaRPr lang="en-IN" dirty="0" smtClean="0"/>
          </a:p>
          <a:p>
            <a:endParaRPr lang="en-IN" dirty="0"/>
          </a:p>
        </p:txBody>
      </p:sp>
    </p:spTree>
    <p:extLst>
      <p:ext uri="{BB962C8B-B14F-4D97-AF65-F5344CB8AC3E}">
        <p14:creationId xmlns:p14="http://schemas.microsoft.com/office/powerpoint/2010/main" val="224445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fontScale="90000"/>
          </a:bodyPr>
          <a:lstStyle/>
          <a:p>
            <a:pPr algn="ctr"/>
            <a:r>
              <a:rPr lang="en-IN" b="1" dirty="0"/>
              <a:t>Campaign Effectiveness over </a:t>
            </a:r>
            <a:r>
              <a:rPr lang="en-IN" b="1" dirty="0" smtClean="0"/>
              <a:t>Time</a:t>
            </a:r>
            <a:endParaRPr lang="en-IN" b="1" dirty="0"/>
          </a:p>
        </p:txBody>
      </p:sp>
      <p:pic>
        <p:nvPicPr>
          <p:cNvPr id="4" name="Content Placeholder 3"/>
          <p:cNvPicPr>
            <a:picLocks noGrp="1"/>
          </p:cNvPicPr>
          <p:nvPr>
            <p:ph idx="1"/>
          </p:nvPr>
        </p:nvPicPr>
        <p:blipFill rotWithShape="1">
          <a:blip r:embed="rId2"/>
          <a:srcRect l="5178" t="20526" r="77957" b="49737"/>
          <a:stretch/>
        </p:blipFill>
        <p:spPr bwMode="auto">
          <a:xfrm>
            <a:off x="5148064" y="2060848"/>
            <a:ext cx="3600400" cy="3528392"/>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611560" y="2132856"/>
            <a:ext cx="4248472" cy="3416320"/>
          </a:xfrm>
          <a:prstGeom prst="rect">
            <a:avLst/>
          </a:prstGeom>
          <a:noFill/>
        </p:spPr>
        <p:txBody>
          <a:bodyPr wrap="square" rtlCol="0">
            <a:spAutoFit/>
          </a:bodyPr>
          <a:lstStyle/>
          <a:p>
            <a:r>
              <a:rPr lang="en-IN" dirty="0" smtClean="0"/>
              <a:t>We </a:t>
            </a:r>
            <a:r>
              <a:rPr lang="en-IN" dirty="0"/>
              <a:t>observed variations in exit rates over the years 2016 to 2019. </a:t>
            </a:r>
            <a:endParaRPr lang="en-IN" dirty="0" smtClean="0"/>
          </a:p>
          <a:p>
            <a:endParaRPr lang="en-IN" dirty="0"/>
          </a:p>
          <a:p>
            <a:r>
              <a:rPr lang="en-IN" dirty="0" smtClean="0"/>
              <a:t>In </a:t>
            </a:r>
            <a:r>
              <a:rPr lang="en-IN" dirty="0"/>
              <a:t>2017, the exit rate was highest at 22.4%, followed by 2018 at 20.2%. </a:t>
            </a:r>
            <a:endParaRPr lang="en-IN" dirty="0" smtClean="0"/>
          </a:p>
          <a:p>
            <a:endParaRPr lang="en-IN" dirty="0"/>
          </a:p>
          <a:p>
            <a:r>
              <a:rPr lang="en-IN" dirty="0" smtClean="0"/>
              <a:t>However</a:t>
            </a:r>
            <a:r>
              <a:rPr lang="en-IN" dirty="0"/>
              <a:t>, the exit rate decreased slightly in 2019 to 19.9%, suggesting potential fluctuations in customer churn rates in response to marketing campaigns over time. </a:t>
            </a:r>
          </a:p>
          <a:p>
            <a:endParaRPr lang="en-IN" dirty="0"/>
          </a:p>
        </p:txBody>
      </p:sp>
    </p:spTree>
    <p:extLst>
      <p:ext uri="{BB962C8B-B14F-4D97-AF65-F5344CB8AC3E}">
        <p14:creationId xmlns:p14="http://schemas.microsoft.com/office/powerpoint/2010/main" val="73638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152128"/>
          </a:xfrm>
        </p:spPr>
        <p:txBody>
          <a:bodyPr>
            <a:normAutofit fontScale="90000"/>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t>
            </a:r>
            <a:br>
              <a:rPr lang="en-US" b="1" dirty="0" smtClean="0"/>
            </a:br>
            <a:r>
              <a:rPr lang="en-US" b="1" dirty="0"/>
              <a:t/>
            </a:r>
            <a:br>
              <a:rPr lang="en-US" b="1" dirty="0"/>
            </a:br>
            <a:r>
              <a:rPr lang="en-US" b="1" dirty="0" smtClean="0"/>
              <a:t>Comparative Analysis</a:t>
            </a:r>
            <a:r>
              <a:rPr lang="en-US" b="1" dirty="0"/>
              <a:t/>
            </a:r>
            <a:br>
              <a:rPr lang="en-US" b="1"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9155" t="28636" r="30463" b="42638"/>
          <a:stretch/>
        </p:blipFill>
        <p:spPr bwMode="auto">
          <a:xfrm>
            <a:off x="4499992" y="1628800"/>
            <a:ext cx="4104456" cy="4248472"/>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539552" y="1844824"/>
            <a:ext cx="3672408" cy="3416320"/>
          </a:xfrm>
          <a:prstGeom prst="rect">
            <a:avLst/>
          </a:prstGeom>
          <a:noFill/>
        </p:spPr>
        <p:txBody>
          <a:bodyPr wrap="square" rtlCol="0">
            <a:spAutoFit/>
          </a:bodyPr>
          <a:lstStyle/>
          <a:p>
            <a:r>
              <a:rPr lang="en-US" dirty="0" smtClean="0"/>
              <a:t>Here, we can see that Fair credit category has the higher exit rate followed by Poor category.</a:t>
            </a:r>
          </a:p>
          <a:p>
            <a:endParaRPr lang="en-US" dirty="0"/>
          </a:p>
          <a:p>
            <a:r>
              <a:rPr lang="en-US" dirty="0" smtClean="0"/>
              <a:t>As per the number of customers we can see that in all the credit categories the retention rate is good enough.</a:t>
            </a:r>
          </a:p>
          <a:p>
            <a:endParaRPr lang="en-US" dirty="0"/>
          </a:p>
          <a:p>
            <a:r>
              <a:rPr lang="en-US" dirty="0" smtClean="0"/>
              <a:t>Therefore we can say that the credit scores do not have any impact on churn rates.</a:t>
            </a:r>
            <a:endParaRPr lang="en-IN" dirty="0"/>
          </a:p>
        </p:txBody>
      </p:sp>
    </p:spTree>
    <p:extLst>
      <p:ext uri="{BB962C8B-B14F-4D97-AF65-F5344CB8AC3E}">
        <p14:creationId xmlns:p14="http://schemas.microsoft.com/office/powerpoint/2010/main" val="2945916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20080"/>
          </a:xfrm>
        </p:spPr>
        <p:txBody>
          <a:bodyPr>
            <a:normAutofit fontScale="90000"/>
          </a:bodyPr>
          <a:lstStyle/>
          <a:p>
            <a:pPr algn="ctr"/>
            <a:r>
              <a:rPr lang="en-US" b="1" dirty="0" smtClean="0"/>
              <a:t>Conclusion</a:t>
            </a:r>
            <a:endParaRPr lang="en-IN" b="1" dirty="0"/>
          </a:p>
        </p:txBody>
      </p:sp>
      <p:sp>
        <p:nvSpPr>
          <p:cNvPr id="3" name="Content Placeholder 2"/>
          <p:cNvSpPr>
            <a:spLocks noGrp="1"/>
          </p:cNvSpPr>
          <p:nvPr>
            <p:ph idx="1"/>
          </p:nvPr>
        </p:nvSpPr>
        <p:spPr>
          <a:xfrm>
            <a:off x="457200" y="1268760"/>
            <a:ext cx="8229600" cy="5400600"/>
          </a:xfrm>
        </p:spPr>
        <p:txBody>
          <a:bodyPr>
            <a:normAutofit fontScale="25000" lnSpcReduction="20000"/>
          </a:bodyPr>
          <a:lstStyle/>
          <a:p>
            <a:pPr marL="342900" indent="-342900">
              <a:buFont typeface="Arial" panose="020B0604020202020204" pitchFamily="34" charset="0"/>
              <a:buChar char="•"/>
            </a:pPr>
            <a:r>
              <a:rPr lang="en-US" sz="7600" dirty="0" smtClean="0"/>
              <a:t>Despite the increase in the number of customers over </a:t>
            </a:r>
            <a:r>
              <a:rPr lang="en-US" sz="7600" dirty="0"/>
              <a:t>the </a:t>
            </a:r>
            <a:r>
              <a:rPr lang="en-US" sz="7600" dirty="0" smtClean="0"/>
              <a:t>years, the </a:t>
            </a:r>
            <a:r>
              <a:rPr lang="en-US" sz="7600" dirty="0"/>
              <a:t>bank has experienced a consistent churn </a:t>
            </a:r>
            <a:r>
              <a:rPr lang="en-US" sz="7600" dirty="0" smtClean="0"/>
              <a:t>rate.</a:t>
            </a:r>
          </a:p>
          <a:p>
            <a:pPr marL="0" indent="0">
              <a:buNone/>
            </a:pPr>
            <a:endParaRPr lang="en-US" sz="7600" dirty="0"/>
          </a:p>
          <a:p>
            <a:pPr marL="342900" indent="-342900">
              <a:buFont typeface="Arial" panose="020B0604020202020204" pitchFamily="34" charset="0"/>
              <a:buChar char="•"/>
            </a:pPr>
            <a:r>
              <a:rPr lang="en-US" sz="7600" dirty="0" smtClean="0"/>
              <a:t> Middle age group customers </a:t>
            </a:r>
            <a:r>
              <a:rPr lang="en-US" sz="7600" dirty="0"/>
              <a:t>have the highest churn rates, indicating specific retention challenges</a:t>
            </a:r>
            <a:r>
              <a:rPr lang="en-US" sz="7600" dirty="0" smtClean="0"/>
              <a:t>.</a:t>
            </a:r>
            <a:br>
              <a:rPr lang="en-US" sz="7600" dirty="0" smtClean="0"/>
            </a:br>
            <a:endParaRPr lang="en-US" sz="7600" dirty="0"/>
          </a:p>
          <a:p>
            <a:pPr marL="342900" indent="-342900">
              <a:buFont typeface="Arial" panose="020B0604020202020204" pitchFamily="34" charset="0"/>
              <a:buChar char="•"/>
            </a:pPr>
            <a:r>
              <a:rPr lang="en-US" sz="7600" dirty="0"/>
              <a:t>Improving customer engagement, enhancing customer service, and offering competitive </a:t>
            </a:r>
            <a:r>
              <a:rPr lang="en-US" sz="7600" dirty="0" smtClean="0"/>
              <a:t>products or services </a:t>
            </a:r>
            <a:r>
              <a:rPr lang="en-US" sz="7600" dirty="0"/>
              <a:t>are key strategies to reduce churn.</a:t>
            </a:r>
          </a:p>
          <a:p>
            <a:pPr marL="342900" indent="-342900">
              <a:buFont typeface="Arial" panose="020B0604020202020204" pitchFamily="34" charset="0"/>
              <a:buChar char="•"/>
            </a:pPr>
            <a:endParaRPr lang="en-US" sz="7600" dirty="0"/>
          </a:p>
          <a:p>
            <a:pPr marL="342900" indent="-342900">
              <a:buFont typeface="Arial" panose="020B0604020202020204" pitchFamily="34" charset="0"/>
              <a:buChar char="•"/>
            </a:pPr>
            <a:r>
              <a:rPr lang="en-US" sz="7600" dirty="0"/>
              <a:t>Targeted marketing and personalized offers can help retain customers in critical age and credit score groups</a:t>
            </a:r>
            <a:r>
              <a:rPr lang="en-US" sz="7600" dirty="0" smtClean="0"/>
              <a:t>.</a:t>
            </a:r>
          </a:p>
          <a:p>
            <a:pPr marL="0" indent="0">
              <a:buNone/>
            </a:pPr>
            <a:endParaRPr lang="en-US" sz="7600" dirty="0" smtClean="0"/>
          </a:p>
          <a:p>
            <a:pPr marL="342900" indent="-342900">
              <a:buFont typeface="Arial" panose="020B0604020202020204" pitchFamily="34" charset="0"/>
              <a:buChar char="•"/>
            </a:pPr>
            <a:r>
              <a:rPr lang="en-US" sz="7600" dirty="0" smtClean="0"/>
              <a:t>We have also seen that customer with highest average balance are more likely to churn, in this case targeted marketing and personalized offers can help in retaining those customers.</a:t>
            </a:r>
            <a:endParaRPr lang="en-US" sz="7600" dirty="0"/>
          </a:p>
          <a:p>
            <a:pPr marL="342900" indent="-342900">
              <a:buFont typeface="Arial" panose="020B0604020202020204" pitchFamily="34" charset="0"/>
              <a:buChar char="•"/>
            </a:pPr>
            <a:endParaRPr lang="en-US" sz="7600" dirty="0"/>
          </a:p>
          <a:p>
            <a:pPr marL="342900" indent="-342900">
              <a:buFont typeface="Arial" panose="020B0604020202020204" pitchFamily="34" charset="0"/>
              <a:buChar char="•"/>
            </a:pPr>
            <a:r>
              <a:rPr lang="en-US" sz="7600" dirty="0"/>
              <a:t>Overall, by focusing on customer engagement, service enhancement, and targeted strategies for specific customer segments, the bank can reduce churn, improve customer retention, and foster long-term customer loyalty.</a:t>
            </a:r>
            <a:endParaRPr lang="en-IN" sz="7600" dirty="0"/>
          </a:p>
          <a:p>
            <a:endParaRPr lang="en-IN" dirty="0"/>
          </a:p>
        </p:txBody>
      </p:sp>
    </p:spTree>
    <p:extLst>
      <p:ext uri="{BB962C8B-B14F-4D97-AF65-F5344CB8AC3E}">
        <p14:creationId xmlns:p14="http://schemas.microsoft.com/office/powerpoint/2010/main" val="2222275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rmAutofit fontScale="90000"/>
          </a:bodyPr>
          <a:lstStyle/>
          <a:p>
            <a:pPr algn="ctr"/>
            <a:r>
              <a:rPr lang="en-US" b="1" dirty="0" smtClean="0"/>
              <a:t>Dashboard</a:t>
            </a:r>
            <a:endParaRPr lang="en-IN"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7594" t="22404" r="36117" b="21974"/>
          <a:stretch/>
        </p:blipFill>
        <p:spPr bwMode="auto">
          <a:xfrm>
            <a:off x="395536" y="1196752"/>
            <a:ext cx="828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60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IN" b="1" dirty="0"/>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dirty="0"/>
              <a:t>Problem </a:t>
            </a:r>
            <a:r>
              <a:rPr lang="en-US" dirty="0" smtClean="0"/>
              <a:t>Statement</a:t>
            </a:r>
          </a:p>
          <a:p>
            <a:pPr marL="0" indent="0" fontAlgn="base">
              <a:buNone/>
            </a:pPr>
            <a:endParaRPr lang="en-US" dirty="0"/>
          </a:p>
          <a:p>
            <a:pPr fontAlgn="base">
              <a:buFont typeface="Wingdings" panose="05000000000000000000" pitchFamily="2" charset="2"/>
              <a:buChar char="Ø"/>
            </a:pPr>
            <a:r>
              <a:rPr lang="en-US" dirty="0" smtClean="0"/>
              <a:t>Data Description</a:t>
            </a:r>
          </a:p>
          <a:p>
            <a:pPr marL="0" indent="0" fontAlgn="base">
              <a:buNone/>
            </a:pPr>
            <a:endParaRPr lang="en-US" dirty="0"/>
          </a:p>
          <a:p>
            <a:pPr fontAlgn="base">
              <a:buFont typeface="Wingdings" panose="05000000000000000000" pitchFamily="2" charset="2"/>
              <a:buChar char="Ø"/>
            </a:pPr>
            <a:r>
              <a:rPr lang="en-US" dirty="0" smtClean="0"/>
              <a:t>Objective </a:t>
            </a:r>
            <a:r>
              <a:rPr lang="en-US" dirty="0"/>
              <a:t>Key Metrics and </a:t>
            </a:r>
            <a:r>
              <a:rPr lang="en-US" dirty="0" smtClean="0"/>
              <a:t>Visualizations</a:t>
            </a:r>
          </a:p>
          <a:p>
            <a:pPr marL="0" indent="0" fontAlgn="base">
              <a:buNone/>
            </a:pPr>
            <a:endParaRPr lang="en-US" dirty="0"/>
          </a:p>
          <a:p>
            <a:pPr fontAlgn="base">
              <a:buFont typeface="Wingdings" panose="05000000000000000000" pitchFamily="2" charset="2"/>
              <a:buChar char="Ø"/>
            </a:pPr>
            <a:r>
              <a:rPr lang="en-US" dirty="0" smtClean="0"/>
              <a:t>Subjective </a:t>
            </a:r>
            <a:r>
              <a:rPr lang="en-US" dirty="0"/>
              <a:t>Question for Insights</a:t>
            </a:r>
          </a:p>
          <a:p>
            <a:pPr marL="0" indent="0">
              <a:buNone/>
            </a:pPr>
            <a:endParaRPr lang="en-IN" dirty="0"/>
          </a:p>
        </p:txBody>
      </p:sp>
    </p:spTree>
    <p:extLst>
      <p:ext uri="{BB962C8B-B14F-4D97-AF65-F5344CB8AC3E}">
        <p14:creationId xmlns:p14="http://schemas.microsoft.com/office/powerpoint/2010/main" val="382270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7593" t="21947" r="35989" b="21925"/>
          <a:stretch/>
        </p:blipFill>
        <p:spPr bwMode="auto">
          <a:xfrm>
            <a:off x="539552" y="1124744"/>
            <a:ext cx="828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469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633" t="21032" r="30463" b="14420"/>
          <a:stretch/>
        </p:blipFill>
        <p:spPr bwMode="auto">
          <a:xfrm>
            <a:off x="395536" y="764704"/>
            <a:ext cx="828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745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627" t="20347" r="30463" b="14499"/>
          <a:stretch/>
        </p:blipFill>
        <p:spPr bwMode="auto">
          <a:xfrm>
            <a:off x="395536" y="764704"/>
            <a:ext cx="8280000" cy="54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65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lstStyle/>
          <a:p>
            <a:pPr algn="ctr"/>
            <a:r>
              <a:rPr lang="en-US" b="1" dirty="0" smtClean="0"/>
              <a:t>Reference</a:t>
            </a:r>
            <a:endParaRPr lang="en-IN" b="1" dirty="0"/>
          </a:p>
        </p:txBody>
      </p:sp>
      <p:sp>
        <p:nvSpPr>
          <p:cNvPr id="3" name="Content Placeholder 2"/>
          <p:cNvSpPr>
            <a:spLocks noGrp="1"/>
          </p:cNvSpPr>
          <p:nvPr>
            <p:ph idx="1"/>
          </p:nvPr>
        </p:nvSpPr>
        <p:spPr/>
        <p:txBody>
          <a:bodyPr/>
          <a:lstStyle/>
          <a:p>
            <a:r>
              <a:rPr lang="en-US" dirty="0" smtClean="0"/>
              <a:t>Data : From Newton School</a:t>
            </a:r>
          </a:p>
          <a:p>
            <a:r>
              <a:rPr lang="en-US" dirty="0" smtClean="0"/>
              <a:t>Applications Used: MS Word, MS Power Point,  </a:t>
            </a:r>
          </a:p>
          <a:p>
            <a:pPr marL="0" indent="0">
              <a:buNone/>
            </a:pPr>
            <a:r>
              <a:rPr lang="en-US" dirty="0" smtClean="0"/>
              <a:t>                                     MySQL, Power BI.</a:t>
            </a:r>
            <a:endParaRPr lang="en-IN" dirty="0"/>
          </a:p>
        </p:txBody>
      </p:sp>
    </p:spTree>
    <p:extLst>
      <p:ext uri="{BB962C8B-B14F-4D97-AF65-F5344CB8AC3E}">
        <p14:creationId xmlns:p14="http://schemas.microsoft.com/office/powerpoint/2010/main" val="150511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980728"/>
            <a:ext cx="8568952" cy="520142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1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40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IN" b="1"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dirty="0" smtClean="0"/>
              <a:t>You </a:t>
            </a:r>
            <a:r>
              <a:rPr lang="en-US" sz="2000" dirty="0"/>
              <a:t>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lang="en-IN" sz="2000" dirty="0"/>
          </a:p>
        </p:txBody>
      </p:sp>
    </p:spTree>
    <p:extLst>
      <p:ext uri="{BB962C8B-B14F-4D97-AF65-F5344CB8AC3E}">
        <p14:creationId xmlns:p14="http://schemas.microsoft.com/office/powerpoint/2010/main" val="229689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US" b="1" dirty="0" smtClean="0"/>
              <a:t>Methodology</a:t>
            </a:r>
            <a:endParaRPr lang="en-IN" b="1" dirty="0"/>
          </a:p>
        </p:txBody>
      </p:sp>
      <p:sp>
        <p:nvSpPr>
          <p:cNvPr id="3" name="Content Placeholder 2"/>
          <p:cNvSpPr>
            <a:spLocks noGrp="1"/>
          </p:cNvSpPr>
          <p:nvPr>
            <p:ph idx="1"/>
          </p:nvPr>
        </p:nvSpPr>
        <p:spPr/>
        <p:txBody>
          <a:bodyPr>
            <a:normAutofit/>
          </a:bodyPr>
          <a:lstStyle/>
          <a:p>
            <a:r>
              <a:rPr lang="en-US" sz="2000" dirty="0" smtClean="0"/>
              <a:t>We have first analyzed the problem statement and then the data.</a:t>
            </a:r>
          </a:p>
          <a:p>
            <a:r>
              <a:rPr lang="en-US" sz="2000" dirty="0" smtClean="0"/>
              <a:t>We have used SQL to answer various questions. In SQL we have used different commands like select, group by, order by, joins, window function, right(), update and alter.</a:t>
            </a:r>
          </a:p>
          <a:p>
            <a:r>
              <a:rPr lang="en-US" sz="2000" dirty="0" smtClean="0"/>
              <a:t>In power BI we have created the Calculated columns, used DAX function to create measures, have applied conditional formatting and slicers to the dashboards.</a:t>
            </a:r>
          </a:p>
          <a:p>
            <a:r>
              <a:rPr lang="en-US" sz="2000" dirty="0" smtClean="0"/>
              <a:t>We have used Power BI to create various charts and to prepare a dashboard.</a:t>
            </a:r>
          </a:p>
          <a:p>
            <a:r>
              <a:rPr lang="en-US" sz="2000" dirty="0" smtClean="0"/>
              <a:t>We have also found the discrepancy in IsActiveMember column which we removed by creating a calculated column where we used if function to do so. </a:t>
            </a:r>
            <a:endParaRPr lang="en-IN" sz="2000" dirty="0"/>
          </a:p>
        </p:txBody>
      </p:sp>
    </p:spTree>
    <p:extLst>
      <p:ext uri="{BB962C8B-B14F-4D97-AF65-F5344CB8AC3E}">
        <p14:creationId xmlns:p14="http://schemas.microsoft.com/office/powerpoint/2010/main" val="107594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US" b="1" dirty="0" smtClean="0"/>
              <a:t>Data Description </a:t>
            </a:r>
            <a:endParaRPr lang="en-IN" b="1" dirty="0"/>
          </a:p>
        </p:txBody>
      </p:sp>
      <p:sp>
        <p:nvSpPr>
          <p:cNvPr id="3" name="Content Placeholder 2"/>
          <p:cNvSpPr>
            <a:spLocks noGrp="1"/>
          </p:cNvSpPr>
          <p:nvPr>
            <p:ph idx="1"/>
          </p:nvPr>
        </p:nvSpPr>
        <p:spPr>
          <a:xfrm>
            <a:off x="457200" y="1556792"/>
            <a:ext cx="8229600" cy="4968552"/>
          </a:xfrm>
        </p:spPr>
        <p:txBody>
          <a:bodyPr>
            <a:normAutofit fontScale="70000" lnSpcReduction="20000"/>
          </a:bodyPr>
          <a:lstStyle/>
          <a:p>
            <a:r>
              <a:rPr lang="en-US" dirty="0" smtClean="0"/>
              <a:t>In our data the following details are present :</a:t>
            </a:r>
          </a:p>
          <a:p>
            <a:pPr fontAlgn="base"/>
            <a:r>
              <a:rPr lang="en-US" b="1" dirty="0"/>
              <a:t>CustomerId:</a:t>
            </a:r>
            <a:r>
              <a:rPr lang="en-US" dirty="0"/>
              <a:t> A unique identifier for each customer.</a:t>
            </a:r>
            <a:endParaRPr lang="en-US" b="1" dirty="0"/>
          </a:p>
          <a:p>
            <a:pPr fontAlgn="base"/>
            <a:r>
              <a:rPr lang="en-US" b="1" dirty="0"/>
              <a:t>CreditScore: </a:t>
            </a:r>
            <a:r>
              <a:rPr lang="en-US" dirty="0"/>
              <a:t>A numerical representation of the customer's creditworthiness.</a:t>
            </a:r>
            <a:endParaRPr lang="en-US" b="1" dirty="0"/>
          </a:p>
          <a:p>
            <a:pPr lvl="1" fontAlgn="base"/>
            <a:r>
              <a:rPr lang="en-US" sz="3200" b="1" dirty="0"/>
              <a:t>Credit score: </a:t>
            </a:r>
          </a:p>
          <a:p>
            <a:pPr lvl="2" fontAlgn="base"/>
            <a:r>
              <a:rPr lang="en-US" sz="3200" dirty="0"/>
              <a:t>Excellent: 800–850</a:t>
            </a:r>
          </a:p>
          <a:p>
            <a:pPr lvl="2" fontAlgn="base"/>
            <a:r>
              <a:rPr lang="en-US" sz="3200" dirty="0"/>
              <a:t>Very Good: 740–799</a:t>
            </a:r>
          </a:p>
          <a:p>
            <a:pPr lvl="2" fontAlgn="base"/>
            <a:r>
              <a:rPr lang="en-US" sz="3200" dirty="0"/>
              <a:t>Good: 670–739</a:t>
            </a:r>
          </a:p>
          <a:p>
            <a:pPr lvl="2" fontAlgn="base"/>
            <a:r>
              <a:rPr lang="en-US" sz="3200" dirty="0"/>
              <a:t>Fair: 580–669</a:t>
            </a:r>
          </a:p>
          <a:p>
            <a:pPr lvl="2" fontAlgn="base"/>
            <a:r>
              <a:rPr lang="en-US" sz="3200" dirty="0"/>
              <a:t>Poor: 300–579</a:t>
            </a:r>
          </a:p>
          <a:p>
            <a:pPr fontAlgn="base"/>
            <a:r>
              <a:rPr lang="en-US" b="1" dirty="0"/>
              <a:t>GeographyID:</a:t>
            </a:r>
            <a:r>
              <a:rPr lang="en-US" dirty="0"/>
              <a:t> A numerical identifier that likely corresponds to a geographical location, such as a country or region.</a:t>
            </a:r>
            <a:endParaRPr lang="en-US" b="1" dirty="0"/>
          </a:p>
          <a:p>
            <a:pPr fontAlgn="base"/>
            <a:r>
              <a:rPr lang="en-US" b="1" dirty="0"/>
              <a:t>GenderID:</a:t>
            </a:r>
            <a:r>
              <a:rPr lang="en-US" dirty="0"/>
              <a:t> A numerical identifier for the customer's gender, where for example, '1' could represent male and '2' could represent female</a:t>
            </a:r>
            <a:r>
              <a:rPr lang="en-US" dirty="0" smtClean="0"/>
              <a:t>.</a:t>
            </a:r>
          </a:p>
          <a:p>
            <a:pPr fontAlgn="base"/>
            <a:r>
              <a:rPr lang="en-US" b="1" dirty="0" smtClean="0"/>
              <a:t>Age:</a:t>
            </a:r>
            <a:r>
              <a:rPr lang="en-US" dirty="0" smtClean="0"/>
              <a:t> The age of the customer.</a:t>
            </a:r>
            <a:endParaRPr lang="en-US" b="1" dirty="0" smtClean="0"/>
          </a:p>
          <a:p>
            <a:pPr fontAlgn="base"/>
            <a:r>
              <a:rPr lang="en-US" b="1" dirty="0" smtClean="0"/>
              <a:t>Tenure: </a:t>
            </a:r>
            <a:r>
              <a:rPr lang="en-US" dirty="0" smtClean="0"/>
              <a:t>The number of years the customer has been with the bank.</a:t>
            </a:r>
            <a:endParaRPr lang="en-US" b="1" dirty="0" smtClean="0"/>
          </a:p>
          <a:p>
            <a:pPr fontAlgn="base"/>
            <a:r>
              <a:rPr lang="en-US" b="1" dirty="0" smtClean="0"/>
              <a:t>Balance: </a:t>
            </a:r>
            <a:r>
              <a:rPr lang="en-US" dirty="0" smtClean="0"/>
              <a:t>Current balance in the customer's account.</a:t>
            </a:r>
            <a:endParaRPr lang="en-US" b="1" dirty="0" smtClean="0"/>
          </a:p>
          <a:p>
            <a:pPr fontAlgn="base"/>
            <a:endParaRPr lang="en-US" sz="2900" b="1" dirty="0"/>
          </a:p>
          <a:p>
            <a:endParaRPr lang="en-IN" dirty="0"/>
          </a:p>
        </p:txBody>
      </p:sp>
    </p:spTree>
    <p:extLst>
      <p:ext uri="{BB962C8B-B14F-4D97-AF65-F5344CB8AC3E}">
        <p14:creationId xmlns:p14="http://schemas.microsoft.com/office/powerpoint/2010/main" val="316042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pPr fontAlgn="base"/>
            <a:r>
              <a:rPr lang="en-US" sz="2900" b="1" dirty="0" smtClean="0"/>
              <a:t>NumOfProducts</a:t>
            </a:r>
            <a:r>
              <a:rPr lang="en-US" sz="2900" dirty="0"/>
              <a:t>: refers to the number of products that a customer has purchased through the bank. </a:t>
            </a:r>
            <a:endParaRPr lang="en-US" sz="2900" b="1" dirty="0"/>
          </a:p>
          <a:p>
            <a:pPr fontAlgn="base"/>
            <a:r>
              <a:rPr lang="en-US" sz="2900" b="1" dirty="0"/>
              <a:t>HasCrCard</a:t>
            </a:r>
            <a:r>
              <a:rPr lang="en-US" sz="2900" dirty="0"/>
              <a:t>: denotes whether or not a customer has a credit card. This column is also relevant, since people with a credit card are less likely to leave the bank.</a:t>
            </a:r>
            <a:endParaRPr lang="en-US" sz="2900" b="1" dirty="0"/>
          </a:p>
          <a:p>
            <a:pPr lvl="1" fontAlgn="base"/>
            <a:r>
              <a:rPr lang="en-US" sz="2900" dirty="0"/>
              <a:t>1 represents credit card holder</a:t>
            </a:r>
          </a:p>
          <a:p>
            <a:pPr lvl="1" fontAlgn="base"/>
            <a:r>
              <a:rPr lang="en-US" sz="2900" dirty="0"/>
              <a:t>0 represents non credit card holder</a:t>
            </a:r>
          </a:p>
          <a:p>
            <a:pPr fontAlgn="base"/>
            <a:r>
              <a:rPr lang="en-US" sz="2900" b="1" dirty="0"/>
              <a:t>IsActiveMember:</a:t>
            </a:r>
            <a:r>
              <a:rPr lang="en-US" sz="2900" dirty="0"/>
              <a:t> active customers are less likely to leave the bank (as per the criteria defined by the bank for identifying the activeness).</a:t>
            </a:r>
            <a:endParaRPr lang="en-US" sz="2900" b="1" dirty="0"/>
          </a:p>
          <a:p>
            <a:pPr lvl="1" fontAlgn="base"/>
            <a:r>
              <a:rPr lang="en-US" sz="2900" dirty="0"/>
              <a:t>1 represents Active Member</a:t>
            </a:r>
          </a:p>
          <a:p>
            <a:pPr lvl="1" fontAlgn="base"/>
            <a:r>
              <a:rPr lang="en-US" sz="2900" dirty="0"/>
              <a:t>0 represents Inactive Member</a:t>
            </a:r>
          </a:p>
          <a:p>
            <a:pPr fontAlgn="base"/>
            <a:r>
              <a:rPr lang="en-US" sz="2900" b="1" dirty="0"/>
              <a:t>Estimated Salary: </a:t>
            </a:r>
            <a:r>
              <a:rPr lang="en-US" sz="2900" dirty="0"/>
              <a:t>as with balance, people with lower salaries are more likely to leave the bank compared to those with higher salaries.</a:t>
            </a:r>
            <a:endParaRPr lang="en-US" sz="2900" b="1" dirty="0"/>
          </a:p>
          <a:p>
            <a:pPr fontAlgn="base"/>
            <a:r>
              <a:rPr lang="en-US" sz="2900" b="1" dirty="0"/>
              <a:t>Exited:</a:t>
            </a:r>
            <a:r>
              <a:rPr lang="en-US" sz="2900" dirty="0"/>
              <a:t> whether or not the customer left the bank.</a:t>
            </a:r>
            <a:endParaRPr lang="en-US" sz="2900" b="1" dirty="0"/>
          </a:p>
          <a:p>
            <a:pPr lvl="1" fontAlgn="base"/>
            <a:r>
              <a:rPr lang="en-US" sz="2900" dirty="0"/>
              <a:t>0 represents Retain </a:t>
            </a:r>
          </a:p>
          <a:p>
            <a:pPr lvl="1" fontAlgn="base"/>
            <a:r>
              <a:rPr lang="en-US" sz="2900" dirty="0"/>
              <a:t>1 represents Exit</a:t>
            </a:r>
          </a:p>
          <a:p>
            <a:pPr fontAlgn="base"/>
            <a:r>
              <a:rPr lang="en-US" sz="2900" b="1" dirty="0"/>
              <a:t>Bank DOJ:</a:t>
            </a:r>
            <a:r>
              <a:rPr lang="en-US" sz="2900" dirty="0"/>
              <a:t> date when the Customer associated/joined  with the bank.</a:t>
            </a:r>
            <a:endParaRPr lang="en-US" sz="2900" b="1" dirty="0"/>
          </a:p>
          <a:p>
            <a:endParaRPr lang="en-IN" dirty="0"/>
          </a:p>
        </p:txBody>
      </p:sp>
    </p:spTree>
    <p:extLst>
      <p:ext uri="{BB962C8B-B14F-4D97-AF65-F5344CB8AC3E}">
        <p14:creationId xmlns:p14="http://schemas.microsoft.com/office/powerpoint/2010/main" val="14993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en-US" b="1" dirty="0" smtClean="0"/>
              <a:t>Churn Rates</a:t>
            </a:r>
            <a:endParaRPr lang="en-IN" b="1" dirty="0"/>
          </a:p>
        </p:txBody>
      </p:sp>
      <p:sp>
        <p:nvSpPr>
          <p:cNvPr id="3" name="Content Placeholder 2"/>
          <p:cNvSpPr>
            <a:spLocks noGrp="1"/>
          </p:cNvSpPr>
          <p:nvPr>
            <p:ph idx="1"/>
          </p:nvPr>
        </p:nvSpPr>
        <p:spPr/>
        <p:txBody>
          <a:bodyPr>
            <a:normAutofit/>
          </a:bodyPr>
          <a:lstStyle/>
          <a:p>
            <a:r>
              <a:rPr lang="en-US" sz="2200" dirty="0"/>
              <a:t>Customer </a:t>
            </a:r>
            <a:r>
              <a:rPr lang="en-US" sz="2200" dirty="0" smtClean="0"/>
              <a:t>churn</a:t>
            </a:r>
            <a:r>
              <a:rPr lang="en-US" sz="2200" dirty="0"/>
              <a:t> </a:t>
            </a:r>
            <a:r>
              <a:rPr lang="en-US" sz="2200" dirty="0" smtClean="0"/>
              <a:t>is </a:t>
            </a:r>
            <a:r>
              <a:rPr lang="en-US" sz="2200" dirty="0"/>
              <a:t>the rate at which customers stop using a company's products or </a:t>
            </a:r>
            <a:r>
              <a:rPr lang="en-US" sz="2200" dirty="0" smtClean="0"/>
              <a:t>services, </a:t>
            </a:r>
            <a:r>
              <a:rPr lang="en-US" sz="2200" dirty="0"/>
              <a:t>is a crucial metric for banks.</a:t>
            </a:r>
          </a:p>
          <a:p>
            <a:endParaRPr lang="en-US" sz="2200" dirty="0"/>
          </a:p>
          <a:p>
            <a:r>
              <a:rPr lang="en-US" sz="2200" dirty="0"/>
              <a:t> </a:t>
            </a:r>
            <a:r>
              <a:rPr lang="en-US" sz="2200" dirty="0" smtClean="0"/>
              <a:t>The churn rate </a:t>
            </a:r>
            <a:r>
              <a:rPr lang="en-US" sz="2200" dirty="0"/>
              <a:t>directly impacts revenue and profitability.</a:t>
            </a:r>
          </a:p>
          <a:p>
            <a:endParaRPr lang="en-US" sz="2200" dirty="0"/>
          </a:p>
          <a:p>
            <a:r>
              <a:rPr lang="en-US" sz="2200" dirty="0"/>
              <a:t> </a:t>
            </a:r>
            <a:r>
              <a:rPr lang="en-US" sz="2200" dirty="0" smtClean="0"/>
              <a:t>Here, we </a:t>
            </a:r>
            <a:r>
              <a:rPr lang="en-US" sz="2200" dirty="0"/>
              <a:t>will analyze our bank's customer churn rates, focusing on gender, recent years, customers with credit cards, number of products used, credit score-wise churn count, and geography-wise churn count.</a:t>
            </a:r>
          </a:p>
          <a:p>
            <a:endParaRPr lang="en-US" sz="2900" dirty="0"/>
          </a:p>
          <a:p>
            <a:endParaRPr lang="en-IN" dirty="0"/>
          </a:p>
        </p:txBody>
      </p:sp>
    </p:spTree>
    <p:extLst>
      <p:ext uri="{BB962C8B-B14F-4D97-AF65-F5344CB8AC3E}">
        <p14:creationId xmlns:p14="http://schemas.microsoft.com/office/powerpoint/2010/main" val="409293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229600" cy="1143000"/>
          </a:xfrm>
        </p:spPr>
        <p:txBody>
          <a:bodyPr>
            <a:normAutofit fontScale="90000"/>
          </a:bodyPr>
          <a:lstStyle/>
          <a:p>
            <a:pPr algn="ctr"/>
            <a:r>
              <a:rPr lang="en-US" b="1" dirty="0" smtClean="0"/>
              <a:t>Customers Acquisition over the Years</a:t>
            </a:r>
            <a:endParaRPr lang="en-IN" b="1" dirty="0"/>
          </a:p>
        </p:txBody>
      </p:sp>
      <p:pic>
        <p:nvPicPr>
          <p:cNvPr id="4" name="Content Placeholder 3"/>
          <p:cNvPicPr>
            <a:picLocks noGrp="1"/>
          </p:cNvPicPr>
          <p:nvPr>
            <p:ph idx="1"/>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l="24588" t="24807" r="27672" b="25320"/>
          <a:stretch/>
        </p:blipFill>
        <p:spPr bwMode="auto">
          <a:xfrm>
            <a:off x="899592" y="2636912"/>
            <a:ext cx="6778169" cy="3744416"/>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755576" y="1772816"/>
            <a:ext cx="7128792" cy="646331"/>
          </a:xfrm>
          <a:prstGeom prst="rect">
            <a:avLst/>
          </a:prstGeom>
          <a:noFill/>
        </p:spPr>
        <p:txBody>
          <a:bodyPr wrap="square" rtlCol="0">
            <a:spAutoFit/>
          </a:bodyPr>
          <a:lstStyle/>
          <a:p>
            <a:pPr algn="ctr"/>
            <a:r>
              <a:rPr lang="en-US" dirty="0" smtClean="0"/>
              <a:t>Here we can that there is steady increase in the number of customers over the years. </a:t>
            </a:r>
            <a:endParaRPr lang="en-IN" dirty="0"/>
          </a:p>
        </p:txBody>
      </p:sp>
    </p:spTree>
    <p:extLst>
      <p:ext uri="{BB962C8B-B14F-4D97-AF65-F5344CB8AC3E}">
        <p14:creationId xmlns:p14="http://schemas.microsoft.com/office/powerpoint/2010/main" val="285197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pPr algn="ctr"/>
            <a:r>
              <a:rPr lang="en-US" b="1" dirty="0" smtClean="0"/>
              <a:t>Customer Behavior Analysis</a:t>
            </a:r>
            <a:endParaRPr lang="en-IN" b="1" dirty="0"/>
          </a:p>
        </p:txBody>
      </p:sp>
      <p:pic>
        <p:nvPicPr>
          <p:cNvPr id="5" name="Picture 4"/>
          <p:cNvPicPr/>
          <p:nvPr/>
        </p:nvPicPr>
        <p:blipFill rotWithShape="1">
          <a:blip r:embed="rId2">
            <a:extLst>
              <a:ext uri="{28A0092B-C50C-407E-A947-70E740481C1C}">
                <a14:useLocalDpi xmlns:a14="http://schemas.microsoft.com/office/drawing/2010/main" val="0"/>
              </a:ext>
            </a:extLst>
          </a:blip>
          <a:srcRect l="7594" t="48321" r="62437" b="21973"/>
          <a:stretch/>
        </p:blipFill>
        <p:spPr bwMode="auto">
          <a:xfrm>
            <a:off x="4499992" y="1556792"/>
            <a:ext cx="4104456" cy="4464496"/>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179512" y="1803881"/>
            <a:ext cx="4104456" cy="3970318"/>
          </a:xfrm>
          <a:prstGeom prst="rect">
            <a:avLst/>
          </a:prstGeom>
          <a:noFill/>
        </p:spPr>
        <p:txBody>
          <a:bodyPr wrap="square" rtlCol="0">
            <a:spAutoFit/>
          </a:bodyPr>
          <a:lstStyle/>
          <a:p>
            <a:r>
              <a:rPr lang="en-IN" b="1" dirty="0"/>
              <a:t>Financial stability and </a:t>
            </a:r>
            <a:r>
              <a:rPr lang="en-IN" b="1" dirty="0" smtClean="0"/>
              <a:t>tenure:</a:t>
            </a:r>
          </a:p>
          <a:p>
            <a:r>
              <a:rPr lang="en-US" dirty="0" smtClean="0"/>
              <a:t>There is a hike in the 4</a:t>
            </a:r>
            <a:r>
              <a:rPr lang="en-US" baseline="30000" dirty="0" smtClean="0"/>
              <a:t>th</a:t>
            </a:r>
            <a:r>
              <a:rPr lang="en-US" dirty="0" smtClean="0"/>
              <a:t> tenure but it gradually it has started decreasing.</a:t>
            </a:r>
          </a:p>
          <a:p>
            <a:endParaRPr lang="en-US" dirty="0"/>
          </a:p>
          <a:p>
            <a:r>
              <a:rPr lang="en-IN" b="1" dirty="0"/>
              <a:t>Targeted Engagement</a:t>
            </a:r>
            <a:r>
              <a:rPr lang="en-IN" dirty="0"/>
              <a:t>: The higher spending capacity of customers with 3–5 years of tenure suggests they may be a valuable segment for targeted engagement strategies. </a:t>
            </a:r>
            <a:endParaRPr lang="en-IN" dirty="0" smtClean="0"/>
          </a:p>
          <a:p>
            <a:endParaRPr lang="en-US" dirty="0"/>
          </a:p>
          <a:p>
            <a:r>
              <a:rPr lang="en-IN" dirty="0"/>
              <a:t>L</a:t>
            </a:r>
            <a:r>
              <a:rPr lang="en-IN" dirty="0" smtClean="0"/>
              <a:t>onger-tenured </a:t>
            </a:r>
            <a:r>
              <a:rPr lang="en-IN" dirty="0"/>
              <a:t>customers may demonstrate higher earning potential, customer retention efforts should not overlook the needs of newer customers.</a:t>
            </a:r>
          </a:p>
        </p:txBody>
      </p:sp>
    </p:spTree>
    <p:extLst>
      <p:ext uri="{BB962C8B-B14F-4D97-AF65-F5344CB8AC3E}">
        <p14:creationId xmlns:p14="http://schemas.microsoft.com/office/powerpoint/2010/main" val="2278915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211</TotalTime>
  <Words>905</Words>
  <Application>Microsoft Office PowerPoint</Application>
  <PresentationFormat>On-screen Show (4:3)</PresentationFormat>
  <Paragraphs>129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Analytical CRM Development for a Bank</vt:lpstr>
      <vt:lpstr>AGENDA</vt:lpstr>
      <vt:lpstr>Problem Statement</vt:lpstr>
      <vt:lpstr>Methodology</vt:lpstr>
      <vt:lpstr>Data Description </vt:lpstr>
      <vt:lpstr>PowerPoint Presentation</vt:lpstr>
      <vt:lpstr>Churn Rates</vt:lpstr>
      <vt:lpstr>Customers Acquisition over the Years</vt:lpstr>
      <vt:lpstr>Customer Behavior Analysis</vt:lpstr>
      <vt:lpstr>Salary vs. Balance</vt:lpstr>
      <vt:lpstr>Product Affinity Study</vt:lpstr>
      <vt:lpstr>Geographic market trends</vt:lpstr>
      <vt:lpstr>Risk Management Assessment</vt:lpstr>
      <vt:lpstr>Customer Lifetime Value Forecast </vt:lpstr>
      <vt:lpstr>Marketing Campaign Effectiveness</vt:lpstr>
      <vt:lpstr>Campaign Effectiveness over Time</vt:lpstr>
      <vt:lpstr>            Comparative Analysis </vt:lpstr>
      <vt:lpstr>Conclusion</vt:lpstr>
      <vt:lpstr>Dashboard</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dc:title>
  <dc:creator>Admin</dc:creator>
  <cp:lastModifiedBy>Admin</cp:lastModifiedBy>
  <cp:revision>14</cp:revision>
  <dcterms:created xsi:type="dcterms:W3CDTF">2024-11-08T04:34:47Z</dcterms:created>
  <dcterms:modified xsi:type="dcterms:W3CDTF">2024-11-14T14:09:11Z</dcterms:modified>
</cp:coreProperties>
</file>