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a:lstStyle/>
          <a:p>
            <a:pPr>
              <a:defRPr/>
            </a:pPr>
            <a:r>
              <a:rPr lang="en-US"/>
              <a:t>Top Customers  by Total Revenue</a:t>
            </a:r>
          </a:p>
        </c:rich>
      </c:tx>
      <c:layout/>
      <c:overlay val="0"/>
    </c:title>
    <c:autoTitleDeleted val="0"/>
    <c:plotArea>
      <c:layout/>
      <c:barChart>
        <c:barDir val="col"/>
        <c:grouping val="clustered"/>
        <c:varyColors val="0"/>
        <c:ser>
          <c:idx val="0"/>
          <c:order val="0"/>
          <c:tx>
            <c:strRef>
              <c:f>Sheet1!$B$14</c:f>
              <c:strCache>
                <c:ptCount val="1"/>
                <c:pt idx="0">
                  <c:v>Total Revenue</c:v>
                </c:pt>
              </c:strCache>
            </c:strRef>
          </c:tx>
          <c:invertIfNegative val="0"/>
          <c:dLbls>
            <c:dLblPos val="outEnd"/>
            <c:showLegendKey val="0"/>
            <c:showVal val="1"/>
            <c:showCatName val="0"/>
            <c:showSerName val="0"/>
            <c:showPercent val="0"/>
            <c:showBubbleSize val="0"/>
            <c:showLeaderLines val="0"/>
          </c:dLbls>
          <c:cat>
            <c:strRef>
              <c:f>Sheet1!$A$15:$A$24</c:f>
              <c:strCache>
                <c:ptCount val="10"/>
                <c:pt idx="0">
                  <c:v>Ramanathan</c:v>
                </c:pt>
                <c:pt idx="1">
                  <c:v>Holmes</c:v>
                </c:pt>
                <c:pt idx="2">
                  <c:v>Karolina</c:v>
                </c:pt>
                <c:pt idx="3">
                  <c:v>Ramesh</c:v>
                </c:pt>
                <c:pt idx="4">
                  <c:v>Avinash</c:v>
                </c:pt>
                <c:pt idx="5">
                  <c:v>Ravindran</c:v>
                </c:pt>
                <c:pt idx="6">
                  <c:v>Winston</c:v>
                </c:pt>
                <c:pt idx="7">
                  <c:v>Stuart</c:v>
                </c:pt>
                <c:pt idx="8">
                  <c:v>Bolt</c:v>
                </c:pt>
                <c:pt idx="9">
                  <c:v>Sundariya</c:v>
                </c:pt>
              </c:strCache>
            </c:strRef>
          </c:cat>
          <c:val>
            <c:numRef>
              <c:f>Sheet1!$B$15:$B$24</c:f>
              <c:numCache>
                <c:formatCode>General</c:formatCode>
                <c:ptCount val="10"/>
                <c:pt idx="0">
                  <c:v>10500</c:v>
                </c:pt>
                <c:pt idx="1">
                  <c:v>6000</c:v>
                </c:pt>
                <c:pt idx="2">
                  <c:v>5500</c:v>
                </c:pt>
                <c:pt idx="3">
                  <c:v>5200</c:v>
                </c:pt>
                <c:pt idx="4">
                  <c:v>5000</c:v>
                </c:pt>
                <c:pt idx="5">
                  <c:v>5000</c:v>
                </c:pt>
                <c:pt idx="6">
                  <c:v>4200</c:v>
                </c:pt>
                <c:pt idx="7">
                  <c:v>3500</c:v>
                </c:pt>
                <c:pt idx="8">
                  <c:v>3500</c:v>
                </c:pt>
                <c:pt idx="9">
                  <c:v>3500</c:v>
                </c:pt>
              </c:numCache>
            </c:numRef>
          </c:val>
        </c:ser>
        <c:dLbls>
          <c:showLegendKey val="0"/>
          <c:showVal val="0"/>
          <c:showCatName val="0"/>
          <c:showSerName val="0"/>
          <c:showPercent val="0"/>
          <c:showBubbleSize val="0"/>
        </c:dLbls>
        <c:gapWidth val="150"/>
        <c:axId val="61135488"/>
        <c:axId val="105814272"/>
      </c:barChart>
      <c:catAx>
        <c:axId val="61135488"/>
        <c:scaling>
          <c:orientation val="minMax"/>
        </c:scaling>
        <c:delete val="0"/>
        <c:axPos val="b"/>
        <c:title>
          <c:tx>
            <c:rich>
              <a:bodyPr/>
              <a:lstStyle/>
              <a:p>
                <a:pPr>
                  <a:defRPr/>
                </a:pPr>
                <a:r>
                  <a:rPr lang="en-IN"/>
                  <a:t>Customer Name </a:t>
                </a:r>
              </a:p>
            </c:rich>
          </c:tx>
          <c:layout/>
          <c:overlay val="0"/>
        </c:title>
        <c:majorTickMark val="none"/>
        <c:minorTickMark val="none"/>
        <c:tickLblPos val="nextTo"/>
        <c:crossAx val="105814272"/>
        <c:crosses val="autoZero"/>
        <c:auto val="1"/>
        <c:lblAlgn val="ctr"/>
        <c:lblOffset val="100"/>
        <c:noMultiLvlLbl val="0"/>
      </c:catAx>
      <c:valAx>
        <c:axId val="105814272"/>
        <c:scaling>
          <c:orientation val="minMax"/>
        </c:scaling>
        <c:delete val="0"/>
        <c:axPos val="l"/>
        <c:majorGridlines>
          <c:spPr>
            <a:ln>
              <a:noFill/>
            </a:ln>
          </c:spPr>
        </c:majorGridlines>
        <c:title>
          <c:tx>
            <c:rich>
              <a:bodyPr/>
              <a:lstStyle/>
              <a:p>
                <a:pPr>
                  <a:defRPr/>
                </a:pPr>
                <a:r>
                  <a:rPr lang="en-IN"/>
                  <a:t>Total  Revenue</a:t>
                </a:r>
              </a:p>
            </c:rich>
          </c:tx>
          <c:layout/>
          <c:overlay val="0"/>
        </c:title>
        <c:numFmt formatCode="General" sourceLinked="1"/>
        <c:majorTickMark val="out"/>
        <c:minorTickMark val="none"/>
        <c:tickLblPos val="nextTo"/>
        <c:crossAx val="61135488"/>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800" b="1" i="0" baseline="0" dirty="0" smtClean="0">
                <a:effectLst/>
              </a:rPr>
              <a:t>Customer Distribution by grade</a:t>
            </a:r>
            <a:endParaRPr lang="en-IN" dirty="0">
              <a:effectLst/>
            </a:endParaRPr>
          </a:p>
        </c:rich>
      </c:tx>
      <c:layout/>
      <c:overlay val="0"/>
    </c:title>
    <c:autoTitleDeleted val="0"/>
    <c:plotArea>
      <c:layout/>
      <c:doughnutChart>
        <c:varyColors val="1"/>
        <c:ser>
          <c:idx val="1"/>
          <c:order val="0"/>
          <c:tx>
            <c:strRef>
              <c:f>Sheet1!$B$43</c:f>
              <c:strCache>
                <c:ptCount val="1"/>
                <c:pt idx="0">
                  <c:v>count of customers</c:v>
                </c:pt>
              </c:strCache>
            </c:strRef>
          </c:tx>
          <c:dLbls>
            <c:txPr>
              <a:bodyPr/>
              <a:lstStyle/>
              <a:p>
                <a:pPr>
                  <a:defRPr sz="1400"/>
                </a:pPr>
                <a:endParaRPr lang="en-US"/>
              </a:p>
            </c:txPr>
            <c:showLegendKey val="0"/>
            <c:showVal val="0"/>
            <c:showCatName val="1"/>
            <c:showSerName val="0"/>
            <c:showPercent val="1"/>
            <c:showBubbleSize val="0"/>
            <c:showLeaderLines val="0"/>
          </c:dLbls>
          <c:cat>
            <c:numRef>
              <c:f>Sheet1!$A$44:$A$47</c:f>
              <c:numCache>
                <c:formatCode>General</c:formatCode>
                <c:ptCount val="4"/>
                <c:pt idx="0">
                  <c:v>0</c:v>
                </c:pt>
                <c:pt idx="1">
                  <c:v>1</c:v>
                </c:pt>
                <c:pt idx="2">
                  <c:v>2</c:v>
                </c:pt>
                <c:pt idx="3">
                  <c:v>3</c:v>
                </c:pt>
              </c:numCache>
            </c:numRef>
          </c:cat>
          <c:val>
            <c:numRef>
              <c:f>Sheet1!$B$44:$B$47</c:f>
              <c:numCache>
                <c:formatCode>General</c:formatCode>
                <c:ptCount val="4"/>
                <c:pt idx="0">
                  <c:v>1</c:v>
                </c:pt>
                <c:pt idx="1">
                  <c:v>9</c:v>
                </c:pt>
                <c:pt idx="2">
                  <c:v>10</c:v>
                </c:pt>
                <c:pt idx="3">
                  <c:v>5</c:v>
                </c:pt>
              </c:numCache>
            </c:numRef>
          </c:val>
        </c:ser>
        <c:dLbls>
          <c:showLegendKey val="0"/>
          <c:showVal val="0"/>
          <c:showCatName val="1"/>
          <c:showSerName val="0"/>
          <c:showPercent val="1"/>
          <c:showBubbleSize val="0"/>
          <c:showLeaderLines val="0"/>
        </c:dLbls>
        <c:firstSliceAng val="0"/>
        <c:holeSize val="50"/>
      </c:doughnutChart>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Top Agents</a:t>
            </a:r>
            <a:r>
              <a:rPr lang="en-US" baseline="0" dirty="0"/>
              <a:t> by Revenue</a:t>
            </a:r>
            <a:endParaRPr lang="en-US" dirty="0"/>
          </a:p>
        </c:rich>
      </c:tx>
      <c:layout/>
      <c:overlay val="0"/>
    </c:title>
    <c:autoTitleDeleted val="0"/>
    <c:plotArea>
      <c:layout/>
      <c:barChart>
        <c:barDir val="col"/>
        <c:grouping val="clustered"/>
        <c:varyColors val="0"/>
        <c:ser>
          <c:idx val="0"/>
          <c:order val="0"/>
          <c:tx>
            <c:strRef>
              <c:f>Sheet2!$B$1</c:f>
              <c:strCache>
                <c:ptCount val="1"/>
                <c:pt idx="0">
                  <c:v>Total Revenue</c:v>
                </c:pt>
              </c:strCache>
            </c:strRef>
          </c:tx>
          <c:invertIfNegative val="0"/>
          <c:cat>
            <c:strRef>
              <c:f>Sheet2!$A$2:$A$6</c:f>
              <c:strCache>
                <c:ptCount val="5"/>
                <c:pt idx="0">
                  <c:v>Santakumar</c:v>
                </c:pt>
                <c:pt idx="1">
                  <c:v>Mukesh</c:v>
                </c:pt>
                <c:pt idx="2">
                  <c:v>Ivan</c:v>
                </c:pt>
                <c:pt idx="3">
                  <c:v>Anderson</c:v>
                </c:pt>
                <c:pt idx="4">
                  <c:v>Alford</c:v>
                </c:pt>
              </c:strCache>
            </c:strRef>
          </c:cat>
          <c:val>
            <c:numRef>
              <c:f>Sheet2!$B$2:$B$6</c:f>
              <c:numCache>
                <c:formatCode>General</c:formatCode>
                <c:ptCount val="5"/>
                <c:pt idx="0">
                  <c:v>17000</c:v>
                </c:pt>
                <c:pt idx="1">
                  <c:v>12700</c:v>
                </c:pt>
                <c:pt idx="2">
                  <c:v>9500</c:v>
                </c:pt>
                <c:pt idx="3">
                  <c:v>7700</c:v>
                </c:pt>
                <c:pt idx="4">
                  <c:v>7500</c:v>
                </c:pt>
              </c:numCache>
            </c:numRef>
          </c:val>
        </c:ser>
        <c:dLbls>
          <c:dLblPos val="outEnd"/>
          <c:showLegendKey val="0"/>
          <c:showVal val="1"/>
          <c:showCatName val="0"/>
          <c:showSerName val="0"/>
          <c:showPercent val="0"/>
          <c:showBubbleSize val="0"/>
        </c:dLbls>
        <c:gapWidth val="150"/>
        <c:axId val="117712384"/>
        <c:axId val="117713920"/>
      </c:barChart>
      <c:catAx>
        <c:axId val="117712384"/>
        <c:scaling>
          <c:orientation val="minMax"/>
        </c:scaling>
        <c:delete val="0"/>
        <c:axPos val="b"/>
        <c:majorTickMark val="out"/>
        <c:minorTickMark val="none"/>
        <c:tickLblPos val="nextTo"/>
        <c:crossAx val="117713920"/>
        <c:crosses val="autoZero"/>
        <c:auto val="1"/>
        <c:lblAlgn val="ctr"/>
        <c:lblOffset val="100"/>
        <c:noMultiLvlLbl val="0"/>
      </c:catAx>
      <c:valAx>
        <c:axId val="117713920"/>
        <c:scaling>
          <c:orientation val="minMax"/>
        </c:scaling>
        <c:delete val="0"/>
        <c:axPos val="l"/>
        <c:majorGridlines>
          <c:spPr>
            <a:ln>
              <a:noFill/>
            </a:ln>
          </c:spPr>
        </c:majorGridlines>
        <c:numFmt formatCode="General" sourceLinked="1"/>
        <c:majorTickMark val="out"/>
        <c:minorTickMark val="none"/>
        <c:tickLblPos val="nextTo"/>
        <c:crossAx val="117712384"/>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barChart>
        <c:barDir val="col"/>
        <c:grouping val="clustered"/>
        <c:varyColors val="0"/>
        <c:ser>
          <c:idx val="0"/>
          <c:order val="0"/>
          <c:tx>
            <c:strRef>
              <c:f>Sheet2!$B$11</c:f>
              <c:strCache>
                <c:ptCount val="1"/>
                <c:pt idx="0">
                  <c:v>Order Count</c:v>
                </c:pt>
              </c:strCache>
            </c:strRef>
          </c:tx>
          <c:invertIfNegative val="0"/>
          <c:dLbls>
            <c:dLblPos val="outEnd"/>
            <c:showLegendKey val="0"/>
            <c:showVal val="1"/>
            <c:showCatName val="0"/>
            <c:showSerName val="0"/>
            <c:showPercent val="0"/>
            <c:showBubbleSize val="0"/>
            <c:showLeaderLines val="0"/>
          </c:dLbls>
          <c:cat>
            <c:strRef>
              <c:f>Sheet2!$A$12:$A$23</c:f>
              <c:strCache>
                <c:ptCount val="12"/>
                <c:pt idx="0">
                  <c:v>Mukesh</c:v>
                </c:pt>
                <c:pt idx="1">
                  <c:v>Santakumar</c:v>
                </c:pt>
                <c:pt idx="2">
                  <c:v>Ivan</c:v>
                </c:pt>
                <c:pt idx="3">
                  <c:v>Alford</c:v>
                </c:pt>
                <c:pt idx="4">
                  <c:v>Anderson</c:v>
                </c:pt>
                <c:pt idx="5">
                  <c:v>Alex</c:v>
                </c:pt>
                <c:pt idx="6">
                  <c:v>Lucida</c:v>
                </c:pt>
                <c:pt idx="7">
                  <c:v>McDen</c:v>
                </c:pt>
                <c:pt idx="8">
                  <c:v>Ramasundar</c:v>
                </c:pt>
                <c:pt idx="9">
                  <c:v>Ravi Kumar</c:v>
                </c:pt>
                <c:pt idx="10">
                  <c:v>Benjamin</c:v>
                </c:pt>
                <c:pt idx="11">
                  <c:v>Subbarao</c:v>
                </c:pt>
              </c:strCache>
            </c:strRef>
          </c:cat>
          <c:val>
            <c:numRef>
              <c:f>Sheet2!$B$12:$B$23</c:f>
              <c:numCache>
                <c:formatCode>General</c:formatCode>
                <c:ptCount val="12"/>
                <c:pt idx="0">
                  <c:v>7</c:v>
                </c:pt>
                <c:pt idx="1">
                  <c:v>5</c:v>
                </c:pt>
                <c:pt idx="2">
                  <c:v>4</c:v>
                </c:pt>
                <c:pt idx="3">
                  <c:v>3</c:v>
                </c:pt>
                <c:pt idx="4">
                  <c:v>3</c:v>
                </c:pt>
                <c:pt idx="5">
                  <c:v>2</c:v>
                </c:pt>
                <c:pt idx="6">
                  <c:v>2</c:v>
                </c:pt>
                <c:pt idx="7">
                  <c:v>2</c:v>
                </c:pt>
                <c:pt idx="8">
                  <c:v>2</c:v>
                </c:pt>
                <c:pt idx="9">
                  <c:v>2</c:v>
                </c:pt>
                <c:pt idx="10">
                  <c:v>1</c:v>
                </c:pt>
                <c:pt idx="11">
                  <c:v>1</c:v>
                </c:pt>
              </c:numCache>
            </c:numRef>
          </c:val>
        </c:ser>
        <c:dLbls>
          <c:showLegendKey val="0"/>
          <c:showVal val="0"/>
          <c:showCatName val="0"/>
          <c:showSerName val="0"/>
          <c:showPercent val="0"/>
          <c:showBubbleSize val="0"/>
        </c:dLbls>
        <c:gapWidth val="150"/>
        <c:axId val="117725824"/>
        <c:axId val="117736192"/>
      </c:barChart>
      <c:catAx>
        <c:axId val="117725824"/>
        <c:scaling>
          <c:orientation val="minMax"/>
        </c:scaling>
        <c:delete val="0"/>
        <c:axPos val="b"/>
        <c:majorTickMark val="out"/>
        <c:minorTickMark val="none"/>
        <c:tickLblPos val="nextTo"/>
        <c:crossAx val="117736192"/>
        <c:crosses val="autoZero"/>
        <c:auto val="1"/>
        <c:lblAlgn val="ctr"/>
        <c:lblOffset val="100"/>
        <c:noMultiLvlLbl val="0"/>
      </c:catAx>
      <c:valAx>
        <c:axId val="117736192"/>
        <c:scaling>
          <c:orientation val="minMax"/>
        </c:scaling>
        <c:delete val="0"/>
        <c:axPos val="l"/>
        <c:majorGridlines>
          <c:spPr>
            <a:ln>
              <a:noFill/>
            </a:ln>
          </c:spPr>
        </c:majorGridlines>
        <c:numFmt formatCode="General" sourceLinked="1"/>
        <c:majorTickMark val="out"/>
        <c:minorTickMark val="none"/>
        <c:tickLblPos val="nextTo"/>
        <c:crossAx val="117725824"/>
        <c:crosses val="autoZero"/>
        <c:crossBetween val="between"/>
      </c:valAx>
    </c:plotArea>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3A8A67-76DB-4061-9ACB-A4C5319A6214}" type="doc">
      <dgm:prSet loTypeId="urn:microsoft.com/office/officeart/2005/8/layout/cycle8" loCatId="cycle" qsTypeId="urn:microsoft.com/office/officeart/2005/8/quickstyle/simple1" qsCatId="simple" csTypeId="urn:microsoft.com/office/officeart/2005/8/colors/colorful1" csCatId="colorful" phldr="1"/>
      <dgm:spPr/>
    </dgm:pt>
    <dgm:pt modelId="{9677A598-9FB6-45F1-BC42-349C046CE158}">
      <dgm:prSet phldrT="[Text]"/>
      <dgm:spPr/>
      <dgm:t>
        <a:bodyPr/>
        <a:lstStyle/>
        <a:p>
          <a:r>
            <a:rPr lang="en-US" dirty="0" smtClean="0"/>
            <a:t>Total Revenue</a:t>
          </a:r>
          <a:br>
            <a:rPr lang="en-US" dirty="0" smtClean="0"/>
          </a:br>
          <a:r>
            <a:rPr lang="en-US" dirty="0" smtClean="0"/>
            <a:t>78600</a:t>
          </a:r>
          <a:endParaRPr lang="en-IN" dirty="0"/>
        </a:p>
      </dgm:t>
    </dgm:pt>
    <dgm:pt modelId="{E487C329-BF92-457D-9349-8394521A4725}" type="parTrans" cxnId="{09E9836B-BC12-4650-BF11-7112ECF98039}">
      <dgm:prSet/>
      <dgm:spPr/>
      <dgm:t>
        <a:bodyPr/>
        <a:lstStyle/>
        <a:p>
          <a:endParaRPr lang="en-IN"/>
        </a:p>
      </dgm:t>
    </dgm:pt>
    <dgm:pt modelId="{F0C16F74-7A61-49EF-98E8-5BFB5C76E7B6}" type="sibTrans" cxnId="{09E9836B-BC12-4650-BF11-7112ECF98039}">
      <dgm:prSet/>
      <dgm:spPr/>
      <dgm:t>
        <a:bodyPr/>
        <a:lstStyle/>
        <a:p>
          <a:endParaRPr lang="en-IN"/>
        </a:p>
      </dgm:t>
    </dgm:pt>
    <dgm:pt modelId="{69FAD9F5-3E25-4CF6-AF16-6F7B7140E1B3}">
      <dgm:prSet phldrT="[Text]"/>
      <dgm:spPr/>
      <dgm:t>
        <a:bodyPr/>
        <a:lstStyle/>
        <a:p>
          <a:r>
            <a:rPr lang="en-US" dirty="0" smtClean="0"/>
            <a:t>Average order value</a:t>
          </a:r>
          <a:br>
            <a:rPr lang="en-US" dirty="0" smtClean="0"/>
          </a:br>
          <a:r>
            <a:rPr lang="en-US" dirty="0" smtClean="0"/>
            <a:t>2183.33</a:t>
          </a:r>
          <a:endParaRPr lang="en-IN" dirty="0"/>
        </a:p>
      </dgm:t>
    </dgm:pt>
    <dgm:pt modelId="{7C25040D-6E83-4CC1-AD0B-E7606FEB74FA}" type="parTrans" cxnId="{1110BFE9-9A4A-406C-A758-92B0E429C78C}">
      <dgm:prSet/>
      <dgm:spPr/>
      <dgm:t>
        <a:bodyPr/>
        <a:lstStyle/>
        <a:p>
          <a:endParaRPr lang="en-IN"/>
        </a:p>
      </dgm:t>
    </dgm:pt>
    <dgm:pt modelId="{85777198-E47D-4719-8309-4F2084701CE6}" type="sibTrans" cxnId="{1110BFE9-9A4A-406C-A758-92B0E429C78C}">
      <dgm:prSet/>
      <dgm:spPr/>
      <dgm:t>
        <a:bodyPr/>
        <a:lstStyle/>
        <a:p>
          <a:endParaRPr lang="en-IN"/>
        </a:p>
      </dgm:t>
    </dgm:pt>
    <dgm:pt modelId="{1F7965E0-721A-4EC4-9AC6-DD974C4C354E}">
      <dgm:prSet phldrT="[Text]"/>
      <dgm:spPr/>
      <dgm:t>
        <a:bodyPr/>
        <a:lstStyle/>
        <a:p>
          <a:r>
            <a:rPr lang="en-US" dirty="0" smtClean="0"/>
            <a:t>Total Orders</a:t>
          </a:r>
          <a:br>
            <a:rPr lang="en-US" dirty="0" smtClean="0"/>
          </a:br>
          <a:r>
            <a:rPr lang="en-US" dirty="0" smtClean="0"/>
            <a:t>36</a:t>
          </a:r>
          <a:endParaRPr lang="en-IN" dirty="0"/>
        </a:p>
      </dgm:t>
    </dgm:pt>
    <dgm:pt modelId="{6F5E80B8-BD86-40D8-993D-FACC6F68FA3F}" type="parTrans" cxnId="{029DB07F-8D41-4251-8BEA-5C5EE67BAC92}">
      <dgm:prSet/>
      <dgm:spPr/>
      <dgm:t>
        <a:bodyPr/>
        <a:lstStyle/>
        <a:p>
          <a:endParaRPr lang="en-IN"/>
        </a:p>
      </dgm:t>
    </dgm:pt>
    <dgm:pt modelId="{DA9D84FF-821A-4DF3-8009-053404B6148A}" type="sibTrans" cxnId="{029DB07F-8D41-4251-8BEA-5C5EE67BAC92}">
      <dgm:prSet/>
      <dgm:spPr/>
      <dgm:t>
        <a:bodyPr/>
        <a:lstStyle/>
        <a:p>
          <a:endParaRPr lang="en-IN"/>
        </a:p>
      </dgm:t>
    </dgm:pt>
    <dgm:pt modelId="{06FB6889-4537-4840-9EE1-BB75BBC63036}" type="pres">
      <dgm:prSet presAssocID="{583A8A67-76DB-4061-9ACB-A4C5319A6214}" presName="compositeShape" presStyleCnt="0">
        <dgm:presLayoutVars>
          <dgm:chMax val="7"/>
          <dgm:dir/>
          <dgm:resizeHandles val="exact"/>
        </dgm:presLayoutVars>
      </dgm:prSet>
      <dgm:spPr/>
    </dgm:pt>
    <dgm:pt modelId="{D5F1BC41-49C0-4CB3-8648-B698D1F4B1A4}" type="pres">
      <dgm:prSet presAssocID="{583A8A67-76DB-4061-9ACB-A4C5319A6214}" presName="wedge1" presStyleLbl="node1" presStyleIdx="0" presStyleCnt="3"/>
      <dgm:spPr/>
      <dgm:t>
        <a:bodyPr/>
        <a:lstStyle/>
        <a:p>
          <a:endParaRPr lang="en-IN"/>
        </a:p>
      </dgm:t>
    </dgm:pt>
    <dgm:pt modelId="{DA185428-182D-40D9-921D-B726F31D36A8}" type="pres">
      <dgm:prSet presAssocID="{583A8A67-76DB-4061-9ACB-A4C5319A6214}" presName="dummy1a" presStyleCnt="0"/>
      <dgm:spPr/>
    </dgm:pt>
    <dgm:pt modelId="{A162476F-284B-4789-B7F0-09276957E96A}" type="pres">
      <dgm:prSet presAssocID="{583A8A67-76DB-4061-9ACB-A4C5319A6214}" presName="dummy1b" presStyleCnt="0"/>
      <dgm:spPr/>
    </dgm:pt>
    <dgm:pt modelId="{5743689D-DCE6-4148-A136-013F4D566EA4}" type="pres">
      <dgm:prSet presAssocID="{583A8A67-76DB-4061-9ACB-A4C5319A6214}" presName="wedge1Tx" presStyleLbl="node1" presStyleIdx="0" presStyleCnt="3">
        <dgm:presLayoutVars>
          <dgm:chMax val="0"/>
          <dgm:chPref val="0"/>
          <dgm:bulletEnabled val="1"/>
        </dgm:presLayoutVars>
      </dgm:prSet>
      <dgm:spPr/>
      <dgm:t>
        <a:bodyPr/>
        <a:lstStyle/>
        <a:p>
          <a:endParaRPr lang="en-IN"/>
        </a:p>
      </dgm:t>
    </dgm:pt>
    <dgm:pt modelId="{6BCA28CD-141A-4CF4-BA4A-C89FEEFDC78F}" type="pres">
      <dgm:prSet presAssocID="{583A8A67-76DB-4061-9ACB-A4C5319A6214}" presName="wedge2" presStyleLbl="node1" presStyleIdx="1" presStyleCnt="3"/>
      <dgm:spPr/>
      <dgm:t>
        <a:bodyPr/>
        <a:lstStyle/>
        <a:p>
          <a:endParaRPr lang="en-IN"/>
        </a:p>
      </dgm:t>
    </dgm:pt>
    <dgm:pt modelId="{01F01E0F-D231-408B-B9A5-995B61321EE9}" type="pres">
      <dgm:prSet presAssocID="{583A8A67-76DB-4061-9ACB-A4C5319A6214}" presName="dummy2a" presStyleCnt="0"/>
      <dgm:spPr/>
    </dgm:pt>
    <dgm:pt modelId="{6B621A65-0D5B-4100-8FE4-686D5108B7B7}" type="pres">
      <dgm:prSet presAssocID="{583A8A67-76DB-4061-9ACB-A4C5319A6214}" presName="dummy2b" presStyleCnt="0"/>
      <dgm:spPr/>
    </dgm:pt>
    <dgm:pt modelId="{D486FC44-2D78-4DED-A3C9-80B915E2B2FB}" type="pres">
      <dgm:prSet presAssocID="{583A8A67-76DB-4061-9ACB-A4C5319A6214}" presName="wedge2Tx" presStyleLbl="node1" presStyleIdx="1" presStyleCnt="3">
        <dgm:presLayoutVars>
          <dgm:chMax val="0"/>
          <dgm:chPref val="0"/>
          <dgm:bulletEnabled val="1"/>
        </dgm:presLayoutVars>
      </dgm:prSet>
      <dgm:spPr/>
      <dgm:t>
        <a:bodyPr/>
        <a:lstStyle/>
        <a:p>
          <a:endParaRPr lang="en-IN"/>
        </a:p>
      </dgm:t>
    </dgm:pt>
    <dgm:pt modelId="{DF8854C9-333D-4BC4-AC93-76AB4F9769F3}" type="pres">
      <dgm:prSet presAssocID="{583A8A67-76DB-4061-9ACB-A4C5319A6214}" presName="wedge3" presStyleLbl="node1" presStyleIdx="2" presStyleCnt="3" custScaleY="97677"/>
      <dgm:spPr/>
      <dgm:t>
        <a:bodyPr/>
        <a:lstStyle/>
        <a:p>
          <a:endParaRPr lang="en-IN"/>
        </a:p>
      </dgm:t>
    </dgm:pt>
    <dgm:pt modelId="{7DBBE2B0-1D0F-4E83-8F3E-216B46F6651C}" type="pres">
      <dgm:prSet presAssocID="{583A8A67-76DB-4061-9ACB-A4C5319A6214}" presName="dummy3a" presStyleCnt="0"/>
      <dgm:spPr/>
    </dgm:pt>
    <dgm:pt modelId="{69BB5269-7767-4176-A451-CDE3726D32FA}" type="pres">
      <dgm:prSet presAssocID="{583A8A67-76DB-4061-9ACB-A4C5319A6214}" presName="dummy3b" presStyleCnt="0"/>
      <dgm:spPr/>
    </dgm:pt>
    <dgm:pt modelId="{9F1B9DB6-E895-4570-833C-D3C557B1FC4B}" type="pres">
      <dgm:prSet presAssocID="{583A8A67-76DB-4061-9ACB-A4C5319A6214}" presName="wedge3Tx" presStyleLbl="node1" presStyleIdx="2" presStyleCnt="3">
        <dgm:presLayoutVars>
          <dgm:chMax val="0"/>
          <dgm:chPref val="0"/>
          <dgm:bulletEnabled val="1"/>
        </dgm:presLayoutVars>
      </dgm:prSet>
      <dgm:spPr/>
      <dgm:t>
        <a:bodyPr/>
        <a:lstStyle/>
        <a:p>
          <a:endParaRPr lang="en-IN"/>
        </a:p>
      </dgm:t>
    </dgm:pt>
    <dgm:pt modelId="{AB76F999-4605-41C0-B67D-4838673A8054}" type="pres">
      <dgm:prSet presAssocID="{F0C16F74-7A61-49EF-98E8-5BFB5C76E7B6}" presName="arrowWedge1" presStyleLbl="fgSibTrans2D1" presStyleIdx="0" presStyleCnt="3"/>
      <dgm:spPr/>
    </dgm:pt>
    <dgm:pt modelId="{9B339F6E-B98E-4F95-9F23-B485EC12CF64}" type="pres">
      <dgm:prSet presAssocID="{85777198-E47D-4719-8309-4F2084701CE6}" presName="arrowWedge2" presStyleLbl="fgSibTrans2D1" presStyleIdx="1" presStyleCnt="3"/>
      <dgm:spPr/>
    </dgm:pt>
    <dgm:pt modelId="{7EF1CD20-3390-40C0-86FF-1B45C8448AA6}" type="pres">
      <dgm:prSet presAssocID="{DA9D84FF-821A-4DF3-8009-053404B6148A}" presName="arrowWedge3" presStyleLbl="fgSibTrans2D1" presStyleIdx="2" presStyleCnt="3"/>
      <dgm:spPr/>
      <dgm:t>
        <a:bodyPr/>
        <a:lstStyle/>
        <a:p>
          <a:endParaRPr lang="en-IN"/>
        </a:p>
      </dgm:t>
    </dgm:pt>
  </dgm:ptLst>
  <dgm:cxnLst>
    <dgm:cxn modelId="{83349FDC-9FB3-4587-B67C-12E4FE73B553}" type="presOf" srcId="{1F7965E0-721A-4EC4-9AC6-DD974C4C354E}" destId="{DF8854C9-333D-4BC4-AC93-76AB4F9769F3}" srcOrd="0" destOrd="0" presId="urn:microsoft.com/office/officeart/2005/8/layout/cycle8"/>
    <dgm:cxn modelId="{4D11C7BA-0190-4D4C-81D1-291A842D5499}" type="presOf" srcId="{9677A598-9FB6-45F1-BC42-349C046CE158}" destId="{5743689D-DCE6-4148-A136-013F4D566EA4}" srcOrd="1" destOrd="0" presId="urn:microsoft.com/office/officeart/2005/8/layout/cycle8"/>
    <dgm:cxn modelId="{5327A095-79F3-4CE8-9679-2D1276C46F66}" type="presOf" srcId="{583A8A67-76DB-4061-9ACB-A4C5319A6214}" destId="{06FB6889-4537-4840-9EE1-BB75BBC63036}" srcOrd="0" destOrd="0" presId="urn:microsoft.com/office/officeart/2005/8/layout/cycle8"/>
    <dgm:cxn modelId="{664B4E98-3806-40DD-B7AA-27DBB1E3324C}" type="presOf" srcId="{1F7965E0-721A-4EC4-9AC6-DD974C4C354E}" destId="{9F1B9DB6-E895-4570-833C-D3C557B1FC4B}" srcOrd="1" destOrd="0" presId="urn:microsoft.com/office/officeart/2005/8/layout/cycle8"/>
    <dgm:cxn modelId="{05794621-4BB7-4123-AF8F-F8B1F0AA6BB7}" type="presOf" srcId="{9677A598-9FB6-45F1-BC42-349C046CE158}" destId="{D5F1BC41-49C0-4CB3-8648-B698D1F4B1A4}" srcOrd="0" destOrd="0" presId="urn:microsoft.com/office/officeart/2005/8/layout/cycle8"/>
    <dgm:cxn modelId="{1110BFE9-9A4A-406C-A758-92B0E429C78C}" srcId="{583A8A67-76DB-4061-9ACB-A4C5319A6214}" destId="{69FAD9F5-3E25-4CF6-AF16-6F7B7140E1B3}" srcOrd="1" destOrd="0" parTransId="{7C25040D-6E83-4CC1-AD0B-E7606FEB74FA}" sibTransId="{85777198-E47D-4719-8309-4F2084701CE6}"/>
    <dgm:cxn modelId="{D6711473-73C2-461C-BC65-46388092EF30}" type="presOf" srcId="{69FAD9F5-3E25-4CF6-AF16-6F7B7140E1B3}" destId="{6BCA28CD-141A-4CF4-BA4A-C89FEEFDC78F}" srcOrd="0" destOrd="0" presId="urn:microsoft.com/office/officeart/2005/8/layout/cycle8"/>
    <dgm:cxn modelId="{029DB07F-8D41-4251-8BEA-5C5EE67BAC92}" srcId="{583A8A67-76DB-4061-9ACB-A4C5319A6214}" destId="{1F7965E0-721A-4EC4-9AC6-DD974C4C354E}" srcOrd="2" destOrd="0" parTransId="{6F5E80B8-BD86-40D8-993D-FACC6F68FA3F}" sibTransId="{DA9D84FF-821A-4DF3-8009-053404B6148A}"/>
    <dgm:cxn modelId="{26C967B0-E16D-4506-A2FF-7C8EE21029BA}" type="presOf" srcId="{69FAD9F5-3E25-4CF6-AF16-6F7B7140E1B3}" destId="{D486FC44-2D78-4DED-A3C9-80B915E2B2FB}" srcOrd="1" destOrd="0" presId="urn:microsoft.com/office/officeart/2005/8/layout/cycle8"/>
    <dgm:cxn modelId="{09E9836B-BC12-4650-BF11-7112ECF98039}" srcId="{583A8A67-76DB-4061-9ACB-A4C5319A6214}" destId="{9677A598-9FB6-45F1-BC42-349C046CE158}" srcOrd="0" destOrd="0" parTransId="{E487C329-BF92-457D-9349-8394521A4725}" sibTransId="{F0C16F74-7A61-49EF-98E8-5BFB5C76E7B6}"/>
    <dgm:cxn modelId="{834B8D59-A46E-4327-973F-2A7D093C6974}" type="presParOf" srcId="{06FB6889-4537-4840-9EE1-BB75BBC63036}" destId="{D5F1BC41-49C0-4CB3-8648-B698D1F4B1A4}" srcOrd="0" destOrd="0" presId="urn:microsoft.com/office/officeart/2005/8/layout/cycle8"/>
    <dgm:cxn modelId="{ED919D31-4CD0-420B-AEE8-C16C5C7EC1B0}" type="presParOf" srcId="{06FB6889-4537-4840-9EE1-BB75BBC63036}" destId="{DA185428-182D-40D9-921D-B726F31D36A8}" srcOrd="1" destOrd="0" presId="urn:microsoft.com/office/officeart/2005/8/layout/cycle8"/>
    <dgm:cxn modelId="{6CA2F54F-FD96-4A31-B08F-340D91E5C06F}" type="presParOf" srcId="{06FB6889-4537-4840-9EE1-BB75BBC63036}" destId="{A162476F-284B-4789-B7F0-09276957E96A}" srcOrd="2" destOrd="0" presId="urn:microsoft.com/office/officeart/2005/8/layout/cycle8"/>
    <dgm:cxn modelId="{76C639BD-B0D3-4510-B89E-C22DC8B86BA0}" type="presParOf" srcId="{06FB6889-4537-4840-9EE1-BB75BBC63036}" destId="{5743689D-DCE6-4148-A136-013F4D566EA4}" srcOrd="3" destOrd="0" presId="urn:microsoft.com/office/officeart/2005/8/layout/cycle8"/>
    <dgm:cxn modelId="{58D0FD7E-FE76-408B-AF8C-40B35C0AD375}" type="presParOf" srcId="{06FB6889-4537-4840-9EE1-BB75BBC63036}" destId="{6BCA28CD-141A-4CF4-BA4A-C89FEEFDC78F}" srcOrd="4" destOrd="0" presId="urn:microsoft.com/office/officeart/2005/8/layout/cycle8"/>
    <dgm:cxn modelId="{097224AF-5F1F-46EA-B4E1-AFF85A02239E}" type="presParOf" srcId="{06FB6889-4537-4840-9EE1-BB75BBC63036}" destId="{01F01E0F-D231-408B-B9A5-995B61321EE9}" srcOrd="5" destOrd="0" presId="urn:microsoft.com/office/officeart/2005/8/layout/cycle8"/>
    <dgm:cxn modelId="{7E968155-0327-44CA-A43F-B79D447621D4}" type="presParOf" srcId="{06FB6889-4537-4840-9EE1-BB75BBC63036}" destId="{6B621A65-0D5B-4100-8FE4-686D5108B7B7}" srcOrd="6" destOrd="0" presId="urn:microsoft.com/office/officeart/2005/8/layout/cycle8"/>
    <dgm:cxn modelId="{08B9896E-05B9-4492-84B9-E09E924E1DCA}" type="presParOf" srcId="{06FB6889-4537-4840-9EE1-BB75BBC63036}" destId="{D486FC44-2D78-4DED-A3C9-80B915E2B2FB}" srcOrd="7" destOrd="0" presId="urn:microsoft.com/office/officeart/2005/8/layout/cycle8"/>
    <dgm:cxn modelId="{10B08DEA-B6CC-48C0-A040-D16974D3EB1A}" type="presParOf" srcId="{06FB6889-4537-4840-9EE1-BB75BBC63036}" destId="{DF8854C9-333D-4BC4-AC93-76AB4F9769F3}" srcOrd="8" destOrd="0" presId="urn:microsoft.com/office/officeart/2005/8/layout/cycle8"/>
    <dgm:cxn modelId="{C01D98C1-CAF3-4DBD-B69B-D9EF1D9B2F49}" type="presParOf" srcId="{06FB6889-4537-4840-9EE1-BB75BBC63036}" destId="{7DBBE2B0-1D0F-4E83-8F3E-216B46F6651C}" srcOrd="9" destOrd="0" presId="urn:microsoft.com/office/officeart/2005/8/layout/cycle8"/>
    <dgm:cxn modelId="{FEE68E94-36B8-4F92-974E-73FFB9245914}" type="presParOf" srcId="{06FB6889-4537-4840-9EE1-BB75BBC63036}" destId="{69BB5269-7767-4176-A451-CDE3726D32FA}" srcOrd="10" destOrd="0" presId="urn:microsoft.com/office/officeart/2005/8/layout/cycle8"/>
    <dgm:cxn modelId="{274974ED-CF76-4016-8B3E-F808ECEC13A9}" type="presParOf" srcId="{06FB6889-4537-4840-9EE1-BB75BBC63036}" destId="{9F1B9DB6-E895-4570-833C-D3C557B1FC4B}" srcOrd="11" destOrd="0" presId="urn:microsoft.com/office/officeart/2005/8/layout/cycle8"/>
    <dgm:cxn modelId="{6035E387-25FC-4924-B9ED-8B048EBAE997}" type="presParOf" srcId="{06FB6889-4537-4840-9EE1-BB75BBC63036}" destId="{AB76F999-4605-41C0-B67D-4838673A8054}" srcOrd="12" destOrd="0" presId="urn:microsoft.com/office/officeart/2005/8/layout/cycle8"/>
    <dgm:cxn modelId="{18C2ADD1-56C1-4823-9395-63AEDF14F761}" type="presParOf" srcId="{06FB6889-4537-4840-9EE1-BB75BBC63036}" destId="{9B339F6E-B98E-4F95-9F23-B485EC12CF64}" srcOrd="13" destOrd="0" presId="urn:microsoft.com/office/officeart/2005/8/layout/cycle8"/>
    <dgm:cxn modelId="{B1EFD9E3-331A-4AC8-BBAD-B0E41301FAE6}" type="presParOf" srcId="{06FB6889-4537-4840-9EE1-BB75BBC63036}" destId="{7EF1CD20-3390-40C0-86FF-1B45C8448AA6}"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F1BC41-49C0-4CB3-8648-B698D1F4B1A4}">
      <dsp:nvSpPr>
        <dsp:cNvPr id="0" name=""/>
        <dsp:cNvSpPr/>
      </dsp:nvSpPr>
      <dsp:spPr>
        <a:xfrm>
          <a:off x="1640630" y="374441"/>
          <a:ext cx="4838937" cy="4838937"/>
        </a:xfrm>
        <a:prstGeom prst="pie">
          <a:avLst>
            <a:gd name="adj1" fmla="val 16200000"/>
            <a:gd name="adj2" fmla="val 180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Total Revenue</a:t>
          </a:r>
          <a:br>
            <a:rPr lang="en-US" sz="2800" kern="1200" dirty="0" smtClean="0"/>
          </a:br>
          <a:r>
            <a:rPr lang="en-US" sz="2800" kern="1200" dirty="0" smtClean="0"/>
            <a:t>78600</a:t>
          </a:r>
          <a:endParaRPr lang="en-IN" sz="2800" kern="1200" dirty="0"/>
        </a:p>
      </dsp:txBody>
      <dsp:txXfrm>
        <a:off x="4190865" y="1399835"/>
        <a:ext cx="1728192" cy="1440160"/>
      </dsp:txXfrm>
    </dsp:sp>
    <dsp:sp modelId="{6BCA28CD-141A-4CF4-BA4A-C89FEEFDC78F}">
      <dsp:nvSpPr>
        <dsp:cNvPr id="0" name=""/>
        <dsp:cNvSpPr/>
      </dsp:nvSpPr>
      <dsp:spPr>
        <a:xfrm>
          <a:off x="1540971" y="547260"/>
          <a:ext cx="4838937" cy="4838937"/>
        </a:xfrm>
        <a:prstGeom prst="pie">
          <a:avLst>
            <a:gd name="adj1" fmla="val 1800000"/>
            <a:gd name="adj2" fmla="val 900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Average order value</a:t>
          </a:r>
          <a:br>
            <a:rPr lang="en-US" sz="2800" kern="1200" dirty="0" smtClean="0"/>
          </a:br>
          <a:r>
            <a:rPr lang="en-US" sz="2800" kern="1200" dirty="0" smtClean="0"/>
            <a:t>2183.33</a:t>
          </a:r>
          <a:endParaRPr lang="en-IN" sz="2800" kern="1200" dirty="0"/>
        </a:p>
      </dsp:txBody>
      <dsp:txXfrm>
        <a:off x="2693099" y="3686809"/>
        <a:ext cx="2592288" cy="1267340"/>
      </dsp:txXfrm>
    </dsp:sp>
    <dsp:sp modelId="{DF8854C9-333D-4BC4-AC93-76AB4F9769F3}">
      <dsp:nvSpPr>
        <dsp:cNvPr id="0" name=""/>
        <dsp:cNvSpPr/>
      </dsp:nvSpPr>
      <dsp:spPr>
        <a:xfrm>
          <a:off x="1441312" y="430645"/>
          <a:ext cx="4838937" cy="4726529"/>
        </a:xfrm>
        <a:prstGeom prst="pie">
          <a:avLst>
            <a:gd name="adj1" fmla="val 9000000"/>
            <a:gd name="adj2" fmla="val 1620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Total Orders</a:t>
          </a:r>
          <a:br>
            <a:rPr lang="en-US" sz="2800" kern="1200" dirty="0" smtClean="0"/>
          </a:br>
          <a:r>
            <a:rPr lang="en-US" sz="2800" kern="1200" dirty="0" smtClean="0"/>
            <a:t>36</a:t>
          </a:r>
          <a:endParaRPr lang="en-IN" sz="2800" kern="1200" dirty="0"/>
        </a:p>
      </dsp:txBody>
      <dsp:txXfrm>
        <a:off x="2001822" y="1432219"/>
        <a:ext cx="1728192" cy="1406705"/>
      </dsp:txXfrm>
    </dsp:sp>
    <dsp:sp modelId="{AB76F999-4605-41C0-B67D-4838673A8054}">
      <dsp:nvSpPr>
        <dsp:cNvPr id="0" name=""/>
        <dsp:cNvSpPr/>
      </dsp:nvSpPr>
      <dsp:spPr>
        <a:xfrm>
          <a:off x="1341476" y="74888"/>
          <a:ext cx="5438044" cy="5438044"/>
        </a:xfrm>
        <a:prstGeom prst="circularArrow">
          <a:avLst>
            <a:gd name="adj1" fmla="val 5085"/>
            <a:gd name="adj2" fmla="val 327528"/>
            <a:gd name="adj3" fmla="val 1472472"/>
            <a:gd name="adj4" fmla="val 16199432"/>
            <a:gd name="adj5" fmla="val 5932"/>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B339F6E-B98E-4F95-9F23-B485EC12CF64}">
      <dsp:nvSpPr>
        <dsp:cNvPr id="0" name=""/>
        <dsp:cNvSpPr/>
      </dsp:nvSpPr>
      <dsp:spPr>
        <a:xfrm>
          <a:off x="1241417" y="247401"/>
          <a:ext cx="5438044" cy="5438044"/>
        </a:xfrm>
        <a:prstGeom prst="circularArrow">
          <a:avLst>
            <a:gd name="adj1" fmla="val 5085"/>
            <a:gd name="adj2" fmla="val 327528"/>
            <a:gd name="adj3" fmla="val 8671970"/>
            <a:gd name="adj4" fmla="val 1800502"/>
            <a:gd name="adj5" fmla="val 5932"/>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EF1CD20-3390-40C0-86FF-1B45C8448AA6}">
      <dsp:nvSpPr>
        <dsp:cNvPr id="0" name=""/>
        <dsp:cNvSpPr/>
      </dsp:nvSpPr>
      <dsp:spPr>
        <a:xfrm>
          <a:off x="1141359" y="75306"/>
          <a:ext cx="5438044" cy="5438044"/>
        </a:xfrm>
        <a:prstGeom prst="circularArrow">
          <a:avLst>
            <a:gd name="adj1" fmla="val 5085"/>
            <a:gd name="adj2" fmla="val 327528"/>
            <a:gd name="adj3" fmla="val 15873039"/>
            <a:gd name="adj4" fmla="val 9000000"/>
            <a:gd name="adj5" fmla="val 5932"/>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AF77D5-49E0-47A1-9CCD-E928D6CAE8BC}" type="datetimeFigureOut">
              <a:rPr lang="en-IN" smtClean="0"/>
              <a:t>01-08-2025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2F0589-DD2B-4393-B2AF-FE8002773784}" type="slidenum">
              <a:rPr lang="en-IN" smtClean="0"/>
              <a:t>‹#›</a:t>
            </a:fld>
            <a:endParaRPr lang="en-IN"/>
          </a:p>
        </p:txBody>
      </p:sp>
    </p:spTree>
    <p:extLst>
      <p:ext uri="{BB962C8B-B14F-4D97-AF65-F5344CB8AC3E}">
        <p14:creationId xmlns:p14="http://schemas.microsoft.com/office/powerpoint/2010/main" val="3543757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52F0589-DD2B-4393-B2AF-FE8002773784}" type="slidenum">
              <a:rPr lang="en-IN" smtClean="0"/>
              <a:t>14</a:t>
            </a:fld>
            <a:endParaRPr lang="en-IN"/>
          </a:p>
        </p:txBody>
      </p:sp>
    </p:spTree>
    <p:extLst>
      <p:ext uri="{BB962C8B-B14F-4D97-AF65-F5344CB8AC3E}">
        <p14:creationId xmlns:p14="http://schemas.microsoft.com/office/powerpoint/2010/main" val="3282581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1FBE097-35F3-4FEE-88B6-55192E8A35AD}" type="datetimeFigureOut">
              <a:rPr lang="en-IN" smtClean="0"/>
              <a:t>01-08-2025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20208B-C362-4F0A-BAA9-C3CC825E0AA7}" type="slidenum">
              <a:rPr lang="en-IN" smtClean="0"/>
              <a:t>‹#›</a:t>
            </a:fld>
            <a:endParaRPr lang="en-IN"/>
          </a:p>
        </p:txBody>
      </p:sp>
    </p:spTree>
    <p:extLst>
      <p:ext uri="{BB962C8B-B14F-4D97-AF65-F5344CB8AC3E}">
        <p14:creationId xmlns:p14="http://schemas.microsoft.com/office/powerpoint/2010/main" val="3168988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1FBE097-35F3-4FEE-88B6-55192E8A35AD}" type="datetimeFigureOut">
              <a:rPr lang="en-IN" smtClean="0"/>
              <a:t>01-08-2025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20208B-C362-4F0A-BAA9-C3CC825E0AA7}" type="slidenum">
              <a:rPr lang="en-IN" smtClean="0"/>
              <a:t>‹#›</a:t>
            </a:fld>
            <a:endParaRPr lang="en-IN"/>
          </a:p>
        </p:txBody>
      </p:sp>
    </p:spTree>
    <p:extLst>
      <p:ext uri="{BB962C8B-B14F-4D97-AF65-F5344CB8AC3E}">
        <p14:creationId xmlns:p14="http://schemas.microsoft.com/office/powerpoint/2010/main" val="1503558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1FBE097-35F3-4FEE-88B6-55192E8A35AD}" type="datetimeFigureOut">
              <a:rPr lang="en-IN" smtClean="0"/>
              <a:t>01-08-2025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20208B-C362-4F0A-BAA9-C3CC825E0AA7}" type="slidenum">
              <a:rPr lang="en-IN" smtClean="0"/>
              <a:t>‹#›</a:t>
            </a:fld>
            <a:endParaRPr lang="en-IN"/>
          </a:p>
        </p:txBody>
      </p:sp>
    </p:spTree>
    <p:extLst>
      <p:ext uri="{BB962C8B-B14F-4D97-AF65-F5344CB8AC3E}">
        <p14:creationId xmlns:p14="http://schemas.microsoft.com/office/powerpoint/2010/main" val="418718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1FBE097-35F3-4FEE-88B6-55192E8A35AD}" type="datetimeFigureOut">
              <a:rPr lang="en-IN" smtClean="0"/>
              <a:t>01-08-2025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20208B-C362-4F0A-BAA9-C3CC825E0AA7}" type="slidenum">
              <a:rPr lang="en-IN" smtClean="0"/>
              <a:t>‹#›</a:t>
            </a:fld>
            <a:endParaRPr lang="en-IN"/>
          </a:p>
        </p:txBody>
      </p:sp>
    </p:spTree>
    <p:extLst>
      <p:ext uri="{BB962C8B-B14F-4D97-AF65-F5344CB8AC3E}">
        <p14:creationId xmlns:p14="http://schemas.microsoft.com/office/powerpoint/2010/main" val="350945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FBE097-35F3-4FEE-88B6-55192E8A35AD}" type="datetimeFigureOut">
              <a:rPr lang="en-IN" smtClean="0"/>
              <a:t>01-08-2025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20208B-C362-4F0A-BAA9-C3CC825E0AA7}" type="slidenum">
              <a:rPr lang="en-IN" smtClean="0"/>
              <a:t>‹#›</a:t>
            </a:fld>
            <a:endParaRPr lang="en-IN"/>
          </a:p>
        </p:txBody>
      </p:sp>
    </p:spTree>
    <p:extLst>
      <p:ext uri="{BB962C8B-B14F-4D97-AF65-F5344CB8AC3E}">
        <p14:creationId xmlns:p14="http://schemas.microsoft.com/office/powerpoint/2010/main" val="822076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1FBE097-35F3-4FEE-88B6-55192E8A35AD}" type="datetimeFigureOut">
              <a:rPr lang="en-IN" smtClean="0"/>
              <a:t>01-08-2025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20208B-C362-4F0A-BAA9-C3CC825E0AA7}" type="slidenum">
              <a:rPr lang="en-IN" smtClean="0"/>
              <a:t>‹#›</a:t>
            </a:fld>
            <a:endParaRPr lang="en-IN"/>
          </a:p>
        </p:txBody>
      </p:sp>
    </p:spTree>
    <p:extLst>
      <p:ext uri="{BB962C8B-B14F-4D97-AF65-F5344CB8AC3E}">
        <p14:creationId xmlns:p14="http://schemas.microsoft.com/office/powerpoint/2010/main" val="4145383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1FBE097-35F3-4FEE-88B6-55192E8A35AD}" type="datetimeFigureOut">
              <a:rPr lang="en-IN" smtClean="0"/>
              <a:t>01-08-2025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20208B-C362-4F0A-BAA9-C3CC825E0AA7}" type="slidenum">
              <a:rPr lang="en-IN" smtClean="0"/>
              <a:t>‹#›</a:t>
            </a:fld>
            <a:endParaRPr lang="en-IN"/>
          </a:p>
        </p:txBody>
      </p:sp>
    </p:spTree>
    <p:extLst>
      <p:ext uri="{BB962C8B-B14F-4D97-AF65-F5344CB8AC3E}">
        <p14:creationId xmlns:p14="http://schemas.microsoft.com/office/powerpoint/2010/main" val="1078867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1FBE097-35F3-4FEE-88B6-55192E8A35AD}" type="datetimeFigureOut">
              <a:rPr lang="en-IN" smtClean="0"/>
              <a:t>01-08-2025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20208B-C362-4F0A-BAA9-C3CC825E0AA7}" type="slidenum">
              <a:rPr lang="en-IN" smtClean="0"/>
              <a:t>‹#›</a:t>
            </a:fld>
            <a:endParaRPr lang="en-IN"/>
          </a:p>
        </p:txBody>
      </p:sp>
    </p:spTree>
    <p:extLst>
      <p:ext uri="{BB962C8B-B14F-4D97-AF65-F5344CB8AC3E}">
        <p14:creationId xmlns:p14="http://schemas.microsoft.com/office/powerpoint/2010/main" val="77565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FBE097-35F3-4FEE-88B6-55192E8A35AD}" type="datetimeFigureOut">
              <a:rPr lang="en-IN" smtClean="0"/>
              <a:t>01-08-2025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20208B-C362-4F0A-BAA9-C3CC825E0AA7}" type="slidenum">
              <a:rPr lang="en-IN" smtClean="0"/>
              <a:t>‹#›</a:t>
            </a:fld>
            <a:endParaRPr lang="en-IN"/>
          </a:p>
        </p:txBody>
      </p:sp>
    </p:spTree>
    <p:extLst>
      <p:ext uri="{BB962C8B-B14F-4D97-AF65-F5344CB8AC3E}">
        <p14:creationId xmlns:p14="http://schemas.microsoft.com/office/powerpoint/2010/main" val="2704996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FBE097-35F3-4FEE-88B6-55192E8A35AD}" type="datetimeFigureOut">
              <a:rPr lang="en-IN" smtClean="0"/>
              <a:t>01-08-2025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20208B-C362-4F0A-BAA9-C3CC825E0AA7}" type="slidenum">
              <a:rPr lang="en-IN" smtClean="0"/>
              <a:t>‹#›</a:t>
            </a:fld>
            <a:endParaRPr lang="en-IN"/>
          </a:p>
        </p:txBody>
      </p:sp>
    </p:spTree>
    <p:extLst>
      <p:ext uri="{BB962C8B-B14F-4D97-AF65-F5344CB8AC3E}">
        <p14:creationId xmlns:p14="http://schemas.microsoft.com/office/powerpoint/2010/main" val="1015371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FBE097-35F3-4FEE-88B6-55192E8A35AD}" type="datetimeFigureOut">
              <a:rPr lang="en-IN" smtClean="0"/>
              <a:t>01-08-2025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20208B-C362-4F0A-BAA9-C3CC825E0AA7}" type="slidenum">
              <a:rPr lang="en-IN" smtClean="0"/>
              <a:t>‹#›</a:t>
            </a:fld>
            <a:endParaRPr lang="en-IN"/>
          </a:p>
        </p:txBody>
      </p:sp>
    </p:spTree>
    <p:extLst>
      <p:ext uri="{BB962C8B-B14F-4D97-AF65-F5344CB8AC3E}">
        <p14:creationId xmlns:p14="http://schemas.microsoft.com/office/powerpoint/2010/main" val="3513425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FBE097-35F3-4FEE-88B6-55192E8A35AD}" type="datetimeFigureOut">
              <a:rPr lang="en-IN" smtClean="0"/>
              <a:t>01-08-2025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0208B-C362-4F0A-BAA9-C3CC825E0AA7}" type="slidenum">
              <a:rPr lang="en-IN" smtClean="0"/>
              <a:t>‹#›</a:t>
            </a:fld>
            <a:endParaRPr lang="en-IN"/>
          </a:p>
        </p:txBody>
      </p:sp>
    </p:spTree>
    <p:extLst>
      <p:ext uri="{BB962C8B-B14F-4D97-AF65-F5344CB8AC3E}">
        <p14:creationId xmlns:p14="http://schemas.microsoft.com/office/powerpoint/2010/main" val="1074999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Customer, Agent and Sales Analysis(using SQL)</a:t>
            </a:r>
            <a:endParaRPr lang="en-IN" dirty="0"/>
          </a:p>
        </p:txBody>
      </p:sp>
      <p:sp>
        <p:nvSpPr>
          <p:cNvPr id="3" name="Subtitle 2"/>
          <p:cNvSpPr>
            <a:spLocks noGrp="1"/>
          </p:cNvSpPr>
          <p:nvPr>
            <p:ph type="subTitle" idx="1"/>
          </p:nvPr>
        </p:nvSpPr>
        <p:spPr/>
        <p:txBody>
          <a:bodyPr>
            <a:normAutofit/>
          </a:bodyPr>
          <a:lstStyle/>
          <a:p>
            <a:r>
              <a:rPr lang="en-US" sz="1800" dirty="0" smtClean="0"/>
              <a:t>An end-to-end project covering data cleaning, analysis, and business insights</a:t>
            </a:r>
            <a:endParaRPr lang="en-IN" sz="1800" dirty="0"/>
          </a:p>
        </p:txBody>
      </p:sp>
      <p:sp>
        <p:nvSpPr>
          <p:cNvPr id="4" name="TextBox 3"/>
          <p:cNvSpPr txBox="1"/>
          <p:nvPr/>
        </p:nvSpPr>
        <p:spPr>
          <a:xfrm>
            <a:off x="5796136" y="6093296"/>
            <a:ext cx="3240360" cy="707886"/>
          </a:xfrm>
          <a:prstGeom prst="rect">
            <a:avLst/>
          </a:prstGeom>
          <a:noFill/>
        </p:spPr>
        <p:txBody>
          <a:bodyPr wrap="square" rtlCol="0">
            <a:spAutoFit/>
          </a:bodyPr>
          <a:lstStyle/>
          <a:p>
            <a:pPr algn="ctr"/>
            <a:r>
              <a:rPr lang="en-US" sz="2000" i="1" dirty="0" err="1" smtClean="0"/>
              <a:t>Tanupriya</a:t>
            </a:r>
            <a:r>
              <a:rPr lang="en-US" sz="2000" i="1" dirty="0" smtClean="0"/>
              <a:t> Awasthi  </a:t>
            </a:r>
          </a:p>
          <a:p>
            <a:pPr algn="ctr"/>
            <a:r>
              <a:rPr lang="en-US" sz="2000" i="1" dirty="0" smtClean="0"/>
              <a:t>31/07/2025</a:t>
            </a:r>
            <a:endParaRPr lang="en-IN" sz="2000" i="1" dirty="0"/>
          </a:p>
        </p:txBody>
      </p:sp>
    </p:spTree>
    <p:extLst>
      <p:ext uri="{BB962C8B-B14F-4D97-AF65-F5344CB8AC3E}">
        <p14:creationId xmlns:p14="http://schemas.microsoft.com/office/powerpoint/2010/main" val="14925124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69347899"/>
              </p:ext>
            </p:extLst>
          </p:nvPr>
        </p:nvGraphicFramePr>
        <p:xfrm>
          <a:off x="971600" y="1628800"/>
          <a:ext cx="7200800" cy="4752527"/>
        </p:xfrm>
        <a:graphic>
          <a:graphicData uri="http://schemas.openxmlformats.org/drawingml/2006/table">
            <a:tbl>
              <a:tblPr>
                <a:tableStyleId>{5C22544A-7EE6-4342-B048-85BDC9FD1C3A}</a:tableStyleId>
              </a:tblPr>
              <a:tblGrid>
                <a:gridCol w="1503549"/>
                <a:gridCol w="872715"/>
                <a:gridCol w="1152128"/>
                <a:gridCol w="1584176"/>
                <a:gridCol w="792088"/>
                <a:gridCol w="1296144"/>
              </a:tblGrid>
              <a:tr h="365579">
                <a:tc>
                  <a:txBody>
                    <a:bodyPr/>
                    <a:lstStyle/>
                    <a:p>
                      <a:pPr algn="l" fontAlgn="b"/>
                      <a:r>
                        <a:rPr lang="en-IN" sz="1100" u="none" strike="noStrike" dirty="0">
                          <a:effectLst/>
                        </a:rPr>
                        <a:t>Agent Name</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a:effectLst/>
                        </a:rPr>
                        <a:t>Order count</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a:effectLst/>
                        </a:rPr>
                        <a:t>Total revenue</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smtClean="0">
                          <a:effectLst/>
                        </a:rPr>
                        <a:t>Average </a:t>
                      </a:r>
                      <a:r>
                        <a:rPr lang="en-IN" sz="1100" u="none" strike="noStrike" dirty="0">
                          <a:effectLst/>
                        </a:rPr>
                        <a:t>advance </a:t>
                      </a:r>
                      <a:r>
                        <a:rPr lang="en-IN" sz="1100" u="none" strike="noStrike" dirty="0" smtClean="0">
                          <a:effectLst/>
                        </a:rPr>
                        <a:t>amount</a:t>
                      </a:r>
                      <a:endParaRPr lang="en-IN" sz="1100" b="0" i="0" u="none" strike="noStrike" dirty="0">
                        <a:solidFill>
                          <a:srgbClr val="000000"/>
                        </a:solidFill>
                        <a:effectLst/>
                        <a:latin typeface="Calibri"/>
                      </a:endParaRPr>
                    </a:p>
                  </a:txBody>
                  <a:tcPr marL="9525" marR="9525" marT="9525" marB="0" anchor="b"/>
                </a:tc>
                <a:tc>
                  <a:txBody>
                    <a:bodyPr/>
                    <a:lstStyle/>
                    <a:p>
                      <a:pPr algn="l" fontAlgn="b"/>
                      <a:r>
                        <a:rPr lang="en-IN" sz="1100" u="none" strike="noStrike">
                          <a:effectLst/>
                        </a:rPr>
                        <a:t>Commission</a:t>
                      </a:r>
                      <a:endParaRPr lang="en-IN" sz="1100" b="0" i="0" u="none" strike="noStrike">
                        <a:solidFill>
                          <a:srgbClr val="000000"/>
                        </a:solidFill>
                        <a:effectLst/>
                        <a:latin typeface="Calibri"/>
                      </a:endParaRPr>
                    </a:p>
                  </a:txBody>
                  <a:tcPr marL="9525" marR="9525" marT="9525" marB="0" anchor="b"/>
                </a:tc>
                <a:tc>
                  <a:txBody>
                    <a:bodyPr/>
                    <a:lstStyle/>
                    <a:p>
                      <a:pPr algn="l" fontAlgn="b"/>
                      <a:r>
                        <a:rPr lang="en-IN" sz="1100" u="none" strike="noStrike">
                          <a:effectLst/>
                        </a:rPr>
                        <a:t>Updated Commission</a:t>
                      </a:r>
                      <a:endParaRPr lang="en-IN" sz="1100" b="0" i="0" u="none" strike="noStrike">
                        <a:solidFill>
                          <a:srgbClr val="000000"/>
                        </a:solidFill>
                        <a:effectLst/>
                        <a:latin typeface="Calibri"/>
                      </a:endParaRPr>
                    </a:p>
                  </a:txBody>
                  <a:tcPr marL="9525" marR="9525" marT="9525" marB="0" anchor="b"/>
                </a:tc>
              </a:tr>
              <a:tr h="365579">
                <a:tc>
                  <a:txBody>
                    <a:bodyPr/>
                    <a:lstStyle/>
                    <a:p>
                      <a:pPr algn="l" fontAlgn="ctr"/>
                      <a:r>
                        <a:rPr lang="en-IN" sz="1100" u="none" strike="noStrike">
                          <a:effectLst/>
                        </a:rPr>
                        <a:t>Alex</a:t>
                      </a:r>
                      <a:endParaRPr lang="en-IN" sz="1100" b="0" i="0" u="none" strike="noStrike">
                        <a:solidFill>
                          <a:srgbClr val="000000"/>
                        </a:solidFill>
                        <a:effectLst/>
                        <a:latin typeface="Calibri"/>
                      </a:endParaRPr>
                    </a:p>
                  </a:txBody>
                  <a:tcPr marL="9525" marR="9525" marT="9525" marB="0" anchor="ctr"/>
                </a:tc>
                <a:tc>
                  <a:txBody>
                    <a:bodyPr/>
                    <a:lstStyle/>
                    <a:p>
                      <a:pPr algn="r" fontAlgn="ctr"/>
                      <a:r>
                        <a:rPr lang="en-IN" sz="1100" u="none" strike="noStrike">
                          <a:effectLst/>
                        </a:rPr>
                        <a:t>2</a:t>
                      </a:r>
                      <a:endParaRPr lang="en-IN" sz="1100" b="0" i="0" u="none" strike="noStrike">
                        <a:solidFill>
                          <a:srgbClr val="000000"/>
                        </a:solidFill>
                        <a:effectLst/>
                        <a:latin typeface="Calibri"/>
                      </a:endParaRPr>
                    </a:p>
                  </a:txBody>
                  <a:tcPr marL="9525" marR="9525" marT="9525" marB="0" anchor="ctr"/>
                </a:tc>
                <a:tc>
                  <a:txBody>
                    <a:bodyPr/>
                    <a:lstStyle/>
                    <a:p>
                      <a:pPr algn="r" fontAlgn="ctr"/>
                      <a:r>
                        <a:rPr lang="en-IN" sz="1100" u="none" strike="noStrike">
                          <a:effectLst/>
                        </a:rPr>
                        <a:t>3500</a:t>
                      </a:r>
                      <a:endParaRPr lang="en-IN" sz="1100" b="0" i="0" u="none" strike="noStrike">
                        <a:solidFill>
                          <a:srgbClr val="000000"/>
                        </a:solidFill>
                        <a:effectLst/>
                        <a:latin typeface="Calibri"/>
                      </a:endParaRPr>
                    </a:p>
                  </a:txBody>
                  <a:tcPr marL="9525" marR="9525" marT="9525" marB="0" anchor="ctr"/>
                </a:tc>
                <a:tc>
                  <a:txBody>
                    <a:bodyPr/>
                    <a:lstStyle/>
                    <a:p>
                      <a:pPr algn="r" fontAlgn="ctr"/>
                      <a:r>
                        <a:rPr lang="en-IN" sz="1100" u="none" strike="noStrike">
                          <a:effectLst/>
                        </a:rPr>
                        <a:t>500</a:t>
                      </a:r>
                      <a:endParaRPr lang="en-IN" sz="1100" b="0" i="0" u="none" strike="noStrike">
                        <a:solidFill>
                          <a:srgbClr val="000000"/>
                        </a:solidFill>
                        <a:effectLst/>
                        <a:latin typeface="Calibri"/>
                      </a:endParaRPr>
                    </a:p>
                  </a:txBody>
                  <a:tcPr marL="9525" marR="9525" marT="9525" marB="0" anchor="ctr"/>
                </a:tc>
                <a:tc>
                  <a:txBody>
                    <a:bodyPr/>
                    <a:lstStyle/>
                    <a:p>
                      <a:pPr algn="r" fontAlgn="ctr"/>
                      <a:r>
                        <a:rPr lang="en-IN" sz="1100" u="none" strike="noStrike">
                          <a:effectLst/>
                        </a:rPr>
                        <a:t>0.13</a:t>
                      </a:r>
                      <a:endParaRPr lang="en-IN" sz="1100" b="0" i="0" u="none" strike="noStrike">
                        <a:solidFill>
                          <a:srgbClr val="000000"/>
                        </a:solidFill>
                        <a:effectLst/>
                        <a:latin typeface="Calibri"/>
                      </a:endParaRPr>
                    </a:p>
                  </a:txBody>
                  <a:tcPr marL="9525" marR="9525" marT="9525" marB="0" anchor="ctr"/>
                </a:tc>
                <a:tc>
                  <a:txBody>
                    <a:bodyPr/>
                    <a:lstStyle/>
                    <a:p>
                      <a:pPr algn="r" fontAlgn="ctr"/>
                      <a:r>
                        <a:rPr lang="en-IN" sz="1100" u="none" strike="noStrike">
                          <a:effectLst/>
                        </a:rPr>
                        <a:t>0.13</a:t>
                      </a:r>
                      <a:endParaRPr lang="en-IN" sz="1100" b="0" i="0" u="none" strike="noStrike">
                        <a:solidFill>
                          <a:srgbClr val="000000"/>
                        </a:solidFill>
                        <a:effectLst/>
                        <a:latin typeface="Calibri"/>
                      </a:endParaRPr>
                    </a:p>
                  </a:txBody>
                  <a:tcPr marL="9525" marR="9525" marT="9525" marB="0" anchor="ctr"/>
                </a:tc>
              </a:tr>
              <a:tr h="365579">
                <a:tc>
                  <a:txBody>
                    <a:bodyPr/>
                    <a:lstStyle/>
                    <a:p>
                      <a:pPr algn="l" fontAlgn="ctr"/>
                      <a:r>
                        <a:rPr lang="en-IN" sz="1100" u="none" strike="noStrike">
                          <a:effectLst/>
                        </a:rPr>
                        <a:t>Santakumar</a:t>
                      </a:r>
                      <a:endParaRPr lang="en-IN" sz="1100" b="0" i="0" u="none" strike="noStrike">
                        <a:solidFill>
                          <a:srgbClr val="000000"/>
                        </a:solidFill>
                        <a:effectLst/>
                        <a:latin typeface="Calibri"/>
                      </a:endParaRPr>
                    </a:p>
                  </a:txBody>
                  <a:tcPr marL="9525" marR="9525" marT="9525" marB="0" anchor="ctr"/>
                </a:tc>
                <a:tc>
                  <a:txBody>
                    <a:bodyPr/>
                    <a:lstStyle/>
                    <a:p>
                      <a:pPr algn="r" fontAlgn="ctr"/>
                      <a:r>
                        <a:rPr lang="en-IN" sz="1100" u="none" strike="noStrike">
                          <a:effectLst/>
                        </a:rPr>
                        <a:t>5</a:t>
                      </a:r>
                      <a:endParaRPr lang="en-IN" sz="1100" b="0" i="0" u="none" strike="noStrike">
                        <a:solidFill>
                          <a:srgbClr val="000000"/>
                        </a:solidFill>
                        <a:effectLst/>
                        <a:latin typeface="Calibri"/>
                      </a:endParaRPr>
                    </a:p>
                  </a:txBody>
                  <a:tcPr marL="9525" marR="9525" marT="9525" marB="0" anchor="ctr"/>
                </a:tc>
                <a:tc>
                  <a:txBody>
                    <a:bodyPr/>
                    <a:lstStyle/>
                    <a:p>
                      <a:pPr algn="r" fontAlgn="ctr"/>
                      <a:r>
                        <a:rPr lang="en-IN" sz="1100" u="none" strike="noStrike">
                          <a:effectLst/>
                        </a:rPr>
                        <a:t>17000</a:t>
                      </a:r>
                      <a:endParaRPr lang="en-IN" sz="1100" b="0" i="0" u="none" strike="noStrike">
                        <a:solidFill>
                          <a:srgbClr val="000000"/>
                        </a:solidFill>
                        <a:effectLst/>
                        <a:latin typeface="Calibri"/>
                      </a:endParaRPr>
                    </a:p>
                  </a:txBody>
                  <a:tcPr marL="9525" marR="9525" marT="9525" marB="0" anchor="ctr"/>
                </a:tc>
                <a:tc>
                  <a:txBody>
                    <a:bodyPr/>
                    <a:lstStyle/>
                    <a:p>
                      <a:pPr algn="r" fontAlgn="ctr"/>
                      <a:r>
                        <a:rPr lang="en-IN" sz="1100" u="none" strike="noStrike">
                          <a:effectLst/>
                        </a:rPr>
                        <a:t>740</a:t>
                      </a:r>
                      <a:endParaRPr lang="en-IN" sz="1100" b="0" i="0" u="none" strike="noStrike">
                        <a:solidFill>
                          <a:srgbClr val="000000"/>
                        </a:solidFill>
                        <a:effectLst/>
                        <a:latin typeface="Calibri"/>
                      </a:endParaRPr>
                    </a:p>
                  </a:txBody>
                  <a:tcPr marL="9525" marR="9525" marT="9525" marB="0" anchor="ctr"/>
                </a:tc>
                <a:tc>
                  <a:txBody>
                    <a:bodyPr/>
                    <a:lstStyle/>
                    <a:p>
                      <a:pPr algn="r" fontAlgn="ctr"/>
                      <a:r>
                        <a:rPr lang="en-IN" sz="1100" u="none" strike="noStrike">
                          <a:effectLst/>
                        </a:rPr>
                        <a:t>0.14</a:t>
                      </a:r>
                      <a:endParaRPr lang="en-IN" sz="1100" b="0" i="0" u="none" strike="noStrike">
                        <a:solidFill>
                          <a:srgbClr val="000000"/>
                        </a:solidFill>
                        <a:effectLst/>
                        <a:latin typeface="Calibri"/>
                      </a:endParaRPr>
                    </a:p>
                  </a:txBody>
                  <a:tcPr marL="9525" marR="9525" marT="9525" marB="0" anchor="ctr"/>
                </a:tc>
                <a:tc>
                  <a:txBody>
                    <a:bodyPr/>
                    <a:lstStyle/>
                    <a:p>
                      <a:pPr algn="r" fontAlgn="ctr"/>
                      <a:r>
                        <a:rPr lang="en-IN" sz="1100" u="none" strike="noStrike" dirty="0">
                          <a:effectLst/>
                        </a:rPr>
                        <a:t>0.14</a:t>
                      </a:r>
                      <a:endParaRPr lang="en-IN" sz="1100" b="0" i="0" u="none" strike="noStrike" dirty="0">
                        <a:solidFill>
                          <a:srgbClr val="000000"/>
                        </a:solidFill>
                        <a:effectLst/>
                        <a:latin typeface="Calibri"/>
                      </a:endParaRPr>
                    </a:p>
                  </a:txBody>
                  <a:tcPr marL="9525" marR="9525" marT="9525" marB="0" anchor="ctr"/>
                </a:tc>
              </a:tr>
              <a:tr h="365579">
                <a:tc>
                  <a:txBody>
                    <a:bodyPr/>
                    <a:lstStyle/>
                    <a:p>
                      <a:pPr algn="l" fontAlgn="ctr"/>
                      <a:r>
                        <a:rPr lang="en-IN" sz="1100" u="none" strike="noStrike">
                          <a:effectLst/>
                        </a:rPr>
                        <a:t>Ramasundar</a:t>
                      </a:r>
                      <a:endParaRPr lang="en-IN" sz="1100" b="0" i="0" u="none" strike="noStrike">
                        <a:solidFill>
                          <a:srgbClr val="000000"/>
                        </a:solidFill>
                        <a:effectLst/>
                        <a:latin typeface="Calibri"/>
                      </a:endParaRPr>
                    </a:p>
                  </a:txBody>
                  <a:tcPr marL="9525" marR="9525" marT="9525" marB="0" anchor="ctr"/>
                </a:tc>
                <a:tc>
                  <a:txBody>
                    <a:bodyPr/>
                    <a:lstStyle/>
                    <a:p>
                      <a:pPr algn="r" fontAlgn="ctr"/>
                      <a:r>
                        <a:rPr lang="en-IN" sz="1100" u="none" strike="noStrike" dirty="0">
                          <a:effectLst/>
                        </a:rPr>
                        <a:t>2</a:t>
                      </a:r>
                      <a:endParaRPr lang="en-IN" sz="1100" b="0" i="0" u="none" strike="noStrike" dirty="0">
                        <a:solidFill>
                          <a:srgbClr val="000000"/>
                        </a:solidFill>
                        <a:effectLst/>
                        <a:latin typeface="Calibri"/>
                      </a:endParaRPr>
                    </a:p>
                  </a:txBody>
                  <a:tcPr marL="9525" marR="9525" marT="9525" marB="0" anchor="ctr"/>
                </a:tc>
                <a:tc>
                  <a:txBody>
                    <a:bodyPr/>
                    <a:lstStyle/>
                    <a:p>
                      <a:pPr algn="r" fontAlgn="ctr"/>
                      <a:r>
                        <a:rPr lang="en-IN" sz="1100" u="none" strike="noStrike">
                          <a:effectLst/>
                        </a:rPr>
                        <a:t>2500</a:t>
                      </a:r>
                      <a:endParaRPr lang="en-IN" sz="1100" b="0" i="0" u="none" strike="noStrike">
                        <a:solidFill>
                          <a:srgbClr val="000000"/>
                        </a:solidFill>
                        <a:effectLst/>
                        <a:latin typeface="Calibri"/>
                      </a:endParaRPr>
                    </a:p>
                  </a:txBody>
                  <a:tcPr marL="9525" marR="9525" marT="9525" marB="0" anchor="ctr"/>
                </a:tc>
                <a:tc>
                  <a:txBody>
                    <a:bodyPr/>
                    <a:lstStyle/>
                    <a:p>
                      <a:pPr algn="r" fontAlgn="ctr"/>
                      <a:r>
                        <a:rPr lang="en-IN" sz="1100" u="none" strike="noStrike">
                          <a:effectLst/>
                        </a:rPr>
                        <a:t>250</a:t>
                      </a:r>
                      <a:endParaRPr lang="en-IN" sz="1100" b="0" i="0" u="none" strike="noStrike">
                        <a:solidFill>
                          <a:srgbClr val="000000"/>
                        </a:solidFill>
                        <a:effectLst/>
                        <a:latin typeface="Calibri"/>
                      </a:endParaRPr>
                    </a:p>
                  </a:txBody>
                  <a:tcPr marL="9525" marR="9525" marT="9525" marB="0" anchor="ctr"/>
                </a:tc>
                <a:tc>
                  <a:txBody>
                    <a:bodyPr/>
                    <a:lstStyle/>
                    <a:p>
                      <a:pPr algn="r" fontAlgn="ctr"/>
                      <a:r>
                        <a:rPr lang="en-IN" sz="1100" u="none" strike="noStrike">
                          <a:effectLst/>
                        </a:rPr>
                        <a:t>0.15</a:t>
                      </a:r>
                      <a:endParaRPr lang="en-IN" sz="1100" b="0" i="0" u="none" strike="noStrike">
                        <a:solidFill>
                          <a:srgbClr val="000000"/>
                        </a:solidFill>
                        <a:effectLst/>
                        <a:latin typeface="Calibri"/>
                      </a:endParaRPr>
                    </a:p>
                  </a:txBody>
                  <a:tcPr marL="9525" marR="9525" marT="9525" marB="0" anchor="ctr"/>
                </a:tc>
                <a:tc>
                  <a:txBody>
                    <a:bodyPr/>
                    <a:lstStyle/>
                    <a:p>
                      <a:pPr algn="r" fontAlgn="ctr"/>
                      <a:r>
                        <a:rPr lang="en-IN" sz="1100" u="none" strike="noStrike">
                          <a:effectLst/>
                        </a:rPr>
                        <a:t>0.15</a:t>
                      </a:r>
                      <a:endParaRPr lang="en-IN" sz="1100" b="0" i="0" u="none" strike="noStrike">
                        <a:solidFill>
                          <a:srgbClr val="000000"/>
                        </a:solidFill>
                        <a:effectLst/>
                        <a:latin typeface="Calibri"/>
                      </a:endParaRPr>
                    </a:p>
                  </a:txBody>
                  <a:tcPr marL="9525" marR="9525" marT="9525" marB="0" anchor="ctr"/>
                </a:tc>
              </a:tr>
              <a:tr h="365579">
                <a:tc>
                  <a:txBody>
                    <a:bodyPr/>
                    <a:lstStyle/>
                    <a:p>
                      <a:pPr algn="l" fontAlgn="ctr"/>
                      <a:r>
                        <a:rPr lang="en-IN" sz="1100" u="none" strike="noStrike">
                          <a:effectLst/>
                        </a:rPr>
                        <a:t>Mukesh</a:t>
                      </a:r>
                      <a:endParaRPr lang="en-IN" sz="1100" b="0" i="0" u="none" strike="noStrike">
                        <a:solidFill>
                          <a:srgbClr val="000000"/>
                        </a:solidFill>
                        <a:effectLst/>
                        <a:latin typeface="Calibri"/>
                      </a:endParaRPr>
                    </a:p>
                  </a:txBody>
                  <a:tcPr marL="9525" marR="9525" marT="9525" marB="0" anchor="ctr"/>
                </a:tc>
                <a:tc>
                  <a:txBody>
                    <a:bodyPr/>
                    <a:lstStyle/>
                    <a:p>
                      <a:pPr algn="r" fontAlgn="ctr"/>
                      <a:r>
                        <a:rPr lang="en-IN" sz="1100" u="none" strike="noStrike">
                          <a:effectLst/>
                        </a:rPr>
                        <a:t>7</a:t>
                      </a:r>
                      <a:endParaRPr lang="en-IN" sz="1100" b="0" i="0" u="none" strike="noStrike">
                        <a:solidFill>
                          <a:srgbClr val="000000"/>
                        </a:solidFill>
                        <a:effectLst/>
                        <a:latin typeface="Calibri"/>
                      </a:endParaRPr>
                    </a:p>
                  </a:txBody>
                  <a:tcPr marL="9525" marR="9525" marT="9525" marB="0" anchor="ctr"/>
                </a:tc>
                <a:tc>
                  <a:txBody>
                    <a:bodyPr/>
                    <a:lstStyle/>
                    <a:p>
                      <a:pPr algn="r" fontAlgn="ctr"/>
                      <a:r>
                        <a:rPr lang="en-IN" sz="1100" u="none" strike="noStrike">
                          <a:effectLst/>
                        </a:rPr>
                        <a:t>12700</a:t>
                      </a:r>
                      <a:endParaRPr lang="en-IN" sz="1100" b="0" i="0" u="none" strike="noStrike">
                        <a:solidFill>
                          <a:srgbClr val="000000"/>
                        </a:solidFill>
                        <a:effectLst/>
                        <a:latin typeface="Calibri"/>
                      </a:endParaRPr>
                    </a:p>
                  </a:txBody>
                  <a:tcPr marL="9525" marR="9525" marT="9525" marB="0" anchor="ctr"/>
                </a:tc>
                <a:tc>
                  <a:txBody>
                    <a:bodyPr/>
                    <a:lstStyle/>
                    <a:p>
                      <a:endParaRPr lang="en-IN" dirty="0"/>
                    </a:p>
                  </a:txBody>
                  <a:tcPr marL="9525" marR="9525" marT="9525" marB="0" anchor="ctr"/>
                </a:tc>
                <a:tc>
                  <a:txBody>
                    <a:bodyPr/>
                    <a:lstStyle/>
                    <a:p>
                      <a:pPr algn="r" fontAlgn="ctr"/>
                      <a:r>
                        <a:rPr lang="en-IN" sz="1100" u="none" strike="noStrike">
                          <a:effectLst/>
                        </a:rPr>
                        <a:t>0.11</a:t>
                      </a:r>
                      <a:endParaRPr lang="en-IN" sz="1100" b="0" i="0" u="none" strike="noStrike">
                        <a:solidFill>
                          <a:srgbClr val="000000"/>
                        </a:solidFill>
                        <a:effectLst/>
                        <a:latin typeface="Calibri"/>
                      </a:endParaRPr>
                    </a:p>
                  </a:txBody>
                  <a:tcPr marL="9525" marR="9525" marT="9525" marB="0" anchor="ctr"/>
                </a:tc>
                <a:tc>
                  <a:txBody>
                    <a:bodyPr/>
                    <a:lstStyle/>
                    <a:p>
                      <a:pPr algn="r" fontAlgn="ctr"/>
                      <a:r>
                        <a:rPr lang="en-IN" sz="1100" u="none" strike="noStrike">
                          <a:effectLst/>
                        </a:rPr>
                        <a:t>0.11</a:t>
                      </a:r>
                      <a:endParaRPr lang="en-IN" sz="1100" b="0" i="0" u="none" strike="noStrike">
                        <a:solidFill>
                          <a:srgbClr val="000000"/>
                        </a:solidFill>
                        <a:effectLst/>
                        <a:latin typeface="Calibri"/>
                      </a:endParaRPr>
                    </a:p>
                  </a:txBody>
                  <a:tcPr marL="9525" marR="9525" marT="9525" marB="0" anchor="ctr"/>
                </a:tc>
              </a:tr>
              <a:tr h="365579">
                <a:tc>
                  <a:txBody>
                    <a:bodyPr/>
                    <a:lstStyle/>
                    <a:p>
                      <a:pPr algn="l" fontAlgn="ctr"/>
                      <a:r>
                        <a:rPr lang="en-IN" sz="1100" u="none" strike="noStrike">
                          <a:effectLst/>
                        </a:rPr>
                        <a:t>Lucida</a:t>
                      </a:r>
                      <a:endParaRPr lang="en-IN" sz="1100" b="0" i="0" u="none" strike="noStrike">
                        <a:solidFill>
                          <a:srgbClr val="000000"/>
                        </a:solidFill>
                        <a:effectLst/>
                        <a:latin typeface="Calibri"/>
                      </a:endParaRPr>
                    </a:p>
                  </a:txBody>
                  <a:tcPr marL="9525" marR="9525" marT="9525" marB="0" anchor="ctr"/>
                </a:tc>
                <a:tc>
                  <a:txBody>
                    <a:bodyPr/>
                    <a:lstStyle/>
                    <a:p>
                      <a:pPr algn="r" fontAlgn="ctr"/>
                      <a:r>
                        <a:rPr lang="en-IN" sz="1100" u="none" strike="noStrike">
                          <a:effectLst/>
                        </a:rPr>
                        <a:t>2</a:t>
                      </a:r>
                      <a:endParaRPr lang="en-IN" sz="1100" b="0" i="0" u="none" strike="noStrike">
                        <a:solidFill>
                          <a:srgbClr val="000000"/>
                        </a:solidFill>
                        <a:effectLst/>
                        <a:latin typeface="Calibri"/>
                      </a:endParaRPr>
                    </a:p>
                  </a:txBody>
                  <a:tcPr marL="9525" marR="9525" marT="9525" marB="0" anchor="ctr"/>
                </a:tc>
                <a:tc>
                  <a:txBody>
                    <a:bodyPr/>
                    <a:lstStyle/>
                    <a:p>
                      <a:pPr algn="r" fontAlgn="ctr"/>
                      <a:r>
                        <a:rPr lang="en-IN" sz="1100" u="none" strike="noStrike">
                          <a:effectLst/>
                        </a:rPr>
                        <a:t>2900</a:t>
                      </a:r>
                      <a:endParaRPr lang="en-IN" sz="1100" b="0" i="0" u="none" strike="noStrike">
                        <a:solidFill>
                          <a:srgbClr val="000000"/>
                        </a:solidFill>
                        <a:effectLst/>
                        <a:latin typeface="Calibri"/>
                      </a:endParaRPr>
                    </a:p>
                  </a:txBody>
                  <a:tcPr marL="9525" marR="9525" marT="9525" marB="0" anchor="ctr"/>
                </a:tc>
                <a:tc>
                  <a:txBody>
                    <a:bodyPr/>
                    <a:lstStyle/>
                    <a:p>
                      <a:endParaRPr lang="en-IN" dirty="0"/>
                    </a:p>
                  </a:txBody>
                  <a:tcPr marL="9525" marR="9525" marT="9525" marB="0" anchor="ctr"/>
                </a:tc>
                <a:tc>
                  <a:txBody>
                    <a:bodyPr/>
                    <a:lstStyle/>
                    <a:p>
                      <a:pPr algn="r" fontAlgn="ctr"/>
                      <a:r>
                        <a:rPr lang="en-IN" sz="1100" u="none" strike="noStrike">
                          <a:effectLst/>
                        </a:rPr>
                        <a:t>0.12</a:t>
                      </a:r>
                      <a:endParaRPr lang="en-IN" sz="1100" b="0" i="0" u="none" strike="noStrike">
                        <a:solidFill>
                          <a:srgbClr val="000000"/>
                        </a:solidFill>
                        <a:effectLst/>
                        <a:latin typeface="Calibri"/>
                      </a:endParaRPr>
                    </a:p>
                  </a:txBody>
                  <a:tcPr marL="9525" marR="9525" marT="9525" marB="0" anchor="ctr"/>
                </a:tc>
                <a:tc>
                  <a:txBody>
                    <a:bodyPr/>
                    <a:lstStyle/>
                    <a:p>
                      <a:pPr algn="r" fontAlgn="ctr"/>
                      <a:r>
                        <a:rPr lang="en-IN" sz="1100" u="none" strike="noStrike">
                          <a:effectLst/>
                        </a:rPr>
                        <a:t>0.12</a:t>
                      </a:r>
                      <a:endParaRPr lang="en-IN" sz="1100" b="0" i="0" u="none" strike="noStrike">
                        <a:solidFill>
                          <a:srgbClr val="000000"/>
                        </a:solidFill>
                        <a:effectLst/>
                        <a:latin typeface="Calibri"/>
                      </a:endParaRPr>
                    </a:p>
                  </a:txBody>
                  <a:tcPr marL="9525" marR="9525" marT="9525" marB="0" anchor="ctr"/>
                </a:tc>
              </a:tr>
              <a:tr h="365579">
                <a:tc>
                  <a:txBody>
                    <a:bodyPr/>
                    <a:lstStyle/>
                    <a:p>
                      <a:pPr algn="l" fontAlgn="ctr"/>
                      <a:r>
                        <a:rPr lang="en-IN" sz="1100" u="none" strike="noStrike">
                          <a:effectLst/>
                        </a:rPr>
                        <a:t>Alford</a:t>
                      </a:r>
                      <a:endParaRPr lang="en-IN" sz="1100" b="0" i="0" u="none" strike="noStrike">
                        <a:solidFill>
                          <a:srgbClr val="000000"/>
                        </a:solidFill>
                        <a:effectLst/>
                        <a:latin typeface="Calibri"/>
                      </a:endParaRPr>
                    </a:p>
                  </a:txBody>
                  <a:tcPr marL="9525" marR="9525" marT="9525" marB="0" anchor="ctr"/>
                </a:tc>
                <a:tc>
                  <a:txBody>
                    <a:bodyPr/>
                    <a:lstStyle/>
                    <a:p>
                      <a:pPr algn="r" fontAlgn="ctr"/>
                      <a:r>
                        <a:rPr lang="en-IN" sz="1100" u="none" strike="noStrike">
                          <a:effectLst/>
                        </a:rPr>
                        <a:t>3</a:t>
                      </a:r>
                      <a:endParaRPr lang="en-IN" sz="1100" b="0" i="0" u="none" strike="noStrike">
                        <a:solidFill>
                          <a:srgbClr val="000000"/>
                        </a:solidFill>
                        <a:effectLst/>
                        <a:latin typeface="Calibri"/>
                      </a:endParaRPr>
                    </a:p>
                  </a:txBody>
                  <a:tcPr marL="9525" marR="9525" marT="9525" marB="0" anchor="ctr"/>
                </a:tc>
                <a:tc>
                  <a:txBody>
                    <a:bodyPr/>
                    <a:lstStyle/>
                    <a:p>
                      <a:pPr algn="r" fontAlgn="ctr"/>
                      <a:r>
                        <a:rPr lang="en-IN" sz="1100" u="none" strike="noStrike">
                          <a:effectLst/>
                        </a:rPr>
                        <a:t>7500</a:t>
                      </a:r>
                      <a:endParaRPr lang="en-IN" sz="1100" b="0" i="0" u="none" strike="noStrike">
                        <a:solidFill>
                          <a:srgbClr val="000000"/>
                        </a:solidFill>
                        <a:effectLst/>
                        <a:latin typeface="Calibri"/>
                      </a:endParaRPr>
                    </a:p>
                  </a:txBody>
                  <a:tcPr marL="9525" marR="9525" marT="9525" marB="0" anchor="ctr"/>
                </a:tc>
                <a:tc>
                  <a:txBody>
                    <a:bodyPr/>
                    <a:lstStyle/>
                    <a:p>
                      <a:endParaRPr lang="en-IN" dirty="0"/>
                    </a:p>
                  </a:txBody>
                  <a:tcPr marL="9525" marR="9525" marT="9525" marB="0" anchor="ctr"/>
                </a:tc>
                <a:tc>
                  <a:txBody>
                    <a:bodyPr/>
                    <a:lstStyle/>
                    <a:p>
                      <a:pPr algn="r" fontAlgn="ctr"/>
                      <a:r>
                        <a:rPr lang="en-IN" sz="1100" u="none" strike="noStrike">
                          <a:effectLst/>
                        </a:rPr>
                        <a:t>0.12</a:t>
                      </a:r>
                      <a:endParaRPr lang="en-IN" sz="1100" b="0" i="0" u="none" strike="noStrike">
                        <a:solidFill>
                          <a:srgbClr val="000000"/>
                        </a:solidFill>
                        <a:effectLst/>
                        <a:latin typeface="Calibri"/>
                      </a:endParaRPr>
                    </a:p>
                  </a:txBody>
                  <a:tcPr marL="9525" marR="9525" marT="9525" marB="0" anchor="ctr"/>
                </a:tc>
                <a:tc>
                  <a:txBody>
                    <a:bodyPr/>
                    <a:lstStyle/>
                    <a:p>
                      <a:pPr algn="r" fontAlgn="ctr"/>
                      <a:r>
                        <a:rPr lang="en-IN" sz="1100" u="none" strike="noStrike">
                          <a:effectLst/>
                        </a:rPr>
                        <a:t>0.24</a:t>
                      </a:r>
                      <a:endParaRPr lang="en-IN" sz="1100" b="0" i="0" u="none" strike="noStrike">
                        <a:solidFill>
                          <a:srgbClr val="000000"/>
                        </a:solidFill>
                        <a:effectLst/>
                        <a:latin typeface="Calibri"/>
                      </a:endParaRPr>
                    </a:p>
                  </a:txBody>
                  <a:tcPr marL="9525" marR="9525" marT="9525" marB="0" anchor="ctr"/>
                </a:tc>
              </a:tr>
              <a:tr h="365579">
                <a:tc>
                  <a:txBody>
                    <a:bodyPr/>
                    <a:lstStyle/>
                    <a:p>
                      <a:pPr algn="l" fontAlgn="ctr"/>
                      <a:r>
                        <a:rPr lang="en-IN" sz="1100" u="none" strike="noStrike">
                          <a:effectLst/>
                        </a:rPr>
                        <a:t>Ivan</a:t>
                      </a:r>
                      <a:endParaRPr lang="en-IN" sz="1100" b="0" i="0" u="none" strike="noStrike">
                        <a:solidFill>
                          <a:srgbClr val="000000"/>
                        </a:solidFill>
                        <a:effectLst/>
                        <a:latin typeface="Calibri"/>
                      </a:endParaRPr>
                    </a:p>
                  </a:txBody>
                  <a:tcPr marL="9525" marR="9525" marT="9525" marB="0" anchor="ctr"/>
                </a:tc>
                <a:tc>
                  <a:txBody>
                    <a:bodyPr/>
                    <a:lstStyle/>
                    <a:p>
                      <a:pPr algn="r" fontAlgn="ctr"/>
                      <a:r>
                        <a:rPr lang="en-IN" sz="1100" u="none" strike="noStrike">
                          <a:effectLst/>
                        </a:rPr>
                        <a:t>4</a:t>
                      </a:r>
                      <a:endParaRPr lang="en-IN" sz="1100" b="0" i="0" u="none" strike="noStrike">
                        <a:solidFill>
                          <a:srgbClr val="000000"/>
                        </a:solidFill>
                        <a:effectLst/>
                        <a:latin typeface="Calibri"/>
                      </a:endParaRPr>
                    </a:p>
                  </a:txBody>
                  <a:tcPr marL="9525" marR="9525" marT="9525" marB="0" anchor="ctr"/>
                </a:tc>
                <a:tc>
                  <a:txBody>
                    <a:bodyPr/>
                    <a:lstStyle/>
                    <a:p>
                      <a:pPr algn="r" fontAlgn="ctr"/>
                      <a:r>
                        <a:rPr lang="en-IN" sz="1100" u="none" strike="noStrike">
                          <a:effectLst/>
                        </a:rPr>
                        <a:t>9500</a:t>
                      </a:r>
                      <a:endParaRPr lang="en-IN" sz="1100" b="0" i="0" u="none" strike="noStrike">
                        <a:solidFill>
                          <a:srgbClr val="000000"/>
                        </a:solidFill>
                        <a:effectLst/>
                        <a:latin typeface="Calibri"/>
                      </a:endParaRPr>
                    </a:p>
                  </a:txBody>
                  <a:tcPr marL="9525" marR="9525" marT="9525" marB="0" anchor="ctr"/>
                </a:tc>
                <a:tc>
                  <a:txBody>
                    <a:bodyPr/>
                    <a:lstStyle/>
                    <a:p>
                      <a:endParaRPr lang="en-IN" dirty="0"/>
                    </a:p>
                  </a:txBody>
                  <a:tcPr marL="9525" marR="9525" marT="9525" marB="0" anchor="ctr"/>
                </a:tc>
                <a:tc>
                  <a:txBody>
                    <a:bodyPr/>
                    <a:lstStyle/>
                    <a:p>
                      <a:pPr algn="r" fontAlgn="ctr"/>
                      <a:r>
                        <a:rPr lang="en-IN" sz="1100" u="none" strike="noStrike" dirty="0">
                          <a:effectLst/>
                        </a:rPr>
                        <a:t>0.15</a:t>
                      </a:r>
                      <a:endParaRPr lang="en-IN" sz="1100" b="0" i="0" u="none" strike="noStrike" dirty="0">
                        <a:solidFill>
                          <a:srgbClr val="000000"/>
                        </a:solidFill>
                        <a:effectLst/>
                        <a:latin typeface="Calibri"/>
                      </a:endParaRPr>
                    </a:p>
                  </a:txBody>
                  <a:tcPr marL="9525" marR="9525" marT="9525" marB="0" anchor="ctr"/>
                </a:tc>
                <a:tc>
                  <a:txBody>
                    <a:bodyPr/>
                    <a:lstStyle/>
                    <a:p>
                      <a:pPr algn="r" fontAlgn="ctr"/>
                      <a:r>
                        <a:rPr lang="en-IN" sz="1100" u="none" strike="noStrike">
                          <a:effectLst/>
                        </a:rPr>
                        <a:t>0.15</a:t>
                      </a:r>
                      <a:endParaRPr lang="en-IN" sz="1100" b="0" i="0" u="none" strike="noStrike">
                        <a:solidFill>
                          <a:srgbClr val="000000"/>
                        </a:solidFill>
                        <a:effectLst/>
                        <a:latin typeface="Calibri"/>
                      </a:endParaRPr>
                    </a:p>
                  </a:txBody>
                  <a:tcPr marL="9525" marR="9525" marT="9525" marB="0" anchor="ctr"/>
                </a:tc>
              </a:tr>
              <a:tr h="365579">
                <a:tc>
                  <a:txBody>
                    <a:bodyPr/>
                    <a:lstStyle/>
                    <a:p>
                      <a:pPr algn="l" fontAlgn="ctr"/>
                      <a:r>
                        <a:rPr lang="en-IN" sz="1100" u="none" strike="noStrike">
                          <a:effectLst/>
                        </a:rPr>
                        <a:t>McDen</a:t>
                      </a:r>
                      <a:endParaRPr lang="en-IN" sz="1100" b="0" i="0" u="none" strike="noStrike">
                        <a:solidFill>
                          <a:srgbClr val="000000"/>
                        </a:solidFill>
                        <a:effectLst/>
                        <a:latin typeface="Calibri"/>
                      </a:endParaRPr>
                    </a:p>
                  </a:txBody>
                  <a:tcPr marL="9525" marR="9525" marT="9525" marB="0" anchor="ctr"/>
                </a:tc>
                <a:tc>
                  <a:txBody>
                    <a:bodyPr/>
                    <a:lstStyle/>
                    <a:p>
                      <a:pPr algn="r" fontAlgn="ctr"/>
                      <a:r>
                        <a:rPr lang="en-IN" sz="1100" u="none" strike="noStrike">
                          <a:effectLst/>
                        </a:rPr>
                        <a:t>2</a:t>
                      </a:r>
                      <a:endParaRPr lang="en-IN" sz="1100" b="0" i="0" u="none" strike="noStrike">
                        <a:solidFill>
                          <a:srgbClr val="000000"/>
                        </a:solidFill>
                        <a:effectLst/>
                        <a:latin typeface="Calibri"/>
                      </a:endParaRPr>
                    </a:p>
                  </a:txBody>
                  <a:tcPr marL="9525" marR="9525" marT="9525" marB="0" anchor="ctr"/>
                </a:tc>
                <a:tc>
                  <a:txBody>
                    <a:bodyPr/>
                    <a:lstStyle/>
                    <a:p>
                      <a:pPr algn="r" fontAlgn="ctr"/>
                      <a:r>
                        <a:rPr lang="en-IN" sz="1100" u="none" strike="noStrike">
                          <a:effectLst/>
                        </a:rPr>
                        <a:t>3000</a:t>
                      </a:r>
                      <a:endParaRPr lang="en-IN" sz="1100" b="0" i="0" u="none" strike="noStrike">
                        <a:solidFill>
                          <a:srgbClr val="000000"/>
                        </a:solidFill>
                        <a:effectLst/>
                        <a:latin typeface="Calibri"/>
                      </a:endParaRPr>
                    </a:p>
                  </a:txBody>
                  <a:tcPr marL="9525" marR="9525" marT="9525" marB="0" anchor="ctr"/>
                </a:tc>
                <a:tc>
                  <a:txBody>
                    <a:bodyPr/>
                    <a:lstStyle/>
                    <a:p>
                      <a:pPr algn="r" fontAlgn="ctr"/>
                      <a:r>
                        <a:rPr lang="en-IN" sz="1100" u="none" strike="noStrike" dirty="0">
                          <a:effectLst/>
                        </a:rPr>
                        <a:t>300</a:t>
                      </a:r>
                      <a:endParaRPr lang="en-IN" sz="1100" b="0" i="0" u="none" strike="noStrike" dirty="0">
                        <a:solidFill>
                          <a:srgbClr val="000000"/>
                        </a:solidFill>
                        <a:effectLst/>
                        <a:latin typeface="Calibri"/>
                      </a:endParaRPr>
                    </a:p>
                  </a:txBody>
                  <a:tcPr marL="9525" marR="9525" marT="9525" marB="0" anchor="ctr"/>
                </a:tc>
                <a:tc>
                  <a:txBody>
                    <a:bodyPr/>
                    <a:lstStyle/>
                    <a:p>
                      <a:pPr algn="r" fontAlgn="ctr"/>
                      <a:r>
                        <a:rPr lang="en-IN" sz="1100" u="none" strike="noStrike">
                          <a:effectLst/>
                        </a:rPr>
                        <a:t>0.15</a:t>
                      </a:r>
                      <a:endParaRPr lang="en-IN" sz="1100" b="0" i="0" u="none" strike="noStrike">
                        <a:solidFill>
                          <a:srgbClr val="000000"/>
                        </a:solidFill>
                        <a:effectLst/>
                        <a:latin typeface="Calibri"/>
                      </a:endParaRPr>
                    </a:p>
                  </a:txBody>
                  <a:tcPr marL="9525" marR="9525" marT="9525" marB="0" anchor="ctr"/>
                </a:tc>
                <a:tc>
                  <a:txBody>
                    <a:bodyPr/>
                    <a:lstStyle/>
                    <a:p>
                      <a:pPr algn="r" fontAlgn="ctr"/>
                      <a:r>
                        <a:rPr lang="en-IN" sz="1100" u="none" strike="noStrike">
                          <a:effectLst/>
                        </a:rPr>
                        <a:t>0.15</a:t>
                      </a:r>
                      <a:endParaRPr lang="en-IN" sz="1100" b="0" i="0" u="none" strike="noStrike">
                        <a:solidFill>
                          <a:srgbClr val="000000"/>
                        </a:solidFill>
                        <a:effectLst/>
                        <a:latin typeface="Calibri"/>
                      </a:endParaRPr>
                    </a:p>
                  </a:txBody>
                  <a:tcPr marL="9525" marR="9525" marT="9525" marB="0" anchor="ctr"/>
                </a:tc>
              </a:tr>
              <a:tr h="365579">
                <a:tc>
                  <a:txBody>
                    <a:bodyPr/>
                    <a:lstStyle/>
                    <a:p>
                      <a:pPr algn="l" fontAlgn="ctr"/>
                      <a:r>
                        <a:rPr lang="en-IN" sz="1100" u="none" strike="noStrike">
                          <a:effectLst/>
                        </a:rPr>
                        <a:t>Ravi Kumar</a:t>
                      </a:r>
                      <a:endParaRPr lang="en-IN" sz="1100" b="0" i="0" u="none" strike="noStrike">
                        <a:solidFill>
                          <a:srgbClr val="000000"/>
                        </a:solidFill>
                        <a:effectLst/>
                        <a:latin typeface="Calibri"/>
                      </a:endParaRPr>
                    </a:p>
                  </a:txBody>
                  <a:tcPr marL="9525" marR="9525" marT="9525" marB="0" anchor="ctr"/>
                </a:tc>
                <a:tc>
                  <a:txBody>
                    <a:bodyPr/>
                    <a:lstStyle/>
                    <a:p>
                      <a:pPr algn="r" fontAlgn="ctr"/>
                      <a:r>
                        <a:rPr lang="en-IN" sz="1100" u="none" strike="noStrike">
                          <a:effectLst/>
                        </a:rPr>
                        <a:t>2</a:t>
                      </a:r>
                      <a:endParaRPr lang="en-IN" sz="1100" b="0" i="0" u="none" strike="noStrike">
                        <a:solidFill>
                          <a:srgbClr val="000000"/>
                        </a:solidFill>
                        <a:effectLst/>
                        <a:latin typeface="Calibri"/>
                      </a:endParaRPr>
                    </a:p>
                  </a:txBody>
                  <a:tcPr marL="9525" marR="9525" marT="9525" marB="0" anchor="ctr"/>
                </a:tc>
                <a:tc>
                  <a:txBody>
                    <a:bodyPr/>
                    <a:lstStyle/>
                    <a:p>
                      <a:pPr algn="r" fontAlgn="ctr"/>
                      <a:r>
                        <a:rPr lang="en-IN" sz="1100" u="none" strike="noStrike">
                          <a:effectLst/>
                        </a:rPr>
                        <a:t>5000</a:t>
                      </a:r>
                      <a:endParaRPr lang="en-IN" sz="1100" b="0" i="0" u="none" strike="noStrike">
                        <a:solidFill>
                          <a:srgbClr val="000000"/>
                        </a:solidFill>
                        <a:effectLst/>
                        <a:latin typeface="Calibri"/>
                      </a:endParaRPr>
                    </a:p>
                  </a:txBody>
                  <a:tcPr marL="9525" marR="9525" marT="9525" marB="0" anchor="ctr"/>
                </a:tc>
                <a:tc>
                  <a:txBody>
                    <a:bodyPr/>
                    <a:lstStyle/>
                    <a:p>
                      <a:pPr algn="r" fontAlgn="ctr"/>
                      <a:r>
                        <a:rPr lang="en-IN" sz="1100" u="none" strike="noStrike" dirty="0">
                          <a:effectLst/>
                        </a:rPr>
                        <a:t>500</a:t>
                      </a:r>
                      <a:endParaRPr lang="en-IN" sz="1100" b="0" i="0" u="none" strike="noStrike" dirty="0">
                        <a:solidFill>
                          <a:srgbClr val="000000"/>
                        </a:solidFill>
                        <a:effectLst/>
                        <a:latin typeface="Calibri"/>
                      </a:endParaRPr>
                    </a:p>
                  </a:txBody>
                  <a:tcPr marL="9525" marR="9525" marT="9525" marB="0" anchor="ctr"/>
                </a:tc>
                <a:tc>
                  <a:txBody>
                    <a:bodyPr/>
                    <a:lstStyle/>
                    <a:p>
                      <a:pPr algn="r" fontAlgn="ctr"/>
                      <a:r>
                        <a:rPr lang="en-IN" sz="1100" u="none" strike="noStrike">
                          <a:effectLst/>
                        </a:rPr>
                        <a:t>0.15</a:t>
                      </a:r>
                      <a:endParaRPr lang="en-IN" sz="1100" b="0" i="0" u="none" strike="noStrike">
                        <a:solidFill>
                          <a:srgbClr val="000000"/>
                        </a:solidFill>
                        <a:effectLst/>
                        <a:latin typeface="Calibri"/>
                      </a:endParaRPr>
                    </a:p>
                  </a:txBody>
                  <a:tcPr marL="9525" marR="9525" marT="9525" marB="0" anchor="ctr"/>
                </a:tc>
                <a:tc>
                  <a:txBody>
                    <a:bodyPr/>
                    <a:lstStyle/>
                    <a:p>
                      <a:pPr algn="r" fontAlgn="ctr"/>
                      <a:r>
                        <a:rPr lang="en-IN" sz="1100" u="none" strike="noStrike">
                          <a:effectLst/>
                        </a:rPr>
                        <a:t>0.15</a:t>
                      </a:r>
                      <a:endParaRPr lang="en-IN" sz="1100" b="0" i="0" u="none" strike="noStrike">
                        <a:solidFill>
                          <a:srgbClr val="000000"/>
                        </a:solidFill>
                        <a:effectLst/>
                        <a:latin typeface="Calibri"/>
                      </a:endParaRPr>
                    </a:p>
                  </a:txBody>
                  <a:tcPr marL="9525" marR="9525" marT="9525" marB="0" anchor="ctr"/>
                </a:tc>
              </a:tr>
              <a:tr h="365579">
                <a:tc>
                  <a:txBody>
                    <a:bodyPr/>
                    <a:lstStyle/>
                    <a:p>
                      <a:pPr algn="l" fontAlgn="ctr"/>
                      <a:r>
                        <a:rPr lang="en-IN" sz="1100" u="none" strike="noStrike">
                          <a:effectLst/>
                        </a:rPr>
                        <a:t>Anderson</a:t>
                      </a:r>
                      <a:endParaRPr lang="en-IN" sz="1100" b="0" i="0" u="none" strike="noStrike">
                        <a:solidFill>
                          <a:srgbClr val="000000"/>
                        </a:solidFill>
                        <a:effectLst/>
                        <a:latin typeface="Calibri"/>
                      </a:endParaRPr>
                    </a:p>
                  </a:txBody>
                  <a:tcPr marL="9525" marR="9525" marT="9525" marB="0" anchor="ctr"/>
                </a:tc>
                <a:tc>
                  <a:txBody>
                    <a:bodyPr/>
                    <a:lstStyle/>
                    <a:p>
                      <a:pPr algn="r" fontAlgn="ctr"/>
                      <a:r>
                        <a:rPr lang="en-IN" sz="1100" u="none" strike="noStrike">
                          <a:effectLst/>
                        </a:rPr>
                        <a:t>3</a:t>
                      </a:r>
                      <a:endParaRPr lang="en-IN" sz="1100" b="0" i="0" u="none" strike="noStrike">
                        <a:solidFill>
                          <a:srgbClr val="000000"/>
                        </a:solidFill>
                        <a:effectLst/>
                        <a:latin typeface="Calibri"/>
                      </a:endParaRPr>
                    </a:p>
                  </a:txBody>
                  <a:tcPr marL="9525" marR="9525" marT="9525" marB="0" anchor="ctr"/>
                </a:tc>
                <a:tc>
                  <a:txBody>
                    <a:bodyPr/>
                    <a:lstStyle/>
                    <a:p>
                      <a:pPr algn="r" fontAlgn="ctr"/>
                      <a:r>
                        <a:rPr lang="en-IN" sz="1100" u="none" strike="noStrike">
                          <a:effectLst/>
                        </a:rPr>
                        <a:t>7700</a:t>
                      </a:r>
                      <a:endParaRPr lang="en-IN" sz="1100" b="0" i="0" u="none" strike="noStrike">
                        <a:solidFill>
                          <a:srgbClr val="000000"/>
                        </a:solidFill>
                        <a:effectLst/>
                        <a:latin typeface="Calibri"/>
                      </a:endParaRPr>
                    </a:p>
                  </a:txBody>
                  <a:tcPr marL="9525" marR="9525" marT="9525" marB="0" anchor="ctr"/>
                </a:tc>
                <a:tc>
                  <a:txBody>
                    <a:bodyPr/>
                    <a:lstStyle/>
                    <a:p>
                      <a:pPr algn="r" fontAlgn="ctr"/>
                      <a:r>
                        <a:rPr lang="en-IN" sz="1100" u="none" strike="noStrike" dirty="0">
                          <a:effectLst/>
                        </a:rPr>
                        <a:t>225</a:t>
                      </a:r>
                      <a:endParaRPr lang="en-IN" sz="1100" b="0" i="0" u="none" strike="noStrike" dirty="0">
                        <a:solidFill>
                          <a:srgbClr val="000000"/>
                        </a:solidFill>
                        <a:effectLst/>
                        <a:latin typeface="Calibri"/>
                      </a:endParaRPr>
                    </a:p>
                  </a:txBody>
                  <a:tcPr marL="9525" marR="9525" marT="9525" marB="0" anchor="ctr"/>
                </a:tc>
                <a:tc>
                  <a:txBody>
                    <a:bodyPr/>
                    <a:lstStyle/>
                    <a:p>
                      <a:pPr algn="r" fontAlgn="ctr"/>
                      <a:r>
                        <a:rPr lang="en-IN" sz="1100" u="none" strike="noStrike">
                          <a:effectLst/>
                        </a:rPr>
                        <a:t>0.13</a:t>
                      </a:r>
                      <a:endParaRPr lang="en-IN" sz="1100" b="0" i="0" u="none" strike="noStrike">
                        <a:solidFill>
                          <a:srgbClr val="000000"/>
                        </a:solidFill>
                        <a:effectLst/>
                        <a:latin typeface="Calibri"/>
                      </a:endParaRPr>
                    </a:p>
                  </a:txBody>
                  <a:tcPr marL="9525" marR="9525" marT="9525" marB="0" anchor="ctr"/>
                </a:tc>
                <a:tc>
                  <a:txBody>
                    <a:bodyPr/>
                    <a:lstStyle/>
                    <a:p>
                      <a:pPr algn="r" fontAlgn="ctr"/>
                      <a:r>
                        <a:rPr lang="en-IN" sz="1100" u="none" strike="noStrike">
                          <a:effectLst/>
                        </a:rPr>
                        <a:t>0.26</a:t>
                      </a:r>
                      <a:endParaRPr lang="en-IN" sz="1100" b="0" i="0" u="none" strike="noStrike">
                        <a:solidFill>
                          <a:srgbClr val="000000"/>
                        </a:solidFill>
                        <a:effectLst/>
                        <a:latin typeface="Calibri"/>
                      </a:endParaRPr>
                    </a:p>
                  </a:txBody>
                  <a:tcPr marL="9525" marR="9525" marT="9525" marB="0" anchor="ctr"/>
                </a:tc>
              </a:tr>
              <a:tr h="365579">
                <a:tc>
                  <a:txBody>
                    <a:bodyPr/>
                    <a:lstStyle/>
                    <a:p>
                      <a:pPr algn="l" fontAlgn="ctr"/>
                      <a:r>
                        <a:rPr lang="en-IN" sz="1100" u="none" strike="noStrike">
                          <a:effectLst/>
                        </a:rPr>
                        <a:t>Subbarao</a:t>
                      </a:r>
                      <a:endParaRPr lang="en-IN" sz="1100" b="0" i="0" u="none" strike="noStrike">
                        <a:solidFill>
                          <a:srgbClr val="000000"/>
                        </a:solidFill>
                        <a:effectLst/>
                        <a:latin typeface="Calibri"/>
                      </a:endParaRPr>
                    </a:p>
                  </a:txBody>
                  <a:tcPr marL="9525" marR="9525" marT="9525" marB="0" anchor="ctr"/>
                </a:tc>
                <a:tc>
                  <a:txBody>
                    <a:bodyPr/>
                    <a:lstStyle/>
                    <a:p>
                      <a:pPr algn="r" fontAlgn="ctr"/>
                      <a:r>
                        <a:rPr lang="en-IN" sz="1100" u="none" strike="noStrike">
                          <a:effectLst/>
                        </a:rPr>
                        <a:t>1</a:t>
                      </a:r>
                      <a:endParaRPr lang="en-IN" sz="1100" b="0" i="0" u="none" strike="noStrike">
                        <a:solidFill>
                          <a:srgbClr val="000000"/>
                        </a:solidFill>
                        <a:effectLst/>
                        <a:latin typeface="Calibri"/>
                      </a:endParaRPr>
                    </a:p>
                  </a:txBody>
                  <a:tcPr marL="9525" marR="9525" marT="9525" marB="0" anchor="ctr"/>
                </a:tc>
                <a:tc>
                  <a:txBody>
                    <a:bodyPr/>
                    <a:lstStyle/>
                    <a:p>
                      <a:pPr algn="r" fontAlgn="ctr"/>
                      <a:r>
                        <a:rPr lang="en-IN" sz="1100" u="none" strike="noStrike">
                          <a:effectLst/>
                        </a:rPr>
                        <a:t>800</a:t>
                      </a:r>
                      <a:endParaRPr lang="en-IN" sz="1100" b="0" i="0" u="none" strike="noStrike">
                        <a:solidFill>
                          <a:srgbClr val="000000"/>
                        </a:solidFill>
                        <a:effectLst/>
                        <a:latin typeface="Calibri"/>
                      </a:endParaRPr>
                    </a:p>
                  </a:txBody>
                  <a:tcPr marL="9525" marR="9525" marT="9525" marB="0" anchor="ctr"/>
                </a:tc>
                <a:tc>
                  <a:txBody>
                    <a:bodyPr/>
                    <a:lstStyle/>
                    <a:p>
                      <a:pPr algn="r" fontAlgn="ctr"/>
                      <a:r>
                        <a:rPr lang="en-IN" sz="1100" u="none" strike="noStrike">
                          <a:effectLst/>
                        </a:rPr>
                        <a:t>1100</a:t>
                      </a:r>
                      <a:endParaRPr lang="en-IN" sz="1100" b="0" i="0" u="none" strike="noStrike">
                        <a:solidFill>
                          <a:srgbClr val="000000"/>
                        </a:solidFill>
                        <a:effectLst/>
                        <a:latin typeface="Calibri"/>
                      </a:endParaRPr>
                    </a:p>
                  </a:txBody>
                  <a:tcPr marL="9525" marR="9525" marT="9525" marB="0" anchor="ctr"/>
                </a:tc>
                <a:tc>
                  <a:txBody>
                    <a:bodyPr/>
                    <a:lstStyle/>
                    <a:p>
                      <a:pPr algn="r" fontAlgn="ctr"/>
                      <a:r>
                        <a:rPr lang="en-IN" sz="1100" u="none" strike="noStrike">
                          <a:effectLst/>
                        </a:rPr>
                        <a:t>0.14</a:t>
                      </a:r>
                      <a:endParaRPr lang="en-IN" sz="1100" b="0" i="0" u="none" strike="noStrike">
                        <a:solidFill>
                          <a:srgbClr val="000000"/>
                        </a:solidFill>
                        <a:effectLst/>
                        <a:latin typeface="Calibri"/>
                      </a:endParaRPr>
                    </a:p>
                  </a:txBody>
                  <a:tcPr marL="9525" marR="9525" marT="9525" marB="0" anchor="ctr"/>
                </a:tc>
                <a:tc>
                  <a:txBody>
                    <a:bodyPr/>
                    <a:lstStyle/>
                    <a:p>
                      <a:pPr algn="r" fontAlgn="ctr"/>
                      <a:r>
                        <a:rPr lang="en-IN" sz="1100" u="none" strike="noStrike">
                          <a:effectLst/>
                        </a:rPr>
                        <a:t>0.14</a:t>
                      </a:r>
                      <a:endParaRPr lang="en-IN" sz="1100" b="0" i="0" u="none" strike="noStrike">
                        <a:solidFill>
                          <a:srgbClr val="000000"/>
                        </a:solidFill>
                        <a:effectLst/>
                        <a:latin typeface="Calibri"/>
                      </a:endParaRPr>
                    </a:p>
                  </a:txBody>
                  <a:tcPr marL="9525" marR="9525" marT="9525" marB="0" anchor="ctr"/>
                </a:tc>
              </a:tr>
              <a:tr h="365579">
                <a:tc>
                  <a:txBody>
                    <a:bodyPr/>
                    <a:lstStyle/>
                    <a:p>
                      <a:pPr algn="l" fontAlgn="ctr"/>
                      <a:r>
                        <a:rPr lang="en-IN" sz="1100" u="none" strike="noStrike" dirty="0">
                          <a:effectLst/>
                        </a:rPr>
                        <a:t>Benjamin</a:t>
                      </a:r>
                      <a:endParaRPr lang="en-IN" sz="1100" b="0" i="0" u="none" strike="noStrike" dirty="0">
                        <a:solidFill>
                          <a:srgbClr val="000000"/>
                        </a:solidFill>
                        <a:effectLst/>
                        <a:latin typeface="Calibri"/>
                      </a:endParaRPr>
                    </a:p>
                  </a:txBody>
                  <a:tcPr marL="9525" marR="9525" marT="9525" marB="0" anchor="ctr"/>
                </a:tc>
                <a:tc>
                  <a:txBody>
                    <a:bodyPr/>
                    <a:lstStyle/>
                    <a:p>
                      <a:pPr algn="r" fontAlgn="ctr"/>
                      <a:r>
                        <a:rPr lang="en-IN" sz="1100" u="none" strike="noStrike">
                          <a:effectLst/>
                        </a:rPr>
                        <a:t>1</a:t>
                      </a:r>
                      <a:endParaRPr lang="en-IN" sz="1100" b="0" i="0" u="none" strike="noStrike">
                        <a:solidFill>
                          <a:srgbClr val="000000"/>
                        </a:solidFill>
                        <a:effectLst/>
                        <a:latin typeface="Calibri"/>
                      </a:endParaRPr>
                    </a:p>
                  </a:txBody>
                  <a:tcPr marL="9525" marR="9525" marT="9525" marB="0" anchor="ctr"/>
                </a:tc>
                <a:tc>
                  <a:txBody>
                    <a:bodyPr/>
                    <a:lstStyle/>
                    <a:p>
                      <a:pPr algn="r" fontAlgn="ctr"/>
                      <a:r>
                        <a:rPr lang="en-IN" sz="1100" u="none" strike="noStrike">
                          <a:effectLst/>
                        </a:rPr>
                        <a:t>500</a:t>
                      </a:r>
                      <a:endParaRPr lang="en-IN" sz="1100" b="0" i="0" u="none" strike="noStrike">
                        <a:solidFill>
                          <a:srgbClr val="000000"/>
                        </a:solidFill>
                        <a:effectLst/>
                        <a:latin typeface="Calibri"/>
                      </a:endParaRPr>
                    </a:p>
                  </a:txBody>
                  <a:tcPr marL="9525" marR="9525" marT="9525" marB="0" anchor="ctr"/>
                </a:tc>
                <a:tc>
                  <a:txBody>
                    <a:bodyPr/>
                    <a:lstStyle/>
                    <a:p>
                      <a:pPr algn="r" fontAlgn="ctr"/>
                      <a:r>
                        <a:rPr lang="en-IN" sz="1100" u="none" strike="noStrike" dirty="0">
                          <a:effectLst/>
                        </a:rPr>
                        <a:t>525</a:t>
                      </a:r>
                      <a:endParaRPr lang="en-IN" sz="1100" b="0" i="0" u="none" strike="noStrike" dirty="0">
                        <a:solidFill>
                          <a:srgbClr val="000000"/>
                        </a:solidFill>
                        <a:effectLst/>
                        <a:latin typeface="Calibri"/>
                      </a:endParaRPr>
                    </a:p>
                  </a:txBody>
                  <a:tcPr marL="9525" marR="9525" marT="9525" marB="0" anchor="ctr"/>
                </a:tc>
                <a:tc>
                  <a:txBody>
                    <a:bodyPr/>
                    <a:lstStyle/>
                    <a:p>
                      <a:pPr algn="r" fontAlgn="ctr"/>
                      <a:r>
                        <a:rPr lang="en-IN" sz="1100" u="none" strike="noStrike">
                          <a:effectLst/>
                        </a:rPr>
                        <a:t>0.11</a:t>
                      </a:r>
                      <a:endParaRPr lang="en-IN" sz="1100" b="0" i="0" u="none" strike="noStrike">
                        <a:solidFill>
                          <a:srgbClr val="000000"/>
                        </a:solidFill>
                        <a:effectLst/>
                        <a:latin typeface="Calibri"/>
                      </a:endParaRPr>
                    </a:p>
                  </a:txBody>
                  <a:tcPr marL="9525" marR="9525" marT="9525" marB="0" anchor="ctr"/>
                </a:tc>
                <a:tc>
                  <a:txBody>
                    <a:bodyPr/>
                    <a:lstStyle/>
                    <a:p>
                      <a:pPr algn="r" fontAlgn="ctr"/>
                      <a:r>
                        <a:rPr lang="en-IN" sz="1100" u="none" strike="noStrike" dirty="0">
                          <a:effectLst/>
                        </a:rPr>
                        <a:t>0.11</a:t>
                      </a:r>
                      <a:endParaRPr lang="en-IN" sz="1100" b="0" i="0" u="none" strike="noStrike" dirty="0">
                        <a:solidFill>
                          <a:srgbClr val="000000"/>
                        </a:solidFill>
                        <a:effectLst/>
                        <a:latin typeface="Calibri"/>
                      </a:endParaRPr>
                    </a:p>
                  </a:txBody>
                  <a:tcPr marL="9525" marR="9525" marT="9525" marB="0" anchor="ctr"/>
                </a:tc>
              </a:tr>
            </a:tbl>
          </a:graphicData>
        </a:graphic>
      </p:graphicFrame>
      <p:sp>
        <p:nvSpPr>
          <p:cNvPr id="5" name="TextBox 4"/>
          <p:cNvSpPr txBox="1"/>
          <p:nvPr/>
        </p:nvSpPr>
        <p:spPr>
          <a:xfrm>
            <a:off x="899592" y="692696"/>
            <a:ext cx="6552728" cy="369332"/>
          </a:xfrm>
          <a:prstGeom prst="rect">
            <a:avLst/>
          </a:prstGeom>
          <a:noFill/>
        </p:spPr>
        <p:txBody>
          <a:bodyPr wrap="square" rtlCol="0">
            <a:spAutoFit/>
          </a:bodyPr>
          <a:lstStyle/>
          <a:p>
            <a:pPr algn="ctr"/>
            <a:r>
              <a:rPr lang="en-US" b="1" dirty="0" smtClean="0"/>
              <a:t>Commission Based on Average  Advance Amount</a:t>
            </a:r>
            <a:endParaRPr lang="en-IN" b="1" dirty="0"/>
          </a:p>
        </p:txBody>
      </p:sp>
      <p:sp>
        <p:nvSpPr>
          <p:cNvPr id="6" name="TextBox 5"/>
          <p:cNvSpPr txBox="1"/>
          <p:nvPr/>
        </p:nvSpPr>
        <p:spPr>
          <a:xfrm>
            <a:off x="1763688" y="1062028"/>
            <a:ext cx="5112568" cy="523220"/>
          </a:xfrm>
          <a:prstGeom prst="rect">
            <a:avLst/>
          </a:prstGeom>
          <a:noFill/>
        </p:spPr>
        <p:txBody>
          <a:bodyPr wrap="square" rtlCol="0">
            <a:spAutoFit/>
          </a:bodyPr>
          <a:lstStyle/>
          <a:p>
            <a:r>
              <a:rPr lang="en-US" sz="1400" dirty="0" smtClean="0"/>
              <a:t>Commission adjustment logic based on average advance amount</a:t>
            </a:r>
            <a:br>
              <a:rPr lang="en-US" sz="1400" dirty="0" smtClean="0"/>
            </a:br>
            <a:r>
              <a:rPr lang="en-US" sz="1400" dirty="0" smtClean="0"/>
              <a:t>(750–1000 → ×1.5 | &gt;1000 → ×2)</a:t>
            </a:r>
            <a:endParaRPr lang="en-IN" sz="1400" dirty="0"/>
          </a:p>
        </p:txBody>
      </p:sp>
    </p:spTree>
    <p:extLst>
      <p:ext uri="{BB962C8B-B14F-4D97-AF65-F5344CB8AC3E}">
        <p14:creationId xmlns:p14="http://schemas.microsoft.com/office/powerpoint/2010/main" val="39968591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Automation via SQL Procedures and Functions</a:t>
            </a:r>
            <a:endParaRPr lang="en-IN" u="sng" dirty="0"/>
          </a:p>
        </p:txBody>
      </p:sp>
      <p:sp>
        <p:nvSpPr>
          <p:cNvPr id="3" name="Content Placeholder 2"/>
          <p:cNvSpPr>
            <a:spLocks noGrp="1"/>
          </p:cNvSpPr>
          <p:nvPr>
            <p:ph idx="1"/>
          </p:nvPr>
        </p:nvSpPr>
        <p:spPr/>
        <p:txBody>
          <a:bodyPr>
            <a:normAutofit/>
          </a:bodyPr>
          <a:lstStyle/>
          <a:p>
            <a:r>
              <a:rPr lang="en-US" sz="1800" dirty="0" smtClean="0"/>
              <a:t>Created UDF: avg_amt() – Returns avg outstanding by agent</a:t>
            </a:r>
            <a:br>
              <a:rPr lang="en-US" sz="1800" dirty="0" smtClean="0"/>
            </a:br>
            <a:r>
              <a:rPr lang="en-US" sz="1800" dirty="0" smtClean="0"/>
              <a:t/>
            </a:r>
            <a:br>
              <a:rPr lang="en-US" sz="1800" dirty="0" smtClean="0"/>
            </a:br>
            <a:endParaRPr lang="en-IN" sz="18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988840"/>
            <a:ext cx="4788528" cy="46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17210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pPr algn="l"/>
            <a:r>
              <a:rPr lang="en-US" sz="2000" b="1" dirty="0" smtClean="0"/>
              <a:t>Procedure:</a:t>
            </a:r>
            <a:r>
              <a:rPr lang="en-US" sz="2000" dirty="0" smtClean="0"/>
              <a:t> cust_detail() – Fetch customer details by grade</a:t>
            </a:r>
            <a:endParaRPr lang="en-IN" sz="2000" dirty="0"/>
          </a:p>
        </p:txBody>
      </p:sp>
      <p:pic>
        <p:nvPicPr>
          <p:cNvPr id="7170" name="Picture 2"/>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bwMode="auto">
          <a:xfrm>
            <a:off x="611560" y="1484784"/>
            <a:ext cx="6876000" cy="344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29679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l"/>
            <a:r>
              <a:rPr lang="en-US" sz="2000" b="1" dirty="0" smtClean="0"/>
              <a:t>Procedure: </a:t>
            </a:r>
            <a:r>
              <a:rPr lang="en-US" sz="2000" dirty="0" smtClean="0"/>
              <a:t>sp_name_ord_num() – Get comma-separated order numbers for a customer</a:t>
            </a:r>
            <a:endParaRPr lang="en-IN" sz="2000"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831" y="1556792"/>
            <a:ext cx="8640000" cy="3408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45423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Insights &amp; Impact </a:t>
            </a:r>
            <a:endParaRPr lang="en-IN" u="sng" dirty="0"/>
          </a:p>
        </p:txBody>
      </p:sp>
      <p:grpSp>
        <p:nvGrpSpPr>
          <p:cNvPr id="13" name="Group 12"/>
          <p:cNvGrpSpPr/>
          <p:nvPr/>
        </p:nvGrpSpPr>
        <p:grpSpPr>
          <a:xfrm>
            <a:off x="539552" y="1732249"/>
            <a:ext cx="3528392" cy="1944216"/>
            <a:chOff x="467544" y="1700808"/>
            <a:chExt cx="3528392" cy="1944216"/>
          </a:xfrm>
        </p:grpSpPr>
        <p:sp>
          <p:nvSpPr>
            <p:cNvPr id="7" name="Rectangular Callout 6"/>
            <p:cNvSpPr/>
            <p:nvPr/>
          </p:nvSpPr>
          <p:spPr>
            <a:xfrm>
              <a:off x="467544" y="1700808"/>
              <a:ext cx="3528392" cy="1944216"/>
            </a:xfrm>
            <a:prstGeom prst="wedge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p:cNvSpPr txBox="1"/>
            <p:nvPr/>
          </p:nvSpPr>
          <p:spPr>
            <a:xfrm>
              <a:off x="689750" y="1981289"/>
              <a:ext cx="3162169" cy="1477328"/>
            </a:xfrm>
            <a:prstGeom prst="rect">
              <a:avLst/>
            </a:prstGeom>
            <a:noFill/>
          </p:spPr>
          <p:txBody>
            <a:bodyPr wrap="square" rtlCol="0">
              <a:spAutoFit/>
            </a:bodyPr>
            <a:lstStyle/>
            <a:p>
              <a:r>
                <a:rPr lang="en-US" sz="2400" dirty="0" smtClean="0"/>
                <a:t>Enabled better decision-making via clean, structured data</a:t>
              </a:r>
            </a:p>
            <a:p>
              <a:endParaRPr lang="en-IN" dirty="0"/>
            </a:p>
          </p:txBody>
        </p:sp>
      </p:grpSp>
      <p:grpSp>
        <p:nvGrpSpPr>
          <p:cNvPr id="14" name="Group 13"/>
          <p:cNvGrpSpPr/>
          <p:nvPr/>
        </p:nvGrpSpPr>
        <p:grpSpPr>
          <a:xfrm>
            <a:off x="4644008" y="1700808"/>
            <a:ext cx="3672408" cy="1944216"/>
            <a:chOff x="4644008" y="1700808"/>
            <a:chExt cx="3672408" cy="1944216"/>
          </a:xfrm>
        </p:grpSpPr>
        <p:sp>
          <p:nvSpPr>
            <p:cNvPr id="8" name="Rectangular Callout 7"/>
            <p:cNvSpPr/>
            <p:nvPr/>
          </p:nvSpPr>
          <p:spPr>
            <a:xfrm>
              <a:off x="4644008" y="1700808"/>
              <a:ext cx="3672408" cy="1944216"/>
            </a:xfrm>
            <a:prstGeom prst="wedge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5076056" y="1981289"/>
              <a:ext cx="2952328" cy="1569660"/>
            </a:xfrm>
            <a:prstGeom prst="rect">
              <a:avLst/>
            </a:prstGeom>
            <a:noFill/>
          </p:spPr>
          <p:txBody>
            <a:bodyPr wrap="square" rtlCol="0">
              <a:spAutoFit/>
            </a:bodyPr>
            <a:lstStyle/>
            <a:p>
              <a:r>
                <a:rPr lang="en-US" sz="2400" dirty="0" smtClean="0"/>
                <a:t>Identified top revenue sources and high-value customers</a:t>
              </a:r>
            </a:p>
            <a:p>
              <a:endParaRPr lang="en-IN" sz="2400" dirty="0"/>
            </a:p>
          </p:txBody>
        </p:sp>
      </p:grpSp>
      <p:sp>
        <p:nvSpPr>
          <p:cNvPr id="11" name="Rectangular Callout 10"/>
          <p:cNvSpPr/>
          <p:nvPr/>
        </p:nvSpPr>
        <p:spPr>
          <a:xfrm>
            <a:off x="4698014" y="4209880"/>
            <a:ext cx="3708412" cy="1949440"/>
          </a:xfrm>
          <a:prstGeom prst="wedge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4860032" y="4460661"/>
            <a:ext cx="3384376" cy="1200329"/>
          </a:xfrm>
          <a:prstGeom prst="rect">
            <a:avLst/>
          </a:prstGeom>
          <a:noFill/>
        </p:spPr>
        <p:txBody>
          <a:bodyPr wrap="square" rtlCol="0">
            <a:spAutoFit/>
          </a:bodyPr>
          <a:lstStyle/>
          <a:p>
            <a:r>
              <a:rPr lang="en-US" sz="2400" dirty="0" smtClean="0"/>
              <a:t>Identified top performing agents </a:t>
            </a:r>
          </a:p>
          <a:p>
            <a:endParaRPr lang="en-US" sz="2400" dirty="0" smtClean="0"/>
          </a:p>
        </p:txBody>
      </p:sp>
      <p:sp>
        <p:nvSpPr>
          <p:cNvPr id="17" name="Rectangular Callout 16"/>
          <p:cNvSpPr/>
          <p:nvPr/>
        </p:nvSpPr>
        <p:spPr>
          <a:xfrm>
            <a:off x="488636" y="4356071"/>
            <a:ext cx="3708412" cy="1949440"/>
          </a:xfrm>
          <a:prstGeom prst="wedge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ff</a:t>
            </a:r>
            <a:endParaRPr lang="en-IN" dirty="0"/>
          </a:p>
        </p:txBody>
      </p:sp>
      <p:sp>
        <p:nvSpPr>
          <p:cNvPr id="18" name="TextBox 17"/>
          <p:cNvSpPr txBox="1"/>
          <p:nvPr/>
        </p:nvSpPr>
        <p:spPr>
          <a:xfrm>
            <a:off x="668656" y="4730626"/>
            <a:ext cx="3384376" cy="1200329"/>
          </a:xfrm>
          <a:prstGeom prst="rect">
            <a:avLst/>
          </a:prstGeom>
          <a:noFill/>
        </p:spPr>
        <p:txBody>
          <a:bodyPr wrap="square" rtlCol="0">
            <a:spAutoFit/>
          </a:bodyPr>
          <a:lstStyle/>
          <a:p>
            <a:r>
              <a:rPr lang="en-US" sz="2400" dirty="0" smtClean="0"/>
              <a:t>Calculated the total number of customers and the retention rate.</a:t>
            </a:r>
            <a:endParaRPr lang="en-US" sz="2400" dirty="0" smtClean="0"/>
          </a:p>
        </p:txBody>
      </p:sp>
    </p:spTree>
    <p:extLst>
      <p:ext uri="{BB962C8B-B14F-4D97-AF65-F5344CB8AC3E}">
        <p14:creationId xmlns:p14="http://schemas.microsoft.com/office/powerpoint/2010/main" val="1014412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868724" y="3794002"/>
            <a:ext cx="3528392" cy="2155140"/>
            <a:chOff x="467544" y="1548959"/>
            <a:chExt cx="3528392" cy="2155140"/>
          </a:xfrm>
        </p:grpSpPr>
        <p:sp>
          <p:nvSpPr>
            <p:cNvPr id="4" name="Rectangular Callout 3"/>
            <p:cNvSpPr/>
            <p:nvPr/>
          </p:nvSpPr>
          <p:spPr>
            <a:xfrm>
              <a:off x="467544" y="1548959"/>
              <a:ext cx="3528392" cy="2155140"/>
            </a:xfrm>
            <a:prstGeom prst="wedge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p:cNvSpPr txBox="1"/>
            <p:nvPr/>
          </p:nvSpPr>
          <p:spPr>
            <a:xfrm>
              <a:off x="689749" y="1798365"/>
              <a:ext cx="3162169" cy="1846659"/>
            </a:xfrm>
            <a:prstGeom prst="rect">
              <a:avLst/>
            </a:prstGeom>
            <a:noFill/>
          </p:spPr>
          <p:txBody>
            <a:bodyPr wrap="square" rtlCol="0">
              <a:spAutoFit/>
            </a:bodyPr>
            <a:lstStyle/>
            <a:p>
              <a:r>
                <a:rPr lang="en-US" sz="2400" dirty="0" smtClean="0"/>
                <a:t>Automated repetitive queries through procedures and functions</a:t>
              </a:r>
            </a:p>
            <a:p>
              <a:endParaRPr lang="en-IN" dirty="0"/>
            </a:p>
          </p:txBody>
        </p:sp>
      </p:grpSp>
      <p:grpSp>
        <p:nvGrpSpPr>
          <p:cNvPr id="6" name="Group 5"/>
          <p:cNvGrpSpPr/>
          <p:nvPr/>
        </p:nvGrpSpPr>
        <p:grpSpPr>
          <a:xfrm>
            <a:off x="547935" y="1052736"/>
            <a:ext cx="3528392" cy="1944216"/>
            <a:chOff x="467544" y="1700808"/>
            <a:chExt cx="3528392" cy="1944216"/>
          </a:xfrm>
        </p:grpSpPr>
        <p:sp>
          <p:nvSpPr>
            <p:cNvPr id="7" name="Rectangular Callout 6"/>
            <p:cNvSpPr/>
            <p:nvPr/>
          </p:nvSpPr>
          <p:spPr>
            <a:xfrm>
              <a:off x="467544" y="1700808"/>
              <a:ext cx="3528392" cy="1944216"/>
            </a:xfrm>
            <a:prstGeom prst="wedge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p:cNvSpPr txBox="1"/>
            <p:nvPr/>
          </p:nvSpPr>
          <p:spPr>
            <a:xfrm>
              <a:off x="689750" y="1981289"/>
              <a:ext cx="3162169" cy="1569660"/>
            </a:xfrm>
            <a:prstGeom prst="rect">
              <a:avLst/>
            </a:prstGeom>
            <a:noFill/>
          </p:spPr>
          <p:txBody>
            <a:bodyPr wrap="square" rtlCol="0">
              <a:spAutoFit/>
            </a:bodyPr>
            <a:lstStyle/>
            <a:p>
              <a:r>
                <a:rPr lang="en-US" sz="2400" dirty="0" smtClean="0"/>
                <a:t>Identified top performing cities on the basis of total revenue generated.</a:t>
              </a:r>
              <a:endParaRPr lang="en-US" sz="2400" dirty="0" smtClean="0"/>
            </a:p>
          </p:txBody>
        </p:sp>
      </p:grpSp>
      <p:grpSp>
        <p:nvGrpSpPr>
          <p:cNvPr id="11" name="Group 10"/>
          <p:cNvGrpSpPr/>
          <p:nvPr/>
        </p:nvGrpSpPr>
        <p:grpSpPr>
          <a:xfrm>
            <a:off x="553714" y="3794002"/>
            <a:ext cx="3741327" cy="2617259"/>
            <a:chOff x="467544" y="1700808"/>
            <a:chExt cx="3528392" cy="2361107"/>
          </a:xfrm>
        </p:grpSpPr>
        <p:sp>
          <p:nvSpPr>
            <p:cNvPr id="12" name="Rectangular Callout 11"/>
            <p:cNvSpPr/>
            <p:nvPr/>
          </p:nvSpPr>
          <p:spPr>
            <a:xfrm>
              <a:off x="467544" y="1700808"/>
              <a:ext cx="3528392" cy="1944216"/>
            </a:xfrm>
            <a:prstGeom prst="wedge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p:cNvSpPr txBox="1"/>
            <p:nvPr/>
          </p:nvSpPr>
          <p:spPr>
            <a:xfrm>
              <a:off x="611562" y="1845924"/>
              <a:ext cx="3162169" cy="2215991"/>
            </a:xfrm>
            <a:prstGeom prst="rect">
              <a:avLst/>
            </a:prstGeom>
            <a:noFill/>
          </p:spPr>
          <p:txBody>
            <a:bodyPr wrap="square" rtlCol="0">
              <a:spAutoFit/>
            </a:bodyPr>
            <a:lstStyle/>
            <a:p>
              <a:r>
                <a:rPr lang="en-US" sz="2400" dirty="0" smtClean="0"/>
                <a:t>Evaluated the agents performance and calculated the updated commission as an appraisal.</a:t>
              </a:r>
            </a:p>
            <a:p>
              <a:endParaRPr lang="en-IN" dirty="0"/>
            </a:p>
          </p:txBody>
        </p:sp>
      </p:grpSp>
      <p:grpSp>
        <p:nvGrpSpPr>
          <p:cNvPr id="15" name="Group 14"/>
          <p:cNvGrpSpPr/>
          <p:nvPr/>
        </p:nvGrpSpPr>
        <p:grpSpPr>
          <a:xfrm>
            <a:off x="4694618" y="1040622"/>
            <a:ext cx="3528392" cy="2231286"/>
            <a:chOff x="467544" y="1700808"/>
            <a:chExt cx="3528392" cy="2231286"/>
          </a:xfrm>
        </p:grpSpPr>
        <p:sp>
          <p:nvSpPr>
            <p:cNvPr id="16" name="Rectangular Callout 15"/>
            <p:cNvSpPr/>
            <p:nvPr/>
          </p:nvSpPr>
          <p:spPr>
            <a:xfrm>
              <a:off x="467544" y="1700808"/>
              <a:ext cx="3528392" cy="1944216"/>
            </a:xfrm>
            <a:prstGeom prst="wedge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p:cNvSpPr txBox="1"/>
            <p:nvPr/>
          </p:nvSpPr>
          <p:spPr>
            <a:xfrm>
              <a:off x="650655" y="1716103"/>
              <a:ext cx="3162169" cy="2215991"/>
            </a:xfrm>
            <a:prstGeom prst="rect">
              <a:avLst/>
            </a:prstGeom>
            <a:noFill/>
          </p:spPr>
          <p:txBody>
            <a:bodyPr wrap="square" rtlCol="0">
              <a:spAutoFit/>
            </a:bodyPr>
            <a:lstStyle/>
            <a:p>
              <a:r>
                <a:rPr lang="en-US" sz="2400" dirty="0" smtClean="0"/>
                <a:t>Identified the customers with the maximum outstanding amount for each country.</a:t>
              </a:r>
            </a:p>
            <a:p>
              <a:endParaRPr lang="en-IN" dirty="0"/>
            </a:p>
          </p:txBody>
        </p:sp>
      </p:grpSp>
    </p:spTree>
    <p:extLst>
      <p:ext uri="{BB962C8B-B14F-4D97-AF65-F5344CB8AC3E}">
        <p14:creationId xmlns:p14="http://schemas.microsoft.com/office/powerpoint/2010/main" val="27494273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F9A78822-D423-0D0E-D8BD-60043ECE8BC2}"/>
              </a:ext>
            </a:extLst>
          </p:cNvPr>
          <p:cNvPicPr>
            <a:picLocks noChangeAspect="1"/>
          </p:cNvPicPr>
          <p:nvPr/>
        </p:nvPicPr>
        <p:blipFill>
          <a:blip r:embed="rId2"/>
          <a:stretch>
            <a:fillRect/>
          </a:stretch>
        </p:blipFill>
        <p:spPr>
          <a:xfrm>
            <a:off x="1217373" y="176582"/>
            <a:ext cx="6811011" cy="6504835"/>
          </a:xfrm>
          <a:prstGeom prst="rect">
            <a:avLst/>
          </a:prstGeom>
        </p:spPr>
      </p:pic>
    </p:spTree>
    <p:extLst>
      <p:ext uri="{BB962C8B-B14F-4D97-AF65-F5344CB8AC3E}">
        <p14:creationId xmlns:p14="http://schemas.microsoft.com/office/powerpoint/2010/main" val="34606551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Project Objectives</a:t>
            </a:r>
            <a:endParaRPr lang="en-IN" u="sng" dirty="0"/>
          </a:p>
        </p:txBody>
      </p:sp>
      <p:sp>
        <p:nvSpPr>
          <p:cNvPr id="3" name="Content Placeholder 2"/>
          <p:cNvSpPr>
            <a:spLocks noGrp="1"/>
          </p:cNvSpPr>
          <p:nvPr>
            <p:ph idx="1"/>
          </p:nvPr>
        </p:nvSpPr>
        <p:spPr/>
        <p:txBody>
          <a:bodyPr>
            <a:normAutofit/>
          </a:bodyPr>
          <a:lstStyle/>
          <a:p>
            <a:r>
              <a:rPr lang="en-US" sz="1800" dirty="0" smtClean="0"/>
              <a:t>Understand the structure of three core tables: agents, customer, and orders</a:t>
            </a:r>
          </a:p>
          <a:p>
            <a:r>
              <a:rPr lang="en-US" sz="1800" dirty="0" smtClean="0"/>
              <a:t>Clean and prepare data for analysis</a:t>
            </a:r>
          </a:p>
          <a:p>
            <a:r>
              <a:rPr lang="en-US" sz="1800" dirty="0" smtClean="0"/>
              <a:t>Derive key sales trends,  customer behavior , and agent performance insights</a:t>
            </a:r>
          </a:p>
          <a:p>
            <a:r>
              <a:rPr lang="en-US" sz="1800" dirty="0" smtClean="0"/>
              <a:t>Implement SQL procedures and functions for automation</a:t>
            </a:r>
          </a:p>
          <a:p>
            <a:pPr marL="0" indent="0">
              <a:buNone/>
            </a:pPr>
            <a:endParaRPr lang="en-IN" sz="18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068960"/>
            <a:ext cx="6736848" cy="3655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53664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Data Cleaning &amp; Preparation</a:t>
            </a:r>
            <a:endParaRPr lang="en-IN" u="sng" dirty="0"/>
          </a:p>
        </p:txBody>
      </p:sp>
      <p:sp>
        <p:nvSpPr>
          <p:cNvPr id="3" name="Content Placeholder 2"/>
          <p:cNvSpPr>
            <a:spLocks noGrp="1"/>
          </p:cNvSpPr>
          <p:nvPr>
            <p:ph idx="1"/>
          </p:nvPr>
        </p:nvSpPr>
        <p:spPr/>
        <p:txBody>
          <a:bodyPr>
            <a:normAutofit/>
          </a:bodyPr>
          <a:lstStyle/>
          <a:p>
            <a:r>
              <a:rPr lang="en-US" sz="2000" dirty="0" smtClean="0"/>
              <a:t>Removed extra spaces, cleaned phone numbers, and normalized text values</a:t>
            </a:r>
          </a:p>
          <a:p>
            <a:r>
              <a:rPr lang="en-US" sz="2000" dirty="0" smtClean="0"/>
              <a:t>Verified appropriate data types using DESC and analysis</a:t>
            </a:r>
          </a:p>
          <a:p>
            <a:r>
              <a:rPr lang="en-US" sz="2000" dirty="0" smtClean="0"/>
              <a:t>Checked for duplicates and added foreign key constraints</a:t>
            </a:r>
          </a:p>
          <a:p>
            <a:r>
              <a:rPr lang="en-US" sz="2000" dirty="0" smtClean="0"/>
              <a:t>Ensured referential integrity between tables.</a:t>
            </a:r>
          </a:p>
          <a:p>
            <a:r>
              <a:rPr lang="en-US" sz="2000" dirty="0" smtClean="0"/>
              <a:t>Added primary key as well.</a:t>
            </a:r>
          </a:p>
          <a:p>
            <a:endParaRPr lang="en-IN" sz="2000" dirty="0"/>
          </a:p>
        </p:txBody>
      </p:sp>
    </p:spTree>
    <p:extLst>
      <p:ext uri="{BB962C8B-B14F-4D97-AF65-F5344CB8AC3E}">
        <p14:creationId xmlns:p14="http://schemas.microsoft.com/office/powerpoint/2010/main" val="2645882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Sales Performance Analysis</a:t>
            </a:r>
            <a:endParaRPr lang="en-IN" u="sng"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3717032"/>
            <a:ext cx="6001588" cy="2610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55576" y="1484784"/>
            <a:ext cx="6984776"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Chennai , Mumbai and London are the top 3 cities by total order amount.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Hampshair has the lowest order amount in total hence we should find the reasons for this and should try to increase the sales by advertising and camapings and can offer discounts.</a:t>
            </a:r>
            <a:endParaRPr lang="en-IN" dirty="0"/>
          </a:p>
        </p:txBody>
      </p:sp>
    </p:spTree>
    <p:extLst>
      <p:ext uri="{BB962C8B-B14F-4D97-AF65-F5344CB8AC3E}">
        <p14:creationId xmlns:p14="http://schemas.microsoft.com/office/powerpoint/2010/main" val="2502052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042276336"/>
              </p:ext>
            </p:extLst>
          </p:nvPr>
        </p:nvGraphicFramePr>
        <p:xfrm>
          <a:off x="683568" y="620688"/>
          <a:ext cx="7920880" cy="576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54701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u="sng" dirty="0" smtClean="0"/>
              <a:t>Customer Behavior Analysis</a:t>
            </a:r>
            <a:endParaRPr lang="en-IN" u="sng" dirty="0"/>
          </a:p>
        </p:txBody>
      </p:sp>
      <p:sp>
        <p:nvSpPr>
          <p:cNvPr id="6" name="Content Placeholder 5"/>
          <p:cNvSpPr>
            <a:spLocks noGrp="1"/>
          </p:cNvSpPr>
          <p:nvPr>
            <p:ph idx="1"/>
          </p:nvPr>
        </p:nvSpPr>
        <p:spPr/>
        <p:txBody>
          <a:bodyPr>
            <a:normAutofit/>
          </a:bodyPr>
          <a:lstStyle/>
          <a:p>
            <a:r>
              <a:rPr lang="en-US" sz="2000" dirty="0" smtClean="0"/>
              <a:t>Ramanathan , Holmes and Karolina are top 3 customers with total revenue of 10500, 6000, 5500 respectively.</a:t>
            </a:r>
            <a:endParaRPr lang="en-IN" sz="2000" dirty="0"/>
          </a:p>
        </p:txBody>
      </p:sp>
      <p:graphicFrame>
        <p:nvGraphicFramePr>
          <p:cNvPr id="9" name="Chart 8"/>
          <p:cNvGraphicFramePr>
            <a:graphicFrameLocks/>
          </p:cNvGraphicFramePr>
          <p:nvPr>
            <p:extLst>
              <p:ext uri="{D42A27DB-BD31-4B8C-83A1-F6EECF244321}">
                <p14:modId xmlns:p14="http://schemas.microsoft.com/office/powerpoint/2010/main" val="550966108"/>
              </p:ext>
            </p:extLst>
          </p:nvPr>
        </p:nvGraphicFramePr>
        <p:xfrm>
          <a:off x="1907704" y="2636912"/>
          <a:ext cx="5505450" cy="3371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146429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11560" y="476672"/>
            <a:ext cx="7618040" cy="5649491"/>
          </a:xfrm>
        </p:spPr>
        <p:txBody>
          <a:bodyPr>
            <a:normAutofit/>
          </a:bodyPr>
          <a:lstStyle/>
          <a:p>
            <a:r>
              <a:rPr lang="en-US" sz="2000" dirty="0" smtClean="0"/>
              <a:t>In total there are 25 customers.</a:t>
            </a:r>
          </a:p>
          <a:p>
            <a:r>
              <a:rPr lang="en-US" sz="2000" dirty="0" smtClean="0"/>
              <a:t>Retention rate is 32%</a:t>
            </a:r>
            <a:endParaRPr lang="en-IN" sz="2000" dirty="0"/>
          </a:p>
        </p:txBody>
      </p:sp>
      <p:graphicFrame>
        <p:nvGraphicFramePr>
          <p:cNvPr id="8" name="Chart 7"/>
          <p:cNvGraphicFramePr>
            <a:graphicFrameLocks/>
          </p:cNvGraphicFramePr>
          <p:nvPr>
            <p:extLst>
              <p:ext uri="{D42A27DB-BD31-4B8C-83A1-F6EECF244321}">
                <p14:modId xmlns:p14="http://schemas.microsoft.com/office/powerpoint/2010/main" val="3787353813"/>
              </p:ext>
            </p:extLst>
          </p:nvPr>
        </p:nvGraphicFramePr>
        <p:xfrm>
          <a:off x="467544" y="1556792"/>
          <a:ext cx="7560840" cy="50041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51817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u="sng" dirty="0" smtClean="0"/>
              <a:t>Agent’s Performance Evaluation</a:t>
            </a:r>
            <a:endParaRPr lang="en-IN" u="sng"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181579573"/>
              </p:ext>
            </p:extLst>
          </p:nvPr>
        </p:nvGraphicFramePr>
        <p:xfrm>
          <a:off x="1115616" y="2962112"/>
          <a:ext cx="6840760" cy="3561259"/>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827584" y="1484784"/>
            <a:ext cx="7128792" cy="1477328"/>
          </a:xfrm>
          <a:prstGeom prst="rect">
            <a:avLst/>
          </a:prstGeom>
          <a:noFill/>
        </p:spPr>
        <p:txBody>
          <a:bodyPr wrap="square" rtlCol="0">
            <a:spAutoFit/>
          </a:bodyPr>
          <a:lstStyle/>
          <a:p>
            <a:r>
              <a:rPr lang="en-US" dirty="0" smtClean="0"/>
              <a:t>These are the top 5 agents who have generated more revenue.</a:t>
            </a:r>
          </a:p>
          <a:p>
            <a:endParaRPr lang="en-US" dirty="0" smtClean="0"/>
          </a:p>
          <a:p>
            <a:r>
              <a:rPr lang="en-US" dirty="0" smtClean="0"/>
              <a:t>If the company decides to provide some appreciated to encourage its agents then it an provide bonus to these . This will encourage other agents as well to generate more revenue.</a:t>
            </a:r>
            <a:endParaRPr lang="en-IN" dirty="0"/>
          </a:p>
        </p:txBody>
      </p:sp>
    </p:spTree>
    <p:extLst>
      <p:ext uri="{BB962C8B-B14F-4D97-AF65-F5344CB8AC3E}">
        <p14:creationId xmlns:p14="http://schemas.microsoft.com/office/powerpoint/2010/main" val="9114493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3522816337"/>
              </p:ext>
            </p:extLst>
          </p:nvPr>
        </p:nvGraphicFramePr>
        <p:xfrm>
          <a:off x="1439988" y="3140968"/>
          <a:ext cx="6048000" cy="29520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115616" y="692696"/>
            <a:ext cx="6696744" cy="461665"/>
          </a:xfrm>
          <a:prstGeom prst="rect">
            <a:avLst/>
          </a:prstGeom>
          <a:noFill/>
        </p:spPr>
        <p:txBody>
          <a:bodyPr wrap="square" rtlCol="0">
            <a:spAutoFit/>
          </a:bodyPr>
          <a:lstStyle/>
          <a:p>
            <a:pPr algn="ctr"/>
            <a:r>
              <a:rPr lang="en-US" sz="2400" b="1" dirty="0" smtClean="0"/>
              <a:t>Agents by order count</a:t>
            </a:r>
            <a:endParaRPr lang="en-IN" sz="2400" b="1" dirty="0"/>
          </a:p>
        </p:txBody>
      </p:sp>
      <p:sp>
        <p:nvSpPr>
          <p:cNvPr id="6" name="TextBox 5"/>
          <p:cNvSpPr txBox="1"/>
          <p:nvPr/>
        </p:nvSpPr>
        <p:spPr>
          <a:xfrm>
            <a:off x="1115616" y="1556792"/>
            <a:ext cx="6984776"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Agent Mukesh has the highest number of order count followed by Santakumar.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lower order count is 1 and there are two agents with lost order count namely Benjamin and Subbarao.</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5629765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1773</TotalTime>
  <Words>514</Words>
  <Application>Microsoft Office PowerPoint</Application>
  <PresentationFormat>On-screen Show (4:3)</PresentationFormat>
  <Paragraphs>130</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Customer, Agent and Sales Analysis(using SQL)</vt:lpstr>
      <vt:lpstr>Project Objectives</vt:lpstr>
      <vt:lpstr>Data Cleaning &amp; Preparation</vt:lpstr>
      <vt:lpstr>Sales Performance Analysis</vt:lpstr>
      <vt:lpstr>PowerPoint Presentation</vt:lpstr>
      <vt:lpstr>Customer Behavior Analysis</vt:lpstr>
      <vt:lpstr>PowerPoint Presentation</vt:lpstr>
      <vt:lpstr>Agent’s Performance Evaluation</vt:lpstr>
      <vt:lpstr>PowerPoint Presentation</vt:lpstr>
      <vt:lpstr>PowerPoint Presentation</vt:lpstr>
      <vt:lpstr>Automation via SQL Procedures and Functions</vt:lpstr>
      <vt:lpstr>Procedure: cust_detail() – Fetch customer details by grade</vt:lpstr>
      <vt:lpstr>Procedure: sp_name_ord_num() – Get comma-separated order numbers for a customer</vt:lpstr>
      <vt:lpstr>Insights &amp; Impact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Agent and Sales Analysis(using SQL)</dc:title>
  <dc:creator>Admin</dc:creator>
  <cp:lastModifiedBy>Admin</cp:lastModifiedBy>
  <cp:revision>20</cp:revision>
  <dcterms:created xsi:type="dcterms:W3CDTF">2025-08-01T04:10:27Z</dcterms:created>
  <dcterms:modified xsi:type="dcterms:W3CDTF">2025-08-02T09:44:15Z</dcterms:modified>
</cp:coreProperties>
</file>