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63" r:id="rId2"/>
    <p:sldId id="264" r:id="rId3"/>
    <p:sldId id="265" r:id="rId4"/>
    <p:sldId id="269" r:id="rId5"/>
    <p:sldId id="256" r:id="rId6"/>
    <p:sldId id="257" r:id="rId7"/>
    <p:sldId id="258" r:id="rId8"/>
    <p:sldId id="259" r:id="rId9"/>
    <p:sldId id="261" r:id="rId10"/>
    <p:sldId id="262" r:id="rId11"/>
    <p:sldId id="260"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8968" autoAdjust="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2F7730-31D5-43B7-B775-CC5C959AEDCB}" type="datetimeFigureOut">
              <a:rPr lang="en-IN" smtClean="0"/>
              <a:t>07-03-2025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3A4A59-6A24-4A30-95EC-3D245D828F60}" type="slidenum">
              <a:rPr lang="en-IN" smtClean="0"/>
              <a:t>‹#›</a:t>
            </a:fld>
            <a:endParaRPr lang="en-IN"/>
          </a:p>
        </p:txBody>
      </p:sp>
    </p:spTree>
    <p:extLst>
      <p:ext uri="{BB962C8B-B14F-4D97-AF65-F5344CB8AC3E}">
        <p14:creationId xmlns:p14="http://schemas.microsoft.com/office/powerpoint/2010/main" val="1465332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893A4A59-6A24-4A30-95EC-3D245D828F60}" type="slidenum">
              <a:rPr lang="en-IN" smtClean="0"/>
              <a:t>10</a:t>
            </a:fld>
            <a:endParaRPr lang="en-IN"/>
          </a:p>
        </p:txBody>
      </p:sp>
    </p:spTree>
    <p:extLst>
      <p:ext uri="{BB962C8B-B14F-4D97-AF65-F5344CB8AC3E}">
        <p14:creationId xmlns:p14="http://schemas.microsoft.com/office/powerpoint/2010/main" val="265357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5C34BA91-53A3-4C3A-AF1E-16F9820A8547}" type="datetimeFigureOut">
              <a:rPr lang="en-IN" smtClean="0"/>
              <a:t>07-03-2025</a:t>
            </a:fld>
            <a:endParaRPr lang="en-IN"/>
          </a:p>
        </p:txBody>
      </p:sp>
      <p:sp>
        <p:nvSpPr>
          <p:cNvPr id="2" name="Footer Placeholder 1"/>
          <p:cNvSpPr>
            <a:spLocks noGrp="1"/>
          </p:cNvSpPr>
          <p:nvPr>
            <p:ph type="ftr" sz="quarter" idx="11"/>
          </p:nvPr>
        </p:nvSpPr>
        <p:spPr/>
        <p:txBody>
          <a:bodyPr/>
          <a:lstStyle/>
          <a:p>
            <a:endParaRPr lang="en-IN"/>
          </a:p>
        </p:txBody>
      </p:sp>
      <p:sp>
        <p:nvSpPr>
          <p:cNvPr id="15" name="Slide Number Placeholder 14"/>
          <p:cNvSpPr>
            <a:spLocks noGrp="1"/>
          </p:cNvSpPr>
          <p:nvPr>
            <p:ph type="sldNum" sz="quarter" idx="12"/>
          </p:nvPr>
        </p:nvSpPr>
        <p:spPr>
          <a:xfrm>
            <a:off x="8229600" y="6473952"/>
            <a:ext cx="758952" cy="246888"/>
          </a:xfrm>
        </p:spPr>
        <p:txBody>
          <a:bodyPr/>
          <a:lstStyle/>
          <a:p>
            <a:fld id="{E55F5718-8516-4C17-BB64-84021E10192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34BA91-53A3-4C3A-AF1E-16F9820A8547}"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5F5718-8516-4C17-BB64-84021E10192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34BA91-53A3-4C3A-AF1E-16F9820A8547}"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5F5718-8516-4C17-BB64-84021E10192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5C34BA91-53A3-4C3A-AF1E-16F9820A8547}" type="datetimeFigureOut">
              <a:rPr lang="en-IN" smtClean="0"/>
              <a:t>07-03-2025</a:t>
            </a:fld>
            <a:endParaRPr lang="en-IN"/>
          </a:p>
        </p:txBody>
      </p:sp>
      <p:sp>
        <p:nvSpPr>
          <p:cNvPr id="19" name="Footer Placeholder 18"/>
          <p:cNvSpPr>
            <a:spLocks noGrp="1"/>
          </p:cNvSpPr>
          <p:nvPr>
            <p:ph type="ftr" sz="quarter" idx="11"/>
          </p:nvPr>
        </p:nvSpPr>
        <p:spPr>
          <a:xfrm>
            <a:off x="3581400" y="76200"/>
            <a:ext cx="2895600" cy="288925"/>
          </a:xfrm>
        </p:spPr>
        <p:txBody>
          <a:bodyPr/>
          <a:lstStyle/>
          <a:p>
            <a:endParaRPr lang="en-IN"/>
          </a:p>
        </p:txBody>
      </p:sp>
      <p:sp>
        <p:nvSpPr>
          <p:cNvPr id="16" name="Slide Number Placeholder 15"/>
          <p:cNvSpPr>
            <a:spLocks noGrp="1"/>
          </p:cNvSpPr>
          <p:nvPr>
            <p:ph type="sldNum" sz="quarter" idx="12"/>
          </p:nvPr>
        </p:nvSpPr>
        <p:spPr>
          <a:xfrm>
            <a:off x="8229600" y="6473952"/>
            <a:ext cx="758952" cy="246888"/>
          </a:xfrm>
        </p:spPr>
        <p:txBody>
          <a:bodyPr/>
          <a:lstStyle/>
          <a:p>
            <a:fld id="{E55F5718-8516-4C17-BB64-84021E10192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5C34BA91-53A3-4C3A-AF1E-16F9820A8547}" type="datetimeFigureOut">
              <a:rPr lang="en-IN" smtClean="0"/>
              <a:t>07-03-2025</a:t>
            </a:fld>
            <a:endParaRPr lang="en-IN"/>
          </a:p>
        </p:txBody>
      </p:sp>
      <p:sp>
        <p:nvSpPr>
          <p:cNvPr id="11" name="Footer Placeholder 10"/>
          <p:cNvSpPr>
            <a:spLocks noGrp="1"/>
          </p:cNvSpPr>
          <p:nvPr>
            <p:ph type="ftr" sz="quarter" idx="11"/>
          </p:nvPr>
        </p:nvSpPr>
        <p:spPr/>
        <p:txBody>
          <a:bodyPr/>
          <a:lstStyle/>
          <a:p>
            <a:endParaRPr lang="en-IN"/>
          </a:p>
        </p:txBody>
      </p:sp>
      <p:sp>
        <p:nvSpPr>
          <p:cNvPr id="16" name="Slide Number Placeholder 15"/>
          <p:cNvSpPr>
            <a:spLocks noGrp="1"/>
          </p:cNvSpPr>
          <p:nvPr>
            <p:ph type="sldNum" sz="quarter" idx="12"/>
          </p:nvPr>
        </p:nvSpPr>
        <p:spPr/>
        <p:txBody>
          <a:bodyPr/>
          <a:lstStyle/>
          <a:p>
            <a:fld id="{E55F5718-8516-4C17-BB64-84021E101925}" type="slidenum">
              <a:rPr lang="en-IN" smtClean="0"/>
              <a:t>‹#›</a:t>
            </a:fld>
            <a:endParaRPr lang="en-IN"/>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5C34BA91-53A3-4C3A-AF1E-16F9820A8547}" type="datetimeFigureOut">
              <a:rPr lang="en-IN" smtClean="0"/>
              <a:t>07-03-2025</a:t>
            </a:fld>
            <a:endParaRPr lang="en-IN"/>
          </a:p>
        </p:txBody>
      </p:sp>
      <p:sp>
        <p:nvSpPr>
          <p:cNvPr id="10" name="Footer Placeholder 9"/>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E55F5718-8516-4C17-BB64-84021E10192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5C34BA91-53A3-4C3A-AF1E-16F9820A8547}" type="datetimeFigureOut">
              <a:rPr lang="en-IN" smtClean="0"/>
              <a:t>07-03-2025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229600" y="6477000"/>
            <a:ext cx="762000" cy="246888"/>
          </a:xfrm>
        </p:spPr>
        <p:txBody>
          <a:bodyPr/>
          <a:lstStyle/>
          <a:p>
            <a:fld id="{E55F5718-8516-4C17-BB64-84021E101925}" type="slidenum">
              <a:rPr lang="en-IN" smtClean="0"/>
              <a:t>‹#›</a:t>
            </a:fld>
            <a:endParaRPr lang="en-IN"/>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5C34BA91-53A3-4C3A-AF1E-16F9820A8547}" type="datetimeFigureOut">
              <a:rPr lang="en-IN" smtClean="0"/>
              <a:t>07-03-2025</a:t>
            </a:fld>
            <a:endParaRPr lang="en-IN"/>
          </a:p>
        </p:txBody>
      </p:sp>
      <p:sp>
        <p:nvSpPr>
          <p:cNvPr id="21" name="Footer Placeholder 20"/>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5F5718-8516-4C17-BB64-84021E10192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C34BA91-53A3-4C3A-AF1E-16F9820A8547}" type="datetimeFigureOut">
              <a:rPr lang="en-IN" smtClean="0"/>
              <a:t>07-03-2025</a:t>
            </a:fld>
            <a:endParaRPr lang="en-IN"/>
          </a:p>
        </p:txBody>
      </p:sp>
      <p:sp>
        <p:nvSpPr>
          <p:cNvPr id="24" name="Footer Placeholder 23"/>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5F5718-8516-4C17-BB64-84021E10192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5C34BA91-53A3-4C3A-AF1E-16F9820A8547}" type="datetimeFigureOut">
              <a:rPr lang="en-IN" smtClean="0"/>
              <a:t>07-03-2025</a:t>
            </a:fld>
            <a:endParaRPr lang="en-IN"/>
          </a:p>
        </p:txBody>
      </p:sp>
      <p:sp>
        <p:nvSpPr>
          <p:cNvPr id="29" name="Footer Placeholder 28"/>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5F5718-8516-4C17-BB64-84021E10192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5C34BA91-53A3-4C3A-AF1E-16F9820A8547}"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31" name="Slide Number Placeholder 30"/>
          <p:cNvSpPr>
            <a:spLocks noGrp="1"/>
          </p:cNvSpPr>
          <p:nvPr>
            <p:ph type="sldNum" sz="quarter" idx="12"/>
          </p:nvPr>
        </p:nvSpPr>
        <p:spPr/>
        <p:txBody>
          <a:bodyPr/>
          <a:lstStyle/>
          <a:p>
            <a:fld id="{E55F5718-8516-4C17-BB64-84021E101925}" type="slidenum">
              <a:rPr lang="en-IN" smtClean="0"/>
              <a:t>‹#›</a:t>
            </a:fld>
            <a:endParaRPr lang="en-IN"/>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5C34BA91-53A3-4C3A-AF1E-16F9820A8547}" type="datetimeFigureOut">
              <a:rPr lang="en-IN" smtClean="0"/>
              <a:t>07-03-2025</a:t>
            </a:fld>
            <a:endParaRPr lang="en-IN"/>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IN"/>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E55F5718-8516-4C17-BB64-84021E101925}" type="slidenum">
              <a:rPr lang="en-IN" smtClean="0"/>
              <a:t>‹#›</a:t>
            </a:fld>
            <a:endParaRPr lang="en-IN"/>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cap="none" dirty="0" smtClean="0"/>
              <a:t>Prepared by : </a:t>
            </a:r>
            <a:r>
              <a:rPr lang="en-US" sz="2800" cap="none" dirty="0"/>
              <a:t>T</a:t>
            </a:r>
            <a:r>
              <a:rPr lang="en-US" sz="2800" cap="none" dirty="0" smtClean="0"/>
              <a:t>anupriya </a:t>
            </a:r>
            <a:r>
              <a:rPr lang="en-US" sz="2800" cap="none" dirty="0"/>
              <a:t>A</a:t>
            </a:r>
            <a:r>
              <a:rPr lang="en-US" sz="2800" cap="none" dirty="0" smtClean="0"/>
              <a:t>wasthi</a:t>
            </a:r>
            <a:r>
              <a:rPr lang="en-US" sz="2800" dirty="0" smtClean="0"/>
              <a:t/>
            </a:r>
            <a:br>
              <a:rPr lang="en-US" sz="2800" dirty="0" smtClean="0"/>
            </a:br>
            <a:r>
              <a:rPr lang="en-US" dirty="0" smtClean="0"/>
              <a:t/>
            </a:r>
            <a:br>
              <a:rPr lang="en-US" dirty="0" smtClean="0"/>
            </a:br>
            <a:r>
              <a:rPr lang="en-US" sz="1800" dirty="0" smtClean="0"/>
              <a:t>as on 01/03/2025</a:t>
            </a:r>
            <a:endParaRPr lang="en-IN" dirty="0"/>
          </a:p>
        </p:txBody>
      </p:sp>
      <p:sp>
        <p:nvSpPr>
          <p:cNvPr id="3" name="Text Placeholder 2"/>
          <p:cNvSpPr>
            <a:spLocks noGrp="1"/>
          </p:cNvSpPr>
          <p:nvPr>
            <p:ph type="body" idx="1"/>
          </p:nvPr>
        </p:nvSpPr>
        <p:spPr/>
        <p:txBody>
          <a:bodyPr/>
          <a:lstStyle/>
          <a:p>
            <a:pPr algn="ctr"/>
            <a:r>
              <a:rPr lang="en-US" sz="6600" b="1" dirty="0" smtClean="0"/>
              <a:t>HOTEL</a:t>
            </a:r>
            <a:r>
              <a:rPr lang="en-US" dirty="0" smtClean="0"/>
              <a:t>       </a:t>
            </a:r>
            <a:r>
              <a:rPr lang="en-US" sz="6600" b="1" dirty="0" smtClean="0"/>
              <a:t>BOOKINGS</a:t>
            </a:r>
            <a:endParaRPr lang="en-IN" b="1" dirty="0"/>
          </a:p>
        </p:txBody>
      </p:sp>
    </p:spTree>
    <p:extLst>
      <p:ext uri="{BB962C8B-B14F-4D97-AF65-F5344CB8AC3E}">
        <p14:creationId xmlns:p14="http://schemas.microsoft.com/office/powerpoint/2010/main" val="177469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cap="none" dirty="0" smtClean="0"/>
              <a:t>Number of bookings by month</a:t>
            </a:r>
            <a:endParaRPr lang="en-IN" sz="4400" b="1" cap="none" dirty="0"/>
          </a:p>
        </p:txBody>
      </p:sp>
      <p:sp>
        <p:nvSpPr>
          <p:cNvPr id="3" name="Content Placeholder 2"/>
          <p:cNvSpPr>
            <a:spLocks noGrp="1"/>
          </p:cNvSpPr>
          <p:nvPr>
            <p:ph idx="1"/>
          </p:nvPr>
        </p:nvSpPr>
        <p:spPr>
          <a:xfrm>
            <a:off x="467544" y="1412777"/>
            <a:ext cx="8064896" cy="1296144"/>
          </a:xfrm>
        </p:spPr>
        <p:txBody>
          <a:bodyPr/>
          <a:lstStyle/>
          <a:p>
            <a:pPr>
              <a:buFont typeface="Wingdings" panose="05000000000000000000" pitchFamily="2" charset="2"/>
              <a:buChar char="Ø"/>
            </a:pPr>
            <a:r>
              <a:rPr lang="en-US" sz="1800" dirty="0" smtClean="0"/>
              <a:t>Here we see that till the month of July there was continuous increase in the number of bookings however we see a slight decrease in the bookings in June.</a:t>
            </a:r>
            <a:endParaRPr lang="en-IN" dirty="0" smtClean="0"/>
          </a:p>
          <a:p>
            <a:pPr>
              <a:buFont typeface="Wingdings" panose="05000000000000000000" pitchFamily="2" charset="2"/>
              <a:buChar char="Ø"/>
            </a:pPr>
            <a:r>
              <a:rPr lang="en-US" sz="1800" dirty="0" smtClean="0"/>
              <a:t>We see that in the month of August there was the highest number of bookings followed by July.</a:t>
            </a:r>
          </a:p>
        </p:txBody>
      </p:sp>
      <p:pic>
        <p:nvPicPr>
          <p:cNvPr id="1026" name="Picture 2" descr="Upload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2852936"/>
            <a:ext cx="7560840" cy="37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382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Upload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284984"/>
            <a:ext cx="7416824" cy="3318918"/>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normAutofit/>
          </a:bodyPr>
          <a:lstStyle/>
          <a:p>
            <a:pPr algn="ctr"/>
            <a:r>
              <a:rPr lang="en-US" sz="4800" b="1" dirty="0" smtClean="0"/>
              <a:t>Booking trends</a:t>
            </a:r>
            <a:endParaRPr lang="en-IN" sz="4800" b="1" dirty="0"/>
          </a:p>
        </p:txBody>
      </p:sp>
      <p:sp>
        <p:nvSpPr>
          <p:cNvPr id="4" name="Content Placeholder 3"/>
          <p:cNvSpPr>
            <a:spLocks noGrp="1"/>
          </p:cNvSpPr>
          <p:nvPr>
            <p:ph idx="1"/>
          </p:nvPr>
        </p:nvSpPr>
        <p:spPr>
          <a:xfrm>
            <a:off x="611560" y="1554162"/>
            <a:ext cx="7992888" cy="1514797"/>
          </a:xfrm>
        </p:spPr>
        <p:txBody>
          <a:bodyPr>
            <a:normAutofit lnSpcReduction="10000"/>
          </a:bodyPr>
          <a:lstStyle/>
          <a:p>
            <a:pPr marL="0" indent="0">
              <a:buNone/>
            </a:pPr>
            <a:r>
              <a:rPr lang="en-US" sz="1800" b="1" dirty="0"/>
              <a:t>International guests</a:t>
            </a:r>
            <a:r>
              <a:rPr lang="en-US" sz="1800" dirty="0"/>
              <a:t> have significantly higher booking counts than domestic guests</a:t>
            </a:r>
            <a:r>
              <a:rPr lang="en-US" sz="1800" dirty="0" smtClean="0"/>
              <a:t>.</a:t>
            </a:r>
          </a:p>
          <a:p>
            <a:pPr marL="0" indent="0">
              <a:buNone/>
            </a:pPr>
            <a:endParaRPr lang="en-US" sz="1800" dirty="0" smtClean="0"/>
          </a:p>
          <a:p>
            <a:pPr marL="0" indent="0">
              <a:buNone/>
            </a:pPr>
            <a:r>
              <a:rPr lang="en-US" sz="1800" dirty="0" smtClean="0"/>
              <a:t>In the month of August there was highest number of international bookings followed by a sharp decrease in September.</a:t>
            </a:r>
          </a:p>
          <a:p>
            <a:pPr marL="0" indent="0">
              <a:buNone/>
            </a:pPr>
            <a:endParaRPr lang="en-IN" sz="1800" dirty="0"/>
          </a:p>
        </p:txBody>
      </p:sp>
    </p:spTree>
    <p:extLst>
      <p:ext uri="{BB962C8B-B14F-4D97-AF65-F5344CB8AC3E}">
        <p14:creationId xmlns:p14="http://schemas.microsoft.com/office/powerpoint/2010/main" val="3021965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Conclusion</a:t>
            </a:r>
            <a:endParaRPr lang="en-IN" sz="4800" b="1"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000" dirty="0" smtClean="0"/>
              <a:t>On the basis of the visualization we require non-refundable deposits or we should have stricter cancellation policies in order to reduce the booking cancelations.</a:t>
            </a:r>
          </a:p>
          <a:p>
            <a:pPr>
              <a:buFont typeface="Wingdings" panose="05000000000000000000" pitchFamily="2" charset="2"/>
              <a:buChar char="Ø"/>
            </a:pPr>
            <a:r>
              <a:rPr lang="en-US" sz="2000" dirty="0" smtClean="0"/>
              <a:t>We should offer discounts for non-cancelable bookings.</a:t>
            </a:r>
          </a:p>
          <a:p>
            <a:pPr>
              <a:buFont typeface="Wingdings" panose="05000000000000000000" pitchFamily="2" charset="2"/>
              <a:buChar char="Ø"/>
            </a:pPr>
            <a:r>
              <a:rPr lang="en-US" sz="2000" dirty="0" smtClean="0"/>
              <a:t> We have seen that international guest are less likely to cancel and they tend to stay longer than the domestic guest therefore we can promote longer stay offers to international guests.</a:t>
            </a:r>
          </a:p>
          <a:p>
            <a:pPr>
              <a:buFont typeface="Wingdings" panose="05000000000000000000" pitchFamily="2" charset="2"/>
              <a:buChar char="Ø"/>
            </a:pPr>
            <a:r>
              <a:rPr lang="en-US" sz="2000" dirty="0" smtClean="0"/>
              <a:t>We can see that the guest with special request are less likely to cancel therefore we should upsell personalized services.</a:t>
            </a:r>
            <a:endParaRPr lang="en-US" sz="2000" dirty="0" smtClean="0"/>
          </a:p>
          <a:p>
            <a:pPr>
              <a:buFont typeface="Wingdings" panose="05000000000000000000" pitchFamily="2" charset="2"/>
              <a:buChar char="Ø"/>
            </a:pPr>
            <a:r>
              <a:rPr lang="en-US" sz="2000" dirty="0" smtClean="0"/>
              <a:t>We can also offer early booking discounts for advance reservations.</a:t>
            </a:r>
          </a:p>
          <a:p>
            <a:pPr>
              <a:buFont typeface="Wingdings" panose="05000000000000000000" pitchFamily="2" charset="2"/>
              <a:buChar char="Ø"/>
            </a:pPr>
            <a:r>
              <a:rPr lang="en-US" sz="2000" dirty="0" smtClean="0"/>
              <a:t>We can also increase the rates for last minute bookings </a:t>
            </a:r>
            <a:endParaRPr lang="en-US" sz="2000" dirty="0"/>
          </a:p>
          <a:p>
            <a:pPr>
              <a:buFont typeface="Wingdings" panose="05000000000000000000" pitchFamily="2" charset="2"/>
              <a:buChar char="Ø"/>
            </a:pPr>
            <a:r>
              <a:rPr lang="en-US" sz="2000" dirty="0" smtClean="0"/>
              <a:t>To improve the guest retention we can offer discounts for future stays.</a:t>
            </a:r>
            <a:endParaRPr lang="en-IN" sz="2000" dirty="0"/>
          </a:p>
        </p:txBody>
      </p:sp>
    </p:spTree>
    <p:extLst>
      <p:ext uri="{BB962C8B-B14F-4D97-AF65-F5344CB8AC3E}">
        <p14:creationId xmlns:p14="http://schemas.microsoft.com/office/powerpoint/2010/main" val="4020972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smtClean="0"/>
              <a:t>References</a:t>
            </a:r>
            <a:endParaRPr lang="en-IN" sz="4800" b="1" dirty="0"/>
          </a:p>
        </p:txBody>
      </p:sp>
      <p:sp>
        <p:nvSpPr>
          <p:cNvPr id="3" name="Content Placeholder 2"/>
          <p:cNvSpPr>
            <a:spLocks noGrp="1"/>
          </p:cNvSpPr>
          <p:nvPr>
            <p:ph idx="1"/>
          </p:nvPr>
        </p:nvSpPr>
        <p:spPr/>
        <p:txBody>
          <a:bodyPr>
            <a:normAutofit/>
          </a:bodyPr>
          <a:lstStyle/>
          <a:p>
            <a:pPr marL="0" indent="0">
              <a:buNone/>
            </a:pPr>
            <a:r>
              <a:rPr lang="en-US" sz="2800" b="1" dirty="0" smtClean="0"/>
              <a:t>Data: </a:t>
            </a:r>
            <a:r>
              <a:rPr lang="en-US" sz="2800" dirty="0" smtClean="0"/>
              <a:t>From Newton School</a:t>
            </a:r>
          </a:p>
          <a:p>
            <a:pPr marL="0" indent="0">
              <a:buNone/>
            </a:pPr>
            <a:endParaRPr lang="en-US" sz="2800" dirty="0" smtClean="0"/>
          </a:p>
          <a:p>
            <a:pPr marL="0" indent="0">
              <a:buNone/>
            </a:pPr>
            <a:r>
              <a:rPr lang="en-US" sz="2800" b="1" dirty="0" smtClean="0"/>
              <a:t>Tools used: </a:t>
            </a:r>
            <a:r>
              <a:rPr lang="en-US" sz="2800" dirty="0" smtClean="0"/>
              <a:t>Python and its libraries like Pandas, Seaborn, Matplotlib etc.</a:t>
            </a:r>
          </a:p>
          <a:p>
            <a:pPr marL="0" indent="0">
              <a:buNone/>
            </a:pPr>
            <a:endParaRPr lang="en-US" sz="2800" dirty="0" smtClean="0"/>
          </a:p>
          <a:p>
            <a:pPr marL="0" indent="0">
              <a:buNone/>
            </a:pPr>
            <a:r>
              <a:rPr lang="en-US" sz="2800" b="1" dirty="0" smtClean="0"/>
              <a:t>Software used: </a:t>
            </a:r>
            <a:r>
              <a:rPr lang="en-US" sz="2800" dirty="0" err="1" smtClean="0"/>
              <a:t>Juypter</a:t>
            </a:r>
            <a:r>
              <a:rPr lang="en-US" sz="2800" dirty="0" smtClean="0"/>
              <a:t> Notebook</a:t>
            </a:r>
            <a:endParaRPr lang="en-US" sz="2800" dirty="0"/>
          </a:p>
        </p:txBody>
      </p:sp>
    </p:spTree>
    <p:extLst>
      <p:ext uri="{BB962C8B-B14F-4D97-AF65-F5344CB8AC3E}">
        <p14:creationId xmlns:p14="http://schemas.microsoft.com/office/powerpoint/2010/main" val="3575990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1700808"/>
            <a:ext cx="7416824" cy="1862048"/>
          </a:xfrm>
          <a:prstGeom prst="rect">
            <a:avLst/>
          </a:prstGeom>
          <a:noFill/>
        </p:spPr>
        <p:txBody>
          <a:bodyPr wrap="square" rtlCol="0">
            <a:prstTxWarp prst="textFadeRight">
              <a:avLst/>
            </a:prstTxWarp>
            <a:spAutoFit/>
            <a:scene3d>
              <a:camera prst="isometricOffAxis1Right"/>
              <a:lightRig rig="threePt" dir="t"/>
            </a:scene3d>
          </a:bodyPr>
          <a:lstStyle/>
          <a:p>
            <a:pPr algn="ctr"/>
            <a:r>
              <a:rPr lang="en-US" sz="11500" b="1" dirty="0" smtClean="0">
                <a:effectLst/>
              </a:rPr>
              <a:t>Thank You</a:t>
            </a:r>
            <a:endParaRPr lang="en-IN" sz="11500" b="1" dirty="0">
              <a:effectLst/>
            </a:endParaRPr>
          </a:p>
        </p:txBody>
      </p:sp>
    </p:spTree>
    <p:extLst>
      <p:ext uri="{BB962C8B-B14F-4D97-AF65-F5344CB8AC3E}">
        <p14:creationId xmlns:p14="http://schemas.microsoft.com/office/powerpoint/2010/main" val="2214570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6000" b="1" cap="none" dirty="0" smtClean="0"/>
              <a:t>Agenda</a:t>
            </a:r>
            <a:endParaRPr lang="en-IN" b="1" cap="none" dirty="0"/>
          </a:p>
        </p:txBody>
      </p:sp>
      <p:sp>
        <p:nvSpPr>
          <p:cNvPr id="4" name="Content Placeholder 3"/>
          <p:cNvSpPr>
            <a:spLocks noGrp="1"/>
          </p:cNvSpPr>
          <p:nvPr>
            <p:ph idx="1"/>
          </p:nvPr>
        </p:nvSpPr>
        <p:spPr/>
        <p:txBody>
          <a:bodyPr/>
          <a:lstStyle/>
          <a:p>
            <a:pPr fontAlgn="base">
              <a:buFont typeface="Wingdings" panose="05000000000000000000" pitchFamily="2" charset="2"/>
              <a:buChar char="Ø"/>
            </a:pPr>
            <a:r>
              <a:rPr lang="en-US" dirty="0"/>
              <a:t>Problem Statement</a:t>
            </a:r>
          </a:p>
          <a:p>
            <a:pPr fontAlgn="base">
              <a:buFont typeface="Wingdings" panose="05000000000000000000" pitchFamily="2" charset="2"/>
              <a:buChar char="Ø"/>
            </a:pPr>
            <a:endParaRPr lang="en-US" dirty="0"/>
          </a:p>
          <a:p>
            <a:pPr fontAlgn="base">
              <a:buFont typeface="Wingdings" panose="05000000000000000000" pitchFamily="2" charset="2"/>
              <a:buChar char="Ø"/>
            </a:pPr>
            <a:r>
              <a:rPr lang="en-US" dirty="0"/>
              <a:t>Data Description</a:t>
            </a:r>
          </a:p>
          <a:p>
            <a:pPr fontAlgn="base">
              <a:buFont typeface="Wingdings" panose="05000000000000000000" pitchFamily="2" charset="2"/>
              <a:buChar char="Ø"/>
            </a:pPr>
            <a:endParaRPr lang="en-US" dirty="0"/>
          </a:p>
          <a:p>
            <a:pPr fontAlgn="base">
              <a:buFont typeface="Wingdings" panose="05000000000000000000" pitchFamily="2" charset="2"/>
              <a:buChar char="Ø"/>
            </a:pPr>
            <a:r>
              <a:rPr lang="en-US" dirty="0" smtClean="0"/>
              <a:t>Key </a:t>
            </a:r>
            <a:r>
              <a:rPr lang="en-US" dirty="0"/>
              <a:t>Metrics and Visualizations</a:t>
            </a:r>
          </a:p>
          <a:p>
            <a:pPr fontAlgn="base">
              <a:buFont typeface="Wingdings" panose="05000000000000000000" pitchFamily="2" charset="2"/>
              <a:buChar char="Ø"/>
            </a:pPr>
            <a:endParaRPr lang="en-US" dirty="0"/>
          </a:p>
          <a:p>
            <a:pPr>
              <a:buFont typeface="Wingdings" panose="05000000000000000000" pitchFamily="2" charset="2"/>
              <a:buChar char="Ø"/>
            </a:pPr>
            <a:r>
              <a:rPr lang="en-US" dirty="0" smtClean="0"/>
              <a:t>Conclusion</a:t>
            </a:r>
            <a:endParaRPr lang="en-IN" dirty="0"/>
          </a:p>
        </p:txBody>
      </p:sp>
    </p:spTree>
    <p:extLst>
      <p:ext uri="{BB962C8B-B14F-4D97-AF65-F5344CB8AC3E}">
        <p14:creationId xmlns:p14="http://schemas.microsoft.com/office/powerpoint/2010/main" val="3426051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a:r>
              <a:rPr lang="en-US" sz="5400" b="1" cap="none" dirty="0" smtClean="0"/>
              <a:t>Problem statement</a:t>
            </a:r>
            <a:endParaRPr lang="en-IN" sz="5400" b="1" cap="none" dirty="0"/>
          </a:p>
        </p:txBody>
      </p:sp>
      <p:sp>
        <p:nvSpPr>
          <p:cNvPr id="4" name="Content Placeholder 3"/>
          <p:cNvSpPr>
            <a:spLocks noGrp="1"/>
          </p:cNvSpPr>
          <p:nvPr>
            <p:ph idx="1"/>
          </p:nvPr>
        </p:nvSpPr>
        <p:spPr>
          <a:xfrm>
            <a:off x="611560" y="1988840"/>
            <a:ext cx="7992888" cy="4091285"/>
          </a:xfrm>
        </p:spPr>
        <p:txBody>
          <a:bodyPr>
            <a:noAutofit/>
          </a:bodyPr>
          <a:lstStyle/>
          <a:p>
            <a:pPr marL="0" indent="0">
              <a:buNone/>
            </a:pPr>
            <a:r>
              <a:rPr lang="en-US" sz="2000" dirty="0" smtClean="0"/>
              <a:t>Our task is to analyze hotel </a:t>
            </a:r>
            <a:r>
              <a:rPr lang="en-US" sz="2000" dirty="0"/>
              <a:t>booking data to identify key trends, patterns, and insights that can help hotel management make data-driven decisions. The project involves conducting an Exploratory Data Analysis (EDA) on a dataset of hotel bookings, which includes detailed information such as booking dates, arrival dates, length of stay, customer details, special requests, and more. The analysis will be performed using Python, utilizing libraries like Pandas, Seaborn, and Matplotlib for data manipulation and visualization.</a:t>
            </a:r>
            <a:endParaRPr lang="en-IN" sz="2000" dirty="0"/>
          </a:p>
        </p:txBody>
      </p:sp>
    </p:spTree>
    <p:extLst>
      <p:ext uri="{BB962C8B-B14F-4D97-AF65-F5344CB8AC3E}">
        <p14:creationId xmlns:p14="http://schemas.microsoft.com/office/powerpoint/2010/main" val="2801453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cap="none" dirty="0" smtClean="0"/>
              <a:t>Methodology</a:t>
            </a:r>
            <a:endParaRPr lang="en-IN" sz="4400" b="1" cap="none" dirty="0"/>
          </a:p>
        </p:txBody>
      </p:sp>
      <p:sp>
        <p:nvSpPr>
          <p:cNvPr id="3" name="Content Placeholder 2"/>
          <p:cNvSpPr>
            <a:spLocks noGrp="1"/>
          </p:cNvSpPr>
          <p:nvPr>
            <p:ph idx="1"/>
          </p:nvPr>
        </p:nvSpPr>
        <p:spPr>
          <a:xfrm>
            <a:off x="304800" y="1772816"/>
            <a:ext cx="8686800" cy="4307309"/>
          </a:xfrm>
        </p:spPr>
        <p:txBody>
          <a:bodyPr>
            <a:normAutofit/>
          </a:bodyPr>
          <a:lstStyle/>
          <a:p>
            <a:pPr>
              <a:buFont typeface="Wingdings" panose="05000000000000000000" pitchFamily="2" charset="2"/>
              <a:buChar char="Ø"/>
            </a:pPr>
            <a:r>
              <a:rPr lang="en-US" sz="2000" dirty="0" smtClean="0"/>
              <a:t>Firstly we have extracted the data and loaded it in pandas.</a:t>
            </a:r>
          </a:p>
          <a:p>
            <a:pPr>
              <a:buFont typeface="Wingdings" panose="05000000000000000000" pitchFamily="2" charset="2"/>
              <a:buChar char="Ø"/>
            </a:pPr>
            <a:r>
              <a:rPr lang="en-US" sz="2000" dirty="0" smtClean="0"/>
              <a:t>Then we looked the data and its data types where we found some incorrect data types so correct them in order to visualize them properly.</a:t>
            </a:r>
          </a:p>
          <a:p>
            <a:pPr>
              <a:buFont typeface="Wingdings" panose="05000000000000000000" pitchFamily="2" charset="2"/>
              <a:buChar char="Ø"/>
            </a:pPr>
            <a:r>
              <a:rPr lang="en-US" sz="2000" dirty="0" smtClean="0"/>
              <a:t>After that we checked for duplicates and drop them.</a:t>
            </a:r>
          </a:p>
          <a:p>
            <a:pPr>
              <a:buFont typeface="Wingdings" panose="05000000000000000000" pitchFamily="2" charset="2"/>
              <a:buChar char="Ø"/>
            </a:pPr>
            <a:r>
              <a:rPr lang="en-US" sz="2000" dirty="0" smtClean="0"/>
              <a:t>Then we checked for the missing values and found missing values</a:t>
            </a:r>
          </a:p>
          <a:p>
            <a:pPr>
              <a:buFont typeface="Wingdings" panose="05000000000000000000" pitchFamily="2" charset="2"/>
              <a:buChar char="Ø"/>
            </a:pPr>
            <a:r>
              <a:rPr lang="en-US" sz="2000" dirty="0" smtClean="0"/>
              <a:t>in about four columns.</a:t>
            </a:r>
          </a:p>
          <a:p>
            <a:pPr>
              <a:buFont typeface="Wingdings" panose="05000000000000000000" pitchFamily="2" charset="2"/>
              <a:buChar char="Ø"/>
            </a:pPr>
            <a:r>
              <a:rPr lang="en-US" sz="2000" dirty="0" smtClean="0"/>
              <a:t>Then we checked for outliers and filled those missing values accordingly. If outliers were found then filled them with median else with mean.</a:t>
            </a:r>
            <a:r>
              <a:rPr lang="en-IN" sz="2000" dirty="0" smtClean="0"/>
              <a:t> Filled  the categorical values with the mode.</a:t>
            </a:r>
          </a:p>
          <a:p>
            <a:pPr>
              <a:buFont typeface="Wingdings" panose="05000000000000000000" pitchFamily="2" charset="2"/>
              <a:buChar char="Ø"/>
            </a:pPr>
            <a:r>
              <a:rPr lang="en-US" sz="2000" dirty="0" smtClean="0"/>
              <a:t>Then we analyzed the data with the help of various functions like mean, groupby, lambda and various graphs like bar and line graph.</a:t>
            </a:r>
            <a:endParaRPr lang="en-IN" sz="2000" dirty="0" smtClean="0"/>
          </a:p>
        </p:txBody>
      </p:sp>
    </p:spTree>
    <p:extLst>
      <p:ext uri="{BB962C8B-B14F-4D97-AF65-F5344CB8AC3E}">
        <p14:creationId xmlns:p14="http://schemas.microsoft.com/office/powerpoint/2010/main" val="3834463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pload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2132856"/>
            <a:ext cx="4584204" cy="43148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pPr algn="ctr"/>
            <a:r>
              <a:rPr lang="en-US" sz="4000" b="1" cap="none" dirty="0" smtClean="0"/>
              <a:t>Relation between lead time and length of stay</a:t>
            </a:r>
            <a:endParaRPr lang="en-IN" sz="4000" b="1" cap="none" dirty="0"/>
          </a:p>
        </p:txBody>
      </p:sp>
      <p:sp>
        <p:nvSpPr>
          <p:cNvPr id="3" name="Content Placeholder 2"/>
          <p:cNvSpPr>
            <a:spLocks noGrp="1"/>
          </p:cNvSpPr>
          <p:nvPr>
            <p:ph idx="1"/>
          </p:nvPr>
        </p:nvSpPr>
        <p:spPr>
          <a:xfrm>
            <a:off x="304800" y="1844824"/>
            <a:ext cx="8686800" cy="4235301"/>
          </a:xfrm>
        </p:spPr>
        <p:txBody>
          <a:bodyPr>
            <a:normAutofit/>
          </a:bodyPr>
          <a:lstStyle/>
          <a:p>
            <a:pPr marL="0" indent="0">
              <a:buNone/>
            </a:pPr>
            <a:endParaRPr lang="en-IN" sz="1800" dirty="0" smtClean="0"/>
          </a:p>
          <a:p>
            <a:pPr marL="0" indent="0">
              <a:buNone/>
            </a:pPr>
            <a:endParaRPr lang="en-IN" sz="1800" dirty="0"/>
          </a:p>
          <a:p>
            <a:pPr marL="0" indent="0">
              <a:buNone/>
            </a:pPr>
            <a:r>
              <a:rPr lang="en-IN" sz="1800" dirty="0" smtClean="0"/>
              <a:t>With the chart it is clearly visible  </a:t>
            </a:r>
          </a:p>
          <a:p>
            <a:pPr marL="0" indent="0">
              <a:buNone/>
            </a:pPr>
            <a:r>
              <a:rPr lang="en-IN" sz="1800" dirty="0" smtClean="0"/>
              <a:t>that </a:t>
            </a:r>
            <a:r>
              <a:rPr lang="en-IN" sz="1800" dirty="0"/>
              <a:t>there is no strong relation </a:t>
            </a:r>
            <a:endParaRPr lang="en-IN" sz="1800" dirty="0" smtClean="0"/>
          </a:p>
          <a:p>
            <a:pPr marL="0" indent="0">
              <a:buNone/>
            </a:pPr>
            <a:r>
              <a:rPr lang="en-IN" sz="1800" dirty="0" smtClean="0"/>
              <a:t>between </a:t>
            </a:r>
            <a:r>
              <a:rPr lang="en-IN" sz="1800" dirty="0"/>
              <a:t>the two variables</a:t>
            </a:r>
            <a:r>
              <a:rPr lang="en-IN" sz="1800" b="1" dirty="0"/>
              <a:t> </a:t>
            </a:r>
            <a:r>
              <a:rPr lang="en-IN" sz="1800" dirty="0"/>
              <a:t>as the </a:t>
            </a:r>
            <a:endParaRPr lang="en-IN" sz="1800" dirty="0" smtClean="0"/>
          </a:p>
          <a:p>
            <a:pPr marL="0" indent="0">
              <a:buNone/>
            </a:pPr>
            <a:r>
              <a:rPr lang="en-IN" sz="1800" dirty="0" smtClean="0"/>
              <a:t>points </a:t>
            </a:r>
            <a:r>
              <a:rPr lang="en-IN" sz="1800" dirty="0"/>
              <a:t>are widely scattered and do </a:t>
            </a:r>
            <a:endParaRPr lang="en-IN" sz="1800" dirty="0" smtClean="0"/>
          </a:p>
          <a:p>
            <a:pPr marL="0" indent="0">
              <a:buNone/>
            </a:pPr>
            <a:r>
              <a:rPr lang="en-IN" sz="1800" dirty="0" smtClean="0"/>
              <a:t>not </a:t>
            </a:r>
            <a:r>
              <a:rPr lang="en-IN" sz="1800" dirty="0"/>
              <a:t>form any upward or downward </a:t>
            </a:r>
            <a:endParaRPr lang="en-IN" sz="1800" dirty="0" smtClean="0"/>
          </a:p>
          <a:p>
            <a:pPr marL="0" indent="0">
              <a:buNone/>
            </a:pPr>
            <a:r>
              <a:rPr lang="en-IN" sz="1800" dirty="0" smtClean="0"/>
              <a:t>trend</a:t>
            </a:r>
            <a:r>
              <a:rPr lang="en-IN" sz="1800" dirty="0"/>
              <a:t>.</a:t>
            </a:r>
            <a:br>
              <a:rPr lang="en-IN" sz="1800" dirty="0"/>
            </a:br>
            <a:endParaRPr lang="en-IN" sz="1800" dirty="0"/>
          </a:p>
        </p:txBody>
      </p:sp>
    </p:spTree>
    <p:extLst>
      <p:ext uri="{BB962C8B-B14F-4D97-AF65-F5344CB8AC3E}">
        <p14:creationId xmlns:p14="http://schemas.microsoft.com/office/powerpoint/2010/main" val="2574949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Upload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1772816"/>
            <a:ext cx="4104456" cy="42484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pPr algn="ctr"/>
            <a:r>
              <a:rPr lang="en-US" b="1" cap="none" dirty="0" smtClean="0"/>
              <a:t>Distribution of ADR across different Customer </a:t>
            </a:r>
            <a:r>
              <a:rPr lang="en-US" b="1" cap="none" dirty="0"/>
              <a:t>T</a:t>
            </a:r>
            <a:r>
              <a:rPr lang="en-US" b="1" cap="none" dirty="0" smtClean="0"/>
              <a:t>ypes</a:t>
            </a:r>
            <a:endParaRPr lang="en-IN" b="1" cap="none" dirty="0"/>
          </a:p>
        </p:txBody>
      </p:sp>
      <p:sp>
        <p:nvSpPr>
          <p:cNvPr id="3" name="Content Placeholder 2"/>
          <p:cNvSpPr>
            <a:spLocks noGrp="1"/>
          </p:cNvSpPr>
          <p:nvPr>
            <p:ph idx="1"/>
          </p:nvPr>
        </p:nvSpPr>
        <p:spPr>
          <a:xfrm>
            <a:off x="304800" y="1554162"/>
            <a:ext cx="8686800" cy="4899174"/>
          </a:xfrm>
        </p:spPr>
        <p:txBody>
          <a:bodyPr>
            <a:normAutofit lnSpcReduction="10000"/>
          </a:bodyPr>
          <a:lstStyle/>
          <a:p>
            <a:pPr marL="0" indent="0">
              <a:buNone/>
            </a:pPr>
            <a:r>
              <a:rPr lang="en-IN" sz="1800" dirty="0"/>
              <a:t>In the </a:t>
            </a:r>
            <a:r>
              <a:rPr lang="en-IN" sz="1800" dirty="0" smtClean="0"/>
              <a:t>chart we </a:t>
            </a:r>
            <a:r>
              <a:rPr lang="en-IN" sz="1800" dirty="0"/>
              <a:t>can see that there are </a:t>
            </a:r>
            <a:r>
              <a:rPr lang="en-IN" sz="1800" dirty="0" smtClean="0"/>
              <a:t>outliers</a:t>
            </a:r>
          </a:p>
          <a:p>
            <a:pPr marL="0" indent="0">
              <a:buNone/>
            </a:pPr>
            <a:r>
              <a:rPr lang="en-IN" sz="1800" dirty="0" smtClean="0"/>
              <a:t> </a:t>
            </a:r>
            <a:r>
              <a:rPr lang="en-IN" sz="1800" dirty="0"/>
              <a:t>in each and every customer type.</a:t>
            </a:r>
          </a:p>
          <a:p>
            <a:pPr marL="0" indent="0" fontAlgn="base">
              <a:buNone/>
            </a:pPr>
            <a:r>
              <a:rPr lang="en-IN" sz="1800" b="1" dirty="0" smtClean="0"/>
              <a:t>Transient </a:t>
            </a:r>
            <a:r>
              <a:rPr lang="en-IN" sz="1800" b="1" dirty="0"/>
              <a:t>:</a:t>
            </a:r>
            <a:r>
              <a:rPr lang="en-IN" sz="1800" dirty="0"/>
              <a:t> M</a:t>
            </a:r>
            <a:r>
              <a:rPr lang="en-IN" sz="1800" dirty="0" smtClean="0"/>
              <a:t>ost </a:t>
            </a:r>
            <a:r>
              <a:rPr lang="en-IN" sz="1800" dirty="0"/>
              <a:t>transient ADR </a:t>
            </a:r>
            <a:endParaRPr lang="en-IN" sz="1800" dirty="0" smtClean="0"/>
          </a:p>
          <a:p>
            <a:pPr marL="0" indent="0" fontAlgn="base">
              <a:buNone/>
            </a:pPr>
            <a:r>
              <a:rPr lang="en-IN" sz="1800" dirty="0" smtClean="0"/>
              <a:t>values </a:t>
            </a:r>
            <a:r>
              <a:rPr lang="en-IN" sz="1800" dirty="0"/>
              <a:t>cluster around certain range but  </a:t>
            </a:r>
            <a:endParaRPr lang="en-IN" sz="1800" dirty="0" smtClean="0"/>
          </a:p>
          <a:p>
            <a:pPr marL="0" indent="0" fontAlgn="base">
              <a:buNone/>
            </a:pPr>
            <a:r>
              <a:rPr lang="en-IN" sz="1800" dirty="0" smtClean="0"/>
              <a:t>there </a:t>
            </a:r>
            <a:r>
              <a:rPr lang="en-IN" sz="1800" dirty="0"/>
              <a:t>are some booking that are highly-priced.</a:t>
            </a:r>
          </a:p>
          <a:p>
            <a:pPr marL="0" indent="0" fontAlgn="base">
              <a:buNone/>
            </a:pPr>
            <a:r>
              <a:rPr lang="en-IN" sz="1800" b="1" dirty="0"/>
              <a:t>Transient party:</a:t>
            </a:r>
            <a:r>
              <a:rPr lang="en-IN" sz="1800" dirty="0"/>
              <a:t> </a:t>
            </a:r>
            <a:r>
              <a:rPr lang="en-IN" sz="1800" dirty="0" smtClean="0"/>
              <a:t>Few </a:t>
            </a:r>
            <a:r>
              <a:rPr lang="en-IN" sz="1800" dirty="0"/>
              <a:t>outliers </a:t>
            </a:r>
            <a:r>
              <a:rPr lang="en-IN" sz="1800" dirty="0" smtClean="0"/>
              <a:t>can be seen</a:t>
            </a:r>
          </a:p>
          <a:p>
            <a:pPr marL="0" indent="0" fontAlgn="base">
              <a:buNone/>
            </a:pPr>
            <a:r>
              <a:rPr lang="en-IN" sz="1800" dirty="0" smtClean="0"/>
              <a:t>suggesting </a:t>
            </a:r>
            <a:r>
              <a:rPr lang="en-IN" sz="1800" dirty="0"/>
              <a:t>that typical rates for these </a:t>
            </a:r>
          </a:p>
          <a:p>
            <a:pPr marL="0" indent="0" fontAlgn="base">
              <a:buNone/>
            </a:pPr>
            <a:r>
              <a:rPr lang="en-IN" sz="1800" dirty="0" smtClean="0"/>
              <a:t>customers </a:t>
            </a:r>
            <a:r>
              <a:rPr lang="en-IN" sz="1800" dirty="0"/>
              <a:t>may be moderately high but </a:t>
            </a:r>
            <a:r>
              <a:rPr lang="en-IN" sz="1800" dirty="0" smtClean="0"/>
              <a:t>there</a:t>
            </a:r>
          </a:p>
          <a:p>
            <a:pPr marL="0" indent="0" fontAlgn="base">
              <a:buNone/>
            </a:pPr>
            <a:r>
              <a:rPr lang="en-IN" sz="1800" dirty="0" smtClean="0"/>
              <a:t>are </a:t>
            </a:r>
            <a:r>
              <a:rPr lang="en-IN" sz="1800" dirty="0"/>
              <a:t>occasional bookings that skew higher.</a:t>
            </a:r>
          </a:p>
          <a:p>
            <a:pPr marL="0" indent="0" fontAlgn="base">
              <a:buNone/>
            </a:pPr>
            <a:r>
              <a:rPr lang="en-IN" sz="1800" b="1" dirty="0"/>
              <a:t>Contract and Group:</a:t>
            </a:r>
            <a:r>
              <a:rPr lang="en-IN" sz="1800" dirty="0"/>
              <a:t> As compared to other </a:t>
            </a:r>
            <a:endParaRPr lang="en-IN" sz="1800" dirty="0" smtClean="0"/>
          </a:p>
          <a:p>
            <a:pPr marL="0" indent="0" fontAlgn="base">
              <a:buNone/>
            </a:pPr>
            <a:r>
              <a:rPr lang="en-IN" sz="1800" dirty="0" smtClean="0"/>
              <a:t>customers </a:t>
            </a:r>
            <a:r>
              <a:rPr lang="en-IN" sz="1800" dirty="0"/>
              <a:t>these customers appear tightly </a:t>
            </a:r>
            <a:endParaRPr lang="en-IN" sz="1800" dirty="0" smtClean="0"/>
          </a:p>
          <a:p>
            <a:pPr marL="0" indent="0" fontAlgn="base">
              <a:buNone/>
            </a:pPr>
            <a:r>
              <a:rPr lang="en-IN" sz="1800" dirty="0" smtClean="0"/>
              <a:t>clustered </a:t>
            </a:r>
            <a:r>
              <a:rPr lang="en-IN" sz="1800" dirty="0"/>
              <a:t>with lower median and fewer outliers </a:t>
            </a:r>
            <a:endParaRPr lang="en-IN" sz="1800" dirty="0" smtClean="0"/>
          </a:p>
          <a:p>
            <a:pPr marL="0" indent="0" fontAlgn="base">
              <a:buNone/>
            </a:pPr>
            <a:r>
              <a:rPr lang="en-IN" sz="1800" dirty="0" smtClean="0"/>
              <a:t>that </a:t>
            </a:r>
            <a:r>
              <a:rPr lang="en-IN" sz="1800" dirty="0"/>
              <a:t>suggest these customers tend to  have </a:t>
            </a:r>
            <a:endParaRPr lang="en-IN" sz="1800" dirty="0" smtClean="0"/>
          </a:p>
          <a:p>
            <a:pPr marL="0" indent="0" fontAlgn="base">
              <a:buNone/>
            </a:pPr>
            <a:r>
              <a:rPr lang="en-IN" sz="1800" dirty="0" smtClean="0"/>
              <a:t>more </a:t>
            </a:r>
            <a:r>
              <a:rPr lang="en-IN" sz="1800" dirty="0"/>
              <a:t>standardized ADRs which shows </a:t>
            </a:r>
            <a:endParaRPr lang="en-IN" sz="1800" dirty="0" smtClean="0"/>
          </a:p>
          <a:p>
            <a:pPr marL="0" indent="0" fontAlgn="base">
              <a:buNone/>
            </a:pPr>
            <a:r>
              <a:rPr lang="en-IN" sz="1800" dirty="0" smtClean="0"/>
              <a:t>consistency</a:t>
            </a:r>
            <a:r>
              <a:rPr lang="en-IN" sz="1800" dirty="0"/>
              <a:t>. </a:t>
            </a:r>
          </a:p>
          <a:p>
            <a:endParaRPr lang="en-US" sz="1800" dirty="0"/>
          </a:p>
          <a:p>
            <a:endParaRPr lang="en-IN" sz="1800" dirty="0"/>
          </a:p>
        </p:txBody>
      </p:sp>
    </p:spTree>
    <p:extLst>
      <p:ext uri="{BB962C8B-B14F-4D97-AF65-F5344CB8AC3E}">
        <p14:creationId xmlns:p14="http://schemas.microsoft.com/office/powerpoint/2010/main" val="2314187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pload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068960"/>
            <a:ext cx="8418190" cy="352274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Autofit/>
          </a:bodyPr>
          <a:lstStyle/>
          <a:p>
            <a:pPr algn="ctr"/>
            <a:r>
              <a:rPr lang="en-US" sz="4000" b="1" cap="none" dirty="0" smtClean="0"/>
              <a:t>Cancellation rate by lead time</a:t>
            </a:r>
            <a:endParaRPr lang="en-IN" sz="4000" b="1" cap="none" dirty="0"/>
          </a:p>
        </p:txBody>
      </p:sp>
      <p:sp>
        <p:nvSpPr>
          <p:cNvPr id="3" name="Content Placeholder 2"/>
          <p:cNvSpPr>
            <a:spLocks noGrp="1"/>
          </p:cNvSpPr>
          <p:nvPr>
            <p:ph idx="1"/>
          </p:nvPr>
        </p:nvSpPr>
        <p:spPr>
          <a:xfrm>
            <a:off x="467544" y="1554162"/>
            <a:ext cx="8418190" cy="1298773"/>
          </a:xfrm>
        </p:spPr>
        <p:txBody>
          <a:bodyPr>
            <a:normAutofit fontScale="47500" lnSpcReduction="20000"/>
          </a:bodyPr>
          <a:lstStyle/>
          <a:p>
            <a:pPr marL="0" indent="0" fontAlgn="base">
              <a:buNone/>
            </a:pPr>
            <a:r>
              <a:rPr lang="en-IN" dirty="0"/>
              <a:t>W</a:t>
            </a:r>
            <a:r>
              <a:rPr lang="en-IN" dirty="0" smtClean="0"/>
              <a:t>e </a:t>
            </a:r>
            <a:r>
              <a:rPr lang="en-IN" dirty="0"/>
              <a:t>can see that as the lead time increases the rate of cancellation is increasing which means that advance booking likely have a higher chances of cancellation as the plans of the people may change over the time. So we can say that last minute booking are more ‘committed’.</a:t>
            </a:r>
          </a:p>
          <a:p>
            <a:pPr marL="0" indent="0" fontAlgn="base">
              <a:buNone/>
            </a:pPr>
            <a:r>
              <a:rPr lang="en-IN" dirty="0"/>
              <a:t> </a:t>
            </a:r>
          </a:p>
          <a:p>
            <a:pPr marL="0" indent="0" fontAlgn="base">
              <a:buNone/>
            </a:pPr>
            <a:r>
              <a:rPr lang="en-IN" dirty="0"/>
              <a:t>In the final bin there is extremely high cancelation rate which can mean there might be few bookings only in that range. We can check bin size especially for the final bin to get a more clear view.</a:t>
            </a:r>
          </a:p>
          <a:p>
            <a:endParaRPr lang="en-IN" dirty="0"/>
          </a:p>
        </p:txBody>
      </p:sp>
    </p:spTree>
    <p:extLst>
      <p:ext uri="{BB962C8B-B14F-4D97-AF65-F5344CB8AC3E}">
        <p14:creationId xmlns:p14="http://schemas.microsoft.com/office/powerpoint/2010/main" val="1521678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Upload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068960"/>
            <a:ext cx="7488832" cy="3384376"/>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pPr algn="ctr"/>
            <a:r>
              <a:rPr lang="en-US" sz="4000" b="1" cap="none" dirty="0" smtClean="0"/>
              <a:t>Cancellation by day of week</a:t>
            </a:r>
            <a:endParaRPr lang="en-IN" sz="4000" b="1" cap="none" dirty="0"/>
          </a:p>
        </p:txBody>
      </p:sp>
      <p:sp>
        <p:nvSpPr>
          <p:cNvPr id="3" name="Content Placeholder 2"/>
          <p:cNvSpPr>
            <a:spLocks noGrp="1"/>
          </p:cNvSpPr>
          <p:nvPr>
            <p:ph idx="1"/>
          </p:nvPr>
        </p:nvSpPr>
        <p:spPr>
          <a:xfrm>
            <a:off x="827584" y="1554163"/>
            <a:ext cx="7632848" cy="1514798"/>
          </a:xfrm>
        </p:spPr>
        <p:txBody>
          <a:bodyPr>
            <a:normAutofit fontScale="55000" lnSpcReduction="20000"/>
          </a:bodyPr>
          <a:lstStyle/>
          <a:p>
            <a:pPr marL="0" indent="0" fontAlgn="base">
              <a:buNone/>
            </a:pPr>
            <a:r>
              <a:rPr lang="en-IN" dirty="0"/>
              <a:t>On Friday and Saturday relatively higher cancellation rate can be seen which shows that weekends arrivals are more prone to cancellation</a:t>
            </a:r>
            <a:r>
              <a:rPr lang="en-IN" dirty="0" smtClean="0"/>
              <a:t>.</a:t>
            </a:r>
            <a:br>
              <a:rPr lang="en-IN" dirty="0" smtClean="0"/>
            </a:br>
            <a:endParaRPr lang="en-IN" dirty="0"/>
          </a:p>
          <a:p>
            <a:pPr marL="0" indent="0" fontAlgn="base">
              <a:buNone/>
            </a:pPr>
            <a:r>
              <a:rPr lang="en-IN" dirty="0"/>
              <a:t>In midweek Tuesday and Wednesday we see relatively lesser cancellations that shows more stable travel plans. </a:t>
            </a:r>
          </a:p>
          <a:p>
            <a:pPr marL="0" indent="0">
              <a:buNone/>
            </a:pPr>
            <a:endParaRPr lang="en-IN" dirty="0"/>
          </a:p>
        </p:txBody>
      </p:sp>
    </p:spTree>
    <p:extLst>
      <p:ext uri="{BB962C8B-B14F-4D97-AF65-F5344CB8AC3E}">
        <p14:creationId xmlns:p14="http://schemas.microsoft.com/office/powerpoint/2010/main" val="1563235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Upload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3" y="3284984"/>
            <a:ext cx="8208912" cy="331236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pPr algn="ctr"/>
            <a:r>
              <a:rPr lang="en-US" b="1" cap="none" dirty="0" smtClean="0"/>
              <a:t>Cancellation rate by special request</a:t>
            </a:r>
            <a:endParaRPr lang="en-IN" b="1" cap="none" dirty="0"/>
          </a:p>
        </p:txBody>
      </p:sp>
      <p:sp>
        <p:nvSpPr>
          <p:cNvPr id="4" name="Content Placeholder 3"/>
          <p:cNvSpPr>
            <a:spLocks noGrp="1"/>
          </p:cNvSpPr>
          <p:nvPr>
            <p:ph idx="1"/>
          </p:nvPr>
        </p:nvSpPr>
        <p:spPr>
          <a:xfrm>
            <a:off x="539552" y="1340768"/>
            <a:ext cx="8208913" cy="1512169"/>
          </a:xfrm>
        </p:spPr>
        <p:txBody>
          <a:bodyPr>
            <a:noAutofit/>
          </a:bodyPr>
          <a:lstStyle/>
          <a:p>
            <a:pPr marL="0" indent="0" fontAlgn="base">
              <a:buNone/>
            </a:pPr>
            <a:r>
              <a:rPr lang="en-IN" sz="1800" dirty="0" smtClean="0"/>
              <a:t>We </a:t>
            </a:r>
            <a:r>
              <a:rPr lang="en-IN" sz="1800" dirty="0"/>
              <a:t>see that as the number of special request increases the cancelation rate decreases showing the indirect relationship between the variables.</a:t>
            </a:r>
          </a:p>
          <a:p>
            <a:pPr marL="0" indent="0" fontAlgn="base">
              <a:buNone/>
            </a:pPr>
            <a:r>
              <a:rPr lang="en-IN" sz="1800" dirty="0"/>
              <a:t> </a:t>
            </a:r>
          </a:p>
          <a:p>
            <a:pPr marL="0" indent="0" fontAlgn="base">
              <a:buNone/>
            </a:pPr>
            <a:r>
              <a:rPr lang="en-IN" sz="1800" dirty="0"/>
              <a:t>Thus the guest who made more special request tend to be more committed to their bookings and cancel less </a:t>
            </a:r>
            <a:r>
              <a:rPr lang="en-IN" sz="1800" dirty="0" smtClean="0"/>
              <a:t>frequently.  Also </a:t>
            </a:r>
            <a:r>
              <a:rPr lang="en-IN" sz="1800" dirty="0"/>
              <a:t>special request indicate specific travel needs or higher level of planning ,hence lesser chances of cancellation  </a:t>
            </a:r>
          </a:p>
          <a:p>
            <a:endParaRPr lang="en-IN" sz="1800" dirty="0"/>
          </a:p>
        </p:txBody>
      </p:sp>
    </p:spTree>
    <p:extLst>
      <p:ext uri="{BB962C8B-B14F-4D97-AF65-F5344CB8AC3E}">
        <p14:creationId xmlns:p14="http://schemas.microsoft.com/office/powerpoint/2010/main" val="24530181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4364</TotalTime>
  <Words>731</Words>
  <Application>Microsoft Office PowerPoint</Application>
  <PresentationFormat>On-screen Show (4:3)</PresentationFormat>
  <Paragraphs>79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Trek</vt:lpstr>
      <vt:lpstr>Prepared by : Tanupriya Awasthi  as on 01/03/2025</vt:lpstr>
      <vt:lpstr>Agenda</vt:lpstr>
      <vt:lpstr>Problem statement</vt:lpstr>
      <vt:lpstr>Methodology</vt:lpstr>
      <vt:lpstr>Relation between lead time and length of stay</vt:lpstr>
      <vt:lpstr>Distribution of ADR across different Customer Types</vt:lpstr>
      <vt:lpstr>Cancellation rate by lead time</vt:lpstr>
      <vt:lpstr>Cancellation by day of week</vt:lpstr>
      <vt:lpstr>Cancellation rate by special request</vt:lpstr>
      <vt:lpstr>Number of bookings by month</vt:lpstr>
      <vt:lpstr>Booking trends</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28</cp:revision>
  <dcterms:created xsi:type="dcterms:W3CDTF">2025-02-28T13:29:52Z</dcterms:created>
  <dcterms:modified xsi:type="dcterms:W3CDTF">2025-03-07T08:39:28Z</dcterms:modified>
</cp:coreProperties>
</file>