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81" r:id="rId2"/>
    <p:sldId id="256" r:id="rId3"/>
    <p:sldId id="258" r:id="rId4"/>
    <p:sldId id="259" r:id="rId5"/>
    <p:sldId id="257" r:id="rId6"/>
    <p:sldId id="260" r:id="rId7"/>
    <p:sldId id="261" r:id="rId8"/>
    <p:sldId id="262" r:id="rId9"/>
    <p:sldId id="263" r:id="rId10"/>
    <p:sldId id="265" r:id="rId11"/>
    <p:sldId id="267" r:id="rId12"/>
    <p:sldId id="268" r:id="rId13"/>
    <p:sldId id="272" r:id="rId14"/>
    <p:sldId id="270" r:id="rId15"/>
    <p:sldId id="274" r:id="rId16"/>
    <p:sldId id="275" r:id="rId17"/>
    <p:sldId id="276" r:id="rId18"/>
    <p:sldId id="277" r:id="rId19"/>
    <p:sldId id="278" r:id="rId20"/>
    <p:sldId id="271" r:id="rId21"/>
    <p:sldId id="273" r:id="rId22"/>
    <p:sldId id="279" r:id="rId23"/>
    <p:sldId id="28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2" autoAdjust="0"/>
  </p:normalViewPr>
  <p:slideViewPr>
    <p:cSldViewPr>
      <p:cViewPr>
        <p:scale>
          <a:sx n="69" d="100"/>
          <a:sy n="69" d="100"/>
        </p:scale>
        <p:origin x="-1416"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barChart>
        <c:barDir val="col"/>
        <c:grouping val="clustered"/>
        <c:varyColors val="0"/>
        <c:ser>
          <c:idx val="0"/>
          <c:order val="0"/>
          <c:tx>
            <c:strRef>
              <c:f>Sheet1!$B$13</c:f>
              <c:strCache>
                <c:ptCount val="1"/>
                <c:pt idx="0">
                  <c:v>Average Wickets</c:v>
                </c:pt>
              </c:strCache>
            </c:strRef>
          </c:tx>
          <c:invertIfNegative val="0"/>
          <c:cat>
            <c:strRef>
              <c:f>Sheet1!$A$14:$A$25</c:f>
              <c:strCache>
                <c:ptCount val="12"/>
                <c:pt idx="0">
                  <c:v>A Ashish Reddy</c:v>
                </c:pt>
                <c:pt idx="1">
                  <c:v>A Chandila</c:v>
                </c:pt>
                <c:pt idx="2">
                  <c:v>A Chopra</c:v>
                </c:pt>
                <c:pt idx="3">
                  <c:v>A Flintoff</c:v>
                </c:pt>
                <c:pt idx="4">
                  <c:v>A Kumble</c:v>
                </c:pt>
                <c:pt idx="5">
                  <c:v>A Mishra</c:v>
                </c:pt>
                <c:pt idx="6">
                  <c:v>A Mithun</c:v>
                </c:pt>
                <c:pt idx="7">
                  <c:v>A Mukund</c:v>
                </c:pt>
                <c:pt idx="8">
                  <c:v>A Nehra</c:v>
                </c:pt>
                <c:pt idx="9">
                  <c:v>A Nel</c:v>
                </c:pt>
                <c:pt idx="10">
                  <c:v>A Singh</c:v>
                </c:pt>
                <c:pt idx="11">
                  <c:v>A Symonds</c:v>
                </c:pt>
              </c:strCache>
            </c:strRef>
          </c:cat>
          <c:val>
            <c:numRef>
              <c:f>Sheet1!$B$14:$B$25</c:f>
              <c:numCache>
                <c:formatCode>General</c:formatCode>
                <c:ptCount val="12"/>
                <c:pt idx="0">
                  <c:v>15</c:v>
                </c:pt>
                <c:pt idx="1">
                  <c:v>14.33</c:v>
                </c:pt>
                <c:pt idx="2">
                  <c:v>14.2</c:v>
                </c:pt>
                <c:pt idx="3">
                  <c:v>14.14</c:v>
                </c:pt>
                <c:pt idx="4">
                  <c:v>14</c:v>
                </c:pt>
                <c:pt idx="5">
                  <c:v>13.54</c:v>
                </c:pt>
                <c:pt idx="6">
                  <c:v>13.4</c:v>
                </c:pt>
                <c:pt idx="7">
                  <c:v>13.33</c:v>
                </c:pt>
                <c:pt idx="8">
                  <c:v>13.14</c:v>
                </c:pt>
                <c:pt idx="9">
                  <c:v>13.07</c:v>
                </c:pt>
                <c:pt idx="10">
                  <c:v>13</c:v>
                </c:pt>
                <c:pt idx="11">
                  <c:v>13</c:v>
                </c:pt>
              </c:numCache>
            </c:numRef>
          </c:val>
        </c:ser>
        <c:dLbls>
          <c:showLegendKey val="0"/>
          <c:showVal val="0"/>
          <c:showCatName val="0"/>
          <c:showSerName val="0"/>
          <c:showPercent val="0"/>
          <c:showBubbleSize val="0"/>
        </c:dLbls>
        <c:gapWidth val="150"/>
        <c:axId val="117484544"/>
        <c:axId val="121373440"/>
      </c:barChart>
      <c:catAx>
        <c:axId val="117484544"/>
        <c:scaling>
          <c:orientation val="minMax"/>
        </c:scaling>
        <c:delete val="0"/>
        <c:axPos val="b"/>
        <c:majorTickMark val="out"/>
        <c:minorTickMark val="none"/>
        <c:tickLblPos val="nextTo"/>
        <c:crossAx val="121373440"/>
        <c:crosses val="autoZero"/>
        <c:auto val="1"/>
        <c:lblAlgn val="ctr"/>
        <c:lblOffset val="100"/>
        <c:noMultiLvlLbl val="0"/>
      </c:catAx>
      <c:valAx>
        <c:axId val="121373440"/>
        <c:scaling>
          <c:orientation val="minMax"/>
        </c:scaling>
        <c:delete val="0"/>
        <c:axPos val="l"/>
        <c:majorGridlines>
          <c:spPr>
            <a:ln>
              <a:noFill/>
            </a:ln>
          </c:spPr>
        </c:majorGridlines>
        <c:numFmt formatCode="General" sourceLinked="1"/>
        <c:majorTickMark val="out"/>
        <c:minorTickMark val="none"/>
        <c:tickLblPos val="nextTo"/>
        <c:crossAx val="117484544"/>
        <c:crosses val="autoZero"/>
        <c:crossBetween val="between"/>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4.9360483942736337E-2"/>
          <c:y val="0.20268984166532553"/>
          <c:w val="0.9202475046496863"/>
          <c:h val="0.48432376210639566"/>
        </c:manualLayout>
      </c:layout>
      <c:barChart>
        <c:barDir val="col"/>
        <c:grouping val="clustered"/>
        <c:varyColors val="0"/>
        <c:ser>
          <c:idx val="0"/>
          <c:order val="0"/>
          <c:tx>
            <c:strRef>
              <c:f>Sheet4!$F$5</c:f>
              <c:strCache>
                <c:ptCount val="1"/>
                <c:pt idx="0">
                  <c:v>Avg runs at Venue</c:v>
                </c:pt>
              </c:strCache>
            </c:strRef>
          </c:tx>
          <c:invertIfNegative val="0"/>
          <c:cat>
            <c:strRef>
              <c:f>Sheet4!$E$6:$E$15</c:f>
              <c:strCache>
                <c:ptCount val="10"/>
                <c:pt idx="0">
                  <c:v>SK Warne</c:v>
                </c:pt>
                <c:pt idx="1">
                  <c:v>WP Saha</c:v>
                </c:pt>
                <c:pt idx="2">
                  <c:v>AM Rahane</c:v>
                </c:pt>
                <c:pt idx="3">
                  <c:v>S Rana</c:v>
                </c:pt>
                <c:pt idx="4">
                  <c:v>M Manhas</c:v>
                </c:pt>
                <c:pt idx="5">
                  <c:v>VY Mahesh</c:v>
                </c:pt>
                <c:pt idx="6">
                  <c:v>M Muralitharan</c:v>
                </c:pt>
                <c:pt idx="7">
                  <c:v>Mandeep Singh</c:v>
                </c:pt>
                <c:pt idx="8">
                  <c:v>DS Kulkarni</c:v>
                </c:pt>
                <c:pt idx="9">
                  <c:v>B Kumar</c:v>
                </c:pt>
              </c:strCache>
            </c:strRef>
          </c:cat>
          <c:val>
            <c:numRef>
              <c:f>Sheet4!$F$6:$F$15</c:f>
              <c:numCache>
                <c:formatCode>General</c:formatCode>
                <c:ptCount val="10"/>
                <c:pt idx="0">
                  <c:v>376.33</c:v>
                </c:pt>
                <c:pt idx="1">
                  <c:v>369.33</c:v>
                </c:pt>
                <c:pt idx="2">
                  <c:v>355.67</c:v>
                </c:pt>
                <c:pt idx="3">
                  <c:v>327.67</c:v>
                </c:pt>
                <c:pt idx="4">
                  <c:v>357.33</c:v>
                </c:pt>
                <c:pt idx="5">
                  <c:v>350.33</c:v>
                </c:pt>
                <c:pt idx="6">
                  <c:v>368.33</c:v>
                </c:pt>
                <c:pt idx="7">
                  <c:v>352.33</c:v>
                </c:pt>
                <c:pt idx="8">
                  <c:v>355.67</c:v>
                </c:pt>
                <c:pt idx="9">
                  <c:v>352.5</c:v>
                </c:pt>
              </c:numCache>
            </c:numRef>
          </c:val>
        </c:ser>
        <c:ser>
          <c:idx val="1"/>
          <c:order val="1"/>
          <c:tx>
            <c:strRef>
              <c:f>Sheet4!$G$5</c:f>
              <c:strCache>
                <c:ptCount val="1"/>
                <c:pt idx="0">
                  <c:v>Overall avg runs</c:v>
                </c:pt>
              </c:strCache>
            </c:strRef>
          </c:tx>
          <c:invertIfNegative val="0"/>
          <c:cat>
            <c:strRef>
              <c:f>Sheet4!$E$6:$E$15</c:f>
              <c:strCache>
                <c:ptCount val="10"/>
                <c:pt idx="0">
                  <c:v>SK Warne</c:v>
                </c:pt>
                <c:pt idx="1">
                  <c:v>WP Saha</c:v>
                </c:pt>
                <c:pt idx="2">
                  <c:v>AM Rahane</c:v>
                </c:pt>
                <c:pt idx="3">
                  <c:v>S Rana</c:v>
                </c:pt>
                <c:pt idx="4">
                  <c:v>M Manhas</c:v>
                </c:pt>
                <c:pt idx="5">
                  <c:v>VY Mahesh</c:v>
                </c:pt>
                <c:pt idx="6">
                  <c:v>M Muralitharan</c:v>
                </c:pt>
                <c:pt idx="7">
                  <c:v>Mandeep Singh</c:v>
                </c:pt>
                <c:pt idx="8">
                  <c:v>DS Kulkarni</c:v>
                </c:pt>
                <c:pt idx="9">
                  <c:v>B Kumar</c:v>
                </c:pt>
              </c:strCache>
            </c:strRef>
          </c:cat>
          <c:val>
            <c:numRef>
              <c:f>Sheet4!$G$6:$G$15</c:f>
              <c:numCache>
                <c:formatCode>General</c:formatCode>
                <c:ptCount val="10"/>
                <c:pt idx="0">
                  <c:v>274.52999999999997</c:v>
                </c:pt>
                <c:pt idx="1">
                  <c:v>294.75</c:v>
                </c:pt>
                <c:pt idx="2">
                  <c:v>281.69</c:v>
                </c:pt>
                <c:pt idx="3">
                  <c:v>253.91</c:v>
                </c:pt>
                <c:pt idx="4">
                  <c:v>283.69</c:v>
                </c:pt>
                <c:pt idx="5">
                  <c:v>278.64999999999998</c:v>
                </c:pt>
                <c:pt idx="6">
                  <c:v>297.64999999999998</c:v>
                </c:pt>
                <c:pt idx="7">
                  <c:v>283.54000000000002</c:v>
                </c:pt>
                <c:pt idx="8">
                  <c:v>290.20999999999998</c:v>
                </c:pt>
                <c:pt idx="9">
                  <c:v>287.77999999999997</c:v>
                </c:pt>
              </c:numCache>
            </c:numRef>
          </c:val>
        </c:ser>
        <c:dLbls>
          <c:showLegendKey val="0"/>
          <c:showVal val="0"/>
          <c:showCatName val="0"/>
          <c:showSerName val="0"/>
          <c:showPercent val="0"/>
          <c:showBubbleSize val="0"/>
        </c:dLbls>
        <c:gapWidth val="150"/>
        <c:axId val="149295104"/>
        <c:axId val="149296640"/>
      </c:barChart>
      <c:catAx>
        <c:axId val="149295104"/>
        <c:scaling>
          <c:orientation val="minMax"/>
        </c:scaling>
        <c:delete val="0"/>
        <c:axPos val="b"/>
        <c:majorTickMark val="out"/>
        <c:minorTickMark val="none"/>
        <c:tickLblPos val="nextTo"/>
        <c:crossAx val="149296640"/>
        <c:crosses val="autoZero"/>
        <c:auto val="1"/>
        <c:lblAlgn val="ctr"/>
        <c:lblOffset val="100"/>
        <c:noMultiLvlLbl val="0"/>
      </c:catAx>
      <c:valAx>
        <c:axId val="149296640"/>
        <c:scaling>
          <c:orientation val="minMax"/>
        </c:scaling>
        <c:delete val="0"/>
        <c:axPos val="l"/>
        <c:majorGridlines>
          <c:spPr>
            <a:ln>
              <a:noFill/>
            </a:ln>
          </c:spPr>
        </c:majorGridlines>
        <c:numFmt formatCode="General" sourceLinked="1"/>
        <c:majorTickMark val="out"/>
        <c:minorTickMark val="none"/>
        <c:tickLblPos val="nextTo"/>
        <c:crossAx val="149295104"/>
        <c:crosses val="autoZero"/>
        <c:crossBetween val="between"/>
      </c:valAx>
    </c:plotArea>
    <c:legend>
      <c:legendPos val="t"/>
      <c:layout/>
      <c:overlay val="0"/>
    </c:legend>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[Book1]Sheet5!PivotTable2</c:name>
    <c:fmtId val="0"/>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plotArea>
      <c:layout>
        <c:manualLayout>
          <c:layoutTarget val="inner"/>
          <c:xMode val="edge"/>
          <c:yMode val="edge"/>
          <c:x val="8.607174103237096E-2"/>
          <c:y val="5.810953031849015E-2"/>
          <c:w val="0.84193985126859139"/>
          <c:h val="0.67252101978102086"/>
        </c:manualLayout>
      </c:layout>
      <c:lineChart>
        <c:grouping val="stacked"/>
        <c:varyColors val="0"/>
        <c:ser>
          <c:idx val="3"/>
          <c:order val="3"/>
          <c:tx>
            <c:strRef>
              <c:f>Sheet5!$E$3</c:f>
              <c:strCache>
                <c:ptCount val="1"/>
                <c:pt idx="0">
                  <c:v>Sum of Average runs conceded</c:v>
                </c:pt>
              </c:strCache>
            </c:strRef>
          </c:tx>
          <c:spPr>
            <a:ln>
              <a:solidFill>
                <a:srgbClr val="FF0000"/>
              </a:solidFill>
            </a:ln>
          </c:spPr>
          <c:marker>
            <c:symbol val="none"/>
          </c:marker>
          <c:cat>
            <c:strRef>
              <c:f>Sheet5!$A$4:$A$13</c:f>
              <c:strCache>
                <c:ptCount val="9"/>
                <c:pt idx="0">
                  <c:v>1</c:v>
                </c:pt>
                <c:pt idx="1">
                  <c:v>2</c:v>
                </c:pt>
                <c:pt idx="2">
                  <c:v>3</c:v>
                </c:pt>
                <c:pt idx="3">
                  <c:v>4</c:v>
                </c:pt>
                <c:pt idx="4">
                  <c:v>5</c:v>
                </c:pt>
                <c:pt idx="5">
                  <c:v>6</c:v>
                </c:pt>
                <c:pt idx="6">
                  <c:v>7</c:v>
                </c:pt>
                <c:pt idx="7">
                  <c:v>8</c:v>
                </c:pt>
                <c:pt idx="8">
                  <c:v>9</c:v>
                </c:pt>
              </c:strCache>
            </c:strRef>
          </c:cat>
          <c:val>
            <c:numRef>
              <c:f>Sheet5!$E$4:$E$13</c:f>
              <c:numCache>
                <c:formatCode>General</c:formatCode>
                <c:ptCount val="9"/>
                <c:pt idx="0">
                  <c:v>528.14</c:v>
                </c:pt>
                <c:pt idx="1">
                  <c:v>516.80999999999995</c:v>
                </c:pt>
                <c:pt idx="2">
                  <c:v>551.94000000000005</c:v>
                </c:pt>
                <c:pt idx="3">
                  <c:v>558.69000000000005</c:v>
                </c:pt>
                <c:pt idx="4">
                  <c:v>616.66999999999996</c:v>
                </c:pt>
                <c:pt idx="5">
                  <c:v>596.30999999999995</c:v>
                </c:pt>
                <c:pt idx="6">
                  <c:v>554.86</c:v>
                </c:pt>
                <c:pt idx="7">
                  <c:v>481.88</c:v>
                </c:pt>
                <c:pt idx="8">
                  <c:v>648.25</c:v>
                </c:pt>
              </c:numCache>
            </c:numRef>
          </c:val>
          <c:smooth val="0"/>
        </c:ser>
        <c:dLbls>
          <c:showLegendKey val="0"/>
          <c:showVal val="0"/>
          <c:showCatName val="0"/>
          <c:showSerName val="0"/>
          <c:showPercent val="0"/>
          <c:showBubbleSize val="0"/>
        </c:dLbls>
        <c:marker val="1"/>
        <c:smooth val="0"/>
        <c:axId val="121414784"/>
        <c:axId val="121416320"/>
      </c:lineChart>
      <c:lineChart>
        <c:grouping val="stacked"/>
        <c:varyColors val="0"/>
        <c:ser>
          <c:idx val="0"/>
          <c:order val="0"/>
          <c:tx>
            <c:strRef>
              <c:f>Sheet5!$B$3</c:f>
              <c:strCache>
                <c:ptCount val="1"/>
                <c:pt idx="0">
                  <c:v>Average of Wins</c:v>
                </c:pt>
              </c:strCache>
            </c:strRef>
          </c:tx>
          <c:spPr>
            <a:ln>
              <a:solidFill>
                <a:srgbClr val="FFFF00"/>
              </a:solidFill>
            </a:ln>
          </c:spPr>
          <c:marker>
            <c:symbol val="none"/>
          </c:marker>
          <c:cat>
            <c:strRef>
              <c:f>Sheet5!$A$4:$A$13</c:f>
              <c:strCache>
                <c:ptCount val="9"/>
                <c:pt idx="0">
                  <c:v>1</c:v>
                </c:pt>
                <c:pt idx="1">
                  <c:v>2</c:v>
                </c:pt>
                <c:pt idx="2">
                  <c:v>3</c:v>
                </c:pt>
                <c:pt idx="3">
                  <c:v>4</c:v>
                </c:pt>
                <c:pt idx="4">
                  <c:v>5</c:v>
                </c:pt>
                <c:pt idx="5">
                  <c:v>6</c:v>
                </c:pt>
                <c:pt idx="6">
                  <c:v>7</c:v>
                </c:pt>
                <c:pt idx="7">
                  <c:v>8</c:v>
                </c:pt>
                <c:pt idx="8">
                  <c:v>9</c:v>
                </c:pt>
              </c:strCache>
            </c:strRef>
          </c:cat>
          <c:val>
            <c:numRef>
              <c:f>Sheet5!$B$4:$B$13</c:f>
              <c:numCache>
                <c:formatCode>General</c:formatCode>
                <c:ptCount val="9"/>
                <c:pt idx="0">
                  <c:v>4</c:v>
                </c:pt>
                <c:pt idx="1">
                  <c:v>9</c:v>
                </c:pt>
                <c:pt idx="2">
                  <c:v>8</c:v>
                </c:pt>
                <c:pt idx="3">
                  <c:v>10</c:v>
                </c:pt>
                <c:pt idx="4">
                  <c:v>8</c:v>
                </c:pt>
                <c:pt idx="5">
                  <c:v>9</c:v>
                </c:pt>
                <c:pt idx="6">
                  <c:v>5</c:v>
                </c:pt>
                <c:pt idx="7">
                  <c:v>8</c:v>
                </c:pt>
                <c:pt idx="8">
                  <c:v>9</c:v>
                </c:pt>
              </c:numCache>
            </c:numRef>
          </c:val>
          <c:smooth val="0"/>
        </c:ser>
        <c:ser>
          <c:idx val="1"/>
          <c:order val="1"/>
          <c:tx>
            <c:strRef>
              <c:f>Sheet5!$C$3</c:f>
              <c:strCache>
                <c:ptCount val="1"/>
                <c:pt idx="0">
                  <c:v>Average of Losses</c:v>
                </c:pt>
              </c:strCache>
            </c:strRef>
          </c:tx>
          <c:spPr>
            <a:ln>
              <a:solidFill>
                <a:srgbClr val="00B050"/>
              </a:solidFill>
            </a:ln>
          </c:spPr>
          <c:marker>
            <c:symbol val="none"/>
          </c:marker>
          <c:cat>
            <c:strRef>
              <c:f>Sheet5!$A$4:$A$13</c:f>
              <c:strCache>
                <c:ptCount val="9"/>
                <c:pt idx="0">
                  <c:v>1</c:v>
                </c:pt>
                <c:pt idx="1">
                  <c:v>2</c:v>
                </c:pt>
                <c:pt idx="2">
                  <c:v>3</c:v>
                </c:pt>
                <c:pt idx="3">
                  <c:v>4</c:v>
                </c:pt>
                <c:pt idx="4">
                  <c:v>5</c:v>
                </c:pt>
                <c:pt idx="5">
                  <c:v>6</c:v>
                </c:pt>
                <c:pt idx="6">
                  <c:v>7</c:v>
                </c:pt>
                <c:pt idx="7">
                  <c:v>8</c:v>
                </c:pt>
                <c:pt idx="8">
                  <c:v>9</c:v>
                </c:pt>
              </c:strCache>
            </c:strRef>
          </c:cat>
          <c:val>
            <c:numRef>
              <c:f>Sheet5!$C$4:$C$13</c:f>
              <c:numCache>
                <c:formatCode>General</c:formatCode>
                <c:ptCount val="9"/>
                <c:pt idx="0">
                  <c:v>10</c:v>
                </c:pt>
                <c:pt idx="1">
                  <c:v>7</c:v>
                </c:pt>
                <c:pt idx="2">
                  <c:v>8</c:v>
                </c:pt>
                <c:pt idx="3">
                  <c:v>6</c:v>
                </c:pt>
                <c:pt idx="4">
                  <c:v>7</c:v>
                </c:pt>
                <c:pt idx="5">
                  <c:v>7</c:v>
                </c:pt>
                <c:pt idx="6">
                  <c:v>9</c:v>
                </c:pt>
                <c:pt idx="7">
                  <c:v>6</c:v>
                </c:pt>
                <c:pt idx="8">
                  <c:v>7</c:v>
                </c:pt>
              </c:numCache>
            </c:numRef>
          </c:val>
          <c:smooth val="0"/>
        </c:ser>
        <c:ser>
          <c:idx val="2"/>
          <c:order val="2"/>
          <c:tx>
            <c:strRef>
              <c:f>Sheet5!$D$3</c:f>
              <c:strCache>
                <c:ptCount val="1"/>
                <c:pt idx="0">
                  <c:v>Average of Average runs scored</c:v>
                </c:pt>
              </c:strCache>
            </c:strRef>
          </c:tx>
          <c:spPr>
            <a:ln>
              <a:solidFill>
                <a:srgbClr val="002060"/>
              </a:solidFill>
            </a:ln>
          </c:spPr>
          <c:marker>
            <c:symbol val="none"/>
          </c:marker>
          <c:cat>
            <c:strRef>
              <c:f>Sheet5!$A$4:$A$13</c:f>
              <c:strCache>
                <c:ptCount val="9"/>
                <c:pt idx="0">
                  <c:v>1</c:v>
                </c:pt>
                <c:pt idx="1">
                  <c:v>2</c:v>
                </c:pt>
                <c:pt idx="2">
                  <c:v>3</c:v>
                </c:pt>
                <c:pt idx="3">
                  <c:v>4</c:v>
                </c:pt>
                <c:pt idx="4">
                  <c:v>5</c:v>
                </c:pt>
                <c:pt idx="5">
                  <c:v>6</c:v>
                </c:pt>
                <c:pt idx="6">
                  <c:v>7</c:v>
                </c:pt>
                <c:pt idx="7">
                  <c:v>8</c:v>
                </c:pt>
                <c:pt idx="8">
                  <c:v>9</c:v>
                </c:pt>
              </c:strCache>
            </c:strRef>
          </c:cat>
          <c:val>
            <c:numRef>
              <c:f>Sheet5!$D$4:$D$13</c:f>
              <c:numCache>
                <c:formatCode>General</c:formatCode>
                <c:ptCount val="9"/>
                <c:pt idx="0">
                  <c:v>13.64</c:v>
                </c:pt>
                <c:pt idx="1">
                  <c:v>9.81</c:v>
                </c:pt>
                <c:pt idx="2">
                  <c:v>6.25</c:v>
                </c:pt>
                <c:pt idx="3">
                  <c:v>7.5</c:v>
                </c:pt>
                <c:pt idx="4">
                  <c:v>4.53</c:v>
                </c:pt>
                <c:pt idx="5">
                  <c:v>0</c:v>
                </c:pt>
                <c:pt idx="6">
                  <c:v>2.14</c:v>
                </c:pt>
                <c:pt idx="7">
                  <c:v>3.06</c:v>
                </c:pt>
                <c:pt idx="8">
                  <c:v>6.5</c:v>
                </c:pt>
              </c:numCache>
            </c:numRef>
          </c:val>
          <c:smooth val="0"/>
        </c:ser>
        <c:dLbls>
          <c:showLegendKey val="0"/>
          <c:showVal val="0"/>
          <c:showCatName val="0"/>
          <c:showSerName val="0"/>
          <c:showPercent val="0"/>
          <c:showBubbleSize val="0"/>
        </c:dLbls>
        <c:marker val="1"/>
        <c:smooth val="0"/>
        <c:axId val="121419648"/>
        <c:axId val="121418112"/>
      </c:lineChart>
      <c:catAx>
        <c:axId val="121414784"/>
        <c:scaling>
          <c:orientation val="minMax"/>
        </c:scaling>
        <c:delete val="0"/>
        <c:axPos val="b"/>
        <c:majorTickMark val="out"/>
        <c:minorTickMark val="none"/>
        <c:tickLblPos val="nextTo"/>
        <c:crossAx val="121416320"/>
        <c:crosses val="autoZero"/>
        <c:auto val="1"/>
        <c:lblAlgn val="ctr"/>
        <c:lblOffset val="100"/>
        <c:noMultiLvlLbl val="0"/>
      </c:catAx>
      <c:valAx>
        <c:axId val="121416320"/>
        <c:scaling>
          <c:orientation val="minMax"/>
        </c:scaling>
        <c:delete val="0"/>
        <c:axPos val="l"/>
        <c:majorGridlines>
          <c:spPr>
            <a:ln>
              <a:noFill/>
            </a:ln>
          </c:spPr>
        </c:majorGridlines>
        <c:numFmt formatCode="General" sourceLinked="1"/>
        <c:majorTickMark val="out"/>
        <c:minorTickMark val="none"/>
        <c:tickLblPos val="nextTo"/>
        <c:crossAx val="121414784"/>
        <c:crosses val="autoZero"/>
        <c:crossBetween val="between"/>
      </c:valAx>
      <c:valAx>
        <c:axId val="121418112"/>
        <c:scaling>
          <c:orientation val="minMax"/>
        </c:scaling>
        <c:delete val="0"/>
        <c:axPos val="r"/>
        <c:minorGridlines>
          <c:spPr>
            <a:ln>
              <a:noFill/>
            </a:ln>
          </c:spPr>
        </c:minorGridlines>
        <c:numFmt formatCode="General" sourceLinked="1"/>
        <c:majorTickMark val="out"/>
        <c:minorTickMark val="none"/>
        <c:tickLblPos val="nextTo"/>
        <c:crossAx val="121419648"/>
        <c:crosses val="max"/>
        <c:crossBetween val="between"/>
      </c:valAx>
      <c:catAx>
        <c:axId val="121419648"/>
        <c:scaling>
          <c:orientation val="minMax"/>
        </c:scaling>
        <c:delete val="1"/>
        <c:axPos val="b"/>
        <c:majorTickMark val="out"/>
        <c:minorTickMark val="none"/>
        <c:tickLblPos val="nextTo"/>
        <c:crossAx val="121418112"/>
        <c:crosses val="autoZero"/>
        <c:auto val="1"/>
        <c:lblAlgn val="ctr"/>
        <c:lblOffset val="100"/>
        <c:noMultiLvlLbl val="0"/>
      </c:catAx>
    </c:plotArea>
    <c:legend>
      <c:legendPos val="b"/>
      <c:layout/>
      <c:overlay val="0"/>
    </c:legend>
    <c:plotVisOnly val="1"/>
    <c:dispBlanksAs val="zero"/>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1A7787-6A4C-4C8E-9EB4-4899966277DF}" type="doc">
      <dgm:prSet loTypeId="urn:microsoft.com/office/officeart/2005/8/layout/hList3" loCatId="list" qsTypeId="urn:microsoft.com/office/officeart/2005/8/quickstyle/simple1" qsCatId="simple" csTypeId="urn:microsoft.com/office/officeart/2005/8/colors/colorful1" csCatId="colorful" phldr="1"/>
      <dgm:spPr/>
      <dgm:t>
        <a:bodyPr/>
        <a:lstStyle/>
        <a:p>
          <a:endParaRPr lang="en-IN"/>
        </a:p>
      </dgm:t>
    </dgm:pt>
    <dgm:pt modelId="{596B9C72-3A45-4F8A-8778-9EFE8C669CB0}">
      <dgm:prSet phldrT="[Text]" custT="1"/>
      <dgm:spPr>
        <a:noFill/>
      </dgm:spPr>
      <dgm:t>
        <a:bodyPr/>
        <a:lstStyle/>
        <a:p>
          <a:endParaRPr lang="en-IN" sz="4000" b="1" dirty="0"/>
        </a:p>
      </dgm:t>
    </dgm:pt>
    <dgm:pt modelId="{16385A7E-A39F-486B-AD0E-3A1194FC9F33}" type="parTrans" cxnId="{DCA9D91C-E01E-480A-A73F-EFFAC28B4E52}">
      <dgm:prSet/>
      <dgm:spPr/>
      <dgm:t>
        <a:bodyPr/>
        <a:lstStyle/>
        <a:p>
          <a:endParaRPr lang="en-IN"/>
        </a:p>
      </dgm:t>
    </dgm:pt>
    <dgm:pt modelId="{A3166581-AC89-43E8-9B9F-C5F02A253098}" type="sibTrans" cxnId="{DCA9D91C-E01E-480A-A73F-EFFAC28B4E52}">
      <dgm:prSet/>
      <dgm:spPr/>
      <dgm:t>
        <a:bodyPr/>
        <a:lstStyle/>
        <a:p>
          <a:endParaRPr lang="en-IN"/>
        </a:p>
      </dgm:t>
    </dgm:pt>
    <dgm:pt modelId="{ED5ACAFD-6E12-4C70-8622-83D86309664E}">
      <dgm:prSet phldrT="[Text]"/>
      <dgm:spPr>
        <a:solidFill>
          <a:schemeClr val="accent2">
            <a:lumMod val="60000"/>
            <a:lumOff val="40000"/>
          </a:schemeClr>
        </a:solidFill>
      </dgm:spPr>
      <dgm:t>
        <a:bodyPr/>
        <a:lstStyle/>
        <a:p>
          <a:r>
            <a:rPr lang="en-US" dirty="0" smtClean="0"/>
            <a:t>01</a:t>
          </a:r>
        </a:p>
        <a:p>
          <a:r>
            <a:rPr lang="en-US" dirty="0" smtClean="0"/>
            <a:t>Problem Statement </a:t>
          </a:r>
          <a:endParaRPr lang="en-IN" dirty="0"/>
        </a:p>
      </dgm:t>
    </dgm:pt>
    <dgm:pt modelId="{1C5511C5-49DB-4848-B704-17013F684371}" type="parTrans" cxnId="{E93A17AC-CBE3-434B-83E7-9D44B241B683}">
      <dgm:prSet/>
      <dgm:spPr/>
      <dgm:t>
        <a:bodyPr/>
        <a:lstStyle/>
        <a:p>
          <a:endParaRPr lang="en-IN"/>
        </a:p>
      </dgm:t>
    </dgm:pt>
    <dgm:pt modelId="{EA81E985-DD83-4876-89E1-E045E356B54A}" type="sibTrans" cxnId="{E93A17AC-CBE3-434B-83E7-9D44B241B683}">
      <dgm:prSet/>
      <dgm:spPr/>
      <dgm:t>
        <a:bodyPr/>
        <a:lstStyle/>
        <a:p>
          <a:endParaRPr lang="en-IN"/>
        </a:p>
      </dgm:t>
    </dgm:pt>
    <dgm:pt modelId="{B31A927E-BF27-4714-A5FD-EE4B27EC3E27}">
      <dgm:prSet phldrT="[Text]"/>
      <dgm:spPr>
        <a:solidFill>
          <a:schemeClr val="accent6">
            <a:lumMod val="60000"/>
            <a:lumOff val="40000"/>
          </a:schemeClr>
        </a:solidFill>
      </dgm:spPr>
      <dgm:t>
        <a:bodyPr/>
        <a:lstStyle/>
        <a:p>
          <a:r>
            <a:rPr lang="en-US" dirty="0" smtClean="0"/>
            <a:t>02</a:t>
          </a:r>
        </a:p>
        <a:p>
          <a:r>
            <a:rPr lang="en-US" dirty="0" smtClean="0"/>
            <a:t>Data Description</a:t>
          </a:r>
          <a:endParaRPr lang="en-IN" dirty="0"/>
        </a:p>
      </dgm:t>
    </dgm:pt>
    <dgm:pt modelId="{7A98D194-7374-4F3E-B725-F0836D38F61D}" type="parTrans" cxnId="{84573F38-DD6F-44A0-84C4-2742923C2B71}">
      <dgm:prSet/>
      <dgm:spPr/>
      <dgm:t>
        <a:bodyPr/>
        <a:lstStyle/>
        <a:p>
          <a:endParaRPr lang="en-IN"/>
        </a:p>
      </dgm:t>
    </dgm:pt>
    <dgm:pt modelId="{D9ECE72B-448C-4B06-A8F5-BAA00FEE789E}" type="sibTrans" cxnId="{84573F38-DD6F-44A0-84C4-2742923C2B71}">
      <dgm:prSet/>
      <dgm:spPr/>
      <dgm:t>
        <a:bodyPr/>
        <a:lstStyle/>
        <a:p>
          <a:endParaRPr lang="en-IN"/>
        </a:p>
      </dgm:t>
    </dgm:pt>
    <dgm:pt modelId="{6779F025-56CC-4709-B50B-823238496020}">
      <dgm:prSet/>
      <dgm:spPr>
        <a:solidFill>
          <a:srgbClr val="00B050"/>
        </a:solidFill>
      </dgm:spPr>
      <dgm:t>
        <a:bodyPr/>
        <a:lstStyle/>
        <a:p>
          <a:r>
            <a:rPr lang="en-US" b="0" i="0" u="none" dirty="0" smtClean="0"/>
            <a:t>03</a:t>
          </a:r>
        </a:p>
        <a:p>
          <a:r>
            <a:rPr lang="en-US" b="0" i="0" u="none" dirty="0" smtClean="0"/>
            <a:t>Objective Key Metrics and Visualizations</a:t>
          </a:r>
          <a:endParaRPr lang="en-US" dirty="0"/>
        </a:p>
      </dgm:t>
    </dgm:pt>
    <dgm:pt modelId="{F753C26E-A84F-45E6-8C60-3B0F607E4F09}" type="parTrans" cxnId="{3239A988-AB75-4D8A-85B0-5D44A24BDF62}">
      <dgm:prSet/>
      <dgm:spPr/>
      <dgm:t>
        <a:bodyPr/>
        <a:lstStyle/>
        <a:p>
          <a:endParaRPr lang="en-IN"/>
        </a:p>
      </dgm:t>
    </dgm:pt>
    <dgm:pt modelId="{158BA18E-91DD-44DF-81BD-75B03500D1A8}" type="sibTrans" cxnId="{3239A988-AB75-4D8A-85B0-5D44A24BDF62}">
      <dgm:prSet/>
      <dgm:spPr/>
      <dgm:t>
        <a:bodyPr/>
        <a:lstStyle/>
        <a:p>
          <a:endParaRPr lang="en-IN"/>
        </a:p>
      </dgm:t>
    </dgm:pt>
    <dgm:pt modelId="{76D84110-0B69-4DB6-BA64-06D05124E5F1}">
      <dgm:prSet/>
      <dgm:spPr/>
      <dgm:t>
        <a:bodyPr/>
        <a:lstStyle/>
        <a:p>
          <a:r>
            <a:rPr lang="en-IN" b="0" i="0" u="none" dirty="0" smtClean="0"/>
            <a:t>04</a:t>
          </a:r>
        </a:p>
        <a:p>
          <a:r>
            <a:rPr lang="en-IN" b="0" i="0" u="none" dirty="0" smtClean="0"/>
            <a:t>Subjective Question for Insights</a:t>
          </a:r>
          <a:endParaRPr lang="en-IN" dirty="0"/>
        </a:p>
      </dgm:t>
    </dgm:pt>
    <dgm:pt modelId="{09CB92D8-C7E7-4980-9469-F9B5775017FD}" type="parTrans" cxnId="{89C0DEA2-6A37-43CC-B562-56108E60A3E0}">
      <dgm:prSet/>
      <dgm:spPr/>
      <dgm:t>
        <a:bodyPr/>
        <a:lstStyle/>
        <a:p>
          <a:endParaRPr lang="en-IN"/>
        </a:p>
      </dgm:t>
    </dgm:pt>
    <dgm:pt modelId="{76BF456A-354B-4CCF-AA52-4D9A1596EDA3}" type="sibTrans" cxnId="{89C0DEA2-6A37-43CC-B562-56108E60A3E0}">
      <dgm:prSet/>
      <dgm:spPr/>
      <dgm:t>
        <a:bodyPr/>
        <a:lstStyle/>
        <a:p>
          <a:endParaRPr lang="en-IN"/>
        </a:p>
      </dgm:t>
    </dgm:pt>
    <dgm:pt modelId="{480F85E5-1177-4865-8E9A-00B918B550A2}" type="pres">
      <dgm:prSet presAssocID="{261A7787-6A4C-4C8E-9EB4-4899966277DF}" presName="composite" presStyleCnt="0">
        <dgm:presLayoutVars>
          <dgm:chMax val="1"/>
          <dgm:dir/>
          <dgm:resizeHandles val="exact"/>
        </dgm:presLayoutVars>
      </dgm:prSet>
      <dgm:spPr/>
      <dgm:t>
        <a:bodyPr/>
        <a:lstStyle/>
        <a:p>
          <a:endParaRPr lang="en-IN"/>
        </a:p>
      </dgm:t>
    </dgm:pt>
    <dgm:pt modelId="{9CBF9979-33B9-44DB-A86A-740F15E11DB5}" type="pres">
      <dgm:prSet presAssocID="{596B9C72-3A45-4F8A-8778-9EFE8C669CB0}" presName="roof" presStyleLbl="dkBgShp" presStyleIdx="0" presStyleCnt="2"/>
      <dgm:spPr/>
      <dgm:t>
        <a:bodyPr/>
        <a:lstStyle/>
        <a:p>
          <a:endParaRPr lang="en-IN"/>
        </a:p>
      </dgm:t>
    </dgm:pt>
    <dgm:pt modelId="{039AD661-F9EC-4A97-AE74-4F351F5D2771}" type="pres">
      <dgm:prSet presAssocID="{596B9C72-3A45-4F8A-8778-9EFE8C669CB0}" presName="pillars" presStyleCnt="0"/>
      <dgm:spPr/>
    </dgm:pt>
    <dgm:pt modelId="{633469DD-0778-46EB-BB3B-E42E7622F6C3}" type="pres">
      <dgm:prSet presAssocID="{596B9C72-3A45-4F8A-8778-9EFE8C669CB0}" presName="pillar1" presStyleLbl="node1" presStyleIdx="0" presStyleCnt="4">
        <dgm:presLayoutVars>
          <dgm:bulletEnabled val="1"/>
        </dgm:presLayoutVars>
      </dgm:prSet>
      <dgm:spPr/>
      <dgm:t>
        <a:bodyPr/>
        <a:lstStyle/>
        <a:p>
          <a:endParaRPr lang="en-IN"/>
        </a:p>
      </dgm:t>
    </dgm:pt>
    <dgm:pt modelId="{4328D902-A37E-42B5-83F9-4F2B6AE85A90}" type="pres">
      <dgm:prSet presAssocID="{B31A927E-BF27-4714-A5FD-EE4B27EC3E27}" presName="pillarX" presStyleLbl="node1" presStyleIdx="1" presStyleCnt="4">
        <dgm:presLayoutVars>
          <dgm:bulletEnabled val="1"/>
        </dgm:presLayoutVars>
      </dgm:prSet>
      <dgm:spPr/>
      <dgm:t>
        <a:bodyPr/>
        <a:lstStyle/>
        <a:p>
          <a:endParaRPr lang="en-IN"/>
        </a:p>
      </dgm:t>
    </dgm:pt>
    <dgm:pt modelId="{6C6A7263-F9C5-481D-9834-DCA1F3860114}" type="pres">
      <dgm:prSet presAssocID="{6779F025-56CC-4709-B50B-823238496020}" presName="pillarX" presStyleLbl="node1" presStyleIdx="2" presStyleCnt="4">
        <dgm:presLayoutVars>
          <dgm:bulletEnabled val="1"/>
        </dgm:presLayoutVars>
      </dgm:prSet>
      <dgm:spPr/>
      <dgm:t>
        <a:bodyPr/>
        <a:lstStyle/>
        <a:p>
          <a:endParaRPr lang="en-IN"/>
        </a:p>
      </dgm:t>
    </dgm:pt>
    <dgm:pt modelId="{379DF879-E4E9-4A12-B9E9-4547E3FD6BAD}" type="pres">
      <dgm:prSet presAssocID="{76D84110-0B69-4DB6-BA64-06D05124E5F1}" presName="pillarX" presStyleLbl="node1" presStyleIdx="3" presStyleCnt="4">
        <dgm:presLayoutVars>
          <dgm:bulletEnabled val="1"/>
        </dgm:presLayoutVars>
      </dgm:prSet>
      <dgm:spPr/>
      <dgm:t>
        <a:bodyPr/>
        <a:lstStyle/>
        <a:p>
          <a:endParaRPr lang="en-IN"/>
        </a:p>
      </dgm:t>
    </dgm:pt>
    <dgm:pt modelId="{F7B9580C-EBE3-432D-A54A-0F3858D3E870}" type="pres">
      <dgm:prSet presAssocID="{596B9C72-3A45-4F8A-8778-9EFE8C669CB0}" presName="base" presStyleLbl="dkBgShp" presStyleIdx="1" presStyleCnt="2"/>
      <dgm:spPr>
        <a:noFill/>
      </dgm:spPr>
      <dgm:t>
        <a:bodyPr/>
        <a:lstStyle/>
        <a:p>
          <a:endParaRPr lang="en-IN"/>
        </a:p>
      </dgm:t>
    </dgm:pt>
  </dgm:ptLst>
  <dgm:cxnLst>
    <dgm:cxn modelId="{C8BE062D-65D9-4F10-9D5D-E350E866DC1D}" type="presOf" srcId="{ED5ACAFD-6E12-4C70-8622-83D86309664E}" destId="{633469DD-0778-46EB-BB3B-E42E7622F6C3}" srcOrd="0" destOrd="0" presId="urn:microsoft.com/office/officeart/2005/8/layout/hList3"/>
    <dgm:cxn modelId="{6B9791FB-E7FA-4FAF-854D-9B634BE16A1D}" type="presOf" srcId="{261A7787-6A4C-4C8E-9EB4-4899966277DF}" destId="{480F85E5-1177-4865-8E9A-00B918B550A2}" srcOrd="0" destOrd="0" presId="urn:microsoft.com/office/officeart/2005/8/layout/hList3"/>
    <dgm:cxn modelId="{3239A988-AB75-4D8A-85B0-5D44A24BDF62}" srcId="{596B9C72-3A45-4F8A-8778-9EFE8C669CB0}" destId="{6779F025-56CC-4709-B50B-823238496020}" srcOrd="2" destOrd="0" parTransId="{F753C26E-A84F-45E6-8C60-3B0F607E4F09}" sibTransId="{158BA18E-91DD-44DF-81BD-75B03500D1A8}"/>
    <dgm:cxn modelId="{DCA9D91C-E01E-480A-A73F-EFFAC28B4E52}" srcId="{261A7787-6A4C-4C8E-9EB4-4899966277DF}" destId="{596B9C72-3A45-4F8A-8778-9EFE8C669CB0}" srcOrd="0" destOrd="0" parTransId="{16385A7E-A39F-486B-AD0E-3A1194FC9F33}" sibTransId="{A3166581-AC89-43E8-9B9F-C5F02A253098}"/>
    <dgm:cxn modelId="{3060A1D1-B3C9-4DFA-82E5-FBAA23182E73}" type="presOf" srcId="{596B9C72-3A45-4F8A-8778-9EFE8C669CB0}" destId="{9CBF9979-33B9-44DB-A86A-740F15E11DB5}" srcOrd="0" destOrd="0" presId="urn:microsoft.com/office/officeart/2005/8/layout/hList3"/>
    <dgm:cxn modelId="{C2894737-6E87-49FB-B348-2FCB0E2B504E}" type="presOf" srcId="{6779F025-56CC-4709-B50B-823238496020}" destId="{6C6A7263-F9C5-481D-9834-DCA1F3860114}" srcOrd="0" destOrd="0" presId="urn:microsoft.com/office/officeart/2005/8/layout/hList3"/>
    <dgm:cxn modelId="{94105115-F454-4EB9-BCD2-92DDAB935F9E}" type="presOf" srcId="{76D84110-0B69-4DB6-BA64-06D05124E5F1}" destId="{379DF879-E4E9-4A12-B9E9-4547E3FD6BAD}" srcOrd="0" destOrd="0" presId="urn:microsoft.com/office/officeart/2005/8/layout/hList3"/>
    <dgm:cxn modelId="{0C2782BE-FCAF-41A8-AC28-96F5ABB305AC}" type="presOf" srcId="{B31A927E-BF27-4714-A5FD-EE4B27EC3E27}" destId="{4328D902-A37E-42B5-83F9-4F2B6AE85A90}" srcOrd="0" destOrd="0" presId="urn:microsoft.com/office/officeart/2005/8/layout/hList3"/>
    <dgm:cxn modelId="{89C0DEA2-6A37-43CC-B562-56108E60A3E0}" srcId="{596B9C72-3A45-4F8A-8778-9EFE8C669CB0}" destId="{76D84110-0B69-4DB6-BA64-06D05124E5F1}" srcOrd="3" destOrd="0" parTransId="{09CB92D8-C7E7-4980-9469-F9B5775017FD}" sibTransId="{76BF456A-354B-4CCF-AA52-4D9A1596EDA3}"/>
    <dgm:cxn modelId="{84573F38-DD6F-44A0-84C4-2742923C2B71}" srcId="{596B9C72-3A45-4F8A-8778-9EFE8C669CB0}" destId="{B31A927E-BF27-4714-A5FD-EE4B27EC3E27}" srcOrd="1" destOrd="0" parTransId="{7A98D194-7374-4F3E-B725-F0836D38F61D}" sibTransId="{D9ECE72B-448C-4B06-A8F5-BAA00FEE789E}"/>
    <dgm:cxn modelId="{E93A17AC-CBE3-434B-83E7-9D44B241B683}" srcId="{596B9C72-3A45-4F8A-8778-9EFE8C669CB0}" destId="{ED5ACAFD-6E12-4C70-8622-83D86309664E}" srcOrd="0" destOrd="0" parTransId="{1C5511C5-49DB-4848-B704-17013F684371}" sibTransId="{EA81E985-DD83-4876-89E1-E045E356B54A}"/>
    <dgm:cxn modelId="{0A19D057-BC41-46F6-873C-35D9B1B0167C}" type="presParOf" srcId="{480F85E5-1177-4865-8E9A-00B918B550A2}" destId="{9CBF9979-33B9-44DB-A86A-740F15E11DB5}" srcOrd="0" destOrd="0" presId="urn:microsoft.com/office/officeart/2005/8/layout/hList3"/>
    <dgm:cxn modelId="{2A7D93F6-72AA-4006-A498-95506897C890}" type="presParOf" srcId="{480F85E5-1177-4865-8E9A-00B918B550A2}" destId="{039AD661-F9EC-4A97-AE74-4F351F5D2771}" srcOrd="1" destOrd="0" presId="urn:microsoft.com/office/officeart/2005/8/layout/hList3"/>
    <dgm:cxn modelId="{FE862D4E-E75A-4FDE-80E4-005F481C7E7E}" type="presParOf" srcId="{039AD661-F9EC-4A97-AE74-4F351F5D2771}" destId="{633469DD-0778-46EB-BB3B-E42E7622F6C3}" srcOrd="0" destOrd="0" presId="urn:microsoft.com/office/officeart/2005/8/layout/hList3"/>
    <dgm:cxn modelId="{87CF7147-47A9-4C8B-B003-38D526D3EC7F}" type="presParOf" srcId="{039AD661-F9EC-4A97-AE74-4F351F5D2771}" destId="{4328D902-A37E-42B5-83F9-4F2B6AE85A90}" srcOrd="1" destOrd="0" presId="urn:microsoft.com/office/officeart/2005/8/layout/hList3"/>
    <dgm:cxn modelId="{791D2A9E-D22B-489E-929D-FAB0FE211C4C}" type="presParOf" srcId="{039AD661-F9EC-4A97-AE74-4F351F5D2771}" destId="{6C6A7263-F9C5-481D-9834-DCA1F3860114}" srcOrd="2" destOrd="0" presId="urn:microsoft.com/office/officeart/2005/8/layout/hList3"/>
    <dgm:cxn modelId="{61688237-FDD7-44CA-8E19-F1F120EA5013}" type="presParOf" srcId="{039AD661-F9EC-4A97-AE74-4F351F5D2771}" destId="{379DF879-E4E9-4A12-B9E9-4547E3FD6BAD}" srcOrd="3" destOrd="0" presId="urn:microsoft.com/office/officeart/2005/8/layout/hList3"/>
    <dgm:cxn modelId="{85ACED40-A6AF-4740-9CAB-27D989651ACA}" type="presParOf" srcId="{480F85E5-1177-4865-8E9A-00B918B550A2}" destId="{F7B9580C-EBE3-432D-A54A-0F3858D3E870}" srcOrd="2" destOrd="0" presId="urn:microsoft.com/office/officeart/2005/8/layout/hList3"/>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BF9979-33B9-44DB-A86A-740F15E11DB5}">
      <dsp:nvSpPr>
        <dsp:cNvPr id="0" name=""/>
        <dsp:cNvSpPr/>
      </dsp:nvSpPr>
      <dsp:spPr>
        <a:xfrm>
          <a:off x="0" y="0"/>
          <a:ext cx="9104521" cy="2049096"/>
        </a:xfrm>
        <a:prstGeom prst="rect">
          <a:avLst/>
        </a:prstGeom>
        <a:noFill/>
        <a:ln>
          <a:noFill/>
        </a:ln>
        <a:effectLst/>
      </dsp:spPr>
      <dsp:style>
        <a:lnRef idx="0">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lvl="0" algn="ctr" defTabSz="1778000">
            <a:lnSpc>
              <a:spcPct val="90000"/>
            </a:lnSpc>
            <a:spcBef>
              <a:spcPct val="0"/>
            </a:spcBef>
            <a:spcAft>
              <a:spcPct val="35000"/>
            </a:spcAft>
          </a:pPr>
          <a:endParaRPr lang="en-IN" sz="4000" b="1" kern="1200" dirty="0"/>
        </a:p>
      </dsp:txBody>
      <dsp:txXfrm>
        <a:off x="0" y="0"/>
        <a:ext cx="9104521" cy="2049096"/>
      </dsp:txXfrm>
    </dsp:sp>
    <dsp:sp modelId="{633469DD-0778-46EB-BB3B-E42E7622F6C3}">
      <dsp:nvSpPr>
        <dsp:cNvPr id="0" name=""/>
        <dsp:cNvSpPr/>
      </dsp:nvSpPr>
      <dsp:spPr>
        <a:xfrm>
          <a:off x="0" y="2049096"/>
          <a:ext cx="2276130" cy="4303102"/>
        </a:xfrm>
        <a:prstGeom prst="rect">
          <a:avLst/>
        </a:prstGeom>
        <a:solidFill>
          <a:schemeClr val="accent2">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01</a:t>
          </a:r>
        </a:p>
        <a:p>
          <a:pPr lvl="0" algn="ctr" defTabSz="1289050">
            <a:lnSpc>
              <a:spcPct val="90000"/>
            </a:lnSpc>
            <a:spcBef>
              <a:spcPct val="0"/>
            </a:spcBef>
            <a:spcAft>
              <a:spcPct val="35000"/>
            </a:spcAft>
          </a:pPr>
          <a:r>
            <a:rPr lang="en-US" sz="2900" kern="1200" dirty="0" smtClean="0"/>
            <a:t>Problem Statement </a:t>
          </a:r>
          <a:endParaRPr lang="en-IN" sz="2900" kern="1200" dirty="0"/>
        </a:p>
      </dsp:txBody>
      <dsp:txXfrm>
        <a:off x="0" y="2049096"/>
        <a:ext cx="2276130" cy="4303102"/>
      </dsp:txXfrm>
    </dsp:sp>
    <dsp:sp modelId="{4328D902-A37E-42B5-83F9-4F2B6AE85A90}">
      <dsp:nvSpPr>
        <dsp:cNvPr id="0" name=""/>
        <dsp:cNvSpPr/>
      </dsp:nvSpPr>
      <dsp:spPr>
        <a:xfrm>
          <a:off x="2276130" y="2049096"/>
          <a:ext cx="2276130" cy="4303102"/>
        </a:xfrm>
        <a:prstGeom prst="rect">
          <a:avLst/>
        </a:prstGeom>
        <a:solidFill>
          <a:schemeClr val="accent6">
            <a:lumMod val="60000"/>
            <a:lumOff val="4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kern="1200" dirty="0" smtClean="0"/>
            <a:t>02</a:t>
          </a:r>
        </a:p>
        <a:p>
          <a:pPr lvl="0" algn="ctr" defTabSz="1289050">
            <a:lnSpc>
              <a:spcPct val="90000"/>
            </a:lnSpc>
            <a:spcBef>
              <a:spcPct val="0"/>
            </a:spcBef>
            <a:spcAft>
              <a:spcPct val="35000"/>
            </a:spcAft>
          </a:pPr>
          <a:r>
            <a:rPr lang="en-US" sz="2900" kern="1200" dirty="0" smtClean="0"/>
            <a:t>Data Description</a:t>
          </a:r>
          <a:endParaRPr lang="en-IN" sz="2900" kern="1200" dirty="0"/>
        </a:p>
      </dsp:txBody>
      <dsp:txXfrm>
        <a:off x="2276130" y="2049096"/>
        <a:ext cx="2276130" cy="4303102"/>
      </dsp:txXfrm>
    </dsp:sp>
    <dsp:sp modelId="{6C6A7263-F9C5-481D-9834-DCA1F3860114}">
      <dsp:nvSpPr>
        <dsp:cNvPr id="0" name=""/>
        <dsp:cNvSpPr/>
      </dsp:nvSpPr>
      <dsp:spPr>
        <a:xfrm>
          <a:off x="4552260" y="2049096"/>
          <a:ext cx="2276130" cy="4303102"/>
        </a:xfrm>
        <a:prstGeom prst="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b="0" i="0" u="none" kern="1200" dirty="0" smtClean="0"/>
            <a:t>03</a:t>
          </a:r>
        </a:p>
        <a:p>
          <a:pPr lvl="0" algn="ctr" defTabSz="1289050">
            <a:lnSpc>
              <a:spcPct val="90000"/>
            </a:lnSpc>
            <a:spcBef>
              <a:spcPct val="0"/>
            </a:spcBef>
            <a:spcAft>
              <a:spcPct val="35000"/>
            </a:spcAft>
          </a:pPr>
          <a:r>
            <a:rPr lang="en-US" sz="2900" b="0" i="0" u="none" kern="1200" dirty="0" smtClean="0"/>
            <a:t>Objective Key Metrics and Visualizations</a:t>
          </a:r>
          <a:endParaRPr lang="en-US" sz="2900" kern="1200" dirty="0"/>
        </a:p>
      </dsp:txBody>
      <dsp:txXfrm>
        <a:off x="4552260" y="2049096"/>
        <a:ext cx="2276130" cy="4303102"/>
      </dsp:txXfrm>
    </dsp:sp>
    <dsp:sp modelId="{379DF879-E4E9-4A12-B9E9-4547E3FD6BAD}">
      <dsp:nvSpPr>
        <dsp:cNvPr id="0" name=""/>
        <dsp:cNvSpPr/>
      </dsp:nvSpPr>
      <dsp:spPr>
        <a:xfrm>
          <a:off x="6828391" y="2049096"/>
          <a:ext cx="2276130" cy="4303102"/>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IN" sz="2900" b="0" i="0" u="none" kern="1200" dirty="0" smtClean="0"/>
            <a:t>04</a:t>
          </a:r>
        </a:p>
        <a:p>
          <a:pPr lvl="0" algn="ctr" defTabSz="1289050">
            <a:lnSpc>
              <a:spcPct val="90000"/>
            </a:lnSpc>
            <a:spcBef>
              <a:spcPct val="0"/>
            </a:spcBef>
            <a:spcAft>
              <a:spcPct val="35000"/>
            </a:spcAft>
          </a:pPr>
          <a:r>
            <a:rPr lang="en-IN" sz="2900" b="0" i="0" u="none" kern="1200" dirty="0" smtClean="0"/>
            <a:t>Subjective Question for Insights</a:t>
          </a:r>
          <a:endParaRPr lang="en-IN" sz="2900" kern="1200" dirty="0"/>
        </a:p>
      </dsp:txBody>
      <dsp:txXfrm>
        <a:off x="6828391" y="2049096"/>
        <a:ext cx="2276130" cy="4303102"/>
      </dsp:txXfrm>
    </dsp:sp>
    <dsp:sp modelId="{F7B9580C-EBE3-432D-A54A-0F3858D3E870}">
      <dsp:nvSpPr>
        <dsp:cNvPr id="0" name=""/>
        <dsp:cNvSpPr/>
      </dsp:nvSpPr>
      <dsp:spPr>
        <a:xfrm>
          <a:off x="0" y="6352199"/>
          <a:ext cx="9104521" cy="478122"/>
        </a:xfrm>
        <a:prstGeom prst="rect">
          <a:avLst/>
        </a:prstGeom>
        <a:no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B25336-6D58-4688-8675-786E86F5DE9A}" type="datetimeFigureOut">
              <a:rPr lang="en-IN" smtClean="0"/>
              <a:t>21-10-2024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A914107-BCEF-4B27-8B2A-89B68CA85529}" type="slidenum">
              <a:rPr lang="en-IN" smtClean="0"/>
              <a:t>‹#›</a:t>
            </a:fld>
            <a:endParaRPr lang="en-IN"/>
          </a:p>
        </p:txBody>
      </p:sp>
    </p:spTree>
    <p:extLst>
      <p:ext uri="{BB962C8B-B14F-4D97-AF65-F5344CB8AC3E}">
        <p14:creationId xmlns:p14="http://schemas.microsoft.com/office/powerpoint/2010/main" val="2433327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A914107-BCEF-4B27-8B2A-89B68CA85529}" type="slidenum">
              <a:rPr lang="en-IN" smtClean="0"/>
              <a:t>2</a:t>
            </a:fld>
            <a:endParaRPr lang="en-IN"/>
          </a:p>
        </p:txBody>
      </p:sp>
    </p:spTree>
    <p:extLst>
      <p:ext uri="{BB962C8B-B14F-4D97-AF65-F5344CB8AC3E}">
        <p14:creationId xmlns:p14="http://schemas.microsoft.com/office/powerpoint/2010/main" val="3874628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9ACE224-F884-4BFA-968E-4522D4FF695C}"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A1938F-3B42-4BED-B15A-C6F528EAEED9}" type="slidenum">
              <a:rPr lang="en-IN" smtClean="0"/>
              <a:t>‹#›</a:t>
            </a:fld>
            <a:endParaRPr lang="en-IN"/>
          </a:p>
        </p:txBody>
      </p:sp>
    </p:spTree>
    <p:extLst>
      <p:ext uri="{BB962C8B-B14F-4D97-AF65-F5344CB8AC3E}">
        <p14:creationId xmlns:p14="http://schemas.microsoft.com/office/powerpoint/2010/main" val="1821615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9ACE224-F884-4BFA-968E-4522D4FF695C}"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A1938F-3B42-4BED-B15A-C6F528EAEED9}" type="slidenum">
              <a:rPr lang="en-IN" smtClean="0"/>
              <a:t>‹#›</a:t>
            </a:fld>
            <a:endParaRPr lang="en-IN"/>
          </a:p>
        </p:txBody>
      </p:sp>
    </p:spTree>
    <p:extLst>
      <p:ext uri="{BB962C8B-B14F-4D97-AF65-F5344CB8AC3E}">
        <p14:creationId xmlns:p14="http://schemas.microsoft.com/office/powerpoint/2010/main" val="271598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9ACE224-F884-4BFA-968E-4522D4FF695C}"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A1938F-3B42-4BED-B15A-C6F528EAEED9}" type="slidenum">
              <a:rPr lang="en-IN" smtClean="0"/>
              <a:t>‹#›</a:t>
            </a:fld>
            <a:endParaRPr lang="en-IN"/>
          </a:p>
        </p:txBody>
      </p:sp>
    </p:spTree>
    <p:extLst>
      <p:ext uri="{BB962C8B-B14F-4D97-AF65-F5344CB8AC3E}">
        <p14:creationId xmlns:p14="http://schemas.microsoft.com/office/powerpoint/2010/main" val="479787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9ACE224-F884-4BFA-968E-4522D4FF695C}"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A1938F-3B42-4BED-B15A-C6F528EAEED9}" type="slidenum">
              <a:rPr lang="en-IN" smtClean="0"/>
              <a:t>‹#›</a:t>
            </a:fld>
            <a:endParaRPr lang="en-IN"/>
          </a:p>
        </p:txBody>
      </p:sp>
    </p:spTree>
    <p:extLst>
      <p:ext uri="{BB962C8B-B14F-4D97-AF65-F5344CB8AC3E}">
        <p14:creationId xmlns:p14="http://schemas.microsoft.com/office/powerpoint/2010/main" val="3176445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ACE224-F884-4BFA-968E-4522D4FF695C}" type="datetimeFigureOut">
              <a:rPr lang="en-IN" smtClean="0"/>
              <a:t>21-10-2024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A1938F-3B42-4BED-B15A-C6F528EAEED9}" type="slidenum">
              <a:rPr lang="en-IN" smtClean="0"/>
              <a:t>‹#›</a:t>
            </a:fld>
            <a:endParaRPr lang="en-IN"/>
          </a:p>
        </p:txBody>
      </p:sp>
    </p:spTree>
    <p:extLst>
      <p:ext uri="{BB962C8B-B14F-4D97-AF65-F5344CB8AC3E}">
        <p14:creationId xmlns:p14="http://schemas.microsoft.com/office/powerpoint/2010/main" val="1806922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9ACE224-F884-4BFA-968E-4522D4FF695C}" type="datetimeFigureOut">
              <a:rPr lang="en-IN" smtClean="0"/>
              <a:t>21-10-2024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A1938F-3B42-4BED-B15A-C6F528EAEED9}" type="slidenum">
              <a:rPr lang="en-IN" smtClean="0"/>
              <a:t>‹#›</a:t>
            </a:fld>
            <a:endParaRPr lang="en-IN"/>
          </a:p>
        </p:txBody>
      </p:sp>
    </p:spTree>
    <p:extLst>
      <p:ext uri="{BB962C8B-B14F-4D97-AF65-F5344CB8AC3E}">
        <p14:creationId xmlns:p14="http://schemas.microsoft.com/office/powerpoint/2010/main" val="8685008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9ACE224-F884-4BFA-968E-4522D4FF695C}" type="datetimeFigureOut">
              <a:rPr lang="en-IN" smtClean="0"/>
              <a:t>21-10-2024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A1938F-3B42-4BED-B15A-C6F528EAEED9}" type="slidenum">
              <a:rPr lang="en-IN" smtClean="0"/>
              <a:t>‹#›</a:t>
            </a:fld>
            <a:endParaRPr lang="en-IN"/>
          </a:p>
        </p:txBody>
      </p:sp>
    </p:spTree>
    <p:extLst>
      <p:ext uri="{BB962C8B-B14F-4D97-AF65-F5344CB8AC3E}">
        <p14:creationId xmlns:p14="http://schemas.microsoft.com/office/powerpoint/2010/main" val="2351111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9ACE224-F884-4BFA-968E-4522D4FF695C}" type="datetimeFigureOut">
              <a:rPr lang="en-IN" smtClean="0"/>
              <a:t>21-10-2024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A1938F-3B42-4BED-B15A-C6F528EAEED9}" type="slidenum">
              <a:rPr lang="en-IN" smtClean="0"/>
              <a:t>‹#›</a:t>
            </a:fld>
            <a:endParaRPr lang="en-IN"/>
          </a:p>
        </p:txBody>
      </p:sp>
    </p:spTree>
    <p:extLst>
      <p:ext uri="{BB962C8B-B14F-4D97-AF65-F5344CB8AC3E}">
        <p14:creationId xmlns:p14="http://schemas.microsoft.com/office/powerpoint/2010/main" val="67848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ACE224-F884-4BFA-968E-4522D4FF695C}" type="datetimeFigureOut">
              <a:rPr lang="en-IN" smtClean="0"/>
              <a:t>21-10-2024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A1938F-3B42-4BED-B15A-C6F528EAEED9}" type="slidenum">
              <a:rPr lang="en-IN" smtClean="0"/>
              <a:t>‹#›</a:t>
            </a:fld>
            <a:endParaRPr lang="en-IN"/>
          </a:p>
        </p:txBody>
      </p:sp>
    </p:spTree>
    <p:extLst>
      <p:ext uri="{BB962C8B-B14F-4D97-AF65-F5344CB8AC3E}">
        <p14:creationId xmlns:p14="http://schemas.microsoft.com/office/powerpoint/2010/main" val="117870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ACE224-F884-4BFA-968E-4522D4FF695C}" type="datetimeFigureOut">
              <a:rPr lang="en-IN" smtClean="0"/>
              <a:t>21-10-2024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A1938F-3B42-4BED-B15A-C6F528EAEED9}" type="slidenum">
              <a:rPr lang="en-IN" smtClean="0"/>
              <a:t>‹#›</a:t>
            </a:fld>
            <a:endParaRPr lang="en-IN"/>
          </a:p>
        </p:txBody>
      </p:sp>
    </p:spTree>
    <p:extLst>
      <p:ext uri="{BB962C8B-B14F-4D97-AF65-F5344CB8AC3E}">
        <p14:creationId xmlns:p14="http://schemas.microsoft.com/office/powerpoint/2010/main" val="443404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ACE224-F884-4BFA-968E-4522D4FF695C}" type="datetimeFigureOut">
              <a:rPr lang="en-IN" smtClean="0"/>
              <a:t>21-10-2024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A1938F-3B42-4BED-B15A-C6F528EAEED9}" type="slidenum">
              <a:rPr lang="en-IN" smtClean="0"/>
              <a:t>‹#›</a:t>
            </a:fld>
            <a:endParaRPr lang="en-IN"/>
          </a:p>
        </p:txBody>
      </p:sp>
    </p:spTree>
    <p:extLst>
      <p:ext uri="{BB962C8B-B14F-4D97-AF65-F5344CB8AC3E}">
        <p14:creationId xmlns:p14="http://schemas.microsoft.com/office/powerpoint/2010/main" val="263664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ACE224-F884-4BFA-968E-4522D4FF695C}" type="datetimeFigureOut">
              <a:rPr lang="en-IN" smtClean="0"/>
              <a:t>21-10-2024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A1938F-3B42-4BED-B15A-C6F528EAEED9}" type="slidenum">
              <a:rPr lang="en-IN" smtClean="0"/>
              <a:t>‹#›</a:t>
            </a:fld>
            <a:endParaRPr lang="en-IN"/>
          </a:p>
        </p:txBody>
      </p:sp>
    </p:spTree>
    <p:extLst>
      <p:ext uri="{BB962C8B-B14F-4D97-AF65-F5344CB8AC3E}">
        <p14:creationId xmlns:p14="http://schemas.microsoft.com/office/powerpoint/2010/main" val="90510929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IPL New Logo: इंडियन प्रीमियर लीग का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54404" y="1700808"/>
            <a:ext cx="5066068" cy="4550172"/>
          </a:xfrm>
          <a:prstGeom prst="rect">
            <a:avLst/>
          </a:prstGeom>
          <a:noFill/>
          <a:ln>
            <a:noFill/>
          </a:ln>
          <a:effectLst>
            <a:glow rad="228600">
              <a:schemeClr val="accent1">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0" y="476672"/>
            <a:ext cx="9144000" cy="369332"/>
          </a:xfrm>
          <a:prstGeom prst="rect">
            <a:avLst/>
          </a:prstGeom>
          <a:noFill/>
        </p:spPr>
        <p:txBody>
          <a:bodyPr wrap="square" rtlCol="0">
            <a:spAutoFit/>
          </a:bodyPr>
          <a:lstStyle/>
          <a:p>
            <a:endParaRPr lang="en-IN" dirty="0"/>
          </a:p>
        </p:txBody>
      </p:sp>
      <p:sp>
        <p:nvSpPr>
          <p:cNvPr id="7" name="TextBox 6"/>
          <p:cNvSpPr txBox="1"/>
          <p:nvPr/>
        </p:nvSpPr>
        <p:spPr>
          <a:xfrm>
            <a:off x="-3448" y="461283"/>
            <a:ext cx="9144000" cy="707886"/>
          </a:xfrm>
          <a:prstGeom prst="rect">
            <a:avLst/>
          </a:prstGeom>
          <a:solidFill>
            <a:srgbClr val="002060"/>
          </a:solidFill>
        </p:spPr>
        <p:txBody>
          <a:bodyPr wrap="square" rtlCol="0">
            <a:spAutoFit/>
          </a:bodyPr>
          <a:lstStyle/>
          <a:p>
            <a:pPr algn="ctr"/>
            <a:r>
              <a:rPr lang="en-US" sz="4000" b="1" dirty="0" smtClean="0"/>
              <a:t>IPL Analysis</a:t>
            </a:r>
            <a:endParaRPr lang="en-IN" sz="4000" b="1" dirty="0"/>
          </a:p>
        </p:txBody>
      </p:sp>
      <p:sp>
        <p:nvSpPr>
          <p:cNvPr id="8" name="TextBox 7"/>
          <p:cNvSpPr txBox="1"/>
          <p:nvPr/>
        </p:nvSpPr>
        <p:spPr>
          <a:xfrm>
            <a:off x="0" y="1844824"/>
            <a:ext cx="3635896" cy="3046988"/>
          </a:xfrm>
          <a:prstGeom prst="rect">
            <a:avLst/>
          </a:prstGeom>
          <a:noFill/>
        </p:spPr>
        <p:txBody>
          <a:bodyPr wrap="square" rtlCol="0">
            <a:spAutoFit/>
          </a:bodyPr>
          <a:lstStyle/>
          <a:p>
            <a:pPr algn="ctr"/>
            <a:r>
              <a:rPr lang="en-US" sz="3200" dirty="0" smtClean="0"/>
              <a:t>Created By :</a:t>
            </a:r>
          </a:p>
          <a:p>
            <a:pPr algn="ctr"/>
            <a:r>
              <a:rPr lang="en-US" sz="3200" dirty="0" smtClean="0"/>
              <a:t> Tanupriya Awasthi</a:t>
            </a:r>
          </a:p>
          <a:p>
            <a:pPr algn="ctr"/>
            <a:endParaRPr lang="en-US" sz="3200" dirty="0" smtClean="0"/>
          </a:p>
          <a:p>
            <a:pPr algn="ctr"/>
            <a:r>
              <a:rPr lang="en-US" sz="3200" dirty="0" smtClean="0"/>
              <a:t>Batch: June </a:t>
            </a:r>
          </a:p>
          <a:p>
            <a:pPr algn="ctr"/>
            <a:endParaRPr lang="en-US" sz="3200" dirty="0" smtClean="0"/>
          </a:p>
          <a:p>
            <a:pPr algn="ctr"/>
            <a:endParaRPr lang="en-IN" sz="3200" dirty="0"/>
          </a:p>
        </p:txBody>
      </p:sp>
      <p:sp>
        <p:nvSpPr>
          <p:cNvPr id="10" name="TextBox 9"/>
          <p:cNvSpPr txBox="1"/>
          <p:nvPr/>
        </p:nvSpPr>
        <p:spPr>
          <a:xfrm>
            <a:off x="395536" y="3645024"/>
            <a:ext cx="2880320" cy="1384995"/>
          </a:xfrm>
          <a:prstGeom prst="rect">
            <a:avLst/>
          </a:prstGeom>
          <a:noFill/>
        </p:spPr>
        <p:txBody>
          <a:bodyPr wrap="square" rtlCol="0">
            <a:spAutoFit/>
          </a:bodyPr>
          <a:lstStyle/>
          <a:p>
            <a:pPr algn="ctr"/>
            <a:endParaRPr lang="en-US" sz="2800" dirty="0" smtClean="0"/>
          </a:p>
          <a:p>
            <a:pPr algn="ctr"/>
            <a:r>
              <a:rPr lang="en-US" sz="2800" dirty="0" smtClean="0"/>
              <a:t>Created On:  </a:t>
            </a:r>
          </a:p>
          <a:p>
            <a:pPr algn="ctr"/>
            <a:r>
              <a:rPr lang="en-US" sz="2800" dirty="0" smtClean="0"/>
              <a:t>5</a:t>
            </a:r>
            <a:r>
              <a:rPr lang="en-US" sz="2800" baseline="30000" dirty="0" smtClean="0"/>
              <a:t>Th</a:t>
            </a:r>
            <a:r>
              <a:rPr lang="en-US" sz="2800" dirty="0" smtClean="0"/>
              <a:t>  October 2024</a:t>
            </a:r>
            <a:endParaRPr lang="en-IN" sz="2800" dirty="0"/>
          </a:p>
        </p:txBody>
      </p:sp>
    </p:spTree>
    <p:extLst>
      <p:ext uri="{BB962C8B-B14F-4D97-AF65-F5344CB8AC3E}">
        <p14:creationId xmlns:p14="http://schemas.microsoft.com/office/powerpoint/2010/main" val="15306722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32656"/>
            <a:ext cx="9144000" cy="1084982"/>
          </a:xfrm>
          <a:solidFill>
            <a:srgbClr val="002060"/>
          </a:solidFill>
        </p:spPr>
        <p:txBody>
          <a:bodyPr>
            <a:normAutofit/>
          </a:bodyPr>
          <a:lstStyle/>
          <a:p>
            <a:r>
              <a:rPr lang="en-US" sz="4000" b="1" dirty="0" smtClean="0"/>
              <a:t>Average </a:t>
            </a:r>
            <a:r>
              <a:rPr lang="en-US" sz="4000" b="1" dirty="0"/>
              <a:t>r</a:t>
            </a:r>
            <a:r>
              <a:rPr lang="en-US" sz="4000" b="1" dirty="0" smtClean="0"/>
              <a:t>uns scored by each batsman</a:t>
            </a:r>
            <a:endParaRPr lang="en-IN" sz="4000" b="1" dirty="0"/>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l="40190" t="25255" r="35715" b="19951"/>
          <a:stretch/>
        </p:blipFill>
        <p:spPr>
          <a:xfrm>
            <a:off x="5148064" y="1844824"/>
            <a:ext cx="3456384" cy="3888432"/>
          </a:xfrm>
        </p:spPr>
      </p:pic>
      <p:sp>
        <p:nvSpPr>
          <p:cNvPr id="6" name="TextBox 5"/>
          <p:cNvSpPr txBox="1"/>
          <p:nvPr/>
        </p:nvSpPr>
        <p:spPr>
          <a:xfrm>
            <a:off x="395536" y="1412776"/>
            <a:ext cx="4536504" cy="5632311"/>
          </a:xfrm>
          <a:prstGeom prst="rect">
            <a:avLst/>
          </a:prstGeom>
          <a:noFill/>
        </p:spPr>
        <p:txBody>
          <a:bodyPr wrap="square" rtlCol="0">
            <a:spAutoFit/>
          </a:bodyPr>
          <a:lstStyle/>
          <a:p>
            <a:endParaRPr lang="en-US" dirty="0" smtClean="0"/>
          </a:p>
          <a:p>
            <a:r>
              <a:rPr lang="en-US" dirty="0" smtClean="0"/>
              <a:t>Here in the column chart we can see the average runs scored by each batsman.</a:t>
            </a:r>
          </a:p>
          <a:p>
            <a:endParaRPr lang="en-US" dirty="0"/>
          </a:p>
          <a:p>
            <a:r>
              <a:rPr lang="en-US" dirty="0" smtClean="0"/>
              <a:t>We have taken the top 10 batsman on the basis of the average runs scored by them .</a:t>
            </a:r>
          </a:p>
          <a:p>
            <a:endParaRPr lang="en-US" dirty="0"/>
          </a:p>
          <a:p>
            <a:r>
              <a:rPr lang="en-US" dirty="0" smtClean="0"/>
              <a:t>From this we can see that P  Dharmani  stands out with the highest average runs 430.</a:t>
            </a:r>
          </a:p>
          <a:p>
            <a:endParaRPr lang="en-US" dirty="0"/>
          </a:p>
          <a:p>
            <a:r>
              <a:rPr lang="en-US" dirty="0" smtClean="0"/>
              <a:t>There are some players whose average runs  are almost same means they performance is more or less than same.</a:t>
            </a:r>
          </a:p>
          <a:p>
            <a:endParaRPr lang="en-US" dirty="0"/>
          </a:p>
          <a:p>
            <a:r>
              <a:rPr lang="en-US" dirty="0"/>
              <a:t>There is a gradual decrease in the average runs as you move down the list</a:t>
            </a:r>
            <a:endParaRPr lang="en-US" dirty="0" smtClean="0"/>
          </a:p>
          <a:p>
            <a:endParaRPr lang="en-US" dirty="0"/>
          </a:p>
          <a:p>
            <a:endParaRPr lang="en-US" dirty="0" smtClean="0"/>
          </a:p>
          <a:p>
            <a:endParaRPr lang="en-US" dirty="0"/>
          </a:p>
          <a:p>
            <a:endParaRPr lang="en-IN" dirty="0"/>
          </a:p>
        </p:txBody>
      </p:sp>
      <p:pic>
        <p:nvPicPr>
          <p:cNvPr id="7" name="Picture 2" descr="IPL New Logo: इंडियन प्रीमियर लीग का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15834" y="6093296"/>
            <a:ext cx="816025" cy="72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57612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6672"/>
            <a:ext cx="9144000" cy="940966"/>
          </a:xfrm>
          <a:solidFill>
            <a:srgbClr val="002060"/>
          </a:solidFill>
        </p:spPr>
        <p:txBody>
          <a:bodyPr>
            <a:normAutofit/>
          </a:bodyPr>
          <a:lstStyle/>
          <a:p>
            <a:r>
              <a:rPr lang="en-US" sz="4000" b="1" dirty="0" smtClean="0"/>
              <a:t>Average Wickets taken by each bowler </a:t>
            </a:r>
            <a:endParaRPr lang="en-IN" sz="4000" b="1" dirty="0"/>
          </a:p>
        </p:txBody>
      </p:sp>
      <p:sp>
        <p:nvSpPr>
          <p:cNvPr id="5" name="TextBox 4"/>
          <p:cNvSpPr txBox="1"/>
          <p:nvPr/>
        </p:nvSpPr>
        <p:spPr>
          <a:xfrm>
            <a:off x="539552" y="1628800"/>
            <a:ext cx="4392488" cy="3139321"/>
          </a:xfrm>
          <a:prstGeom prst="rect">
            <a:avLst/>
          </a:prstGeom>
          <a:noFill/>
        </p:spPr>
        <p:txBody>
          <a:bodyPr wrap="square" rtlCol="0">
            <a:spAutoFit/>
          </a:bodyPr>
          <a:lstStyle/>
          <a:p>
            <a:endParaRPr lang="en-US" dirty="0" smtClean="0"/>
          </a:p>
          <a:p>
            <a:r>
              <a:rPr lang="en-US" dirty="0" smtClean="0"/>
              <a:t>This </a:t>
            </a:r>
            <a:r>
              <a:rPr lang="en-US" dirty="0" smtClean="0"/>
              <a:t>chart shows the average wickets taken by each bowler . </a:t>
            </a:r>
          </a:p>
          <a:p>
            <a:endParaRPr lang="en-US" dirty="0"/>
          </a:p>
          <a:p>
            <a:r>
              <a:rPr lang="en-US" dirty="0" smtClean="0"/>
              <a:t>We have taken top 10 players for the visualization .</a:t>
            </a:r>
          </a:p>
          <a:p>
            <a:endParaRPr lang="en-US" dirty="0"/>
          </a:p>
          <a:p>
            <a:r>
              <a:rPr lang="en-US" dirty="0" smtClean="0"/>
              <a:t>In this chart we can see that Ashish Reddy  stands first with 15  of average wickets followed by A Chandila with 14.3 average wickets taken.</a:t>
            </a:r>
          </a:p>
        </p:txBody>
      </p:sp>
      <p:graphicFrame>
        <p:nvGraphicFramePr>
          <p:cNvPr id="6" name="Chart 5"/>
          <p:cNvGraphicFramePr>
            <a:graphicFrameLocks/>
          </p:cNvGraphicFramePr>
          <p:nvPr>
            <p:extLst>
              <p:ext uri="{D42A27DB-BD31-4B8C-83A1-F6EECF244321}">
                <p14:modId xmlns:p14="http://schemas.microsoft.com/office/powerpoint/2010/main" val="3215805826"/>
              </p:ext>
            </p:extLst>
          </p:nvPr>
        </p:nvGraphicFramePr>
        <p:xfrm>
          <a:off x="5148064" y="1412776"/>
          <a:ext cx="3707904" cy="4608512"/>
        </p:xfrm>
        <a:graphic>
          <a:graphicData uri="http://schemas.openxmlformats.org/drawingml/2006/chart">
            <c:chart xmlns:c="http://schemas.openxmlformats.org/drawingml/2006/chart" xmlns:r="http://schemas.openxmlformats.org/officeDocument/2006/relationships" r:id="rId2"/>
          </a:graphicData>
        </a:graphic>
      </p:graphicFrame>
      <p:pic>
        <p:nvPicPr>
          <p:cNvPr id="8" name="Picture 2" descr="IPL New Logo: इंडियन प्रीमियर लीग का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27975" y="6093296"/>
            <a:ext cx="816025" cy="72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56361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rgbClr val="002060"/>
          </a:solidFill>
        </p:spPr>
        <p:txBody>
          <a:bodyPr>
            <a:normAutofit fontScale="90000"/>
          </a:bodyPr>
          <a:lstStyle/>
          <a:p>
            <a:r>
              <a:rPr lang="en-US" b="1" dirty="0" smtClean="0"/>
              <a:t>Players whose performance is suited to specific venues and conditions</a:t>
            </a:r>
            <a:endParaRPr lang="en-IN" b="1" dirty="0"/>
          </a:p>
        </p:txBody>
      </p:sp>
      <p:graphicFrame>
        <p:nvGraphicFramePr>
          <p:cNvPr id="8" name="Chart 7"/>
          <p:cNvGraphicFramePr/>
          <p:nvPr>
            <p:extLst>
              <p:ext uri="{D42A27DB-BD31-4B8C-83A1-F6EECF244321}">
                <p14:modId xmlns:p14="http://schemas.microsoft.com/office/powerpoint/2010/main" val="2127085201"/>
              </p:ext>
            </p:extLst>
          </p:nvPr>
        </p:nvGraphicFramePr>
        <p:xfrm>
          <a:off x="4211960" y="1700808"/>
          <a:ext cx="4464496" cy="4608512"/>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p:cNvSpPr txBox="1"/>
          <p:nvPr/>
        </p:nvSpPr>
        <p:spPr>
          <a:xfrm>
            <a:off x="467544" y="1700808"/>
            <a:ext cx="3600400" cy="4524315"/>
          </a:xfrm>
          <a:prstGeom prst="rect">
            <a:avLst/>
          </a:prstGeom>
          <a:noFill/>
        </p:spPr>
        <p:txBody>
          <a:bodyPr wrap="square" rtlCol="0">
            <a:spAutoFit/>
          </a:bodyPr>
          <a:lstStyle/>
          <a:p>
            <a:endParaRPr lang="en-US" dirty="0" smtClean="0"/>
          </a:p>
          <a:p>
            <a:r>
              <a:rPr lang="en-US" dirty="0" smtClean="0"/>
              <a:t>In this column chart ,  we can see the players whose  performance is much suited to specific venues and conditions.</a:t>
            </a:r>
          </a:p>
          <a:p>
            <a:endParaRPr lang="en-US" dirty="0"/>
          </a:p>
          <a:p>
            <a:r>
              <a:rPr lang="en-US" dirty="0" smtClean="0"/>
              <a:t>One bar represents the average runs scored at venue and the other bar represents the overall average runs.</a:t>
            </a:r>
          </a:p>
          <a:p>
            <a:endParaRPr lang="en-US" dirty="0"/>
          </a:p>
          <a:p>
            <a:r>
              <a:rPr lang="en-US" dirty="0" smtClean="0"/>
              <a:t>We can see that all the players listed here performs well at specific venue as compared to other stadiums .</a:t>
            </a:r>
          </a:p>
          <a:p>
            <a:endParaRPr lang="en-US" dirty="0" smtClean="0"/>
          </a:p>
          <a:p>
            <a:endParaRPr lang="en-US" dirty="0"/>
          </a:p>
          <a:p>
            <a:endParaRPr lang="en-IN" dirty="0"/>
          </a:p>
        </p:txBody>
      </p:sp>
      <p:pic>
        <p:nvPicPr>
          <p:cNvPr id="5" name="Picture 2" descr="IPL New Logo: इंडियन प्रीमियर लीग का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27975" y="6093296"/>
            <a:ext cx="816025" cy="72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8554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4664"/>
            <a:ext cx="9144000" cy="1152128"/>
          </a:xfrm>
          <a:solidFill>
            <a:srgbClr val="002060"/>
          </a:solidFill>
        </p:spPr>
        <p:txBody>
          <a:bodyPr>
            <a:normAutofit fontScale="90000"/>
          </a:bodyPr>
          <a:lstStyle/>
          <a:p>
            <a:r>
              <a:rPr lang="en-US" b="1" dirty="0" smtClean="0"/>
              <a:t>Parameters kept in mind while selecting the players</a:t>
            </a:r>
            <a:endParaRPr lang="en-IN" b="1" dirty="0"/>
          </a:p>
        </p:txBody>
      </p:sp>
      <p:sp>
        <p:nvSpPr>
          <p:cNvPr id="3" name="Content Placeholder 2"/>
          <p:cNvSpPr>
            <a:spLocks noGrp="1"/>
          </p:cNvSpPr>
          <p:nvPr>
            <p:ph idx="1"/>
          </p:nvPr>
        </p:nvSpPr>
        <p:spPr/>
        <p:txBody>
          <a:bodyPr/>
          <a:lstStyle/>
          <a:p>
            <a:endParaRPr lang="en-US" sz="1800" dirty="0" smtClean="0"/>
          </a:p>
          <a:p>
            <a:r>
              <a:rPr lang="en-US" sz="1800" dirty="0" smtClean="0"/>
              <a:t>There </a:t>
            </a:r>
            <a:r>
              <a:rPr lang="en-US" sz="1800" dirty="0" smtClean="0"/>
              <a:t>are some parameters that must be considered while selecting the players that should be best fit for the </a:t>
            </a:r>
            <a:r>
              <a:rPr lang="en-US" sz="1800" dirty="0" smtClean="0"/>
              <a:t>team</a:t>
            </a:r>
          </a:p>
          <a:p>
            <a:endParaRPr lang="en-US" sz="1800" dirty="0" smtClean="0"/>
          </a:p>
          <a:p>
            <a:pPr lvl="0" fontAlgn="base"/>
            <a:r>
              <a:rPr lang="en-IN" sz="1800" dirty="0"/>
              <a:t>Batting Performance:   Total runs scored, Batting Average , Strike </a:t>
            </a:r>
            <a:r>
              <a:rPr lang="en-IN" sz="1800" dirty="0" smtClean="0"/>
              <a:t>rate</a:t>
            </a:r>
          </a:p>
          <a:p>
            <a:pPr lvl="0" fontAlgn="base"/>
            <a:endParaRPr lang="en-IN" sz="1800" dirty="0"/>
          </a:p>
          <a:p>
            <a:pPr lvl="0" fontAlgn="base"/>
            <a:r>
              <a:rPr lang="en-IN" sz="1800" dirty="0"/>
              <a:t>Bowling Performance: Total wickets taken, Bowling Average, Economy Rate, Strike </a:t>
            </a:r>
            <a:r>
              <a:rPr lang="en-IN" sz="1800" dirty="0" smtClean="0"/>
              <a:t>Rate</a:t>
            </a:r>
          </a:p>
          <a:p>
            <a:pPr lvl="0" fontAlgn="base"/>
            <a:endParaRPr lang="en-IN" sz="1800" dirty="0"/>
          </a:p>
          <a:p>
            <a:pPr fontAlgn="base"/>
            <a:r>
              <a:rPr lang="en-IN" sz="1800" dirty="0"/>
              <a:t> </a:t>
            </a:r>
            <a:r>
              <a:rPr lang="en-IN" sz="1800" dirty="0" smtClean="0"/>
              <a:t>Experienced and Young players: The team must consist of both experienced as well as young players .Young players are full of enthusiasm whereas experienced players know the strategy to play under pressure and how to handle the situation.</a:t>
            </a:r>
            <a:endParaRPr lang="en-IN" sz="1800" dirty="0"/>
          </a:p>
          <a:p>
            <a:endParaRPr lang="en-IN" dirty="0"/>
          </a:p>
        </p:txBody>
      </p:sp>
      <p:pic>
        <p:nvPicPr>
          <p:cNvPr id="4" name="Picture 2" descr="IPL New Logo: इंडियन प्रीमियर लीग का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5748" y="6118742"/>
            <a:ext cx="816025" cy="72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73282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4664"/>
            <a:ext cx="9144000" cy="1012974"/>
          </a:xfrm>
          <a:solidFill>
            <a:srgbClr val="002060"/>
          </a:solidFill>
        </p:spPr>
        <p:txBody>
          <a:bodyPr>
            <a:normAutofit fontScale="90000"/>
          </a:bodyPr>
          <a:lstStyle/>
          <a:p>
            <a:r>
              <a:rPr lang="en-US" b="1" dirty="0" smtClean="0"/>
              <a:t>Players that would be best fit for the team</a:t>
            </a:r>
            <a:endParaRPr lang="en-IN" b="1" dirty="0"/>
          </a:p>
        </p:txBody>
      </p:sp>
      <p:pic>
        <p:nvPicPr>
          <p:cNvPr id="4" name="Content Placeholder 3"/>
          <p:cNvPicPr>
            <a:picLocks noGrp="1"/>
          </p:cNvPicPr>
          <p:nvPr>
            <p:ph idx="1"/>
          </p:nvPr>
        </p:nvPicPr>
        <p:blipFill rotWithShape="1">
          <a:blip r:embed="rId2">
            <a:extLst>
              <a:ext uri="{28A0092B-C50C-407E-A947-70E740481C1C}">
                <a14:useLocalDpi xmlns:a14="http://schemas.microsoft.com/office/drawing/2010/main" val="0"/>
              </a:ext>
            </a:extLst>
          </a:blip>
          <a:srcRect l="11374" t="31263" r="33530" b="26966"/>
          <a:stretch/>
        </p:blipFill>
        <p:spPr bwMode="auto">
          <a:xfrm>
            <a:off x="3923928" y="1844824"/>
            <a:ext cx="4608512" cy="4104456"/>
          </a:xfrm>
          <a:prstGeom prst="rect">
            <a:avLst/>
          </a:prstGeom>
          <a:ln>
            <a:noFill/>
          </a:ln>
          <a:extLst>
            <a:ext uri="{53640926-AAD7-44D8-BBD7-CCE9431645EC}">
              <a14:shadowObscured xmlns:a14="http://schemas.microsoft.com/office/drawing/2010/main"/>
            </a:ext>
          </a:extLst>
        </p:spPr>
      </p:pic>
      <p:sp>
        <p:nvSpPr>
          <p:cNvPr id="5" name="TextBox 4"/>
          <p:cNvSpPr txBox="1"/>
          <p:nvPr/>
        </p:nvSpPr>
        <p:spPr>
          <a:xfrm>
            <a:off x="395536" y="1340768"/>
            <a:ext cx="2952328" cy="4524315"/>
          </a:xfrm>
          <a:prstGeom prst="rect">
            <a:avLst/>
          </a:prstGeom>
          <a:noFill/>
        </p:spPr>
        <p:txBody>
          <a:bodyPr wrap="square" rtlCol="0">
            <a:spAutoFit/>
          </a:bodyPr>
          <a:lstStyle/>
          <a:p>
            <a:endParaRPr lang="en-US" dirty="0" smtClean="0"/>
          </a:p>
          <a:p>
            <a:endParaRPr lang="en-US" dirty="0"/>
          </a:p>
          <a:p>
            <a:r>
              <a:rPr lang="en-US" dirty="0" smtClean="0"/>
              <a:t>Here in the treemap we can see the name od some players with their Player Id.</a:t>
            </a:r>
          </a:p>
          <a:p>
            <a:endParaRPr lang="en-US" dirty="0"/>
          </a:p>
          <a:p>
            <a:r>
              <a:rPr lang="en-US" dirty="0" smtClean="0"/>
              <a:t>On the basis of some metrics like strike rate, batting average,  average runs scored economy rate.</a:t>
            </a:r>
          </a:p>
          <a:p>
            <a:endParaRPr lang="en-US" dirty="0"/>
          </a:p>
          <a:p>
            <a:r>
              <a:rPr lang="en-US" dirty="0" smtClean="0"/>
              <a:t>Considering all these metrics we have come out with the names of top 20 players  who would be the best fit for the team.</a:t>
            </a:r>
            <a:endParaRPr lang="en-IN" dirty="0"/>
          </a:p>
        </p:txBody>
      </p:sp>
      <p:pic>
        <p:nvPicPr>
          <p:cNvPr id="6" name="Picture 2" descr="IPL New Logo: इंडियन प्रीमियर लीग का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15833" y="6093296"/>
            <a:ext cx="816025" cy="72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786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4664"/>
            <a:ext cx="9144000" cy="864096"/>
          </a:xfrm>
          <a:solidFill>
            <a:srgbClr val="002060"/>
          </a:solidFill>
        </p:spPr>
        <p:txBody>
          <a:bodyPr>
            <a:noAutofit/>
          </a:bodyPr>
          <a:lstStyle/>
          <a:p>
            <a:r>
              <a:rPr lang="en-US" sz="4000" b="1" dirty="0" smtClean="0"/>
              <a:t/>
            </a:r>
            <a:br>
              <a:rPr lang="en-US" sz="4000" b="1" dirty="0" smtClean="0"/>
            </a:br>
            <a:r>
              <a:rPr lang="en-US" sz="4000" b="1" dirty="0" smtClean="0"/>
              <a:t>RCB's </a:t>
            </a:r>
            <a:r>
              <a:rPr lang="en-US" sz="4000" b="1" dirty="0"/>
              <a:t>past </a:t>
            </a:r>
            <a:r>
              <a:rPr lang="en-US" sz="4000" b="1" dirty="0" smtClean="0"/>
              <a:t>season </a:t>
            </a:r>
            <a:r>
              <a:rPr lang="en-US" sz="4000" b="1" dirty="0"/>
              <a:t>performances </a:t>
            </a:r>
            <a:r>
              <a:rPr lang="en-US" sz="2800" b="1" dirty="0"/>
              <a:t/>
            </a:r>
            <a:br>
              <a:rPr lang="en-US" sz="2800" b="1" dirty="0"/>
            </a:br>
            <a:endParaRPr lang="en-IN"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40169805"/>
              </p:ext>
            </p:extLst>
          </p:nvPr>
        </p:nvGraphicFramePr>
        <p:xfrm>
          <a:off x="4604289" y="1883965"/>
          <a:ext cx="3960440" cy="456937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395536" y="1484784"/>
            <a:ext cx="4176464" cy="4462760"/>
          </a:xfrm>
          <a:prstGeom prst="rect">
            <a:avLst/>
          </a:prstGeom>
          <a:noFill/>
        </p:spPr>
        <p:txBody>
          <a:bodyPr wrap="square" rtlCol="0">
            <a:spAutoFit/>
          </a:bodyPr>
          <a:lstStyle/>
          <a:p>
            <a:pPr marL="285750" indent="-285750">
              <a:buFont typeface="Wingdings"/>
              <a:buChar char="Ø"/>
            </a:pPr>
            <a:r>
              <a:rPr lang="en-US" b="1" dirty="0"/>
              <a:t>High number of losses</a:t>
            </a:r>
            <a:r>
              <a:rPr lang="en-US" dirty="0"/>
              <a:t>: The "Losses" line in the graph indicates that RCB has experienced a significant number of losses over the past seasons</a:t>
            </a:r>
            <a:r>
              <a:rPr lang="en-US" dirty="0" smtClean="0"/>
              <a:t>..</a:t>
            </a:r>
            <a:endParaRPr lang="en-US" dirty="0"/>
          </a:p>
          <a:p>
            <a:pPr marL="285750" indent="-285750">
              <a:buFont typeface="Wingdings"/>
              <a:buChar char="Ø"/>
            </a:pPr>
            <a:endParaRPr lang="en-US" dirty="0"/>
          </a:p>
          <a:p>
            <a:pPr marL="285750" indent="-285750">
              <a:buFont typeface="Wingdings"/>
              <a:buChar char="Ø"/>
            </a:pPr>
            <a:r>
              <a:rPr lang="en-US" b="1" dirty="0"/>
              <a:t>Inability to score high runs</a:t>
            </a:r>
            <a:r>
              <a:rPr lang="en-US" dirty="0"/>
              <a:t>: The "Avg_Runs_Scored" line in the graph suggests that RCB's average runs scored per match is not exceptionally high</a:t>
            </a:r>
            <a:r>
              <a:rPr lang="en-US" dirty="0" smtClean="0"/>
              <a:t>..</a:t>
            </a:r>
            <a:endParaRPr lang="en-US" dirty="0"/>
          </a:p>
          <a:p>
            <a:pPr marL="285750" indent="-285750">
              <a:buFont typeface="Wingdings"/>
              <a:buChar char="Ø"/>
            </a:pPr>
            <a:endParaRPr lang="en-US" dirty="0"/>
          </a:p>
          <a:p>
            <a:pPr marL="285750" indent="-285750">
              <a:buFont typeface="Wingdings"/>
              <a:buChar char="Ø"/>
            </a:pPr>
            <a:r>
              <a:rPr lang="en-US" b="1" dirty="0"/>
              <a:t>Struggles in conceding runs</a:t>
            </a:r>
            <a:r>
              <a:rPr lang="en-US" dirty="0"/>
              <a:t>: </a:t>
            </a:r>
            <a:r>
              <a:rPr lang="en-US" dirty="0" smtClean="0"/>
              <a:t>The. </a:t>
            </a:r>
            <a:r>
              <a:rPr lang="en-US" dirty="0"/>
              <a:t>Conceding high scores makes it harder for the team to consistently win matches, which is essential for IPL trophy success.</a:t>
            </a:r>
          </a:p>
          <a:p>
            <a:endParaRPr lang="en-IN" sz="1400" dirty="0"/>
          </a:p>
        </p:txBody>
      </p:sp>
      <p:pic>
        <p:nvPicPr>
          <p:cNvPr id="6" name="Picture 2" descr="IPL New Logo: इंडियन प्रीमियर लीग का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27975" y="6093296"/>
            <a:ext cx="816025" cy="72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07157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210146"/>
          </a:xfrm>
          <a:solidFill>
            <a:srgbClr val="002060"/>
          </a:solidFill>
        </p:spPr>
        <p:txBody>
          <a:bodyPr>
            <a:normAutofit fontScale="90000"/>
          </a:bodyPr>
          <a:lstStyle/>
          <a:p>
            <a:r>
              <a:rPr lang="en-US" b="1" dirty="0" smtClean="0"/>
              <a:t>Impact </a:t>
            </a:r>
            <a:r>
              <a:rPr lang="en-US" b="1" dirty="0"/>
              <a:t>of home ground advantage on team performance</a:t>
            </a:r>
            <a:endParaRPr lang="en-IN" dirty="0"/>
          </a:p>
        </p:txBody>
      </p:sp>
      <p:pic>
        <p:nvPicPr>
          <p:cNvPr id="4" name="Content Placeholder 3"/>
          <p:cNvPicPr>
            <a:picLocks noGrp="1"/>
          </p:cNvPicPr>
          <p:nvPr>
            <p:ph idx="1"/>
          </p:nvPr>
        </p:nvPicPr>
        <p:blipFill rotWithShape="1">
          <a:blip r:embed="rId2"/>
          <a:srcRect l="1552" t="4108" r="2241" b="3461"/>
          <a:stretch/>
        </p:blipFill>
        <p:spPr bwMode="auto">
          <a:xfrm>
            <a:off x="4647049" y="1835874"/>
            <a:ext cx="4088938" cy="4248472"/>
          </a:xfrm>
          <a:prstGeom prst="rect">
            <a:avLst/>
          </a:prstGeom>
          <a:ln>
            <a:noFill/>
          </a:ln>
          <a:extLst>
            <a:ext uri="{53640926-AAD7-44D8-BBD7-CCE9431645EC}">
              <a14:shadowObscured xmlns:a14="http://schemas.microsoft.com/office/drawing/2010/main"/>
            </a:ext>
          </a:extLst>
        </p:spPr>
      </p:pic>
      <p:sp>
        <p:nvSpPr>
          <p:cNvPr id="6" name="TextBox 5"/>
          <p:cNvSpPr txBox="1"/>
          <p:nvPr/>
        </p:nvSpPr>
        <p:spPr>
          <a:xfrm>
            <a:off x="323528" y="1484784"/>
            <a:ext cx="3960440" cy="5016758"/>
          </a:xfrm>
          <a:prstGeom prst="rect">
            <a:avLst/>
          </a:prstGeom>
          <a:noFill/>
        </p:spPr>
        <p:txBody>
          <a:bodyPr wrap="square" rtlCol="0">
            <a:spAutoFit/>
          </a:bodyPr>
          <a:lstStyle/>
          <a:p>
            <a:pPr marL="285750" indent="-285750">
              <a:buFont typeface="Wingdings"/>
              <a:buChar char="Ø"/>
            </a:pPr>
            <a:endParaRPr lang="en-US" dirty="0" smtClean="0"/>
          </a:p>
          <a:p>
            <a:pPr marL="285750" indent="-285750">
              <a:buFont typeface="Wingdings"/>
              <a:buChar char="Ø"/>
            </a:pPr>
            <a:r>
              <a:rPr lang="en-US" dirty="0" smtClean="0"/>
              <a:t>RCB </a:t>
            </a:r>
            <a:r>
              <a:rPr lang="en-US" dirty="0"/>
              <a:t>struggles to defend runs at the death when playing at their home ground, suggesting the need to improve their death bowling strategies.</a:t>
            </a:r>
          </a:p>
          <a:p>
            <a:pPr marL="285750" indent="-285750">
              <a:buFont typeface="Wingdings"/>
              <a:buChar char="Ø"/>
            </a:pPr>
            <a:endParaRPr lang="en-US" dirty="0"/>
          </a:p>
          <a:p>
            <a:pPr marL="285750" indent="-285750">
              <a:buFont typeface="Wingdings"/>
              <a:buChar char="Ø"/>
            </a:pPr>
            <a:r>
              <a:rPr lang="en-US" dirty="0"/>
              <a:t>The home pitch conditions appear to be more favorable for RCB's bowlers, allowing them to take more wickets at home compared to away matches.</a:t>
            </a:r>
          </a:p>
          <a:p>
            <a:pPr marL="285750" indent="-285750">
              <a:buFont typeface="Wingdings"/>
              <a:buChar char="Ø"/>
            </a:pPr>
            <a:endParaRPr lang="en-US" dirty="0"/>
          </a:p>
          <a:p>
            <a:pPr marL="285750" indent="-285750">
              <a:buFont typeface="Wingdings"/>
              <a:buChar char="Ø"/>
            </a:pPr>
            <a:r>
              <a:rPr lang="en-US" dirty="0"/>
              <a:t>RCB scores more runs on average when playing at home, indicating the home ground conditions are conducive to their batting lineup.</a:t>
            </a:r>
          </a:p>
          <a:p>
            <a:pPr marL="285750" indent="-285750">
              <a:buFont typeface="Wingdings"/>
              <a:buChar char="Ø"/>
            </a:pPr>
            <a:endParaRPr lang="en-US" sz="1600" dirty="0"/>
          </a:p>
          <a:p>
            <a:endParaRPr lang="en-IN" sz="1600" dirty="0"/>
          </a:p>
        </p:txBody>
      </p:sp>
      <p:pic>
        <p:nvPicPr>
          <p:cNvPr id="5" name="Picture 2" descr="IPL New Logo: इंडियन प्रीमियर लीग का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27975" y="6093296"/>
            <a:ext cx="816025" cy="72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1549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en-US" sz="1800" b="1" dirty="0" smtClean="0">
                <a:ea typeface="PT Sans" pitchFamily="34" charset="-122"/>
                <a:cs typeface="PT Sans" pitchFamily="34" charset="-120"/>
              </a:rPr>
              <a:t>Ishan Kishan: </a:t>
            </a:r>
            <a:r>
              <a:rPr lang="en-US" sz="1800" dirty="0" smtClean="0">
                <a:ea typeface="PT Sans" pitchFamily="34" charset="-122"/>
                <a:cs typeface="PT Sans" pitchFamily="34" charset="-120"/>
              </a:rPr>
              <a:t>The </a:t>
            </a:r>
            <a:r>
              <a:rPr lang="en-US" sz="1800" dirty="0">
                <a:ea typeface="PT Sans" pitchFamily="34" charset="-122"/>
                <a:cs typeface="PT Sans" pitchFamily="34" charset="-120"/>
              </a:rPr>
              <a:t>young wicketkeeper-batsman has impressed with his power-hitting abilities and consistency</a:t>
            </a:r>
            <a:r>
              <a:rPr lang="en-US" sz="1800" dirty="0" smtClean="0">
                <a:ea typeface="PT Sans" pitchFamily="34" charset="-122"/>
                <a:cs typeface="PT Sans" pitchFamily="34" charset="-120"/>
              </a:rPr>
              <a:t>. Ishan, with his aggressive batting style has displayed fearlessness in top order, showcasing his ability to take on any bowling attack.</a:t>
            </a:r>
          </a:p>
          <a:p>
            <a:endParaRPr lang="en-US" sz="1800" dirty="0"/>
          </a:p>
          <a:p>
            <a:r>
              <a:rPr lang="en-US" sz="1800" b="1" dirty="0" smtClean="0">
                <a:ea typeface="PT Sans" pitchFamily="34" charset="-122"/>
                <a:cs typeface="PT Sans" pitchFamily="34" charset="-120"/>
              </a:rPr>
              <a:t>Arshdeep Singh:</a:t>
            </a:r>
            <a:r>
              <a:rPr lang="en-US" sz="1800" dirty="0" smtClean="0">
                <a:ea typeface="PT Sans" pitchFamily="34" charset="-122"/>
                <a:cs typeface="PT Sans" pitchFamily="34" charset="-120"/>
              </a:rPr>
              <a:t> With his precise left arm swing bowling </a:t>
            </a:r>
            <a:r>
              <a:rPr lang="en-US" sz="1800" dirty="0"/>
              <a:t>has become a go-to death bowler. </a:t>
            </a:r>
            <a:r>
              <a:rPr lang="en-US" sz="1800" dirty="0" smtClean="0"/>
              <a:t>His ability to bowl pinpoint  yorkers and remain cool under pressure makes him a asset in tough situations.</a:t>
            </a:r>
          </a:p>
          <a:p>
            <a:endParaRPr lang="en-US" sz="1800" dirty="0"/>
          </a:p>
          <a:p>
            <a:r>
              <a:rPr lang="en-US" sz="1800" b="1" dirty="0" smtClean="0">
                <a:ea typeface="PT Sans" pitchFamily="34" charset="-122"/>
                <a:cs typeface="PT Sans" pitchFamily="34" charset="-120"/>
              </a:rPr>
              <a:t>Umran Malik: </a:t>
            </a:r>
            <a:r>
              <a:rPr lang="en-US" sz="1800" dirty="0" smtClean="0">
                <a:ea typeface="PT Sans" pitchFamily="34" charset="-122"/>
                <a:cs typeface="PT Sans" pitchFamily="34" charset="-120"/>
              </a:rPr>
              <a:t>The </a:t>
            </a:r>
            <a:r>
              <a:rPr lang="en-US" sz="1800" dirty="0">
                <a:ea typeface="PT Sans" pitchFamily="34" charset="-122"/>
                <a:cs typeface="PT Sans" pitchFamily="34" charset="-120"/>
              </a:rPr>
              <a:t>fast bowler has captivated audiences with his raw pace and ability to bowl yorkers consistently</a:t>
            </a:r>
            <a:endParaRPr lang="en-IN" sz="1800" dirty="0"/>
          </a:p>
        </p:txBody>
      </p:sp>
      <p:sp>
        <p:nvSpPr>
          <p:cNvPr id="6" name="Title 5"/>
          <p:cNvSpPr>
            <a:spLocks noGrp="1"/>
          </p:cNvSpPr>
          <p:nvPr>
            <p:ph type="title"/>
          </p:nvPr>
        </p:nvSpPr>
        <p:spPr>
          <a:xfrm>
            <a:off x="0" y="476672"/>
            <a:ext cx="9144000" cy="940966"/>
          </a:xfrm>
          <a:solidFill>
            <a:srgbClr val="002060"/>
          </a:solidFill>
        </p:spPr>
        <p:txBody>
          <a:bodyPr>
            <a:normAutofit/>
          </a:bodyPr>
          <a:lstStyle/>
          <a:p>
            <a:r>
              <a:rPr lang="en-US" sz="4000" b="1" dirty="0" smtClean="0"/>
              <a:t>Emerging Talent</a:t>
            </a:r>
            <a:endParaRPr lang="en-IN" sz="4000" b="1" dirty="0"/>
          </a:p>
        </p:txBody>
      </p:sp>
      <p:pic>
        <p:nvPicPr>
          <p:cNvPr id="4" name="Picture 2" descr="IPL New Logo: इंडियन प्रीमियर लीग का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27975" y="6093296"/>
            <a:ext cx="816025" cy="72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95905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850106"/>
          </a:xfrm>
          <a:solidFill>
            <a:srgbClr val="002060"/>
          </a:solidFill>
        </p:spPr>
        <p:txBody>
          <a:bodyPr>
            <a:normAutofit/>
          </a:bodyPr>
          <a:lstStyle/>
          <a:p>
            <a:r>
              <a:rPr lang="en-US" sz="4000" b="1" dirty="0"/>
              <a:t>Venue Specific trends</a:t>
            </a:r>
            <a:endParaRPr lang="en-IN" sz="4000" b="1" dirty="0"/>
          </a:p>
        </p:txBody>
      </p:sp>
      <p:pic>
        <p:nvPicPr>
          <p:cNvPr id="4" name="Content Placeholder 3" descr="preencoded.png">
            <a:extLst>
              <a:ext uri="{FF2B5EF4-FFF2-40B4-BE49-F238E27FC236}">
                <a16:creationId xmlns:a16="http://schemas.microsoft.com/office/drawing/2014/main" xmlns="" id="{B4034016-69DE-774F-4D2C-A9A1C52A4FFD}"/>
              </a:ext>
            </a:extLst>
          </p:cNvPr>
          <p:cNvPicPr>
            <a:picLocks noGrp="1" noChangeAspect="1"/>
          </p:cNvPicPr>
          <p:nvPr>
            <p:ph idx="1"/>
          </p:nvPr>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backgroundRemoval t="10000" b="90000" l="10000" r="90000">
                        <a14:backgroundMark x1="14722" y1="12870" x2="92361" y2="12593"/>
                        <a14:backgroundMark x1="92361" y1="12593" x2="91806" y2="86667"/>
                        <a14:backgroundMark x1="91806" y1="86667" x2="11944" y2="86296"/>
                        <a14:backgroundMark x1="11944" y1="86019" x2="11944" y2="11944"/>
                      </a14:backgroundRemoval>
                    </a14:imgEffect>
                  </a14:imgLayer>
                </a14:imgProps>
              </a:ext>
            </a:extLst>
          </a:blip>
          <a:stretch>
            <a:fillRect/>
          </a:stretch>
        </p:blipFill>
        <p:spPr>
          <a:xfrm>
            <a:off x="3923928" y="675853"/>
            <a:ext cx="5580112" cy="6182147"/>
          </a:xfrm>
          <a:prstGeom prst="rect">
            <a:avLst/>
          </a:prstGeom>
        </p:spPr>
      </p:pic>
      <p:sp>
        <p:nvSpPr>
          <p:cNvPr id="5" name="TextBox 4"/>
          <p:cNvSpPr txBox="1"/>
          <p:nvPr/>
        </p:nvSpPr>
        <p:spPr>
          <a:xfrm>
            <a:off x="467544" y="1340768"/>
            <a:ext cx="3960440" cy="5078313"/>
          </a:xfrm>
          <a:prstGeom prst="rect">
            <a:avLst/>
          </a:prstGeom>
          <a:noFill/>
        </p:spPr>
        <p:txBody>
          <a:bodyPr wrap="square" rtlCol="0">
            <a:spAutoFit/>
          </a:bodyPr>
          <a:lstStyle/>
          <a:p>
            <a:r>
              <a:rPr lang="en-US" b="1" dirty="0" smtClean="0"/>
              <a:t>Home Ground Advantage: </a:t>
            </a:r>
            <a:r>
              <a:rPr lang="en-US" dirty="0" smtClean="0"/>
              <a:t>We see that teams often perform great at their home ground as they are familiar with the pitch conditions  and they have done practiced on the same.</a:t>
            </a:r>
          </a:p>
          <a:p>
            <a:endParaRPr lang="en-US" dirty="0"/>
          </a:p>
          <a:p>
            <a:r>
              <a:rPr lang="en-US" b="1" dirty="0" smtClean="0"/>
              <a:t>Player suitability: </a:t>
            </a:r>
            <a:r>
              <a:rPr lang="en-US" dirty="0" smtClean="0"/>
              <a:t> Pitch conditions varies from venue to venue,  but the adaptable players perform great across different conditions.</a:t>
            </a:r>
          </a:p>
          <a:p>
            <a:endParaRPr lang="en-US" b="1" dirty="0"/>
          </a:p>
          <a:p>
            <a:r>
              <a:rPr lang="en-US" b="1" dirty="0" smtClean="0"/>
              <a:t>Fan support: </a:t>
            </a:r>
            <a:r>
              <a:rPr lang="en-US" dirty="0" smtClean="0"/>
              <a:t>The support  from the home ground boost the morale of the players and encourages them to play with full energy and enhances their performance.</a:t>
            </a:r>
            <a:endParaRPr lang="en-US" b="1" dirty="0" smtClean="0"/>
          </a:p>
          <a:p>
            <a:endParaRPr lang="en-US" dirty="0"/>
          </a:p>
          <a:p>
            <a:endParaRPr lang="en-IN" dirty="0"/>
          </a:p>
        </p:txBody>
      </p:sp>
      <p:pic>
        <p:nvPicPr>
          <p:cNvPr id="6" name="Picture 2" descr="IPL New Logo: इंडियन प्रीमियर लीग का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27975" y="6093296"/>
            <a:ext cx="816025" cy="72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539679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4664"/>
            <a:ext cx="9144000" cy="1012974"/>
          </a:xfrm>
          <a:solidFill>
            <a:srgbClr val="002060"/>
          </a:solidFill>
        </p:spPr>
        <p:txBody>
          <a:bodyPr/>
          <a:lstStyle/>
          <a:p>
            <a:r>
              <a:rPr lang="en-US" sz="4000" b="1" dirty="0" smtClean="0"/>
              <a:t>Predictions</a:t>
            </a:r>
            <a:r>
              <a:rPr lang="en-US" dirty="0" smtClean="0"/>
              <a:t> </a:t>
            </a:r>
            <a:endParaRPr lang="en-IN" dirty="0"/>
          </a:p>
        </p:txBody>
      </p:sp>
      <p:sp>
        <p:nvSpPr>
          <p:cNvPr id="3" name="Content Placeholder 2"/>
          <p:cNvSpPr>
            <a:spLocks noGrp="1"/>
          </p:cNvSpPr>
          <p:nvPr>
            <p:ph idx="1"/>
          </p:nvPr>
        </p:nvSpPr>
        <p:spPr/>
        <p:txBody>
          <a:bodyPr>
            <a:normAutofit/>
          </a:bodyPr>
          <a:lstStyle/>
          <a:p>
            <a:r>
              <a:rPr lang="en-US" sz="1800" dirty="0" smtClean="0"/>
              <a:t>The league is expected to become even more competitive </a:t>
            </a:r>
            <a:r>
              <a:rPr lang="en-US" sz="1800" dirty="0"/>
              <a:t>w</a:t>
            </a:r>
            <a:r>
              <a:rPr lang="en-US" sz="1800" dirty="0" smtClean="0"/>
              <a:t>ith the increase in the new teams and emerging young players with their different batting and bowling style.</a:t>
            </a:r>
          </a:p>
          <a:p>
            <a:endParaRPr lang="en-US" sz="1800" dirty="0"/>
          </a:p>
          <a:p>
            <a:r>
              <a:rPr lang="en-US" sz="1800" dirty="0" smtClean="0"/>
              <a:t>The IPL continues to have a global impact and attract international players and keeps on welcoming new talent  and inspiring the new generation of cricket fans.</a:t>
            </a:r>
          </a:p>
          <a:p>
            <a:endParaRPr lang="en-US" sz="1800" dirty="0"/>
          </a:p>
          <a:p>
            <a:r>
              <a:rPr lang="en-US" sz="1800" dirty="0" smtClean="0"/>
              <a:t>We see that the cricket supporters has increased and are supporting their favorite players. Today we see a huge crowd in the stadiums which shows now there big fan following of cricket.</a:t>
            </a:r>
            <a:endParaRPr lang="en-IN" sz="1800" dirty="0"/>
          </a:p>
        </p:txBody>
      </p:sp>
      <p:pic>
        <p:nvPicPr>
          <p:cNvPr id="4" name="Picture 2" descr="IPL New Logo: इंडियन प्रीमियर लीग का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27975" y="6093296"/>
            <a:ext cx="816025" cy="72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29034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half" idx="2"/>
          </p:nvPr>
        </p:nvSpPr>
        <p:spPr>
          <a:xfrm>
            <a:off x="323528" y="1412776"/>
            <a:ext cx="5184576" cy="5085184"/>
          </a:xfrm>
        </p:spPr>
        <p:txBody>
          <a:bodyPr>
            <a:noAutofit/>
          </a:bodyPr>
          <a:lstStyle/>
          <a:p>
            <a:endParaRPr lang="en-US" sz="1800" dirty="0" smtClean="0"/>
          </a:p>
          <a:p>
            <a:r>
              <a:rPr lang="en-US" sz="1800" dirty="0" smtClean="0"/>
              <a:t>The </a:t>
            </a:r>
            <a:r>
              <a:rPr lang="en-US" sz="1800" dirty="0"/>
              <a:t>Indian Premier League </a:t>
            </a:r>
            <a:r>
              <a:rPr lang="en-US" sz="1800" dirty="0" smtClean="0"/>
              <a:t> also known as  IPL  is</a:t>
            </a:r>
            <a:r>
              <a:rPr lang="en-US" sz="1800" dirty="0"/>
              <a:t> an Indian professional Twenty20 (T20) cricket league established in 2008. The league is based on a round-robin group and knockout format and has teams in major Indian cities</a:t>
            </a:r>
            <a:r>
              <a:rPr lang="en-US" sz="1800" dirty="0" smtClean="0"/>
              <a:t>.</a:t>
            </a:r>
          </a:p>
          <a:p>
            <a:endParaRPr lang="en-US" sz="1800" dirty="0"/>
          </a:p>
          <a:p>
            <a:endParaRPr lang="en-US" sz="1800" dirty="0"/>
          </a:p>
          <a:p>
            <a:r>
              <a:rPr lang="en-US" sz="1800" dirty="0"/>
              <a:t>Over the years , IPL has evolved into a major sporting event that millions of people worldwide watch.  The league has expanded and now has 10 teams.</a:t>
            </a:r>
            <a:endParaRPr lang="en-IN" sz="1800" dirty="0"/>
          </a:p>
        </p:txBody>
      </p:sp>
      <p:sp>
        <p:nvSpPr>
          <p:cNvPr id="2" name="Title 1"/>
          <p:cNvSpPr>
            <a:spLocks noGrp="1"/>
          </p:cNvSpPr>
          <p:nvPr>
            <p:ph type="title"/>
          </p:nvPr>
        </p:nvSpPr>
        <p:spPr>
          <a:xfrm>
            <a:off x="-1" y="476672"/>
            <a:ext cx="9131859" cy="864096"/>
          </a:xfrm>
          <a:solidFill>
            <a:srgbClr val="002060"/>
          </a:solidFill>
        </p:spPr>
        <p:txBody>
          <a:bodyPr>
            <a:noAutofit/>
          </a:bodyPr>
          <a:lstStyle/>
          <a:p>
            <a:pPr algn="ctr"/>
            <a:r>
              <a:rPr lang="en-US" sz="4000" dirty="0" smtClean="0"/>
              <a:t>IPL Analysis: Indian Premier League</a:t>
            </a:r>
            <a:endParaRPr lang="en-IN" sz="4000" dirty="0"/>
          </a:p>
        </p:txBody>
      </p:sp>
      <p:pic>
        <p:nvPicPr>
          <p:cNvPr id="1026" name="Picture 2" descr="IPL New Logo: इंडियन प्रीमियर लीग का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51166" y="6093296"/>
            <a:ext cx="816025" cy="72008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IPL 2023: IPL-এর একটা বলের দাম কত জানেন? ফ্রিজ কেনা হয়ে যাবে... - ipl 2023 ipl  ball price kookaburra ball sg ball used in ipl ipl er khobor ipl er khobor  ip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6096" y="1556792"/>
            <a:ext cx="3600400" cy="446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27009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6672"/>
            <a:ext cx="9144000" cy="1080120"/>
          </a:xfrm>
          <a:solidFill>
            <a:srgbClr val="002060"/>
          </a:solidFill>
        </p:spPr>
        <p:txBody>
          <a:bodyPr>
            <a:noAutofit/>
          </a:bodyPr>
          <a:lstStyle/>
          <a:p>
            <a:r>
              <a:rPr lang="en-US" sz="4000" b="1" dirty="0" smtClean="0"/>
              <a:t>Suggestions for RCB before going to mega auction</a:t>
            </a:r>
            <a:endParaRPr lang="en-IN" sz="4000" b="1" dirty="0"/>
          </a:p>
        </p:txBody>
      </p:sp>
      <p:sp>
        <p:nvSpPr>
          <p:cNvPr id="3" name="Content Placeholder 2"/>
          <p:cNvSpPr>
            <a:spLocks noGrp="1"/>
          </p:cNvSpPr>
          <p:nvPr>
            <p:ph idx="1"/>
          </p:nvPr>
        </p:nvSpPr>
        <p:spPr>
          <a:xfrm>
            <a:off x="457200" y="1700808"/>
            <a:ext cx="8229600" cy="4824536"/>
          </a:xfrm>
        </p:spPr>
        <p:txBody>
          <a:bodyPr>
            <a:noAutofit/>
          </a:bodyPr>
          <a:lstStyle/>
          <a:p>
            <a:pPr fontAlgn="base"/>
            <a:endParaRPr lang="en-IN" sz="2000" dirty="0" smtClean="0"/>
          </a:p>
          <a:p>
            <a:pPr fontAlgn="base"/>
            <a:r>
              <a:rPr lang="en-IN" sz="1800" dirty="0" smtClean="0"/>
              <a:t>Before </a:t>
            </a:r>
            <a:r>
              <a:rPr lang="en-IN" sz="1800" dirty="0"/>
              <a:t>going to mega auction I would like to suggest the RCB to look for the batsman who can perform well in death overs and focus on their strike rate . </a:t>
            </a:r>
          </a:p>
          <a:p>
            <a:pPr marL="0" indent="0" fontAlgn="base">
              <a:buNone/>
            </a:pPr>
            <a:endParaRPr lang="en-IN" sz="1800" dirty="0"/>
          </a:p>
          <a:p>
            <a:pPr fontAlgn="base"/>
            <a:r>
              <a:rPr lang="en-IN" sz="1800" dirty="0"/>
              <a:t>In case when choosing for the bowlers the RCB should look for the bowlers whose economy rate is low as the lower economy rate indicate a bowler is more effective at preventing the opposing team from scoring the runs</a:t>
            </a:r>
            <a:r>
              <a:rPr lang="en-IN" sz="1800" dirty="0" smtClean="0"/>
              <a:t>.</a:t>
            </a:r>
          </a:p>
          <a:p>
            <a:pPr marL="0" indent="0" fontAlgn="base">
              <a:buNone/>
            </a:pPr>
            <a:endParaRPr lang="en-IN" sz="1800" dirty="0"/>
          </a:p>
          <a:p>
            <a:pPr fontAlgn="base"/>
            <a:r>
              <a:rPr lang="en-IN" sz="1800" dirty="0"/>
              <a:t>Not only batsman and bowlers the RCB should have at least 4 all rounders whose batting as well as bowling average is good and economy rate is also low.</a:t>
            </a:r>
          </a:p>
          <a:p>
            <a:pPr marL="0" indent="0" fontAlgn="base">
              <a:buNone/>
            </a:pPr>
            <a:r>
              <a:rPr lang="en-IN" sz="2000" dirty="0"/>
              <a:t> </a:t>
            </a:r>
          </a:p>
          <a:p>
            <a:pPr marL="0" indent="0" fontAlgn="base">
              <a:buNone/>
            </a:pPr>
            <a:endParaRPr lang="en-IN" sz="2000" dirty="0"/>
          </a:p>
          <a:p>
            <a:pPr marL="0" indent="0" fontAlgn="base">
              <a:buNone/>
            </a:pPr>
            <a:endParaRPr lang="en-IN" sz="2400" dirty="0"/>
          </a:p>
        </p:txBody>
      </p:sp>
      <p:pic>
        <p:nvPicPr>
          <p:cNvPr id="4" name="Picture 2" descr="IPL New Logo: इंडियन प्रीमियर लीग का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5833" y="6093296"/>
            <a:ext cx="816025" cy="72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37959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a:bodyPr>
          <a:lstStyle/>
          <a:p>
            <a:pPr fontAlgn="base"/>
            <a:r>
              <a:rPr lang="en-IN" sz="1800" dirty="0"/>
              <a:t>The RCB should have experienced players as well as the younger players because the experience can be used in building the strategy to win the match and the young players have different bowling and batting style and have new strategy</a:t>
            </a:r>
            <a:endParaRPr lang="en-IN" sz="1800" dirty="0" smtClean="0"/>
          </a:p>
          <a:p>
            <a:pPr fontAlgn="base"/>
            <a:endParaRPr lang="en-IN" sz="1800" dirty="0"/>
          </a:p>
          <a:p>
            <a:pPr fontAlgn="base"/>
            <a:r>
              <a:rPr lang="en-IN" sz="1800" dirty="0" smtClean="0"/>
              <a:t>Also </a:t>
            </a:r>
            <a:r>
              <a:rPr lang="en-IN" sz="1800" dirty="0"/>
              <a:t>we see historically the RCB has always rely on the top order batsman and the middle order keep struggling under pressure. So RCB should strengthen his middle over. For this RCB should look for the players with the consistent batting average and strike rate under pressure.</a:t>
            </a:r>
          </a:p>
          <a:p>
            <a:pPr marL="0" indent="0" fontAlgn="base">
              <a:buNone/>
            </a:pPr>
            <a:endParaRPr lang="en-IN" sz="1800" dirty="0"/>
          </a:p>
          <a:p>
            <a:pPr fontAlgn="base"/>
            <a:r>
              <a:rPr lang="en-IN" sz="1800" dirty="0"/>
              <a:t>We also see that the team often succeed in middle overs has effective spinners. So RCB should look for spinners who have a low economy rate in middle overs.</a:t>
            </a:r>
          </a:p>
          <a:p>
            <a:pPr marL="0" indent="0" fontAlgn="base">
              <a:buNone/>
            </a:pPr>
            <a:endParaRPr lang="en-IN" sz="1800" dirty="0"/>
          </a:p>
          <a:p>
            <a:pPr fontAlgn="base"/>
            <a:r>
              <a:rPr lang="en-IN" sz="1800" dirty="0"/>
              <a:t>As per me , these are some of the important points that RCB should focus on before going to mega auction.</a:t>
            </a:r>
          </a:p>
          <a:p>
            <a:endParaRPr lang="en-IN" sz="2000" dirty="0"/>
          </a:p>
        </p:txBody>
      </p:sp>
      <p:pic>
        <p:nvPicPr>
          <p:cNvPr id="4" name="Picture 2" descr="IPL New Logo: इंडियन प्रीमियर लीग का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27975" y="6093296"/>
            <a:ext cx="816025" cy="72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07689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rgbClr val="002060"/>
          </a:solidFill>
        </p:spPr>
        <p:txBody>
          <a:bodyPr>
            <a:normAutofit/>
          </a:bodyPr>
          <a:lstStyle/>
          <a:p>
            <a:r>
              <a:rPr lang="en-US" sz="4000" b="1" dirty="0" smtClean="0"/>
              <a:t>References</a:t>
            </a:r>
            <a:endParaRPr lang="en-IN" sz="4000" b="1" dirty="0"/>
          </a:p>
        </p:txBody>
      </p:sp>
      <p:sp>
        <p:nvSpPr>
          <p:cNvPr id="3" name="Content Placeholder 2"/>
          <p:cNvSpPr>
            <a:spLocks noGrp="1"/>
          </p:cNvSpPr>
          <p:nvPr>
            <p:ph idx="1"/>
          </p:nvPr>
        </p:nvSpPr>
        <p:spPr/>
        <p:txBody>
          <a:bodyPr>
            <a:normAutofit/>
          </a:bodyPr>
          <a:lstStyle/>
          <a:p>
            <a:r>
              <a:rPr lang="en-US" sz="1800" dirty="0" smtClean="0"/>
              <a:t>Data provided by Newton School.</a:t>
            </a:r>
          </a:p>
          <a:p>
            <a:r>
              <a:rPr lang="en-US" sz="1800" dirty="0" smtClean="0"/>
              <a:t>Used google for images and some data to get knowledge about the cricket and its terms.</a:t>
            </a:r>
          </a:p>
          <a:p>
            <a:r>
              <a:rPr lang="en-US" sz="1800" dirty="0" smtClean="0"/>
              <a:t>Applications Used: Used Microsoft Word for documentation, Microsoft Power point for ppt and Microsoft excel and Power BI for creating Visuals. Used SQL for querying</a:t>
            </a:r>
            <a:r>
              <a:rPr lang="en-US" sz="2800" dirty="0" smtClean="0"/>
              <a:t>.</a:t>
            </a:r>
            <a:endParaRPr lang="en-IN" sz="2800" dirty="0"/>
          </a:p>
        </p:txBody>
      </p:sp>
      <p:pic>
        <p:nvPicPr>
          <p:cNvPr id="4" name="Picture 2" descr="IPL New Logo: इंडियन प्रीमियर लीग का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27975" y="6093296"/>
            <a:ext cx="816025" cy="72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4532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Slide Presentation Template - SlideK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678"/>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835696" y="2276872"/>
            <a:ext cx="5904656" cy="3046988"/>
          </a:xfrm>
          <a:prstGeom prst="rect">
            <a:avLst/>
          </a:prstGeom>
          <a:solidFill>
            <a:schemeClr val="bg1"/>
          </a:solidFill>
        </p:spPr>
        <p:txBody>
          <a:bodyPr wrap="square" rtlCol="0">
            <a:spAutoFit/>
          </a:bodyPr>
          <a:lstStyle/>
          <a:p>
            <a:pPr algn="ctr"/>
            <a:r>
              <a:rPr lang="en-US" sz="9600" b="1" dirty="0" smtClean="0">
                <a:ln w="12700">
                  <a:solidFill>
                    <a:schemeClr val="tx2">
                      <a:satMod val="155000"/>
                    </a:schemeClr>
                  </a:solidFill>
                  <a:prstDash val="solid"/>
                </a:ln>
                <a:effectLst>
                  <a:outerShdw blurRad="41275" dist="20320" dir="1800000" algn="tl" rotWithShape="0">
                    <a:srgbClr val="000000">
                      <a:alpha val="40000"/>
                    </a:srgbClr>
                  </a:outerShdw>
                </a:effectLst>
              </a:rPr>
              <a:t>THANK YOU</a:t>
            </a:r>
            <a:endParaRPr lang="en-IN" b="1" dirty="0">
              <a:ln w="12700">
                <a:solidFill>
                  <a:schemeClr val="tx2">
                    <a:satMod val="155000"/>
                  </a:schemeClr>
                </a:solidFill>
                <a:prstDash val="solid"/>
              </a:ln>
              <a:effectLst>
                <a:outerShdw blurRad="41275" dist="20320" dir="1800000" algn="tl" rotWithShape="0">
                  <a:srgbClr val="000000">
                    <a:alpha val="40000"/>
                  </a:srgbClr>
                </a:outerShdw>
              </a:effectLst>
            </a:endParaRPr>
          </a:p>
        </p:txBody>
      </p:sp>
      <p:pic>
        <p:nvPicPr>
          <p:cNvPr id="6" name="Picture 2" descr="IPL New Logo: इंडियन प्रीमियर लीग का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27975" y="6093296"/>
            <a:ext cx="816025" cy="72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84617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extLst>
              <p:ext uri="{D42A27DB-BD31-4B8C-83A1-F6EECF244321}">
                <p14:modId xmlns:p14="http://schemas.microsoft.com/office/powerpoint/2010/main" val="2191280188"/>
              </p:ext>
            </p:extLst>
          </p:nvPr>
        </p:nvGraphicFramePr>
        <p:xfrm>
          <a:off x="0" y="27678"/>
          <a:ext cx="9104522" cy="6830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2" descr="IPL New Logo: इंडियन प्रीमियर लीग का ..."/>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266326" y="6098798"/>
            <a:ext cx="816025" cy="72008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0" y="476672"/>
            <a:ext cx="9144000" cy="940966"/>
          </a:xfrm>
          <a:solidFill>
            <a:srgbClr val="002060"/>
          </a:solidFill>
        </p:spPr>
        <p:txBody>
          <a:bodyPr>
            <a:normAutofit/>
          </a:bodyPr>
          <a:lstStyle/>
          <a:p>
            <a:r>
              <a:rPr lang="en-US" sz="4000" b="1" dirty="0" smtClean="0"/>
              <a:t>Agenda</a:t>
            </a:r>
            <a:endParaRPr lang="en-IN" sz="4000" b="1" dirty="0"/>
          </a:p>
        </p:txBody>
      </p:sp>
    </p:spTree>
    <p:extLst>
      <p:ext uri="{BB962C8B-B14F-4D97-AF65-F5344CB8AC3E}">
        <p14:creationId xmlns:p14="http://schemas.microsoft.com/office/powerpoint/2010/main" val="22437831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 y="476673"/>
            <a:ext cx="9131859" cy="1008112"/>
          </a:xfrm>
          <a:solidFill>
            <a:srgbClr val="002060"/>
          </a:solidFill>
        </p:spPr>
        <p:txBody>
          <a:bodyPr>
            <a:normAutofit/>
          </a:bodyPr>
          <a:lstStyle/>
          <a:p>
            <a:r>
              <a:rPr lang="en-US" sz="4000" b="1" dirty="0" smtClean="0">
                <a:latin typeface="+mn-lt"/>
              </a:rPr>
              <a:t>Problem Statement </a:t>
            </a:r>
            <a:endParaRPr lang="en-IN" sz="4000" b="1" dirty="0">
              <a:latin typeface="+mn-lt"/>
            </a:endParaRPr>
          </a:p>
        </p:txBody>
      </p:sp>
      <p:sp>
        <p:nvSpPr>
          <p:cNvPr id="6" name="Subtitle 5"/>
          <p:cNvSpPr>
            <a:spLocks noGrp="1"/>
          </p:cNvSpPr>
          <p:nvPr>
            <p:ph type="subTitle" idx="1"/>
          </p:nvPr>
        </p:nvSpPr>
        <p:spPr>
          <a:xfrm>
            <a:off x="395536" y="1844824"/>
            <a:ext cx="8328310" cy="4680520"/>
          </a:xfrm>
        </p:spPr>
        <p:txBody>
          <a:bodyPr>
            <a:normAutofit/>
          </a:bodyPr>
          <a:lstStyle/>
          <a:p>
            <a:pPr marL="457200" indent="-457200">
              <a:buFont typeface="Wingdings" panose="05000000000000000000" pitchFamily="2" charset="2"/>
              <a:buChar char="Ø"/>
            </a:pPr>
            <a:r>
              <a:rPr lang="en-US" sz="2100" dirty="0"/>
              <a:t>You are hired as a sport data analyst by RCB where the team is looking for top-performing and reliable players to win tournaments, considering both on-field performance and value for money in mega player auction of 2017. </a:t>
            </a:r>
            <a:endParaRPr lang="en-US" sz="2100" dirty="0" smtClean="0"/>
          </a:p>
          <a:p>
            <a:endParaRPr lang="en-US" sz="2100" b="0" dirty="0" smtClean="0">
              <a:effectLst/>
            </a:endParaRPr>
          </a:p>
          <a:p>
            <a:pPr marL="457200" indent="-457200">
              <a:buFont typeface="Wingdings" panose="05000000000000000000" pitchFamily="2" charset="2"/>
              <a:buChar char="Ø"/>
            </a:pPr>
            <a:r>
              <a:rPr lang="en-US" sz="2100" dirty="0"/>
              <a:t>Your task is to come up with strategies/suggestions regarding selecting the best-performing players and optimizing player auction investments</a:t>
            </a:r>
            <a:endParaRPr lang="en-US" sz="2100" b="0" dirty="0" smtClean="0">
              <a:effectLst/>
            </a:endParaRPr>
          </a:p>
          <a:p>
            <a:r>
              <a:rPr lang="en-US" dirty="0" smtClean="0"/>
              <a:t/>
            </a:r>
            <a:br>
              <a:rPr lang="en-US" dirty="0" smtClean="0"/>
            </a:br>
            <a:endParaRPr lang="en-IN" dirty="0"/>
          </a:p>
        </p:txBody>
      </p:sp>
      <p:pic>
        <p:nvPicPr>
          <p:cNvPr id="9" name="Picture 2" descr="IPL New Logo: इंडियन प्रीमियर लीग का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5834" y="6021288"/>
            <a:ext cx="816025" cy="8367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93760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rgbClr val="002060"/>
          </a:solidFill>
        </p:spPr>
        <p:txBody>
          <a:bodyPr/>
          <a:lstStyle/>
          <a:p>
            <a:r>
              <a:rPr lang="en-US" sz="4000" b="1" dirty="0" smtClean="0"/>
              <a:t>Methodology</a:t>
            </a:r>
            <a:r>
              <a:rPr lang="en-US" dirty="0" smtClean="0"/>
              <a:t> </a:t>
            </a:r>
            <a:endParaRPr lang="en-IN" dirty="0"/>
          </a:p>
        </p:txBody>
      </p:sp>
      <p:sp>
        <p:nvSpPr>
          <p:cNvPr id="3" name="Content Placeholder 2"/>
          <p:cNvSpPr>
            <a:spLocks noGrp="1"/>
          </p:cNvSpPr>
          <p:nvPr>
            <p:ph idx="1"/>
          </p:nvPr>
        </p:nvSpPr>
        <p:spPr/>
        <p:txBody>
          <a:bodyPr>
            <a:noAutofit/>
          </a:bodyPr>
          <a:lstStyle/>
          <a:p>
            <a:r>
              <a:rPr lang="en-US" sz="1800" dirty="0" smtClean="0"/>
              <a:t>While going through the data I first analyzed the data checked for duplicates and null values if any.</a:t>
            </a:r>
          </a:p>
          <a:p>
            <a:r>
              <a:rPr lang="en-US" sz="1800" dirty="0" smtClean="0"/>
              <a:t>Then analyzed the tables and the relation between the tables how they are connected to each other .</a:t>
            </a:r>
          </a:p>
          <a:p>
            <a:r>
              <a:rPr lang="en-US" sz="1800" dirty="0" smtClean="0"/>
              <a:t>While answering to the question  we used various statements like Select, Group by , Order by.</a:t>
            </a:r>
          </a:p>
          <a:p>
            <a:r>
              <a:rPr lang="en-US" sz="1800" dirty="0" smtClean="0"/>
              <a:t>Where  we need the data from one or more table ,  we used the concept of join in order to join one or more tables together in order to get the desired result.</a:t>
            </a:r>
          </a:p>
          <a:p>
            <a:r>
              <a:rPr lang="en-US" sz="1800" dirty="0" smtClean="0"/>
              <a:t>We also used aggregate function like Sum, Average , Count  distinct , Max , Min.</a:t>
            </a:r>
          </a:p>
          <a:p>
            <a:r>
              <a:rPr lang="en-US" sz="1800" dirty="0" smtClean="0"/>
              <a:t>We also used the rank function in order to rank players on the basis of their batting average , strike rate.</a:t>
            </a:r>
          </a:p>
          <a:p>
            <a:r>
              <a:rPr lang="en-US" sz="1800" dirty="0" smtClean="0"/>
              <a:t>We also used DDL commands where using the create function we created a table .</a:t>
            </a:r>
          </a:p>
          <a:p>
            <a:r>
              <a:rPr lang="en-US" sz="1800" dirty="0" smtClean="0"/>
              <a:t>We also used DML commands where we inserted and even updated the table.</a:t>
            </a:r>
          </a:p>
          <a:p>
            <a:pPr marL="0" indent="0">
              <a:buNone/>
            </a:pPr>
            <a:r>
              <a:rPr lang="en-US" sz="1800" dirty="0"/>
              <a:t> T</a:t>
            </a:r>
            <a:r>
              <a:rPr lang="en-US" sz="1800" dirty="0" smtClean="0"/>
              <a:t>herefore while working on the project we have used various function under the various commands available in SQL  and developed the insights  for the analysis.</a:t>
            </a:r>
            <a:endParaRPr lang="en-US" sz="1800" dirty="0"/>
          </a:p>
        </p:txBody>
      </p:sp>
      <p:pic>
        <p:nvPicPr>
          <p:cNvPr id="8" name="Picture 2" descr="IPL New Logo: इंडियन प्रीमियर लीग का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95748" y="6104887"/>
            <a:ext cx="816025" cy="72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08728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a:solidFill>
            <a:srgbClr val="002060"/>
          </a:solidFill>
        </p:spPr>
        <p:txBody>
          <a:bodyPr>
            <a:normAutofit/>
          </a:bodyPr>
          <a:lstStyle/>
          <a:p>
            <a:r>
              <a:rPr lang="en-US" sz="4000" b="1" dirty="0" smtClean="0"/>
              <a:t>Data Description</a:t>
            </a:r>
            <a:endParaRPr lang="en-IN" sz="4000" b="1" dirty="0"/>
          </a:p>
        </p:txBody>
      </p:sp>
      <p:sp>
        <p:nvSpPr>
          <p:cNvPr id="3" name="Content Placeholder 2"/>
          <p:cNvSpPr>
            <a:spLocks noGrp="1"/>
          </p:cNvSpPr>
          <p:nvPr>
            <p:ph sz="half" idx="1"/>
          </p:nvPr>
        </p:nvSpPr>
        <p:spPr>
          <a:xfrm>
            <a:off x="457200" y="1484784"/>
            <a:ext cx="4038600" cy="4641379"/>
          </a:xfrm>
        </p:spPr>
        <p:txBody>
          <a:bodyPr>
            <a:noAutofit/>
          </a:bodyPr>
          <a:lstStyle/>
          <a:p>
            <a:pPr marL="0" indent="0">
              <a:buNone/>
            </a:pPr>
            <a:r>
              <a:rPr lang="en-US" sz="1800" b="1" dirty="0" smtClean="0"/>
              <a:t>      Ball </a:t>
            </a:r>
            <a:r>
              <a:rPr lang="en-US" sz="1800" b="1" dirty="0"/>
              <a:t>by Ball</a:t>
            </a:r>
            <a:endParaRPr lang="en-US" sz="1800" dirty="0"/>
          </a:p>
          <a:p>
            <a:pPr fontAlgn="base"/>
            <a:r>
              <a:rPr lang="en-US" sz="1800" dirty="0"/>
              <a:t>Match_id: Unique identifier for a cricket match</a:t>
            </a:r>
          </a:p>
          <a:p>
            <a:pPr fontAlgn="base"/>
            <a:r>
              <a:rPr lang="en-US" sz="1800" dirty="0"/>
              <a:t>Over_id: Unique identifier for an over in a cricket match</a:t>
            </a:r>
          </a:p>
          <a:p>
            <a:pPr fontAlgn="base"/>
            <a:r>
              <a:rPr lang="en-US" sz="1800" dirty="0"/>
              <a:t>Ball_id: Unique identifier for a ball in an over</a:t>
            </a:r>
          </a:p>
          <a:p>
            <a:pPr fontAlgn="base"/>
            <a:r>
              <a:rPr lang="en-US" sz="1800" dirty="0"/>
              <a:t>Innings_No: The innings number in a cricket match</a:t>
            </a:r>
          </a:p>
          <a:p>
            <a:pPr fontAlgn="base"/>
            <a:r>
              <a:rPr lang="en-US" sz="1800" dirty="0"/>
              <a:t>Team_Batting: The team batting in a particular innings</a:t>
            </a:r>
          </a:p>
          <a:p>
            <a:pPr fontAlgn="base"/>
            <a:r>
              <a:rPr lang="en-US" sz="1800" dirty="0"/>
              <a:t>Team_Bowling: The team bowling in a particular innings</a:t>
            </a:r>
          </a:p>
          <a:p>
            <a:pPr fontAlgn="base"/>
            <a:r>
              <a:rPr lang="en-US" sz="1800" dirty="0"/>
              <a:t>Striker_Batting_Position: The batting position of the striker batsman</a:t>
            </a:r>
          </a:p>
          <a:p>
            <a:pPr fontAlgn="base"/>
            <a:r>
              <a:rPr lang="en-US" sz="1800" dirty="0"/>
              <a:t>Striker: The batsman currently on strike</a:t>
            </a:r>
          </a:p>
          <a:p>
            <a:pPr marL="0" indent="0">
              <a:buNone/>
            </a:pPr>
            <a:endParaRPr lang="en-IN" sz="1800" dirty="0"/>
          </a:p>
        </p:txBody>
      </p:sp>
      <p:sp>
        <p:nvSpPr>
          <p:cNvPr id="4" name="Content Placeholder 3"/>
          <p:cNvSpPr>
            <a:spLocks noGrp="1"/>
          </p:cNvSpPr>
          <p:nvPr>
            <p:ph sz="half" idx="2"/>
          </p:nvPr>
        </p:nvSpPr>
        <p:spPr/>
        <p:txBody>
          <a:bodyPr>
            <a:noAutofit/>
          </a:bodyPr>
          <a:lstStyle/>
          <a:p>
            <a:r>
              <a:rPr lang="en-US" sz="1800" b="1" dirty="0"/>
              <a:t>Batting style</a:t>
            </a:r>
            <a:endParaRPr lang="en-US" sz="1800" dirty="0"/>
          </a:p>
          <a:p>
            <a:pPr fontAlgn="base"/>
            <a:r>
              <a:rPr lang="en-US" sz="1800" dirty="0"/>
              <a:t>Batting_id: Unique identifier for a batsman's batting record</a:t>
            </a:r>
          </a:p>
          <a:p>
            <a:pPr fontAlgn="base"/>
            <a:r>
              <a:rPr lang="en-US" sz="1800" dirty="0"/>
              <a:t>Batting_hand: The batting hand (right or left) of a batsman</a:t>
            </a:r>
          </a:p>
          <a:p>
            <a:r>
              <a:rPr lang="en-US" sz="1800" b="1" dirty="0"/>
              <a:t>Bowling style</a:t>
            </a:r>
            <a:endParaRPr lang="en-US" sz="1800" dirty="0"/>
          </a:p>
          <a:p>
            <a:pPr fontAlgn="base"/>
            <a:r>
              <a:rPr lang="en-US" sz="1800" dirty="0"/>
              <a:t>Bowling_id: Unique identifier for a bowler's bowling record</a:t>
            </a:r>
          </a:p>
          <a:p>
            <a:pPr fontAlgn="base"/>
            <a:r>
              <a:rPr lang="en-US" sz="1800" dirty="0"/>
              <a:t>Bowling_skill: The bowling skill (e.g., right-arm fast, left-arm spin) of a bowler</a:t>
            </a:r>
          </a:p>
          <a:p>
            <a:r>
              <a:rPr lang="en-US" sz="1800" b="1" dirty="0"/>
              <a:t>City</a:t>
            </a:r>
            <a:endParaRPr lang="en-US" sz="1800" dirty="0"/>
          </a:p>
          <a:p>
            <a:pPr fontAlgn="base"/>
            <a:r>
              <a:rPr lang="en-US" sz="1800" dirty="0"/>
              <a:t>City_id: Unique identifier for a city</a:t>
            </a:r>
          </a:p>
          <a:p>
            <a:pPr fontAlgn="base"/>
            <a:r>
              <a:rPr lang="en-US" sz="1800" dirty="0"/>
              <a:t>City_Name: The name of a city</a:t>
            </a:r>
          </a:p>
          <a:p>
            <a:pPr fontAlgn="base"/>
            <a:r>
              <a:rPr lang="en-US" sz="1800" dirty="0"/>
              <a:t>Country_id: Unique identifier for a country</a:t>
            </a:r>
          </a:p>
          <a:p>
            <a:pPr marL="0" indent="0">
              <a:buNone/>
            </a:pPr>
            <a:endParaRPr lang="en-IN" sz="1800" dirty="0"/>
          </a:p>
        </p:txBody>
      </p:sp>
      <p:pic>
        <p:nvPicPr>
          <p:cNvPr id="5" name="Picture 2" descr="IPL New Logo: इंडियन प्रीमियर लीग का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15833" y="6096178"/>
            <a:ext cx="816025" cy="72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28057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57200" y="332656"/>
            <a:ext cx="4038600" cy="6048672"/>
          </a:xfrm>
        </p:spPr>
        <p:txBody>
          <a:bodyPr>
            <a:noAutofit/>
          </a:bodyPr>
          <a:lstStyle/>
          <a:p>
            <a:r>
              <a:rPr lang="en-US" sz="1800" b="1" dirty="0"/>
              <a:t>Extra Type</a:t>
            </a:r>
            <a:endParaRPr lang="en-US" sz="1800" dirty="0"/>
          </a:p>
          <a:p>
            <a:pPr fontAlgn="base"/>
            <a:r>
              <a:rPr lang="en-US" sz="1800" dirty="0"/>
              <a:t>Extra_Type_Id: Unique identifier for the type of extra runs scored in a cricket match.</a:t>
            </a:r>
          </a:p>
          <a:p>
            <a:pPr fontAlgn="base"/>
            <a:r>
              <a:rPr lang="en-US" sz="1800" dirty="0"/>
              <a:t>Extra_Runs: The number of extra runs scored in a particular delivery.</a:t>
            </a:r>
          </a:p>
          <a:p>
            <a:pPr fontAlgn="base"/>
            <a:r>
              <a:rPr lang="en-US" sz="1800" dirty="0"/>
              <a:t>Innings_No: The innings number in a cricket match.</a:t>
            </a:r>
          </a:p>
          <a:p>
            <a:pPr fontAlgn="base"/>
            <a:r>
              <a:rPr lang="en-US" sz="1800" dirty="0"/>
              <a:t>Extra_Id: Unique identifier for an instance of extra runs scored.</a:t>
            </a:r>
          </a:p>
          <a:p>
            <a:pPr fontAlgn="base"/>
            <a:r>
              <a:rPr lang="en-US" sz="1800" dirty="0"/>
              <a:t>Extra_Name: The name or description of the type of extra runs scored (e.g., byes, leg byes, wides, no-balls).</a:t>
            </a:r>
          </a:p>
          <a:p>
            <a:r>
              <a:rPr lang="en-US" sz="1800" b="1" dirty="0"/>
              <a:t>Season</a:t>
            </a:r>
            <a:endParaRPr lang="en-US" sz="1800" dirty="0"/>
          </a:p>
          <a:p>
            <a:pPr fontAlgn="base"/>
            <a:r>
              <a:rPr lang="en-US" sz="1800" dirty="0"/>
              <a:t>Season_Id: Unique identifier for a particular season or tournament.</a:t>
            </a:r>
          </a:p>
          <a:p>
            <a:pPr fontAlgn="base"/>
            <a:r>
              <a:rPr lang="en-US" sz="1800" dirty="0"/>
              <a:t>Venue_Id: Unique identifier for the venue or stadium where the match is played..</a:t>
            </a:r>
          </a:p>
          <a:p>
            <a:endParaRPr lang="en-IN" sz="1800" dirty="0"/>
          </a:p>
        </p:txBody>
      </p:sp>
      <p:sp>
        <p:nvSpPr>
          <p:cNvPr id="6" name="Content Placeholder 5"/>
          <p:cNvSpPr>
            <a:spLocks noGrp="1"/>
          </p:cNvSpPr>
          <p:nvPr>
            <p:ph sz="half" idx="2"/>
          </p:nvPr>
        </p:nvSpPr>
        <p:spPr>
          <a:xfrm>
            <a:off x="4648200" y="404664"/>
            <a:ext cx="4038600" cy="5721499"/>
          </a:xfrm>
        </p:spPr>
        <p:txBody>
          <a:bodyPr>
            <a:noAutofit/>
          </a:bodyPr>
          <a:lstStyle/>
          <a:p>
            <a:pPr fontAlgn="base"/>
            <a:r>
              <a:rPr lang="en-US" sz="1800" b="1" dirty="0"/>
              <a:t>Win_By</a:t>
            </a:r>
            <a:endParaRPr lang="en-US" sz="1800" dirty="0"/>
          </a:p>
          <a:p>
            <a:pPr fontAlgn="base"/>
            <a:r>
              <a:rPr lang="en-US" sz="1800" dirty="0"/>
              <a:t>Win_Type: The type of win (e.g., runs, wickets) achieved by the winning team.</a:t>
            </a:r>
          </a:p>
          <a:p>
            <a:pPr fontAlgn="base"/>
            <a:r>
              <a:rPr lang="en-US" sz="1800" dirty="0"/>
              <a:t>Win_Margin: The margin of victory (e.g., runs or wickets) for the winning team</a:t>
            </a:r>
            <a:r>
              <a:rPr lang="en-US" sz="1800" b="1" dirty="0"/>
              <a:t>.</a:t>
            </a:r>
            <a:endParaRPr lang="en-US" sz="1800" dirty="0"/>
          </a:p>
          <a:p>
            <a:r>
              <a:rPr lang="en-US" sz="1800" b="1" dirty="0"/>
              <a:t>Outcome</a:t>
            </a:r>
            <a:endParaRPr lang="en-US" sz="1800" dirty="0"/>
          </a:p>
          <a:p>
            <a:pPr fontAlgn="base"/>
            <a:r>
              <a:rPr lang="en-US" sz="1800" dirty="0"/>
              <a:t>Outcome_type: The type of outcome or result of the match (e.g., win, loss, tie, no result).</a:t>
            </a:r>
          </a:p>
          <a:p>
            <a:pPr fontAlgn="base"/>
            <a:r>
              <a:rPr lang="en-US" sz="1800" dirty="0"/>
              <a:t>Match_Winner: The team that won the match.</a:t>
            </a:r>
          </a:p>
          <a:p>
            <a:pPr fontAlgn="base"/>
            <a:r>
              <a:rPr lang="en-US" sz="1800" dirty="0"/>
              <a:t>Man_of_the_Match: The player awarded the Man of the Match award.</a:t>
            </a:r>
          </a:p>
          <a:p>
            <a:r>
              <a:rPr lang="en-US" sz="1800" dirty="0"/>
              <a:t/>
            </a:r>
            <a:br>
              <a:rPr lang="en-US" sz="1800" dirty="0"/>
            </a:br>
            <a:endParaRPr lang="en-IN" sz="1800" dirty="0"/>
          </a:p>
        </p:txBody>
      </p:sp>
      <p:pic>
        <p:nvPicPr>
          <p:cNvPr id="7" name="Picture 2" descr="IPL New Logo: इंडियन प्रीमियर लीग का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01041" y="6237312"/>
            <a:ext cx="816025" cy="603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1517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57200" y="548680"/>
            <a:ext cx="4038600" cy="5577483"/>
          </a:xfrm>
        </p:spPr>
        <p:txBody>
          <a:bodyPr>
            <a:normAutofit fontScale="47500" lnSpcReduction="20000"/>
          </a:bodyPr>
          <a:lstStyle/>
          <a:p>
            <a:r>
              <a:rPr lang="en-US" sz="3800" b="1" dirty="0"/>
              <a:t>Rolee</a:t>
            </a:r>
            <a:endParaRPr lang="en-US" sz="3800" dirty="0"/>
          </a:p>
          <a:p>
            <a:pPr fontAlgn="base"/>
            <a:r>
              <a:rPr lang="en-US" sz="3800" dirty="0"/>
              <a:t>Role_Id: Unique identifier for a player's role or skills (e.g., batsman, bowler, all-rounder).</a:t>
            </a:r>
          </a:p>
          <a:p>
            <a:pPr fontAlgn="base"/>
            <a:r>
              <a:rPr lang="en-US" sz="3800" dirty="0"/>
              <a:t>Role_Desc: Description of a player's role or skills.</a:t>
            </a:r>
          </a:p>
          <a:p>
            <a:pPr fontAlgn="base"/>
            <a:r>
              <a:rPr lang="en-US" sz="3800" dirty="0"/>
              <a:t>Man_of_the_Series: The player awarded the Man of the Series award for a particular tournament.</a:t>
            </a:r>
          </a:p>
          <a:p>
            <a:pPr fontAlgn="base"/>
            <a:r>
              <a:rPr lang="en-US" sz="3800" dirty="0"/>
              <a:t>Orange_cap: The player awarded the Orange Cap (for most runs scored) in a particular tournament.</a:t>
            </a:r>
          </a:p>
          <a:p>
            <a:pPr fontAlgn="base"/>
            <a:r>
              <a:rPr lang="en-US" sz="3800" dirty="0"/>
              <a:t>Purple_cap: The player awarded the Purple Cap (for most wickets taken) in a particular tournament.</a:t>
            </a:r>
          </a:p>
          <a:p>
            <a:r>
              <a:rPr lang="en-US" sz="3800" b="1" dirty="0"/>
              <a:t>Team</a:t>
            </a:r>
            <a:endParaRPr lang="en-US" sz="3800" dirty="0"/>
          </a:p>
          <a:p>
            <a:pPr fontAlgn="base"/>
            <a:r>
              <a:rPr lang="en-US" sz="3800" dirty="0"/>
              <a:t>Team_Id: Unique identifier for a team.</a:t>
            </a:r>
          </a:p>
          <a:p>
            <a:pPr fontAlgn="base"/>
            <a:r>
              <a:rPr lang="en-US" sz="3800" dirty="0"/>
              <a:t>Team_Name: The name of a team.</a:t>
            </a:r>
          </a:p>
          <a:p>
            <a:endParaRPr lang="en-IN" dirty="0"/>
          </a:p>
        </p:txBody>
      </p:sp>
      <p:sp>
        <p:nvSpPr>
          <p:cNvPr id="6" name="Content Placeholder 5"/>
          <p:cNvSpPr>
            <a:spLocks noGrp="1"/>
          </p:cNvSpPr>
          <p:nvPr>
            <p:ph sz="half" idx="2"/>
          </p:nvPr>
        </p:nvSpPr>
        <p:spPr>
          <a:xfrm>
            <a:off x="4648200" y="476672"/>
            <a:ext cx="4038600" cy="5649491"/>
          </a:xfrm>
        </p:spPr>
        <p:txBody>
          <a:bodyPr>
            <a:noAutofit/>
          </a:bodyPr>
          <a:lstStyle/>
          <a:p>
            <a:r>
              <a:rPr lang="en-US" sz="1800" b="1" dirty="0"/>
              <a:t>Umpire</a:t>
            </a:r>
            <a:endParaRPr lang="en-US" sz="1800" dirty="0"/>
          </a:p>
          <a:p>
            <a:pPr fontAlgn="base"/>
            <a:r>
              <a:rPr lang="en-US" sz="1800" dirty="0"/>
              <a:t>Umpire_id: Unique identifier for an umpire officiating the match.</a:t>
            </a:r>
          </a:p>
          <a:p>
            <a:pPr fontAlgn="base"/>
            <a:r>
              <a:rPr lang="en-US" sz="1800" dirty="0"/>
              <a:t>Umpire_name: The name of an umpire.</a:t>
            </a:r>
          </a:p>
          <a:p>
            <a:pPr fontAlgn="base"/>
            <a:r>
              <a:rPr lang="en-US" sz="1800" dirty="0"/>
              <a:t>Umpire_country: The country or nationality of an umpire</a:t>
            </a:r>
            <a:r>
              <a:rPr lang="en-US" sz="1800" dirty="0" smtClean="0"/>
              <a:t>.</a:t>
            </a:r>
            <a:endParaRPr lang="en-US" sz="1800" dirty="0"/>
          </a:p>
          <a:p>
            <a:r>
              <a:rPr lang="en-US" sz="1800" b="1" dirty="0"/>
              <a:t>Player</a:t>
            </a:r>
            <a:endParaRPr lang="en-US" sz="1800" dirty="0"/>
          </a:p>
          <a:p>
            <a:pPr fontAlgn="base"/>
            <a:r>
              <a:rPr lang="en-US" sz="1800" dirty="0"/>
              <a:t>Player_Id: Unique identifier for a player.</a:t>
            </a:r>
          </a:p>
          <a:p>
            <a:pPr fontAlgn="base"/>
            <a:r>
              <a:rPr lang="en-US" sz="1800" dirty="0"/>
              <a:t>Player_Name: The name of a player.</a:t>
            </a:r>
          </a:p>
          <a:p>
            <a:r>
              <a:rPr lang="en-US" sz="1800" b="1" dirty="0"/>
              <a:t>Out_Type</a:t>
            </a:r>
            <a:endParaRPr lang="en-US" sz="1800" dirty="0"/>
          </a:p>
          <a:p>
            <a:pPr fontAlgn="base"/>
            <a:r>
              <a:rPr lang="en-US" sz="1800" dirty="0"/>
              <a:t>Out_Id: Unique identifier for the type of dismissal or way a batsman got out.</a:t>
            </a:r>
          </a:p>
          <a:p>
            <a:pPr fontAlgn="base"/>
            <a:r>
              <a:rPr lang="en-US" sz="1800" dirty="0"/>
              <a:t>Out_Name: The name or description of the type of dismissal (e.g., caught, bowled, lbw, run out).</a:t>
            </a:r>
          </a:p>
          <a:p>
            <a:pPr fontAlgn="base"/>
            <a:r>
              <a:rPr lang="en-US" sz="1800" dirty="0"/>
              <a:t>Outcome_Id: Unique identifier for the outcome or result of a match.</a:t>
            </a:r>
          </a:p>
          <a:p>
            <a:pPr marL="0" indent="0">
              <a:buNone/>
            </a:pPr>
            <a:endParaRPr lang="en-IN" sz="1800" dirty="0"/>
          </a:p>
        </p:txBody>
      </p:sp>
      <p:pic>
        <p:nvPicPr>
          <p:cNvPr id="7" name="Picture 2" descr="IPL New Logo: इंडियन प्रीमियर लीग का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27975" y="6093296"/>
            <a:ext cx="816025" cy="72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09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76672"/>
            <a:ext cx="9144000" cy="1080120"/>
          </a:xfrm>
          <a:solidFill>
            <a:srgbClr val="002060"/>
          </a:solidFill>
        </p:spPr>
        <p:txBody>
          <a:bodyPr>
            <a:normAutofit fontScale="90000"/>
          </a:bodyPr>
          <a:lstStyle/>
          <a:p>
            <a:pPr lvl="0"/>
            <a:r>
              <a:rPr lang="en-US" dirty="0" smtClean="0"/>
              <a:t/>
            </a:r>
            <a:br>
              <a:rPr lang="en-US" dirty="0" smtClean="0"/>
            </a:br>
            <a:r>
              <a:rPr lang="en-US" b="1" dirty="0" smtClean="0"/>
              <a:t>Objective </a:t>
            </a:r>
            <a:r>
              <a:rPr lang="en-US" b="1" dirty="0"/>
              <a:t>Key Metrics and Visualizations</a:t>
            </a:r>
            <a:r>
              <a:rPr lang="en-US" dirty="0"/>
              <a:t/>
            </a:r>
            <a:br>
              <a:rPr lang="en-US" dirty="0"/>
            </a:br>
            <a:endParaRPr lang="en-IN" dirty="0"/>
          </a:p>
        </p:txBody>
      </p:sp>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l="17726" t="28107" r="31915" b="24284"/>
          <a:stretch/>
        </p:blipFill>
        <p:spPr>
          <a:xfrm>
            <a:off x="4427984" y="1772816"/>
            <a:ext cx="4295861" cy="4176464"/>
          </a:xfrm>
        </p:spPr>
      </p:pic>
      <p:sp>
        <p:nvSpPr>
          <p:cNvPr id="7" name="TextBox 6"/>
          <p:cNvSpPr txBox="1"/>
          <p:nvPr/>
        </p:nvSpPr>
        <p:spPr>
          <a:xfrm>
            <a:off x="395536" y="1772816"/>
            <a:ext cx="3816424" cy="2831544"/>
          </a:xfrm>
          <a:prstGeom prst="rect">
            <a:avLst/>
          </a:prstGeom>
          <a:noFill/>
        </p:spPr>
        <p:txBody>
          <a:bodyPr wrap="square" rtlCol="0">
            <a:spAutoFit/>
          </a:bodyPr>
          <a:lstStyle/>
          <a:p>
            <a:endParaRPr lang="en-US" dirty="0" smtClean="0"/>
          </a:p>
          <a:p>
            <a:endParaRPr lang="en-US" dirty="0"/>
          </a:p>
          <a:p>
            <a:r>
              <a:rPr lang="en-US" dirty="0" smtClean="0"/>
              <a:t>Top </a:t>
            </a:r>
            <a:r>
              <a:rPr lang="en-US" dirty="0" smtClean="0"/>
              <a:t>10 player according to their strike rate in last four season.</a:t>
            </a:r>
          </a:p>
          <a:p>
            <a:r>
              <a:rPr lang="en-US" dirty="0" smtClean="0"/>
              <a:t/>
            </a:r>
            <a:br>
              <a:rPr lang="en-US" dirty="0" smtClean="0"/>
            </a:br>
            <a:r>
              <a:rPr lang="en-US" dirty="0" smtClean="0"/>
              <a:t>In this visual we can see the top 10 player on the basis of their strike rate .  The bigger the  box the higher the performance.</a:t>
            </a:r>
          </a:p>
          <a:p>
            <a:endParaRPr lang="en-US" sz="1600" dirty="0"/>
          </a:p>
        </p:txBody>
      </p:sp>
      <p:pic>
        <p:nvPicPr>
          <p:cNvPr id="9" name="Picture 2" descr="IPL New Logo: इंडियन प्रीमियर लीग का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15833" y="6093296"/>
            <a:ext cx="816025" cy="720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3550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852</TotalTime>
  <Words>1914</Words>
  <Application>Microsoft Office PowerPoint</Application>
  <PresentationFormat>On-screen Show (4:3)</PresentationFormat>
  <Paragraphs>197</Paragraphs>
  <Slides>23</Slides>
  <Notes>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IPL Analysis: Indian Premier League</vt:lpstr>
      <vt:lpstr>Agenda</vt:lpstr>
      <vt:lpstr>Problem Statement </vt:lpstr>
      <vt:lpstr>Methodology </vt:lpstr>
      <vt:lpstr>Data Description</vt:lpstr>
      <vt:lpstr>PowerPoint Presentation</vt:lpstr>
      <vt:lpstr>PowerPoint Presentation</vt:lpstr>
      <vt:lpstr> Objective Key Metrics and Visualizations </vt:lpstr>
      <vt:lpstr>Average runs scored by each batsman</vt:lpstr>
      <vt:lpstr>Average Wickets taken by each bowler </vt:lpstr>
      <vt:lpstr>Players whose performance is suited to specific venues and conditions</vt:lpstr>
      <vt:lpstr>Parameters kept in mind while selecting the players</vt:lpstr>
      <vt:lpstr>Players that would be best fit for the team</vt:lpstr>
      <vt:lpstr> RCB's past season performances  </vt:lpstr>
      <vt:lpstr>Impact of home ground advantage on team performance</vt:lpstr>
      <vt:lpstr>Emerging Talent</vt:lpstr>
      <vt:lpstr>Venue Specific trends</vt:lpstr>
      <vt:lpstr>Predictions </vt:lpstr>
      <vt:lpstr>Suggestions for RCB before going to mega auction</vt:lpstr>
      <vt:lpstr>PowerPoint Presentation</vt:lpstr>
      <vt:lpstr>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IPL Analysis: Indian Premiere League</dc:title>
  <dc:creator>Admin</dc:creator>
  <cp:lastModifiedBy>Admin</cp:lastModifiedBy>
  <cp:revision>43</cp:revision>
  <dcterms:created xsi:type="dcterms:W3CDTF">2024-10-07T15:15:51Z</dcterms:created>
  <dcterms:modified xsi:type="dcterms:W3CDTF">2024-10-21T07:16:00Z</dcterms:modified>
</cp:coreProperties>
</file>