
<file path=[Content_Types].xml><?xml version="1.0" encoding="utf-8"?>
<Types xmlns="http://schemas.openxmlformats.org/package/2006/content-types">
  <Default Extension="png" ContentType="image/png"/>
  <Default Extension="jfif"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drawings/drawing1.xml" ContentType="application/vnd.openxmlformats-officedocument.drawingml.chartshapes+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12" r:id="rId1"/>
  </p:sldMasterIdLst>
  <p:notesMasterIdLst>
    <p:notesMasterId r:id="rId21"/>
  </p:notesMasterIdLst>
  <p:sldIdLst>
    <p:sldId id="256" r:id="rId2"/>
    <p:sldId id="257" r:id="rId3"/>
    <p:sldId id="272" r:id="rId4"/>
    <p:sldId id="258" r:id="rId5"/>
    <p:sldId id="259" r:id="rId6"/>
    <p:sldId id="260" r:id="rId7"/>
    <p:sldId id="263" r:id="rId8"/>
    <p:sldId id="264" r:id="rId9"/>
    <p:sldId id="262" r:id="rId10"/>
    <p:sldId id="265" r:id="rId11"/>
    <p:sldId id="266" r:id="rId12"/>
    <p:sldId id="274" r:id="rId13"/>
    <p:sldId id="275" r:id="rId14"/>
    <p:sldId id="276" r:id="rId15"/>
    <p:sldId id="277" r:id="rId16"/>
    <p:sldId id="261" r:id="rId17"/>
    <p:sldId id="273" r:id="rId18"/>
    <p:sldId id="270" r:id="rId19"/>
    <p:sldId id="271"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1C1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3DD5837-85B2-43BC-8176-F175C2FCF467}" v="5" dt="2024-08-12T12:13:31.941"/>
    <p1510:client id="{A0D1DD85-3164-4BC2-BCBF-4A848DB93E23}" v="165" dt="2024-08-12T10:44:26.0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p:scale>
          <a:sx n="75" d="100"/>
          <a:sy n="75" d="100"/>
        </p:scale>
        <p:origin x="-1236"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Admin\Documents\Book1%20(Autosaved)%20(Autosaved)%20(Autosaved).xlsx" TargetMode="External"/></Relationships>
</file>

<file path=ppt/charts/_rels/chart10.xml.rels><?xml version="1.0" encoding="UTF-8" standalone="yes"?>
<Relationships xmlns="http://schemas.openxmlformats.org/package/2006/relationships"><Relationship Id="rId1" Type="http://schemas.openxmlformats.org/officeDocument/2006/relationships/oleObject" Target="file:///C:\Users\Admin\Documents\Zomato%20restaurant%20expansion%201.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Admin\Documents\Book1%20(Autosaved)%20(Autosaved)%20(Autosaved)%20(Autosaved).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Admin\Documents\Book1%20(Autosaved)%20(Autosaved)%20(Autosaved)%20(Autosaved).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Admin\Documents\Book1%20(Autosaved)%20(Autosaved)%20(Autosaved).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Admin\Documents\Book1%20(Autosaved)%20(Autosaved)%20(Autosaved).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Users\Admin\Documents\Book1%20(Autosaved)%20(Autosaved)%20(Autosaved)%20(Autosaved).xlsx" TargetMode="External"/></Relationships>
</file>

<file path=ppt/charts/_rels/chart7.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Admin\Documents\Zomato%20restaurant%20expansion%20(Autosaved).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C:\Users\Admin\Documents\Zomato%20restaurant%20expansion%20(Autosaved).xlsx" TargetMode="External"/></Relationships>
</file>

<file path=ppt/charts/_rels/chart9.xml.rels><?xml version="1.0" encoding="UTF-8" standalone="yes"?>
<Relationships xmlns="http://schemas.openxmlformats.org/package/2006/relationships"><Relationship Id="rId1" Type="http://schemas.openxmlformats.org/officeDocument/2006/relationships/oleObject" Target="file:///C:\Users\Admin\AppData\Roaming\Microsoft\Excel\Book1%20(Autosaved)%20(Autosaved)%20(Autosaved)%20(Autosaved)%20(Autosaved)%20(version%201).xlsb"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(Autosaved) (Autosaved) (Autosaved).xlsx]Objective answers!PivotTable1</c:name>
    <c:fmtId val="-1"/>
  </c:pivotSource>
  <c:chart>
    <c:autoTitleDeleted val="1"/>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manualLayout>
          <c:layoutTarget val="inner"/>
          <c:xMode val="edge"/>
          <c:yMode val="edge"/>
          <c:x val="9.4891599029253357E-2"/>
          <c:y val="7.3487205125356447E-2"/>
          <c:w val="0.88078052599756473"/>
          <c:h val="0.46283476218691749"/>
        </c:manualLayout>
      </c:layout>
      <c:barChart>
        <c:barDir val="col"/>
        <c:grouping val="clustered"/>
        <c:varyColors val="0"/>
        <c:ser>
          <c:idx val="0"/>
          <c:order val="0"/>
          <c:tx>
            <c:strRef>
              <c:f>'Objective answers'!$B$3</c:f>
              <c:strCache>
                <c:ptCount val="1"/>
                <c:pt idx="0">
                  <c:v>Total</c:v>
                </c:pt>
              </c:strCache>
            </c:strRef>
          </c:tx>
          <c:spPr>
            <a:solidFill>
              <a:schemeClr val="accent2"/>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'Objective answers'!$A$4:$A$19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answers'!$B$4:$B$19</c:f>
              <c:numCache>
                <c:formatCode>General</c:formatCode>
                <c:ptCount val="15"/>
                <c:pt idx="0">
                  <c:v>24</c:v>
                </c:pt>
                <c:pt idx="1">
                  <c:v>59</c:v>
                </c:pt>
                <c:pt idx="2">
                  <c:v>4</c:v>
                </c:pt>
                <c:pt idx="3">
                  <c:v>7550</c:v>
                </c:pt>
                <c:pt idx="4">
                  <c:v>21</c:v>
                </c:pt>
                <c:pt idx="5">
                  <c:v>40</c:v>
                </c:pt>
                <c:pt idx="6">
                  <c:v>22</c:v>
                </c:pt>
                <c:pt idx="7">
                  <c:v>20</c:v>
                </c:pt>
                <c:pt idx="8">
                  <c:v>20</c:v>
                </c:pt>
                <c:pt idx="9">
                  <c:v>60</c:v>
                </c:pt>
                <c:pt idx="10">
                  <c:v>20</c:v>
                </c:pt>
                <c:pt idx="11">
                  <c:v>34</c:v>
                </c:pt>
                <c:pt idx="12">
                  <c:v>60</c:v>
                </c:pt>
                <c:pt idx="13">
                  <c:v>80</c:v>
                </c:pt>
                <c:pt idx="14">
                  <c:v>419</c:v>
                </c:pt>
              </c:numCache>
            </c:numRef>
          </c:val>
          <c:extLst xmlns:c16r2="http://schemas.microsoft.com/office/drawing/2015/06/chart">
            <c:ext xmlns:c16="http://schemas.microsoft.com/office/drawing/2014/chart" uri="{C3380CC4-5D6E-409C-BE32-E72D297353CC}">
              <c16:uniqueId val="{00000000-6BBB-422E-BACE-D4A1CE3A661A}"/>
            </c:ext>
          </c:extLst>
        </c:ser>
        <c:dLbls>
          <c:dLblPos val="outEnd"/>
          <c:showLegendKey val="0"/>
          <c:showVal val="1"/>
          <c:showCatName val="0"/>
          <c:showSerName val="0"/>
          <c:showPercent val="0"/>
          <c:showBubbleSize val="0"/>
        </c:dLbls>
        <c:gapWidth val="150"/>
        <c:axId val="66107264"/>
        <c:axId val="81339136"/>
      </c:barChart>
      <c:catAx>
        <c:axId val="66107264"/>
        <c:scaling>
          <c:orientation val="minMax"/>
        </c:scaling>
        <c:delete val="0"/>
        <c:axPos val="b"/>
        <c:numFmt formatCode="General" sourceLinked="0"/>
        <c:majorTickMark val="out"/>
        <c:minorTickMark val="none"/>
        <c:tickLblPos val="nextTo"/>
        <c:crossAx val="81339136"/>
        <c:crosses val="autoZero"/>
        <c:auto val="1"/>
        <c:lblAlgn val="ctr"/>
        <c:lblOffset val="100"/>
        <c:noMultiLvlLbl val="0"/>
      </c:catAx>
      <c:valAx>
        <c:axId val="81339136"/>
        <c:scaling>
          <c:logBase val="10"/>
          <c:orientation val="minMax"/>
        </c:scaling>
        <c:delete val="0"/>
        <c:axPos val="l"/>
        <c:majorGridlines>
          <c:spPr>
            <a:ln>
              <a:noFill/>
            </a:ln>
          </c:spPr>
        </c:majorGridlines>
        <c:numFmt formatCode="General" sourceLinked="1"/>
        <c:majorTickMark val="out"/>
        <c:minorTickMark val="none"/>
        <c:tickLblPos val="nextTo"/>
        <c:spPr>
          <a:effectLst/>
        </c:spPr>
        <c:crossAx val="66107264"/>
        <c:crosses val="autoZero"/>
        <c:crossBetween val="between"/>
      </c:valAx>
      <c:spPr>
        <a:noFill/>
      </c:spPr>
    </c:plotArea>
    <c:plotVisOnly val="1"/>
    <c:dispBlanksAs val="gap"/>
    <c:showDLblsOverMax val="0"/>
  </c:chart>
  <c:spPr>
    <a:noFill/>
    <a:ln>
      <a:noFill/>
    </a:ln>
    <a:scene3d>
      <a:camera prst="orthographicFront"/>
      <a:lightRig rig="threePt" dir="t"/>
    </a:scene3d>
  </c:spPr>
  <c:txPr>
    <a:bodyPr/>
    <a:lstStyle/>
    <a:p>
      <a:pPr>
        <a:defRPr>
          <a:solidFill>
            <a:schemeClr val="tx1"/>
          </a:solidFill>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pivotOptions>
    </c:ext>
  </c:extLst>
</c:chartSpace>
</file>

<file path=ppt/charts/chart10.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restaurant expansion 1.xlsx]Objective answers!PivotTable9</c:name>
    <c:fmtId val="5"/>
  </c:pivotSource>
  <c:chart>
    <c:autoTitleDeleted val="1"/>
    <c:pivotFmts>
      <c:pivotFmt>
        <c:idx val="0"/>
        <c:marker>
          <c:symbol val="none"/>
        </c:marker>
      </c:pivotFmt>
      <c:pivotFmt>
        <c:idx val="1"/>
        <c:marker>
          <c:symbol val="none"/>
        </c:marker>
      </c:pivotFmt>
      <c:pivotFmt>
        <c:idx val="2"/>
        <c:spPr>
          <a:solidFill>
            <a:srgbClr val="C00000"/>
          </a:solidFill>
        </c:spPr>
        <c:marker>
          <c:symbol val="none"/>
        </c:marker>
        <c:dLbl>
          <c:idx val="0"/>
          <c:spPr/>
          <c:txPr>
            <a:bodyPr/>
            <a:lstStyle/>
            <a:p>
              <a:pPr>
                <a:defRPr sz="1800"/>
              </a:pPr>
              <a:endParaRPr lang="en-US"/>
            </a:p>
          </c:txPr>
          <c:dLblPos val="outEnd"/>
          <c:showLegendKey val="0"/>
          <c:showVal val="1"/>
          <c:showCatName val="0"/>
          <c:showSerName val="0"/>
          <c:showPercent val="0"/>
          <c:showBubbleSize val="0"/>
        </c:dLbl>
      </c:pivotFmt>
      <c:pivotFmt>
        <c:idx val="3"/>
        <c:spPr>
          <a:solidFill>
            <a:srgbClr val="C00000"/>
          </a:solidFill>
        </c:spPr>
        <c:marker>
          <c:symbol val="none"/>
        </c:marker>
        <c:dLbl>
          <c:idx val="0"/>
          <c:spPr/>
          <c:txPr>
            <a:bodyPr/>
            <a:lstStyle/>
            <a:p>
              <a:pPr>
                <a:defRPr sz="1800"/>
              </a:pPr>
              <a:endParaRPr lang="en-US"/>
            </a:p>
          </c:txPr>
          <c:dLblPos val="outEnd"/>
          <c:showLegendKey val="0"/>
          <c:showVal val="1"/>
          <c:showCatName val="0"/>
          <c:showSerName val="0"/>
          <c:showPercent val="0"/>
          <c:showBubbleSize val="0"/>
        </c:dLbl>
      </c:pivotFmt>
      <c:pivotFmt>
        <c:idx val="4"/>
        <c:spPr>
          <a:solidFill>
            <a:srgbClr val="C00000"/>
          </a:solidFill>
        </c:spPr>
        <c:marker>
          <c:symbol val="none"/>
        </c:marker>
        <c:dLbl>
          <c:idx val="0"/>
          <c:spPr/>
          <c:txPr>
            <a:bodyPr/>
            <a:lstStyle/>
            <a:p>
              <a:pPr>
                <a:defRPr sz="1800"/>
              </a:pPr>
              <a:endParaRPr lang="en-US"/>
            </a:p>
          </c:txPr>
          <c:dLblPos val="outEnd"/>
          <c:showLegendKey val="0"/>
          <c:showVal val="1"/>
          <c:showCatName val="0"/>
          <c:showSerName val="0"/>
          <c:showPercent val="0"/>
          <c:showBubbleSize val="0"/>
        </c:dLbl>
      </c:pivotFmt>
    </c:pivotFmts>
    <c:plotArea>
      <c:layout/>
      <c:barChart>
        <c:barDir val="bar"/>
        <c:grouping val="clustered"/>
        <c:varyColors val="0"/>
        <c:ser>
          <c:idx val="0"/>
          <c:order val="0"/>
          <c:tx>
            <c:strRef>
              <c:f>'Objective answers'!$B$33</c:f>
              <c:strCache>
                <c:ptCount val="1"/>
                <c:pt idx="0">
                  <c:v>Total</c:v>
                </c:pt>
              </c:strCache>
            </c:strRef>
          </c:tx>
          <c:spPr>
            <a:solidFill>
              <a:srgbClr val="C00000"/>
            </a:solidFill>
          </c:spPr>
          <c:invertIfNegative val="0"/>
          <c:dLbls>
            <c:txPr>
              <a:bodyPr/>
              <a:lstStyle/>
              <a:p>
                <a:pPr>
                  <a:defRPr sz="1800"/>
                </a:pPr>
                <a:endParaRPr lang="en-US"/>
              </a:p>
            </c:txPr>
            <c:dLblPos val="outEnd"/>
            <c:showLegendKey val="0"/>
            <c:showVal val="1"/>
            <c:showCatName val="0"/>
            <c:showSerName val="0"/>
            <c:showPercent val="0"/>
            <c:showBubbleSize val="0"/>
            <c:showLeaderLines val="0"/>
          </c:dLbls>
          <c:cat>
            <c:strRef>
              <c:f>'Objective answers'!$A$34:$A$52</c:f>
              <c:strCache>
                <c:ptCount val="18"/>
                <c:pt idx="0">
                  <c:v>American, BBQ, Sandwich</c:v>
                </c:pt>
                <c:pt idx="1">
                  <c:v>American, Burger, Grill</c:v>
                </c:pt>
                <c:pt idx="2">
                  <c:v>American, Caribbean, Seafood</c:v>
                </c:pt>
                <c:pt idx="3">
                  <c:v>American, Coffee and Tea</c:v>
                </c:pt>
                <c:pt idx="4">
                  <c:v>American, Sandwich, Tea</c:v>
                </c:pt>
                <c:pt idx="5">
                  <c:v>BBQ, Breakfast, Southern</c:v>
                </c:pt>
                <c:pt idx="6">
                  <c:v>Burger, Bar Food, Steak</c:v>
                </c:pt>
                <c:pt idx="7">
                  <c:v>Continental, Indian</c:v>
                </c:pt>
                <c:pt idx="8">
                  <c:v>European, Asian, Indian</c:v>
                </c:pt>
                <c:pt idx="9">
                  <c:v>European, Contemporary</c:v>
                </c:pt>
                <c:pt idx="10">
                  <c:v>European, German</c:v>
                </c:pt>
                <c:pt idx="11">
                  <c:v>Hawaiian, Seafood</c:v>
                </c:pt>
                <c:pt idx="12">
                  <c:v>Italian, Bakery, Continental</c:v>
                </c:pt>
                <c:pt idx="13">
                  <c:v>Italian, Deli</c:v>
                </c:pt>
                <c:pt idx="14">
                  <c:v>Mexican, American, Healthy Food</c:v>
                </c:pt>
                <c:pt idx="15">
                  <c:v>Mughlai, Lucknowi</c:v>
                </c:pt>
                <c:pt idx="16">
                  <c:v>Sunda, Indonesian</c:v>
                </c:pt>
                <c:pt idx="17">
                  <c:v>World Cuisine</c:v>
                </c:pt>
              </c:strCache>
            </c:strRef>
          </c:cat>
          <c:val>
            <c:numRef>
              <c:f>'Objective answers'!$B$34:$B$52</c:f>
              <c:numCache>
                <c:formatCode>General</c:formatCode>
                <c:ptCount val="18"/>
                <c:pt idx="0">
                  <c:v>4.9000000000000004</c:v>
                </c:pt>
                <c:pt idx="1">
                  <c:v>4.9000000000000004</c:v>
                </c:pt>
                <c:pt idx="2">
                  <c:v>4.9000000000000004</c:v>
                </c:pt>
                <c:pt idx="3">
                  <c:v>4.9000000000000004</c:v>
                </c:pt>
                <c:pt idx="4">
                  <c:v>4.9000000000000004</c:v>
                </c:pt>
                <c:pt idx="5">
                  <c:v>4.9000000000000004</c:v>
                </c:pt>
                <c:pt idx="6">
                  <c:v>4.9000000000000004</c:v>
                </c:pt>
                <c:pt idx="7">
                  <c:v>4.9000000000000004</c:v>
                </c:pt>
                <c:pt idx="8">
                  <c:v>4.9000000000000004</c:v>
                </c:pt>
                <c:pt idx="9">
                  <c:v>4.9000000000000004</c:v>
                </c:pt>
                <c:pt idx="10">
                  <c:v>4.9000000000000004</c:v>
                </c:pt>
                <c:pt idx="11">
                  <c:v>4.9000000000000004</c:v>
                </c:pt>
                <c:pt idx="12">
                  <c:v>4.9000000000000004</c:v>
                </c:pt>
                <c:pt idx="13">
                  <c:v>4.9000000000000004</c:v>
                </c:pt>
                <c:pt idx="14">
                  <c:v>4.9000000000000004</c:v>
                </c:pt>
                <c:pt idx="15">
                  <c:v>4.9000000000000004</c:v>
                </c:pt>
                <c:pt idx="16">
                  <c:v>4.9000000000000004</c:v>
                </c:pt>
                <c:pt idx="17">
                  <c:v>4.9000000000000004</c:v>
                </c:pt>
              </c:numCache>
            </c:numRef>
          </c:val>
        </c:ser>
        <c:dLbls>
          <c:showLegendKey val="0"/>
          <c:showVal val="0"/>
          <c:showCatName val="0"/>
          <c:showSerName val="0"/>
          <c:showPercent val="0"/>
          <c:showBubbleSize val="0"/>
        </c:dLbls>
        <c:gapWidth val="150"/>
        <c:axId val="115614080"/>
        <c:axId val="115615616"/>
      </c:barChart>
      <c:catAx>
        <c:axId val="115614080"/>
        <c:scaling>
          <c:orientation val="minMax"/>
        </c:scaling>
        <c:delete val="0"/>
        <c:axPos val="l"/>
        <c:majorTickMark val="out"/>
        <c:minorTickMark val="none"/>
        <c:tickLblPos val="nextTo"/>
        <c:txPr>
          <a:bodyPr/>
          <a:lstStyle/>
          <a:p>
            <a:pPr>
              <a:defRPr sz="1400"/>
            </a:pPr>
            <a:endParaRPr lang="en-US"/>
          </a:p>
        </c:txPr>
        <c:crossAx val="115615616"/>
        <c:crosses val="autoZero"/>
        <c:auto val="1"/>
        <c:lblAlgn val="ctr"/>
        <c:lblOffset val="100"/>
        <c:noMultiLvlLbl val="0"/>
      </c:catAx>
      <c:valAx>
        <c:axId val="115615616"/>
        <c:scaling>
          <c:orientation val="minMax"/>
        </c:scaling>
        <c:delete val="0"/>
        <c:axPos val="b"/>
        <c:majorGridlines>
          <c:spPr>
            <a:ln>
              <a:noFill/>
            </a:ln>
          </c:spPr>
        </c:majorGridlines>
        <c:numFmt formatCode="General" sourceLinked="1"/>
        <c:majorTickMark val="out"/>
        <c:minorTickMark val="none"/>
        <c:tickLblPos val="nextTo"/>
        <c:crossAx val="115614080"/>
        <c:crosses val="autoZero"/>
        <c:crossBetween val="between"/>
      </c:valAx>
      <c:spPr>
        <a:noFill/>
      </c:spPr>
    </c:plotArea>
    <c:plotVisOnly val="1"/>
    <c:dispBlanksAs val="gap"/>
    <c:showDLblsOverMax val="0"/>
  </c:chart>
  <c:spPr>
    <a:noFill/>
    <a:scene3d>
      <a:camera prst="orthographicFront"/>
      <a:lightRig rig="threePt" dir="t"/>
    </a:scene3d>
    <a:sp3d>
      <a:bevelT w="190500" h="38100"/>
    </a:sp3d>
  </c:spPr>
  <c:txPr>
    <a:bodyPr/>
    <a:lstStyle/>
    <a:p>
      <a:pPr>
        <a:defRPr sz="1400"/>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4"/>
    </mc:Choice>
    <mc:Fallback>
      <c:style val="4"/>
    </mc:Fallback>
  </mc:AlternateContent>
  <c:pivotSource>
    <c:name>[Book1 (Autosaved) (Autosaved) (Autosaved) (Autosaved).xlsx]Objective answers!PivotTable3</c:name>
    <c:fmtId val="26"/>
  </c:pivotSource>
  <c:chart>
    <c:autoTitleDeleted val="1"/>
    <c:pivotFmts>
      <c:pivotFmt>
        <c:idx val="0"/>
        <c:marker>
          <c:symbol val="none"/>
        </c:marker>
      </c:pivotFmt>
      <c:pivotFmt>
        <c:idx val="1"/>
        <c:marker>
          <c:symbol val="none"/>
        </c:marker>
      </c:pivotFmt>
      <c:pivotFmt>
        <c:idx val="2"/>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lineChart>
        <c:grouping val="standard"/>
        <c:varyColors val="0"/>
        <c:ser>
          <c:idx val="0"/>
          <c:order val="0"/>
          <c:tx>
            <c:strRef>
              <c:f>'Objective answers'!$H$2</c:f>
              <c:strCache>
                <c:ptCount val="1"/>
                <c:pt idx="0">
                  <c:v>Total</c:v>
                </c:pt>
              </c:strCache>
            </c:strRef>
          </c:tx>
          <c:spPr>
            <a:ln w="57150"/>
          </c:spPr>
          <c:marker>
            <c:symbol val="none"/>
          </c:marker>
          <c:cat>
            <c:strRef>
              <c:f>'Objective answers'!$G$3:$G$12</c:f>
              <c:strCache>
                <c:ptCount val="9"/>
                <c:pt idx="0">
                  <c:v>2010</c:v>
                </c:pt>
                <c:pt idx="1">
                  <c:v>2011</c:v>
                </c:pt>
                <c:pt idx="2">
                  <c:v>2012</c:v>
                </c:pt>
                <c:pt idx="3">
                  <c:v>2013</c:v>
                </c:pt>
                <c:pt idx="4">
                  <c:v>2014</c:v>
                </c:pt>
                <c:pt idx="5">
                  <c:v>2015</c:v>
                </c:pt>
                <c:pt idx="6">
                  <c:v>2016</c:v>
                </c:pt>
                <c:pt idx="7">
                  <c:v>2017</c:v>
                </c:pt>
                <c:pt idx="8">
                  <c:v>2018</c:v>
                </c:pt>
              </c:strCache>
            </c:strRef>
          </c:cat>
          <c:val>
            <c:numRef>
              <c:f>'Objective answers'!$H$3:$H$12</c:f>
              <c:numCache>
                <c:formatCode>General</c:formatCode>
                <c:ptCount val="9"/>
                <c:pt idx="0">
                  <c:v>942</c:v>
                </c:pt>
                <c:pt idx="1">
                  <c:v>979</c:v>
                </c:pt>
                <c:pt idx="2">
                  <c:v>908</c:v>
                </c:pt>
                <c:pt idx="3">
                  <c:v>944</c:v>
                </c:pt>
                <c:pt idx="4">
                  <c:v>917</c:v>
                </c:pt>
                <c:pt idx="5">
                  <c:v>902</c:v>
                </c:pt>
                <c:pt idx="6">
                  <c:v>924</c:v>
                </c:pt>
                <c:pt idx="7">
                  <c:v>945</c:v>
                </c:pt>
                <c:pt idx="8">
                  <c:v>972</c:v>
                </c:pt>
              </c:numCache>
            </c:numRef>
          </c:val>
          <c:smooth val="0"/>
          <c:extLst xmlns:c16r2="http://schemas.microsoft.com/office/drawing/2015/06/chart">
            <c:ext xmlns:c16="http://schemas.microsoft.com/office/drawing/2014/chart" uri="{C3380CC4-5D6E-409C-BE32-E72D297353CC}">
              <c16:uniqueId val="{00000000-1E4A-414A-864F-464B203E5BAA}"/>
            </c:ext>
          </c:extLst>
        </c:ser>
        <c:dLbls>
          <c:showLegendKey val="0"/>
          <c:showVal val="0"/>
          <c:showCatName val="0"/>
          <c:showSerName val="0"/>
          <c:showPercent val="0"/>
          <c:showBubbleSize val="0"/>
        </c:dLbls>
        <c:marker val="1"/>
        <c:smooth val="0"/>
        <c:axId val="66519808"/>
        <c:axId val="66521344"/>
      </c:lineChart>
      <c:catAx>
        <c:axId val="66519808"/>
        <c:scaling>
          <c:orientation val="minMax"/>
        </c:scaling>
        <c:delete val="0"/>
        <c:axPos val="b"/>
        <c:numFmt formatCode="General" sourceLinked="0"/>
        <c:majorTickMark val="none"/>
        <c:minorTickMark val="none"/>
        <c:tickLblPos val="nextTo"/>
        <c:crossAx val="66521344"/>
        <c:crosses val="autoZero"/>
        <c:auto val="1"/>
        <c:lblAlgn val="ctr"/>
        <c:lblOffset val="100"/>
        <c:noMultiLvlLbl val="0"/>
      </c:catAx>
      <c:valAx>
        <c:axId val="66521344"/>
        <c:scaling>
          <c:orientation val="minMax"/>
        </c:scaling>
        <c:delete val="0"/>
        <c:axPos val="l"/>
        <c:majorGridlines>
          <c:spPr>
            <a:ln>
              <a:noFill/>
            </a:ln>
          </c:spPr>
        </c:majorGridlines>
        <c:numFmt formatCode="General" sourceLinked="1"/>
        <c:majorTickMark val="none"/>
        <c:minorTickMark val="none"/>
        <c:tickLblPos val="nextTo"/>
        <c:crossAx val="66519808"/>
        <c:crosses val="autoZero"/>
        <c:crossBetween val="between"/>
      </c:valAx>
    </c:plotArea>
    <c:plotVisOnly val="1"/>
    <c:dispBlanksAs val="gap"/>
    <c:showDLblsOverMax val="0"/>
  </c:chart>
  <c:spPr>
    <a:scene3d>
      <a:camera prst="orthographicFront"/>
      <a:lightRig rig="threePt" dir="t"/>
    </a:scene3d>
    <a:sp3d>
      <a:bevelT w="190500" h="38100"/>
    </a:sp3d>
  </c:spPr>
  <c:txPr>
    <a:bodyPr/>
    <a:lstStyle/>
    <a:p>
      <a:pPr>
        <a:defRPr sz="1800">
          <a:solidFill>
            <a:schemeClr val="tx1"/>
          </a:solidFill>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(Autosaved) (Autosaved) (Autosaved) (Autosaved).xlsx]Objective answers!PivotTable2</c:name>
    <c:fmtId val="6"/>
  </c:pivotSource>
  <c:chart>
    <c:autoTitleDeleted val="1"/>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bar"/>
        <c:grouping val="clustered"/>
        <c:varyColors val="0"/>
        <c:ser>
          <c:idx val="0"/>
          <c:order val="0"/>
          <c:tx>
            <c:strRef>
              <c:f>'Objective answers'!$E$2</c:f>
              <c:strCache>
                <c:ptCount val="1"/>
                <c:pt idx="0">
                  <c:v>Total</c:v>
                </c:pt>
              </c:strCache>
            </c:strRef>
          </c:tx>
          <c:spPr>
            <a:solidFill>
              <a:schemeClr val="accent2"/>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'Objective answers'!$D$3:$D$18</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answers'!$E$3:$E$18</c:f>
              <c:numCache>
                <c:formatCode>0</c:formatCode>
                <c:ptCount val="15"/>
                <c:pt idx="0">
                  <c:v>111.41666666666667</c:v>
                </c:pt>
                <c:pt idx="1">
                  <c:v>19.949152542372882</c:v>
                </c:pt>
                <c:pt idx="2">
                  <c:v>103</c:v>
                </c:pt>
                <c:pt idx="3">
                  <c:v>157.14238410596028</c:v>
                </c:pt>
                <c:pt idx="4">
                  <c:v>772.09523809523807</c:v>
                </c:pt>
                <c:pt idx="5">
                  <c:v>243.02500000000001</c:v>
                </c:pt>
                <c:pt idx="6">
                  <c:v>407.40909090909093</c:v>
                </c:pt>
                <c:pt idx="7">
                  <c:v>163.80000000000001</c:v>
                </c:pt>
                <c:pt idx="8">
                  <c:v>31.9</c:v>
                </c:pt>
                <c:pt idx="9">
                  <c:v>315.16666666666669</c:v>
                </c:pt>
                <c:pt idx="10">
                  <c:v>146.44999999999999</c:v>
                </c:pt>
                <c:pt idx="11">
                  <c:v>431.47058823529414</c:v>
                </c:pt>
                <c:pt idx="12">
                  <c:v>493.51666666666665</c:v>
                </c:pt>
                <c:pt idx="13">
                  <c:v>205.48750000000001</c:v>
                </c:pt>
                <c:pt idx="14">
                  <c:v>435.55847255369929</c:v>
                </c:pt>
              </c:numCache>
            </c:numRef>
          </c:val>
          <c:extLst xmlns:c16r2="http://schemas.microsoft.com/office/drawing/2015/06/chart">
            <c:ext xmlns:c16="http://schemas.microsoft.com/office/drawing/2014/chart" uri="{C3380CC4-5D6E-409C-BE32-E72D297353CC}">
              <c16:uniqueId val="{00000000-AC0B-4F9A-8AA1-04BBE8E7F444}"/>
            </c:ext>
          </c:extLst>
        </c:ser>
        <c:dLbls>
          <c:showLegendKey val="0"/>
          <c:showVal val="0"/>
          <c:showCatName val="0"/>
          <c:showSerName val="0"/>
          <c:showPercent val="0"/>
          <c:showBubbleSize val="0"/>
        </c:dLbls>
        <c:gapWidth val="150"/>
        <c:axId val="66566784"/>
        <c:axId val="66568576"/>
      </c:barChart>
      <c:catAx>
        <c:axId val="66566784"/>
        <c:scaling>
          <c:orientation val="minMax"/>
        </c:scaling>
        <c:delete val="0"/>
        <c:axPos val="l"/>
        <c:numFmt formatCode="General" sourceLinked="0"/>
        <c:majorTickMark val="out"/>
        <c:minorTickMark val="none"/>
        <c:tickLblPos val="nextTo"/>
        <c:txPr>
          <a:bodyPr rot="0"/>
          <a:lstStyle/>
          <a:p>
            <a:pPr>
              <a:defRPr/>
            </a:pPr>
            <a:endParaRPr lang="en-US"/>
          </a:p>
        </c:txPr>
        <c:crossAx val="66568576"/>
        <c:crosses val="autoZero"/>
        <c:auto val="1"/>
        <c:lblAlgn val="ctr"/>
        <c:lblOffset val="100"/>
        <c:noMultiLvlLbl val="0"/>
      </c:catAx>
      <c:valAx>
        <c:axId val="66568576"/>
        <c:scaling>
          <c:orientation val="minMax"/>
        </c:scaling>
        <c:delete val="0"/>
        <c:axPos val="b"/>
        <c:majorGridlines>
          <c:spPr>
            <a:ln>
              <a:noFill/>
            </a:ln>
          </c:spPr>
        </c:majorGridlines>
        <c:numFmt formatCode="0" sourceLinked="1"/>
        <c:majorTickMark val="out"/>
        <c:minorTickMark val="none"/>
        <c:tickLblPos val="nextTo"/>
        <c:crossAx val="66566784"/>
        <c:crosses val="autoZero"/>
        <c:crossBetween val="between"/>
      </c:valAx>
      <c:spPr>
        <a:noFill/>
      </c:spPr>
    </c:plotArea>
    <c:plotVisOnly val="1"/>
    <c:dispBlanksAs val="gap"/>
    <c:showDLblsOverMax val="0"/>
  </c:chart>
  <c:spPr>
    <a:noFill/>
    <a:ln>
      <a:noFill/>
    </a:ln>
    <a:scene3d>
      <a:camera prst="orthographicFront"/>
      <a:lightRig rig="threePt" dir="t"/>
    </a:scene3d>
  </c:spPr>
  <c:txPr>
    <a:bodyPr/>
    <a:lstStyle/>
    <a:p>
      <a:pPr>
        <a:defRPr>
          <a:solidFill>
            <a:schemeClr val="tx1"/>
          </a:solidFill>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(Autosaved) (Autosaved) (Autosaved).xlsx]Subjective answers!PivotTable3</c:name>
    <c:fmtId val="6"/>
  </c:pivotSource>
  <c:chart>
    <c:autoTitleDeleted val="1"/>
    <c:pivotFmts>
      <c:pivotFmt>
        <c:idx val="0"/>
        <c:marker>
          <c:symbol val="none"/>
        </c:marker>
        <c:dLbl>
          <c:idx val="0"/>
          <c:spPr/>
          <c:txPr>
            <a:bodyPr/>
            <a:lstStyle/>
            <a:p>
              <a:pPr>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marker>
          <c:symbol val="none"/>
        </c:marker>
        <c:dLbl>
          <c:idx val="0"/>
          <c:spPr/>
          <c:txPr>
            <a:bodyPr/>
            <a:lstStyle/>
            <a:p>
              <a:pPr>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marker>
          <c:symbol val="none"/>
        </c:marker>
        <c:dLbl>
          <c:idx val="0"/>
          <c:spPr/>
          <c:txPr>
            <a:bodyPr/>
            <a:lstStyle/>
            <a:p>
              <a:pPr>
                <a:defRPr/>
              </a:pPr>
              <a:endParaRPr lang="en-US"/>
            </a:p>
          </c:txPr>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'Subjective answers'!$B$12</c:f>
              <c:strCache>
                <c:ptCount val="1"/>
                <c:pt idx="0">
                  <c:v>Total</c:v>
                </c:pt>
              </c:strCache>
            </c:strRef>
          </c:tx>
          <c:spPr>
            <a:solidFill>
              <a:schemeClr val="accent2"/>
            </a:solidFill>
          </c:spPr>
          <c:invertIfNegative val="0"/>
          <c:dLbls>
            <c:spPr>
              <a:noFill/>
              <a:ln>
                <a:noFill/>
              </a:ln>
              <a:effectLst/>
            </c:spPr>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multiLvlStrRef>
              <c:f>'Subjective answers'!$A$13:$A$24</c:f>
              <c:multiLvlStrCache>
                <c:ptCount val="7"/>
                <c:lvl>
                  <c:pt idx="0">
                    <c:v>Chatham-Kent</c:v>
                  </c:pt>
                  <c:pt idx="1">
                    <c:v>Consort</c:v>
                  </c:pt>
                  <c:pt idx="2">
                    <c:v>Vineland Station</c:v>
                  </c:pt>
                  <c:pt idx="3">
                    <c:v>Yorkton</c:v>
                  </c:pt>
                  <c:pt idx="4">
                    <c:v>Doha</c:v>
                  </c:pt>
                  <c:pt idx="5">
                    <c:v>Singapore</c:v>
                  </c:pt>
                  <c:pt idx="6">
                    <c:v>Colombo</c:v>
                  </c:pt>
                </c:lvl>
                <c:lvl>
                  <c:pt idx="0">
                    <c:v>Canada</c:v>
                  </c:pt>
                  <c:pt idx="4">
                    <c:v>Qatar</c:v>
                  </c:pt>
                  <c:pt idx="5">
                    <c:v>Singapore</c:v>
                  </c:pt>
                  <c:pt idx="6">
                    <c:v>Sri Lanka</c:v>
                  </c:pt>
                </c:lvl>
              </c:multiLvlStrCache>
            </c:multiLvlStrRef>
          </c:cat>
          <c:val>
            <c:numRef>
              <c:f>'Subjective answers'!$B$13:$B$24</c:f>
              <c:numCache>
                <c:formatCode>General</c:formatCode>
                <c:ptCount val="7"/>
                <c:pt idx="0">
                  <c:v>1</c:v>
                </c:pt>
                <c:pt idx="1">
                  <c:v>1</c:v>
                </c:pt>
                <c:pt idx="2">
                  <c:v>1</c:v>
                </c:pt>
                <c:pt idx="3">
                  <c:v>1</c:v>
                </c:pt>
                <c:pt idx="4">
                  <c:v>20</c:v>
                </c:pt>
                <c:pt idx="5">
                  <c:v>20</c:v>
                </c:pt>
                <c:pt idx="6">
                  <c:v>20</c:v>
                </c:pt>
              </c:numCache>
            </c:numRef>
          </c:val>
          <c:extLst xmlns:c16r2="http://schemas.microsoft.com/office/drawing/2015/06/chart">
            <c:ext xmlns:c16="http://schemas.microsoft.com/office/drawing/2014/chart" uri="{C3380CC4-5D6E-409C-BE32-E72D297353CC}">
              <c16:uniqueId val="{00000000-6823-4A38-A7DC-F1031FF91863}"/>
            </c:ext>
          </c:extLst>
        </c:ser>
        <c:dLbls>
          <c:showLegendKey val="0"/>
          <c:showVal val="1"/>
          <c:showCatName val="0"/>
          <c:showSerName val="0"/>
          <c:showPercent val="0"/>
          <c:showBubbleSize val="0"/>
        </c:dLbls>
        <c:gapWidth val="150"/>
        <c:overlap val="-25"/>
        <c:axId val="106949632"/>
        <c:axId val="106952576"/>
      </c:barChart>
      <c:catAx>
        <c:axId val="106949632"/>
        <c:scaling>
          <c:orientation val="minMax"/>
        </c:scaling>
        <c:delete val="0"/>
        <c:axPos val="b"/>
        <c:numFmt formatCode="General" sourceLinked="0"/>
        <c:majorTickMark val="none"/>
        <c:minorTickMark val="none"/>
        <c:tickLblPos val="nextTo"/>
        <c:crossAx val="106952576"/>
        <c:crosses val="autoZero"/>
        <c:auto val="1"/>
        <c:lblAlgn val="ctr"/>
        <c:lblOffset val="100"/>
        <c:noMultiLvlLbl val="0"/>
      </c:catAx>
      <c:valAx>
        <c:axId val="106952576"/>
        <c:scaling>
          <c:orientation val="minMax"/>
        </c:scaling>
        <c:delete val="1"/>
        <c:axPos val="l"/>
        <c:numFmt formatCode="General" sourceLinked="1"/>
        <c:majorTickMark val="out"/>
        <c:minorTickMark val="none"/>
        <c:tickLblPos val="nextTo"/>
        <c:crossAx val="106949632"/>
        <c:crosses val="autoZero"/>
        <c:crossBetween val="between"/>
      </c:valAx>
    </c:plotArea>
    <c:plotVisOnly val="1"/>
    <c:dispBlanksAs val="gap"/>
    <c:showDLblsOverMax val="0"/>
  </c:chart>
  <c:txPr>
    <a:bodyPr/>
    <a:lstStyle/>
    <a:p>
      <a:pPr>
        <a:defRPr>
          <a:solidFill>
            <a:schemeClr val="tx1"/>
          </a:solidFill>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(Autosaved) (Autosaved) (Autosaved).xlsx]Subjective answers!PivotTable4</c:name>
    <c:fmtId val="-1"/>
  </c:pivotSource>
  <c:chart>
    <c:autoTitleDeleted val="1"/>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col"/>
        <c:grouping val="clustered"/>
        <c:varyColors val="0"/>
        <c:ser>
          <c:idx val="0"/>
          <c:order val="0"/>
          <c:tx>
            <c:strRef>
              <c:f>'Subjective answers'!$F$3</c:f>
              <c:strCache>
                <c:ptCount val="1"/>
                <c:pt idx="0">
                  <c:v>Total</c:v>
                </c:pt>
              </c:strCache>
            </c:strRef>
          </c:tx>
          <c:spPr>
            <a:solidFill>
              <a:schemeClr val="accent2"/>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'Subjective answers'!$E$4:$E$8</c:f>
              <c:strCache>
                <c:ptCount val="4"/>
                <c:pt idx="0">
                  <c:v>Canada</c:v>
                </c:pt>
                <c:pt idx="1">
                  <c:v>Qatar</c:v>
                </c:pt>
                <c:pt idx="2">
                  <c:v>Singapore</c:v>
                </c:pt>
                <c:pt idx="3">
                  <c:v>Sri Lanka</c:v>
                </c:pt>
              </c:strCache>
            </c:strRef>
          </c:cat>
          <c:val>
            <c:numRef>
              <c:f>'Subjective answers'!$F$4:$F$8</c:f>
              <c:numCache>
                <c:formatCode>0.0</c:formatCode>
                <c:ptCount val="4"/>
                <c:pt idx="0">
                  <c:v>3.5750000000000002</c:v>
                </c:pt>
                <c:pt idx="1">
                  <c:v>4.0600000000000005</c:v>
                </c:pt>
                <c:pt idx="2">
                  <c:v>3.5750000000000015</c:v>
                </c:pt>
                <c:pt idx="3">
                  <c:v>3.8699999999999997</c:v>
                </c:pt>
              </c:numCache>
            </c:numRef>
          </c:val>
          <c:extLst xmlns:c16r2="http://schemas.microsoft.com/office/drawing/2015/06/chart">
            <c:ext xmlns:c16="http://schemas.microsoft.com/office/drawing/2014/chart" uri="{C3380CC4-5D6E-409C-BE32-E72D297353CC}">
              <c16:uniqueId val="{00000000-17ED-4271-9869-4393177E1318}"/>
            </c:ext>
          </c:extLst>
        </c:ser>
        <c:dLbls>
          <c:dLblPos val="outEnd"/>
          <c:showLegendKey val="0"/>
          <c:showVal val="1"/>
          <c:showCatName val="0"/>
          <c:showSerName val="0"/>
          <c:showPercent val="0"/>
          <c:showBubbleSize val="0"/>
        </c:dLbls>
        <c:gapWidth val="150"/>
        <c:axId val="115397760"/>
        <c:axId val="115404800"/>
      </c:barChart>
      <c:catAx>
        <c:axId val="115397760"/>
        <c:scaling>
          <c:orientation val="minMax"/>
        </c:scaling>
        <c:delete val="0"/>
        <c:axPos val="b"/>
        <c:numFmt formatCode="General" sourceLinked="0"/>
        <c:majorTickMark val="out"/>
        <c:minorTickMark val="none"/>
        <c:tickLblPos val="nextTo"/>
        <c:crossAx val="115404800"/>
        <c:crosses val="autoZero"/>
        <c:auto val="1"/>
        <c:lblAlgn val="ctr"/>
        <c:lblOffset val="100"/>
        <c:noMultiLvlLbl val="0"/>
      </c:catAx>
      <c:valAx>
        <c:axId val="115404800"/>
        <c:scaling>
          <c:orientation val="minMax"/>
        </c:scaling>
        <c:delete val="0"/>
        <c:axPos val="l"/>
        <c:majorGridlines>
          <c:spPr>
            <a:ln>
              <a:noFill/>
            </a:ln>
          </c:spPr>
        </c:majorGridlines>
        <c:numFmt formatCode="0.0" sourceLinked="1"/>
        <c:majorTickMark val="out"/>
        <c:minorTickMark val="none"/>
        <c:tickLblPos val="nextTo"/>
        <c:crossAx val="115397760"/>
        <c:crosses val="autoZero"/>
        <c:crossBetween val="between"/>
      </c:valAx>
      <c:spPr>
        <a:noFill/>
      </c:spPr>
    </c:plotArea>
    <c:plotVisOnly val="1"/>
    <c:dispBlanksAs val="gap"/>
    <c:showDLblsOverMax val="0"/>
  </c:chart>
  <c:spPr>
    <a:noFill/>
    <a:ln>
      <a:noFill/>
    </a:ln>
  </c:spPr>
  <c:txPr>
    <a:bodyPr/>
    <a:lstStyle/>
    <a:p>
      <a:pPr>
        <a:defRPr>
          <a:solidFill>
            <a:schemeClr val="tx1"/>
          </a:solidFill>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(Autosaved) (Autosaved) (Autosaved) (Autosaved).xlsx]Subjective answers!PivotTable1</c:name>
    <c:fmtId val="17"/>
  </c:pivotSource>
  <c:chart>
    <c:autoTitleDeleted val="1"/>
    <c:pivotFmts>
      <c:pivotFmt>
        <c:idx val="0"/>
        <c:dLbl>
          <c:idx val="0"/>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1"/>
        <c:dLbl>
          <c:idx val="0"/>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2"/>
        <c:dLbl>
          <c:idx val="0"/>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3"/>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6"/>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7"/>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s>
    <c:plotArea>
      <c:layout/>
      <c:doughnutChart>
        <c:varyColors val="1"/>
        <c:ser>
          <c:idx val="0"/>
          <c:order val="0"/>
          <c:tx>
            <c:strRef>
              <c:f>'Subjective answers'!$B$17</c:f>
              <c:strCache>
                <c:ptCount val="1"/>
                <c:pt idx="0">
                  <c:v>Total</c:v>
                </c:pt>
              </c:strCache>
            </c:strRef>
          </c:tx>
          <c:spPr>
            <a:scene3d>
              <a:camera prst="orthographicFront"/>
              <a:lightRig rig="threePt" dir="t"/>
            </a:scene3d>
            <a:sp3d>
              <a:bevelT w="190500" h="38100"/>
            </a:sp3d>
          </c:spPr>
          <c:dLbls>
            <c:spPr>
              <a:noFill/>
              <a:ln>
                <a:noFill/>
              </a:ln>
              <a:effectLst/>
            </c:spPr>
            <c:txPr>
              <a:bodyPr/>
              <a:lstStyle/>
              <a:p>
                <a:pPr>
                  <a:defRPr sz="1400"/>
                </a:pPr>
                <a:endParaRPr lang="en-US"/>
              </a:p>
            </c:txPr>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'Subjective answers'!$A$18:$A$22</c:f>
              <c:strCache>
                <c:ptCount val="4"/>
                <c:pt idx="0">
                  <c:v>1</c:v>
                </c:pt>
                <c:pt idx="1">
                  <c:v>2</c:v>
                </c:pt>
                <c:pt idx="2">
                  <c:v>3</c:v>
                </c:pt>
                <c:pt idx="3">
                  <c:v>4</c:v>
                </c:pt>
              </c:strCache>
            </c:strRef>
          </c:cat>
          <c:val>
            <c:numRef>
              <c:f>'Subjective answers'!$B$18:$B$22</c:f>
              <c:numCache>
                <c:formatCode>General</c:formatCode>
                <c:ptCount val="4"/>
                <c:pt idx="0">
                  <c:v>3531</c:v>
                </c:pt>
                <c:pt idx="1">
                  <c:v>2929</c:v>
                </c:pt>
                <c:pt idx="2">
                  <c:v>1392</c:v>
                </c:pt>
                <c:pt idx="3">
                  <c:v>581</c:v>
                </c:pt>
              </c:numCache>
            </c:numRef>
          </c:val>
          <c:extLst xmlns:c16r2="http://schemas.microsoft.com/office/drawing/2015/06/chart">
            <c:ext xmlns:c16="http://schemas.microsoft.com/office/drawing/2014/chart" uri="{C3380CC4-5D6E-409C-BE32-E72D297353CC}">
              <c16:uniqueId val="{00000000-75EE-422A-B1AE-969D468CDF16}"/>
            </c:ext>
          </c:extLst>
        </c:ser>
        <c:dLbls>
          <c:showLegendKey val="0"/>
          <c:showVal val="0"/>
          <c:showCatName val="0"/>
          <c:showSerName val="0"/>
          <c:showPercent val="1"/>
          <c:showBubbleSize val="0"/>
          <c:showLeaderLines val="1"/>
        </c:dLbls>
        <c:firstSliceAng val="0"/>
        <c:holeSize val="50"/>
      </c:doughnutChart>
    </c:plotArea>
    <c:legend>
      <c:legendPos val="r"/>
      <c:layout>
        <c:manualLayout>
          <c:xMode val="edge"/>
          <c:yMode val="edge"/>
          <c:x val="0.3881678676375675"/>
          <c:y val="0.38940511548168993"/>
          <c:w val="0.21838950941161284"/>
          <c:h val="0.22575328569862824"/>
        </c:manualLayout>
      </c:layout>
      <c:overlay val="1"/>
      <c:txPr>
        <a:bodyPr/>
        <a:lstStyle/>
        <a:p>
          <a:pPr>
            <a:defRPr sz="1600"/>
          </a:pPr>
          <a:endParaRPr lang="en-US"/>
        </a:p>
      </c:txPr>
    </c:legend>
    <c:plotVisOnly val="1"/>
    <c:dispBlanksAs val="gap"/>
    <c:showDLblsOverMax val="0"/>
  </c:chart>
  <c:spPr>
    <a:noFill/>
    <a:ln>
      <a:noFill/>
    </a:ln>
  </c:spPr>
  <c:txPr>
    <a:bodyPr/>
    <a:lstStyle/>
    <a:p>
      <a:pPr>
        <a:defRPr>
          <a:solidFill>
            <a:schemeClr val="tx1"/>
          </a:solidFill>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pivotOptions>
    </c:ext>
  </c:extLst>
</c:chartSpace>
</file>

<file path=ppt/charts/chart7.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11"/>
    </mc:Choice>
    <mc:Fallback>
      <c:style val="11"/>
    </mc:Fallback>
  </mc:AlternateContent>
  <c:pivotSource>
    <c:name>[Zomato restaurant expansion (Autosaved).xlsx]Objective answers!PivotTable6</c:name>
    <c:fmtId val="78"/>
  </c:pivotSource>
  <c:chart>
    <c:title>
      <c:tx>
        <c:rich>
          <a:bodyPr/>
          <a:lstStyle/>
          <a:p>
            <a:pPr>
              <a:defRPr/>
            </a:pPr>
            <a:r>
              <a:rPr lang="en-US"/>
              <a:t>Online delivery</a:t>
            </a:r>
          </a:p>
        </c:rich>
      </c:tx>
      <c:layout/>
      <c:overlay val="0"/>
    </c:title>
    <c:autoTitleDeleted val="0"/>
    <c:pivotFmts>
      <c:pivotFmt>
        <c:idx val="0"/>
        <c:dLbl>
          <c:idx val="0"/>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pivotFmt>
      <c:pivotFmt>
        <c:idx val="2"/>
        <c:dLbl>
          <c:idx val="0"/>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marker>
          <c:symbol val="none"/>
        </c:marker>
        <c:dLbl>
          <c:idx val="0"/>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4"/>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5"/>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s>
    <c:plotArea>
      <c:layout/>
      <c:pieChart>
        <c:varyColors val="1"/>
        <c:ser>
          <c:idx val="0"/>
          <c:order val="0"/>
          <c:tx>
            <c:strRef>
              <c:f>'Objective answers'!$E$46</c:f>
              <c:strCache>
                <c:ptCount val="1"/>
                <c:pt idx="0">
                  <c:v>Total</c:v>
                </c:pt>
              </c:strCache>
            </c:strRef>
          </c:tx>
          <c:dLbls>
            <c:dLblPos val="inEnd"/>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'Objective answers'!$D$47:$D$49</c:f>
              <c:strCache>
                <c:ptCount val="2"/>
                <c:pt idx="0">
                  <c:v>No</c:v>
                </c:pt>
                <c:pt idx="1">
                  <c:v>Yes</c:v>
                </c:pt>
              </c:strCache>
            </c:strRef>
          </c:cat>
          <c:val>
            <c:numRef>
              <c:f>'Objective answers'!$E$47:$E$49</c:f>
              <c:numCache>
                <c:formatCode>0</c:formatCode>
                <c:ptCount val="2"/>
                <c:pt idx="0">
                  <c:v>6006</c:v>
                </c:pt>
                <c:pt idx="1">
                  <c:v>2427</c:v>
                </c:pt>
              </c:numCache>
            </c:numRef>
          </c:val>
          <c:extLst xmlns:c16r2="http://schemas.microsoft.com/office/drawing/2015/06/chart">
            <c:ext xmlns:c16="http://schemas.microsoft.com/office/drawing/2014/chart" uri="{C3380CC4-5D6E-409C-BE32-E72D297353CC}">
              <c16:uniqueId val="{00000000-32F6-480F-A5F1-5540EEA7D665}"/>
            </c:ext>
          </c:extLst>
        </c:ser>
        <c:dLbls>
          <c:showLegendKey val="0"/>
          <c:showVal val="0"/>
          <c:showCatName val="0"/>
          <c:showSerName val="0"/>
          <c:showPercent val="1"/>
          <c:showBubbleSize val="0"/>
          <c:showLeaderLines val="1"/>
        </c:dLbls>
        <c:firstSliceAng val="0"/>
      </c:pieChart>
    </c:plotArea>
    <c:legend>
      <c:legendPos val="r"/>
      <c:layout>
        <c:manualLayout>
          <c:xMode val="edge"/>
          <c:yMode val="edge"/>
          <c:x val="0.63878729383603838"/>
          <c:y val="0.43656760359960006"/>
          <c:w val="0.22091895092464472"/>
          <c:h val="0.36556271525386069"/>
        </c:manualLayout>
      </c:layout>
      <c:overlay val="0"/>
    </c:legend>
    <c:plotVisOnly val="1"/>
    <c:dispBlanksAs val="gap"/>
    <c:showDLblsOverMax val="0"/>
  </c:chart>
  <c:txPr>
    <a:bodyPr/>
    <a:lstStyle/>
    <a:p>
      <a:pPr>
        <a:defRPr sz="1800"/>
      </a:pPr>
      <a:endParaRPr lang="en-US"/>
    </a:p>
  </c:txPr>
  <c:externalData r:id="rId1">
    <c:autoUpdate val="0"/>
  </c:externalData>
  <c:userShapes r:id="rId2"/>
  <c:extLst xmlns:c16r2="http://schemas.microsoft.com/office/drawing/2015/06/chart">
    <c:ext xmlns:c14="http://schemas.microsoft.com/office/drawing/2007/8/2/chart" uri="{781A3756-C4B2-4CAC-9D66-4F8BD8637D16}">
      <c14:pivotOptions>
        <c14:dropZoneFilter val="1"/>
        <c14:dropZoneCategories val="1"/>
        <c14:dropZoneData val="1"/>
        <c14:dropZoneSeries val="1"/>
      </c14:pivotOptions>
    </c:ext>
  </c:extLst>
</c:chartSpace>
</file>

<file path=ppt/charts/chart8.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11"/>
    </mc:Choice>
    <mc:Fallback>
      <c:style val="11"/>
    </mc:Fallback>
  </mc:AlternateContent>
  <c:pivotSource>
    <c:name>[Zomato restaurant expansion (Autosaved).xlsx]Objective answers!PivotTable10</c:name>
    <c:fmtId val="81"/>
  </c:pivotSource>
  <c:chart>
    <c:title>
      <c:tx>
        <c:rich>
          <a:bodyPr/>
          <a:lstStyle/>
          <a:p>
            <a:pPr>
              <a:defRPr/>
            </a:pPr>
            <a:r>
              <a:rPr lang="en-US"/>
              <a:t>Table Booking</a:t>
            </a:r>
          </a:p>
        </c:rich>
      </c:tx>
      <c:layout/>
      <c:overlay val="0"/>
    </c:title>
    <c:autoTitleDeleted val="0"/>
    <c:pivotFmts>
      <c:pivotFmt>
        <c:idx val="0"/>
        <c:marker>
          <c:symbol val="none"/>
        </c:marker>
      </c:pivotFmt>
      <c:pivotFmt>
        <c:idx val="1"/>
        <c:marker>
          <c:symbol val="none"/>
        </c:marker>
      </c:pivotFmt>
      <c:pivotFmt>
        <c:idx val="2"/>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3"/>
        <c:spPr>
          <a:scene3d>
            <a:camera prst="orthographicFront"/>
            <a:lightRig rig="threePt" dir="t"/>
          </a:scene3d>
          <a:sp3d>
            <a:bevelT w="190500" h="38100"/>
          </a:sp3d>
        </c:spPr>
      </c:pivotFmt>
      <c:pivotFmt>
        <c:idx val="4"/>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5"/>
        <c:spPr>
          <a:scene3d>
            <a:camera prst="orthographicFront"/>
            <a:lightRig rig="threePt" dir="t"/>
          </a:scene3d>
          <a:sp3d>
            <a:bevelT w="190500" h="38100"/>
          </a:sp3d>
        </c:spPr>
      </c:pivotFmt>
      <c:pivotFmt>
        <c:idx val="6"/>
        <c:marker>
          <c:symbol val="none"/>
        </c:marker>
        <c:dLbl>
          <c:idx val="0"/>
          <c:spPr/>
          <c:txPr>
            <a:bodyPr/>
            <a:lstStyle/>
            <a:p>
              <a:pPr>
                <a:defRPr/>
              </a:pPr>
              <a:endParaRPr lang="en-US"/>
            </a:p>
          </c:txPr>
          <c:showLegendKey val="0"/>
          <c:showVal val="0"/>
          <c:showCatName val="0"/>
          <c:showSerName val="0"/>
          <c:showPercent val="1"/>
          <c:showBubbleSize val="0"/>
          <c:extLst xmlns:c16r2="http://schemas.microsoft.com/office/drawing/2015/06/chart">
            <c:ext xmlns:c15="http://schemas.microsoft.com/office/drawing/2012/chart" uri="{CE6537A1-D6FC-4f65-9D91-7224C49458BB}"/>
          </c:extLst>
        </c:dLbl>
      </c:pivotFmt>
      <c:pivotFmt>
        <c:idx val="7"/>
        <c:spPr>
          <a:scene3d>
            <a:camera prst="orthographicFront"/>
            <a:lightRig rig="threePt" dir="t"/>
          </a:scene3d>
          <a:sp3d>
            <a:bevelT w="190500" h="38100"/>
          </a:sp3d>
        </c:spPr>
      </c:pivotFmt>
    </c:pivotFmts>
    <c:plotArea>
      <c:layout/>
      <c:pieChart>
        <c:varyColors val="1"/>
        <c:ser>
          <c:idx val="0"/>
          <c:order val="0"/>
          <c:tx>
            <c:strRef>
              <c:f>'Objective answers'!$H$46</c:f>
              <c:strCache>
                <c:ptCount val="1"/>
                <c:pt idx="0">
                  <c:v>Total</c:v>
                </c:pt>
              </c:strCache>
            </c:strRef>
          </c:tx>
          <c:dPt>
            <c:idx val="0"/>
            <c:bubble3D val="0"/>
            <c:extLst xmlns:c16r2="http://schemas.microsoft.com/office/drawing/2015/06/chart">
              <c:ext xmlns:c16="http://schemas.microsoft.com/office/drawing/2014/chart" uri="{C3380CC4-5D6E-409C-BE32-E72D297353CC}">
                <c16:uniqueId val="{00000000-4491-4ED4-9BB3-C5DFEF6FE65A}"/>
              </c:ext>
            </c:extLst>
          </c:dPt>
          <c:dLbls>
            <c:dLblPos val="inEnd"/>
            <c:showLegendKey val="0"/>
            <c:showVal val="0"/>
            <c:showCatName val="0"/>
            <c:showSerName val="0"/>
            <c:showPercent val="1"/>
            <c:showBubbleSize val="0"/>
            <c:showLeaderLines val="1"/>
            <c:extLst xmlns:c16r2="http://schemas.microsoft.com/office/drawing/2015/06/chart">
              <c:ext xmlns:c15="http://schemas.microsoft.com/office/drawing/2012/chart" uri="{CE6537A1-D6FC-4f65-9D91-7224C49458BB}"/>
            </c:extLst>
          </c:dLbls>
          <c:cat>
            <c:strRef>
              <c:f>'Objective answers'!$G$47:$G$49</c:f>
              <c:strCache>
                <c:ptCount val="2"/>
                <c:pt idx="0">
                  <c:v>No</c:v>
                </c:pt>
                <c:pt idx="1">
                  <c:v>Yes</c:v>
                </c:pt>
              </c:strCache>
            </c:strRef>
          </c:cat>
          <c:val>
            <c:numRef>
              <c:f>'Objective answers'!$H$47:$H$49</c:f>
              <c:numCache>
                <c:formatCode>0</c:formatCode>
                <c:ptCount val="2"/>
                <c:pt idx="0">
                  <c:v>7297</c:v>
                </c:pt>
                <c:pt idx="1">
                  <c:v>1136</c:v>
                </c:pt>
              </c:numCache>
            </c:numRef>
          </c:val>
          <c:extLst xmlns:c16r2="http://schemas.microsoft.com/office/drawing/2015/06/chart">
            <c:ext xmlns:c16="http://schemas.microsoft.com/office/drawing/2014/chart" uri="{C3380CC4-5D6E-409C-BE32-E72D297353CC}">
              <c16:uniqueId val="{00000001-4491-4ED4-9BB3-C5DFEF6FE65A}"/>
            </c:ext>
          </c:extLst>
        </c:ser>
        <c:dLbls>
          <c:dLblPos val="outEnd"/>
          <c:showLegendKey val="0"/>
          <c:showVal val="0"/>
          <c:showCatName val="0"/>
          <c:showSerName val="0"/>
          <c:showPercent val="1"/>
          <c:showBubbleSize val="0"/>
          <c:showLeaderLines val="1"/>
        </c:dLbls>
        <c:firstSliceAng val="0"/>
      </c:pieChart>
    </c:plotArea>
    <c:legend>
      <c:legendPos val="r"/>
      <c:layout>
        <c:manualLayout>
          <c:xMode val="edge"/>
          <c:yMode val="edge"/>
          <c:x val="0.65518083969506047"/>
          <c:y val="0.43656760359960006"/>
          <c:w val="0.23143890096867545"/>
          <c:h val="0.36556271525386069"/>
        </c:manualLayout>
      </c:layout>
      <c:overlay val="0"/>
    </c:legend>
    <c:plotVisOnly val="1"/>
    <c:dispBlanksAs val="gap"/>
    <c:showDLblsOverMax val="0"/>
  </c:chart>
  <c:txPr>
    <a:bodyPr/>
    <a:lstStyle/>
    <a:p>
      <a:pPr>
        <a:defRPr sz="1800"/>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dropZoneSeries val="1"/>
      </c14:pivotOptions>
    </c:ext>
  </c:extLst>
</c:chartSpace>
</file>

<file path=ppt/charts/chart9.xml><?xml version="1.0" encoding="utf-8"?>
<c:chartSpace xmlns:c="http://schemas.openxmlformats.org/drawingml/2006/chart" xmlns:a="http://schemas.openxmlformats.org/drawingml/2006/main" xmlns:r="http://schemas.openxmlformats.org/officeDocument/2006/relationships">
  <c:date1904 val="0"/>
  <c:lang val="en-IN"/>
  <c:roundedCorners val="0"/>
  <mc:AlternateContent xmlns:mc="http://schemas.openxmlformats.org/markup-compatibility/2006">
    <mc:Choice xmlns:c14="http://schemas.microsoft.com/office/drawing/2007/8/2/chart" Requires="c14">
      <c14:style val="102"/>
    </mc:Choice>
    <mc:Fallback>
      <c:style val="2"/>
    </mc:Fallback>
  </mc:AlternateContent>
  <c:pivotSource>
    <c:name>[Book1 (Autosaved) (Autosaved) (Autosaved) (Autosaved) (Autosaved) (version 1).xlsb]Objective answers!PivotTable8</c:name>
    <c:fmtId val="67"/>
  </c:pivotSource>
  <c:chart>
    <c:title>
      <c:tx>
        <c:rich>
          <a:bodyPr/>
          <a:lstStyle/>
          <a:p>
            <a:pPr>
              <a:defRPr/>
            </a:pPr>
            <a:r>
              <a:rPr lang="en-US"/>
              <a:t>Average cost for two</a:t>
            </a:r>
          </a:p>
        </c:rich>
      </c:tx>
      <c:layout/>
      <c:overlay val="0"/>
    </c:title>
    <c:autoTitleDeleted val="0"/>
    <c:pivotFmts>
      <c:pivotFmt>
        <c:idx val="0"/>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1"/>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2"/>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3"/>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
        <c:idx val="4"/>
        <c:spPr>
          <a:solidFill>
            <a:srgbClr val="3BFF94"/>
          </a:solidFill>
        </c:spPr>
        <c:marker>
          <c:symbol val="none"/>
        </c:marker>
        <c:dLbl>
          <c:idx val="0"/>
          <c:spPr/>
          <c:txPr>
            <a:bodyPr/>
            <a:lstStyle/>
            <a:p>
              <a:pPr>
                <a:defRPr/>
              </a:pPr>
              <a:endParaRPr lang="en-US"/>
            </a:p>
          </c:txPr>
          <c:dLblPos val="outEnd"/>
          <c:showLegendKey val="0"/>
          <c:showVal val="1"/>
          <c:showCatName val="0"/>
          <c:showSerName val="0"/>
          <c:showPercent val="0"/>
          <c:showBubbleSize val="0"/>
          <c:extLst xmlns:c16r2="http://schemas.microsoft.com/office/drawing/2015/06/chart">
            <c:ext xmlns:c15="http://schemas.microsoft.com/office/drawing/2012/chart" uri="{CE6537A1-D6FC-4f65-9D91-7224C49458BB}"/>
          </c:extLst>
        </c:dLbl>
      </c:pivotFmt>
    </c:pivotFmts>
    <c:plotArea>
      <c:layout/>
      <c:barChart>
        <c:barDir val="bar"/>
        <c:grouping val="clustered"/>
        <c:varyColors val="0"/>
        <c:ser>
          <c:idx val="0"/>
          <c:order val="0"/>
          <c:tx>
            <c:strRef>
              <c:f>'Objective answers'!$E$23</c:f>
              <c:strCache>
                <c:ptCount val="1"/>
                <c:pt idx="0">
                  <c:v>Total</c:v>
                </c:pt>
              </c:strCache>
            </c:strRef>
          </c:tx>
          <c:spPr>
            <a:solidFill>
              <a:srgbClr val="FFC000"/>
            </a:solidFill>
          </c:spPr>
          <c:invertIfNegative val="0"/>
          <c:dLbls>
            <c:spPr>
              <a:noFill/>
              <a:ln>
                <a:noFill/>
              </a:ln>
              <a:effectLst/>
            </c:sp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showLeaderLines val="0"/>
              </c:ext>
            </c:extLst>
          </c:dLbls>
          <c:cat>
            <c:strRef>
              <c:f>'Objective answers'!$D$24:$D$39</c:f>
              <c:strCache>
                <c:ptCount val="15"/>
                <c:pt idx="0">
                  <c:v>Australia</c:v>
                </c:pt>
                <c:pt idx="1">
                  <c:v>Brazil</c:v>
                </c:pt>
                <c:pt idx="2">
                  <c:v>Canada</c:v>
                </c:pt>
                <c:pt idx="3">
                  <c:v>India</c:v>
                </c:pt>
                <c:pt idx="4">
                  <c:v>Indonesia</c:v>
                </c:pt>
                <c:pt idx="5">
                  <c:v>New Zealand</c:v>
                </c:pt>
                <c:pt idx="6">
                  <c:v>Philippines</c:v>
                </c:pt>
                <c:pt idx="7">
                  <c:v>Qatar</c:v>
                </c:pt>
                <c:pt idx="8">
                  <c:v>Singapore</c:v>
                </c:pt>
                <c:pt idx="9">
                  <c:v>South Africa</c:v>
                </c:pt>
                <c:pt idx="10">
                  <c:v>Sri Lanka</c:v>
                </c:pt>
                <c:pt idx="11">
                  <c:v>Turkey</c:v>
                </c:pt>
                <c:pt idx="12">
                  <c:v>United Arab Emirates</c:v>
                </c:pt>
                <c:pt idx="13">
                  <c:v>United Kingdom</c:v>
                </c:pt>
                <c:pt idx="14">
                  <c:v>United States of America</c:v>
                </c:pt>
              </c:strCache>
            </c:strRef>
          </c:cat>
          <c:val>
            <c:numRef>
              <c:f>'Objective answers'!$E$24:$E$39</c:f>
              <c:numCache>
                <c:formatCode>0</c:formatCode>
                <c:ptCount val="15"/>
                <c:pt idx="0">
                  <c:v>1367.9333333333334</c:v>
                </c:pt>
                <c:pt idx="1">
                  <c:v>2098.7415254237285</c:v>
                </c:pt>
                <c:pt idx="2">
                  <c:v>2212.3375000000001</c:v>
                </c:pt>
                <c:pt idx="3">
                  <c:v>666.98410596026486</c:v>
                </c:pt>
                <c:pt idx="4">
                  <c:v>1462.1904761904761</c:v>
                </c:pt>
                <c:pt idx="5">
                  <c:v>3520.9799999999996</c:v>
                </c:pt>
                <c:pt idx="6">
                  <c:v>2297.75</c:v>
                </c:pt>
                <c:pt idx="7">
                  <c:v>5126.1125000000002</c:v>
                </c:pt>
                <c:pt idx="8">
                  <c:v>9673.6324999999997</c:v>
                </c:pt>
                <c:pt idx="9">
                  <c:v>1939.1679999999999</c:v>
                </c:pt>
                <c:pt idx="10">
                  <c:v>665</c:v>
                </c:pt>
                <c:pt idx="11">
                  <c:v>214.67794117647057</c:v>
                </c:pt>
                <c:pt idx="12">
                  <c:v>3785.9791666666665</c:v>
                </c:pt>
                <c:pt idx="13">
                  <c:v>5175.703125</c:v>
                </c:pt>
                <c:pt idx="14">
                  <c:v>2233.5847255369954</c:v>
                </c:pt>
              </c:numCache>
            </c:numRef>
          </c:val>
          <c:extLst xmlns:c16r2="http://schemas.microsoft.com/office/drawing/2015/06/chart">
            <c:ext xmlns:c16="http://schemas.microsoft.com/office/drawing/2014/chart" uri="{C3380CC4-5D6E-409C-BE32-E72D297353CC}">
              <c16:uniqueId val="{00000000-1041-419F-BE30-7EA047A45582}"/>
            </c:ext>
          </c:extLst>
        </c:ser>
        <c:dLbls>
          <c:dLblPos val="outEnd"/>
          <c:showLegendKey val="0"/>
          <c:showVal val="1"/>
          <c:showCatName val="0"/>
          <c:showSerName val="0"/>
          <c:showPercent val="0"/>
          <c:showBubbleSize val="0"/>
        </c:dLbls>
        <c:gapWidth val="150"/>
        <c:axId val="115549696"/>
        <c:axId val="115564928"/>
      </c:barChart>
      <c:catAx>
        <c:axId val="115549696"/>
        <c:scaling>
          <c:orientation val="minMax"/>
        </c:scaling>
        <c:delete val="0"/>
        <c:axPos val="l"/>
        <c:numFmt formatCode="General" sourceLinked="0"/>
        <c:majorTickMark val="out"/>
        <c:minorTickMark val="none"/>
        <c:tickLblPos val="nextTo"/>
        <c:crossAx val="115564928"/>
        <c:crosses val="autoZero"/>
        <c:auto val="1"/>
        <c:lblAlgn val="ctr"/>
        <c:lblOffset val="100"/>
        <c:noMultiLvlLbl val="0"/>
      </c:catAx>
      <c:valAx>
        <c:axId val="115564928"/>
        <c:scaling>
          <c:logBase val="10"/>
          <c:orientation val="minMax"/>
        </c:scaling>
        <c:delete val="0"/>
        <c:axPos val="b"/>
        <c:majorGridlines>
          <c:spPr>
            <a:ln>
              <a:noFill/>
            </a:ln>
          </c:spPr>
        </c:majorGridlines>
        <c:numFmt formatCode="0" sourceLinked="1"/>
        <c:majorTickMark val="out"/>
        <c:minorTickMark val="none"/>
        <c:tickLblPos val="nextTo"/>
        <c:crossAx val="115549696"/>
        <c:crosses val="autoZero"/>
        <c:crossBetween val="between"/>
      </c:valAx>
      <c:spPr>
        <a:noFill/>
        <a:ln w="25400">
          <a:noFill/>
        </a:ln>
      </c:spPr>
    </c:plotArea>
    <c:plotVisOnly val="1"/>
    <c:dispBlanksAs val="gap"/>
    <c:showDLblsOverMax val="0"/>
  </c:chart>
  <c:spPr>
    <a:noFill/>
    <a:ln>
      <a:noFill/>
    </a:ln>
    <a:scene3d>
      <a:camera prst="orthographicFront"/>
      <a:lightRig rig="threePt" dir="t"/>
    </a:scene3d>
  </c:spPr>
  <c:txPr>
    <a:bodyPr/>
    <a:lstStyle/>
    <a:p>
      <a:pPr>
        <a:defRPr>
          <a:solidFill>
            <a:schemeClr val="tx1"/>
          </a:solidFill>
        </a:defRPr>
      </a:pPr>
      <a:endParaRPr lang="en-US"/>
    </a:p>
  </c:txPr>
  <c:externalData r:id="rId1">
    <c:autoUpdate val="0"/>
  </c:externalData>
  <c:extLst xmlns:c16r2="http://schemas.microsoft.com/office/drawing/2015/06/chart">
    <c:ext xmlns:c14="http://schemas.microsoft.com/office/drawing/2007/8/2/chart" uri="{781A3756-C4B2-4CAC-9D66-4F8BD8637D16}">
      <c14:pivotOptions>
        <c14:dropZoneFilter val="1"/>
        <c14:dropZoneCategories val="1"/>
        <c14:dropZoneData val="1"/>
      </c14:pivotOptions>
    </c:ext>
  </c:extLst>
</c:chartSpace>
</file>

<file path=ppt/drawings/drawing1.xml><?xml version="1.0" encoding="utf-8"?>
<c:userShapes xmlns:c="http://schemas.openxmlformats.org/drawingml/2006/chart">
  <cdr:relSizeAnchor xmlns:cdr="http://schemas.openxmlformats.org/drawingml/2006/chartDrawing">
    <cdr:from>
      <cdr:x>0.52036</cdr:x>
      <cdr:y>0.52239</cdr:y>
    </cdr:from>
    <cdr:to>
      <cdr:x>0.95475</cdr:x>
      <cdr:y>1</cdr:y>
    </cdr:to>
    <cdr:sp macro="" textlink="">
      <cdr:nvSpPr>
        <cdr:cNvPr id="2" name="TextBox 1"/>
        <cdr:cNvSpPr txBox="1"/>
      </cdr:nvSpPr>
      <cdr:spPr>
        <a:xfrm xmlns:a="http://schemas.openxmlformats.org/drawingml/2006/main">
          <a:off x="1095375" y="1409701"/>
          <a:ext cx="914400" cy="91440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IN" sz="110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9ADD2E-236D-4E25-B372-884DD9AABF1D}" type="datetimeFigureOut">
              <a:rPr lang="en-IN" smtClean="0"/>
              <a:t>15-08-2024</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27F98B3-F9CA-4B9C-9DCC-BF9DA18936C4}" type="slidenum">
              <a:rPr lang="en-IN" smtClean="0"/>
              <a:t>‹#›</a:t>
            </a:fld>
            <a:endParaRPr lang="en-IN"/>
          </a:p>
        </p:txBody>
      </p:sp>
    </p:spTree>
    <p:extLst>
      <p:ext uri="{BB962C8B-B14F-4D97-AF65-F5344CB8AC3E}">
        <p14:creationId xmlns:p14="http://schemas.microsoft.com/office/powerpoint/2010/main" val="27607687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127F98B3-F9CA-4B9C-9DCC-BF9DA18936C4}" type="slidenum">
              <a:rPr lang="en-IN" smtClean="0"/>
              <a:t>2</a:t>
            </a:fld>
            <a:endParaRPr lang="en-IN"/>
          </a:p>
        </p:txBody>
      </p:sp>
    </p:spTree>
    <p:extLst>
      <p:ext uri="{BB962C8B-B14F-4D97-AF65-F5344CB8AC3E}">
        <p14:creationId xmlns:p14="http://schemas.microsoft.com/office/powerpoint/2010/main" val="1471498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4336E9A-8E96-CD8C-7598-F87632CD81CF}"/>
              </a:ext>
            </a:extLst>
          </p:cNvPr>
          <p:cNvSpPr>
            <a:spLocks noGrp="1"/>
          </p:cNvSpPr>
          <p:nvPr>
            <p:ph type="ctrTitle"/>
          </p:nvPr>
        </p:nvSpPr>
        <p:spPr>
          <a:xfrm>
            <a:off x="1726443" y="1122363"/>
            <a:ext cx="5691116" cy="2621154"/>
          </a:xfrm>
        </p:spPr>
        <p:txBody>
          <a:bodyPr anchor="b">
            <a:normAutofit/>
          </a:bodyPr>
          <a:lstStyle>
            <a:lvl1pPr algn="ctr">
              <a:defRPr sz="5333"/>
            </a:lvl1pPr>
          </a:lstStyle>
          <a:p>
            <a:r>
              <a:rPr lang="en-US" dirty="0"/>
              <a:t>Click to edit Master title style</a:t>
            </a:r>
          </a:p>
        </p:txBody>
      </p:sp>
      <p:sp>
        <p:nvSpPr>
          <p:cNvPr id="3" name="Subtitle 2">
            <a:extLst>
              <a:ext uri="{FF2B5EF4-FFF2-40B4-BE49-F238E27FC236}">
                <a16:creationId xmlns="" xmlns:a16="http://schemas.microsoft.com/office/drawing/2014/main" id="{2BDC76B8-60F6-62D3-9F73-E81662203017}"/>
              </a:ext>
            </a:extLst>
          </p:cNvPr>
          <p:cNvSpPr>
            <a:spLocks noGrp="1"/>
          </p:cNvSpPr>
          <p:nvPr>
            <p:ph type="subTitle" idx="1"/>
          </p:nvPr>
        </p:nvSpPr>
        <p:spPr>
          <a:xfrm>
            <a:off x="1726443" y="3843709"/>
            <a:ext cx="5691116" cy="1414091"/>
          </a:xfrm>
        </p:spPr>
        <p:txBody>
          <a:bodyPr>
            <a:normAutofit/>
          </a:bodyPr>
          <a:lstStyle>
            <a:lvl1pPr marL="0" indent="0" algn="ctr">
              <a:buNone/>
              <a:defRPr sz="2400"/>
            </a:lvl1pPr>
            <a:lvl2pPr marL="609585" indent="0" algn="ctr">
              <a:buNone/>
              <a:defRPr sz="240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dirty="0"/>
              <a:t>Click to edit Master subtitle style</a:t>
            </a:r>
          </a:p>
        </p:txBody>
      </p:sp>
      <p:sp>
        <p:nvSpPr>
          <p:cNvPr id="4" name="Date Placeholder 3">
            <a:extLst>
              <a:ext uri="{FF2B5EF4-FFF2-40B4-BE49-F238E27FC236}">
                <a16:creationId xmlns="" xmlns:a16="http://schemas.microsoft.com/office/drawing/2014/main" id="{EAE2DAFA-435E-AAF9-8B67-495E5AFDCD91}"/>
              </a:ext>
            </a:extLst>
          </p:cNvPr>
          <p:cNvSpPr>
            <a:spLocks noGrp="1"/>
          </p:cNvSpPr>
          <p:nvPr>
            <p:ph type="dt" sz="half" idx="10"/>
          </p:nvPr>
        </p:nvSpPr>
        <p:spPr/>
        <p:txBody>
          <a:bodyPr/>
          <a:lstStyle/>
          <a:p>
            <a:fld id="{77CA0979-F579-4E9B-A675-1F5ABBFF00DB}" type="datetimeFigureOut">
              <a:rPr lang="en-US" dirty="0"/>
              <a:t>8/15/2024</a:t>
            </a:fld>
            <a:endParaRPr lang="en-US" dirty="0"/>
          </a:p>
        </p:txBody>
      </p:sp>
      <p:sp>
        <p:nvSpPr>
          <p:cNvPr id="5" name="Footer Placeholder 4">
            <a:extLst>
              <a:ext uri="{FF2B5EF4-FFF2-40B4-BE49-F238E27FC236}">
                <a16:creationId xmlns="" xmlns:a16="http://schemas.microsoft.com/office/drawing/2014/main" id="{5B407A58-3351-E479-1A0C-2FF49FA42707}"/>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207765965"/>
      </p:ext>
    </p:extLst>
  </p:cSld>
  <p:clrMapOvr>
    <a:masterClrMapping/>
  </p:clrMapOvr>
  <p:extLst mod="1">
    <p:ext uri="{DCECCB84-F9BA-43D5-87BE-67443E8EF086}">
      <p15:sldGuideLst xmlns="" xmlns:p15="http://schemas.microsoft.com/office/powerpoint/2012/main">
        <p15:guide id="5" orient="horz" pos="2160" userDrawn="1">
          <p15:clr>
            <a:srgbClr val="FBAE40"/>
          </p15:clr>
        </p15:guide>
        <p15:guide id="6" pos="288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54E956D-CB73-C986-F100-46487310D11E}"/>
              </a:ext>
            </a:extLst>
          </p:cNvPr>
          <p:cNvSpPr>
            <a:spLocks noGrp="1"/>
          </p:cNvSpPr>
          <p:nvPr>
            <p:ph type="title"/>
          </p:nvPr>
        </p:nvSpPr>
        <p:spPr>
          <a:xfrm>
            <a:off x="459486" y="548640"/>
            <a:ext cx="7886700" cy="1132258"/>
          </a:xfrm>
        </p:spPr>
        <p:txBody>
          <a:bodyPr/>
          <a:lstStyle/>
          <a:p>
            <a:r>
              <a:rPr lang="en-US" dirty="0"/>
              <a:t>Click to edit Master title style</a:t>
            </a:r>
          </a:p>
        </p:txBody>
      </p:sp>
      <p:sp>
        <p:nvSpPr>
          <p:cNvPr id="3" name="Vertical Text Placeholder 2">
            <a:extLst>
              <a:ext uri="{FF2B5EF4-FFF2-40B4-BE49-F238E27FC236}">
                <a16:creationId xmlns="" xmlns:a16="http://schemas.microsoft.com/office/drawing/2014/main" id="{FE423E6A-A07C-BF0D-EA30-9A8A854E48F1}"/>
              </a:ext>
            </a:extLst>
          </p:cNvPr>
          <p:cNvSpPr>
            <a:spLocks noGrp="1"/>
          </p:cNvSpPr>
          <p:nvPr>
            <p:ph type="body" orient="vert" idx="1"/>
          </p:nvPr>
        </p:nvSpPr>
        <p:spPr>
          <a:xfrm>
            <a:off x="459486" y="1680899"/>
            <a:ext cx="7886700" cy="44960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EEDC9908-8F95-8DFC-72CC-158552B56735}"/>
              </a:ext>
            </a:extLst>
          </p:cNvPr>
          <p:cNvSpPr>
            <a:spLocks noGrp="1"/>
          </p:cNvSpPr>
          <p:nvPr>
            <p:ph type="dt" sz="half" idx="10"/>
          </p:nvPr>
        </p:nvSpPr>
        <p:spPr/>
        <p:txBody>
          <a:bodyPr/>
          <a:lstStyle/>
          <a:p>
            <a:fld id="{F7E76D0F-5A12-4D0A-80B0-1A6122B61E7B}" type="datetimeFigureOut">
              <a:rPr lang="en-US" dirty="0"/>
              <a:t>8/15/2024</a:t>
            </a:fld>
            <a:endParaRPr lang="en-US" dirty="0"/>
          </a:p>
        </p:txBody>
      </p:sp>
      <p:sp>
        <p:nvSpPr>
          <p:cNvPr id="5" name="Footer Placeholder 4">
            <a:extLst>
              <a:ext uri="{FF2B5EF4-FFF2-40B4-BE49-F238E27FC236}">
                <a16:creationId xmlns="" xmlns:a16="http://schemas.microsoft.com/office/drawing/2014/main" id="{2C26C9BE-9060-50CB-2BB7-07307FF89A7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736249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 xmlns:a16="http://schemas.microsoft.com/office/drawing/2014/main" id="{485B0252-346C-F6F4-3642-19F571550D45}"/>
              </a:ext>
            </a:extLst>
          </p:cNvPr>
          <p:cNvSpPr>
            <a:spLocks noGrp="1"/>
          </p:cNvSpPr>
          <p:nvPr>
            <p:ph type="title" orient="vert"/>
          </p:nvPr>
        </p:nvSpPr>
        <p:spPr>
          <a:xfrm>
            <a:off x="7226166" y="578497"/>
            <a:ext cx="1535278" cy="5598466"/>
          </a:xfrm>
        </p:spPr>
        <p:txBody>
          <a:bodyPr vert="eaVert"/>
          <a:lstStyle/>
          <a:p>
            <a:r>
              <a:rPr lang="en-US" dirty="0"/>
              <a:t>Click to edit Master title style</a:t>
            </a:r>
          </a:p>
        </p:txBody>
      </p:sp>
      <p:sp>
        <p:nvSpPr>
          <p:cNvPr id="3" name="Vertical Text Placeholder 2">
            <a:extLst>
              <a:ext uri="{FF2B5EF4-FFF2-40B4-BE49-F238E27FC236}">
                <a16:creationId xmlns="" xmlns:a16="http://schemas.microsoft.com/office/drawing/2014/main" id="{F798DA36-7351-9D6A-518B-678AB8A507D3}"/>
              </a:ext>
            </a:extLst>
          </p:cNvPr>
          <p:cNvSpPr>
            <a:spLocks noGrp="1"/>
          </p:cNvSpPr>
          <p:nvPr>
            <p:ph type="body" orient="vert" idx="1"/>
          </p:nvPr>
        </p:nvSpPr>
        <p:spPr>
          <a:xfrm>
            <a:off x="628650" y="578498"/>
            <a:ext cx="6597516" cy="5598465"/>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8846BDFF-D746-836C-04B8-CA89AD5D1466}"/>
              </a:ext>
            </a:extLst>
          </p:cNvPr>
          <p:cNvSpPr>
            <a:spLocks noGrp="1"/>
          </p:cNvSpPr>
          <p:nvPr>
            <p:ph type="dt" sz="half" idx="10"/>
          </p:nvPr>
        </p:nvSpPr>
        <p:spPr/>
        <p:txBody>
          <a:bodyPr/>
          <a:lstStyle/>
          <a:p>
            <a:fld id="{8B9E8C84-89CA-44AB-B0BE-5C91BAF75478}" type="datetimeFigureOut">
              <a:rPr lang="en-US" dirty="0"/>
              <a:t>8/15/2024</a:t>
            </a:fld>
            <a:endParaRPr lang="en-US" dirty="0"/>
          </a:p>
        </p:txBody>
      </p:sp>
      <p:sp>
        <p:nvSpPr>
          <p:cNvPr id="5" name="Footer Placeholder 4">
            <a:extLst>
              <a:ext uri="{FF2B5EF4-FFF2-40B4-BE49-F238E27FC236}">
                <a16:creationId xmlns="" xmlns:a16="http://schemas.microsoft.com/office/drawing/2014/main" id="{919AA929-A9E6-FF9C-0C59-177F892D6A69}"/>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898434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C7433D9-FD02-59E2-0F81-A0B7201D2DA0}"/>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6C2DD052-3E45-E789-01F8-33250024ECBD}"/>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0B9485D1-E172-8F0A-A425-3097B3ABCFB4}"/>
              </a:ext>
            </a:extLst>
          </p:cNvPr>
          <p:cNvSpPr>
            <a:spLocks noGrp="1"/>
          </p:cNvSpPr>
          <p:nvPr>
            <p:ph type="dt" sz="half" idx="10"/>
          </p:nvPr>
        </p:nvSpPr>
        <p:spPr/>
        <p:txBody>
          <a:bodyPr/>
          <a:lstStyle/>
          <a:p>
            <a:fld id="{73E7156E-175E-4DBA-9D21-B772C320F342}" type="datetimeFigureOut">
              <a:rPr lang="en-US" dirty="0"/>
              <a:t>8/15/2024</a:t>
            </a:fld>
            <a:endParaRPr lang="en-US" dirty="0"/>
          </a:p>
        </p:txBody>
      </p:sp>
      <p:sp>
        <p:nvSpPr>
          <p:cNvPr id="5" name="Footer Placeholder 4">
            <a:extLst>
              <a:ext uri="{FF2B5EF4-FFF2-40B4-BE49-F238E27FC236}">
                <a16:creationId xmlns="" xmlns:a16="http://schemas.microsoft.com/office/drawing/2014/main" id="{B17E6B5E-6174-FD5C-41E8-FFC44C650D7E}"/>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3731341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51D06AF-EF87-8489-2C82-DEB90B7EFE0C}"/>
              </a:ext>
            </a:extLst>
          </p:cNvPr>
          <p:cNvSpPr>
            <a:spLocks noGrp="1"/>
          </p:cNvSpPr>
          <p:nvPr>
            <p:ph type="title"/>
          </p:nvPr>
        </p:nvSpPr>
        <p:spPr>
          <a:xfrm>
            <a:off x="452536" y="553617"/>
            <a:ext cx="6204855" cy="4008859"/>
          </a:xfrm>
        </p:spPr>
        <p:txBody>
          <a:bodyPr anchor="t">
            <a:normAutofit/>
          </a:bodyPr>
          <a:lstStyle>
            <a:lvl1pPr>
              <a:defRPr sz="7200" cap="all" baseline="0"/>
            </a:lvl1pPr>
          </a:lstStyle>
          <a:p>
            <a:r>
              <a:rPr lang="en-US" dirty="0"/>
              <a:t>Click to edit Master title style</a:t>
            </a:r>
          </a:p>
        </p:txBody>
      </p:sp>
      <p:sp>
        <p:nvSpPr>
          <p:cNvPr id="3" name="Text Placeholder 2">
            <a:extLst>
              <a:ext uri="{FF2B5EF4-FFF2-40B4-BE49-F238E27FC236}">
                <a16:creationId xmlns="" xmlns:a16="http://schemas.microsoft.com/office/drawing/2014/main" id="{308E5678-CA38-1318-9EA2-5E0A4F9A59BA}"/>
              </a:ext>
            </a:extLst>
          </p:cNvPr>
          <p:cNvSpPr>
            <a:spLocks noGrp="1"/>
          </p:cNvSpPr>
          <p:nvPr>
            <p:ph type="body" idx="1"/>
          </p:nvPr>
        </p:nvSpPr>
        <p:spPr>
          <a:xfrm>
            <a:off x="452535" y="4589464"/>
            <a:ext cx="6204855" cy="1384617"/>
          </a:xfrm>
        </p:spPr>
        <p:txBody>
          <a:bodyPr anchor="b">
            <a:normAutofit/>
          </a:bodyPr>
          <a:lstStyle>
            <a:lvl1pPr marL="0" indent="0">
              <a:buNone/>
              <a:defRPr sz="2667">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 xmlns:a16="http://schemas.microsoft.com/office/drawing/2014/main" id="{44E99186-7E5A-60AF-DE69-5C7DA71611AB}"/>
              </a:ext>
            </a:extLst>
          </p:cNvPr>
          <p:cNvSpPr>
            <a:spLocks noGrp="1"/>
          </p:cNvSpPr>
          <p:nvPr>
            <p:ph type="dt" sz="half" idx="10"/>
          </p:nvPr>
        </p:nvSpPr>
        <p:spPr/>
        <p:txBody>
          <a:bodyPr/>
          <a:lstStyle/>
          <a:p>
            <a:fld id="{04895F6E-3D02-4292-95D1-C62B3126321B}" type="datetimeFigureOut">
              <a:rPr lang="en-US" dirty="0"/>
              <a:t>8/15/2024</a:t>
            </a:fld>
            <a:endParaRPr lang="en-US" dirty="0"/>
          </a:p>
        </p:txBody>
      </p:sp>
      <p:sp>
        <p:nvSpPr>
          <p:cNvPr id="5" name="Footer Placeholder 4">
            <a:extLst>
              <a:ext uri="{FF2B5EF4-FFF2-40B4-BE49-F238E27FC236}">
                <a16:creationId xmlns="" xmlns:a16="http://schemas.microsoft.com/office/drawing/2014/main" id="{82FA13D1-1FBA-E820-323B-77B41F1A66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532230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F3BB49-A328-F121-7F27-DEB7C3CC2B0F}"/>
              </a:ext>
            </a:extLst>
          </p:cNvPr>
          <p:cNvSpPr>
            <a:spLocks noGrp="1"/>
          </p:cNvSpPr>
          <p:nvPr>
            <p:ph type="title"/>
          </p:nvPr>
        </p:nvSpPr>
        <p:spPr>
          <a:xfrm>
            <a:off x="459486" y="548640"/>
            <a:ext cx="8055864" cy="1132258"/>
          </a:xfrm>
        </p:spPr>
        <p:txBody>
          <a:bodyPr/>
          <a:lstStyle/>
          <a:p>
            <a:r>
              <a:rPr lang="en-US" dirty="0"/>
              <a:t>Click to edit Master title style</a:t>
            </a:r>
          </a:p>
        </p:txBody>
      </p:sp>
      <p:sp>
        <p:nvSpPr>
          <p:cNvPr id="3" name="Content Placeholder 2">
            <a:extLst>
              <a:ext uri="{FF2B5EF4-FFF2-40B4-BE49-F238E27FC236}">
                <a16:creationId xmlns="" xmlns:a16="http://schemas.microsoft.com/office/drawing/2014/main" id="{572E861E-DFBA-B4AA-9356-CDE3D3F57C04}"/>
              </a:ext>
            </a:extLst>
          </p:cNvPr>
          <p:cNvSpPr>
            <a:spLocks noGrp="1"/>
          </p:cNvSpPr>
          <p:nvPr>
            <p:ph sz="half" idx="1"/>
          </p:nvPr>
        </p:nvSpPr>
        <p:spPr>
          <a:xfrm>
            <a:off x="459486"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 xmlns:a16="http://schemas.microsoft.com/office/drawing/2014/main" id="{451D7538-EC5A-3EE7-176F-A58920C50797}"/>
              </a:ext>
            </a:extLst>
          </p:cNvPr>
          <p:cNvSpPr>
            <a:spLocks noGrp="1"/>
          </p:cNvSpPr>
          <p:nvPr>
            <p:ph sz="half" idx="2"/>
          </p:nvPr>
        </p:nvSpPr>
        <p:spPr>
          <a:xfrm>
            <a:off x="4629150" y="1825625"/>
            <a:ext cx="38862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897D0B7E-1A60-DA52-6965-92412B1C2F9F}"/>
              </a:ext>
            </a:extLst>
          </p:cNvPr>
          <p:cNvSpPr>
            <a:spLocks noGrp="1"/>
          </p:cNvSpPr>
          <p:nvPr>
            <p:ph type="dt" sz="half" idx="10"/>
          </p:nvPr>
        </p:nvSpPr>
        <p:spPr/>
        <p:txBody>
          <a:bodyPr/>
          <a:lstStyle/>
          <a:p>
            <a:fld id="{EDCB5ACB-D10C-44A8-9570-124370F4CB38}" type="datetimeFigureOut">
              <a:rPr lang="en-US" dirty="0"/>
              <a:t>8/15/2024</a:t>
            </a:fld>
            <a:endParaRPr lang="en-US" dirty="0"/>
          </a:p>
        </p:txBody>
      </p:sp>
      <p:sp>
        <p:nvSpPr>
          <p:cNvPr id="6" name="Footer Placeholder 5">
            <a:extLst>
              <a:ext uri="{FF2B5EF4-FFF2-40B4-BE49-F238E27FC236}">
                <a16:creationId xmlns="" xmlns:a16="http://schemas.microsoft.com/office/drawing/2014/main" id="{C2BDD5A2-CE3E-3215-6DAA-F75C0D1229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124275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1FEE969-634D-6E32-D227-18E9282C6F9E}"/>
              </a:ext>
            </a:extLst>
          </p:cNvPr>
          <p:cNvSpPr>
            <a:spLocks noGrp="1"/>
          </p:cNvSpPr>
          <p:nvPr>
            <p:ph type="title"/>
          </p:nvPr>
        </p:nvSpPr>
        <p:spPr>
          <a:xfrm>
            <a:off x="457200" y="547396"/>
            <a:ext cx="8059341" cy="1143292"/>
          </a:xfrm>
        </p:spPr>
        <p:txBody>
          <a:bodyPr/>
          <a:lstStyle/>
          <a:p>
            <a:r>
              <a:rPr lang="en-US" dirty="0"/>
              <a:t>Click to edit Master title style</a:t>
            </a:r>
          </a:p>
        </p:txBody>
      </p:sp>
      <p:sp>
        <p:nvSpPr>
          <p:cNvPr id="3" name="Text Placeholder 2">
            <a:extLst>
              <a:ext uri="{FF2B5EF4-FFF2-40B4-BE49-F238E27FC236}">
                <a16:creationId xmlns="" xmlns:a16="http://schemas.microsoft.com/office/drawing/2014/main" id="{61CD26D4-290A-F0ED-7D62-41EDA6FEC2B9}"/>
              </a:ext>
            </a:extLst>
          </p:cNvPr>
          <p:cNvSpPr>
            <a:spLocks noGrp="1"/>
          </p:cNvSpPr>
          <p:nvPr>
            <p:ph type="body" idx="1"/>
          </p:nvPr>
        </p:nvSpPr>
        <p:spPr>
          <a:xfrm>
            <a:off x="457201" y="1685735"/>
            <a:ext cx="3868340" cy="559834"/>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4" name="Content Placeholder 3">
            <a:extLst>
              <a:ext uri="{FF2B5EF4-FFF2-40B4-BE49-F238E27FC236}">
                <a16:creationId xmlns="" xmlns:a16="http://schemas.microsoft.com/office/drawing/2014/main" id="{94DA52B0-7419-A946-4523-6D34BCAD26D1}"/>
              </a:ext>
            </a:extLst>
          </p:cNvPr>
          <p:cNvSpPr>
            <a:spLocks noGrp="1"/>
          </p:cNvSpPr>
          <p:nvPr>
            <p:ph sz="half" idx="2"/>
          </p:nvPr>
        </p:nvSpPr>
        <p:spPr>
          <a:xfrm>
            <a:off x="457201" y="2386895"/>
            <a:ext cx="3868340"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 xmlns:a16="http://schemas.microsoft.com/office/drawing/2014/main" id="{06536620-C4F3-EEC3-DBF1-05196B1CBB55}"/>
              </a:ext>
            </a:extLst>
          </p:cNvPr>
          <p:cNvSpPr>
            <a:spLocks noGrp="1"/>
          </p:cNvSpPr>
          <p:nvPr>
            <p:ph type="body" sz="quarter" idx="3"/>
          </p:nvPr>
        </p:nvSpPr>
        <p:spPr>
          <a:xfrm>
            <a:off x="4629150" y="1685735"/>
            <a:ext cx="3887391" cy="559834"/>
          </a:xfrm>
        </p:spPr>
        <p:txBody>
          <a:bodyPr anchor="b">
            <a:normAutofit/>
          </a:bodyPr>
          <a:lstStyle>
            <a:lvl1pPr marL="0" indent="0">
              <a:lnSpc>
                <a:spcPct val="90000"/>
              </a:lnSpc>
              <a:buNone/>
              <a:defRPr sz="2667" b="1" cap="all"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dirty="0"/>
              <a:t>Click to edit Master text styles</a:t>
            </a:r>
          </a:p>
        </p:txBody>
      </p:sp>
      <p:sp>
        <p:nvSpPr>
          <p:cNvPr id="6" name="Content Placeholder 5">
            <a:extLst>
              <a:ext uri="{FF2B5EF4-FFF2-40B4-BE49-F238E27FC236}">
                <a16:creationId xmlns="" xmlns:a16="http://schemas.microsoft.com/office/drawing/2014/main" id="{33BAE980-E611-98B5-04E9-DE4584B0E33F}"/>
              </a:ext>
            </a:extLst>
          </p:cNvPr>
          <p:cNvSpPr>
            <a:spLocks noGrp="1"/>
          </p:cNvSpPr>
          <p:nvPr>
            <p:ph sz="quarter" idx="4"/>
          </p:nvPr>
        </p:nvSpPr>
        <p:spPr>
          <a:xfrm>
            <a:off x="4629150" y="2386895"/>
            <a:ext cx="3887392" cy="376508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 xmlns:a16="http://schemas.microsoft.com/office/drawing/2014/main" id="{4E3B3581-658A-8487-F9CB-E79F2BFF27E4}"/>
              </a:ext>
            </a:extLst>
          </p:cNvPr>
          <p:cNvSpPr>
            <a:spLocks noGrp="1"/>
          </p:cNvSpPr>
          <p:nvPr>
            <p:ph type="dt" sz="half" idx="10"/>
          </p:nvPr>
        </p:nvSpPr>
        <p:spPr/>
        <p:txBody>
          <a:bodyPr/>
          <a:lstStyle/>
          <a:p>
            <a:fld id="{AB8D84F4-0E7A-4BDE-98C6-AE68FB974645}" type="datetimeFigureOut">
              <a:rPr lang="en-US" dirty="0"/>
              <a:t>8/15/2024</a:t>
            </a:fld>
            <a:endParaRPr lang="en-US" dirty="0"/>
          </a:p>
        </p:txBody>
      </p:sp>
      <p:sp>
        <p:nvSpPr>
          <p:cNvPr id="8" name="Footer Placeholder 7">
            <a:extLst>
              <a:ext uri="{FF2B5EF4-FFF2-40B4-BE49-F238E27FC236}">
                <a16:creationId xmlns="" xmlns:a16="http://schemas.microsoft.com/office/drawing/2014/main" id="{949D76D8-9033-26CF-BF4C-AECCC685C177}"/>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759181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66A9F42-7FF7-F803-C075-BC4968D35E34}"/>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 xmlns:a16="http://schemas.microsoft.com/office/drawing/2014/main" id="{E89E8268-7232-2944-F1BD-399F9419B563}"/>
              </a:ext>
            </a:extLst>
          </p:cNvPr>
          <p:cNvSpPr>
            <a:spLocks noGrp="1"/>
          </p:cNvSpPr>
          <p:nvPr>
            <p:ph type="dt" sz="half" idx="10"/>
          </p:nvPr>
        </p:nvSpPr>
        <p:spPr/>
        <p:txBody>
          <a:bodyPr/>
          <a:lstStyle/>
          <a:p>
            <a:fld id="{CBEFF1D8-9801-4C4B-92F3-66C9A863BD74}" type="datetimeFigureOut">
              <a:rPr lang="en-US" dirty="0"/>
              <a:t>8/15/2024</a:t>
            </a:fld>
            <a:endParaRPr lang="en-US" dirty="0"/>
          </a:p>
        </p:txBody>
      </p:sp>
      <p:sp>
        <p:nvSpPr>
          <p:cNvPr id="4" name="Footer Placeholder 3">
            <a:extLst>
              <a:ext uri="{FF2B5EF4-FFF2-40B4-BE49-F238E27FC236}">
                <a16:creationId xmlns="" xmlns:a16="http://schemas.microsoft.com/office/drawing/2014/main" id="{6B968DDD-323F-89A1-84E3-DDBA626D9386}"/>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3164547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 xmlns:a16="http://schemas.microsoft.com/office/drawing/2014/main" id="{49BC4D82-0182-501C-9231-46767680476E}"/>
              </a:ext>
            </a:extLst>
          </p:cNvPr>
          <p:cNvSpPr>
            <a:spLocks noGrp="1"/>
          </p:cNvSpPr>
          <p:nvPr>
            <p:ph type="dt" sz="half" idx="10"/>
          </p:nvPr>
        </p:nvSpPr>
        <p:spPr/>
        <p:txBody>
          <a:bodyPr/>
          <a:lstStyle/>
          <a:p>
            <a:fld id="{961FE8FD-B23E-4E1A-83EF-0847EBEA0105}" type="datetimeFigureOut">
              <a:rPr lang="en-US" dirty="0"/>
              <a:t>8/15/2024</a:t>
            </a:fld>
            <a:endParaRPr lang="en-US" dirty="0"/>
          </a:p>
        </p:txBody>
      </p:sp>
      <p:sp>
        <p:nvSpPr>
          <p:cNvPr id="3" name="Footer Placeholder 2">
            <a:extLst>
              <a:ext uri="{FF2B5EF4-FFF2-40B4-BE49-F238E27FC236}">
                <a16:creationId xmlns="" xmlns:a16="http://schemas.microsoft.com/office/drawing/2014/main" id="{10EAA6C9-A7F3-19F1-D17C-A1D83FAF553F}"/>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812661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350C37F-77BE-E128-4248-D001C39E79C6}"/>
              </a:ext>
            </a:extLst>
          </p:cNvPr>
          <p:cNvSpPr>
            <a:spLocks noGrp="1"/>
          </p:cNvSpPr>
          <p:nvPr>
            <p:ph type="title"/>
          </p:nvPr>
        </p:nvSpPr>
        <p:spPr>
          <a:xfrm>
            <a:off x="447870" y="553617"/>
            <a:ext cx="2696726" cy="1757505"/>
          </a:xfrm>
        </p:spPr>
        <p:txBody>
          <a:bodyPr anchor="t">
            <a:normAutofit/>
          </a:bodyPr>
          <a:lstStyle>
            <a:lvl1pPr>
              <a:defRPr sz="3733"/>
            </a:lvl1pPr>
          </a:lstStyle>
          <a:p>
            <a:r>
              <a:rPr lang="en-US" dirty="0"/>
              <a:t>Click to edit Master title style</a:t>
            </a:r>
          </a:p>
        </p:txBody>
      </p:sp>
      <p:sp>
        <p:nvSpPr>
          <p:cNvPr id="3" name="Content Placeholder 2">
            <a:extLst>
              <a:ext uri="{FF2B5EF4-FFF2-40B4-BE49-F238E27FC236}">
                <a16:creationId xmlns="" xmlns:a16="http://schemas.microsoft.com/office/drawing/2014/main" id="{2F3B20A8-A604-C977-02C0-083BA8663484}"/>
              </a:ext>
            </a:extLst>
          </p:cNvPr>
          <p:cNvSpPr>
            <a:spLocks noGrp="1"/>
          </p:cNvSpPr>
          <p:nvPr>
            <p:ph idx="1"/>
          </p:nvPr>
        </p:nvSpPr>
        <p:spPr>
          <a:xfrm>
            <a:off x="3851031" y="553616"/>
            <a:ext cx="4709806" cy="5486400"/>
          </a:xfrm>
        </p:spPr>
        <p:txBody>
          <a:bodyPr>
            <a:normAutofit/>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 xmlns:a16="http://schemas.microsoft.com/office/drawing/2014/main" id="{EC0EEBFB-2026-6A35-33ED-F008376B67A0}"/>
              </a:ext>
            </a:extLst>
          </p:cNvPr>
          <p:cNvSpPr>
            <a:spLocks noGrp="1"/>
          </p:cNvSpPr>
          <p:nvPr>
            <p:ph type="body" sz="half" idx="2"/>
          </p:nvPr>
        </p:nvSpPr>
        <p:spPr>
          <a:xfrm>
            <a:off x="447870" y="2311122"/>
            <a:ext cx="2696726" cy="3728895"/>
          </a:xfrm>
        </p:spPr>
        <p:txBody>
          <a:bodyPr anchor="t">
            <a:normAutofit/>
          </a:bodyPr>
          <a:lstStyle>
            <a:lvl1pPr marL="0" indent="0">
              <a:buNone/>
              <a:defRPr sz="2400"/>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93F05638-7A56-469A-825A-1DFA600254C8}"/>
              </a:ext>
            </a:extLst>
          </p:cNvPr>
          <p:cNvSpPr>
            <a:spLocks noGrp="1"/>
          </p:cNvSpPr>
          <p:nvPr>
            <p:ph type="dt" sz="half" idx="10"/>
          </p:nvPr>
        </p:nvSpPr>
        <p:spPr/>
        <p:txBody>
          <a:bodyPr/>
          <a:lstStyle/>
          <a:p>
            <a:fld id="{8DDF891E-A7C2-465C-AD39-8EDCB0F58E3C}" type="datetimeFigureOut">
              <a:rPr lang="en-US" dirty="0"/>
              <a:t>8/15/2024</a:t>
            </a:fld>
            <a:endParaRPr lang="en-US" dirty="0"/>
          </a:p>
        </p:txBody>
      </p:sp>
      <p:sp>
        <p:nvSpPr>
          <p:cNvPr id="6" name="Footer Placeholder 5">
            <a:extLst>
              <a:ext uri="{FF2B5EF4-FFF2-40B4-BE49-F238E27FC236}">
                <a16:creationId xmlns="" xmlns:a16="http://schemas.microsoft.com/office/drawing/2014/main" id="{9C85A215-184B-2105-0279-ED02F6445831}"/>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2899882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FB06A09-98CF-FAC2-3708-AECC4360C651}"/>
              </a:ext>
            </a:extLst>
          </p:cNvPr>
          <p:cNvSpPr>
            <a:spLocks noGrp="1"/>
          </p:cNvSpPr>
          <p:nvPr>
            <p:ph type="title"/>
          </p:nvPr>
        </p:nvSpPr>
        <p:spPr>
          <a:xfrm>
            <a:off x="445770" y="557785"/>
            <a:ext cx="2696726" cy="2212313"/>
          </a:xfrm>
        </p:spPr>
        <p:txBody>
          <a:bodyPr anchor="t">
            <a:normAutofit/>
          </a:bodyPr>
          <a:lstStyle>
            <a:lvl1pPr>
              <a:defRPr sz="3733"/>
            </a:lvl1pPr>
          </a:lstStyle>
          <a:p>
            <a:r>
              <a:rPr lang="en-US" dirty="0"/>
              <a:t>Click to edit Master title style</a:t>
            </a:r>
          </a:p>
        </p:txBody>
      </p:sp>
      <p:sp>
        <p:nvSpPr>
          <p:cNvPr id="3" name="Picture Placeholder 2">
            <a:extLst>
              <a:ext uri="{FF2B5EF4-FFF2-40B4-BE49-F238E27FC236}">
                <a16:creationId xmlns="" xmlns:a16="http://schemas.microsoft.com/office/drawing/2014/main" id="{9571C769-CEC8-962A-01E6-15B0E056791E}"/>
              </a:ext>
            </a:extLst>
          </p:cNvPr>
          <p:cNvSpPr>
            <a:spLocks noGrp="1" noChangeAspect="1"/>
          </p:cNvSpPr>
          <p:nvPr>
            <p:ph type="pic" idx="1"/>
          </p:nvPr>
        </p:nvSpPr>
        <p:spPr>
          <a:xfrm>
            <a:off x="3797490" y="657103"/>
            <a:ext cx="4862765" cy="5555904"/>
          </a:xfrm>
        </p:spPr>
        <p:txBody>
          <a:bodyPr anchor="t"/>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a:p>
        </p:txBody>
      </p:sp>
      <p:sp>
        <p:nvSpPr>
          <p:cNvPr id="4" name="Text Placeholder 3">
            <a:extLst>
              <a:ext uri="{FF2B5EF4-FFF2-40B4-BE49-F238E27FC236}">
                <a16:creationId xmlns="" xmlns:a16="http://schemas.microsoft.com/office/drawing/2014/main" id="{F32C4A61-EF2A-C5A5-B150-4448600B3937}"/>
              </a:ext>
            </a:extLst>
          </p:cNvPr>
          <p:cNvSpPr>
            <a:spLocks noGrp="1"/>
          </p:cNvSpPr>
          <p:nvPr>
            <p:ph type="body" sz="half" idx="2"/>
          </p:nvPr>
        </p:nvSpPr>
        <p:spPr>
          <a:xfrm>
            <a:off x="457201" y="2826137"/>
            <a:ext cx="2689190" cy="3434638"/>
          </a:xfrm>
        </p:spPr>
        <p:txBody>
          <a:bodyPr anchor="b"/>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dirty="0"/>
              <a:t>Click to edit Master text styles</a:t>
            </a:r>
          </a:p>
        </p:txBody>
      </p:sp>
      <p:sp>
        <p:nvSpPr>
          <p:cNvPr id="5" name="Date Placeholder 4">
            <a:extLst>
              <a:ext uri="{FF2B5EF4-FFF2-40B4-BE49-F238E27FC236}">
                <a16:creationId xmlns="" xmlns:a16="http://schemas.microsoft.com/office/drawing/2014/main" id="{920B235E-39C7-4C78-20EF-DB48ECD9CB90}"/>
              </a:ext>
            </a:extLst>
          </p:cNvPr>
          <p:cNvSpPr>
            <a:spLocks noGrp="1"/>
          </p:cNvSpPr>
          <p:nvPr>
            <p:ph type="dt" sz="half" idx="10"/>
          </p:nvPr>
        </p:nvSpPr>
        <p:spPr/>
        <p:txBody>
          <a:bodyPr/>
          <a:lstStyle/>
          <a:p>
            <a:fld id="{F39F93E5-AFB6-485C-8E3C-32F92A07875F}" type="datetimeFigureOut">
              <a:rPr lang="en-US" dirty="0"/>
              <a:t>8/15/2024</a:t>
            </a:fld>
            <a:endParaRPr lang="en-US" dirty="0"/>
          </a:p>
        </p:txBody>
      </p:sp>
      <p:sp>
        <p:nvSpPr>
          <p:cNvPr id="6" name="Footer Placeholder 5">
            <a:extLst>
              <a:ext uri="{FF2B5EF4-FFF2-40B4-BE49-F238E27FC236}">
                <a16:creationId xmlns="" xmlns:a16="http://schemas.microsoft.com/office/drawing/2014/main" id="{7FDC75DA-9A78-9AB9-7171-95A08CC51C56}"/>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dirty="0"/>
              <a:t>‹#›</a:t>
            </a:fld>
            <a:endParaRPr lang="en-US" dirty="0"/>
          </a:p>
        </p:txBody>
      </p:sp>
    </p:spTree>
    <p:extLst>
      <p:ext uri="{BB962C8B-B14F-4D97-AF65-F5344CB8AC3E}">
        <p14:creationId xmlns:p14="http://schemas.microsoft.com/office/powerpoint/2010/main" val="17882808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C1C1C"/>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75BFB69-9245-EC58-F1DE-FEB625BD336A}"/>
              </a:ext>
            </a:extLst>
          </p:cNvPr>
          <p:cNvSpPr>
            <a:spLocks noGrp="1"/>
          </p:cNvSpPr>
          <p:nvPr>
            <p:ph type="title"/>
          </p:nvPr>
        </p:nvSpPr>
        <p:spPr>
          <a:xfrm>
            <a:off x="459486" y="548640"/>
            <a:ext cx="7990184" cy="11322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 xmlns:a16="http://schemas.microsoft.com/office/drawing/2014/main" id="{5516AFD5-5144-C460-0CA4-644BC4A93C02}"/>
              </a:ext>
            </a:extLst>
          </p:cNvPr>
          <p:cNvSpPr>
            <a:spLocks noGrp="1"/>
          </p:cNvSpPr>
          <p:nvPr>
            <p:ph type="body" idx="1"/>
          </p:nvPr>
        </p:nvSpPr>
        <p:spPr>
          <a:xfrm>
            <a:off x="459486" y="1715532"/>
            <a:ext cx="7990184" cy="45938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 xmlns:a16="http://schemas.microsoft.com/office/drawing/2014/main" id="{3995753E-AF8A-7E04-8A1A-205B755A0215}"/>
              </a:ext>
            </a:extLst>
          </p:cNvPr>
          <p:cNvSpPr>
            <a:spLocks noGrp="1"/>
          </p:cNvSpPr>
          <p:nvPr>
            <p:ph type="dt" sz="half" idx="2"/>
          </p:nvPr>
        </p:nvSpPr>
        <p:spPr>
          <a:xfrm>
            <a:off x="102870" y="6453003"/>
            <a:ext cx="2620736" cy="365125"/>
          </a:xfrm>
          <a:prstGeom prst="rect">
            <a:avLst/>
          </a:prstGeom>
        </p:spPr>
        <p:txBody>
          <a:bodyPr vert="horz" lIns="91440" tIns="45720" rIns="91440" bIns="45720" rtlCol="0" anchor="ctr"/>
          <a:lstStyle>
            <a:lvl1pPr algn="l">
              <a:defRPr sz="1200">
                <a:solidFill>
                  <a:schemeClr val="tx1"/>
                </a:solidFill>
              </a:defRPr>
            </a:lvl1pPr>
          </a:lstStyle>
          <a:p>
            <a:fld id="{3A332BE1-279E-4118-9FE3-7952B079A510}" type="datetimeFigureOut">
              <a:rPr lang="en-US" dirty="0"/>
              <a:t>8/15/2024</a:t>
            </a:fld>
            <a:endParaRPr lang="en-US" dirty="0"/>
          </a:p>
        </p:txBody>
      </p:sp>
      <p:sp>
        <p:nvSpPr>
          <p:cNvPr id="5" name="Footer Placeholder 4">
            <a:extLst>
              <a:ext uri="{FF2B5EF4-FFF2-40B4-BE49-F238E27FC236}">
                <a16:creationId xmlns="" xmlns:a16="http://schemas.microsoft.com/office/drawing/2014/main" id="{D4E1B7C8-DA74-800B-EE14-A39E9DB32DE4}"/>
              </a:ext>
            </a:extLst>
          </p:cNvPr>
          <p:cNvSpPr>
            <a:spLocks noGrp="1"/>
          </p:cNvSpPr>
          <p:nvPr>
            <p:ph type="ftr" sz="quarter" idx="3"/>
          </p:nvPr>
        </p:nvSpPr>
        <p:spPr>
          <a:xfrm>
            <a:off x="6657391" y="6453003"/>
            <a:ext cx="2104054" cy="365125"/>
          </a:xfrm>
          <a:prstGeom prst="rect">
            <a:avLst/>
          </a:prstGeom>
        </p:spPr>
        <p:txBody>
          <a:bodyPr vert="horz" lIns="91440" tIns="45720" rIns="91440" bIns="45720" rtlCol="0" anchor="ctr"/>
          <a:lstStyle>
            <a:lvl1pPr algn="r">
              <a:defRPr sz="1200">
                <a:solidFill>
                  <a:schemeClr val="tx1"/>
                </a:solidFill>
              </a:defRPr>
            </a:lvl1pPr>
          </a:lstStyle>
          <a:p>
            <a:r>
              <a:rPr lang="en-US" dirty="0"/>
              <a:t>
              </a:t>
            </a:r>
          </a:p>
        </p:txBody>
      </p:sp>
      <p:sp>
        <p:nvSpPr>
          <p:cNvPr id="6" name="Slide Number Placeholder 5">
            <a:extLst>
              <a:ext uri="{FF2B5EF4-FFF2-40B4-BE49-F238E27FC236}">
                <a16:creationId xmlns="" xmlns:a16="http://schemas.microsoft.com/office/drawing/2014/main" id="{7AC1647D-0DF0-CA1B-F723-EF7B8F508DB7}"/>
              </a:ext>
            </a:extLst>
          </p:cNvPr>
          <p:cNvSpPr>
            <a:spLocks noGrp="1"/>
          </p:cNvSpPr>
          <p:nvPr>
            <p:ph type="sldNum" sz="quarter" idx="4"/>
          </p:nvPr>
        </p:nvSpPr>
        <p:spPr>
          <a:xfrm>
            <a:off x="8724122" y="6453003"/>
            <a:ext cx="321905" cy="365125"/>
          </a:xfrm>
          <a:prstGeom prst="rect">
            <a:avLst/>
          </a:prstGeom>
        </p:spPr>
        <p:txBody>
          <a:bodyPr vert="horz" lIns="91440" tIns="45720" rIns="91440" bIns="45720" rtlCol="0" anchor="ctr"/>
          <a:lstStyle>
            <a:lvl1pPr algn="r">
              <a:defRPr sz="1200">
                <a:solidFill>
                  <a:schemeClr val="tx1"/>
                </a:solidFill>
              </a:defRPr>
            </a:lvl1pPr>
          </a:lstStyle>
          <a:p>
            <a:fld id="{CC057153-B650-4DEB-B370-79DDCFDCE934}" type="slidenum">
              <a:rPr lang="en-US" dirty="0"/>
              <a:t>‹#›</a:t>
            </a:fld>
            <a:endParaRPr lang="en-US" dirty="0"/>
          </a:p>
        </p:txBody>
      </p:sp>
    </p:spTree>
    <p:extLst>
      <p:ext uri="{BB962C8B-B14F-4D97-AF65-F5344CB8AC3E}">
        <p14:creationId xmlns:p14="http://schemas.microsoft.com/office/powerpoint/2010/main" val="4284274184"/>
      </p:ext>
    </p:extLst>
  </p:cSld>
  <p:clrMap bg1="dk1" tx1="lt1" bg2="dk2" tx2="lt2" accent1="accent1" accent2="accent2" accent3="accent3" accent4="accent4" accent5="accent5" accent6="accent6" hlink="hlink" folHlink="folHlink"/>
  <p:sldLayoutIdLst>
    <p:sldLayoutId id="2147484213" r:id="rId1"/>
    <p:sldLayoutId id="2147484214" r:id="rId2"/>
    <p:sldLayoutId id="2147484215" r:id="rId3"/>
    <p:sldLayoutId id="2147484216" r:id="rId4"/>
    <p:sldLayoutId id="2147484217" r:id="rId5"/>
    <p:sldLayoutId id="2147484218" r:id="rId6"/>
    <p:sldLayoutId id="2147484219" r:id="rId7"/>
    <p:sldLayoutId id="2147484220" r:id="rId8"/>
    <p:sldLayoutId id="2147484221" r:id="rId9"/>
    <p:sldLayoutId id="2147484222" r:id="rId10"/>
    <p:sldLayoutId id="2147484223" r:id="rId11"/>
  </p:sldLayoutIdLst>
  <p:hf hdr="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 xmlns:p15="http://schemas.microsoft.com/office/powerpoint/2012/main">
        <p15:guide id="5" orient="horz" pos="2160" userDrawn="1">
          <p15:clr>
            <a:srgbClr val="F26B43"/>
          </p15:clr>
        </p15:guide>
        <p15:guide id="6"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4.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6.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chart" Target="../charts/chart8.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f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fif"/><Relationship Id="rId2" Type="http://schemas.openxmlformats.org/officeDocument/2006/relationships/image" Target="../media/image4.jfif"/><Relationship Id="rId1" Type="http://schemas.openxmlformats.org/officeDocument/2006/relationships/slideLayout" Target="../slideLayouts/slideLayout4.xml"/><Relationship Id="rId5" Type="http://schemas.openxmlformats.org/officeDocument/2006/relationships/image" Target="../media/image1.png"/><Relationship Id="rId4" Type="http://schemas.openxmlformats.org/officeDocument/2006/relationships/image" Target="../media/image6.jfif"/></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hart" Target="../charts/chart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 xmlns:a16="http://schemas.microsoft.com/office/drawing/2014/main" id="{26A515A1-4D80-430E-BE0A-71A290516A8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403906" y="729175"/>
            <a:ext cx="8324514"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2" name="Title 1"/>
          <p:cNvSpPr>
            <a:spLocks noGrp="1"/>
          </p:cNvSpPr>
          <p:nvPr>
            <p:ph type="title"/>
          </p:nvPr>
        </p:nvSpPr>
        <p:spPr>
          <a:xfrm>
            <a:off x="403906" y="332657"/>
            <a:ext cx="8324514" cy="1440159"/>
          </a:xfrm>
        </p:spPr>
        <p:txBody>
          <a:bodyPr vert="horz" lIns="91440" tIns="45720" rIns="91440" bIns="45720" rtlCol="0" anchor="b">
            <a:normAutofit/>
          </a:bodyPr>
          <a:lstStyle/>
          <a:p>
            <a:pPr algn="ctr"/>
            <a:r>
              <a:rPr lang="en-US" sz="4000" b="1" i="1" dirty="0" err="1" smtClean="0">
                <a:solidFill>
                  <a:srgbClr val="FF0000"/>
                </a:solidFill>
                <a:latin typeface="Algerian" pitchFamily="82" charset="0"/>
              </a:rPr>
              <a:t>Zomato</a:t>
            </a:r>
            <a:r>
              <a:rPr lang="en-US" sz="4000" b="1" i="1" dirty="0" smtClean="0">
                <a:solidFill>
                  <a:srgbClr val="FF0000"/>
                </a:solidFill>
                <a:latin typeface="Algerian" pitchFamily="82" charset="0"/>
              </a:rPr>
              <a:t>   </a:t>
            </a:r>
            <a:r>
              <a:rPr lang="en-US" sz="4000" b="1" i="1" dirty="0">
                <a:solidFill>
                  <a:srgbClr val="FF0000"/>
                </a:solidFill>
                <a:latin typeface="Algerian" pitchFamily="82" charset="0"/>
              </a:rPr>
              <a:t>Restaurant  Expansion</a:t>
            </a:r>
          </a:p>
        </p:txBody>
      </p:sp>
      <p:sp>
        <p:nvSpPr>
          <p:cNvPr id="3" name="Subtitle 2"/>
          <p:cNvSpPr>
            <a:spLocks noGrp="1"/>
          </p:cNvSpPr>
          <p:nvPr>
            <p:ph sz="half" idx="1"/>
          </p:nvPr>
        </p:nvSpPr>
        <p:spPr>
          <a:xfrm>
            <a:off x="893974" y="2348881"/>
            <a:ext cx="2722166" cy="3096344"/>
          </a:xfrm>
        </p:spPr>
        <p:txBody>
          <a:bodyPr vert="horz" lIns="91440" tIns="45720" rIns="91440" bIns="45720" rtlCol="0" anchor="t">
            <a:normAutofit/>
          </a:bodyPr>
          <a:lstStyle/>
          <a:p>
            <a:pPr>
              <a:lnSpc>
                <a:spcPct val="90000"/>
              </a:lnSpc>
            </a:pPr>
            <a:endParaRPr lang="en-US" sz="1600" dirty="0"/>
          </a:p>
          <a:p>
            <a:pPr>
              <a:lnSpc>
                <a:spcPct val="90000"/>
              </a:lnSpc>
            </a:pPr>
            <a:endParaRPr lang="en-US" sz="1600" dirty="0"/>
          </a:p>
          <a:p>
            <a:pPr>
              <a:lnSpc>
                <a:spcPct val="90000"/>
              </a:lnSpc>
            </a:pPr>
            <a:endParaRPr lang="en-US" sz="1600" dirty="0"/>
          </a:p>
          <a:p>
            <a:pPr marL="0" indent="0">
              <a:lnSpc>
                <a:spcPct val="90000"/>
              </a:lnSpc>
              <a:buNone/>
            </a:pPr>
            <a:r>
              <a:rPr lang="en-US" sz="1600" i="1" dirty="0"/>
              <a:t>         </a:t>
            </a:r>
            <a:r>
              <a:rPr lang="en-US" sz="1600" i="1" dirty="0" smtClean="0"/>
              <a:t>   </a:t>
            </a:r>
            <a:r>
              <a:rPr lang="en-US" sz="1600" i="1" dirty="0"/>
              <a:t>Created by:                                    </a:t>
            </a:r>
          </a:p>
          <a:p>
            <a:pPr marL="0" indent="0">
              <a:lnSpc>
                <a:spcPct val="90000"/>
              </a:lnSpc>
              <a:buNone/>
            </a:pPr>
            <a:r>
              <a:rPr lang="en-US" sz="1600" i="1" dirty="0"/>
              <a:t>    </a:t>
            </a:r>
            <a:r>
              <a:rPr lang="en-US" sz="1600" i="1" dirty="0" smtClean="0"/>
              <a:t>   </a:t>
            </a:r>
            <a:r>
              <a:rPr lang="en-US" sz="1600" i="1" dirty="0" err="1" smtClean="0"/>
              <a:t>Tanupriya</a:t>
            </a:r>
            <a:r>
              <a:rPr lang="en-US" sz="1600" i="1" dirty="0" smtClean="0"/>
              <a:t> </a:t>
            </a:r>
            <a:r>
              <a:rPr lang="en-US" sz="1600" i="1" dirty="0"/>
              <a:t>Awasthi</a:t>
            </a:r>
          </a:p>
          <a:p>
            <a:pPr marL="0" indent="0">
              <a:lnSpc>
                <a:spcPct val="90000"/>
              </a:lnSpc>
              <a:buNone/>
            </a:pPr>
            <a:r>
              <a:rPr lang="en-US" sz="1600" i="1" dirty="0"/>
              <a:t>      </a:t>
            </a:r>
          </a:p>
          <a:p>
            <a:pPr marL="0" indent="0">
              <a:lnSpc>
                <a:spcPct val="90000"/>
              </a:lnSpc>
              <a:buNone/>
            </a:pPr>
            <a:r>
              <a:rPr lang="en-US" sz="1600" i="1" dirty="0"/>
              <a:t>          </a:t>
            </a:r>
            <a:r>
              <a:rPr lang="en-US" sz="1600" i="1" dirty="0" smtClean="0"/>
              <a:t>As on  19/07/24</a:t>
            </a:r>
            <a:endParaRPr lang="en-US" sz="1600" i="1" dirty="0"/>
          </a:p>
          <a:p>
            <a:pPr>
              <a:lnSpc>
                <a:spcPct val="90000"/>
              </a:lnSpc>
            </a:pPr>
            <a:endParaRPr lang="en-US" sz="16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l="8370" r="6400" b="1"/>
          <a:stretch/>
        </p:blipFill>
        <p:spPr>
          <a:xfrm>
            <a:off x="4019363" y="2132856"/>
            <a:ext cx="4580374" cy="3820774"/>
          </a:xfrm>
          <a:prstGeom prst="rect">
            <a:avLst/>
          </a:prstGeom>
          <a:solidFill>
            <a:srgbClr val="FFFFFF">
              <a:shade val="85000"/>
            </a:srgbClr>
          </a:solidFill>
        </p:spPr>
      </p:pic>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3087108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363272" cy="2016224"/>
          </a:xfrm>
        </p:spPr>
        <p:txBody>
          <a:bodyPr>
            <a:normAutofit/>
          </a:bodyPr>
          <a:lstStyle/>
          <a:p>
            <a:pPr algn="ctr"/>
            <a:r>
              <a:rPr lang="en-US" b="1" dirty="0">
                <a:solidFill>
                  <a:srgbClr val="FF0000"/>
                </a:solidFill>
                <a:latin typeface="Algerian" pitchFamily="82" charset="0"/>
              </a:rPr>
              <a:t>States and Cities suggested for opening of new restaurant</a:t>
            </a:r>
            <a:r>
              <a:rPr lang="en-US" dirty="0">
                <a:solidFill>
                  <a:srgbClr val="FF0000"/>
                </a:solidFill>
              </a:rPr>
              <a:t/>
            </a:r>
            <a:br>
              <a:rPr lang="en-US" dirty="0">
                <a:solidFill>
                  <a:srgbClr val="FF0000"/>
                </a:solidFill>
              </a:rPr>
            </a:br>
            <a:endParaRPr lang="en-IN" dirty="0">
              <a:solidFill>
                <a:srgbClr val="FF0000"/>
              </a:solidFill>
            </a:endParaRPr>
          </a:p>
        </p:txBody>
      </p:sp>
      <p:sp>
        <p:nvSpPr>
          <p:cNvPr id="3" name="Content Placeholder 2"/>
          <p:cNvSpPr>
            <a:spLocks noGrp="1"/>
          </p:cNvSpPr>
          <p:nvPr>
            <p:ph sz="half" idx="1"/>
          </p:nvPr>
        </p:nvSpPr>
        <p:spPr>
          <a:xfrm>
            <a:off x="453773" y="1508013"/>
            <a:ext cx="4173311" cy="4914628"/>
          </a:xfrm>
        </p:spPr>
        <p:txBody>
          <a:bodyPr>
            <a:normAutofit lnSpcReduction="10000"/>
          </a:bodyPr>
          <a:lstStyle/>
          <a:p>
            <a:r>
              <a:rPr lang="en-US" sz="2000" dirty="0"/>
              <a:t>In the chart cities are being showed in the suggested countries where newer restaurants can be opened. </a:t>
            </a:r>
          </a:p>
          <a:p>
            <a:r>
              <a:rPr lang="en-US" sz="2000" dirty="0"/>
              <a:t>These are the particular cities where we can focus for restaurant expansion as the market here is not developed yet .</a:t>
            </a:r>
          </a:p>
          <a:p>
            <a:r>
              <a:rPr lang="en-US" sz="2000" dirty="0"/>
              <a:t>Less market means less competition that means we can easily develop a market with an average expenditure.</a:t>
            </a:r>
          </a:p>
          <a:p>
            <a:endParaRPr lang="en-IN"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067379209"/>
              </p:ext>
            </p:extLst>
          </p:nvPr>
        </p:nvGraphicFramePr>
        <p:xfrm>
          <a:off x="4629150" y="1825625"/>
          <a:ext cx="38862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81463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219256" cy="1371600"/>
          </a:xfrm>
        </p:spPr>
        <p:txBody>
          <a:bodyPr>
            <a:normAutofit/>
          </a:bodyPr>
          <a:lstStyle/>
          <a:p>
            <a:pPr algn="ctr"/>
            <a:r>
              <a:rPr lang="en-US" b="1" dirty="0">
                <a:solidFill>
                  <a:srgbClr val="FF0000"/>
                </a:solidFill>
                <a:latin typeface="Algerian" pitchFamily="82" charset="0"/>
              </a:rPr>
              <a:t>Average </a:t>
            </a:r>
            <a:r>
              <a:rPr lang="en-US" b="1" dirty="0" smtClean="0">
                <a:solidFill>
                  <a:srgbClr val="FF0000"/>
                </a:solidFill>
                <a:latin typeface="Algerian" pitchFamily="82" charset="0"/>
              </a:rPr>
              <a:t> ratings  in  </a:t>
            </a:r>
            <a:r>
              <a:rPr lang="en-US" b="1" dirty="0">
                <a:solidFill>
                  <a:srgbClr val="FF0000"/>
                </a:solidFill>
                <a:latin typeface="Algerian" pitchFamily="82" charset="0"/>
              </a:rPr>
              <a:t>suggested Countries </a:t>
            </a:r>
            <a:endParaRPr lang="en-IN" b="1" dirty="0">
              <a:solidFill>
                <a:srgbClr val="FF0000"/>
              </a:solidFill>
              <a:latin typeface="Algerian" pitchFamily="82" charset="0"/>
            </a:endParaRPr>
          </a:p>
        </p:txBody>
      </p:sp>
      <p:sp>
        <p:nvSpPr>
          <p:cNvPr id="3" name="Content Placeholder 2"/>
          <p:cNvSpPr>
            <a:spLocks noGrp="1"/>
          </p:cNvSpPr>
          <p:nvPr>
            <p:ph sz="half" idx="1"/>
          </p:nvPr>
        </p:nvSpPr>
        <p:spPr>
          <a:xfrm>
            <a:off x="459486" y="1536433"/>
            <a:ext cx="3886200" cy="4626759"/>
          </a:xfrm>
        </p:spPr>
        <p:txBody>
          <a:bodyPr>
            <a:normAutofit fontScale="92500" lnSpcReduction="10000"/>
          </a:bodyPr>
          <a:lstStyle/>
          <a:p>
            <a:r>
              <a:rPr lang="en-US" sz="1800" dirty="0"/>
              <a:t>These are the average ratings in the suggested countries .</a:t>
            </a:r>
          </a:p>
          <a:p>
            <a:r>
              <a:rPr lang="en-US" sz="1800" dirty="0"/>
              <a:t>The ratings vary between 3.6 to 4.1 on a scale of 5.</a:t>
            </a:r>
          </a:p>
          <a:p>
            <a:r>
              <a:rPr lang="en-US" sz="1800" dirty="0"/>
              <a:t>Qatar has the highest rating of 4.1 followed by Sri Lanka with a rating of 3.9.</a:t>
            </a:r>
          </a:p>
          <a:p>
            <a:r>
              <a:rPr lang="en-US" sz="1800" dirty="0"/>
              <a:t>Canada and Singapore has an average rating of 3.6. </a:t>
            </a:r>
          </a:p>
          <a:p>
            <a:r>
              <a:rPr lang="en-US" sz="1800" dirty="0"/>
              <a:t>The ratings are quite good for these countries so as per the data it can be a good decision if we go for restaurant expansion in these countries.</a:t>
            </a:r>
            <a:endParaRPr lang="en-IN" sz="18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054877830"/>
              </p:ext>
            </p:extLst>
          </p:nvPr>
        </p:nvGraphicFramePr>
        <p:xfrm>
          <a:off x="4629150" y="1825625"/>
          <a:ext cx="3886200" cy="4351338"/>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1083" y="6165304"/>
            <a:ext cx="629389" cy="544701"/>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810088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718"/>
            <a:ext cx="8091782" cy="1188050"/>
          </a:xfrm>
        </p:spPr>
        <p:txBody>
          <a:bodyPr/>
          <a:lstStyle/>
          <a:p>
            <a:pPr algn="ctr"/>
            <a:r>
              <a:rPr lang="en-US" b="1" dirty="0">
                <a:solidFill>
                  <a:srgbClr val="FF0000"/>
                </a:solidFill>
                <a:latin typeface="Algerian" pitchFamily="82" charset="0"/>
              </a:rPr>
              <a:t>Price Range Distribution</a:t>
            </a:r>
            <a:endParaRPr lang="en-IN" b="1" dirty="0">
              <a:solidFill>
                <a:srgbClr val="FF0000"/>
              </a:solidFill>
              <a:latin typeface="Algerian" pitchFamily="82" charset="0"/>
            </a:endParaRPr>
          </a:p>
        </p:txBody>
      </p:sp>
      <p:sp>
        <p:nvSpPr>
          <p:cNvPr id="3" name="Content Placeholder 2"/>
          <p:cNvSpPr>
            <a:spLocks noGrp="1"/>
          </p:cNvSpPr>
          <p:nvPr>
            <p:ph sz="half" idx="1"/>
          </p:nvPr>
        </p:nvSpPr>
        <p:spPr/>
        <p:txBody>
          <a:bodyPr>
            <a:normAutofit/>
          </a:bodyPr>
          <a:lstStyle/>
          <a:p>
            <a:r>
              <a:rPr lang="en-US" sz="2000" dirty="0"/>
              <a:t>In this chart we see the price range distribution in the range of 1 to 4.</a:t>
            </a:r>
          </a:p>
          <a:p>
            <a:r>
              <a:rPr lang="en-US" sz="2000" dirty="0"/>
              <a:t>We see that 42% of restaurant falls under the price range of 1 whereas only 7% of the restaurants falls under the price range of 4.</a:t>
            </a:r>
          </a:p>
          <a:p>
            <a:endParaRPr lang="en-US" sz="2000" dirty="0"/>
          </a:p>
        </p:txBody>
      </p:sp>
      <p:graphicFrame>
        <p:nvGraphicFramePr>
          <p:cNvPr id="5" name="Content Placeholder 4"/>
          <p:cNvGraphicFramePr>
            <a:graphicFrameLocks noGrp="1"/>
          </p:cNvGraphicFramePr>
          <p:nvPr>
            <p:ph sz="half" idx="2"/>
            <p:extLst>
              <p:ext uri="{D42A27DB-BD31-4B8C-83A1-F6EECF244321}">
                <p14:modId xmlns:p14="http://schemas.microsoft.com/office/powerpoint/2010/main" val="3731961038"/>
              </p:ext>
            </p:extLst>
          </p:nvPr>
        </p:nvGraphicFramePr>
        <p:xfrm>
          <a:off x="5076056" y="1628800"/>
          <a:ext cx="3292475" cy="3895899"/>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44406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8"/>
          <p:cNvSpPr>
            <a:spLocks noGrp="1"/>
          </p:cNvSpPr>
          <p:nvPr>
            <p:ph idx="1"/>
          </p:nvPr>
        </p:nvSpPr>
        <p:spPr>
          <a:xfrm>
            <a:off x="571083" y="3406298"/>
            <a:ext cx="7620000" cy="2683768"/>
          </a:xfrm>
        </p:spPr>
        <p:txBody>
          <a:bodyPr>
            <a:normAutofit fontScale="70000" lnSpcReduction="20000"/>
          </a:bodyPr>
          <a:lstStyle/>
          <a:p>
            <a:pPr marL="457200" indent="-457200"/>
            <a:r>
              <a:rPr lang="en-IN" dirty="0"/>
              <a:t>Here we can see the two charts which shows the percentage   </a:t>
            </a:r>
          </a:p>
          <a:p>
            <a:pPr marL="0" indent="0">
              <a:buNone/>
            </a:pPr>
            <a:r>
              <a:rPr lang="en-IN" dirty="0"/>
              <a:t>       of the restaurants offering for table booking and online     </a:t>
            </a:r>
          </a:p>
          <a:p>
            <a:pPr marL="0" indent="0">
              <a:buNone/>
            </a:pPr>
            <a:r>
              <a:rPr lang="en-IN" dirty="0"/>
              <a:t>       delivery. </a:t>
            </a:r>
          </a:p>
          <a:p>
            <a:pPr marL="457200" indent="-457200"/>
            <a:r>
              <a:rPr lang="en-US" dirty="0"/>
              <a:t>We can see that  29% of the restaurants provides online delivery rest 71% do not offer any online delivery service.</a:t>
            </a:r>
          </a:p>
          <a:p>
            <a:pPr marL="457200" indent="-457200"/>
            <a:r>
              <a:rPr lang="en-US" dirty="0"/>
              <a:t>While in the chart 2 we see that only 13% of the restaurants offers for table booking rest 87% do not offer any table booking. </a:t>
            </a:r>
          </a:p>
          <a:p>
            <a:pPr marL="457200" indent="-457200"/>
            <a:r>
              <a:rPr lang="en-US" dirty="0"/>
              <a:t>So if in our new restaurants  we go for online delivery and table booking  then it can be a good strategy .</a:t>
            </a:r>
            <a:endParaRPr lang="en-IN"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5" name="Chart 4"/>
          <p:cNvGraphicFramePr>
            <a:graphicFrameLocks/>
          </p:cNvGraphicFramePr>
          <p:nvPr>
            <p:extLst>
              <p:ext uri="{D42A27DB-BD31-4B8C-83A1-F6EECF244321}">
                <p14:modId xmlns:p14="http://schemas.microsoft.com/office/powerpoint/2010/main" val="3152767559"/>
              </p:ext>
            </p:extLst>
          </p:nvPr>
        </p:nvGraphicFramePr>
        <p:xfrm>
          <a:off x="971600" y="1124745"/>
          <a:ext cx="3168352" cy="1800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Chart 6"/>
          <p:cNvGraphicFramePr>
            <a:graphicFrameLocks/>
          </p:cNvGraphicFramePr>
          <p:nvPr>
            <p:extLst>
              <p:ext uri="{D42A27DB-BD31-4B8C-83A1-F6EECF244321}">
                <p14:modId xmlns:p14="http://schemas.microsoft.com/office/powerpoint/2010/main" val="948851657"/>
              </p:ext>
            </p:extLst>
          </p:nvPr>
        </p:nvGraphicFramePr>
        <p:xfrm>
          <a:off x="4826237" y="1124744"/>
          <a:ext cx="3024336" cy="1800200"/>
        </p:xfrm>
        <a:graphic>
          <a:graphicData uri="http://schemas.openxmlformats.org/drawingml/2006/chart">
            <c:chart xmlns:c="http://schemas.openxmlformats.org/drawingml/2006/chart" xmlns:r="http://schemas.openxmlformats.org/officeDocument/2006/relationships" r:id="rId4"/>
          </a:graphicData>
        </a:graphic>
      </p:graphicFrame>
      <p:sp>
        <p:nvSpPr>
          <p:cNvPr id="2" name="TextBox 1"/>
          <p:cNvSpPr txBox="1"/>
          <p:nvPr/>
        </p:nvSpPr>
        <p:spPr>
          <a:xfrm>
            <a:off x="683568" y="284599"/>
            <a:ext cx="7507515" cy="584775"/>
          </a:xfrm>
          <a:prstGeom prst="rect">
            <a:avLst/>
          </a:prstGeom>
          <a:noFill/>
        </p:spPr>
        <p:txBody>
          <a:bodyPr wrap="square" rtlCol="0">
            <a:spAutoFit/>
          </a:bodyPr>
          <a:lstStyle/>
          <a:p>
            <a:r>
              <a:rPr lang="en-US" sz="3200" b="1" dirty="0">
                <a:solidFill>
                  <a:srgbClr val="FF0000"/>
                </a:solidFill>
                <a:latin typeface="Algerian" pitchFamily="82" charset="0"/>
              </a:rPr>
              <a:t>Table Booking &amp; Online Delivery</a:t>
            </a:r>
            <a:endParaRPr lang="en-IN" b="1" dirty="0">
              <a:solidFill>
                <a:srgbClr val="FF0000"/>
              </a:solidFill>
              <a:latin typeface="Algerian" pitchFamily="82" charset="0"/>
            </a:endParaRPr>
          </a:p>
        </p:txBody>
      </p:sp>
    </p:spTree>
    <p:extLst>
      <p:ext uri="{BB962C8B-B14F-4D97-AF65-F5344CB8AC3E}">
        <p14:creationId xmlns:p14="http://schemas.microsoft.com/office/powerpoint/2010/main" val="283178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16632"/>
            <a:ext cx="7733883" cy="1620098"/>
          </a:xfrm>
        </p:spPr>
        <p:txBody>
          <a:bodyPr>
            <a:normAutofit/>
          </a:bodyPr>
          <a:lstStyle/>
          <a:p>
            <a:pPr algn="ctr"/>
            <a:r>
              <a:rPr lang="en-US" b="1" dirty="0">
                <a:solidFill>
                  <a:srgbClr val="FF0000"/>
                </a:solidFill>
                <a:latin typeface="Algerian" pitchFamily="82" charset="0"/>
              </a:rPr>
              <a:t>Average cost for two in each country in INR</a:t>
            </a:r>
            <a:endParaRPr lang="en-IN" b="1" dirty="0">
              <a:solidFill>
                <a:srgbClr val="FF0000"/>
              </a:solidFill>
              <a:latin typeface="Algerian" pitchFamily="82" charset="0"/>
            </a:endParaRPr>
          </a:p>
        </p:txBody>
      </p:sp>
      <p:sp>
        <p:nvSpPr>
          <p:cNvPr id="3" name="Content Placeholder 2"/>
          <p:cNvSpPr>
            <a:spLocks noGrp="1"/>
          </p:cNvSpPr>
          <p:nvPr>
            <p:ph idx="1"/>
          </p:nvPr>
        </p:nvSpPr>
        <p:spPr/>
        <p:txBody>
          <a:bodyPr>
            <a:normAutofit/>
          </a:bodyPr>
          <a:lstStyle/>
          <a:p>
            <a:r>
              <a:rPr lang="en-US" sz="1800" dirty="0"/>
              <a:t>Here this charts shows the average cost for two people .</a:t>
            </a:r>
          </a:p>
          <a:p>
            <a:r>
              <a:rPr lang="en-US" sz="1800" dirty="0"/>
              <a:t>We can see that Singapore has the highest average cost for two people i.e., Rs.9674 followed by UK(Rs.5,176) and Qatar(Rs.5,126)</a:t>
            </a:r>
            <a:endParaRPr lang="en-IN" sz="1800" dirty="0"/>
          </a:p>
        </p:txBody>
      </p:sp>
      <p:graphicFrame>
        <p:nvGraphicFramePr>
          <p:cNvPr id="5" name="Chart 4"/>
          <p:cNvGraphicFramePr>
            <a:graphicFrameLocks/>
          </p:cNvGraphicFramePr>
          <p:nvPr>
            <p:extLst>
              <p:ext uri="{D42A27DB-BD31-4B8C-83A1-F6EECF244321}">
                <p14:modId xmlns:p14="http://schemas.microsoft.com/office/powerpoint/2010/main" val="3541438786"/>
              </p:ext>
            </p:extLst>
          </p:nvPr>
        </p:nvGraphicFramePr>
        <p:xfrm>
          <a:off x="776401" y="3140968"/>
          <a:ext cx="7056784" cy="3425021"/>
        </p:xfrm>
        <a:graphic>
          <a:graphicData uri="http://schemas.openxmlformats.org/drawingml/2006/chart">
            <c:chart xmlns:c="http://schemas.openxmlformats.org/drawingml/2006/chart" xmlns:r="http://schemas.openxmlformats.org/officeDocument/2006/relationships" r:id="rId2"/>
          </a:graphicData>
        </a:graphic>
      </p:graphicFrame>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475871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solidFill>
                  <a:srgbClr val="FF0000"/>
                </a:solidFill>
                <a:latin typeface="Algerian" pitchFamily="82" charset="0"/>
              </a:rPr>
              <a:t>Top rated Cuisines</a:t>
            </a:r>
            <a:endParaRPr lang="en-IN" dirty="0">
              <a:solidFill>
                <a:srgbClr val="FF0000"/>
              </a:solidFill>
              <a:latin typeface="Algerian" pitchFamily="82" charset="0"/>
            </a:endParaRPr>
          </a:p>
        </p:txBody>
      </p:sp>
      <p:sp>
        <p:nvSpPr>
          <p:cNvPr id="4" name="Date Placeholder 3"/>
          <p:cNvSpPr>
            <a:spLocks noGrp="1"/>
          </p:cNvSpPr>
          <p:nvPr>
            <p:ph type="dt" sz="half" idx="10"/>
          </p:nvPr>
        </p:nvSpPr>
        <p:spPr/>
        <p:txBody>
          <a:bodyPr/>
          <a:lstStyle/>
          <a:p>
            <a:fld id="{DEDF1119-84BF-43AE-8D55-047BD2369206}" type="datetime1">
              <a:rPr lang="en-US" smtClean="0"/>
              <a:t>8/15/2024</a:t>
            </a:fld>
            <a:endParaRPr lang="en-US" dirty="0"/>
          </a:p>
        </p:txBody>
      </p:sp>
      <p:sp>
        <p:nvSpPr>
          <p:cNvPr id="5" name="Footer Placeholder 4"/>
          <p:cNvSpPr>
            <a:spLocks noGrp="1"/>
          </p:cNvSpPr>
          <p:nvPr>
            <p:ph type="ftr" sz="quarter" idx="11"/>
          </p:nvPr>
        </p:nvSpPr>
        <p:spPr/>
        <p:txBody>
          <a:bodyPr/>
          <a:lstStyle/>
          <a:p>
            <a:r>
              <a:rPr lang="en-US" smtClean="0"/>
              <a:t>
              </a:t>
            </a:r>
            <a:endParaRPr lang="en-US" dirty="0"/>
          </a:p>
        </p:txBody>
      </p:sp>
      <p:sp>
        <p:nvSpPr>
          <p:cNvPr id="6" name="Slide Number Placeholder 5"/>
          <p:cNvSpPr>
            <a:spLocks noGrp="1"/>
          </p:cNvSpPr>
          <p:nvPr>
            <p:ph type="sldNum" sz="quarter" idx="12"/>
          </p:nvPr>
        </p:nvSpPr>
        <p:spPr/>
        <p:txBody>
          <a:bodyPr/>
          <a:lstStyle/>
          <a:p>
            <a:fld id="{CC057153-B650-4DEB-B370-79DDCFDCE934}" type="slidenum">
              <a:rPr lang="en-US" smtClean="0"/>
              <a:t>15</a:t>
            </a:fld>
            <a:endParaRPr lang="en-US" dirty="0"/>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68215653"/>
              </p:ext>
            </p:extLst>
          </p:nvPr>
        </p:nvGraphicFramePr>
        <p:xfrm>
          <a:off x="4139952" y="1340768"/>
          <a:ext cx="4679107" cy="4968552"/>
        </p:xfrm>
        <a:graphic>
          <a:graphicData uri="http://schemas.openxmlformats.org/drawingml/2006/chart">
            <c:chart xmlns:c="http://schemas.openxmlformats.org/drawingml/2006/chart" xmlns:r="http://schemas.openxmlformats.org/officeDocument/2006/relationships" r:id="rId2"/>
          </a:graphicData>
        </a:graphic>
      </p:graphicFrame>
      <p:sp>
        <p:nvSpPr>
          <p:cNvPr id="8" name="TextBox 7"/>
          <p:cNvSpPr txBox="1"/>
          <p:nvPr/>
        </p:nvSpPr>
        <p:spPr>
          <a:xfrm>
            <a:off x="1043608" y="1556792"/>
            <a:ext cx="2736304" cy="4862870"/>
          </a:xfrm>
          <a:prstGeom prst="rect">
            <a:avLst/>
          </a:prstGeom>
          <a:noFill/>
        </p:spPr>
        <p:txBody>
          <a:bodyPr wrap="square" rtlCol="0">
            <a:spAutoFit/>
          </a:bodyPr>
          <a:lstStyle/>
          <a:p>
            <a:r>
              <a:rPr lang="en-US" dirty="0" smtClean="0"/>
              <a:t>Here in the chart we can see the top rated cuisines all over the countries.</a:t>
            </a:r>
          </a:p>
          <a:p>
            <a:endParaRPr lang="en-US" dirty="0"/>
          </a:p>
          <a:p>
            <a:r>
              <a:rPr lang="en-US" dirty="0" smtClean="0"/>
              <a:t>We can also see that all the top rated cuisines carry a rating of 4.9.</a:t>
            </a:r>
          </a:p>
          <a:p>
            <a:endParaRPr lang="en-US" dirty="0" smtClean="0"/>
          </a:p>
          <a:p>
            <a:r>
              <a:rPr lang="en-US" dirty="0" smtClean="0"/>
              <a:t>So we can go for some of these cuisines in our new restaurants as these are highly rated  that means mostly preferred by the peoples.</a:t>
            </a:r>
            <a:endParaRPr lang="en-US" dirty="0"/>
          </a:p>
          <a:p>
            <a:endParaRPr lang="en-US" sz="2000" dirty="0" smtClean="0"/>
          </a:p>
          <a:p>
            <a:endParaRPr lang="en-US" sz="2000" dirty="0" smtClean="0"/>
          </a:p>
        </p:txBody>
      </p:sp>
    </p:spTree>
    <p:extLst>
      <p:ext uri="{BB962C8B-B14F-4D97-AF65-F5344CB8AC3E}">
        <p14:creationId xmlns:p14="http://schemas.microsoft.com/office/powerpoint/2010/main" val="15284695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51520" y="404664"/>
            <a:ext cx="8388000" cy="864096"/>
          </a:xfrm>
        </p:spPr>
        <p:txBody>
          <a:bodyPr>
            <a:normAutofit/>
          </a:bodyPr>
          <a:lstStyle/>
          <a:p>
            <a:pPr algn="ctr"/>
            <a:r>
              <a:rPr lang="en-US" sz="4000" b="1" dirty="0">
                <a:solidFill>
                  <a:srgbClr val="FF0000"/>
                </a:solidFill>
                <a:latin typeface="Algerian" pitchFamily="82" charset="0"/>
              </a:rPr>
              <a:t>Dashboard and visualization</a:t>
            </a:r>
            <a:endParaRPr lang="en-IN" sz="4000" b="1" dirty="0">
              <a:solidFill>
                <a:srgbClr val="FF0000"/>
              </a:solidFill>
              <a:latin typeface="Algerian" pitchFamily="82" charset="0"/>
            </a:endParaRP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112" t="10969" r="1388" b="9486"/>
          <a:stretch/>
        </p:blipFill>
        <p:spPr>
          <a:xfrm>
            <a:off x="180496" y="1422400"/>
            <a:ext cx="8856000" cy="4062155"/>
          </a:xfrm>
          <a:prstGeom prst="rect">
            <a:avLst/>
          </a:prstGeom>
        </p:spPr>
      </p:pic>
    </p:spTree>
    <p:extLst>
      <p:ext uri="{BB962C8B-B14F-4D97-AF65-F5344CB8AC3E}">
        <p14:creationId xmlns:p14="http://schemas.microsoft.com/office/powerpoint/2010/main" val="17056324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57200" y="188640"/>
            <a:ext cx="7620000" cy="576064"/>
          </a:xfrm>
        </p:spPr>
        <p:txBody>
          <a:bodyPr>
            <a:normAutofit fontScale="90000"/>
          </a:bodyPr>
          <a:lstStyle/>
          <a:p>
            <a:pPr algn="ctr"/>
            <a:r>
              <a:rPr lang="en-US" b="1" dirty="0" err="1">
                <a:solidFill>
                  <a:srgbClr val="FF0000"/>
                </a:solidFill>
                <a:latin typeface="Algerian" pitchFamily="82" charset="0"/>
              </a:rPr>
              <a:t>DashboArd</a:t>
            </a:r>
            <a:r>
              <a:rPr lang="en-US" b="1" dirty="0">
                <a:solidFill>
                  <a:srgbClr val="FF0000"/>
                </a:solidFill>
                <a:latin typeface="Algerian" pitchFamily="82" charset="0"/>
              </a:rPr>
              <a:t>   explanation</a:t>
            </a:r>
            <a:endParaRPr lang="en-IN" b="1" dirty="0">
              <a:solidFill>
                <a:srgbClr val="FF0000"/>
              </a:solidFill>
              <a:latin typeface="Algerian" pitchFamily="82" charset="0"/>
            </a:endParaRPr>
          </a:p>
        </p:txBody>
      </p:sp>
      <p:sp>
        <p:nvSpPr>
          <p:cNvPr id="5" name="Content Placeholder 4"/>
          <p:cNvSpPr>
            <a:spLocks noGrp="1"/>
          </p:cNvSpPr>
          <p:nvPr>
            <p:ph idx="1"/>
          </p:nvPr>
        </p:nvSpPr>
        <p:spPr>
          <a:xfrm>
            <a:off x="457200" y="764705"/>
            <a:ext cx="7620000" cy="5955420"/>
          </a:xfrm>
        </p:spPr>
        <p:txBody>
          <a:bodyPr vert="horz" lIns="91440" tIns="45720" rIns="91440" bIns="45720" rtlCol="0" anchor="t">
            <a:noAutofit/>
          </a:bodyPr>
          <a:lstStyle/>
          <a:p>
            <a:pPr marL="342900" indent="-342900"/>
            <a:r>
              <a:rPr lang="en-US" sz="1400" dirty="0">
                <a:latin typeface="Times New Roman"/>
                <a:cs typeface="Times New Roman"/>
              </a:rPr>
              <a:t>In our dashboard in the first chart </a:t>
            </a:r>
            <a:r>
              <a:rPr lang="en-US" sz="1400" dirty="0" smtClean="0">
                <a:latin typeface="Times New Roman"/>
                <a:cs typeface="Times New Roman"/>
              </a:rPr>
              <a:t> we </a:t>
            </a:r>
            <a:r>
              <a:rPr lang="en-US" sz="1400" dirty="0">
                <a:latin typeface="Times New Roman"/>
                <a:cs typeface="Times New Roman"/>
              </a:rPr>
              <a:t>see the chart which shows the average cost for two people in each country . We can use the country slicer for deeper insight </a:t>
            </a:r>
            <a:r>
              <a:rPr lang="en-US" sz="1400" dirty="0" smtClean="0">
                <a:latin typeface="Times New Roman"/>
                <a:cs typeface="Times New Roman"/>
              </a:rPr>
              <a:t>.</a:t>
            </a:r>
          </a:p>
          <a:p>
            <a:pPr marL="342900" indent="-342900"/>
            <a:r>
              <a:rPr lang="en-US" sz="1400" dirty="0" smtClean="0">
                <a:latin typeface="Times New Roman"/>
                <a:cs typeface="Times New Roman"/>
              </a:rPr>
              <a:t>In second chart we </a:t>
            </a:r>
            <a:r>
              <a:rPr lang="en-US" sz="1400" dirty="0">
                <a:latin typeface="Times New Roman"/>
                <a:cs typeface="Times New Roman"/>
              </a:rPr>
              <a:t>can see the average number of voters in each country. We can even use slicers to have dynamic look </a:t>
            </a:r>
            <a:r>
              <a:rPr lang="en-US" sz="1400" dirty="0" smtClean="0">
                <a:latin typeface="Times New Roman"/>
                <a:cs typeface="Times New Roman"/>
              </a:rPr>
              <a:t>.</a:t>
            </a:r>
          </a:p>
          <a:p>
            <a:pPr marL="342900" indent="-342900"/>
            <a:r>
              <a:rPr lang="en-US" sz="1400" dirty="0" smtClean="0">
                <a:latin typeface="Times New Roman"/>
                <a:cs typeface="Times New Roman"/>
              </a:rPr>
              <a:t>In the third chart we can see the best rated cuisines and for deeper insights we can use slicers.</a:t>
            </a:r>
          </a:p>
          <a:p>
            <a:pPr marL="342900" indent="-342900"/>
            <a:r>
              <a:rPr lang="en-US" sz="1400" dirty="0" smtClean="0">
                <a:latin typeface="Times New Roman"/>
                <a:cs typeface="Times New Roman"/>
              </a:rPr>
              <a:t>Next we </a:t>
            </a:r>
            <a:r>
              <a:rPr lang="en-US" sz="1400" dirty="0">
                <a:latin typeface="Times New Roman"/>
                <a:cs typeface="Times New Roman"/>
              </a:rPr>
              <a:t>can </a:t>
            </a:r>
            <a:r>
              <a:rPr lang="en-US" sz="1400" dirty="0" smtClean="0">
                <a:latin typeface="Times New Roman"/>
                <a:cs typeface="Times New Roman"/>
              </a:rPr>
              <a:t>have </a:t>
            </a:r>
            <a:r>
              <a:rPr lang="en-US" sz="1400" dirty="0">
                <a:latin typeface="Times New Roman"/>
                <a:cs typeface="Times New Roman"/>
              </a:rPr>
              <a:t>the number of restaurants in each country. There we have seen that India has occupied the largest saturation of about 90%. We can use the country slicers to look for the particular country</a:t>
            </a:r>
            <a:r>
              <a:rPr lang="en-US" sz="1400" dirty="0" smtClean="0">
                <a:latin typeface="Times New Roman"/>
                <a:cs typeface="Times New Roman"/>
              </a:rPr>
              <a:t>.</a:t>
            </a:r>
          </a:p>
          <a:p>
            <a:pPr marL="342900" indent="-342900"/>
            <a:r>
              <a:rPr lang="en-US" sz="1400" dirty="0">
                <a:latin typeface="Times New Roman"/>
                <a:cs typeface="Times New Roman"/>
              </a:rPr>
              <a:t>In </a:t>
            </a:r>
            <a:r>
              <a:rPr lang="en-US" sz="1400" dirty="0" smtClean="0">
                <a:latin typeface="Times New Roman"/>
                <a:cs typeface="Times New Roman"/>
              </a:rPr>
              <a:t>fifth </a:t>
            </a:r>
            <a:r>
              <a:rPr lang="en-US" sz="1400" dirty="0">
                <a:latin typeface="Times New Roman"/>
                <a:cs typeface="Times New Roman"/>
              </a:rPr>
              <a:t>chart we can see the number of restaurants opened over the years . There we have seen that in 2011 least numbers of restaurants were opened and in 2015 the highest number of restaurants were opened . From 2015 we can see a continuous growth over the years . We can use the time slicer as well as the country slicer to have the deeper insights</a:t>
            </a:r>
          </a:p>
          <a:p>
            <a:pPr marL="342900" indent="-342900">
              <a:buFont typeface="Arial" pitchFamily="34" charset="0"/>
              <a:buChar char="•"/>
            </a:pPr>
            <a:r>
              <a:rPr lang="en-US" sz="1400" dirty="0" smtClean="0">
                <a:latin typeface="Times New Roman"/>
                <a:cs typeface="Times New Roman"/>
              </a:rPr>
              <a:t>In next </a:t>
            </a:r>
            <a:r>
              <a:rPr lang="en-US" sz="1400" dirty="0">
                <a:latin typeface="Times New Roman"/>
                <a:cs typeface="Times New Roman"/>
              </a:rPr>
              <a:t>chart we can look for the percentage that are offering for online delivery .</a:t>
            </a:r>
          </a:p>
          <a:p>
            <a:pPr marL="342900" indent="-342900">
              <a:buFont typeface="Arial" pitchFamily="34" charset="0"/>
              <a:buChar char="•"/>
            </a:pPr>
            <a:r>
              <a:rPr lang="en-US" sz="1400" dirty="0">
                <a:latin typeface="Times New Roman"/>
                <a:cs typeface="Times New Roman"/>
              </a:rPr>
              <a:t>Same way in the </a:t>
            </a:r>
            <a:r>
              <a:rPr lang="en-US" sz="1400" dirty="0" smtClean="0">
                <a:latin typeface="Times New Roman"/>
                <a:cs typeface="Times New Roman"/>
              </a:rPr>
              <a:t>second last </a:t>
            </a:r>
            <a:r>
              <a:rPr lang="en-US" sz="1400" dirty="0">
                <a:latin typeface="Times New Roman"/>
                <a:cs typeface="Times New Roman"/>
              </a:rPr>
              <a:t>chart we can look for the percentage of restaurants that offers table booking.</a:t>
            </a:r>
          </a:p>
          <a:p>
            <a:pPr marL="342900" indent="-342900">
              <a:buFont typeface="Arial" pitchFamily="34" charset="0"/>
              <a:buChar char="•"/>
            </a:pPr>
            <a:r>
              <a:rPr lang="en-US" sz="1400" dirty="0">
                <a:latin typeface="Times New Roman"/>
                <a:cs typeface="Times New Roman"/>
              </a:rPr>
              <a:t>In the </a:t>
            </a:r>
            <a:r>
              <a:rPr lang="en-US" sz="1400" dirty="0" smtClean="0">
                <a:latin typeface="Times New Roman"/>
                <a:cs typeface="Times New Roman"/>
              </a:rPr>
              <a:t>last </a:t>
            </a:r>
            <a:r>
              <a:rPr lang="en-US" sz="1400" dirty="0">
                <a:latin typeface="Times New Roman"/>
                <a:cs typeface="Times New Roman"/>
              </a:rPr>
              <a:t>chart doughnut chart we see the restaurants classified in price range from 1 to 4. </a:t>
            </a:r>
            <a:r>
              <a:rPr lang="en-US" sz="1400" dirty="0" smtClean="0">
                <a:latin typeface="Times New Roman"/>
                <a:cs typeface="Times New Roman"/>
              </a:rPr>
              <a:t>.</a:t>
            </a:r>
            <a:endParaRPr lang="en-IN" sz="1400" dirty="0">
              <a:latin typeface="Times New Roman"/>
              <a:cs typeface="Times New Roman"/>
            </a:endParaRPr>
          </a:p>
          <a:p>
            <a:pPr marL="342900" indent="-342900">
              <a:buFont typeface="Arial" pitchFamily="34" charset="0"/>
              <a:buChar char="•"/>
            </a:pPr>
            <a:r>
              <a:rPr lang="en-US" sz="1400" dirty="0" smtClean="0">
                <a:latin typeface="Times New Roman"/>
                <a:cs typeface="Times New Roman"/>
              </a:rPr>
              <a:t>In the dashboard we </a:t>
            </a:r>
            <a:r>
              <a:rPr lang="en-US" sz="1400" dirty="0">
                <a:latin typeface="Times New Roman"/>
                <a:cs typeface="Times New Roman"/>
              </a:rPr>
              <a:t>can </a:t>
            </a:r>
            <a:r>
              <a:rPr lang="en-US" sz="1400" dirty="0" smtClean="0">
                <a:latin typeface="Times New Roman"/>
                <a:cs typeface="Times New Roman"/>
              </a:rPr>
              <a:t> also see </a:t>
            </a:r>
            <a:r>
              <a:rPr lang="en-US" sz="1400" dirty="0">
                <a:latin typeface="Times New Roman"/>
                <a:cs typeface="Times New Roman"/>
              </a:rPr>
              <a:t>the various rating distribution like restaurants with 2+ ratings  and 3+ as well as 4+ ratings.</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91083" y="612546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8814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57200" y="274638"/>
            <a:ext cx="6131024" cy="1143000"/>
          </a:xfrm>
        </p:spPr>
        <p:txBody>
          <a:bodyPr>
            <a:normAutofit/>
          </a:bodyPr>
          <a:lstStyle/>
          <a:p>
            <a:pPr algn="ctr"/>
            <a:r>
              <a:rPr lang="en-US" sz="5400" b="1" dirty="0">
                <a:solidFill>
                  <a:srgbClr val="FF0000"/>
                </a:solidFill>
                <a:latin typeface="Algerian" pitchFamily="82" charset="0"/>
              </a:rPr>
              <a:t>Conclusion</a:t>
            </a:r>
            <a:endParaRPr lang="en-IN" b="1" dirty="0">
              <a:solidFill>
                <a:srgbClr val="FF0000"/>
              </a:solidFill>
              <a:latin typeface="Algerian" pitchFamily="82" charset="0"/>
            </a:endParaRPr>
          </a:p>
        </p:txBody>
      </p:sp>
      <p:pic>
        <p:nvPicPr>
          <p:cNvPr id="9" name="Content Placeholder 8"/>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44208" y="116632"/>
            <a:ext cx="2266950" cy="2019300"/>
          </a:xfrm>
        </p:spPr>
      </p:pic>
      <p:sp>
        <p:nvSpPr>
          <p:cNvPr id="8" name="Text Placeholder 7"/>
          <p:cNvSpPr>
            <a:spLocks noGrp="1"/>
          </p:cNvSpPr>
          <p:nvPr>
            <p:ph type="body" sz="half" idx="4294967295"/>
          </p:nvPr>
        </p:nvSpPr>
        <p:spPr>
          <a:xfrm>
            <a:off x="592156" y="2147371"/>
            <a:ext cx="6457185" cy="4267755"/>
          </a:xfrm>
        </p:spPr>
        <p:txBody>
          <a:bodyPr>
            <a:normAutofit/>
          </a:bodyPr>
          <a:lstStyle/>
          <a:p>
            <a:r>
              <a:rPr lang="en-US" dirty="0"/>
              <a:t>Analyzed the data and identified countries where newer restaurants can be opened.</a:t>
            </a:r>
          </a:p>
          <a:p>
            <a:r>
              <a:rPr lang="en-US" dirty="0"/>
              <a:t>Identified the states and the cities where we can open the restaurant within the suggested country on the basis of the average cost , ratings , no. of restaurants already opened there , price range etc.</a:t>
            </a:r>
          </a:p>
          <a:p>
            <a:r>
              <a:rPr lang="en-US" dirty="0"/>
              <a:t>All these cities has the highest average cost for two and less market saturation that means less competition.</a:t>
            </a:r>
          </a:p>
          <a:p>
            <a:endParaRPr lang="en-IN" dirty="0"/>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497866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57199" y="273050"/>
            <a:ext cx="7375985" cy="1162050"/>
          </a:xfrm>
        </p:spPr>
        <p:txBody>
          <a:bodyPr>
            <a:normAutofit/>
          </a:bodyPr>
          <a:lstStyle/>
          <a:p>
            <a:pPr algn="ctr"/>
            <a:r>
              <a:rPr lang="en-US" sz="6000" b="1" dirty="0">
                <a:solidFill>
                  <a:srgbClr val="FF0000"/>
                </a:solidFill>
                <a:latin typeface="Algerian" pitchFamily="82" charset="0"/>
              </a:rPr>
              <a:t>References</a:t>
            </a:r>
            <a:endParaRPr lang="en-IN" b="1" dirty="0">
              <a:solidFill>
                <a:srgbClr val="FF0000"/>
              </a:solidFill>
              <a:latin typeface="Algerian" pitchFamily="82"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2369" y="2363788"/>
            <a:ext cx="2447925" cy="1866900"/>
          </a:xfrm>
        </p:spPr>
      </p:pic>
      <p:sp>
        <p:nvSpPr>
          <p:cNvPr id="5" name="Text Placeholder 4"/>
          <p:cNvSpPr>
            <a:spLocks noGrp="1"/>
          </p:cNvSpPr>
          <p:nvPr>
            <p:ph type="body" sz="half" idx="2"/>
          </p:nvPr>
        </p:nvSpPr>
        <p:spPr>
          <a:xfrm>
            <a:off x="709462" y="1828760"/>
            <a:ext cx="4274352" cy="4480560"/>
          </a:xfrm>
        </p:spPr>
        <p:txBody>
          <a:bodyPr/>
          <a:lstStyle/>
          <a:p>
            <a:pPr algn="l"/>
            <a:r>
              <a:rPr lang="en-US" dirty="0">
                <a:highlight>
                  <a:srgbClr val="000000"/>
                </a:highlight>
              </a:rPr>
              <a:t>D</a:t>
            </a:r>
            <a:r>
              <a:rPr lang="en-US" dirty="0" smtClean="0">
                <a:highlight>
                  <a:srgbClr val="000000"/>
                </a:highlight>
              </a:rPr>
              <a:t>ata </a:t>
            </a:r>
            <a:r>
              <a:rPr lang="en-US" dirty="0">
                <a:highlight>
                  <a:srgbClr val="000000"/>
                </a:highlight>
              </a:rPr>
              <a:t>provided by the team.</a:t>
            </a:r>
          </a:p>
          <a:p>
            <a:pPr algn="l"/>
            <a:r>
              <a:rPr lang="en-US" dirty="0">
                <a:highlight>
                  <a:srgbClr val="000000"/>
                </a:highlight>
              </a:rPr>
              <a:t>Software used : MS </a:t>
            </a:r>
            <a:r>
              <a:rPr lang="en-US" dirty="0" err="1">
                <a:highlight>
                  <a:srgbClr val="000000"/>
                </a:highlight>
              </a:rPr>
              <a:t>Powerpoint</a:t>
            </a:r>
            <a:r>
              <a:rPr lang="en-US" dirty="0">
                <a:highlight>
                  <a:srgbClr val="000000"/>
                </a:highlight>
              </a:rPr>
              <a:t> 2010</a:t>
            </a:r>
            <a:endParaRPr lang="en-IN" dirty="0">
              <a:highlight>
                <a:srgbClr val="000000"/>
              </a:highlight>
            </a:endParaRP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574433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vert="horz" lIns="91440" tIns="45720" rIns="91440" bIns="45720" rtlCol="0" anchor="ctr">
            <a:normAutofit/>
          </a:bodyPr>
          <a:lstStyle/>
          <a:p>
            <a:pPr algn="ctr"/>
            <a:r>
              <a:rPr lang="en-US" sz="5400" b="1" kern="1200" dirty="0">
                <a:solidFill>
                  <a:srgbClr val="FF0000"/>
                </a:solidFill>
                <a:latin typeface="Algerian" pitchFamily="82" charset="0"/>
              </a:rPr>
              <a:t>About  Zomato</a:t>
            </a:r>
          </a:p>
        </p:txBody>
      </p:sp>
      <p:sp>
        <p:nvSpPr>
          <p:cNvPr id="3" name="Content Placeholder 2"/>
          <p:cNvSpPr>
            <a:spLocks/>
          </p:cNvSpPr>
          <p:nvPr/>
        </p:nvSpPr>
        <p:spPr>
          <a:xfrm>
            <a:off x="1469749" y="2359635"/>
            <a:ext cx="2829810" cy="3373621"/>
          </a:xfrm>
          <a:prstGeom prst="rect">
            <a:avLst/>
          </a:prstGeom>
        </p:spPr>
        <p:txBody>
          <a:bodyPr>
            <a:normAutofit/>
          </a:bodyPr>
          <a:lstStyle/>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dirty="0"/>
          </a:p>
          <a:p>
            <a:pPr defTabSz="704088">
              <a:lnSpc>
                <a:spcPct val="90000"/>
              </a:lnSpc>
              <a:spcAft>
                <a:spcPts val="600"/>
              </a:spcAft>
            </a:pPr>
            <a:r>
              <a:rPr lang="en-US" sz="1600" kern="1200" dirty="0" err="1" smtClean="0">
                <a:solidFill>
                  <a:schemeClr val="tx1"/>
                </a:solidFill>
              </a:rPr>
              <a:t>Zomato</a:t>
            </a:r>
            <a:r>
              <a:rPr lang="en-US" sz="1600" kern="1200" dirty="0" smtClean="0">
                <a:solidFill>
                  <a:schemeClr val="tx1"/>
                </a:solidFill>
              </a:rPr>
              <a:t> </a:t>
            </a:r>
            <a:r>
              <a:rPr lang="en-US" sz="1600" kern="1200" dirty="0">
                <a:solidFill>
                  <a:schemeClr val="tx1"/>
                </a:solidFill>
              </a:rPr>
              <a:t>is an Indian multinational restaurant aggregator and food delivery company. It was founded by Deepinder Goyal and Pankaj </a:t>
            </a:r>
            <a:r>
              <a:rPr lang="en-US" sz="1600" kern="1200" dirty="0" err="1">
                <a:solidFill>
                  <a:schemeClr val="tx1"/>
                </a:solidFill>
              </a:rPr>
              <a:t>Chaddah</a:t>
            </a:r>
            <a:r>
              <a:rPr lang="en-US" sz="1600" kern="1200" dirty="0">
                <a:solidFill>
                  <a:schemeClr val="tx1"/>
                </a:solidFill>
              </a:rPr>
              <a:t> in 2008.</a:t>
            </a:r>
            <a:endParaRPr lang="en-IN" sz="1600" dirty="0"/>
          </a:p>
        </p:txBody>
      </p:sp>
      <p:sp>
        <p:nvSpPr>
          <p:cNvPr id="4" name="Content Placeholder 3"/>
          <p:cNvSpPr>
            <a:spLocks/>
          </p:cNvSpPr>
          <p:nvPr/>
        </p:nvSpPr>
        <p:spPr>
          <a:xfrm>
            <a:off x="4580222" y="2223553"/>
            <a:ext cx="3111983" cy="3437696"/>
          </a:xfrm>
          <a:prstGeom prst="rect">
            <a:avLst/>
          </a:prstGeom>
        </p:spPr>
        <p:txBody>
          <a:bodyPr>
            <a:normAutofit lnSpcReduction="10000"/>
          </a:bodyPr>
          <a:lstStyle/>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endParaRPr lang="en-US" sz="1386" kern="1200" dirty="0">
              <a:solidFill>
                <a:schemeClr val="tx1"/>
              </a:solidFill>
              <a:latin typeface="+mn-lt"/>
              <a:ea typeface="+mn-ea"/>
              <a:cs typeface="+mn-cs"/>
            </a:endParaRPr>
          </a:p>
          <a:p>
            <a:pPr defTabSz="704088">
              <a:lnSpc>
                <a:spcPct val="90000"/>
              </a:lnSpc>
              <a:spcAft>
                <a:spcPts val="600"/>
              </a:spcAft>
            </a:pPr>
            <a:r>
              <a:rPr lang="en-US" sz="1600" kern="1200" dirty="0" err="1" smtClean="0">
                <a:solidFill>
                  <a:schemeClr val="tx1"/>
                </a:solidFill>
              </a:rPr>
              <a:t>Zomato</a:t>
            </a:r>
            <a:r>
              <a:rPr lang="en-US" sz="1600" kern="1200" dirty="0" smtClean="0">
                <a:solidFill>
                  <a:schemeClr val="tx1"/>
                </a:solidFill>
              </a:rPr>
              <a:t> </a:t>
            </a:r>
            <a:r>
              <a:rPr lang="en-US" sz="1600" kern="1200" dirty="0">
                <a:solidFill>
                  <a:schemeClr val="tx1"/>
                </a:solidFill>
              </a:rPr>
              <a:t>charges a 20-25% commission from the particular restaurant for each order placed. In some regions, the commission rate may vary from 5-7%.</a:t>
            </a:r>
            <a:endParaRPr lang="en-IN" sz="16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3473" y="1412775"/>
            <a:ext cx="5937053" cy="2274945"/>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172400" y="5852833"/>
            <a:ext cx="551564" cy="45822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891904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332656"/>
            <a:ext cx="8092164" cy="864095"/>
          </a:xfrm>
        </p:spPr>
        <p:txBody>
          <a:bodyPr>
            <a:normAutofit fontScale="90000"/>
          </a:bodyPr>
          <a:lstStyle/>
          <a:p>
            <a:pPr algn="ctr"/>
            <a:r>
              <a:rPr lang="en-US" dirty="0">
                <a:solidFill>
                  <a:srgbClr val="FF0000"/>
                </a:solidFill>
              </a:rPr>
              <a:t>     </a:t>
            </a:r>
            <a:r>
              <a:rPr lang="en-US" b="1" dirty="0" smtClean="0">
                <a:solidFill>
                  <a:srgbClr val="FF0000"/>
                </a:solidFill>
                <a:latin typeface="Algerian"/>
              </a:rPr>
              <a:t>Analysis </a:t>
            </a:r>
            <a:r>
              <a:rPr lang="en-US" b="1" dirty="0">
                <a:solidFill>
                  <a:srgbClr val="FF0000"/>
                </a:solidFill>
                <a:latin typeface="Algerian"/>
              </a:rPr>
              <a:t>Objective</a:t>
            </a:r>
            <a:r>
              <a:rPr lang="en-US" dirty="0">
                <a:solidFill>
                  <a:srgbClr val="FF0000"/>
                </a:solidFill>
              </a:rPr>
              <a:t/>
            </a:r>
            <a:br>
              <a:rPr lang="en-US" dirty="0">
                <a:solidFill>
                  <a:srgbClr val="FF0000"/>
                </a:solidFill>
              </a:rPr>
            </a:br>
            <a:r>
              <a:rPr lang="en-US" dirty="0">
                <a:solidFill>
                  <a:srgbClr val="FF0000"/>
                </a:solidFill>
              </a:rPr>
              <a:t> </a:t>
            </a:r>
            <a:endParaRPr lang="en-IN" dirty="0">
              <a:solidFill>
                <a:srgbClr val="FF0000"/>
              </a:solidFill>
            </a:endParaRPr>
          </a:p>
        </p:txBody>
      </p:sp>
      <p:sp>
        <p:nvSpPr>
          <p:cNvPr id="6" name="Content Placeholder 5"/>
          <p:cNvSpPr>
            <a:spLocks noGrp="1"/>
          </p:cNvSpPr>
          <p:nvPr>
            <p:ph idx="1"/>
          </p:nvPr>
        </p:nvSpPr>
        <p:spPr>
          <a:xfrm>
            <a:off x="457200" y="1052736"/>
            <a:ext cx="7620000" cy="5348064"/>
          </a:xfrm>
        </p:spPr>
        <p:txBody>
          <a:bodyPr/>
          <a:lstStyle/>
          <a:p>
            <a:r>
              <a:rPr lang="en-US" sz="1600" dirty="0"/>
              <a:t>Identifying the new location where Zomato can open new restaurants and expand its business.</a:t>
            </a:r>
          </a:p>
          <a:p>
            <a:r>
              <a:rPr lang="en-US" sz="1600" dirty="0"/>
              <a:t>Analyze restaurants ratings and the price range for deeper insights for better decision making .</a:t>
            </a:r>
          </a:p>
          <a:p>
            <a:r>
              <a:rPr lang="en-US" sz="1600" dirty="0"/>
              <a:t>To analyze and calculate the expenditure so that we can control our expenditure in the newer</a:t>
            </a:r>
            <a:br>
              <a:rPr lang="en-US" sz="1600" dirty="0"/>
            </a:br>
            <a:r>
              <a:rPr lang="en-US" sz="1600" dirty="0"/>
              <a:t>restaurants.</a:t>
            </a:r>
          </a:p>
          <a:p>
            <a:r>
              <a:rPr lang="en-US" sz="1600" dirty="0"/>
              <a:t>Analyze the cuisines we should go for in the restaurants.</a:t>
            </a:r>
          </a:p>
          <a:p>
            <a:endParaRPr lang="en-US" dirty="0"/>
          </a:p>
          <a:p>
            <a:pPr marL="114300" indent="0">
              <a:buNone/>
            </a:pPr>
            <a:endParaRPr lang="en-US" dirty="0"/>
          </a:p>
          <a:p>
            <a:endParaRPr lang="en-IN"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3496" y="3986148"/>
            <a:ext cx="6408712" cy="2520280"/>
          </a:xfrm>
          <a:prstGeom prst="rect">
            <a:avLst/>
          </a:prstGeom>
          <a:ln>
            <a:noFill/>
          </a:ln>
          <a:effectLst>
            <a:outerShdw blurRad="292100" dist="139700" dir="2700000" algn="tl" rotWithShape="0">
              <a:srgbClr val="333333">
                <a:alpha val="65000"/>
              </a:srgbClr>
            </a:outerShdw>
          </a:effectLst>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191083" y="6115341"/>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938824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11560" y="188640"/>
            <a:ext cx="7776864" cy="1371600"/>
          </a:xfrm>
        </p:spPr>
        <p:txBody>
          <a:bodyPr>
            <a:normAutofit fontScale="90000"/>
          </a:bodyPr>
          <a:lstStyle/>
          <a:p>
            <a:pPr algn="ctr"/>
            <a:r>
              <a:rPr lang="en-US" sz="4800" b="1" dirty="0">
                <a:solidFill>
                  <a:srgbClr val="FF0000"/>
                </a:solidFill>
                <a:latin typeface="Algerian" pitchFamily="82" charset="0"/>
              </a:rPr>
              <a:t>Data summary of Zomato</a:t>
            </a:r>
            <a:endParaRPr lang="en-IN" sz="4800" b="1" dirty="0">
              <a:solidFill>
                <a:srgbClr val="FF0000"/>
              </a:solidFill>
              <a:latin typeface="Algerian" pitchFamily="82" charset="0"/>
            </a:endParaRPr>
          </a:p>
        </p:txBody>
      </p:sp>
      <p:sp>
        <p:nvSpPr>
          <p:cNvPr id="6" name="Content Placeholder 5"/>
          <p:cNvSpPr>
            <a:spLocks noGrp="1"/>
          </p:cNvSpPr>
          <p:nvPr>
            <p:ph sz="half" idx="1"/>
          </p:nvPr>
        </p:nvSpPr>
        <p:spPr>
          <a:xfrm>
            <a:off x="755576" y="1202981"/>
            <a:ext cx="4101303" cy="4912361"/>
          </a:xfrm>
        </p:spPr>
        <p:txBody>
          <a:bodyPr>
            <a:noAutofit/>
          </a:bodyPr>
          <a:lstStyle/>
          <a:p>
            <a:pPr fontAlgn="base"/>
            <a:r>
              <a:rPr lang="en-US" sz="1200" b="1" dirty="0"/>
              <a:t>Restaurant ID: </a:t>
            </a:r>
            <a:r>
              <a:rPr lang="en-US" sz="1200" dirty="0"/>
              <a:t>Unique identifier for each restaurant.</a:t>
            </a:r>
            <a:endParaRPr lang="en-US" sz="1200" b="1" dirty="0"/>
          </a:p>
          <a:p>
            <a:pPr fontAlgn="base"/>
            <a:r>
              <a:rPr lang="en-US" sz="1200" b="1" dirty="0"/>
              <a:t>Restaurant Name: </a:t>
            </a:r>
            <a:r>
              <a:rPr lang="en-US" sz="1200" dirty="0"/>
              <a:t>The name of the restaurant.</a:t>
            </a:r>
            <a:endParaRPr lang="en-US" sz="1200" b="1" dirty="0"/>
          </a:p>
          <a:p>
            <a:pPr fontAlgn="base"/>
            <a:r>
              <a:rPr lang="en-US" sz="1200" b="1" dirty="0"/>
              <a:t>Country Code: </a:t>
            </a:r>
            <a:r>
              <a:rPr lang="en-US" sz="1200" dirty="0"/>
              <a:t>Country code of the location where the restaurant is situated.</a:t>
            </a:r>
            <a:endParaRPr lang="en-US" sz="1200" b="1" dirty="0"/>
          </a:p>
          <a:p>
            <a:pPr fontAlgn="base"/>
            <a:r>
              <a:rPr lang="en-US" sz="1200" b="1" dirty="0"/>
              <a:t>City: </a:t>
            </a:r>
            <a:r>
              <a:rPr lang="en-US" sz="1200" dirty="0"/>
              <a:t>The city where the restaurant is located.</a:t>
            </a:r>
            <a:endParaRPr lang="en-US" sz="1200" b="1" dirty="0"/>
          </a:p>
          <a:p>
            <a:pPr fontAlgn="base"/>
            <a:r>
              <a:rPr lang="en-US" sz="1200" b="1" dirty="0"/>
              <a:t>Address: </a:t>
            </a:r>
            <a:r>
              <a:rPr lang="en-US" sz="1200" dirty="0"/>
              <a:t>The specific address of the restaurant.</a:t>
            </a:r>
            <a:endParaRPr lang="en-US" sz="1200" b="1" dirty="0"/>
          </a:p>
          <a:p>
            <a:pPr fontAlgn="base"/>
            <a:r>
              <a:rPr lang="en-US" sz="1200" b="1" dirty="0"/>
              <a:t>Locality: </a:t>
            </a:r>
            <a:r>
              <a:rPr lang="en-US" sz="1200" dirty="0"/>
              <a:t>The locality or neighborhood where the restaurant is situated.</a:t>
            </a:r>
            <a:endParaRPr lang="en-US" sz="1200" b="1" dirty="0"/>
          </a:p>
          <a:p>
            <a:pPr fontAlgn="base"/>
            <a:r>
              <a:rPr lang="en-US" sz="1200" b="1" dirty="0"/>
              <a:t>Locality Verbose: </a:t>
            </a:r>
            <a:r>
              <a:rPr lang="en-US" sz="1200" dirty="0"/>
              <a:t>Detailed information about the locality.</a:t>
            </a:r>
            <a:endParaRPr lang="en-US" sz="1200" b="1" dirty="0"/>
          </a:p>
          <a:p>
            <a:pPr fontAlgn="base"/>
            <a:r>
              <a:rPr lang="en-US" sz="1200" b="1" dirty="0"/>
              <a:t>Longitude: </a:t>
            </a:r>
            <a:r>
              <a:rPr lang="en-US" sz="1200" dirty="0"/>
              <a:t>The geographical longitude coordinate of the restaurant.</a:t>
            </a:r>
            <a:endParaRPr lang="en-US" sz="1200" b="1" dirty="0"/>
          </a:p>
          <a:p>
            <a:pPr fontAlgn="base"/>
            <a:r>
              <a:rPr lang="en-US" sz="1200" b="1" dirty="0"/>
              <a:t>Latitude: </a:t>
            </a:r>
            <a:r>
              <a:rPr lang="en-US" sz="1200" dirty="0"/>
              <a:t>The geographical latitude coordinate of the restaurant.</a:t>
            </a:r>
            <a:endParaRPr lang="en-US" sz="1200" b="1" dirty="0"/>
          </a:p>
          <a:p>
            <a:pPr fontAlgn="base"/>
            <a:r>
              <a:rPr lang="en-US" sz="1200" b="1" dirty="0"/>
              <a:t>Cuisines: </a:t>
            </a:r>
            <a:r>
              <a:rPr lang="en-US" sz="1200" dirty="0"/>
              <a:t>The type of cuisine offered by the restaurant.</a:t>
            </a:r>
            <a:endParaRPr lang="en-US" sz="1200" b="1" dirty="0"/>
          </a:p>
          <a:p>
            <a:pPr fontAlgn="base"/>
            <a:r>
              <a:rPr lang="en-US" sz="1200" b="1" dirty="0"/>
              <a:t>Currency: </a:t>
            </a:r>
            <a:r>
              <a:rPr lang="en-US" sz="1200" dirty="0"/>
              <a:t>The currency used for transactions in the restaurant.</a:t>
            </a:r>
            <a:endParaRPr lang="en-US" sz="1200" b="1" dirty="0"/>
          </a:p>
          <a:p>
            <a:endParaRPr lang="en-IN" sz="1200" dirty="0"/>
          </a:p>
        </p:txBody>
      </p:sp>
      <p:sp>
        <p:nvSpPr>
          <p:cNvPr id="7" name="Content Placeholder 6"/>
          <p:cNvSpPr>
            <a:spLocks noGrp="1"/>
          </p:cNvSpPr>
          <p:nvPr>
            <p:ph sz="half" idx="2"/>
          </p:nvPr>
        </p:nvSpPr>
        <p:spPr>
          <a:xfrm>
            <a:off x="4860032" y="1202981"/>
            <a:ext cx="3688950" cy="4911553"/>
          </a:xfrm>
        </p:spPr>
        <p:txBody>
          <a:bodyPr>
            <a:normAutofit lnSpcReduction="10000"/>
          </a:bodyPr>
          <a:lstStyle/>
          <a:p>
            <a:pPr fontAlgn="base"/>
            <a:r>
              <a:rPr lang="en-US" sz="1200" b="1" dirty="0"/>
              <a:t>Has Table booking: </a:t>
            </a:r>
            <a:r>
              <a:rPr lang="en-US" sz="1200" dirty="0"/>
              <a:t>Indicates whether the restaurant has a table booking option (Yes/No).</a:t>
            </a:r>
            <a:endParaRPr lang="en-US" sz="1200" b="1" dirty="0"/>
          </a:p>
          <a:p>
            <a:pPr fontAlgn="base"/>
            <a:r>
              <a:rPr lang="en-US" sz="1200" b="1" dirty="0"/>
              <a:t>Has Online delivery: </a:t>
            </a:r>
            <a:r>
              <a:rPr lang="en-US" sz="1200" dirty="0"/>
              <a:t>Indicates whether the restaurant offers online delivery (Yes/No).</a:t>
            </a:r>
            <a:endParaRPr lang="en-US" sz="1200" b="1" dirty="0"/>
          </a:p>
          <a:p>
            <a:pPr fontAlgn="base"/>
            <a:r>
              <a:rPr lang="en-US" sz="1200" b="1" dirty="0"/>
              <a:t>Is delivering now: </a:t>
            </a:r>
            <a:r>
              <a:rPr lang="en-US" sz="1200" dirty="0"/>
              <a:t>Indicates whether the restaurant is currently delivering (Yes/No).</a:t>
            </a:r>
            <a:endParaRPr lang="en-US" sz="1200" b="1" dirty="0"/>
          </a:p>
          <a:p>
            <a:pPr fontAlgn="base"/>
            <a:r>
              <a:rPr lang="en-US" sz="1200" b="1" dirty="0"/>
              <a:t>Switch to order menu: </a:t>
            </a:r>
            <a:r>
              <a:rPr lang="en-US" sz="1200" dirty="0"/>
              <a:t>Indicates whether users can switch to the order menu (Yes/No).</a:t>
            </a:r>
            <a:endParaRPr lang="en-US" sz="1200" b="1" dirty="0"/>
          </a:p>
          <a:p>
            <a:pPr fontAlgn="base"/>
            <a:r>
              <a:rPr lang="en-US" sz="1200" b="1" dirty="0"/>
              <a:t>Price range: </a:t>
            </a:r>
            <a:r>
              <a:rPr lang="en-US" sz="1200" dirty="0"/>
              <a:t>A numeric value indicating the price range category of the restaurant.</a:t>
            </a:r>
            <a:endParaRPr lang="en-US" sz="1200" b="1" dirty="0"/>
          </a:p>
          <a:p>
            <a:pPr fontAlgn="base"/>
            <a:r>
              <a:rPr lang="en-US" sz="1200" b="1" dirty="0"/>
              <a:t>Votes: </a:t>
            </a:r>
            <a:r>
              <a:rPr lang="en-US" sz="1200" dirty="0"/>
              <a:t>The number of votes or ratings/(feedback) received by the restaurant.</a:t>
            </a:r>
            <a:endParaRPr lang="en-US" sz="1200" b="1" dirty="0"/>
          </a:p>
          <a:p>
            <a:pPr fontAlgn="base"/>
            <a:r>
              <a:rPr lang="en-US" sz="1200" b="1" dirty="0"/>
              <a:t>Average Cost for two: </a:t>
            </a:r>
            <a:r>
              <a:rPr lang="en-US" sz="1200" dirty="0"/>
              <a:t>The average cost for two people dining at the restaurant.</a:t>
            </a:r>
            <a:endParaRPr lang="en-US" sz="1200" b="1" dirty="0"/>
          </a:p>
          <a:p>
            <a:pPr fontAlgn="base"/>
            <a:r>
              <a:rPr lang="en-US" sz="1200" b="1" dirty="0"/>
              <a:t>Rating: </a:t>
            </a:r>
            <a:r>
              <a:rPr lang="en-US" sz="1200" dirty="0"/>
              <a:t>The overall rating of the restaurant is based on user reviews.</a:t>
            </a:r>
            <a:endParaRPr lang="en-US" sz="1200" b="1" dirty="0"/>
          </a:p>
          <a:p>
            <a:pPr fontAlgn="base"/>
            <a:r>
              <a:rPr lang="en-US" sz="1200" b="1" dirty="0" err="1"/>
              <a:t>Datekey</a:t>
            </a:r>
            <a:r>
              <a:rPr lang="en-US" sz="1200" b="1" dirty="0"/>
              <a:t> opening: </a:t>
            </a:r>
            <a:r>
              <a:rPr lang="en-US" sz="1200" dirty="0"/>
              <a:t>The date when the restaurant was opened.</a:t>
            </a:r>
            <a:endParaRPr lang="en-US" sz="1200" b="1" dirty="0"/>
          </a:p>
          <a:p>
            <a:endParaRPr lang="en-IN" sz="1200"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6985649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solidFill>
                  <a:srgbClr val="FF0000"/>
                </a:solidFill>
                <a:latin typeface="Algerian" pitchFamily="82" charset="0"/>
              </a:rPr>
              <a:t>Analytical Approach and Tools</a:t>
            </a:r>
            <a:endParaRPr lang="en-IN" b="1" i="1" dirty="0">
              <a:solidFill>
                <a:srgbClr val="FF0000"/>
              </a:solidFill>
              <a:latin typeface="Algerian" pitchFamily="82" charset="0"/>
            </a:endParaRPr>
          </a:p>
        </p:txBody>
      </p:sp>
      <p:sp>
        <p:nvSpPr>
          <p:cNvPr id="3" name="Content Placeholder 2"/>
          <p:cNvSpPr>
            <a:spLocks noGrp="1"/>
          </p:cNvSpPr>
          <p:nvPr>
            <p:ph sz="half" idx="1"/>
          </p:nvPr>
        </p:nvSpPr>
        <p:spPr>
          <a:xfrm>
            <a:off x="899592" y="1340693"/>
            <a:ext cx="3672408" cy="4760070"/>
          </a:xfrm>
        </p:spPr>
        <p:txBody>
          <a:bodyPr>
            <a:normAutofit fontScale="92500" lnSpcReduction="10000"/>
          </a:bodyPr>
          <a:lstStyle/>
          <a:p>
            <a:r>
              <a:rPr lang="en-US" sz="1600" b="0" dirty="0"/>
              <a:t>Data Cleaning: Utilized function like Clean, remove duplicates to ensure data accuracy.</a:t>
            </a:r>
          </a:p>
          <a:p>
            <a:r>
              <a:rPr lang="en-US" sz="1600" b="0" dirty="0"/>
              <a:t>Data Enrichment: Enhanced the dataset with additional variables using VLOOKUP, Concatenate, IF  &amp; AND operators, Find &amp; REPLACE to cross reference external data source.</a:t>
            </a:r>
          </a:p>
          <a:p>
            <a:r>
              <a:rPr lang="en-US" sz="1600" b="0" dirty="0"/>
              <a:t>Descriptive Analysis: Employed pivot tables to for summarizing key metrics and analyzing the expansion for Zomato across different countries and states.</a:t>
            </a:r>
          </a:p>
          <a:p>
            <a:r>
              <a:rPr lang="en-US" sz="1600" b="0" dirty="0"/>
              <a:t>Visualization: Created dynamic charts and dashboards for data representation and enabling interactive data exploration.</a:t>
            </a:r>
            <a:endParaRPr lang="en-IN" sz="1600" b="0" dirty="0"/>
          </a:p>
        </p:txBody>
      </p:sp>
      <p:pic>
        <p:nvPicPr>
          <p:cNvPr id="9" name="Content Placeholder 8"/>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338762" y="3077369"/>
            <a:ext cx="2466975" cy="1847850"/>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16016" y="1340769"/>
            <a:ext cx="4037062" cy="1440159"/>
          </a:xfrm>
          <a:prstGeom prst="rect">
            <a:avLst/>
          </a:prstGeo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68144" y="4349955"/>
            <a:ext cx="2884934" cy="1905000"/>
          </a:xfrm>
          <a:prstGeom prst="rect">
            <a:avLst/>
          </a:prstGeom>
        </p:spPr>
      </p:pic>
      <p:pic>
        <p:nvPicPr>
          <p:cNvPr id="8" name="Picture 7"/>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028384" y="6254955"/>
            <a:ext cx="520598" cy="48641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13576089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188640"/>
            <a:ext cx="7848872" cy="1224136"/>
          </a:xfrm>
        </p:spPr>
        <p:txBody>
          <a:bodyPr>
            <a:normAutofit/>
          </a:bodyPr>
          <a:lstStyle/>
          <a:p>
            <a:pPr algn="ctr"/>
            <a:r>
              <a:rPr lang="en-US" b="1" i="1" dirty="0">
                <a:solidFill>
                  <a:srgbClr val="FF0000"/>
                </a:solidFill>
                <a:latin typeface="Algerian" pitchFamily="82" charset="0"/>
              </a:rPr>
              <a:t>No. of restaurants in each country</a:t>
            </a:r>
            <a:endParaRPr lang="en-IN" b="1" i="1" dirty="0">
              <a:solidFill>
                <a:srgbClr val="FF0000"/>
              </a:solidFill>
              <a:latin typeface="Algerian" pitchFamily="82"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graphicFrame>
        <p:nvGraphicFramePr>
          <p:cNvPr id="6" name="Chart 5"/>
          <p:cNvGraphicFramePr/>
          <p:nvPr>
            <p:extLst>
              <p:ext uri="{D42A27DB-BD31-4B8C-83A1-F6EECF244321}">
                <p14:modId xmlns:p14="http://schemas.microsoft.com/office/powerpoint/2010/main" val="1642369889"/>
              </p:ext>
            </p:extLst>
          </p:nvPr>
        </p:nvGraphicFramePr>
        <p:xfrm>
          <a:off x="1501126" y="1340768"/>
          <a:ext cx="5742384" cy="2592288"/>
        </p:xfrm>
        <a:graphic>
          <a:graphicData uri="http://schemas.openxmlformats.org/drawingml/2006/chart">
            <c:chart xmlns:c="http://schemas.openxmlformats.org/drawingml/2006/chart" xmlns:r="http://schemas.openxmlformats.org/officeDocument/2006/relationships" r:id="rId3"/>
          </a:graphicData>
        </a:graphic>
      </p:graphicFrame>
      <p:sp>
        <p:nvSpPr>
          <p:cNvPr id="13" name="TextBox 12">
            <a:extLst>
              <a:ext uri="{FF2B5EF4-FFF2-40B4-BE49-F238E27FC236}">
                <a16:creationId xmlns="" xmlns:a16="http://schemas.microsoft.com/office/drawing/2014/main" id="{34CAD9D0-E592-1541-474C-4E82757BA106}"/>
              </a:ext>
            </a:extLst>
          </p:cNvPr>
          <p:cNvSpPr txBox="1"/>
          <p:nvPr/>
        </p:nvSpPr>
        <p:spPr>
          <a:xfrm>
            <a:off x="1266939" y="4227722"/>
            <a:ext cx="6210759" cy="243143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dirty="0">
                <a:ea typeface="+mn-lt"/>
                <a:cs typeface="+mn-lt"/>
              </a:rPr>
              <a:t>From the chart we can analyze that in India there are more numbers of restaurants i.e.  7550 we can say that </a:t>
            </a:r>
            <a:r>
              <a:rPr lang="en-US" sz="1400" dirty="0" err="1">
                <a:ea typeface="+mn-lt"/>
                <a:cs typeface="+mn-lt"/>
              </a:rPr>
              <a:t>approx</a:t>
            </a:r>
            <a:r>
              <a:rPr lang="en-US" sz="1400" dirty="0">
                <a:ea typeface="+mn-lt"/>
                <a:cs typeface="+mn-lt"/>
              </a:rPr>
              <a:t> 90% market is being occupied by India so the competition is very high there. </a:t>
            </a:r>
            <a:endParaRPr lang="en-US" sz="1400" dirty="0"/>
          </a:p>
          <a:p>
            <a:endParaRPr lang="en-US" sz="1400" dirty="0"/>
          </a:p>
          <a:p>
            <a:r>
              <a:rPr lang="en-US" sz="1400" dirty="0" smtClean="0">
                <a:ea typeface="+mn-lt"/>
                <a:cs typeface="+mn-lt"/>
              </a:rPr>
              <a:t>In </a:t>
            </a:r>
            <a:r>
              <a:rPr lang="en-US" sz="1400" dirty="0">
                <a:ea typeface="+mn-lt"/>
                <a:cs typeface="+mn-lt"/>
              </a:rPr>
              <a:t>the countries like Canada , Singapore, Sri Lanka and Qatar the market saturation is very low so we suggest to open up for the newer restaurant in these countries as by opening the restaurants we  can develop a  great market share for the restaurants .</a:t>
            </a:r>
            <a:r>
              <a:rPr lang="en-US" dirty="0">
                <a:ea typeface="+mn-lt"/>
                <a:cs typeface="+mn-lt"/>
              </a:rPr>
              <a:t> </a:t>
            </a:r>
            <a:endParaRPr lang="en-US" dirty="0"/>
          </a:p>
          <a:p>
            <a:endParaRPr lang="en-US" dirty="0"/>
          </a:p>
          <a:p>
            <a:endParaRPr lang="en-US" dirty="0"/>
          </a:p>
        </p:txBody>
      </p:sp>
    </p:spTree>
    <p:extLst>
      <p:ext uri="{BB962C8B-B14F-4D97-AF65-F5344CB8AC3E}">
        <p14:creationId xmlns:p14="http://schemas.microsoft.com/office/powerpoint/2010/main" val="9482227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9552" y="404664"/>
            <a:ext cx="7776864" cy="1152128"/>
          </a:xfrm>
        </p:spPr>
        <p:txBody>
          <a:bodyPr>
            <a:normAutofit/>
          </a:bodyPr>
          <a:lstStyle/>
          <a:p>
            <a:r>
              <a:rPr lang="en-US" b="1" dirty="0">
                <a:solidFill>
                  <a:srgbClr val="FF0000"/>
                </a:solidFill>
                <a:latin typeface="Algerian" pitchFamily="82" charset="0"/>
              </a:rPr>
              <a:t>Restaurants </a:t>
            </a:r>
            <a:r>
              <a:rPr lang="en-US" b="1" dirty="0" smtClean="0">
                <a:solidFill>
                  <a:srgbClr val="FF0000"/>
                </a:solidFill>
                <a:latin typeface="Algerian" pitchFamily="82" charset="0"/>
              </a:rPr>
              <a:t> opened  </a:t>
            </a:r>
            <a:r>
              <a:rPr lang="en-US" b="1" dirty="0">
                <a:solidFill>
                  <a:srgbClr val="FF0000"/>
                </a:solidFill>
                <a:latin typeface="Algerian" pitchFamily="82" charset="0"/>
              </a:rPr>
              <a:t>per </a:t>
            </a:r>
            <a:r>
              <a:rPr lang="en-US" b="1" dirty="0" smtClean="0">
                <a:solidFill>
                  <a:srgbClr val="FF0000"/>
                </a:solidFill>
                <a:latin typeface="Algerian" pitchFamily="82" charset="0"/>
              </a:rPr>
              <a:t> year</a:t>
            </a:r>
            <a:endParaRPr lang="en-IN" b="1" dirty="0">
              <a:solidFill>
                <a:srgbClr val="FF0000"/>
              </a:solidFill>
              <a:latin typeface="Algerian" pitchFamily="82" charset="0"/>
            </a:endParaRPr>
          </a:p>
        </p:txBody>
      </p:sp>
      <p:sp>
        <p:nvSpPr>
          <p:cNvPr id="3" name="Content Placeholder 2"/>
          <p:cNvSpPr>
            <a:spLocks noGrp="1"/>
          </p:cNvSpPr>
          <p:nvPr>
            <p:ph sz="half" idx="1"/>
          </p:nvPr>
        </p:nvSpPr>
        <p:spPr>
          <a:xfrm>
            <a:off x="1042416" y="2060848"/>
            <a:ext cx="3419856" cy="3888432"/>
          </a:xfrm>
        </p:spPr>
        <p:txBody>
          <a:bodyPr>
            <a:normAutofit fontScale="85000" lnSpcReduction="20000"/>
          </a:bodyPr>
          <a:lstStyle/>
          <a:p>
            <a:r>
              <a:rPr lang="en-US" sz="1800" dirty="0"/>
              <a:t>This charts shows the number of restaurants opened each year.</a:t>
            </a:r>
          </a:p>
          <a:p>
            <a:endParaRPr lang="en-US" sz="1800" dirty="0"/>
          </a:p>
          <a:p>
            <a:r>
              <a:rPr lang="en-US" sz="1800" dirty="0"/>
              <a:t>We can analyze the trend and predict in the next year how many restaurants will open probably. As from 2015 we see a steady growth over the years so we can say the trend will continue.</a:t>
            </a:r>
          </a:p>
          <a:p>
            <a:pPr marL="68580" indent="0">
              <a:buNone/>
            </a:pPr>
            <a:endParaRPr lang="en-US" sz="1800" dirty="0"/>
          </a:p>
          <a:p>
            <a:r>
              <a:rPr lang="en-US" sz="1800" dirty="0"/>
              <a:t>In 2011 the 979 the highest number of restaurants were opened whereas in 2015 the least number of restaurants were opened.</a:t>
            </a:r>
          </a:p>
          <a:p>
            <a:endParaRPr lang="en-US" sz="1800" dirty="0"/>
          </a:p>
          <a:p>
            <a:endParaRPr lang="en-US" sz="1800" dirty="0"/>
          </a:p>
          <a:p>
            <a:endParaRPr lang="en-US" dirty="0"/>
          </a:p>
          <a:p>
            <a:endParaRPr lang="en-IN" dirty="0"/>
          </a:p>
        </p:txBody>
      </p:sp>
      <p:graphicFrame>
        <p:nvGraphicFramePr>
          <p:cNvPr id="8" name="Chart 7"/>
          <p:cNvGraphicFramePr>
            <a:graphicFrameLocks/>
          </p:cNvGraphicFramePr>
          <p:nvPr>
            <p:extLst>
              <p:ext uri="{D42A27DB-BD31-4B8C-83A1-F6EECF244321}">
                <p14:modId xmlns:p14="http://schemas.microsoft.com/office/powerpoint/2010/main" val="786954532"/>
              </p:ext>
            </p:extLst>
          </p:nvPr>
        </p:nvGraphicFramePr>
        <p:xfrm>
          <a:off x="4788024" y="1844824"/>
          <a:ext cx="3600400" cy="4032448"/>
        </p:xfrm>
        <a:graphic>
          <a:graphicData uri="http://schemas.openxmlformats.org/drawingml/2006/chart">
            <c:chart xmlns:c="http://schemas.openxmlformats.org/drawingml/2006/chart" xmlns:r="http://schemas.openxmlformats.org/officeDocument/2006/relationships" r:id="rId2"/>
          </a:graphicData>
        </a:graphic>
      </p:graphicFrame>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01527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ln>
            <a:noFill/>
          </a:ln>
        </p:spPr>
        <p:txBody>
          <a:bodyPr>
            <a:normAutofit/>
          </a:bodyPr>
          <a:lstStyle/>
          <a:p>
            <a:r>
              <a:rPr lang="en-US" b="1" dirty="0">
                <a:solidFill>
                  <a:srgbClr val="FF0000"/>
                </a:solidFill>
                <a:latin typeface="Algerian" pitchFamily="82" charset="0"/>
              </a:rPr>
              <a:t>Average  number  of  Voters</a:t>
            </a:r>
            <a:endParaRPr lang="en-IN" b="1" dirty="0">
              <a:solidFill>
                <a:srgbClr val="FF0000"/>
              </a:solidFill>
              <a:latin typeface="Algerian" pitchFamily="82" charset="0"/>
            </a:endParaRPr>
          </a:p>
        </p:txBody>
      </p:sp>
      <p:graphicFrame>
        <p:nvGraphicFramePr>
          <p:cNvPr id="6" name="Content Placeholder 5"/>
          <p:cNvGraphicFramePr>
            <a:graphicFrameLocks noGrp="1"/>
          </p:cNvGraphicFramePr>
          <p:nvPr>
            <p:ph sz="half" idx="1"/>
            <p:extLst>
              <p:ext uri="{D42A27DB-BD31-4B8C-83A1-F6EECF244321}">
                <p14:modId xmlns:p14="http://schemas.microsoft.com/office/powerpoint/2010/main" val="4118295534"/>
              </p:ext>
            </p:extLst>
          </p:nvPr>
        </p:nvGraphicFramePr>
        <p:xfrm>
          <a:off x="4510382" y="1484784"/>
          <a:ext cx="4038600" cy="4525962"/>
        </p:xfrm>
        <a:graphic>
          <a:graphicData uri="http://schemas.openxmlformats.org/drawingml/2006/chart">
            <c:chart xmlns:c="http://schemas.openxmlformats.org/drawingml/2006/chart" xmlns:r="http://schemas.openxmlformats.org/officeDocument/2006/relationships" r:id="rId2"/>
          </a:graphicData>
        </a:graphic>
      </p:graphicFrame>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3" name="TextBox 12"/>
          <p:cNvSpPr txBox="1"/>
          <p:nvPr/>
        </p:nvSpPr>
        <p:spPr>
          <a:xfrm>
            <a:off x="611560" y="1556792"/>
            <a:ext cx="3600400" cy="4832092"/>
          </a:xfrm>
          <a:prstGeom prst="rect">
            <a:avLst/>
          </a:prstGeom>
          <a:noFill/>
        </p:spPr>
        <p:txBody>
          <a:bodyPr wrap="square" rtlCol="0">
            <a:spAutoFit/>
          </a:bodyPr>
          <a:lstStyle/>
          <a:p>
            <a:pPr marL="171450" indent="-171450">
              <a:buFont typeface="Arial" pitchFamily="34" charset="0"/>
              <a:buChar char="•"/>
            </a:pPr>
            <a:r>
              <a:rPr lang="en-US" sz="1400" dirty="0"/>
              <a:t>Here we can see the average number of voters  in each country.</a:t>
            </a:r>
          </a:p>
          <a:p>
            <a:pPr marL="171450" indent="-171450">
              <a:buFont typeface="Arial" pitchFamily="34" charset="0"/>
              <a:buChar char="•"/>
            </a:pPr>
            <a:endParaRPr lang="en-US" sz="1400" dirty="0"/>
          </a:p>
          <a:p>
            <a:pPr marL="171450" indent="-171450">
              <a:buFont typeface="Arial" pitchFamily="34" charset="0"/>
              <a:buChar char="•"/>
            </a:pPr>
            <a:r>
              <a:rPr lang="en-US" sz="1400" dirty="0"/>
              <a:t>Indonesia has the highest voters  with  772 votes  followed by UAE and USA  with  494 and 436  votes  respectively .</a:t>
            </a:r>
          </a:p>
          <a:p>
            <a:pPr marL="171450" indent="-171450">
              <a:buFont typeface="Arial" pitchFamily="34" charset="0"/>
              <a:buChar char="•"/>
            </a:pPr>
            <a:endParaRPr lang="en-US" sz="1400" dirty="0"/>
          </a:p>
          <a:p>
            <a:pPr marL="171450" indent="-171450">
              <a:buFont typeface="Arial" pitchFamily="34" charset="0"/>
              <a:buChar char="•"/>
            </a:pPr>
            <a:r>
              <a:rPr lang="en-US" sz="1400" dirty="0"/>
              <a:t>Indonesia has the least number od voters with 20 votes.</a:t>
            </a:r>
          </a:p>
          <a:p>
            <a:pPr marL="171450" indent="-171450">
              <a:buFont typeface="Arial" pitchFamily="34" charset="0"/>
              <a:buChar char="•"/>
            </a:pPr>
            <a:endParaRPr lang="en-US" sz="1400" dirty="0"/>
          </a:p>
          <a:p>
            <a:pPr marL="171450" indent="-171450">
              <a:buFont typeface="Arial" pitchFamily="34" charset="0"/>
              <a:buChar char="•"/>
            </a:pPr>
            <a:r>
              <a:rPr lang="en-US" sz="1400" dirty="0"/>
              <a:t>Here we can see that  India has the large number of restaurants  and if we talk about percentage we can that 90% of the total restaurants are opened in India . But here </a:t>
            </a:r>
            <a:r>
              <a:rPr lang="en-US" sz="1400" dirty="0" err="1"/>
              <a:t>inspite</a:t>
            </a:r>
            <a:r>
              <a:rPr lang="en-US" sz="1400" dirty="0"/>
              <a:t> of having the largest market share of restaurants  the numbers of voters are quite low .</a:t>
            </a:r>
          </a:p>
          <a:p>
            <a:pPr marL="171450" indent="-171450">
              <a:buFont typeface="Arial" pitchFamily="34" charset="0"/>
              <a:buChar char="•"/>
            </a:pPr>
            <a:endParaRPr lang="en-US" sz="1400" dirty="0"/>
          </a:p>
          <a:p>
            <a:pPr marL="171450" indent="-171450">
              <a:buFont typeface="Arial" pitchFamily="34" charset="0"/>
              <a:buChar char="•"/>
            </a:pPr>
            <a:r>
              <a:rPr lang="en-US" sz="1400" dirty="0"/>
              <a:t>So we can conclude that even if the country has the higher number of restaurants the voters can vary even though . </a:t>
            </a:r>
            <a:endParaRPr lang="en-IN" sz="1400" dirty="0"/>
          </a:p>
        </p:txBody>
      </p:sp>
    </p:spTree>
    <p:extLst>
      <p:ext uri="{BB962C8B-B14F-4D97-AF65-F5344CB8AC3E}">
        <p14:creationId xmlns:p14="http://schemas.microsoft.com/office/powerpoint/2010/main" val="484441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152718"/>
            <a:ext cx="7733883" cy="1371600"/>
          </a:xfrm>
        </p:spPr>
        <p:txBody>
          <a:bodyPr>
            <a:normAutofit/>
          </a:bodyPr>
          <a:lstStyle/>
          <a:p>
            <a:pPr algn="ctr"/>
            <a:r>
              <a:rPr lang="en-US" dirty="0">
                <a:solidFill>
                  <a:srgbClr val="FF0000"/>
                </a:solidFill>
                <a:latin typeface="Algerian" pitchFamily="82" charset="0"/>
              </a:rPr>
              <a:t>Countries where new restaurants can be opened</a:t>
            </a:r>
            <a:endParaRPr lang="en-IN" dirty="0">
              <a:solidFill>
                <a:srgbClr val="FF0000"/>
              </a:solidFill>
              <a:latin typeface="Algerian" pitchFamily="82" charset="0"/>
            </a:endParaRPr>
          </a:p>
        </p:txBody>
      </p:sp>
      <p:sp>
        <p:nvSpPr>
          <p:cNvPr id="3" name="Content Placeholder 2"/>
          <p:cNvSpPr>
            <a:spLocks noGrp="1"/>
          </p:cNvSpPr>
          <p:nvPr>
            <p:ph sz="half" idx="1"/>
          </p:nvPr>
        </p:nvSpPr>
        <p:spPr>
          <a:xfrm>
            <a:off x="395536" y="1588137"/>
            <a:ext cx="4176464" cy="4824536"/>
          </a:xfrm>
        </p:spPr>
        <p:txBody>
          <a:bodyPr>
            <a:normAutofit/>
          </a:bodyPr>
          <a:lstStyle/>
          <a:p>
            <a:r>
              <a:rPr lang="en-US" sz="1800" dirty="0"/>
              <a:t>As we can see in the chart that Canada, Singapore, Qatar, Sri Lanka has least restaurants as compared to other countries so we can open new restaurants here .</a:t>
            </a:r>
          </a:p>
          <a:p>
            <a:r>
              <a:rPr lang="en-US" sz="1800" dirty="0"/>
              <a:t>Less number of restaurants means we can develop a great market here.</a:t>
            </a:r>
          </a:p>
          <a:p>
            <a:r>
              <a:rPr lang="en-US" sz="1800" dirty="0"/>
              <a:t>Therefore we should focus on these countries.</a:t>
            </a:r>
          </a:p>
          <a:p>
            <a:r>
              <a:rPr lang="en-US" sz="1800" dirty="0"/>
              <a:t>We should then look for the cities within these countries where we should focus.</a:t>
            </a:r>
            <a:endParaRPr lang="en-IN" sz="1800" dirty="0"/>
          </a:p>
        </p:txBody>
      </p:sp>
      <p:graphicFrame>
        <p:nvGraphicFramePr>
          <p:cNvPr id="6" name="Content Placeholder 5"/>
          <p:cNvGraphicFramePr>
            <a:graphicFrameLocks noGrp="1"/>
          </p:cNvGraphicFramePr>
          <p:nvPr>
            <p:ph sz="half" idx="2"/>
            <p:extLst>
              <p:ext uri="{D42A27DB-BD31-4B8C-83A1-F6EECF244321}">
                <p14:modId xmlns:p14="http://schemas.microsoft.com/office/powerpoint/2010/main" val="3928142622"/>
              </p:ext>
            </p:extLst>
          </p:nvPr>
        </p:nvGraphicFramePr>
        <p:xfrm>
          <a:off x="5004048" y="1628793"/>
          <a:ext cx="3600399" cy="4032447"/>
        </p:xfrm>
        <a:graphic>
          <a:graphicData uri="http://schemas.openxmlformats.org/drawingml/2006/table">
            <a:tbl>
              <a:tblPr>
                <a:tableStyleId>{0505E3EF-67EA-436B-97B2-0124C06EBD24}</a:tableStyleId>
              </a:tblPr>
              <a:tblGrid>
                <a:gridCol w="1903347">
                  <a:extLst>
                    <a:ext uri="{9D8B030D-6E8A-4147-A177-3AD203B41FA5}">
                      <a16:colId xmlns="" xmlns:a16="http://schemas.microsoft.com/office/drawing/2014/main" val="20000"/>
                    </a:ext>
                  </a:extLst>
                </a:gridCol>
                <a:gridCol w="1697052">
                  <a:extLst>
                    <a:ext uri="{9D8B030D-6E8A-4147-A177-3AD203B41FA5}">
                      <a16:colId xmlns="" xmlns:a16="http://schemas.microsoft.com/office/drawing/2014/main" val="20001"/>
                    </a:ext>
                  </a:extLst>
                </a:gridCol>
              </a:tblGrid>
              <a:tr h="453060">
                <a:tc>
                  <a:txBody>
                    <a:bodyPr/>
                    <a:lstStyle/>
                    <a:p>
                      <a:pPr algn="l" fontAlgn="b"/>
                      <a:r>
                        <a:rPr lang="en-US" sz="1600" u="none" strike="noStrike" dirty="0">
                          <a:effectLst/>
                        </a:rPr>
                        <a:t>Country</a:t>
                      </a:r>
                      <a:endParaRPr lang="en-IN" sz="1600" b="1" i="0" u="none" strike="noStrike" dirty="0">
                        <a:solidFill>
                          <a:srgbClr val="000000"/>
                        </a:solidFill>
                        <a:effectLst/>
                        <a:latin typeface="Calibri"/>
                      </a:endParaRPr>
                    </a:p>
                  </a:txBody>
                  <a:tcPr marL="9525" marR="9525" marT="9525" marB="0" anchor="b"/>
                </a:tc>
                <a:tc>
                  <a:txBody>
                    <a:bodyPr/>
                    <a:lstStyle/>
                    <a:p>
                      <a:pPr algn="l" fontAlgn="b"/>
                      <a:r>
                        <a:rPr lang="en-IN" sz="1400" u="none" strike="noStrike" dirty="0">
                          <a:effectLst/>
                        </a:rPr>
                        <a:t>Count of Restaurant</a:t>
                      </a:r>
                      <a:endParaRPr lang="en-IN" sz="1400" b="1"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0"/>
                  </a:ext>
                </a:extLst>
              </a:tr>
              <a:tr h="212932">
                <a:tc>
                  <a:txBody>
                    <a:bodyPr/>
                    <a:lstStyle/>
                    <a:p>
                      <a:pPr algn="l" fontAlgn="b"/>
                      <a:r>
                        <a:rPr lang="en-IN" sz="1100" u="none" strike="noStrike" dirty="0">
                          <a:effectLst/>
                        </a:rPr>
                        <a:t>Australia</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a:effectLst/>
                        </a:rPr>
                        <a:t>24</a:t>
                      </a:r>
                      <a:endParaRPr lang="en-IN" sz="1100" b="0" i="0" u="none" strike="noStrike">
                        <a:solidFill>
                          <a:srgbClr val="000000"/>
                        </a:solidFill>
                        <a:effectLst/>
                        <a:latin typeface="Calibri"/>
                      </a:endParaRPr>
                    </a:p>
                  </a:txBody>
                  <a:tcPr marL="9525" marR="9525" marT="9525" marB="0" anchor="b"/>
                </a:tc>
                <a:extLst>
                  <a:ext uri="{0D108BD9-81ED-4DB2-BD59-A6C34878D82A}">
                    <a16:rowId xmlns="" xmlns:a16="http://schemas.microsoft.com/office/drawing/2014/main" val="10001"/>
                  </a:ext>
                </a:extLst>
              </a:tr>
              <a:tr h="212932">
                <a:tc>
                  <a:txBody>
                    <a:bodyPr/>
                    <a:lstStyle/>
                    <a:p>
                      <a:pPr algn="l" fontAlgn="b"/>
                      <a:r>
                        <a:rPr lang="en-IN" sz="1100" u="none" strike="noStrike" dirty="0">
                          <a:effectLst/>
                        </a:rPr>
                        <a:t>Brazil</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59</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2"/>
                  </a:ext>
                </a:extLst>
              </a:tr>
              <a:tr h="212932">
                <a:tc>
                  <a:txBody>
                    <a:bodyPr/>
                    <a:lstStyle/>
                    <a:p>
                      <a:pPr algn="l" fontAlgn="b"/>
                      <a:r>
                        <a:rPr lang="en-IN" sz="1100" u="none" strike="noStrike" dirty="0">
                          <a:effectLst/>
                        </a:rPr>
                        <a:t>Canada</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3"/>
                  </a:ext>
                </a:extLst>
              </a:tr>
              <a:tr h="212932">
                <a:tc>
                  <a:txBody>
                    <a:bodyPr/>
                    <a:lstStyle/>
                    <a:p>
                      <a:pPr algn="l" fontAlgn="b"/>
                      <a:r>
                        <a:rPr lang="en-IN" sz="1100" u="none" strike="noStrike" dirty="0">
                          <a:effectLst/>
                        </a:rPr>
                        <a:t>India</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7550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4"/>
                  </a:ext>
                </a:extLst>
              </a:tr>
              <a:tr h="212932">
                <a:tc>
                  <a:txBody>
                    <a:bodyPr/>
                    <a:lstStyle/>
                    <a:p>
                      <a:pPr algn="l" fontAlgn="b"/>
                      <a:r>
                        <a:rPr lang="en-IN" sz="1100" u="none" strike="noStrike" dirty="0">
                          <a:effectLst/>
                        </a:rPr>
                        <a:t>Indonesia</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21</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5"/>
                  </a:ext>
                </a:extLst>
              </a:tr>
              <a:tr h="212932">
                <a:tc>
                  <a:txBody>
                    <a:bodyPr/>
                    <a:lstStyle/>
                    <a:p>
                      <a:pPr algn="l" fontAlgn="b"/>
                      <a:r>
                        <a:rPr lang="en-IN" sz="1100" u="none" strike="noStrike" dirty="0">
                          <a:effectLst/>
                        </a:rPr>
                        <a:t>New Zealand</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40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6"/>
                  </a:ext>
                </a:extLst>
              </a:tr>
              <a:tr h="212932">
                <a:tc>
                  <a:txBody>
                    <a:bodyPr/>
                    <a:lstStyle/>
                    <a:p>
                      <a:pPr algn="l" fontAlgn="b"/>
                      <a:r>
                        <a:rPr lang="en-IN" sz="1100" u="none" strike="noStrike" dirty="0">
                          <a:effectLst/>
                        </a:rPr>
                        <a:t>Philippines</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22</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7"/>
                  </a:ext>
                </a:extLst>
              </a:tr>
              <a:tr h="212932">
                <a:tc>
                  <a:txBody>
                    <a:bodyPr/>
                    <a:lstStyle/>
                    <a:p>
                      <a:pPr algn="l" fontAlgn="b"/>
                      <a:r>
                        <a:rPr lang="en-IN" sz="1100" u="none" strike="noStrike" dirty="0">
                          <a:effectLst/>
                        </a:rPr>
                        <a:t>Qatar</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8"/>
                  </a:ext>
                </a:extLst>
              </a:tr>
              <a:tr h="212932">
                <a:tc>
                  <a:txBody>
                    <a:bodyPr/>
                    <a:lstStyle/>
                    <a:p>
                      <a:pPr algn="l" fontAlgn="b"/>
                      <a:r>
                        <a:rPr lang="en-IN" sz="1100" u="none" strike="noStrike" dirty="0">
                          <a:effectLst/>
                        </a:rPr>
                        <a:t>Singapore</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09"/>
                  </a:ext>
                </a:extLst>
              </a:tr>
              <a:tr h="212932">
                <a:tc>
                  <a:txBody>
                    <a:bodyPr/>
                    <a:lstStyle/>
                    <a:p>
                      <a:pPr algn="l" fontAlgn="b"/>
                      <a:r>
                        <a:rPr lang="en-IN" sz="1100" u="none" strike="noStrike" dirty="0">
                          <a:effectLst/>
                        </a:rPr>
                        <a:t>South Africa</a:t>
                      </a:r>
                      <a:endParaRPr lang="en-IN" sz="1100" b="0" i="0" u="none" strike="noStrike" dirty="0">
                        <a:solidFill>
                          <a:srgbClr val="000000"/>
                        </a:solidFill>
                        <a:effectLst/>
                        <a:latin typeface="Calibri"/>
                      </a:endParaRPr>
                    </a:p>
                  </a:txBody>
                  <a:tcPr marL="9525" marR="9525" marT="9525" marB="0" anchor="b"/>
                </a:tc>
                <a:tc>
                  <a:txBody>
                    <a:bodyPr/>
                    <a:lstStyle/>
                    <a:p>
                      <a:pPr algn="r" fontAlgn="b"/>
                      <a:r>
                        <a:rPr lang="en-IN" sz="1100" u="none" strike="noStrike" dirty="0">
                          <a:effectLst/>
                        </a:rPr>
                        <a:t>60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10"/>
                  </a:ext>
                </a:extLst>
              </a:tr>
              <a:tr h="212932">
                <a:tc>
                  <a:txBody>
                    <a:bodyPr/>
                    <a:lstStyle/>
                    <a:p>
                      <a:pPr algn="l" fontAlgn="b"/>
                      <a:r>
                        <a:rPr lang="en-IN" sz="1100" u="none" strike="noStrike">
                          <a:effectLst/>
                        </a:rPr>
                        <a:t>Sri Lanka</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20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11"/>
                  </a:ext>
                </a:extLst>
              </a:tr>
              <a:tr h="212932">
                <a:tc>
                  <a:txBody>
                    <a:bodyPr/>
                    <a:lstStyle/>
                    <a:p>
                      <a:pPr algn="l" fontAlgn="b"/>
                      <a:r>
                        <a:rPr lang="en-IN" sz="1100" u="none" strike="noStrike">
                          <a:effectLst/>
                        </a:rPr>
                        <a:t>Turkey</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34</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12"/>
                  </a:ext>
                </a:extLst>
              </a:tr>
              <a:tr h="212932">
                <a:tc>
                  <a:txBody>
                    <a:bodyPr/>
                    <a:lstStyle/>
                    <a:p>
                      <a:pPr algn="l" fontAlgn="b"/>
                      <a:r>
                        <a:rPr lang="en-IN" sz="1100" u="none" strike="noStrike">
                          <a:effectLst/>
                        </a:rPr>
                        <a:t>United Arab Emirates</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60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13"/>
                  </a:ext>
                </a:extLst>
              </a:tr>
              <a:tr h="212932">
                <a:tc>
                  <a:txBody>
                    <a:bodyPr/>
                    <a:lstStyle/>
                    <a:p>
                      <a:pPr algn="l" fontAlgn="b"/>
                      <a:r>
                        <a:rPr lang="en-IN" sz="1100" u="none" strike="noStrike">
                          <a:effectLst/>
                        </a:rPr>
                        <a:t>United Kingdom</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80</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14"/>
                  </a:ext>
                </a:extLst>
              </a:tr>
              <a:tr h="385407">
                <a:tc>
                  <a:txBody>
                    <a:bodyPr/>
                    <a:lstStyle/>
                    <a:p>
                      <a:pPr algn="l" fontAlgn="b"/>
                      <a:r>
                        <a:rPr lang="en-IN" sz="1100" u="none" strike="noStrike">
                          <a:effectLst/>
                        </a:rPr>
                        <a:t>United States of America</a:t>
                      </a:r>
                      <a:endParaRPr lang="en-IN" sz="1100" b="0" i="0" u="none" strike="noStrike">
                        <a:solidFill>
                          <a:srgbClr val="000000"/>
                        </a:solidFill>
                        <a:effectLst/>
                        <a:latin typeface="Calibri"/>
                      </a:endParaRPr>
                    </a:p>
                  </a:txBody>
                  <a:tcPr marL="9525" marR="9525" marT="9525" marB="0" anchor="b"/>
                </a:tc>
                <a:tc>
                  <a:txBody>
                    <a:bodyPr/>
                    <a:lstStyle/>
                    <a:p>
                      <a:pPr algn="r" fontAlgn="b"/>
                      <a:r>
                        <a:rPr lang="en-IN" sz="1100" u="none" strike="noStrike" dirty="0">
                          <a:effectLst/>
                        </a:rPr>
                        <a:t>419</a:t>
                      </a:r>
                      <a:endParaRPr lang="en-IN" sz="1100" b="0"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15"/>
                  </a:ext>
                </a:extLst>
              </a:tr>
              <a:tr h="212932">
                <a:tc>
                  <a:txBody>
                    <a:bodyPr/>
                    <a:lstStyle/>
                    <a:p>
                      <a:pPr algn="l" fontAlgn="b"/>
                      <a:r>
                        <a:rPr lang="en-IN" sz="1200" u="none" strike="noStrike" dirty="0">
                          <a:effectLst/>
                        </a:rPr>
                        <a:t>Grand Total</a:t>
                      </a:r>
                      <a:endParaRPr lang="en-IN" sz="1200" b="1" i="0" u="none" strike="noStrike" dirty="0">
                        <a:solidFill>
                          <a:srgbClr val="000000"/>
                        </a:solidFill>
                        <a:effectLst/>
                        <a:latin typeface="Calibri"/>
                      </a:endParaRPr>
                    </a:p>
                  </a:txBody>
                  <a:tcPr marL="9525" marR="9525" marT="9525" marB="0" anchor="b"/>
                </a:tc>
                <a:tc>
                  <a:txBody>
                    <a:bodyPr/>
                    <a:lstStyle/>
                    <a:p>
                      <a:pPr algn="r" fontAlgn="b"/>
                      <a:r>
                        <a:rPr lang="en-IN" sz="1200" u="none" strike="noStrike" dirty="0">
                          <a:effectLst/>
                        </a:rPr>
                        <a:t>8433</a:t>
                      </a:r>
                      <a:endParaRPr lang="en-IN" sz="1200" b="1" i="0" u="none" strike="noStrike" dirty="0">
                        <a:solidFill>
                          <a:srgbClr val="000000"/>
                        </a:solidFill>
                        <a:effectLst/>
                        <a:latin typeface="Calibri"/>
                      </a:endParaRPr>
                    </a:p>
                  </a:txBody>
                  <a:tcPr marL="9525" marR="9525" marT="9525" marB="0" anchor="b"/>
                </a:tc>
                <a:extLst>
                  <a:ext uri="{0D108BD9-81ED-4DB2-BD59-A6C34878D82A}">
                    <a16:rowId xmlns="" xmlns:a16="http://schemas.microsoft.com/office/drawing/2014/main" val="10016"/>
                  </a:ext>
                </a:extLst>
              </a:tr>
            </a:tbl>
          </a:graphicData>
        </a:graphic>
      </p:graphicFrame>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33185" y="6115342"/>
            <a:ext cx="715797" cy="5946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715083544"/>
      </p:ext>
    </p:extLst>
  </p:cSld>
  <p:clrMapOvr>
    <a:masterClrMapping/>
  </p:clrMapOvr>
</p:sld>
</file>

<file path=ppt/theme/theme1.xml><?xml version="1.0" encoding="utf-8"?>
<a:theme xmlns:a="http://schemas.openxmlformats.org/drawingml/2006/main" name="VanillaVTI">
  <a:themeElements>
    <a:clrScheme name="VanillaVTI">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VanillaVTI">
      <a:majorFont>
        <a:latin typeface="Neue Haas Grotesk Text Pro"/>
        <a:ea typeface=""/>
        <a:cs typeface=""/>
      </a:majorFont>
      <a:minorFont>
        <a:latin typeface="Neue Haas Grotesk Text Pro"/>
        <a:ea typeface=""/>
        <a:cs typeface=""/>
      </a:minorFont>
    </a:fontScheme>
    <a:fmtScheme name="Vanilla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VanillaVTI" id="{AACC6CF0-9F86-48CC-9C4E-CA578EE0A0A0}" vid="{3BDE51FE-56D6-4100-AFB5-5B4AEDCE2E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782</TotalTime>
  <Words>1497</Words>
  <Application>Microsoft Office PowerPoint</Application>
  <PresentationFormat>On-screen Show (4:3)</PresentationFormat>
  <Paragraphs>173</Paragraphs>
  <Slides>19</Slides>
  <Notes>1</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VanillaVTI</vt:lpstr>
      <vt:lpstr>Zomato   Restaurant  Expansion</vt:lpstr>
      <vt:lpstr>About  Zomato</vt:lpstr>
      <vt:lpstr>     Analysis Objective  </vt:lpstr>
      <vt:lpstr>Data summary of Zomato</vt:lpstr>
      <vt:lpstr>Analytical Approach and Tools</vt:lpstr>
      <vt:lpstr>No. of restaurants in each country</vt:lpstr>
      <vt:lpstr>Restaurants  opened  per  year</vt:lpstr>
      <vt:lpstr>Average  number  of  Voters</vt:lpstr>
      <vt:lpstr>Countries where new restaurants can be opened</vt:lpstr>
      <vt:lpstr>States and Cities suggested for opening of new restaurant </vt:lpstr>
      <vt:lpstr>Average  ratings  in  suggested Countries </vt:lpstr>
      <vt:lpstr>Price Range Distribution</vt:lpstr>
      <vt:lpstr>PowerPoint Presentation</vt:lpstr>
      <vt:lpstr>Average cost for two in each country in INR</vt:lpstr>
      <vt:lpstr>Top rated Cuisines</vt:lpstr>
      <vt:lpstr>Dashboard and visualization</vt:lpstr>
      <vt:lpstr>DashboArd   explanation</vt:lpstr>
      <vt:lpstr>Conclusion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Restaurant Expansion</dc:title>
  <dc:creator>Admin</dc:creator>
  <cp:lastModifiedBy>Admin</cp:lastModifiedBy>
  <cp:revision>166</cp:revision>
  <dcterms:created xsi:type="dcterms:W3CDTF">2024-07-19T13:08:20Z</dcterms:created>
  <dcterms:modified xsi:type="dcterms:W3CDTF">2024-08-15T15:11:19Z</dcterms:modified>
</cp:coreProperties>
</file>