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22"/>
  </p:notesMasterIdLst>
  <p:sldIdLst>
    <p:sldId id="257" r:id="rId5"/>
    <p:sldId id="258" r:id="rId6"/>
    <p:sldId id="259" r:id="rId7"/>
    <p:sldId id="268" r:id="rId8"/>
    <p:sldId id="261" r:id="rId9"/>
    <p:sldId id="269" r:id="rId10"/>
    <p:sldId id="262" r:id="rId11"/>
    <p:sldId id="263" r:id="rId12"/>
    <p:sldId id="270" r:id="rId13"/>
    <p:sldId id="272" r:id="rId14"/>
    <p:sldId id="273" r:id="rId15"/>
    <p:sldId id="264" r:id="rId16"/>
    <p:sldId id="265" r:id="rId17"/>
    <p:sldId id="274" r:id="rId18"/>
    <p:sldId id="275" r:id="rId19"/>
    <p:sldId id="267"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4660"/>
  </p:normalViewPr>
  <p:slideViewPr>
    <p:cSldViewPr snapToGrid="0">
      <p:cViewPr>
        <p:scale>
          <a:sx n="76" d="100"/>
          <a:sy n="76" d="100"/>
        </p:scale>
        <p:origin x="-528" y="4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2438400" y="3159761"/>
            <a:ext cx="6096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1036320" y="1219200"/>
            <a:ext cx="100584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844800" y="3375491"/>
            <a:ext cx="82296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ED291B17-9318-49DB-B28B-6E5994AE9581}" type="datetime1">
              <a:rPr lang="en-US" smtClean="0"/>
              <a:t>9/29/2023</a:t>
            </a:fld>
            <a:endParaRPr lang="en-US"/>
          </a:p>
        </p:txBody>
      </p:sp>
      <p:sp>
        <p:nvSpPr>
          <p:cNvPr id="16" name="Slide Number Placeholder 15"/>
          <p:cNvSpPr>
            <a:spLocks noGrp="1"/>
          </p:cNvSpPr>
          <p:nvPr>
            <p:ph type="sldNum" sz="quarter" idx="11"/>
          </p:nvPr>
        </p:nvSpPr>
        <p:spPr/>
        <p:txBody>
          <a:bodyPr/>
          <a:lstStyle/>
          <a:p>
            <a:fld id="{3A98EE3D-8CD1-4C3F-BD1C-C98C9596463C}"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44800" y="685802"/>
            <a:ext cx="77216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2800" y="609601"/>
            <a:ext cx="28448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0800" y="685801"/>
            <a:ext cx="67056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78DD82B9-B8EE-4375-B6FF-88FA6ABB15D9}" type="datetime1">
              <a:rPr lang="en-US" smtClean="0"/>
              <a:t>9/29/2023</a:t>
            </a:fld>
            <a:endParaRPr lang="en-US"/>
          </a:p>
        </p:txBody>
      </p:sp>
      <p:sp>
        <p:nvSpPr>
          <p:cNvPr id="15" name="Slide Number Placeholder 14"/>
          <p:cNvSpPr>
            <a:spLocks noGrp="1"/>
          </p:cNvSpPr>
          <p:nvPr>
            <p:ph type="sldNum" sz="quarter" idx="11"/>
          </p:nvPr>
        </p:nvSpPr>
        <p:spPr/>
        <p:txBody>
          <a:bodyPr/>
          <a:lstStyle/>
          <a:p>
            <a:fld id="{CE8079A4-7AA8-4A4F-87E2-7781EC5097DD}"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5689600" y="4074498"/>
            <a:ext cx="6096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6096000" y="4267368"/>
            <a:ext cx="49784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B2497495-0637-405E-AE64-5CC7506D51F5}" type="datetime1">
              <a:rPr lang="en-US" smtClean="0"/>
              <a:t>9/29/2023</a:t>
            </a:fld>
            <a:endParaRPr lang="en-US"/>
          </a:p>
        </p:txBody>
      </p:sp>
      <p:sp>
        <p:nvSpPr>
          <p:cNvPr id="13" name="Slide Number Placeholder 12"/>
          <p:cNvSpPr>
            <a:spLocks noGrp="1"/>
          </p:cNvSpPr>
          <p:nvPr>
            <p:ph type="sldNum" sz="quarter" idx="11"/>
          </p:nvPr>
        </p:nvSpPr>
        <p:spPr/>
        <p:txBody>
          <a:bodyPr/>
          <a:lstStyle/>
          <a:p>
            <a:fld id="{3A98EE3D-8CD1-4C3F-BD1C-C98C9596463C}"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3048000" y="1905000"/>
            <a:ext cx="804672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7BFFD690-9426-415D-8B65-26881E07B2D4}" type="datetime1">
              <a:rPr lang="en-US" smtClean="0"/>
              <a:t>9/29/2023</a:t>
            </a:fld>
            <a:endParaRPr lang="en-US"/>
          </a:p>
        </p:txBody>
      </p:sp>
      <p:sp>
        <p:nvSpPr>
          <p:cNvPr id="9" name="Slide Number Placeholder 8"/>
          <p:cNvSpPr>
            <a:spLocks noGrp="1"/>
          </p:cNvSpPr>
          <p:nvPr>
            <p:ph type="sldNum" sz="quarter" idx="11"/>
          </p:nvPr>
        </p:nvSpPr>
        <p:spPr/>
        <p:txBody>
          <a:bodyPr/>
          <a:lstStyle/>
          <a:p>
            <a:fld id="{3A98EE3D-8CD1-4C3F-BD1C-C98C9596463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792224" y="658368"/>
            <a:ext cx="4364736"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6705600" y="658369"/>
            <a:ext cx="4364736"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8160" y="661976"/>
            <a:ext cx="4364736"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792224" y="1371600"/>
            <a:ext cx="43688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05600" y="661976"/>
            <a:ext cx="4364736"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705600" y="1371600"/>
            <a:ext cx="4364736"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408853" y="520192"/>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6373707" y="520192"/>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04C4989A-474C-40DE-95B9-011C28B71673}" type="datetime1">
              <a:rPr lang="en-US" smtClean="0"/>
              <a:t>9/29/2023</a:t>
            </a:fld>
            <a:endParaRPr lang="en-US"/>
          </a:p>
        </p:txBody>
      </p:sp>
      <p:sp>
        <p:nvSpPr>
          <p:cNvPr id="15" name="Slide Number Placeholder 14"/>
          <p:cNvSpPr>
            <a:spLocks noGrp="1"/>
          </p:cNvSpPr>
          <p:nvPr>
            <p:ph type="sldNum" sz="quarter" idx="11"/>
          </p:nvPr>
        </p:nvSpPr>
        <p:spPr/>
        <p:txBody>
          <a:bodyPr/>
          <a:lstStyle/>
          <a:p>
            <a:fld id="{3A98EE3D-8CD1-4C3F-BD1C-C98C9596463C}"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5DB4ED54-5B5E-4A04-93D3-5772E3CE3818}" type="datetime1">
              <a:rPr lang="en-US" smtClean="0"/>
              <a:t>9/29/2023</a:t>
            </a:fld>
            <a:endParaRPr lang="en-US"/>
          </a:p>
        </p:txBody>
      </p:sp>
      <p:sp>
        <p:nvSpPr>
          <p:cNvPr id="8" name="Slide Number Placeholder 7"/>
          <p:cNvSpPr>
            <a:spLocks noGrp="1"/>
          </p:cNvSpPr>
          <p:nvPr>
            <p:ph type="sldNum" sz="quarter" idx="11"/>
          </p:nvPr>
        </p:nvSpPr>
        <p:spPr/>
        <p:txBody>
          <a:bodyPr/>
          <a:lstStyle/>
          <a:p>
            <a:fld id="{3A98EE3D-8CD1-4C3F-BD1C-C98C9596463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EDE50D6-574B-40AF-946F-D52A04ADE379}" type="datetime1">
              <a:rPr lang="en-US" smtClean="0"/>
              <a:t>9/29/2023</a:t>
            </a:fld>
            <a:endParaRPr lang="en-US"/>
          </a:p>
        </p:txBody>
      </p:sp>
      <p:sp>
        <p:nvSpPr>
          <p:cNvPr id="6" name="Slide Number Placeholder 5"/>
          <p:cNvSpPr>
            <a:spLocks noGrp="1"/>
          </p:cNvSpPr>
          <p:nvPr>
            <p:ph type="sldNum" sz="quarter" idx="11"/>
          </p:nvPr>
        </p:nvSpPr>
        <p:spPr/>
        <p:txBody>
          <a:bodyPr/>
          <a:lstStyle/>
          <a:p>
            <a:fld id="{3A98EE3D-8CD1-4C3F-BD1C-C98C9596463C}"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7105227" y="1774588"/>
            <a:ext cx="6096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1117600" y="685801"/>
            <a:ext cx="57912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0" y="685801"/>
            <a:ext cx="34544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D82884F1-FFEA-405F-9602-3DCA865EDA4E}" type="datetime1">
              <a:rPr lang="en-US" smtClean="0"/>
              <a:t>9/29/2023</a:t>
            </a:fld>
            <a:endParaRPr lang="en-US"/>
          </a:p>
        </p:txBody>
      </p:sp>
      <p:sp>
        <p:nvSpPr>
          <p:cNvPr id="16" name="Slide Number Placeholder 15"/>
          <p:cNvSpPr>
            <a:spLocks noGrp="1"/>
          </p:cNvSpPr>
          <p:nvPr>
            <p:ph type="sldNum" sz="quarter" idx="11"/>
          </p:nvPr>
        </p:nvSpPr>
        <p:spPr/>
        <p:txBody>
          <a:bodyPr/>
          <a:lstStyle/>
          <a:p>
            <a:fld id="{3A98EE3D-8CD1-4C3F-BD1C-C98C9596463C}"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5600" y="612776"/>
            <a:ext cx="89408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3657600" y="3453047"/>
            <a:ext cx="67056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3247136" y="3331464"/>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7E18DB4A-8810-4A10-AD5C-D5E2C667F5B3}" type="datetime1">
              <a:rPr lang="en-US" smtClean="0"/>
              <a:t>9/29/2023</a:t>
            </a:fld>
            <a:endParaRPr lang="en-US"/>
          </a:p>
        </p:txBody>
      </p:sp>
      <p:sp>
        <p:nvSpPr>
          <p:cNvPr id="14" name="Slide Number Placeholder 13"/>
          <p:cNvSpPr>
            <a:spLocks noGrp="1"/>
          </p:cNvSpPr>
          <p:nvPr>
            <p:ph type="sldNum" sz="quarter" idx="11"/>
          </p:nvPr>
        </p:nvSpPr>
        <p:spPr/>
        <p:txBody>
          <a:bodyPr/>
          <a:lstStyle/>
          <a:p>
            <a:fld id="{3A98EE3D-8CD1-4C3F-BD1C-C98C9596463C}" type="slidenum">
              <a:rPr lang="en-US" smtClean="0"/>
              <a:t>‹#›</a:t>
            </a:fld>
            <a:endParaRPr lang="en-US"/>
          </a:p>
        </p:txBody>
      </p:sp>
      <p:sp>
        <p:nvSpPr>
          <p:cNvPr id="15" name="Footer Placeholder 14"/>
          <p:cNvSpPr>
            <a:spLocks noGrp="1"/>
          </p:cNvSpPr>
          <p:nvPr>
            <p:ph type="ftr" sz="quarter" idx="12"/>
          </p:nvPr>
        </p:nvSpPr>
        <p:spPr/>
        <p:txBody>
          <a:bodyPr/>
          <a:lstStyle/>
          <a:p>
            <a:pPr algn="l"/>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830961" y="1038441"/>
            <a:ext cx="965416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557464" y="419133"/>
            <a:ext cx="5538472" cy="5973945"/>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4370607" y="116855"/>
            <a:ext cx="8639149"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36320" y="4876800"/>
            <a:ext cx="100584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44800" y="685802"/>
            <a:ext cx="8128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00" y="6154739"/>
            <a:ext cx="28448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ED291B17-9318-49DB-B28B-6E5994AE9581}" type="datetime1">
              <a:rPr lang="en-US" smtClean="0"/>
              <a:t>9/29/2023</a:t>
            </a:fld>
            <a:endParaRPr lang="en-US"/>
          </a:p>
        </p:txBody>
      </p:sp>
      <p:sp>
        <p:nvSpPr>
          <p:cNvPr id="5" name="Footer Placeholder 4"/>
          <p:cNvSpPr>
            <a:spLocks noGrp="1"/>
          </p:cNvSpPr>
          <p:nvPr>
            <p:ph type="ftr" sz="quarter" idx="3"/>
          </p:nvPr>
        </p:nvSpPr>
        <p:spPr>
          <a:xfrm>
            <a:off x="1097280" y="6154739"/>
            <a:ext cx="6096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dirty="0"/>
          </a:p>
        </p:txBody>
      </p:sp>
      <p:sp>
        <p:nvSpPr>
          <p:cNvPr id="6" name="Slide Number Placeholder 5"/>
          <p:cNvSpPr>
            <a:spLocks noGrp="1"/>
          </p:cNvSpPr>
          <p:nvPr>
            <p:ph type="sldNum" sz="quarter" idx="4"/>
          </p:nvPr>
        </p:nvSpPr>
        <p:spPr>
          <a:xfrm>
            <a:off x="1097280" y="5842000"/>
            <a:ext cx="28448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3A98EE3D-8CD1-4C3F-BD1C-C98C9596463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hf sldNum="0" hdr="0" ft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tc0371083@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rive.google.com/drive/u/0/folders/1ftUb4AuHEZKM_yiZhQbmyyew1B2WMr1i" TargetMode="External"/><Relationship Id="rId2" Type="http://schemas.openxmlformats.org/officeDocument/2006/relationships/hyperlink" Target="https://github.com/vaishnavisinha108/IBM-Artificial-Intelligence-Project" TargetMode="External"/><Relationship Id="rId1" Type="http://schemas.openxmlformats.org/officeDocument/2006/relationships/slideLayout" Target="../slideLayouts/slideLayout2.xml"/><Relationship Id="rId4" Type="http://schemas.openxmlformats.org/officeDocument/2006/relationships/hyperlink" Target="https://colab.research.google.com/drive/1SdsH3jbqpyVdFAy6XhGqgLdY7utPyaAm#scrollTo=YosafnO51Z8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D6D7A0BC-0046-4CAA-8E7F-DCAFE511EA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C21E816-31F5-48BB-BD02-D15F2F18B48A}"/>
              </a:ext>
            </a:extLst>
          </p:cNvPr>
          <p:cNvSpPr>
            <a:spLocks noGrp="1"/>
          </p:cNvSpPr>
          <p:nvPr>
            <p:ph type="ctrTitle"/>
          </p:nvPr>
        </p:nvSpPr>
        <p:spPr>
          <a:xfrm>
            <a:off x="446534" y="971550"/>
            <a:ext cx="10363200" cy="4114800"/>
          </a:xfrm>
        </p:spPr>
        <p:txBody>
          <a:bodyPr>
            <a:noAutofit/>
          </a:bodyPr>
          <a:lstStyle/>
          <a:p>
            <a:r>
              <a:rPr lang="en-US" sz="2800" dirty="0" smtClean="0"/>
              <a:t>Name: </a:t>
            </a:r>
            <a:r>
              <a:rPr lang="en-US" sz="2800" dirty="0" err="1" smtClean="0"/>
              <a:t>Tanu</a:t>
            </a:r>
            <a:r>
              <a:rPr lang="en-US" sz="2800" dirty="0" smtClean="0"/>
              <a:t> </a:t>
            </a:r>
            <a:r>
              <a:rPr lang="en-US" sz="2800" dirty="0" err="1" smtClean="0"/>
              <a:t>chauhan</a:t>
            </a:r>
            <a:r>
              <a:rPr lang="en-US" sz="2800" dirty="0" smtClean="0"/>
              <a:t/>
            </a:r>
            <a:br>
              <a:rPr lang="en-US" sz="2800" dirty="0" smtClean="0"/>
            </a:br>
            <a:r>
              <a:rPr lang="en-US" sz="2800" dirty="0" err="1" smtClean="0"/>
              <a:t>SkillsBuild</a:t>
            </a:r>
            <a:r>
              <a:rPr lang="en-US" sz="2800" dirty="0" smtClean="0"/>
              <a:t> Email ID: </a:t>
            </a:r>
            <a:r>
              <a:rPr lang="en-US" sz="2800" dirty="0" smtClean="0">
                <a:hlinkClick r:id="rId2"/>
              </a:rPr>
              <a:t>tc0371083@gmail.com</a:t>
            </a:r>
            <a:r>
              <a:rPr lang="en-US" sz="2800" dirty="0" smtClean="0"/>
              <a:t/>
            </a:r>
            <a:br>
              <a:rPr lang="en-US" sz="2800" dirty="0" smtClean="0"/>
            </a:br>
            <a:r>
              <a:rPr lang="en-US" sz="2800" dirty="0" smtClean="0"/>
              <a:t>College </a:t>
            </a:r>
            <a:r>
              <a:rPr lang="en-US" sz="2800" dirty="0" smtClean="0"/>
              <a:t>Name: </a:t>
            </a:r>
            <a:r>
              <a:rPr lang="en-US" sz="2800" dirty="0" err="1" smtClean="0"/>
              <a:t>Galgotia</a:t>
            </a:r>
            <a:r>
              <a:rPr lang="en-US" sz="2800" dirty="0" smtClean="0"/>
              <a:t> college of engineering and technology</a:t>
            </a:r>
            <a:br>
              <a:rPr lang="en-US" sz="2800" dirty="0" smtClean="0"/>
            </a:br>
            <a:r>
              <a:rPr lang="en-US" sz="2800" dirty="0" smtClean="0"/>
              <a:t>College State: Uttar Pradesh</a:t>
            </a:r>
            <a:br>
              <a:rPr lang="en-US" sz="2800" dirty="0" smtClean="0"/>
            </a:br>
            <a:r>
              <a:rPr lang="en-US" sz="2800" dirty="0" smtClean="0"/>
              <a:t>Internship Domain And Internship Start and End Date: Artificial Intelligence/[18.08.2023-30.09.2023]</a:t>
            </a:r>
            <a:br>
              <a:rPr lang="en-US" sz="2800" dirty="0" smtClean="0"/>
            </a:br>
            <a:r>
              <a:rPr lang="en-US" sz="2800" dirty="0" smtClean="0"/>
              <a:t/>
            </a:r>
            <a:br>
              <a:rPr lang="en-US" sz="2800" dirty="0" smtClean="0"/>
            </a:br>
            <a:r>
              <a:rPr lang="en-US" sz="2800" dirty="0" smtClean="0"/>
              <a:t/>
            </a:r>
            <a:br>
              <a:rPr lang="en-US" sz="2800" dirty="0" smtClean="0"/>
            </a:br>
            <a:endParaRPr lang="en-US" sz="2800" dirty="0"/>
          </a:p>
        </p:txBody>
      </p:sp>
      <p:sp>
        <p:nvSpPr>
          <p:cNvPr id="20" name="Rectangle 19">
            <a:extLst>
              <a:ext uri="{FF2B5EF4-FFF2-40B4-BE49-F238E27FC236}">
                <a16:creationId xmlns="" xmlns:a16="http://schemas.microsoft.com/office/drawing/2014/main" id="{E7C6334F-6411-41EC-AD7D-179EDD8B5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 xmlns:a16="http://schemas.microsoft.com/office/drawing/2014/main" id="{E6B02CEE-3AF8-4349-9B3E-8970E6DF62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 xmlns:a16="http://schemas.microsoft.com/office/drawing/2014/main" id="{AAA01CF0-3FB5-44EB-B7DE-F2E86374C2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522" y="3982297"/>
            <a:ext cx="2305050" cy="2200275"/>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81191" y="1537855"/>
            <a:ext cx="11029615" cy="4765963"/>
          </a:xfrm>
        </p:spPr>
        <p:txBody>
          <a:bodyPr>
            <a:normAutofit fontScale="92500"/>
          </a:bodyPr>
          <a:lstStyle/>
          <a:p>
            <a:pPr marL="18288" indent="0">
              <a:buNone/>
            </a:pPr>
            <a:r>
              <a:rPr lang="en-US" sz="2800" b="1" dirty="0">
                <a:effectLst/>
              </a:rPr>
              <a:t>Value Proposition</a:t>
            </a:r>
            <a:r>
              <a:rPr lang="en-US" sz="2800" b="1" dirty="0" smtClean="0">
                <a:effectLst/>
              </a:rPr>
              <a:t>:</a:t>
            </a:r>
          </a:p>
          <a:p>
            <a:pPr marL="18288" indent="0">
              <a:buNone/>
            </a:pPr>
            <a:endParaRPr lang="en-US" sz="2800" dirty="0">
              <a:effectLst/>
            </a:endParaRPr>
          </a:p>
          <a:p>
            <a:r>
              <a:rPr lang="en-US" sz="2400" b="1" dirty="0">
                <a:effectLst/>
              </a:rPr>
              <a:t>For Restaurants:</a:t>
            </a:r>
            <a:endParaRPr lang="en-US" sz="2400" dirty="0">
              <a:effectLst/>
            </a:endParaRPr>
          </a:p>
          <a:p>
            <a:r>
              <a:rPr lang="en-US" sz="2400" b="1" dirty="0">
                <a:effectLst/>
              </a:rPr>
              <a:t>Customer Feedback Utilization:</a:t>
            </a:r>
            <a:r>
              <a:rPr lang="en-US" sz="2400" dirty="0">
                <a:effectLst/>
              </a:rPr>
              <a:t> Restaurants can harness the power of customer feedback to enhance their services, menu, and overall dining experience.</a:t>
            </a:r>
          </a:p>
          <a:p>
            <a:r>
              <a:rPr lang="en-US" sz="2400" b="1" dirty="0">
                <a:effectLst/>
              </a:rPr>
              <a:t>Improved Reputation Management:</a:t>
            </a:r>
            <a:r>
              <a:rPr lang="en-US" sz="2400" dirty="0">
                <a:effectLst/>
              </a:rPr>
              <a:t> Identifying and addressing negative sentiments promptly can help manage a restaurant's online reputation and minimize damage</a:t>
            </a:r>
            <a:r>
              <a:rPr lang="en-US" sz="2400" dirty="0" smtClean="0">
                <a:effectLst/>
              </a:rPr>
              <a:t>.</a:t>
            </a:r>
          </a:p>
          <a:p>
            <a:endParaRPr lang="en-US" sz="2400" dirty="0" smtClean="0">
              <a:effectLst/>
            </a:endParaRPr>
          </a:p>
          <a:p>
            <a:r>
              <a:rPr lang="en-US" sz="2400" b="1" dirty="0">
                <a:effectLst/>
              </a:rPr>
              <a:t>For Customers:</a:t>
            </a:r>
            <a:endParaRPr lang="en-US" sz="2400" dirty="0">
              <a:effectLst/>
            </a:endParaRPr>
          </a:p>
          <a:p>
            <a:r>
              <a:rPr lang="en-US" sz="2400" b="1" dirty="0">
                <a:effectLst/>
              </a:rPr>
              <a:t>Informed Dining Choices:</a:t>
            </a:r>
            <a:r>
              <a:rPr lang="en-US" sz="2400" dirty="0">
                <a:effectLst/>
              </a:rPr>
              <a:t> Customers can make more informed dining choices by considering the sentiments expressed in reviews.</a:t>
            </a:r>
          </a:p>
          <a:p>
            <a:endParaRPr lang="en-US" sz="2400" dirty="0">
              <a:effectLst/>
            </a:endParaRPr>
          </a:p>
          <a:p>
            <a:endParaRPr lang="en-US" sz="2400" b="1" u="sng" dirty="0"/>
          </a:p>
        </p:txBody>
      </p:sp>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470355" y="457199"/>
            <a:ext cx="11029616" cy="706583"/>
          </a:xfrm>
        </p:spPr>
        <p:txBody>
          <a:bodyPr anchor="ctr"/>
          <a:lstStyle/>
          <a:p>
            <a:r>
              <a:rPr lang="en-US" sz="2800" dirty="0"/>
              <a:t/>
            </a:r>
            <a:br>
              <a:rPr lang="en-US" sz="2800" dirty="0"/>
            </a:br>
            <a:r>
              <a:rPr lang="en-US" sz="2800" dirty="0"/>
              <a:t>YOUR SOLUTION AND ITS VALUE PROPOSITION</a:t>
            </a:r>
            <a:endParaRPr lang="en-US" dirty="0"/>
          </a:p>
        </p:txBody>
      </p:sp>
    </p:spTree>
    <p:extLst>
      <p:ext uri="{BB962C8B-B14F-4D97-AF65-F5344CB8AC3E}">
        <p14:creationId xmlns:p14="http://schemas.microsoft.com/office/powerpoint/2010/main" val="371270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81191" y="1537855"/>
            <a:ext cx="11029615" cy="4765963"/>
          </a:xfrm>
        </p:spPr>
        <p:txBody>
          <a:bodyPr>
            <a:normAutofit fontScale="92500" lnSpcReduction="10000"/>
          </a:bodyPr>
          <a:lstStyle/>
          <a:p>
            <a:pPr marL="18288" indent="0">
              <a:buNone/>
            </a:pPr>
            <a:endParaRPr lang="en-US" sz="2800" b="1" dirty="0" smtClean="0">
              <a:effectLst/>
            </a:endParaRPr>
          </a:p>
          <a:p>
            <a:pPr marL="18288" indent="0">
              <a:buNone/>
            </a:pPr>
            <a:r>
              <a:rPr lang="en-US" sz="2800" b="1" dirty="0" smtClean="0">
                <a:effectLst/>
              </a:rPr>
              <a:t>Value </a:t>
            </a:r>
            <a:r>
              <a:rPr lang="en-US" sz="2800" b="1" dirty="0">
                <a:effectLst/>
              </a:rPr>
              <a:t>Proposition</a:t>
            </a:r>
            <a:r>
              <a:rPr lang="en-US" sz="2800" b="1" dirty="0" smtClean="0">
                <a:effectLst/>
              </a:rPr>
              <a:t>:</a:t>
            </a:r>
          </a:p>
          <a:p>
            <a:pPr marL="18288" indent="0">
              <a:buNone/>
            </a:pPr>
            <a:endParaRPr lang="en-US" sz="2800" dirty="0">
              <a:effectLst/>
            </a:endParaRPr>
          </a:p>
          <a:p>
            <a:r>
              <a:rPr lang="en-US" sz="2400" b="1" dirty="0">
                <a:effectLst/>
              </a:rPr>
              <a:t>For All Stakeholders</a:t>
            </a:r>
            <a:r>
              <a:rPr lang="en-US" sz="2400" b="1" dirty="0" smtClean="0">
                <a:effectLst/>
              </a:rPr>
              <a:t>:</a:t>
            </a:r>
          </a:p>
          <a:p>
            <a:endParaRPr lang="en-US" sz="2400" dirty="0">
              <a:effectLst/>
            </a:endParaRPr>
          </a:p>
          <a:p>
            <a:r>
              <a:rPr lang="en-US" sz="2400" b="1" dirty="0">
                <a:effectLst/>
              </a:rPr>
              <a:t>Transparency:</a:t>
            </a:r>
            <a:r>
              <a:rPr lang="en-US" sz="2400" dirty="0">
                <a:effectLst/>
              </a:rPr>
              <a:t> The analysis provides transparency about restaurant experiences, fostering trust in the dining industry.</a:t>
            </a:r>
          </a:p>
          <a:p>
            <a:r>
              <a:rPr lang="en-US" sz="2400" b="1" dirty="0">
                <a:effectLst/>
              </a:rPr>
              <a:t>Continuous Improvement:</a:t>
            </a:r>
            <a:r>
              <a:rPr lang="en-US" sz="2400" dirty="0">
                <a:effectLst/>
              </a:rPr>
              <a:t> Encourages restaurants to continually improve their offerings, resulting in a better dining experience for all customers.</a:t>
            </a:r>
          </a:p>
          <a:p>
            <a:r>
              <a:rPr lang="en-US" sz="2400" b="1" dirty="0">
                <a:effectLst/>
              </a:rPr>
              <a:t>Market Insights:</a:t>
            </a:r>
            <a:r>
              <a:rPr lang="en-US" sz="2400" dirty="0">
                <a:effectLst/>
              </a:rPr>
              <a:t> Offers insights into consumer preferences and trends in the restaurant industry, which can be valuable for investors, food critics, and researchers.</a:t>
            </a:r>
          </a:p>
          <a:p>
            <a:r>
              <a:rPr lang="en-US" sz="2400" b="1" dirty="0">
                <a:effectLst/>
              </a:rPr>
              <a:t>Time Savings:</a:t>
            </a:r>
            <a:r>
              <a:rPr lang="en-US" sz="2400" dirty="0">
                <a:effectLst/>
              </a:rPr>
              <a:t> Saves time by quickly summarizing and categorizing numerous reviews, making it easier for stakeholders to extract meaningful </a:t>
            </a:r>
            <a:r>
              <a:rPr lang="en-US" sz="2400" dirty="0" smtClean="0">
                <a:effectLst/>
              </a:rPr>
              <a:t>information.</a:t>
            </a:r>
          </a:p>
          <a:p>
            <a:endParaRPr lang="en-US" sz="2400" dirty="0">
              <a:effectLst/>
            </a:endParaRPr>
          </a:p>
          <a:p>
            <a:endParaRPr lang="en-US" sz="2400" b="1" u="sng" dirty="0"/>
          </a:p>
        </p:txBody>
      </p:sp>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470355" y="457199"/>
            <a:ext cx="11029616" cy="706583"/>
          </a:xfrm>
        </p:spPr>
        <p:txBody>
          <a:bodyPr anchor="ctr"/>
          <a:lstStyle/>
          <a:p>
            <a:r>
              <a:rPr lang="en-US" sz="2800" dirty="0"/>
              <a:t/>
            </a:r>
            <a:br>
              <a:rPr lang="en-US" sz="2800" dirty="0"/>
            </a:br>
            <a:r>
              <a:rPr lang="en-US" sz="2800" dirty="0"/>
              <a:t>YOUR SOLUTION AND ITS VALUE PROPOSITION</a:t>
            </a:r>
            <a:endParaRPr lang="en-US" dirty="0"/>
          </a:p>
        </p:txBody>
      </p:sp>
    </p:spTree>
    <p:extLst>
      <p:ext uri="{BB962C8B-B14F-4D97-AF65-F5344CB8AC3E}">
        <p14:creationId xmlns:p14="http://schemas.microsoft.com/office/powerpoint/2010/main" val="3796189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53482" y="2531846"/>
            <a:ext cx="11029615" cy="3634486"/>
          </a:xfrm>
        </p:spPr>
        <p:txBody>
          <a:bodyPr>
            <a:normAutofit/>
          </a:bodyPr>
          <a:lstStyle/>
          <a:p>
            <a:r>
              <a:rPr lang="en-US" dirty="0" smtClean="0"/>
              <a:t>By applying the other advanced AI tools to get 99% accuracy.</a:t>
            </a:r>
          </a:p>
          <a:p>
            <a:r>
              <a:rPr lang="en-US" dirty="0" smtClean="0"/>
              <a:t>Updating Datasets frequently.</a:t>
            </a:r>
          </a:p>
          <a:p>
            <a:r>
              <a:rPr lang="en-US" b="1" dirty="0" smtClean="0">
                <a:effectLst/>
              </a:rPr>
              <a:t>VIP </a:t>
            </a:r>
            <a:r>
              <a:rPr lang="en-US" b="1" dirty="0">
                <a:effectLst/>
              </a:rPr>
              <a:t>Customer Insights:</a:t>
            </a:r>
            <a:endParaRPr lang="en-US" dirty="0">
              <a:effectLst/>
            </a:endParaRPr>
          </a:p>
          <a:p>
            <a:r>
              <a:rPr lang="en-US" dirty="0">
                <a:effectLst/>
              </a:rPr>
              <a:t>Identify and analyze reviews from VIP customers, focusing on their unique expectations and experiences</a:t>
            </a:r>
            <a:r>
              <a:rPr lang="en-US" dirty="0" smtClean="0">
                <a:effectLst/>
              </a:rPr>
              <a:t>.</a:t>
            </a:r>
          </a:p>
          <a:p>
            <a:r>
              <a:rPr lang="en-US" b="1" dirty="0">
                <a:effectLst/>
              </a:rPr>
              <a:t>Upscale Vocabulary Model:</a:t>
            </a:r>
            <a:endParaRPr lang="en-US" dirty="0">
              <a:effectLst/>
            </a:endParaRPr>
          </a:p>
          <a:p>
            <a:pPr lvl="1"/>
            <a:r>
              <a:rPr lang="en-US" dirty="0">
                <a:effectLst/>
              </a:rPr>
              <a:t>Develop a custom sentiment analysis model that understands and analyzes the sophisticated language often used in reviews of upscale dining establishments.</a:t>
            </a:r>
          </a:p>
          <a:p>
            <a:endParaRPr lang="en-US" dirty="0" smtClean="0"/>
          </a:p>
          <a:p>
            <a:pPr marL="18288" indent="0">
              <a:buNone/>
            </a:pPr>
            <a:endParaRPr lang="en-US" dirty="0" smtClean="0"/>
          </a:p>
          <a:p>
            <a:endParaRPr lang="en-US" dirty="0"/>
          </a:p>
        </p:txBody>
      </p:sp>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581191" y="493812"/>
            <a:ext cx="11029616" cy="1188720"/>
          </a:xfrm>
        </p:spPr>
        <p:txBody>
          <a:bodyPr anchor="ctr">
            <a:normAutofit fontScale="90000"/>
          </a:bodyPr>
          <a:lstStyle/>
          <a:p>
            <a:r>
              <a:rPr lang="en-US" dirty="0"/>
              <a:t>How did you customize the project and make it your own</a:t>
            </a:r>
          </a:p>
        </p:txBody>
      </p:sp>
    </p:spTree>
    <p:extLst>
      <p:ext uri="{BB962C8B-B14F-4D97-AF65-F5344CB8AC3E}">
        <p14:creationId xmlns:p14="http://schemas.microsoft.com/office/powerpoint/2010/main" val="3657386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608900" y="1565564"/>
            <a:ext cx="11029615" cy="4973781"/>
          </a:xfrm>
        </p:spPr>
        <p:txBody>
          <a:bodyPr>
            <a:normAutofit fontScale="92500" lnSpcReduction="20000"/>
          </a:bodyPr>
          <a:lstStyle/>
          <a:p>
            <a:r>
              <a:rPr lang="en-US" dirty="0">
                <a:effectLst/>
              </a:rPr>
              <a:t>Modeling sentiment analysis of restaurant reviews involves developing a machine learning or natural language processing (NLP) model that can automatically classify reviews into positive, negative, or neutral sentiments based on the text content. Here's a step-by-step guide on how to model sentiment analysis for restaurant reviews</a:t>
            </a:r>
            <a:r>
              <a:rPr lang="en-US" dirty="0" smtClean="0">
                <a:effectLst/>
              </a:rPr>
              <a:t>:</a:t>
            </a:r>
          </a:p>
          <a:p>
            <a:endParaRPr lang="en-US" dirty="0">
              <a:effectLst/>
            </a:endParaRPr>
          </a:p>
          <a:p>
            <a:r>
              <a:rPr lang="en-US" b="1" dirty="0">
                <a:effectLst/>
              </a:rPr>
              <a:t>1. Data Collection</a:t>
            </a:r>
            <a:r>
              <a:rPr lang="en-US" b="1" dirty="0" smtClean="0">
                <a:effectLst/>
              </a:rPr>
              <a:t>:</a:t>
            </a:r>
          </a:p>
          <a:p>
            <a:r>
              <a:rPr lang="en-US" dirty="0">
                <a:effectLst/>
              </a:rPr>
              <a:t>Gather a dataset of restaurant reviews. You can collect reviews from various sources, such as review websites (e.g., Yelp, </a:t>
            </a:r>
            <a:r>
              <a:rPr lang="en-US" dirty="0" err="1">
                <a:effectLst/>
              </a:rPr>
              <a:t>TripAdvisor</a:t>
            </a:r>
            <a:r>
              <a:rPr lang="en-US" dirty="0">
                <a:effectLst/>
              </a:rPr>
              <a:t>), social media, or customer surveys.</a:t>
            </a:r>
          </a:p>
          <a:p>
            <a:r>
              <a:rPr lang="en-US" dirty="0">
                <a:effectLst/>
              </a:rPr>
              <a:t>Annotate each review with its corresponding sentiment label (positive, negative, or neutral). You can either manually label the data or use pre-labeled datasets if </a:t>
            </a:r>
            <a:r>
              <a:rPr lang="en-US" dirty="0" smtClean="0">
                <a:effectLst/>
              </a:rPr>
              <a:t>available</a:t>
            </a:r>
          </a:p>
          <a:p>
            <a:endParaRPr lang="en-US" dirty="0" smtClean="0">
              <a:effectLst/>
            </a:endParaRPr>
          </a:p>
          <a:p>
            <a:r>
              <a:rPr lang="en-US" b="1" dirty="0">
                <a:effectLst/>
              </a:rPr>
              <a:t>2. Data Preprocessing:</a:t>
            </a:r>
            <a:endParaRPr lang="en-US" dirty="0">
              <a:effectLst/>
            </a:endParaRPr>
          </a:p>
          <a:p>
            <a:r>
              <a:rPr lang="en-US" dirty="0">
                <a:effectLst/>
              </a:rPr>
              <a:t>Clean and preprocess the text data. This may involve:</a:t>
            </a:r>
          </a:p>
          <a:p>
            <a:pPr lvl="1"/>
            <a:r>
              <a:rPr lang="en-US" dirty="0">
                <a:effectLst/>
              </a:rPr>
              <a:t>Removing special characters, punctuation, and numbers.</a:t>
            </a:r>
          </a:p>
          <a:p>
            <a:pPr lvl="1"/>
            <a:r>
              <a:rPr lang="en-US" dirty="0">
                <a:effectLst/>
              </a:rPr>
              <a:t>Converting text to lowercase to ensure consistency.</a:t>
            </a:r>
          </a:p>
          <a:p>
            <a:pPr lvl="1"/>
            <a:r>
              <a:rPr lang="en-US" dirty="0">
                <a:effectLst/>
              </a:rPr>
              <a:t>Tokenizing the text into </a:t>
            </a:r>
            <a:r>
              <a:rPr lang="en-US" dirty="0" smtClean="0">
                <a:effectLst/>
              </a:rPr>
              <a:t>words.</a:t>
            </a:r>
            <a:endParaRPr lang="en-US" dirty="0">
              <a:effectLst/>
            </a:endParaRPr>
          </a:p>
          <a:p>
            <a:r>
              <a:rPr lang="en-US" dirty="0" smtClean="0">
                <a:effectLst/>
              </a:rPr>
              <a:t>.</a:t>
            </a:r>
            <a:endParaRPr lang="en-US" dirty="0">
              <a:effectLst/>
            </a:endParaRPr>
          </a:p>
          <a:p>
            <a:endParaRPr lang="en-US" dirty="0">
              <a:effectLst/>
            </a:endParaRPr>
          </a:p>
          <a:p>
            <a:endParaRPr lang="en-US" dirty="0"/>
          </a:p>
        </p:txBody>
      </p:sp>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sz="4400" dirty="0"/>
              <a:t>MODELLING</a:t>
            </a:r>
            <a:endParaRPr lang="en-US" dirty="0"/>
          </a:p>
        </p:txBody>
      </p:sp>
    </p:spTree>
    <p:extLst>
      <p:ext uri="{BB962C8B-B14F-4D97-AF65-F5344CB8AC3E}">
        <p14:creationId xmlns:p14="http://schemas.microsoft.com/office/powerpoint/2010/main" val="3184081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81191" y="1551710"/>
            <a:ext cx="11029615" cy="5306290"/>
          </a:xfrm>
        </p:spPr>
        <p:txBody>
          <a:bodyPr>
            <a:normAutofit fontScale="92500" lnSpcReduction="20000"/>
          </a:bodyPr>
          <a:lstStyle/>
          <a:p>
            <a:r>
              <a:rPr lang="en-US" b="1" dirty="0" smtClean="0">
                <a:effectLst/>
              </a:rPr>
              <a:t>3</a:t>
            </a:r>
            <a:r>
              <a:rPr lang="en-US" b="1" dirty="0">
                <a:effectLst/>
              </a:rPr>
              <a:t>. Feature Extraction:</a:t>
            </a:r>
            <a:endParaRPr lang="en-US" dirty="0">
              <a:effectLst/>
            </a:endParaRPr>
          </a:p>
          <a:p>
            <a:r>
              <a:rPr lang="en-US" dirty="0">
                <a:effectLst/>
              </a:rPr>
              <a:t>Deep Learning Models: Utilize recurrent neural networks (RNNs), convolutional neural networks (CNNs), or transformer-based models (e.g., BERT) to learn contextual word representations</a:t>
            </a:r>
            <a:r>
              <a:rPr lang="en-US" dirty="0" smtClean="0">
                <a:effectLst/>
              </a:rPr>
              <a:t>.</a:t>
            </a:r>
          </a:p>
          <a:p>
            <a:pPr marL="18288" indent="0">
              <a:buNone/>
            </a:pPr>
            <a:endParaRPr lang="en-US" dirty="0">
              <a:effectLst/>
            </a:endParaRPr>
          </a:p>
          <a:p>
            <a:pPr marL="18288" indent="0">
              <a:buNone/>
            </a:pPr>
            <a:r>
              <a:rPr lang="en-US" b="1" dirty="0" smtClean="0">
                <a:effectLst/>
              </a:rPr>
              <a:t>4</a:t>
            </a:r>
            <a:r>
              <a:rPr lang="en-US" b="1" dirty="0">
                <a:effectLst/>
              </a:rPr>
              <a:t>. Model </a:t>
            </a:r>
            <a:r>
              <a:rPr lang="en-US" b="1" dirty="0" smtClean="0">
                <a:effectLst/>
              </a:rPr>
              <a:t>Selection:</a:t>
            </a:r>
            <a:endParaRPr lang="en-US" dirty="0">
              <a:effectLst/>
            </a:endParaRPr>
          </a:p>
          <a:p>
            <a:r>
              <a:rPr lang="en-US" dirty="0" smtClean="0">
                <a:effectLst/>
              </a:rPr>
              <a:t>Naive Bayes</a:t>
            </a:r>
          </a:p>
          <a:p>
            <a:endParaRPr lang="en-US" dirty="0" smtClean="0">
              <a:effectLst/>
            </a:endParaRPr>
          </a:p>
          <a:p>
            <a:r>
              <a:rPr lang="en-US" b="1" dirty="0">
                <a:effectLst/>
              </a:rPr>
              <a:t>5. Model Training:</a:t>
            </a:r>
            <a:endParaRPr lang="en-US" dirty="0">
              <a:effectLst/>
            </a:endParaRPr>
          </a:p>
          <a:p>
            <a:r>
              <a:rPr lang="en-US" dirty="0">
                <a:effectLst/>
              </a:rPr>
              <a:t>Split your dataset into training, validation, and test sets to evaluate model performance.</a:t>
            </a:r>
          </a:p>
          <a:p>
            <a:r>
              <a:rPr lang="en-US" dirty="0">
                <a:effectLst/>
              </a:rPr>
              <a:t>Train the selected model using the training data</a:t>
            </a:r>
            <a:r>
              <a:rPr lang="en-US" dirty="0" smtClean="0">
                <a:effectLst/>
              </a:rPr>
              <a:t>.</a:t>
            </a:r>
          </a:p>
          <a:p>
            <a:endParaRPr lang="en-US" dirty="0">
              <a:effectLst/>
            </a:endParaRPr>
          </a:p>
          <a:p>
            <a:r>
              <a:rPr lang="en-US" b="1" dirty="0">
                <a:effectLst/>
              </a:rPr>
              <a:t>6. Model Evaluation:</a:t>
            </a:r>
            <a:endParaRPr lang="en-US" dirty="0">
              <a:effectLst/>
            </a:endParaRPr>
          </a:p>
          <a:p>
            <a:r>
              <a:rPr lang="en-US" dirty="0">
                <a:effectLst/>
              </a:rPr>
              <a:t>Evaluate the trained model on the validation and test datasets using appropriate evaluation metrics, such as accuracy, precision, recall, F1-score, or area under the ROC curve (AUC</a:t>
            </a:r>
            <a:r>
              <a:rPr lang="en-US" dirty="0" smtClean="0">
                <a:effectLst/>
              </a:rPr>
              <a:t>).</a:t>
            </a:r>
          </a:p>
          <a:p>
            <a:endParaRPr lang="en-US" dirty="0">
              <a:effectLst/>
            </a:endParaRPr>
          </a:p>
          <a:p>
            <a:r>
              <a:rPr lang="en-US" b="1" dirty="0">
                <a:effectLst/>
              </a:rPr>
              <a:t>7. Model Fine-Tuning:</a:t>
            </a:r>
            <a:endParaRPr lang="en-US" dirty="0">
              <a:effectLst/>
            </a:endParaRPr>
          </a:p>
          <a:p>
            <a:r>
              <a:rPr lang="en-US" dirty="0">
                <a:effectLst/>
              </a:rPr>
              <a:t>Fine-tune the model based on the evaluation results. You may need to adjust model parameters, architecture, or preprocessing steps to improve performance.</a:t>
            </a:r>
          </a:p>
          <a:p>
            <a:pPr lvl="1"/>
            <a:endParaRPr lang="en-US" dirty="0">
              <a:effectLst/>
            </a:endParaRPr>
          </a:p>
          <a:p>
            <a:endParaRPr lang="en-US" dirty="0"/>
          </a:p>
        </p:txBody>
      </p:sp>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sz="4400" dirty="0"/>
              <a:t>MODELLING</a:t>
            </a:r>
            <a:endParaRPr lang="en-US" dirty="0"/>
          </a:p>
        </p:txBody>
      </p:sp>
    </p:spTree>
    <p:extLst>
      <p:ext uri="{BB962C8B-B14F-4D97-AF65-F5344CB8AC3E}">
        <p14:creationId xmlns:p14="http://schemas.microsoft.com/office/powerpoint/2010/main" val="2211487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81191" y="1523999"/>
            <a:ext cx="11029615" cy="4696691"/>
          </a:xfrm>
        </p:spPr>
        <p:txBody>
          <a:bodyPr>
            <a:normAutofit/>
          </a:bodyPr>
          <a:lstStyle/>
          <a:p>
            <a:r>
              <a:rPr lang="en-US" b="1" dirty="0">
                <a:effectLst/>
              </a:rPr>
              <a:t>8. Model Deployment:</a:t>
            </a:r>
            <a:endParaRPr lang="en-US" dirty="0">
              <a:effectLst/>
            </a:endParaRPr>
          </a:p>
          <a:p>
            <a:r>
              <a:rPr lang="en-US" dirty="0">
                <a:effectLst/>
              </a:rPr>
              <a:t>Once the model achieves satisfactory performance, deploy it in a production environment where it can be used to analyze restaurant reviews in real-time</a:t>
            </a:r>
            <a:r>
              <a:rPr lang="en-US" dirty="0" smtClean="0">
                <a:effectLst/>
              </a:rPr>
              <a:t>.</a:t>
            </a:r>
          </a:p>
          <a:p>
            <a:endParaRPr lang="en-US" dirty="0">
              <a:effectLst/>
            </a:endParaRPr>
          </a:p>
          <a:p>
            <a:r>
              <a:rPr lang="en-US" b="1" dirty="0">
                <a:effectLst/>
              </a:rPr>
              <a:t>9. Continuous Monitoring and Maintenance:</a:t>
            </a:r>
            <a:endParaRPr lang="en-US" dirty="0">
              <a:effectLst/>
            </a:endParaRPr>
          </a:p>
          <a:p>
            <a:r>
              <a:rPr lang="en-US" dirty="0">
                <a:effectLst/>
              </a:rPr>
              <a:t>Continuously monitor the model's performance in production to ensure it adapts to changing language and user behavior</a:t>
            </a:r>
            <a:r>
              <a:rPr lang="en-US" dirty="0" smtClean="0">
                <a:effectLst/>
              </a:rPr>
              <a:t>.</a:t>
            </a:r>
          </a:p>
          <a:p>
            <a:endParaRPr lang="en-US" dirty="0">
              <a:effectLst/>
            </a:endParaRPr>
          </a:p>
          <a:p>
            <a:r>
              <a:rPr lang="en-US" b="1" dirty="0">
                <a:effectLst/>
              </a:rPr>
              <a:t>10. Interpretability and </a:t>
            </a:r>
            <a:r>
              <a:rPr lang="en-US" b="1" dirty="0" err="1">
                <a:effectLst/>
              </a:rPr>
              <a:t>Explainability</a:t>
            </a:r>
            <a:r>
              <a:rPr lang="en-US" b="1" dirty="0">
                <a:effectLst/>
              </a:rPr>
              <a:t>:</a:t>
            </a:r>
            <a:r>
              <a:rPr lang="en-US" dirty="0">
                <a:effectLst/>
              </a:rPr>
              <a:t> - Consider methods to make the model's predictions interpretable and explainable, especially if the insights will be shared with stakeholders or used for decision-making.</a:t>
            </a:r>
            <a:endParaRPr lang="en-US" dirty="0"/>
          </a:p>
        </p:txBody>
      </p:sp>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sz="4400" dirty="0"/>
              <a:t>MODELLING</a:t>
            </a:r>
            <a:endParaRPr lang="en-US" dirty="0"/>
          </a:p>
        </p:txBody>
      </p:sp>
    </p:spTree>
    <p:extLst>
      <p:ext uri="{BB962C8B-B14F-4D97-AF65-F5344CB8AC3E}">
        <p14:creationId xmlns:p14="http://schemas.microsoft.com/office/powerpoint/2010/main" val="221148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81191" y="1579418"/>
            <a:ext cx="11029615" cy="4973782"/>
          </a:xfrm>
        </p:spPr>
        <p:txBody>
          <a:bodyPr>
            <a:normAutofit lnSpcReduction="10000"/>
          </a:bodyPr>
          <a:lstStyle/>
          <a:p>
            <a:pPr marL="18288" indent="0">
              <a:buNone/>
            </a:pPr>
            <a:r>
              <a:rPr lang="en-US" b="1" dirty="0">
                <a:effectLst/>
              </a:rPr>
              <a:t>1. Sentiment Scores:</a:t>
            </a:r>
            <a:endParaRPr lang="en-US" dirty="0">
              <a:effectLst/>
            </a:endParaRPr>
          </a:p>
          <a:p>
            <a:r>
              <a:rPr lang="en-US" dirty="0">
                <a:effectLst/>
              </a:rPr>
              <a:t>Sentiment analysis provides a sentiment score or polarity for each review, indicating the overall sentiment expressed in the text. Common values include:</a:t>
            </a:r>
          </a:p>
          <a:p>
            <a:pPr lvl="1"/>
            <a:r>
              <a:rPr lang="en-US" dirty="0">
                <a:effectLst/>
              </a:rPr>
              <a:t>Positive (+1): Indicates a positive sentiment.</a:t>
            </a:r>
          </a:p>
          <a:p>
            <a:pPr lvl="1"/>
            <a:r>
              <a:rPr lang="en-US" dirty="0">
                <a:effectLst/>
              </a:rPr>
              <a:t>Negative (-1): Indicates a negative sentiment.</a:t>
            </a:r>
          </a:p>
          <a:p>
            <a:pPr lvl="1"/>
            <a:r>
              <a:rPr lang="en-US" dirty="0">
                <a:effectLst/>
              </a:rPr>
              <a:t>Neutral (0): Indicates a neutral sentiment</a:t>
            </a:r>
            <a:r>
              <a:rPr lang="en-US" dirty="0" smtClean="0">
                <a:effectLst/>
              </a:rPr>
              <a:t>.</a:t>
            </a:r>
          </a:p>
          <a:p>
            <a:pPr lvl="1"/>
            <a:endParaRPr lang="en-US" dirty="0" smtClean="0">
              <a:effectLst/>
            </a:endParaRPr>
          </a:p>
          <a:p>
            <a:pPr marL="18288" indent="0">
              <a:buNone/>
            </a:pPr>
            <a:r>
              <a:rPr lang="en-US" b="1" dirty="0">
                <a:effectLst/>
              </a:rPr>
              <a:t>2</a:t>
            </a:r>
            <a:r>
              <a:rPr lang="en-US" b="1" dirty="0" smtClean="0">
                <a:effectLst/>
              </a:rPr>
              <a:t>. </a:t>
            </a:r>
            <a:r>
              <a:rPr lang="en-US" b="1" dirty="0">
                <a:effectLst/>
              </a:rPr>
              <a:t>Positive Aspects:</a:t>
            </a:r>
            <a:endParaRPr lang="en-US" dirty="0">
              <a:effectLst/>
            </a:endParaRPr>
          </a:p>
          <a:p>
            <a:r>
              <a:rPr lang="en-US" dirty="0">
                <a:effectLst/>
              </a:rPr>
              <a:t>Sentiment analysis may identify specific aspects or elements of the restaurant experience that customers found positive. This can include mentions of delicious food, excellent service, or a pleasant ambiance</a:t>
            </a:r>
            <a:r>
              <a:rPr lang="en-US" dirty="0" smtClean="0">
                <a:effectLst/>
              </a:rPr>
              <a:t>.</a:t>
            </a:r>
          </a:p>
          <a:p>
            <a:endParaRPr lang="en-US" dirty="0">
              <a:effectLst/>
            </a:endParaRPr>
          </a:p>
          <a:p>
            <a:pPr marL="18288" indent="0">
              <a:buNone/>
            </a:pPr>
            <a:r>
              <a:rPr lang="en-US" b="1" dirty="0">
                <a:effectLst/>
              </a:rPr>
              <a:t>3</a:t>
            </a:r>
            <a:r>
              <a:rPr lang="en-US" b="1" dirty="0" smtClean="0">
                <a:effectLst/>
              </a:rPr>
              <a:t>. </a:t>
            </a:r>
            <a:r>
              <a:rPr lang="en-US" b="1" dirty="0">
                <a:effectLst/>
              </a:rPr>
              <a:t>Negative Aspects:</a:t>
            </a:r>
            <a:endParaRPr lang="en-US" dirty="0">
              <a:effectLst/>
            </a:endParaRPr>
          </a:p>
          <a:p>
            <a:r>
              <a:rPr lang="en-US" dirty="0">
                <a:effectLst/>
              </a:rPr>
              <a:t>Conversely, the analysis can highlight aspects that received negative feedback, such as poor service, overpriced menu items, or issues with cleanliness.</a:t>
            </a:r>
          </a:p>
          <a:p>
            <a:pPr lvl="1"/>
            <a:endParaRPr lang="en-US" dirty="0">
              <a:effectLst/>
            </a:endParaRPr>
          </a:p>
          <a:p>
            <a:endParaRPr lang="en-US" dirty="0"/>
          </a:p>
        </p:txBody>
      </p:sp>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smtClean="0"/>
              <a:t>Results</a:t>
            </a:r>
            <a:br>
              <a:rPr lang="en-GB" dirty="0" smtClean="0"/>
            </a:br>
            <a:endParaRPr lang="en-US" dirty="0"/>
          </a:p>
        </p:txBody>
      </p:sp>
    </p:spTree>
    <p:extLst>
      <p:ext uri="{BB962C8B-B14F-4D97-AF65-F5344CB8AC3E}">
        <p14:creationId xmlns:p14="http://schemas.microsoft.com/office/powerpoint/2010/main" val="3319627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81191" y="2074646"/>
            <a:ext cx="11029615" cy="4173754"/>
          </a:xfrm>
        </p:spPr>
        <p:txBody>
          <a:bodyPr/>
          <a:lstStyle/>
          <a:p>
            <a:r>
              <a:rPr lang="en-US" dirty="0" err="1" smtClean="0"/>
              <a:t>Github</a:t>
            </a:r>
            <a:r>
              <a:rPr lang="en-US" dirty="0" smtClean="0"/>
              <a:t> Link:</a:t>
            </a:r>
          </a:p>
          <a:p>
            <a:r>
              <a:rPr lang="en-US" dirty="0" smtClean="0">
                <a:hlinkClick r:id="rId2"/>
              </a:rPr>
              <a:t>https</a:t>
            </a:r>
            <a:r>
              <a:rPr lang="en-US" dirty="0">
                <a:hlinkClick r:id="rId2"/>
              </a:rPr>
              <a:t>://</a:t>
            </a:r>
            <a:r>
              <a:rPr lang="en-US" dirty="0" smtClean="0">
                <a:hlinkClick r:id="rId2"/>
              </a:rPr>
              <a:t>github.com/vaishnavisinha108/IBM-Artificial-Intelligence-Project</a:t>
            </a:r>
            <a:endParaRPr lang="en-US" dirty="0" smtClean="0"/>
          </a:p>
          <a:p>
            <a:endParaRPr lang="en-US" dirty="0"/>
          </a:p>
          <a:p>
            <a:r>
              <a:rPr lang="en-US" dirty="0"/>
              <a:t>Drive link</a:t>
            </a:r>
            <a:r>
              <a:rPr lang="en-US" dirty="0" smtClean="0"/>
              <a:t>:</a:t>
            </a:r>
          </a:p>
          <a:p>
            <a:r>
              <a:rPr lang="en-US" dirty="0">
                <a:hlinkClick r:id="rId3"/>
              </a:rPr>
              <a:t>https://</a:t>
            </a:r>
            <a:r>
              <a:rPr lang="en-US" dirty="0" smtClean="0">
                <a:hlinkClick r:id="rId3"/>
              </a:rPr>
              <a:t>drive.google.com/drive/u/0/folders/1ftUb4AuHEZKM_yiZhQbmyyew1B2WMr1i</a:t>
            </a:r>
            <a:endParaRPr lang="en-US" dirty="0" smtClean="0"/>
          </a:p>
          <a:p>
            <a:endParaRPr lang="en-US" dirty="0" smtClean="0"/>
          </a:p>
          <a:p>
            <a:r>
              <a:rPr lang="en-US" dirty="0" smtClean="0"/>
              <a:t>Google </a:t>
            </a:r>
            <a:r>
              <a:rPr lang="en-US" dirty="0" err="1" smtClean="0"/>
              <a:t>Colab</a:t>
            </a:r>
            <a:r>
              <a:rPr lang="en-US" dirty="0" smtClean="0"/>
              <a:t> Link:</a:t>
            </a:r>
          </a:p>
          <a:p>
            <a:r>
              <a:rPr lang="en-US" dirty="0">
                <a:hlinkClick r:id="rId4"/>
              </a:rPr>
              <a:t>https://</a:t>
            </a:r>
            <a:r>
              <a:rPr lang="en-US" dirty="0" smtClean="0">
                <a:hlinkClick r:id="rId4"/>
              </a:rPr>
              <a:t>colab.research.google.com/drive/1SdsH3jbqpyVdFAy6XhGqgLdY7utPyaAm#scrollTo=YosafnO51Z89</a:t>
            </a:r>
            <a:endParaRPr lang="en-US" dirty="0" smtClean="0"/>
          </a:p>
          <a:p>
            <a:endParaRPr lang="en-US" dirty="0"/>
          </a:p>
        </p:txBody>
      </p:sp>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768865" y="1359243"/>
            <a:ext cx="8128000" cy="5140413"/>
          </a:xfrm>
        </p:spPr>
        <p:txBody>
          <a:bodyPr>
            <a:normAutofit fontScale="92500"/>
          </a:bodyPr>
          <a:lstStyle/>
          <a:p>
            <a:pPr>
              <a:buFont typeface="Wingdings" pitchFamily="2" charset="2"/>
              <a:buChar char="Ø"/>
            </a:pPr>
            <a:r>
              <a:rPr lang="en-US" sz="2800" dirty="0" smtClean="0">
                <a:effectLst/>
              </a:rPr>
              <a:t>Lacking the valuable </a:t>
            </a:r>
            <a:r>
              <a:rPr lang="en-US" sz="2800" dirty="0">
                <a:effectLst/>
              </a:rPr>
              <a:t>insights </a:t>
            </a:r>
            <a:r>
              <a:rPr lang="en-US" sz="2800" dirty="0" smtClean="0">
                <a:effectLst/>
              </a:rPr>
              <a:t>of </a:t>
            </a:r>
            <a:r>
              <a:rPr lang="en-US" sz="2800" dirty="0">
                <a:effectLst/>
              </a:rPr>
              <a:t>both restaurant owners and potential customers. </a:t>
            </a:r>
            <a:endParaRPr lang="en-US" sz="2800" dirty="0" smtClean="0">
              <a:effectLst/>
            </a:endParaRPr>
          </a:p>
          <a:p>
            <a:pPr>
              <a:buFont typeface="Wingdings" pitchFamily="2" charset="2"/>
              <a:buChar char="Ø"/>
            </a:pPr>
            <a:endParaRPr lang="en-US" sz="2800" dirty="0" smtClean="0">
              <a:effectLst/>
            </a:endParaRPr>
          </a:p>
          <a:p>
            <a:pPr>
              <a:buFont typeface="Wingdings" pitchFamily="2" charset="2"/>
              <a:buChar char="Ø"/>
            </a:pPr>
            <a:r>
              <a:rPr lang="en-US" sz="2800" dirty="0" smtClean="0">
                <a:effectLst/>
              </a:rPr>
              <a:t>No vital improvement in food.</a:t>
            </a:r>
          </a:p>
          <a:p>
            <a:pPr>
              <a:buFont typeface="Wingdings" pitchFamily="2" charset="2"/>
              <a:buChar char="Ø"/>
            </a:pPr>
            <a:endParaRPr lang="en-US" sz="2800" dirty="0" smtClean="0">
              <a:effectLst/>
            </a:endParaRPr>
          </a:p>
          <a:p>
            <a:pPr>
              <a:buFont typeface="Wingdings" pitchFamily="2" charset="2"/>
              <a:buChar char="Ø"/>
            </a:pPr>
            <a:r>
              <a:rPr lang="en-US" sz="2800" dirty="0" smtClean="0">
                <a:effectLst/>
              </a:rPr>
              <a:t>Fake promotions via food bloggers, social medias and many more.</a:t>
            </a:r>
          </a:p>
          <a:p>
            <a:pPr>
              <a:buFont typeface="Wingdings" pitchFamily="2" charset="2"/>
              <a:buChar char="Ø"/>
            </a:pPr>
            <a:endParaRPr lang="en-US" sz="2800" dirty="0" smtClean="0">
              <a:effectLst/>
            </a:endParaRPr>
          </a:p>
          <a:p>
            <a:pPr>
              <a:buFont typeface="Wingdings" pitchFamily="2" charset="2"/>
              <a:buChar char="Ø"/>
            </a:pPr>
            <a:r>
              <a:rPr lang="en-US" sz="2800" dirty="0" smtClean="0">
                <a:effectLst/>
              </a:rPr>
              <a:t>Degrading the reputations of restaurants and cafes.</a:t>
            </a:r>
          </a:p>
          <a:p>
            <a:pPr>
              <a:buFont typeface="Wingdings" pitchFamily="2" charset="2"/>
              <a:buChar char="Ø"/>
            </a:pPr>
            <a:endParaRPr lang="en-US" sz="2800" dirty="0" smtClean="0">
              <a:effectLst/>
            </a:endParaRPr>
          </a:p>
          <a:p>
            <a:pPr>
              <a:buFont typeface="Wingdings" pitchFamily="2" charset="2"/>
              <a:buChar char="Ø"/>
            </a:pPr>
            <a:r>
              <a:rPr lang="en-US" sz="2800" dirty="0" smtClean="0">
                <a:effectLst/>
              </a:rPr>
              <a:t> Demotion in growth of  Restaurants.</a:t>
            </a:r>
          </a:p>
          <a:p>
            <a:pPr>
              <a:buFont typeface="Wingdings" pitchFamily="2" charset="2"/>
              <a:buChar char="Ø"/>
            </a:pPr>
            <a:endParaRPr lang="en-US" sz="2800" dirty="0" smtClean="0">
              <a:effectLst/>
            </a:endParaRPr>
          </a:p>
          <a:p>
            <a:endParaRPr lang="en-US" dirty="0"/>
          </a:p>
        </p:txBody>
      </p:sp>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294914" y="675502"/>
            <a:ext cx="10058400" cy="914400"/>
          </a:xfrm>
        </p:spPr>
        <p:txBody>
          <a:bodyPr>
            <a:normAutofit fontScale="90000"/>
          </a:bodyPr>
          <a:lstStyle/>
          <a:p>
            <a:r>
              <a:rPr lang="en-GB" dirty="0"/>
              <a:t>PROJECT TITLE/Problem </a:t>
            </a:r>
            <a:r>
              <a:rPr lang="en-GB" dirty="0" smtClean="0"/>
              <a:t>Statement</a:t>
            </a:r>
            <a:r>
              <a:rPr lang="en-GB" dirty="0"/>
              <a:t/>
            </a:r>
            <a:br>
              <a:rPr lang="en-GB" dirty="0"/>
            </a:br>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12617" y="1108364"/>
            <a:ext cx="9781309" cy="5292436"/>
          </a:xfrm>
        </p:spPr>
        <p:txBody>
          <a:bodyPr>
            <a:normAutofit/>
          </a:bodyPr>
          <a:lstStyle/>
          <a:p>
            <a:r>
              <a:rPr lang="en-US" b="1" dirty="0">
                <a:effectLst/>
              </a:rPr>
              <a:t>Introduction</a:t>
            </a:r>
            <a:endParaRPr lang="en-US" dirty="0">
              <a:effectLst/>
            </a:endParaRPr>
          </a:p>
          <a:p>
            <a:pPr lvl="1"/>
            <a:r>
              <a:rPr lang="en-US" dirty="0">
                <a:effectLst/>
              </a:rPr>
              <a:t>Briefly introduce the restaurant.</a:t>
            </a:r>
          </a:p>
          <a:p>
            <a:pPr lvl="1"/>
            <a:r>
              <a:rPr lang="en-US" dirty="0">
                <a:effectLst/>
              </a:rPr>
              <a:t>Mention the location and type of cuisine.</a:t>
            </a:r>
          </a:p>
          <a:p>
            <a:pPr lvl="1"/>
            <a:r>
              <a:rPr lang="en-US" dirty="0">
                <a:effectLst/>
              </a:rPr>
              <a:t>State the date and time of your visit</a:t>
            </a:r>
            <a:r>
              <a:rPr lang="en-US" dirty="0" smtClean="0">
                <a:effectLst/>
              </a:rPr>
              <a:t>.</a:t>
            </a:r>
          </a:p>
          <a:p>
            <a:pPr lvl="1"/>
            <a:endParaRPr lang="en-US" dirty="0">
              <a:effectLst/>
            </a:endParaRPr>
          </a:p>
          <a:p>
            <a:r>
              <a:rPr lang="en-US" b="1" dirty="0">
                <a:effectLst/>
              </a:rPr>
              <a:t>Ambiance and Atmosphere</a:t>
            </a:r>
            <a:endParaRPr lang="en-US" dirty="0">
              <a:effectLst/>
            </a:endParaRPr>
          </a:p>
          <a:p>
            <a:pPr lvl="1"/>
            <a:r>
              <a:rPr lang="en-US" dirty="0">
                <a:effectLst/>
              </a:rPr>
              <a:t>Describe the restaurant's ambiance, decor, and overall atmosphere.</a:t>
            </a:r>
          </a:p>
          <a:p>
            <a:pPr lvl="1"/>
            <a:r>
              <a:rPr lang="en-US" dirty="0">
                <a:effectLst/>
              </a:rPr>
              <a:t>Comment on lighting, music, and seating arrangements</a:t>
            </a:r>
            <a:r>
              <a:rPr lang="en-US" dirty="0" smtClean="0">
                <a:effectLst/>
              </a:rPr>
              <a:t>.</a:t>
            </a:r>
          </a:p>
          <a:p>
            <a:pPr lvl="1"/>
            <a:endParaRPr lang="en-US" dirty="0">
              <a:effectLst/>
            </a:endParaRPr>
          </a:p>
          <a:p>
            <a:r>
              <a:rPr lang="en-US" b="1" dirty="0">
                <a:effectLst/>
              </a:rPr>
              <a:t>Service</a:t>
            </a:r>
            <a:endParaRPr lang="en-US" dirty="0">
              <a:effectLst/>
            </a:endParaRPr>
          </a:p>
          <a:p>
            <a:pPr lvl="1"/>
            <a:r>
              <a:rPr lang="en-US" dirty="0">
                <a:effectLst/>
              </a:rPr>
              <a:t>Evaluate the quality of service.</a:t>
            </a:r>
          </a:p>
          <a:p>
            <a:pPr lvl="1"/>
            <a:r>
              <a:rPr lang="en-US" dirty="0">
                <a:effectLst/>
              </a:rPr>
              <a:t>Mention the attentiveness and friendliness of the staff.</a:t>
            </a:r>
          </a:p>
          <a:p>
            <a:pPr lvl="1"/>
            <a:r>
              <a:rPr lang="en-US" dirty="0">
                <a:effectLst/>
              </a:rPr>
              <a:t>Note if there were any delays or issues with service</a:t>
            </a:r>
            <a:r>
              <a:rPr lang="en-US" dirty="0" smtClean="0">
                <a:effectLst/>
              </a:rPr>
              <a:t>.</a:t>
            </a:r>
            <a:endParaRPr lang="en-US" dirty="0">
              <a:effectLst/>
            </a:endParaRPr>
          </a:p>
        </p:txBody>
      </p:sp>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302029" y="318655"/>
            <a:ext cx="10058400" cy="803563"/>
          </a:xfrm>
        </p:spPr>
        <p:txBody>
          <a:bodyPr anchor="ctr"/>
          <a:lstStyle/>
          <a:p>
            <a:r>
              <a:rPr lang="en-US" sz="4000" dirty="0"/>
              <a:t>AGENDA</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12617" y="1288473"/>
            <a:ext cx="9781309" cy="5444836"/>
          </a:xfrm>
        </p:spPr>
        <p:txBody>
          <a:bodyPr>
            <a:normAutofit lnSpcReduction="10000"/>
          </a:bodyPr>
          <a:lstStyle/>
          <a:p>
            <a:pPr>
              <a:buFont typeface="Wingdings" pitchFamily="2" charset="2"/>
              <a:buChar char="q"/>
            </a:pPr>
            <a:r>
              <a:rPr lang="en-US" b="1" dirty="0">
                <a:effectLst/>
              </a:rPr>
              <a:t>Food and Drink</a:t>
            </a:r>
            <a:endParaRPr lang="en-US" dirty="0">
              <a:effectLst/>
            </a:endParaRPr>
          </a:p>
          <a:p>
            <a:pPr lvl="1"/>
            <a:r>
              <a:rPr lang="en-US" dirty="0">
                <a:effectLst/>
              </a:rPr>
              <a:t>Describe the dishes you ordered.</a:t>
            </a:r>
          </a:p>
          <a:p>
            <a:pPr lvl="1"/>
            <a:r>
              <a:rPr lang="en-US" dirty="0">
                <a:effectLst/>
              </a:rPr>
              <a:t>Comment on presentation and portion sizes.</a:t>
            </a:r>
          </a:p>
          <a:p>
            <a:pPr lvl="1"/>
            <a:r>
              <a:rPr lang="en-US" dirty="0">
                <a:effectLst/>
              </a:rPr>
              <a:t>Evaluate the taste, flavor, and texture of the food.</a:t>
            </a:r>
          </a:p>
          <a:p>
            <a:pPr lvl="1"/>
            <a:r>
              <a:rPr lang="en-US" dirty="0">
                <a:effectLst/>
              </a:rPr>
              <a:t>Mention any special or signature dishes</a:t>
            </a:r>
            <a:r>
              <a:rPr lang="en-US" dirty="0" smtClean="0">
                <a:effectLst/>
              </a:rPr>
              <a:t>.</a:t>
            </a:r>
          </a:p>
          <a:p>
            <a:pPr lvl="1"/>
            <a:endParaRPr lang="en-US" dirty="0">
              <a:effectLst/>
            </a:endParaRPr>
          </a:p>
          <a:p>
            <a:pPr>
              <a:buFont typeface="Wingdings" pitchFamily="2" charset="2"/>
              <a:buChar char="q"/>
            </a:pPr>
            <a:r>
              <a:rPr lang="en-US" b="1" dirty="0">
                <a:effectLst/>
              </a:rPr>
              <a:t>Price and Value</a:t>
            </a:r>
            <a:endParaRPr lang="en-US" dirty="0">
              <a:effectLst/>
            </a:endParaRPr>
          </a:p>
          <a:p>
            <a:pPr lvl="1"/>
            <a:r>
              <a:rPr lang="en-US" dirty="0">
                <a:effectLst/>
              </a:rPr>
              <a:t>Evaluate the pricing of dishes and drinks.</a:t>
            </a:r>
          </a:p>
          <a:p>
            <a:pPr lvl="1"/>
            <a:r>
              <a:rPr lang="en-US" dirty="0">
                <a:effectLst/>
              </a:rPr>
              <a:t>Discuss whether you felt the prices were reasonable for the quality and quantity of food.</a:t>
            </a:r>
          </a:p>
          <a:p>
            <a:pPr lvl="1"/>
            <a:r>
              <a:rPr lang="en-US" dirty="0">
                <a:effectLst/>
              </a:rPr>
              <a:t>Mention any promotions or discounts</a:t>
            </a:r>
            <a:r>
              <a:rPr lang="en-US" dirty="0" smtClean="0">
                <a:effectLst/>
              </a:rPr>
              <a:t>.</a:t>
            </a:r>
          </a:p>
          <a:p>
            <a:pPr lvl="1"/>
            <a:endParaRPr lang="en-US" dirty="0">
              <a:effectLst/>
            </a:endParaRPr>
          </a:p>
          <a:p>
            <a:pPr>
              <a:buFont typeface="Wingdings" pitchFamily="2" charset="2"/>
              <a:buChar char="q"/>
            </a:pPr>
            <a:r>
              <a:rPr lang="en-US" b="1" dirty="0">
                <a:effectLst/>
              </a:rPr>
              <a:t>Hygiene and Cleanliness</a:t>
            </a:r>
            <a:endParaRPr lang="en-US" dirty="0">
              <a:effectLst/>
            </a:endParaRPr>
          </a:p>
          <a:p>
            <a:pPr lvl="1"/>
            <a:r>
              <a:rPr lang="en-US" dirty="0">
                <a:effectLst/>
              </a:rPr>
              <a:t>Comment on the overall cleanliness of the restaurant.</a:t>
            </a:r>
          </a:p>
          <a:p>
            <a:pPr lvl="1"/>
            <a:r>
              <a:rPr lang="en-US" dirty="0">
                <a:effectLst/>
              </a:rPr>
              <a:t>Mention the state of restrooms and dining areas.</a:t>
            </a:r>
            <a:br>
              <a:rPr lang="en-US" dirty="0">
                <a:effectLst/>
              </a:rPr>
            </a:br>
            <a:endParaRPr lang="en-US" dirty="0"/>
          </a:p>
          <a:p>
            <a:pPr>
              <a:buFont typeface="Wingdings" pitchFamily="2" charset="2"/>
              <a:buChar char="q"/>
            </a:pPr>
            <a:endParaRPr lang="en-US" sz="4300" dirty="0"/>
          </a:p>
        </p:txBody>
      </p:sp>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329738" y="166255"/>
            <a:ext cx="10058400" cy="803563"/>
          </a:xfrm>
        </p:spPr>
        <p:txBody>
          <a:bodyPr anchor="ctr"/>
          <a:lstStyle/>
          <a:p>
            <a:r>
              <a:rPr lang="en-US" sz="4000" dirty="0"/>
              <a:t>AGENDA</a:t>
            </a:r>
          </a:p>
        </p:txBody>
      </p:sp>
    </p:spTree>
    <p:extLst>
      <p:ext uri="{BB962C8B-B14F-4D97-AF65-F5344CB8AC3E}">
        <p14:creationId xmlns:p14="http://schemas.microsoft.com/office/powerpoint/2010/main" val="1378168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665018" y="1039091"/>
            <a:ext cx="8506691" cy="5375563"/>
          </a:xfrm>
        </p:spPr>
        <p:txBody>
          <a:bodyPr>
            <a:normAutofit fontScale="77500" lnSpcReduction="20000"/>
          </a:bodyPr>
          <a:lstStyle/>
          <a:p>
            <a:pPr marL="18288" indent="0">
              <a:buNone/>
            </a:pPr>
            <a:r>
              <a:rPr lang="en-US" sz="2400" b="1" u="sng" dirty="0" smtClean="0">
                <a:effectLst/>
              </a:rPr>
              <a:t>Project Description: </a:t>
            </a:r>
          </a:p>
          <a:p>
            <a:pPr marL="18288" indent="0">
              <a:buNone/>
            </a:pPr>
            <a:r>
              <a:rPr lang="en-US" dirty="0" smtClean="0">
                <a:effectLst/>
              </a:rPr>
              <a:t>The </a:t>
            </a:r>
            <a:r>
              <a:rPr lang="en-US" dirty="0">
                <a:effectLst/>
              </a:rPr>
              <a:t>"Sentiment Analysis of Restaurant Reviews" project aims to analyze and extract insights from a collection of restaurant reviews to gauge customer sentiment and provide valuable feedback to restaurants for improvement. This project will leverage natural language processing (NLP) techniques and machine learning models to categorize </a:t>
            </a:r>
            <a:r>
              <a:rPr lang="en-US" dirty="0" smtClean="0">
                <a:effectLst/>
              </a:rPr>
              <a:t>reviews </a:t>
            </a:r>
            <a:r>
              <a:rPr lang="en-US" dirty="0">
                <a:effectLst/>
              </a:rPr>
              <a:t>into positive, negative, or neutral sentiments</a:t>
            </a:r>
            <a:r>
              <a:rPr lang="en-US" dirty="0" smtClean="0">
                <a:effectLst/>
              </a:rPr>
              <a:t>.</a:t>
            </a:r>
          </a:p>
          <a:p>
            <a:pPr marL="18288" indent="0">
              <a:buNone/>
            </a:pPr>
            <a:endParaRPr lang="en-US" dirty="0" smtClean="0">
              <a:effectLst/>
            </a:endParaRPr>
          </a:p>
          <a:p>
            <a:pPr marL="18288" indent="0">
              <a:buNone/>
            </a:pPr>
            <a:r>
              <a:rPr lang="en-US" sz="2200" b="1" u="sng" dirty="0">
                <a:effectLst/>
              </a:rPr>
              <a:t>Project Goals and Objectives</a:t>
            </a:r>
            <a:r>
              <a:rPr lang="en-US" sz="2200" b="1" u="sng" dirty="0" smtClean="0">
                <a:effectLst/>
              </a:rPr>
              <a:t>:</a:t>
            </a:r>
          </a:p>
          <a:p>
            <a:pPr marL="18288" indent="0">
              <a:buNone/>
            </a:pPr>
            <a:endParaRPr lang="en-US" sz="2200" b="1" u="sng" dirty="0">
              <a:effectLst/>
            </a:endParaRPr>
          </a:p>
          <a:p>
            <a:r>
              <a:rPr lang="en-US" dirty="0">
                <a:effectLst/>
              </a:rPr>
              <a:t>Data Collection:</a:t>
            </a:r>
          </a:p>
          <a:p>
            <a:pPr lvl="1"/>
            <a:r>
              <a:rPr lang="en-US" dirty="0">
                <a:effectLst/>
              </a:rPr>
              <a:t>Gather a diverse dataset of restaurant reviews from various sources, including websites and social media</a:t>
            </a:r>
            <a:r>
              <a:rPr lang="en-US" dirty="0" smtClean="0">
                <a:effectLst/>
              </a:rPr>
              <a:t>.</a:t>
            </a:r>
          </a:p>
          <a:p>
            <a:pPr lvl="1"/>
            <a:endParaRPr lang="en-US" dirty="0">
              <a:effectLst/>
            </a:endParaRPr>
          </a:p>
          <a:p>
            <a:r>
              <a:rPr lang="en-US" dirty="0">
                <a:effectLst/>
              </a:rPr>
              <a:t>Data Preprocessing:</a:t>
            </a:r>
          </a:p>
          <a:p>
            <a:pPr lvl="1"/>
            <a:r>
              <a:rPr lang="en-US" dirty="0">
                <a:effectLst/>
              </a:rPr>
              <a:t>Clean and preprocess the data to remove noise, such as irrelevant characters, </a:t>
            </a:r>
            <a:r>
              <a:rPr lang="en-US" dirty="0" smtClean="0">
                <a:effectLst/>
              </a:rPr>
              <a:t> </a:t>
            </a:r>
            <a:r>
              <a:rPr lang="en-US" dirty="0" err="1" smtClean="0">
                <a:effectLst/>
              </a:rPr>
              <a:t>stopwords</a:t>
            </a:r>
            <a:r>
              <a:rPr lang="en-US" dirty="0">
                <a:effectLst/>
              </a:rPr>
              <a:t>, and special symbols.</a:t>
            </a:r>
          </a:p>
          <a:p>
            <a:pPr lvl="1"/>
            <a:r>
              <a:rPr lang="en-US" dirty="0">
                <a:effectLst/>
              </a:rPr>
              <a:t>Tokenize the text for further analysis</a:t>
            </a:r>
            <a:r>
              <a:rPr lang="en-US" dirty="0" smtClean="0">
                <a:effectLst/>
              </a:rPr>
              <a:t>.</a:t>
            </a:r>
          </a:p>
          <a:p>
            <a:pPr lvl="1"/>
            <a:endParaRPr lang="en-US" dirty="0">
              <a:effectLst/>
            </a:endParaRPr>
          </a:p>
          <a:p>
            <a:r>
              <a:rPr lang="en-US" dirty="0">
                <a:effectLst/>
              </a:rPr>
              <a:t>Sentiment Analysis Model Development:</a:t>
            </a:r>
          </a:p>
          <a:p>
            <a:pPr lvl="1"/>
            <a:r>
              <a:rPr lang="en-US" dirty="0">
                <a:effectLst/>
              </a:rPr>
              <a:t>Build and train machine learning models or utilize pre-trained models for sentiment analysis.</a:t>
            </a:r>
          </a:p>
          <a:p>
            <a:pPr lvl="1"/>
            <a:r>
              <a:rPr lang="en-US" dirty="0">
                <a:effectLst/>
              </a:rPr>
              <a:t>Fine-tune models to improve accuracy in identifying sentiment polarity (positive, negative, neutral).</a:t>
            </a:r>
          </a:p>
          <a:p>
            <a:pPr marL="18288" indent="0">
              <a:buNone/>
            </a:pPr>
            <a:endParaRPr lang="en-US" dirty="0">
              <a:effectLst/>
            </a:endParaRPr>
          </a:p>
        </p:txBody>
      </p:sp>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676101" y="138546"/>
            <a:ext cx="10058400" cy="914400"/>
          </a:xfrm>
        </p:spPr>
        <p:txBody>
          <a:bodyPr anchor="ctr"/>
          <a:lstStyle/>
          <a:p>
            <a:r>
              <a:rPr lang="en-US" sz="4400" dirty="0" smtClean="0"/>
              <a:t>PROJECT  OVERVIEW</a:t>
            </a:r>
            <a:endParaRPr lang="en-US" sz="4400" dirty="0"/>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665018" y="1039091"/>
            <a:ext cx="8506691" cy="5375563"/>
          </a:xfrm>
        </p:spPr>
        <p:txBody>
          <a:bodyPr>
            <a:normAutofit/>
          </a:bodyPr>
          <a:lstStyle/>
          <a:p>
            <a:r>
              <a:rPr lang="en-US" dirty="0">
                <a:effectLst/>
              </a:rPr>
              <a:t>Feature Extraction:</a:t>
            </a:r>
          </a:p>
          <a:p>
            <a:r>
              <a:rPr lang="en-US" dirty="0">
                <a:effectLst/>
              </a:rPr>
              <a:t>Extract key features from reviews, such as sentiment scores, keywords, and aspects mentioned</a:t>
            </a:r>
            <a:r>
              <a:rPr lang="en-US" dirty="0" smtClean="0">
                <a:effectLst/>
              </a:rPr>
              <a:t>.</a:t>
            </a:r>
          </a:p>
          <a:p>
            <a:endParaRPr lang="en-US" dirty="0" smtClean="0">
              <a:effectLst/>
            </a:endParaRPr>
          </a:p>
          <a:p>
            <a:r>
              <a:rPr lang="en-US" dirty="0">
                <a:effectLst/>
              </a:rPr>
              <a:t>Real-time Analysis:</a:t>
            </a:r>
          </a:p>
          <a:p>
            <a:r>
              <a:rPr lang="en-US" dirty="0">
                <a:effectLst/>
              </a:rPr>
              <a:t>Implement a system for real-time sentiment analysis of new restaurant reviews as they are posted online</a:t>
            </a:r>
            <a:r>
              <a:rPr lang="en-US" dirty="0" smtClean="0">
                <a:effectLst/>
              </a:rPr>
              <a:t>.</a:t>
            </a:r>
          </a:p>
          <a:p>
            <a:endParaRPr lang="en-US" dirty="0">
              <a:effectLst/>
            </a:endParaRPr>
          </a:p>
          <a:p>
            <a:r>
              <a:rPr lang="en-US" dirty="0">
                <a:effectLst/>
              </a:rPr>
              <a:t>Monitoring and Maintenance:</a:t>
            </a:r>
          </a:p>
          <a:p>
            <a:r>
              <a:rPr lang="en-US" dirty="0">
                <a:effectLst/>
              </a:rPr>
              <a:t>Continuously monitor the sentiment analysis system's performance and retrain models as needed.</a:t>
            </a:r>
          </a:p>
          <a:p>
            <a:r>
              <a:rPr lang="en-US" dirty="0">
                <a:effectLst/>
              </a:rPr>
              <a:t>Keep the dataset up to date.</a:t>
            </a:r>
          </a:p>
          <a:p>
            <a:endParaRPr lang="en-US" dirty="0" smtClean="0">
              <a:effectLst/>
            </a:endParaRPr>
          </a:p>
          <a:p>
            <a:pPr marL="18288" indent="0">
              <a:buNone/>
            </a:pPr>
            <a:endParaRPr lang="en-US" dirty="0">
              <a:effectLst/>
            </a:endParaRPr>
          </a:p>
        </p:txBody>
      </p:sp>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676101" y="138546"/>
            <a:ext cx="10058400" cy="914400"/>
          </a:xfrm>
        </p:spPr>
        <p:txBody>
          <a:bodyPr anchor="ctr"/>
          <a:lstStyle/>
          <a:p>
            <a:r>
              <a:rPr lang="en-US" dirty="0"/>
              <a:t>PROJECT  OVERVIEW</a:t>
            </a:r>
          </a:p>
        </p:txBody>
      </p:sp>
    </p:spTree>
    <p:extLst>
      <p:ext uri="{BB962C8B-B14F-4D97-AF65-F5344CB8AC3E}">
        <p14:creationId xmlns:p14="http://schemas.microsoft.com/office/powerpoint/2010/main" val="545432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1071419" y="1773382"/>
            <a:ext cx="8128000" cy="4267199"/>
          </a:xfrm>
        </p:spPr>
        <p:txBody>
          <a:bodyPr/>
          <a:lstStyle/>
          <a:p>
            <a:r>
              <a:rPr lang="en-US" dirty="0" smtClean="0"/>
              <a:t>Restaurant Owners and Managers</a:t>
            </a:r>
          </a:p>
          <a:p>
            <a:r>
              <a:rPr lang="en-US" dirty="0" smtClean="0"/>
              <a:t>Marketing and Public Relations Teams</a:t>
            </a:r>
          </a:p>
          <a:p>
            <a:r>
              <a:rPr lang="en-US" dirty="0" smtClean="0"/>
              <a:t>Menu and culinary Teams</a:t>
            </a:r>
          </a:p>
          <a:p>
            <a:r>
              <a:rPr lang="en-US" dirty="0" smtClean="0"/>
              <a:t>Customer Service Teams</a:t>
            </a:r>
          </a:p>
          <a:p>
            <a:r>
              <a:rPr lang="en-US" dirty="0" smtClean="0"/>
              <a:t>Food Critics and Bloggers</a:t>
            </a:r>
          </a:p>
          <a:p>
            <a:r>
              <a:rPr lang="en-US" dirty="0" smtClean="0"/>
              <a:t>Investors and Stakeholders</a:t>
            </a:r>
          </a:p>
          <a:p>
            <a:endParaRPr lang="en-US" dirty="0"/>
          </a:p>
        </p:txBody>
      </p:sp>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440575" y="623455"/>
            <a:ext cx="10058400" cy="914400"/>
          </a:xfrm>
        </p:spPr>
        <p:txBody>
          <a:bodyPr anchor="ctr"/>
          <a:lstStyle/>
          <a:p>
            <a:r>
              <a:rPr lang="en-US" sz="2800" dirty="0"/>
              <a:t>WHO ARE THE END USERS of this project?</a:t>
            </a:r>
            <a:endParaRPr lang="en-US" dirty="0"/>
          </a:p>
        </p:txBody>
      </p:sp>
    </p:spTree>
    <p:extLst>
      <p:ext uri="{BB962C8B-B14F-4D97-AF65-F5344CB8AC3E}">
        <p14:creationId xmlns:p14="http://schemas.microsoft.com/office/powerpoint/2010/main" val="7285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81191" y="1537855"/>
            <a:ext cx="11029615" cy="4765963"/>
          </a:xfrm>
        </p:spPr>
        <p:txBody>
          <a:bodyPr>
            <a:normAutofit/>
          </a:bodyPr>
          <a:lstStyle/>
          <a:p>
            <a:r>
              <a:rPr lang="en-US" sz="2400" b="1" u="sng" dirty="0" smtClean="0"/>
              <a:t>Solution:</a:t>
            </a:r>
          </a:p>
          <a:p>
            <a:endParaRPr lang="en-US" sz="2400" b="1" u="sng" dirty="0" smtClean="0"/>
          </a:p>
          <a:p>
            <a:r>
              <a:rPr lang="en-US" sz="2400" b="1" dirty="0">
                <a:effectLst/>
              </a:rPr>
              <a:t>1. </a:t>
            </a:r>
            <a:r>
              <a:rPr lang="en-US" sz="2400" b="1" u="sng" dirty="0">
                <a:effectLst/>
              </a:rPr>
              <a:t>Data Collection and Aggregation</a:t>
            </a:r>
            <a:r>
              <a:rPr lang="en-US" sz="2400" b="1" dirty="0">
                <a:effectLst/>
              </a:rPr>
              <a:t>:</a:t>
            </a:r>
            <a:endParaRPr lang="en-US" sz="2400" dirty="0">
              <a:effectLst/>
            </a:endParaRPr>
          </a:p>
          <a:p>
            <a:r>
              <a:rPr lang="en-US" sz="2400" dirty="0">
                <a:effectLst/>
              </a:rPr>
              <a:t>Gather and aggregate restaurant reviews from various online sources, including review websites and social media platforms</a:t>
            </a:r>
            <a:r>
              <a:rPr lang="en-US" sz="2400" dirty="0" smtClean="0">
                <a:effectLst/>
              </a:rPr>
              <a:t>.</a:t>
            </a:r>
          </a:p>
          <a:p>
            <a:endParaRPr lang="en-US" sz="2400" dirty="0">
              <a:effectLst/>
            </a:endParaRPr>
          </a:p>
          <a:p>
            <a:r>
              <a:rPr lang="en-US" sz="2400" b="1" dirty="0">
                <a:effectLst/>
              </a:rPr>
              <a:t>2. </a:t>
            </a:r>
            <a:r>
              <a:rPr lang="en-US" sz="2400" b="1" u="sng" dirty="0">
                <a:effectLst/>
              </a:rPr>
              <a:t>Data Preprocessing</a:t>
            </a:r>
            <a:r>
              <a:rPr lang="en-US" sz="2400" b="1" dirty="0">
                <a:effectLst/>
              </a:rPr>
              <a:t>:</a:t>
            </a:r>
            <a:endParaRPr lang="en-US" sz="2400" dirty="0">
              <a:effectLst/>
            </a:endParaRPr>
          </a:p>
          <a:p>
            <a:r>
              <a:rPr lang="en-US" sz="2400" dirty="0">
                <a:effectLst/>
              </a:rPr>
              <a:t>Clean and preprocess review data to remove noise, such as irrelevant characters and symbols.</a:t>
            </a:r>
          </a:p>
          <a:p>
            <a:r>
              <a:rPr lang="en-US" sz="2400" dirty="0">
                <a:effectLst/>
              </a:rPr>
              <a:t>Tokenize and organize the text for analysis.</a:t>
            </a:r>
          </a:p>
          <a:p>
            <a:endParaRPr lang="en-US" sz="2400" b="1" u="sng" dirty="0"/>
          </a:p>
        </p:txBody>
      </p:sp>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470355" y="457199"/>
            <a:ext cx="11029616" cy="706583"/>
          </a:xfrm>
        </p:spPr>
        <p:txBody>
          <a:bodyPr anchor="ctr"/>
          <a:lstStyle/>
          <a:p>
            <a:r>
              <a:rPr lang="en-US" sz="2800" dirty="0"/>
              <a:t/>
            </a:r>
            <a:br>
              <a:rPr lang="en-US" sz="2800" dirty="0"/>
            </a:br>
            <a:r>
              <a:rPr lang="en-US" sz="2800" dirty="0"/>
              <a:t>YOUR SOLUTION AND ITS VALUE PROPOSITION</a:t>
            </a:r>
            <a:endParaRPr lang="en-US" dirty="0"/>
          </a:p>
        </p:txBody>
      </p:sp>
    </p:spTree>
    <p:extLst>
      <p:ext uri="{BB962C8B-B14F-4D97-AF65-F5344CB8AC3E}">
        <p14:creationId xmlns:p14="http://schemas.microsoft.com/office/powerpoint/2010/main" val="207685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81191" y="1537855"/>
            <a:ext cx="11029615" cy="4765963"/>
          </a:xfrm>
        </p:spPr>
        <p:txBody>
          <a:bodyPr>
            <a:normAutofit fontScale="92500" lnSpcReduction="20000"/>
          </a:bodyPr>
          <a:lstStyle/>
          <a:p>
            <a:r>
              <a:rPr lang="en-US" sz="2400" b="1" u="sng" dirty="0" smtClean="0"/>
              <a:t>Solution:</a:t>
            </a:r>
          </a:p>
          <a:p>
            <a:endParaRPr lang="en-US" sz="2400" b="1" u="sng" dirty="0" smtClean="0"/>
          </a:p>
          <a:p>
            <a:pPr marL="18288" indent="0">
              <a:buNone/>
            </a:pPr>
            <a:r>
              <a:rPr lang="en-US" sz="2400" b="1" dirty="0">
                <a:effectLst/>
              </a:rPr>
              <a:t>3</a:t>
            </a:r>
            <a:r>
              <a:rPr lang="en-US" sz="2400" b="1" dirty="0" smtClean="0">
                <a:effectLst/>
              </a:rPr>
              <a:t>. </a:t>
            </a:r>
            <a:r>
              <a:rPr lang="en-US" sz="2400" b="1" u="sng" dirty="0">
                <a:effectLst/>
              </a:rPr>
              <a:t>Feature Extraction:</a:t>
            </a:r>
            <a:endParaRPr lang="en-US" sz="2400" u="sng" dirty="0">
              <a:effectLst/>
            </a:endParaRPr>
          </a:p>
          <a:p>
            <a:r>
              <a:rPr lang="en-US" sz="2400" dirty="0">
                <a:effectLst/>
              </a:rPr>
              <a:t>Extract key features from reviews, such as sentiment scores, mentioned aspects (e.g., food, service, ambiance), and keywords</a:t>
            </a:r>
            <a:r>
              <a:rPr lang="en-US" sz="2400" dirty="0" smtClean="0">
                <a:effectLst/>
              </a:rPr>
              <a:t>.</a:t>
            </a:r>
          </a:p>
          <a:p>
            <a:endParaRPr lang="en-US" sz="2400" dirty="0">
              <a:effectLst/>
            </a:endParaRPr>
          </a:p>
          <a:p>
            <a:pPr marL="18288" indent="0">
              <a:buNone/>
            </a:pPr>
            <a:r>
              <a:rPr lang="en-US" sz="2400" b="1" dirty="0">
                <a:effectLst/>
              </a:rPr>
              <a:t>4</a:t>
            </a:r>
            <a:r>
              <a:rPr lang="en-US" sz="2400" b="1" dirty="0" smtClean="0">
                <a:effectLst/>
              </a:rPr>
              <a:t>. </a:t>
            </a:r>
            <a:r>
              <a:rPr lang="en-US" sz="2400" b="1" u="sng" dirty="0">
                <a:effectLst/>
              </a:rPr>
              <a:t>Visualization and Reporting</a:t>
            </a:r>
            <a:r>
              <a:rPr lang="en-US" sz="2400" b="1" dirty="0">
                <a:effectLst/>
              </a:rPr>
              <a:t>:</a:t>
            </a:r>
            <a:endParaRPr lang="en-US" sz="2400" dirty="0">
              <a:effectLst/>
            </a:endParaRPr>
          </a:p>
          <a:p>
            <a:r>
              <a:rPr lang="en-US" sz="2400" dirty="0">
                <a:effectLst/>
              </a:rPr>
              <a:t>Generate visualizations and comprehensive reports that present sentiment trends and insights.</a:t>
            </a:r>
          </a:p>
          <a:p>
            <a:r>
              <a:rPr lang="en-US" sz="2400" dirty="0">
                <a:effectLst/>
              </a:rPr>
              <a:t>Identify common positive and negative aspects mentioned in </a:t>
            </a:r>
            <a:r>
              <a:rPr lang="en-US" sz="2400" dirty="0" smtClean="0">
                <a:effectLst/>
              </a:rPr>
              <a:t>reviews.</a:t>
            </a:r>
          </a:p>
          <a:p>
            <a:endParaRPr lang="en-US" sz="2400" dirty="0" smtClean="0">
              <a:effectLst/>
            </a:endParaRPr>
          </a:p>
          <a:p>
            <a:pPr marL="18288" indent="0">
              <a:buNone/>
            </a:pPr>
            <a:r>
              <a:rPr lang="en-US" sz="2400" b="1" dirty="0" smtClean="0">
                <a:effectLst/>
              </a:rPr>
              <a:t>5. </a:t>
            </a:r>
            <a:r>
              <a:rPr lang="en-US" sz="2400" b="1" u="sng" dirty="0" smtClean="0">
                <a:effectLst/>
              </a:rPr>
              <a:t>Real-time Analysis:</a:t>
            </a:r>
            <a:endParaRPr lang="en-US" sz="2400" u="sng" dirty="0" smtClean="0">
              <a:effectLst/>
            </a:endParaRPr>
          </a:p>
          <a:p>
            <a:r>
              <a:rPr lang="en-US" sz="2400" dirty="0" smtClean="0">
                <a:effectLst/>
              </a:rPr>
              <a:t>Implement </a:t>
            </a:r>
            <a:r>
              <a:rPr lang="en-US" sz="2400" dirty="0">
                <a:effectLst/>
              </a:rPr>
              <a:t>a real-time analysis system to continuously monitor and classify new restaurant reviews as they are posted online.</a:t>
            </a:r>
          </a:p>
          <a:p>
            <a:pPr marL="18288" indent="0">
              <a:buNone/>
            </a:pPr>
            <a:endParaRPr lang="en-US" sz="2400" dirty="0">
              <a:effectLst/>
            </a:endParaRPr>
          </a:p>
          <a:p>
            <a:endParaRPr lang="en-US" sz="2400" b="1" u="sng" dirty="0"/>
          </a:p>
        </p:txBody>
      </p:sp>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470355" y="457199"/>
            <a:ext cx="11029616" cy="706583"/>
          </a:xfrm>
        </p:spPr>
        <p:txBody>
          <a:bodyPr anchor="ctr"/>
          <a:lstStyle/>
          <a:p>
            <a:r>
              <a:rPr lang="en-US" sz="2800" dirty="0"/>
              <a:t/>
            </a:r>
            <a:br>
              <a:rPr lang="en-US" sz="2800" dirty="0"/>
            </a:br>
            <a:r>
              <a:rPr lang="en-US" sz="2800" dirty="0"/>
              <a:t>YOUR SOLUTION AND ITS VALUE PROPOSITION</a:t>
            </a:r>
            <a:endParaRPr lang="en-US" dirty="0"/>
          </a:p>
        </p:txBody>
      </p:sp>
    </p:spTree>
    <p:extLst>
      <p:ext uri="{BB962C8B-B14F-4D97-AF65-F5344CB8AC3E}">
        <p14:creationId xmlns:p14="http://schemas.microsoft.com/office/powerpoint/2010/main" val="3977898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Elemental</Template>
  <TotalTime>159</TotalTime>
  <Words>1393</Words>
  <Application>Microsoft Office PowerPoint</Application>
  <PresentationFormat>Custom</PresentationFormat>
  <Paragraphs>179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Elemental</vt:lpstr>
      <vt:lpstr>Name: Tanu chauhan SkillsBuild Email ID: tc0371083@gmail.com College Name: Galgotia college of engineering and technology College State: Uttar Pradesh Internship Domain And Internship Start and End Date: Artificial Intelligence/[18.08.2023-30.09.2023]   </vt:lpstr>
      <vt:lpstr>PROJECT TITLE/Problem Statement </vt:lpstr>
      <vt:lpstr>AGENDA</vt:lpstr>
      <vt:lpstr>AGENDA</vt:lpstr>
      <vt:lpstr>PROJECT  OVERVIEW</vt:lpstr>
      <vt:lpstr>PROJECT  OVERVIEW</vt:lpstr>
      <vt:lpstr>WHO ARE THE END USERS of this project?</vt:lpstr>
      <vt:lpstr> YOUR SOLUTION AND ITS VALUE PROPOSITION</vt:lpstr>
      <vt:lpstr> YOUR SOLUTION AND ITS VALUE PROPOSITION</vt:lpstr>
      <vt:lpstr> YOUR SOLUTION AND ITS VALUE PROPOSITION</vt:lpstr>
      <vt:lpstr> YOUR SOLUTION AND ITS VALUE PROPOSITION</vt:lpstr>
      <vt:lpstr>How did you customize the project and make it your own</vt:lpstr>
      <vt:lpstr>MODELLING</vt:lpstr>
      <vt:lpstr>MODELLING</vt:lpstr>
      <vt:lpstr>MODELLING</vt:lpstr>
      <vt:lpstr>Results </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20</cp:revision>
  <dcterms:created xsi:type="dcterms:W3CDTF">2021-05-26T16:50:10Z</dcterms:created>
  <dcterms:modified xsi:type="dcterms:W3CDTF">2023-09-29T14:57:39Z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