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9" r:id="rId3"/>
    <p:sldId id="257" r:id="rId4"/>
    <p:sldId id="264" r:id="rId5"/>
    <p:sldId id="258" r:id="rId6"/>
    <p:sldId id="267" r:id="rId7"/>
    <p:sldId id="260" r:id="rId8"/>
    <p:sldId id="261" r:id="rId9"/>
    <p:sldId id="262" r:id="rId10"/>
    <p:sldId id="263" r:id="rId11"/>
    <p:sldId id="265" r:id="rId12"/>
    <p:sldId id="266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892" y="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CE81C5-9FD6-4FBC-A17F-483F94EE6BA2}" type="datetimeFigureOut">
              <a:rPr lang="en-IN" smtClean="0"/>
              <a:pPr/>
              <a:t>08-08-2025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A7923A-A55D-42B2-9E0B-43F8F6F3631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9761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BD397-70C8-9482-9846-F54B4540C3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17E684-23A5-5987-BDCA-A117E3046F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1EB75-6D76-0A51-C49F-21B29A0C8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C640B-8D79-4C09-AB8F-6125947D281B}" type="datetimeFigureOut">
              <a:rPr lang="en-IN" smtClean="0"/>
              <a:pPr/>
              <a:t>08-08-2025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FCCAAF-2875-B5FE-2258-83C6DEBD8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2C9D6-976C-5C40-9C6B-C2D78946E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AA716-8B14-426B-BEF3-6029B349B1A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0750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66240-BEB1-AA16-97C8-A552FCE39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2C8CB9-636B-60B9-74E2-0DECB41931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01AD49-9C39-E878-8354-18309684A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C640B-8D79-4C09-AB8F-6125947D281B}" type="datetimeFigureOut">
              <a:rPr lang="en-IN" smtClean="0"/>
              <a:pPr/>
              <a:t>08-08-2025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C8C174-44FD-9347-23A1-22E1299B5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BF244B-DF74-4E35-AD46-DEDBF1B51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AA716-8B14-426B-BEF3-6029B349B1A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7871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6A093C-0E44-908C-D603-141A2D1F32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DC98F8-4F50-CECD-809A-D74F5A075F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5AB8A-1D2B-B313-C2A4-3962713FD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C640B-8D79-4C09-AB8F-6125947D281B}" type="datetimeFigureOut">
              <a:rPr lang="en-IN" smtClean="0"/>
              <a:pPr/>
              <a:t>08-08-2025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A33449-E670-8BE5-55A8-EAFEEF658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AC7E24-D341-8C5E-7AA5-54E25FFCE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AA716-8B14-426B-BEF3-6029B349B1A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3051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1C373-D6BD-D551-2120-579E68D3F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D5E0C2-4B64-8D82-9995-2C7C87053F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560FD3-5FFE-B92F-4614-C1C30750A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C640B-8D79-4C09-AB8F-6125947D281B}" type="datetimeFigureOut">
              <a:rPr lang="en-IN" smtClean="0"/>
              <a:pPr/>
              <a:t>08-08-2025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7F242-3D58-DBBC-B07D-4E59CB09D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80BACD-CD8E-7D0A-368B-4F0A76438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AA716-8B14-426B-BEF3-6029B349B1A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016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8A1CC-A707-0A0A-6C1C-3332E15EE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E11F9F-1EB6-299F-7EF2-7299904A69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F72652-F177-A41A-F4A6-99133E820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C640B-8D79-4C09-AB8F-6125947D281B}" type="datetimeFigureOut">
              <a:rPr lang="en-IN" smtClean="0"/>
              <a:pPr/>
              <a:t>08-08-2025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24FC8-5536-A96D-9641-92E73973F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376C78-413A-A7CA-BD2A-0A3A4A23A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AA716-8B14-426B-BEF3-6029B349B1A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4784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B836A-1043-209E-FE8B-76F021CDA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FA90E-728F-EA45-10F7-84DFAB9B8D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9D58FF-05E2-5F9B-1781-4A317902B4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9FFC09-4878-D7D5-3717-5B9138BAE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C640B-8D79-4C09-AB8F-6125947D281B}" type="datetimeFigureOut">
              <a:rPr lang="en-IN" smtClean="0"/>
              <a:pPr/>
              <a:t>08-08-2025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373D8A-73EA-F14E-940D-5669AD781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0A3F29-C325-6081-FB3F-9CB09BA1F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AA716-8B14-426B-BEF3-6029B349B1A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9174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58A5B-21C4-F43C-C03F-5FCCA1211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5A887A-A9ED-919D-5959-208DA5D926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4B6379-AD28-B8A9-CF27-9165E0B1B0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A6A3B7-6E41-3CAF-590D-56F585C187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E444CE-2849-C2C7-FF01-B6480429F4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F896E7-9C5C-F4BA-629F-526C2B992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C640B-8D79-4C09-AB8F-6125947D281B}" type="datetimeFigureOut">
              <a:rPr lang="en-IN" smtClean="0"/>
              <a:pPr/>
              <a:t>08-08-2025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3E3A07-450F-AE08-8A1F-E46488142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31AFCA-0E0F-C99C-8AD9-D563D3856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AA716-8B14-426B-BEF3-6029B349B1A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0569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1A199-34B7-4C17-104C-CAB7BFA19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1CCE81-B5D4-C1BC-E081-85A0F70AA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C640B-8D79-4C09-AB8F-6125947D281B}" type="datetimeFigureOut">
              <a:rPr lang="en-IN" smtClean="0"/>
              <a:pPr/>
              <a:t>08-08-2025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9D7D1B-DBD1-5552-5027-D4BA4A775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17B945-9348-90AF-FD38-DF3F267C8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AA716-8B14-426B-BEF3-6029B349B1A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1160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D79D27-E316-640D-93C3-C3E01029C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C640B-8D79-4C09-AB8F-6125947D281B}" type="datetimeFigureOut">
              <a:rPr lang="en-IN" smtClean="0"/>
              <a:pPr/>
              <a:t>08-08-2025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261403-8D1B-40F9-CE4F-CA3A5AF9C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7B1B87-42B1-10E5-2F11-92BF56FAF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AA716-8B14-426B-BEF3-6029B349B1A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9004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C5D17-CBCC-FD8A-FE8A-E88E4F45E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BDC87-45D3-EB32-F40D-804D19DDA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1F4973-0942-E5B3-0C49-BD160011BB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F36603-627D-40AC-AE63-31867A7D6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C640B-8D79-4C09-AB8F-6125947D281B}" type="datetimeFigureOut">
              <a:rPr lang="en-IN" smtClean="0"/>
              <a:pPr/>
              <a:t>08-08-2025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19551D-33B9-E94C-516B-33F5E6D05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46BF7F-F6B8-A78B-D91E-A85D2DA82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AA716-8B14-426B-BEF3-6029B349B1A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1823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86813-3EEE-4379-F213-0A9518969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7A4C55-A99C-B076-9B09-71470B75B9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4C3C11-9A74-3C60-2549-B04167F442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EB51F9-D54A-7469-A3E7-F3200B456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C640B-8D79-4C09-AB8F-6125947D281B}" type="datetimeFigureOut">
              <a:rPr lang="en-IN" smtClean="0"/>
              <a:pPr/>
              <a:t>08-08-2025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F0C662-6FF2-8D29-6029-7466EE9ED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1DCA3E-E62D-8941-9E30-18BF2BFD4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AA716-8B14-426B-BEF3-6029B349B1A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7988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ED1A05-20D5-B833-B687-F954C6DBC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3C1B09-7B6B-35BF-F1E1-E50FC131AD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64B11-120A-4BDC-B510-61C9833127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52C640B-8D79-4C09-AB8F-6125947D281B}" type="datetimeFigureOut">
              <a:rPr lang="en-IN" smtClean="0"/>
              <a:pPr/>
              <a:t>08-08-2025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134C78-C63F-7DDB-232C-C73DDB7A34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51A2C-DAA5-42D4-987A-B02B17A929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FAA716-8B14-426B-BEF3-6029B349B1A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9961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ud in the sky&#10;&#10;AI-generated content may be incorrect.">
            <a:extLst>
              <a:ext uri="{FF2B5EF4-FFF2-40B4-BE49-F238E27FC236}">
                <a16:creationId xmlns:a16="http://schemas.microsoft.com/office/drawing/2014/main" id="{CBC9150C-320D-E839-83C3-5312332B2E3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630" cy="685800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BD8D69CD-1A5B-0838-99B3-5284636E3ED0}"/>
              </a:ext>
            </a:extLst>
          </p:cNvPr>
          <p:cNvSpPr txBox="1">
            <a:spLocks/>
          </p:cNvSpPr>
          <p:nvPr/>
        </p:nvSpPr>
        <p:spPr>
          <a:xfrm>
            <a:off x="175004" y="1590022"/>
            <a:ext cx="3428167" cy="6452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600" b="1" dirty="0">
                <a:solidFill>
                  <a:srgbClr val="00FFFF"/>
                </a:solidFill>
                <a:latin typeface="Rubik" pitchFamily="2" charset="-79"/>
                <a:cs typeface="Rubik" pitchFamily="2" charset="-79"/>
              </a:rPr>
              <a:t>The scholars 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504D5B7-5E29-C467-05E6-D54DFC102902}"/>
              </a:ext>
            </a:extLst>
          </p:cNvPr>
          <p:cNvSpPr txBox="1">
            <a:spLocks/>
          </p:cNvSpPr>
          <p:nvPr/>
        </p:nvSpPr>
        <p:spPr>
          <a:xfrm>
            <a:off x="175004" y="2493007"/>
            <a:ext cx="11702143" cy="20536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dirty="0">
                <a:solidFill>
                  <a:schemeClr val="bg1"/>
                </a:solidFill>
                <a:latin typeface="Rubik" pitchFamily="2" charset="-79"/>
                <a:cs typeface="Rubik" pitchFamily="2" charset="-79"/>
              </a:rPr>
              <a:t>Taniya Dixit | 2026 | Delhi Technical Campus , IPU</a:t>
            </a:r>
          </a:p>
          <a:p>
            <a:r>
              <a:rPr lang="en-IN" sz="2400" dirty="0">
                <a:solidFill>
                  <a:schemeClr val="bg1"/>
                </a:solidFill>
                <a:latin typeface="Rubik" pitchFamily="2" charset="-79"/>
                <a:cs typeface="Rubik" pitchFamily="2" charset="-79"/>
              </a:rPr>
              <a:t>Priyanshu </a:t>
            </a:r>
            <a:r>
              <a:rPr lang="en-IN" sz="2400" dirty="0" err="1">
                <a:solidFill>
                  <a:schemeClr val="bg1"/>
                </a:solidFill>
                <a:latin typeface="Rubik" pitchFamily="2" charset="-79"/>
                <a:cs typeface="Rubik" pitchFamily="2" charset="-79"/>
              </a:rPr>
              <a:t>patial</a:t>
            </a:r>
            <a:r>
              <a:rPr lang="en-IN" sz="2400" dirty="0">
                <a:solidFill>
                  <a:schemeClr val="bg1"/>
                </a:solidFill>
                <a:latin typeface="Rubik" pitchFamily="2" charset="-79"/>
                <a:cs typeface="Rubik" pitchFamily="2" charset="-79"/>
              </a:rPr>
              <a:t> | 2026 | Delhi Technical Campus , IPU</a:t>
            </a:r>
          </a:p>
          <a:p>
            <a:r>
              <a:rPr lang="en-IN" sz="2400" dirty="0">
                <a:solidFill>
                  <a:schemeClr val="bg1"/>
                </a:solidFill>
                <a:latin typeface="Rubik" pitchFamily="2" charset="-79"/>
                <a:cs typeface="Rubik" pitchFamily="2" charset="-79"/>
              </a:rPr>
              <a:t>Sahil | 2026 | Delhi Technical Campus , IPU</a:t>
            </a:r>
          </a:p>
          <a:p>
            <a:r>
              <a:rPr lang="en-IN" sz="2400" dirty="0">
                <a:solidFill>
                  <a:schemeClr val="bg1"/>
                </a:solidFill>
                <a:latin typeface="Rubik" pitchFamily="2" charset="-79"/>
                <a:cs typeface="Rubik" pitchFamily="2" charset="-79"/>
              </a:rPr>
              <a:t>Khushal | 2026 | Delhi Technical Campus , IPU</a:t>
            </a:r>
          </a:p>
          <a:p>
            <a:endParaRPr lang="en-IN" sz="2400" dirty="0">
              <a:solidFill>
                <a:schemeClr val="bg1"/>
              </a:solidFill>
              <a:latin typeface="Rubik" pitchFamily="2" charset="-79"/>
              <a:cs typeface="Rubik" pitchFamily="2" charset="-79"/>
            </a:endParaRPr>
          </a:p>
          <a:p>
            <a:endParaRPr lang="en-IN" sz="2400" dirty="0">
              <a:solidFill>
                <a:schemeClr val="bg1"/>
              </a:solidFill>
              <a:latin typeface="Rubik" pitchFamily="2" charset="-79"/>
              <a:cs typeface="Rubik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9178364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C683C0-D860-6C52-B354-13294C7977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ud in the sky&#10;&#10;AI-generated content may be incorrect.">
            <a:extLst>
              <a:ext uri="{FF2B5EF4-FFF2-40B4-BE49-F238E27FC236}">
                <a16:creationId xmlns:a16="http://schemas.microsoft.com/office/drawing/2014/main" id="{17D3D18E-DFE2-27E1-5A5D-A713D611DDC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" y="177800"/>
            <a:ext cx="1218963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BDD127D-C5BD-0B45-B1E3-63C1B2F1FF74}"/>
              </a:ext>
            </a:extLst>
          </p:cNvPr>
          <p:cNvSpPr txBox="1">
            <a:spLocks/>
          </p:cNvSpPr>
          <p:nvPr/>
        </p:nvSpPr>
        <p:spPr>
          <a:xfrm>
            <a:off x="175004" y="1590022"/>
            <a:ext cx="8968996" cy="6452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3600" b="1" dirty="0">
                <a:solidFill>
                  <a:srgbClr val="00FFFF"/>
                </a:solidFill>
                <a:latin typeface="Rubik" pitchFamily="2" charset="-79"/>
                <a:cs typeface="Rubik" pitchFamily="2" charset="-79"/>
              </a:rPr>
              <a:t>Risks </a:t>
            </a:r>
            <a:endParaRPr kumimoji="0" lang="en-IN" sz="3600" b="1" i="0" u="none" strike="noStrike" kern="1200" cap="none" spc="0" normalizeH="0" baseline="0" noProof="0" dirty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Rubik" pitchFamily="2" charset="-79"/>
              <a:ea typeface="+mj-ea"/>
              <a:cs typeface="Rubik" pitchFamily="2" charset="-79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325F70-E5BB-C814-9738-BF0E8F0AF9F3}"/>
              </a:ext>
            </a:extLst>
          </p:cNvPr>
          <p:cNvSpPr txBox="1">
            <a:spLocks/>
          </p:cNvSpPr>
          <p:nvPr/>
        </p:nvSpPr>
        <p:spPr>
          <a:xfrm>
            <a:off x="0" y="2235318"/>
            <a:ext cx="11887200" cy="64529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Data Privacy &amp; Compliance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– Handling sensitive documents (e.g., medical, legal) must comply with GDPR, HIPAA, or other regulations.</a:t>
            </a:r>
          </a:p>
          <a:p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Model Accuracy &amp; Hallucination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– LLMs may generate confident but incorrect answers if retrieval context is insufficient.</a:t>
            </a:r>
          </a:p>
          <a:p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Computational Cost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– High usage of large models like GPT-4 can lead to significant operational costs.</a:t>
            </a:r>
          </a:p>
          <a:p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Document Quality Variance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– Poorly scanned PDFs or inconsistent formatting can reduce extraction accuracy.</a:t>
            </a:r>
          </a:p>
          <a:p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Latency Issues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– Large document sets and complex queries can impact response time without optimized retrieval.</a:t>
            </a:r>
          </a:p>
          <a:p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Dependency on External APIs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– Reliance on third-party LLM APIs (</a:t>
            </a:r>
            <a:r>
              <a:rPr lang="en-US" sz="20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OpenAI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Anthropic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) may pose risks if pricing, availability, or policies change.</a:t>
            </a:r>
          </a:p>
          <a:p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Continuous Maintenance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– Need for regular updates to embeddings, vector DB, and fine-tuning to maintain accuracy over time.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ubik" pitchFamily="2" charset="-79"/>
              <a:ea typeface="+mn-ea"/>
              <a:cs typeface="Rubik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19618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F613AC-77CF-3766-AD9F-B1AAD13E81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ud in the sky&#10;&#10;AI-generated content may be incorrect.">
            <a:extLst>
              <a:ext uri="{FF2B5EF4-FFF2-40B4-BE49-F238E27FC236}">
                <a16:creationId xmlns:a16="http://schemas.microsoft.com/office/drawing/2014/main" id="{B65607A3-3916-1DB7-1A34-7953BF14DA3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2634" y="406400"/>
            <a:ext cx="1218963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C4FF3AF-E44B-21DC-AE9A-A1FE15A6C83C}"/>
              </a:ext>
            </a:extLst>
          </p:cNvPr>
          <p:cNvSpPr txBox="1">
            <a:spLocks/>
          </p:cNvSpPr>
          <p:nvPr/>
        </p:nvSpPr>
        <p:spPr>
          <a:xfrm>
            <a:off x="175004" y="1590022"/>
            <a:ext cx="8968996" cy="6452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3600" b="1" dirty="0">
                <a:solidFill>
                  <a:srgbClr val="00FFFF"/>
                </a:solidFill>
                <a:latin typeface="Rubik" pitchFamily="2" charset="-79"/>
                <a:cs typeface="Rubik" pitchFamily="2" charset="-79"/>
              </a:rPr>
              <a:t>Acceptance Criteria Coverage</a:t>
            </a:r>
            <a:endParaRPr kumimoji="0" lang="en-IN" sz="3600" b="1" i="0" u="none" strike="noStrike" kern="1200" cap="none" spc="0" normalizeH="0" baseline="0" noProof="0" dirty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Rubik" pitchFamily="2" charset="-79"/>
              <a:ea typeface="+mj-ea"/>
              <a:cs typeface="Rubik" pitchFamily="2" charset="-79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5B8BEA-81B5-FA44-0F46-D5F882D9C963}"/>
              </a:ext>
            </a:extLst>
          </p:cNvPr>
          <p:cNvSpPr txBox="1">
            <a:spLocks/>
          </p:cNvSpPr>
          <p:nvPr/>
        </p:nvSpPr>
        <p:spPr>
          <a:xfrm>
            <a:off x="0" y="2235318"/>
            <a:ext cx="11114314" cy="64529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Accurate Query Parsing</a:t>
            </a:r>
            <a:r>
              <a:rPr lang="en-US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– The system must correctly identify and structure key details (age, location, procedure, policy duration, etc.) from varied natural language inputs.</a:t>
            </a:r>
          </a:p>
          <a:p>
            <a:r>
              <a:rPr lang="en-US" sz="1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Relevant Information Retrieval</a:t>
            </a:r>
            <a:r>
              <a:rPr lang="en-US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– Retrieved document clauses must be semantically related to the query, not just keyword matches.</a:t>
            </a:r>
          </a:p>
          <a:p>
            <a:r>
              <a:rPr lang="en-US" sz="1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Correct Decision Logic</a:t>
            </a:r>
            <a:r>
              <a:rPr lang="en-US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– The output decision (approval/rejection, payout amount) must align with the rules in the source clauses.</a:t>
            </a:r>
          </a:p>
          <a:p>
            <a:r>
              <a:rPr lang="en-US" sz="1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Clause Mapping in Output</a:t>
            </a:r>
            <a:r>
              <a:rPr lang="en-US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– Every decision must reference the exact clause(s) it is based on.</a:t>
            </a:r>
          </a:p>
          <a:p>
            <a:r>
              <a:rPr lang="en-US" sz="1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Structured JSON Output</a:t>
            </a:r>
            <a:r>
              <a:rPr lang="en-US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– Responses must be returned in a consistent, machine-readable JSON format.</a:t>
            </a:r>
          </a:p>
          <a:p>
            <a:r>
              <a:rPr lang="en-US" sz="1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Multi-format Document Support</a:t>
            </a:r>
            <a:r>
              <a:rPr lang="en-US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– System should process PDFs, Word docs, text files, and email bodies.</a:t>
            </a:r>
          </a:p>
          <a:p>
            <a:r>
              <a:rPr lang="en-US" sz="1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Performance Benchmarks</a:t>
            </a:r>
            <a:r>
              <a:rPr lang="en-US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– Retrieval + reasoning should occur within defined time limits (e.g., under 5 seconds for medium datasets).</a:t>
            </a:r>
          </a:p>
          <a:p>
            <a:r>
              <a:rPr lang="en-US" sz="1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User Interface Usability</a:t>
            </a:r>
            <a:r>
              <a:rPr lang="en-US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– The web/app interface must allow easy query entry, display results clearly, and highlight referenced clauses.</a:t>
            </a:r>
          </a:p>
          <a:p>
            <a:r>
              <a:rPr lang="en-US" sz="1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Error Handling</a:t>
            </a:r>
            <a:r>
              <a:rPr lang="en-US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– Graceful handling of incomplete queries, unsupported file formats, or missing data without system crashes.</a:t>
            </a:r>
          </a:p>
          <a:p>
            <a:r>
              <a:rPr lang="en-US" sz="1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Security Compliance</a:t>
            </a:r>
            <a:r>
              <a:rPr lang="en-US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– Data handling must meet agreed privacy and security standards.</a:t>
            </a:r>
          </a:p>
        </p:txBody>
      </p:sp>
    </p:spTree>
    <p:extLst>
      <p:ext uri="{BB962C8B-B14F-4D97-AF65-F5344CB8AC3E}">
        <p14:creationId xmlns:p14="http://schemas.microsoft.com/office/powerpoint/2010/main" val="25301911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583F7B-4D3D-59CD-3AAB-5AF2B73947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ud in the sky&#10;&#10;AI-generated content may be incorrect.">
            <a:extLst>
              <a:ext uri="{FF2B5EF4-FFF2-40B4-BE49-F238E27FC236}">
                <a16:creationId xmlns:a16="http://schemas.microsoft.com/office/drawing/2014/main" id="{0C8F8ACE-3C5F-B78A-A9D2-19857B06D31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3945" y="-435428"/>
            <a:ext cx="1218963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458F23-496C-F954-3609-B1AA1DEDB7D3}"/>
              </a:ext>
            </a:extLst>
          </p:cNvPr>
          <p:cNvSpPr txBox="1">
            <a:spLocks/>
          </p:cNvSpPr>
          <p:nvPr/>
        </p:nvSpPr>
        <p:spPr>
          <a:xfrm>
            <a:off x="175004" y="1590022"/>
            <a:ext cx="8968996" cy="6452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3600" b="1" i="0" u="none" strike="noStrike" kern="1200" cap="none" spc="0" normalizeH="0" baseline="0" noProof="0" dirty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Rubik" pitchFamily="2" charset="-79"/>
              <a:ea typeface="+mj-ea"/>
              <a:cs typeface="Rubik" pitchFamily="2" charset="-79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E37846-9D13-0FA3-9E02-A3D77EE41CD8}"/>
              </a:ext>
            </a:extLst>
          </p:cNvPr>
          <p:cNvSpPr txBox="1">
            <a:spLocks/>
          </p:cNvSpPr>
          <p:nvPr/>
        </p:nvSpPr>
        <p:spPr>
          <a:xfrm>
            <a:off x="-1" y="1590022"/>
            <a:ext cx="11549743" cy="403789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Our solution is </a:t>
            </a:r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modular and scalable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allowing individual components (document ingestion, semantic search, reasoning engine, UI) to be upgraded or replaced without affecting the whole system.</a:t>
            </a:r>
          </a:p>
          <a:p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It supports </a:t>
            </a:r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plug-and-play LLMs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— meaning you can switch between GPT-4, Claude, </a:t>
            </a:r>
            <a:r>
              <a:rPr lang="en-US" sz="20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LLaMA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or custom fine-tuned models based on cost, speed, or accuracy needs.</a:t>
            </a:r>
          </a:p>
          <a:p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The architecture is </a:t>
            </a:r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cloud-ready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but can also be deployed </a:t>
            </a:r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on-premise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for sensitive or regulated industries.</a:t>
            </a:r>
          </a:p>
          <a:p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It’s designed with </a:t>
            </a:r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continuous learning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capabilities — user feedback can be used to retrain ranking models for improved retrieval accuracy over time.</a:t>
            </a:r>
          </a:p>
          <a:p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Built to integrate with </a:t>
            </a:r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existing enterprise workflows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(Slack, Teams, CRM systems, and document management platforms).</a:t>
            </a:r>
          </a:p>
          <a:p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Includes </a:t>
            </a:r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comprehensive logging and analytics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to monitor system performance, query patterns, and decision explanations for transparency and auditing.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IN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ubik" pitchFamily="2" charset="-79"/>
              <a:ea typeface="+mn-ea"/>
              <a:cs typeface="Rubik" pitchFamily="2" charset="-79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6947B4-722A-F0A3-8AB9-B86866B3CBBF}"/>
              </a:ext>
            </a:extLst>
          </p:cNvPr>
          <p:cNvSpPr txBox="1"/>
          <p:nvPr/>
        </p:nvSpPr>
        <p:spPr>
          <a:xfrm>
            <a:off x="446315" y="1059270"/>
            <a:ext cx="6204856" cy="5355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3200" b="1" dirty="0">
                <a:solidFill>
                  <a:srgbClr val="00FFFF"/>
                </a:solidFill>
                <a:latin typeface="Rubik" pitchFamily="2" charset="-79"/>
                <a:cs typeface="Rubik" pitchFamily="2" charset="-79"/>
              </a:rPr>
              <a:t>Conclusion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Rubik" pitchFamily="2" charset="-79"/>
              <a:ea typeface="+mj-ea"/>
              <a:cs typeface="Rubik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06723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DC06B0-BEA8-D2E0-09AF-367169A834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ud in the sky&#10;&#10;AI-generated content may be incorrect.">
            <a:extLst>
              <a:ext uri="{FF2B5EF4-FFF2-40B4-BE49-F238E27FC236}">
                <a16:creationId xmlns:a16="http://schemas.microsoft.com/office/drawing/2014/main" id="{A9410578-3151-7393-0E17-DE747C40A2D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" y="0"/>
            <a:ext cx="12189630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F4A0586-DB22-1A7E-8BA9-F80DA4474D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1714" y="1567270"/>
            <a:ext cx="8937171" cy="469201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3BA241C-2D1A-52CA-523A-3245379A89A1}"/>
              </a:ext>
            </a:extLst>
          </p:cNvPr>
          <p:cNvSpPr txBox="1"/>
          <p:nvPr/>
        </p:nvSpPr>
        <p:spPr>
          <a:xfrm>
            <a:off x="881742" y="982495"/>
            <a:ext cx="33419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bg1"/>
                </a:solidFill>
              </a:rPr>
              <a:t>Code example</a:t>
            </a:r>
          </a:p>
        </p:txBody>
      </p:sp>
    </p:spTree>
    <p:extLst>
      <p:ext uri="{BB962C8B-B14F-4D97-AF65-F5344CB8AC3E}">
        <p14:creationId xmlns:p14="http://schemas.microsoft.com/office/powerpoint/2010/main" val="41185907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71C775-AF7B-6B9E-F034-A86AACB636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ud in the sky&#10;&#10;AI-generated content may be incorrect.">
            <a:extLst>
              <a:ext uri="{FF2B5EF4-FFF2-40B4-BE49-F238E27FC236}">
                <a16:creationId xmlns:a16="http://schemas.microsoft.com/office/drawing/2014/main" id="{2B8944A6-6662-12E0-0097-5C3DDC8DD1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" y="0"/>
            <a:ext cx="12189630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7CB7D23-B6DA-818F-9CDF-09DD6AE54C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4114" y="1567270"/>
            <a:ext cx="8937171" cy="4692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941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A41D0E-670D-1400-003A-357069A796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ud in the sky&#10;&#10;AI-generated content may be incorrect.">
            <a:extLst>
              <a:ext uri="{FF2B5EF4-FFF2-40B4-BE49-F238E27FC236}">
                <a16:creationId xmlns:a16="http://schemas.microsoft.com/office/drawing/2014/main" id="{35F778AD-2B33-4F11-AA65-3C080CC90A3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5549" y="0"/>
            <a:ext cx="1218963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F2C100F-E97E-FFD2-9BC4-9A556CD1F19B}"/>
              </a:ext>
            </a:extLst>
          </p:cNvPr>
          <p:cNvSpPr txBox="1">
            <a:spLocks/>
          </p:cNvSpPr>
          <p:nvPr/>
        </p:nvSpPr>
        <p:spPr>
          <a:xfrm>
            <a:off x="740229" y="1676400"/>
            <a:ext cx="840377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600" b="1" dirty="0">
                <a:solidFill>
                  <a:srgbClr val="00FFFF"/>
                </a:solidFill>
                <a:latin typeface="Rubik" pitchFamily="2" charset="-79"/>
                <a:cs typeface="Rubik" pitchFamily="2" charset="-79"/>
              </a:rPr>
              <a:t>About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5321B1-ED65-57A7-AD5D-3441AAA84C28}"/>
              </a:ext>
            </a:extLst>
          </p:cNvPr>
          <p:cNvSpPr txBox="1">
            <a:spLocks/>
          </p:cNvSpPr>
          <p:nvPr/>
        </p:nvSpPr>
        <p:spPr>
          <a:xfrm>
            <a:off x="566057" y="2590800"/>
            <a:ext cx="11364686" cy="32548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IN" sz="2400" dirty="0">
                <a:solidFill>
                  <a:schemeClr val="bg1"/>
                </a:solidFill>
                <a:latin typeface="Rubik" pitchFamily="2" charset="-79"/>
                <a:cs typeface="Rubik" pitchFamily="2" charset="-79"/>
              </a:rPr>
              <a:t>Worked on Various LLM Based projects for summarizations , coding Chatbots etc</a:t>
            </a:r>
          </a:p>
          <a:p>
            <a:pPr>
              <a:lnSpc>
                <a:spcPct val="100000"/>
              </a:lnSpc>
            </a:pPr>
            <a:r>
              <a:rPr lang="en-IN" sz="2400" dirty="0">
                <a:solidFill>
                  <a:schemeClr val="bg1"/>
                </a:solidFill>
                <a:latin typeface="Rubik" pitchFamily="2" charset="-79"/>
                <a:cs typeface="Rubik" pitchFamily="2" charset="-79"/>
              </a:rPr>
              <a:t>Participated in Build India Hackathon developed a Real time traffic detection Model</a:t>
            </a:r>
          </a:p>
          <a:p>
            <a:pPr>
              <a:lnSpc>
                <a:spcPct val="100000"/>
              </a:lnSpc>
            </a:pPr>
            <a:r>
              <a:rPr lang="en-IN" sz="2400" dirty="0">
                <a:solidFill>
                  <a:schemeClr val="bg1"/>
                </a:solidFill>
                <a:latin typeface="Rubik" pitchFamily="2" charset="-79"/>
                <a:cs typeface="Rubik" pitchFamily="2" charset="-79"/>
              </a:rPr>
              <a:t>Awarded as Third position in IOT-ML based hardware project in Ai department from inter college </a:t>
            </a:r>
            <a:r>
              <a:rPr lang="en-IN" sz="2400" dirty="0" err="1">
                <a:solidFill>
                  <a:schemeClr val="bg1"/>
                </a:solidFill>
                <a:latin typeface="Rubik" pitchFamily="2" charset="-79"/>
                <a:cs typeface="Rubik" pitchFamily="2" charset="-79"/>
              </a:rPr>
              <a:t>competions</a:t>
            </a:r>
            <a:r>
              <a:rPr lang="en-IN" sz="2400" dirty="0">
                <a:solidFill>
                  <a:schemeClr val="bg1"/>
                </a:solidFill>
                <a:latin typeface="Rubik" pitchFamily="2" charset="-79"/>
                <a:cs typeface="Rubik" pitchFamily="2" charset="-79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54508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890A82-DA4B-8A78-D333-BAB334E852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ud in the sky&#10;&#10;AI-generated content may be incorrect.">
            <a:extLst>
              <a:ext uri="{FF2B5EF4-FFF2-40B4-BE49-F238E27FC236}">
                <a16:creationId xmlns:a16="http://schemas.microsoft.com/office/drawing/2014/main" id="{7EF53C59-D996-C97D-7754-03DE8614FD5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" y="0"/>
            <a:ext cx="12189630" cy="68580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4A90AEF2-B83F-030C-C175-C5716AFEB6C1}"/>
              </a:ext>
            </a:extLst>
          </p:cNvPr>
          <p:cNvSpPr txBox="1">
            <a:spLocks/>
          </p:cNvSpPr>
          <p:nvPr/>
        </p:nvSpPr>
        <p:spPr>
          <a:xfrm>
            <a:off x="175004" y="1418255"/>
            <a:ext cx="8968996" cy="5971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600" b="1" dirty="0">
                <a:solidFill>
                  <a:srgbClr val="00FFFF"/>
                </a:solidFill>
                <a:latin typeface="Rubik" pitchFamily="2" charset="-79"/>
                <a:cs typeface="Rubik" pitchFamily="2" charset="-79"/>
              </a:rPr>
              <a:t>Problem statement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D29D79D6-A96B-B735-6745-74AD0CACB5DB}"/>
              </a:ext>
            </a:extLst>
          </p:cNvPr>
          <p:cNvSpPr txBox="1">
            <a:spLocks/>
          </p:cNvSpPr>
          <p:nvPr/>
        </p:nvSpPr>
        <p:spPr>
          <a:xfrm>
            <a:off x="355600" y="1894114"/>
            <a:ext cx="11444514" cy="180702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IN" sz="8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Overview of your solution</a:t>
            </a:r>
          </a:p>
          <a:p>
            <a:pPr>
              <a:lnSpc>
                <a:spcPct val="100000"/>
              </a:lnSpc>
              <a:buNone/>
            </a:pPr>
            <a:r>
              <a:rPr lang="en-US" sz="6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7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Our solution is an </a:t>
            </a:r>
            <a:r>
              <a:rPr lang="en-US" sz="72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LLM-powered query–response system</a:t>
            </a:r>
            <a:r>
              <a:rPr lang="en-US" sz="7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designed to process natural language queries and retrieve precise answers from large, unstructured documents such as policies, contracts, and emails.</a:t>
            </a:r>
            <a:br>
              <a:rPr lang="en-US" sz="7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7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It combines </a:t>
            </a:r>
            <a:r>
              <a:rPr lang="en-US" sz="72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semantic search</a:t>
            </a:r>
            <a:r>
              <a:rPr lang="en-US" sz="7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with </a:t>
            </a:r>
            <a:r>
              <a:rPr lang="en-US" sz="72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Large Language Model reasoning</a:t>
            </a:r>
            <a:r>
              <a:rPr lang="en-US" sz="7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to not only locate relevant clauses but also interpret them, apply business logic, and deliver structured, explainable results</a:t>
            </a:r>
            <a:endParaRPr lang="en-IN" sz="7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buNone/>
            </a:pPr>
            <a:endParaRPr lang="en-IN" sz="4200" b="1" dirty="0">
              <a:solidFill>
                <a:schemeClr val="bg1"/>
              </a:solidFill>
              <a:latin typeface="Times New Roman" pitchFamily="18" charset="0"/>
              <a:cs typeface="Rubik" pitchFamily="2" charset="-79"/>
            </a:endParaRPr>
          </a:p>
          <a:p>
            <a:r>
              <a:rPr lang="en-US" sz="8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Process Flow</a:t>
            </a:r>
          </a:p>
          <a:p>
            <a:pPr marL="1143000" indent="-1143000" algn="just">
              <a:buNone/>
            </a:pPr>
            <a:r>
              <a:rPr lang="en-US" sz="6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1.  </a:t>
            </a:r>
            <a:r>
              <a:rPr lang="en-US" sz="72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User Query Input</a:t>
            </a:r>
            <a:r>
              <a:rPr lang="en-US" sz="7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– User enters a natural language question.</a:t>
            </a:r>
          </a:p>
          <a:p>
            <a:pPr marL="1143000" indent="-1143000" algn="just">
              <a:buNone/>
            </a:pPr>
            <a:r>
              <a:rPr lang="en-US" sz="72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2.  Entity Extraction</a:t>
            </a:r>
            <a:r>
              <a:rPr lang="en-US" sz="7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– AI parses the query to identify key details (e.g., age, location, policy</a:t>
            </a:r>
          </a:p>
          <a:p>
            <a:pPr marL="1143000" indent="-1143000" algn="just">
              <a:buNone/>
            </a:pPr>
            <a:r>
              <a:rPr lang="en-US" sz="7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 duration).</a:t>
            </a:r>
          </a:p>
          <a:p>
            <a:pPr marL="1143000" indent="-1143000" algn="just">
              <a:buNone/>
            </a:pPr>
            <a:r>
              <a:rPr lang="en-US" sz="72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3.  Document Preprocessing</a:t>
            </a:r>
            <a:r>
              <a:rPr lang="en-US" sz="7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– PDFs, Word files, or emails are cleaned, split into chunks,</a:t>
            </a:r>
          </a:p>
          <a:p>
            <a:pPr marL="1143000" indent="-1143000" algn="just">
              <a:buNone/>
            </a:pPr>
            <a:r>
              <a:rPr lang="en-US" sz="7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 and </a:t>
            </a:r>
            <a:r>
              <a:rPr lang="en-US" sz="72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vectorized</a:t>
            </a:r>
            <a:r>
              <a:rPr lang="en-US" sz="7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1143000" indent="-1143000" algn="just">
              <a:buNone/>
            </a:pPr>
            <a:r>
              <a:rPr lang="en-US" sz="72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4.   Semantic Search</a:t>
            </a:r>
            <a:r>
              <a:rPr lang="en-US" sz="7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– Vector database (FAISS/Pinecone) finds contextually relevant clauses.</a:t>
            </a:r>
          </a:p>
          <a:p>
            <a:pPr marL="1143000" indent="-1143000" algn="just">
              <a:buNone/>
            </a:pPr>
            <a:r>
              <a:rPr lang="en-US" sz="72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5.   LLM Reasoning</a:t>
            </a:r>
            <a:r>
              <a:rPr lang="en-US" sz="7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– Model interprets the clauses, applies rules, and makes a decision.</a:t>
            </a:r>
          </a:p>
          <a:p>
            <a:endParaRPr lang="en-US" sz="64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9730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F630F6-12EB-027F-4A20-B32ACDF843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ud in the sky&#10;&#10;AI-generated content may be incorrect.">
            <a:extLst>
              <a:ext uri="{FF2B5EF4-FFF2-40B4-BE49-F238E27FC236}">
                <a16:creationId xmlns:a16="http://schemas.microsoft.com/office/drawing/2014/main" id="{D705ECB1-6D1B-EA75-D879-5A7BD43AE77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" y="-88900"/>
            <a:ext cx="12189630" cy="6858000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37CB2FB1-4937-557E-081A-3952E612A0E1}"/>
              </a:ext>
            </a:extLst>
          </p:cNvPr>
          <p:cNvSpPr txBox="1">
            <a:spLocks/>
          </p:cNvSpPr>
          <p:nvPr/>
        </p:nvSpPr>
        <p:spPr>
          <a:xfrm>
            <a:off x="401318" y="1168401"/>
            <a:ext cx="8742681" cy="759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3600" b="1" dirty="0">
                <a:solidFill>
                  <a:srgbClr val="00FFFF"/>
                </a:solidFill>
                <a:latin typeface="Rubik" pitchFamily="2" charset="-79"/>
                <a:cs typeface="Rubik" pitchFamily="2" charset="-79"/>
              </a:rPr>
              <a:t>Tech Stack</a:t>
            </a:r>
            <a:endParaRPr kumimoji="0" lang="en-IN" sz="3600" b="1" i="0" u="none" strike="noStrike" kern="1200" cap="none" spc="0" normalizeH="0" baseline="0" noProof="0" dirty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Rubik" pitchFamily="2" charset="-79"/>
              <a:ea typeface="+mj-ea"/>
              <a:cs typeface="Rubik" pitchFamily="2" charset="-79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77E609C1-A1F9-BFD3-F8BB-8D52A970B10D}"/>
              </a:ext>
            </a:extLst>
          </p:cNvPr>
          <p:cNvSpPr txBox="1">
            <a:spLocks/>
          </p:cNvSpPr>
          <p:nvPr/>
        </p:nvSpPr>
        <p:spPr>
          <a:xfrm>
            <a:off x="680719" y="1927860"/>
            <a:ext cx="11231881" cy="446024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Programming Language:   </a:t>
            </a:r>
            <a:r>
              <a:rPr lang="en-US" sz="5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Python</a:t>
            </a:r>
          </a:p>
          <a:p>
            <a:r>
              <a:rPr lang="en-US" sz="5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Frameworks &amp; Libraries:</a:t>
            </a:r>
            <a:endParaRPr lang="en-US" sz="5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5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sz="56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LangChain</a:t>
            </a:r>
            <a:r>
              <a:rPr lang="en-US" sz="5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– LLM orchestration &amp; prompt management</a:t>
            </a:r>
          </a:p>
          <a:p>
            <a:pPr>
              <a:buNone/>
            </a:pPr>
            <a:r>
              <a:rPr lang="en-US" sz="5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sz="56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OpenAI</a:t>
            </a:r>
            <a:r>
              <a:rPr lang="en-US" sz="5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API / </a:t>
            </a:r>
            <a:r>
              <a:rPr lang="en-US" sz="56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HuggingFace</a:t>
            </a:r>
            <a:r>
              <a:rPr lang="en-US" sz="5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Transformers</a:t>
            </a:r>
            <a:r>
              <a:rPr lang="en-US" sz="5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– LLM access &amp; NLP models</a:t>
            </a:r>
          </a:p>
          <a:p>
            <a:pPr>
              <a:buNone/>
            </a:pPr>
            <a:r>
              <a:rPr lang="en-US" sz="5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sz="56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PyMuPDF</a:t>
            </a:r>
            <a:r>
              <a:rPr lang="en-US" sz="5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/ </a:t>
            </a:r>
            <a:r>
              <a:rPr lang="en-US" sz="56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pdfplumber</a:t>
            </a:r>
            <a:r>
              <a:rPr lang="en-US" sz="5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– PDF text extraction</a:t>
            </a:r>
          </a:p>
          <a:p>
            <a:pPr>
              <a:buNone/>
            </a:pPr>
            <a:r>
              <a:rPr lang="en-US" sz="5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  Pandas</a:t>
            </a:r>
            <a:r>
              <a:rPr lang="en-US" sz="5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– Data handling &amp; transformation</a:t>
            </a:r>
          </a:p>
          <a:p>
            <a:r>
              <a:rPr lang="en-US" sz="5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Vector Database:    FAISS</a:t>
            </a:r>
            <a:r>
              <a:rPr lang="en-US" sz="5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/ </a:t>
            </a:r>
            <a:r>
              <a:rPr lang="en-US" sz="5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Pinecone</a:t>
            </a:r>
            <a:r>
              <a:rPr lang="en-US" sz="5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– Semantic search &amp; embeddings storage</a:t>
            </a:r>
          </a:p>
          <a:p>
            <a:r>
              <a:rPr lang="en-US" sz="5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Frontend:    </a:t>
            </a:r>
            <a:r>
              <a:rPr lang="en-US" sz="56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Streamlit</a:t>
            </a:r>
            <a:r>
              <a:rPr lang="en-US" sz="5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/ </a:t>
            </a:r>
            <a:r>
              <a:rPr lang="en-US" sz="5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Flask</a:t>
            </a:r>
            <a:r>
              <a:rPr lang="en-US" sz="5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– Interactive UI for queries and results</a:t>
            </a:r>
          </a:p>
          <a:p>
            <a:r>
              <a:rPr lang="en-US" sz="5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Models:</a:t>
            </a:r>
            <a:r>
              <a:rPr lang="en-US" sz="5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5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GPT-4</a:t>
            </a:r>
            <a:r>
              <a:rPr lang="en-US" sz="5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56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LLaMA</a:t>
            </a:r>
            <a:r>
              <a:rPr lang="en-US" sz="5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2/3</a:t>
            </a:r>
            <a:r>
              <a:rPr lang="en-US" sz="5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or domain-specific fine-tuned models</a:t>
            </a:r>
          </a:p>
          <a:p>
            <a:r>
              <a:rPr lang="en-US" sz="5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Other Tools:</a:t>
            </a:r>
            <a:endParaRPr lang="en-US" sz="5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5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sz="56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spaCy</a:t>
            </a:r>
            <a:r>
              <a:rPr lang="en-US" sz="5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– Named Entity Recognition (NER)</a:t>
            </a:r>
          </a:p>
          <a:p>
            <a:pPr>
              <a:buNone/>
            </a:pPr>
            <a:r>
              <a:rPr lang="en-US" sz="5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sz="56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tiktoken</a:t>
            </a:r>
            <a:r>
              <a:rPr lang="en-US" sz="5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– Tokenization for chunking text efficiently</a:t>
            </a:r>
          </a:p>
          <a:p>
            <a:pPr lvl="1">
              <a:spcBef>
                <a:spcPts val="1000"/>
              </a:spcBef>
              <a:buNone/>
            </a:pPr>
            <a:endParaRPr kumimoji="0" lang="en-IN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ubik" pitchFamily="2" charset="-79"/>
              <a:ea typeface="+mn-ea"/>
              <a:cs typeface="Rubik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763361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F0FB3C-1A75-96C3-2F17-7BC65751A8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ud in the sky&#10;&#10;AI-generated content may be incorrect.">
            <a:extLst>
              <a:ext uri="{FF2B5EF4-FFF2-40B4-BE49-F238E27FC236}">
                <a16:creationId xmlns:a16="http://schemas.microsoft.com/office/drawing/2014/main" id="{00EF93E9-DEF0-E2C4-7FF5-680C7B646F8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2634" y="217714"/>
            <a:ext cx="1218963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1CB5981-95D2-1CBC-4CC1-7CE2D8E27038}"/>
              </a:ext>
            </a:extLst>
          </p:cNvPr>
          <p:cNvSpPr txBox="1">
            <a:spLocks/>
          </p:cNvSpPr>
          <p:nvPr/>
        </p:nvSpPr>
        <p:spPr>
          <a:xfrm>
            <a:off x="175004" y="1590022"/>
            <a:ext cx="8968996" cy="6452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3600" b="1" dirty="0">
                <a:solidFill>
                  <a:srgbClr val="00FFFF"/>
                </a:solidFill>
                <a:latin typeface="Rubik" pitchFamily="2" charset="-79"/>
                <a:cs typeface="Rubik" pitchFamily="2" charset="-79"/>
              </a:rPr>
              <a:t>Description of the solution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5A71A6-339E-01C7-C227-0AE522F85923}"/>
              </a:ext>
            </a:extLst>
          </p:cNvPr>
          <p:cNvSpPr txBox="1">
            <a:spLocks/>
          </p:cNvSpPr>
          <p:nvPr/>
        </p:nvSpPr>
        <p:spPr>
          <a:xfrm>
            <a:off x="0" y="2235318"/>
            <a:ext cx="11114314" cy="64529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ubik" pitchFamily="2" charset="-79"/>
                <a:ea typeface="+mn-ea"/>
                <a:cs typeface="Rubik" pitchFamily="2" charset="-79"/>
              </a:rPr>
              <a:t>Architecture</a:t>
            </a:r>
          </a:p>
        </p:txBody>
      </p:sp>
      <p:pic>
        <p:nvPicPr>
          <p:cNvPr id="6" name="Picture 5" descr="ChatGPT Image 8 अग॰ 2025, 10_31_38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9347" y="2211355"/>
            <a:ext cx="7221893" cy="4040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896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76324C-345D-00F7-62AC-1F1D7C2D2E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ud in the sky&#10;&#10;AI-generated content may be incorrect.">
            <a:extLst>
              <a:ext uri="{FF2B5EF4-FFF2-40B4-BE49-F238E27FC236}">
                <a16:creationId xmlns:a16="http://schemas.microsoft.com/office/drawing/2014/main" id="{67FF727C-637A-5257-5B82-E3DCBC46CA7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" y="0"/>
            <a:ext cx="12189630" cy="6858000"/>
          </a:xfrm>
          <a:prstGeom prst="rect">
            <a:avLst/>
          </a:prstGeom>
        </p:spPr>
      </p:pic>
      <p:pic>
        <p:nvPicPr>
          <p:cNvPr id="9" name="Picture 8" descr="A cloud in the sky&#10;&#10;AI-generated content may be incorrect.">
            <a:extLst>
              <a:ext uri="{FF2B5EF4-FFF2-40B4-BE49-F238E27FC236}">
                <a16:creationId xmlns:a16="http://schemas.microsoft.com/office/drawing/2014/main" id="{771D2318-6159-8578-8914-E40929B4741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" y="0"/>
            <a:ext cx="12189630" cy="68580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4DA17C2-6191-6F3D-D8DD-F9F674203FCD}"/>
              </a:ext>
            </a:extLst>
          </p:cNvPr>
          <p:cNvSpPr txBox="1"/>
          <p:nvPr/>
        </p:nvSpPr>
        <p:spPr>
          <a:xfrm>
            <a:off x="326571" y="1146356"/>
            <a:ext cx="4615543" cy="5355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Rubik" pitchFamily="2" charset="-79"/>
                <a:ea typeface="+mj-ea"/>
                <a:cs typeface="Rubik" pitchFamily="2" charset="-79"/>
              </a:rPr>
              <a:t> FLOWCHART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1ABC193-0F0B-C234-F517-D11FF1DB6E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2803" y="1524000"/>
            <a:ext cx="7432222" cy="4920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142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0940FA-7C23-F651-7AF5-99F26340AC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ud in the sky&#10;&#10;AI-generated content may be incorrect.">
            <a:extLst>
              <a:ext uri="{FF2B5EF4-FFF2-40B4-BE49-F238E27FC236}">
                <a16:creationId xmlns:a16="http://schemas.microsoft.com/office/drawing/2014/main" id="{500D9DFB-A718-06EC-27BE-DB3334E3CB0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" y="0"/>
            <a:ext cx="1218963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4C12FC9-E487-1A12-3124-7B04A8C4001B}"/>
              </a:ext>
            </a:extLst>
          </p:cNvPr>
          <p:cNvSpPr txBox="1">
            <a:spLocks/>
          </p:cNvSpPr>
          <p:nvPr/>
        </p:nvSpPr>
        <p:spPr>
          <a:xfrm>
            <a:off x="175004" y="1590022"/>
            <a:ext cx="8968996" cy="6452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1" i="0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Rubik" pitchFamily="2" charset="-79"/>
                <a:ea typeface="+mj-ea"/>
                <a:cs typeface="Rubik" pitchFamily="2" charset="-79"/>
              </a:rPr>
              <a:t>Data Flow Diagram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72BCC9-0481-6F56-2974-9F120DBF75CB}"/>
              </a:ext>
            </a:extLst>
          </p:cNvPr>
          <p:cNvSpPr txBox="1">
            <a:spLocks/>
          </p:cNvSpPr>
          <p:nvPr/>
        </p:nvSpPr>
        <p:spPr>
          <a:xfrm>
            <a:off x="0" y="2235318"/>
            <a:ext cx="11114314" cy="64529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dirty="0">
                <a:solidFill>
                  <a:prstClr val="white"/>
                </a:solidFill>
                <a:latin typeface="Rubik" pitchFamily="2" charset="-79"/>
                <a:cs typeface="Rubik" pitchFamily="2" charset="-79"/>
              </a:rPr>
              <a:t>Data Flow of your solution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ubik" pitchFamily="2" charset="-79"/>
              <a:ea typeface="+mn-ea"/>
              <a:cs typeface="Rubik" pitchFamily="2" charset="-79"/>
            </a:endParaRPr>
          </a:p>
        </p:txBody>
      </p:sp>
      <p:pic>
        <p:nvPicPr>
          <p:cNvPr id="6" name="Picture 5" descr="ChatGPT Image 8 अग॰ 2025, 10_38_23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037" y="2621902"/>
            <a:ext cx="8976050" cy="3722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589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E99531-9EF6-937A-C2C3-0B49838043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ud in the sky&#10;&#10;AI-generated content may be incorrect.">
            <a:extLst>
              <a:ext uri="{FF2B5EF4-FFF2-40B4-BE49-F238E27FC236}">
                <a16:creationId xmlns:a16="http://schemas.microsoft.com/office/drawing/2014/main" id="{2762BC64-50D0-4CC1-67F5-CE34CEA870C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63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39E5C4-4DE9-20B9-D478-9BB390D1CE03}"/>
              </a:ext>
            </a:extLst>
          </p:cNvPr>
          <p:cNvSpPr txBox="1">
            <a:spLocks/>
          </p:cNvSpPr>
          <p:nvPr/>
        </p:nvSpPr>
        <p:spPr>
          <a:xfrm>
            <a:off x="175004" y="1590022"/>
            <a:ext cx="8968996" cy="6452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3600" b="1" dirty="0">
                <a:solidFill>
                  <a:srgbClr val="00FFFF"/>
                </a:solidFill>
                <a:latin typeface="Rubik" pitchFamily="2" charset="-79"/>
                <a:cs typeface="Rubik" pitchFamily="2" charset="-79"/>
              </a:rPr>
              <a:t>Our solution is different?</a:t>
            </a:r>
            <a:endParaRPr kumimoji="0" lang="en-IN" sz="3600" b="1" i="0" u="none" strike="noStrike" kern="1200" cap="none" spc="0" normalizeH="0" baseline="0" noProof="0" dirty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Rubik" pitchFamily="2" charset="-79"/>
              <a:ea typeface="+mj-ea"/>
              <a:cs typeface="Rubik" pitchFamily="2" charset="-79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BF3FF3-8BD4-4BE3-D029-1D52CBF8FCA9}"/>
              </a:ext>
            </a:extLst>
          </p:cNvPr>
          <p:cNvSpPr txBox="1">
            <a:spLocks/>
          </p:cNvSpPr>
          <p:nvPr/>
        </p:nvSpPr>
        <p:spPr>
          <a:xfrm>
            <a:off x="0" y="2235318"/>
            <a:ext cx="11114314" cy="64529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Our solution uniquely combines </a:t>
            </a:r>
            <a:r>
              <a:rPr lang="en-US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LLM-powered intelligence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with </a:t>
            </a:r>
            <a:r>
              <a:rPr lang="en-US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unstructured document processing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to deliver highly accurate, context-aware answers in real time. Unlike conventional keyword-based search, it understands the </a:t>
            </a:r>
            <a:r>
              <a:rPr lang="en-US" sz="24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intent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of queries, adapts to diverse document formats, and continuously improves through feedback. This ensures </a:t>
            </a:r>
            <a:r>
              <a:rPr lang="en-US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faster insights, minimal manual effort, and scalable integration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across industries.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51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2BEC4A-44C1-F3B0-15B7-46C14A17D3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ud in the sky&#10;&#10;AI-generated content may be incorrect.">
            <a:extLst>
              <a:ext uri="{FF2B5EF4-FFF2-40B4-BE49-F238E27FC236}">
                <a16:creationId xmlns:a16="http://schemas.microsoft.com/office/drawing/2014/main" id="{CE84C908-D6FB-8BDF-4BEB-2C5270A4507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500" y="114300"/>
            <a:ext cx="1218963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513DCF-CAC4-8484-106C-C58A5C505018}"/>
              </a:ext>
            </a:extLst>
          </p:cNvPr>
          <p:cNvSpPr txBox="1">
            <a:spLocks/>
          </p:cNvSpPr>
          <p:nvPr/>
        </p:nvSpPr>
        <p:spPr>
          <a:xfrm>
            <a:off x="175004" y="1590022"/>
            <a:ext cx="8968996" cy="6452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3600" b="1" dirty="0">
                <a:solidFill>
                  <a:srgbClr val="00FFFF"/>
                </a:solidFill>
                <a:latin typeface="Rubik" pitchFamily="2" charset="-79"/>
                <a:cs typeface="Rubik" pitchFamily="2" charset="-79"/>
              </a:rPr>
              <a:t>Future possible enhancements</a:t>
            </a:r>
            <a:endParaRPr kumimoji="0" lang="en-IN" sz="3600" b="1" i="0" u="none" strike="noStrike" kern="1200" cap="none" spc="0" normalizeH="0" baseline="0" noProof="0" dirty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Rubik" pitchFamily="2" charset="-79"/>
              <a:ea typeface="+mj-ea"/>
              <a:cs typeface="Rubik" pitchFamily="2" charset="-79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DCBC5A-5442-51B0-B5D3-032BF6734860}"/>
              </a:ext>
            </a:extLst>
          </p:cNvPr>
          <p:cNvSpPr txBox="1">
            <a:spLocks/>
          </p:cNvSpPr>
          <p:nvPr/>
        </p:nvSpPr>
        <p:spPr>
          <a:xfrm>
            <a:off x="0" y="2235318"/>
            <a:ext cx="11114314" cy="64529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Multilingual Support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– Extend query understanding and responses to multiple languages for global applicability.</a:t>
            </a:r>
          </a:p>
          <a:p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Voice-based Query Handling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– Integrate speech-to-text and text-to-speech for hands-free interactions.</a:t>
            </a:r>
          </a:p>
          <a:p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Advanced Summarization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– Add abstractive summarization to condense large documents into key points.</a:t>
            </a:r>
          </a:p>
          <a:p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Real-time Document Ingestion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– Enable instant processing of newly added files without re-indexing.</a:t>
            </a:r>
          </a:p>
          <a:p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Domain-specific Fine-tuning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– Create specialized LLM models for legal, medical, financial, and technical documents.</a:t>
            </a:r>
          </a:p>
          <a:p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Integration with Enterprise Tools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– Seamless linking with Slack, Teams, Notion, and other workplace platforms.</a:t>
            </a:r>
          </a:p>
          <a:p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Enhanced Data Security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– Implement advanced encryption and on-premise deployment for sensitive data handling.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ubik" pitchFamily="2" charset="-79"/>
              <a:ea typeface="+mn-ea"/>
              <a:cs typeface="Rubik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963848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1047</Words>
  <Application>Microsoft Office PowerPoint</Application>
  <PresentationFormat>Widescreen</PresentationFormat>
  <Paragraphs>77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Aptos</vt:lpstr>
      <vt:lpstr>Aptos Display</vt:lpstr>
      <vt:lpstr>Arial</vt:lpstr>
      <vt:lpstr>Rubik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Mrunali Mishra</dc:creator>
  <cp:lastModifiedBy>Taniya Dixit</cp:lastModifiedBy>
  <cp:revision>13</cp:revision>
  <dcterms:created xsi:type="dcterms:W3CDTF">2025-07-09T08:36:41Z</dcterms:created>
  <dcterms:modified xsi:type="dcterms:W3CDTF">2025-08-08T18:14:33Z</dcterms:modified>
</cp:coreProperties>
</file>