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8288000" cy="10287000"/>
  <p:notesSz cx="6858000" cy="9144000"/>
  <p:embeddedFontLst>
    <p:embeddedFont>
      <p:font typeface="Abhaya Libre Regular Bold" panose="020B0604020202020204" charset="0"/>
      <p:regular r:id="rId13"/>
    </p:embeddedFont>
    <p:embeddedFont>
      <p:font typeface="Aileron Regular Bold" panose="020B0604020202020204" charset="0"/>
      <p:regular r:id="rId14"/>
    </p:embeddedFont>
    <p:embeddedFont>
      <p:font typeface="Bahnschrift" panose="020B0502040204020203" pitchFamily="34" charset="0"/>
      <p:regular r:id="rId15"/>
      <p:bold r:id="rId16"/>
    </p:embeddedFont>
    <p:embeddedFont>
      <p:font typeface="Bahnschrift SemiBold Condensed" panose="020B0502040204020203" pitchFamily="34" charset="0"/>
      <p:bold r:id="rId17"/>
    </p:embeddedFont>
    <p:embeddedFont>
      <p:font typeface="Forte" panose="03060902040502070203" pitchFamily="66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Light Bold" panose="020B0604020202020204" charset="0"/>
      <p:regular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14" autoAdjust="0"/>
  </p:normalViewPr>
  <p:slideViewPr>
    <p:cSldViewPr>
      <p:cViewPr varScale="1">
        <p:scale>
          <a:sx n="35" d="100"/>
          <a:sy n="35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7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19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1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051216">
            <a:off x="-4293489" y="-2751083"/>
            <a:ext cx="82296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051216">
            <a:off x="13259683" y="-4114800"/>
            <a:ext cx="8229600" cy="822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-1849761" y="-762503"/>
            <a:ext cx="5756922" cy="497973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166339" y="332509"/>
            <a:ext cx="7107382" cy="14547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1409284" y="6123259"/>
            <a:ext cx="154998" cy="23483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 rot="-5400000">
            <a:off x="-2807553" y="7218987"/>
            <a:ext cx="7107382" cy="14547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10"/>
          <p:cNvSpPr txBox="1"/>
          <p:nvPr/>
        </p:nvSpPr>
        <p:spPr>
          <a:xfrm>
            <a:off x="4553914" y="3465001"/>
            <a:ext cx="10457486" cy="1128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74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MOVIE RECOMMENDATION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58800" y="8465958"/>
            <a:ext cx="6720465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Khushal 0011800823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Taniya  35418011922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0782DB9-B06E-4D4E-9ADC-492D9E81A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862547" y="4762500"/>
            <a:ext cx="3252355" cy="3252355"/>
          </a:xfrm>
          <a:prstGeom prst="rect">
            <a:avLst/>
          </a:prstGeom>
        </p:spPr>
      </p:pic>
      <p:pic>
        <p:nvPicPr>
          <p:cNvPr id="1026" name="Picture 2" descr="Delhi Technical Campus 《DTC》">
            <a:extLst>
              <a:ext uri="{FF2B5EF4-FFF2-40B4-BE49-F238E27FC236}">
                <a16:creationId xmlns:a16="http://schemas.microsoft.com/office/drawing/2014/main" id="{ABCACD01-8426-6620-24C8-47B4FC47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350" y="405245"/>
            <a:ext cx="2770892" cy="25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80108-6A8C-49E5-9E6D-C8B60E4D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94179"/>
            <a:ext cx="18821400" cy="1056075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C77A43C-E2AF-4605-9116-C9291280B8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3094" y="1414494"/>
            <a:ext cx="14721811" cy="76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F8B5EA-3FF0-41EA-BA60-1F5954A2898B}"/>
              </a:ext>
            </a:extLst>
          </p:cNvPr>
          <p:cNvSpPr txBox="1"/>
          <p:nvPr/>
        </p:nvSpPr>
        <p:spPr>
          <a:xfrm>
            <a:off x="1386804" y="4424512"/>
            <a:ext cx="15283653" cy="134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2650" dirty="0">
                <a:latin typeface="Forte" panose="020B0604020202020204" pitchFamily="66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3764" y="876300"/>
            <a:ext cx="14068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FFFFFF"/>
                </a:solidFill>
                <a:latin typeface="Aileron Regular Bold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4082A-1875-4C37-A426-94C0866F68BF}"/>
              </a:ext>
            </a:extLst>
          </p:cNvPr>
          <p:cNvSpPr txBox="1"/>
          <p:nvPr/>
        </p:nvSpPr>
        <p:spPr>
          <a:xfrm>
            <a:off x="1093402" y="2633545"/>
            <a:ext cx="11968842" cy="2476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3978" lvl="1" indent="-491989">
              <a:lnSpc>
                <a:spcPts val="6380"/>
              </a:lnSpc>
              <a:buFont typeface="Arial"/>
              <a:buChar char="•"/>
            </a:pPr>
            <a:r>
              <a:rPr lang="en-US" sz="4000" b="1" dirty="0">
                <a:latin typeface="Bahnschrift" panose="020B0502040204020203" pitchFamily="34" charset="0"/>
              </a:rPr>
              <a:t>To implement a movie recommendation system </a:t>
            </a:r>
          </a:p>
          <a:p>
            <a:pPr marL="983978" lvl="1" indent="-491989">
              <a:lnSpc>
                <a:spcPts val="6380"/>
              </a:lnSpc>
              <a:buFont typeface="Arial"/>
              <a:buChar char="•"/>
            </a:pPr>
            <a:r>
              <a:rPr lang="en-US" sz="4000" b="1" dirty="0">
                <a:latin typeface="Bahnschrift" panose="020B0502040204020203" pitchFamily="34" charset="0"/>
              </a:rPr>
              <a:t>Incorporate ML algorithm and Data mining</a:t>
            </a:r>
          </a:p>
          <a:p>
            <a:pPr marL="983978" lvl="1" indent="-491989" algn="l">
              <a:lnSpc>
                <a:spcPts val="6380"/>
              </a:lnSpc>
              <a:buFont typeface="Arial"/>
              <a:buChar char="•"/>
            </a:pPr>
            <a:r>
              <a:rPr lang="en-US" sz="4000" b="1" dirty="0">
                <a:latin typeface="Bahnschrift" panose="020B0502040204020203" pitchFamily="34" charset="0"/>
              </a:rPr>
              <a:t>Platform: </a:t>
            </a:r>
            <a:r>
              <a:rPr lang="en-US" sz="4000" b="1" dirty="0" err="1">
                <a:latin typeface="Bahnschrift" panose="020B0502040204020203" pitchFamily="34" charset="0"/>
              </a:rPr>
              <a:t>Pyspark</a:t>
            </a:r>
            <a:endParaRPr lang="en-US" sz="4000" b="1" dirty="0">
              <a:latin typeface="Bahnschrif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CBC5592-8A1F-4202-9BF8-A6F61DF49B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662"/>
          <a:stretch>
            <a:fillRect/>
          </a:stretch>
        </p:blipFill>
        <p:spPr>
          <a:xfrm>
            <a:off x="10844401" y="5437437"/>
            <a:ext cx="7416385" cy="49581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7997721">
            <a:off x="16106326" y="5145978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876800" y="1345932"/>
            <a:ext cx="7171202" cy="1963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6000" dirty="0">
                <a:latin typeface="Abhaya Libre Regular Bold"/>
              </a:rPr>
              <a:t>Dataset Description</a:t>
            </a:r>
          </a:p>
          <a:p>
            <a:pPr algn="ctr">
              <a:lnSpc>
                <a:spcPts val="7957"/>
              </a:lnSpc>
            </a:pPr>
            <a:endParaRPr lang="en-US" sz="5684" dirty="0">
              <a:solidFill>
                <a:schemeClr val="bg1"/>
              </a:solidFill>
              <a:latin typeface="Aileron Regula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47800" y="3435880"/>
            <a:ext cx="12503340" cy="6135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69973" lvl="1" indent="-534987">
              <a:lnSpc>
                <a:spcPts val="6938"/>
              </a:lnSpc>
              <a:buFont typeface="Arial"/>
              <a:buChar char="•"/>
            </a:pPr>
            <a:r>
              <a:rPr lang="en-US" sz="4955" dirty="0">
                <a:latin typeface="Abhaya Libre Regular Bold"/>
              </a:rPr>
              <a:t>1,000,209 anonymous ratings</a:t>
            </a:r>
          </a:p>
          <a:p>
            <a:pPr marL="1069973" lvl="1" indent="-534987">
              <a:lnSpc>
                <a:spcPts val="6938"/>
              </a:lnSpc>
              <a:buFont typeface="Arial"/>
              <a:buChar char="•"/>
            </a:pPr>
            <a:endParaRPr lang="en-US" sz="4955" dirty="0">
              <a:latin typeface="Abhaya Libre Regular Bold"/>
            </a:endParaRPr>
          </a:p>
          <a:p>
            <a:pPr marL="1069973" lvl="1" indent="-534987">
              <a:lnSpc>
                <a:spcPts val="6938"/>
              </a:lnSpc>
              <a:buFont typeface="Arial"/>
              <a:buChar char="•"/>
            </a:pPr>
            <a:r>
              <a:rPr lang="en-US" sz="4955" dirty="0">
                <a:latin typeface="Abhaya Libre Regular Bold"/>
              </a:rPr>
              <a:t>3,900 movies</a:t>
            </a:r>
          </a:p>
          <a:p>
            <a:pPr marL="534986" lvl="1">
              <a:lnSpc>
                <a:spcPts val="6938"/>
              </a:lnSpc>
            </a:pPr>
            <a:endParaRPr lang="en-US" sz="4955" dirty="0">
              <a:latin typeface="Abhaya Libre Regular Bold"/>
            </a:endParaRPr>
          </a:p>
          <a:p>
            <a:pPr marL="1069973" lvl="1" indent="-534987">
              <a:lnSpc>
                <a:spcPts val="6938"/>
              </a:lnSpc>
              <a:buFont typeface="Arial"/>
              <a:buChar char="•"/>
            </a:pPr>
            <a:r>
              <a:rPr lang="en-US" sz="4955" dirty="0">
                <a:latin typeface="Abhaya Libre Regular Bold"/>
              </a:rPr>
              <a:t>6,040 </a:t>
            </a:r>
            <a:r>
              <a:rPr lang="en-US" sz="4955" dirty="0" err="1">
                <a:latin typeface="Abhaya Libre Regular Bold"/>
              </a:rPr>
              <a:t>MovieLens</a:t>
            </a:r>
            <a:r>
              <a:rPr lang="en-US" sz="4955" dirty="0">
                <a:latin typeface="Abhaya Libre Regular Bold"/>
              </a:rPr>
              <a:t> users </a:t>
            </a:r>
          </a:p>
          <a:p>
            <a:pPr algn="ctr">
              <a:lnSpc>
                <a:spcPts val="6938"/>
              </a:lnSpc>
              <a:spcBef>
                <a:spcPct val="0"/>
              </a:spcBef>
            </a:pPr>
            <a:r>
              <a:rPr lang="en-US" sz="4955" dirty="0">
                <a:latin typeface="Abhaya Libre Regular Bold"/>
              </a:rPr>
              <a:t> </a:t>
            </a:r>
          </a:p>
          <a:p>
            <a:pPr marL="1057910" lvl="1" indent="-528955" algn="ctr">
              <a:lnSpc>
                <a:spcPts val="6860"/>
              </a:lnSpc>
              <a:buFont typeface="Arial"/>
              <a:buChar char="•"/>
            </a:pPr>
            <a:endParaRPr lang="en-US" sz="4899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953998" y="923925"/>
            <a:ext cx="5875802" cy="937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5684" dirty="0">
                <a:solidFill>
                  <a:srgbClr val="FFFFFF"/>
                </a:solidFill>
                <a:latin typeface="Aileron Regular Bold"/>
              </a:rPr>
              <a:t>DATASET FILES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ABB44B3-1338-4474-A377-B3E82C4F3A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496800" y="-312381"/>
            <a:ext cx="6089473" cy="10911761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BCBDF58E-5AD0-4FA3-BA87-804961E3E422}"/>
              </a:ext>
            </a:extLst>
          </p:cNvPr>
          <p:cNvSpPr txBox="1"/>
          <p:nvPr/>
        </p:nvSpPr>
        <p:spPr>
          <a:xfrm>
            <a:off x="727106" y="2628900"/>
            <a:ext cx="11769693" cy="4852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80"/>
              </a:lnSpc>
              <a:spcBef>
                <a:spcPct val="0"/>
              </a:spcBef>
            </a:pPr>
            <a:endParaRPr dirty="0">
              <a:solidFill>
                <a:schemeClr val="bg1"/>
              </a:solidFill>
            </a:endParaRPr>
          </a:p>
          <a:p>
            <a:pPr marL="983978" lvl="1" indent="-491989">
              <a:lnSpc>
                <a:spcPts val="6380"/>
              </a:lnSpc>
              <a:buFont typeface="Arial"/>
              <a:buChar char="•"/>
            </a:pPr>
            <a:r>
              <a:rPr lang="en-US" sz="4557" dirty="0" err="1">
                <a:latin typeface="Abhaya Libre Regular Bold"/>
              </a:rPr>
              <a:t>UserID</a:t>
            </a:r>
            <a:r>
              <a:rPr lang="en-US" sz="4557" dirty="0">
                <a:latin typeface="Abhaya Libre Regular Bold"/>
              </a:rPr>
              <a:t>::</a:t>
            </a:r>
            <a:r>
              <a:rPr lang="en-US" sz="4557" dirty="0" err="1">
                <a:latin typeface="Abhaya Libre Regular Bold"/>
              </a:rPr>
              <a:t>MovieID</a:t>
            </a:r>
            <a:r>
              <a:rPr lang="en-US" sz="4557" dirty="0">
                <a:latin typeface="Abhaya Libre Regular Bold"/>
              </a:rPr>
              <a:t>::Rating::Timestamp</a:t>
            </a:r>
          </a:p>
          <a:p>
            <a:pPr marL="983978" lvl="1" indent="-491989">
              <a:lnSpc>
                <a:spcPts val="6380"/>
              </a:lnSpc>
              <a:buFont typeface="Arial"/>
              <a:buChar char="•"/>
            </a:pPr>
            <a:r>
              <a:rPr lang="en-US" sz="4557" dirty="0" err="1">
                <a:latin typeface="Abhaya Libre Regular Bold"/>
              </a:rPr>
              <a:t>UserID</a:t>
            </a:r>
            <a:r>
              <a:rPr lang="en-US" sz="4557" dirty="0">
                <a:latin typeface="Abhaya Libre Regular Bold"/>
              </a:rPr>
              <a:t>::Gender::Age::Occupation::Zip-code</a:t>
            </a:r>
          </a:p>
          <a:p>
            <a:pPr marL="983978" lvl="1" indent="-491989">
              <a:lnSpc>
                <a:spcPts val="6380"/>
              </a:lnSpc>
              <a:buFont typeface="Arial"/>
              <a:buChar char="•"/>
            </a:pPr>
            <a:r>
              <a:rPr lang="en-US" sz="4557" dirty="0" err="1">
                <a:latin typeface="Abhaya Libre Regular Bold"/>
              </a:rPr>
              <a:t>MovieID</a:t>
            </a:r>
            <a:r>
              <a:rPr lang="en-US" sz="4557" dirty="0">
                <a:latin typeface="Abhaya Libre Regular Bold"/>
              </a:rPr>
              <a:t>::Title::Genres</a:t>
            </a:r>
          </a:p>
          <a:p>
            <a:pPr>
              <a:lnSpc>
                <a:spcPts val="6380"/>
              </a:lnSpc>
            </a:pPr>
            <a:endParaRPr lang="en-US" sz="4557" dirty="0">
              <a:solidFill>
                <a:schemeClr val="bg1"/>
              </a:solidFill>
              <a:latin typeface="Abhaya Libre Regular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49D31258-D82E-4847-9FBA-8147C6527E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318258" y="1722544"/>
            <a:ext cx="13235848" cy="8041193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6EA7362-E508-40A3-80E5-FD0A779B4B72}"/>
              </a:ext>
            </a:extLst>
          </p:cNvPr>
          <p:cNvSpPr txBox="1"/>
          <p:nvPr/>
        </p:nvSpPr>
        <p:spPr>
          <a:xfrm>
            <a:off x="0" y="463011"/>
            <a:ext cx="13378305" cy="97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5957" dirty="0">
                <a:latin typeface="Abhaya Libre Regular Bold"/>
              </a:rPr>
              <a:t>IMPLEMENTATION</a:t>
            </a:r>
            <a:r>
              <a:rPr lang="en-US" sz="5957" dirty="0">
                <a:solidFill>
                  <a:srgbClr val="000000"/>
                </a:solidFill>
                <a:latin typeface="Abhaya Libre Regular Bold"/>
              </a:rPr>
              <a:t> </a:t>
            </a:r>
            <a:r>
              <a:rPr lang="en-US" sz="5957" dirty="0">
                <a:latin typeface="Abhaya Libre Regular Bold"/>
              </a:rPr>
              <a:t>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48575" y="8637898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E9CE54DF-9ABA-407E-8AAC-42DB6AA381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433963" y="2828396"/>
            <a:ext cx="8825337" cy="6837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F0D8-6AC4-545D-B3CD-9A366CE4077A}"/>
              </a:ext>
            </a:extLst>
          </p:cNvPr>
          <p:cNvSpPr txBox="1"/>
          <p:nvPr/>
        </p:nvSpPr>
        <p:spPr>
          <a:xfrm>
            <a:off x="452004" y="377684"/>
            <a:ext cx="1151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Market basket analysis </a:t>
            </a:r>
            <a:endParaRPr lang="en-IN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9D85B-DB0C-E29C-EE46-C648F0029AED}"/>
              </a:ext>
            </a:extLst>
          </p:cNvPr>
          <p:cNvSpPr txBox="1"/>
          <p:nvPr/>
        </p:nvSpPr>
        <p:spPr>
          <a:xfrm>
            <a:off x="890163" y="1645469"/>
            <a:ext cx="7543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BDC1C6"/>
                </a:solidFill>
                <a:effectLst/>
                <a:latin typeface="Google Sans"/>
              </a:rPr>
              <a:t>Market basket analysis is 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Google Sans"/>
              </a:rPr>
              <a:t>a data mining technique used by retailers to increase sales by better understanding customer purchasing patterns</a:t>
            </a:r>
            <a:r>
              <a:rPr lang="en-US" sz="4400" b="0" i="0" dirty="0">
                <a:solidFill>
                  <a:srgbClr val="BDC1C6"/>
                </a:solidFill>
                <a:effectLst/>
                <a:latin typeface="Google Sans"/>
              </a:rPr>
              <a:t>. It involves analyzing large data sets, such as purchase history, to reveal product groupings, as well as products that </a:t>
            </a:r>
            <a:r>
              <a:rPr lang="en-US" sz="4000" b="0" i="0" dirty="0">
                <a:solidFill>
                  <a:srgbClr val="BDC1C6"/>
                </a:solidFill>
                <a:effectLst/>
                <a:latin typeface="Google Sans"/>
              </a:rPr>
              <a:t>are likely to be purchased together.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6EF88F7A-EB4F-4089-BC90-458852B87F0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96733" y="1862500"/>
            <a:ext cx="15694534" cy="6059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B1A6A52D-A3D6-491C-AD9C-394ACCD39E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2232" y="1953032"/>
            <a:ext cx="15463536" cy="77983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22009-5467-45F5-98ED-291524E3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33505" cy="102870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AA3417B-64D3-4A23-BBC5-B1B17C8E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439" y="1833304"/>
            <a:ext cx="16670626" cy="66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58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115</Words>
  <Application>Microsoft Office PowerPoint</Application>
  <PresentationFormat>Custom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Open Sans Light Bold</vt:lpstr>
      <vt:lpstr>Trebuchet MS</vt:lpstr>
      <vt:lpstr>Open Sans</vt:lpstr>
      <vt:lpstr>Forte</vt:lpstr>
      <vt:lpstr>Bahnschrift SemiBold Condensed</vt:lpstr>
      <vt:lpstr>Google Sans</vt:lpstr>
      <vt:lpstr>Wingdings 3</vt:lpstr>
      <vt:lpstr>Bahnschrift</vt:lpstr>
      <vt:lpstr>Abhaya Libre Regular Bold</vt:lpstr>
      <vt:lpstr>Aileron Regular 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19AIE211-ICN</dc:title>
  <dc:creator>Taniya Dixit</dc:creator>
  <cp:lastModifiedBy>Taniya Dixit</cp:lastModifiedBy>
  <cp:revision>14</cp:revision>
  <dcterms:created xsi:type="dcterms:W3CDTF">2006-08-16T00:00:00Z</dcterms:created>
  <dcterms:modified xsi:type="dcterms:W3CDTF">2024-11-28T14:19:14Z</dcterms:modified>
  <dc:identifier>DAEeceZWxzY</dc:identifier>
</cp:coreProperties>
</file>