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4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28A1-35DD-A845-9B2D-9C9D0FEF4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313E-5C63-C743-8598-ED1CA6D6B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8FBE-8E54-3A40-AB12-34A236FD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94BF-CA05-E441-8A21-50756CA7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99F2-E873-5947-A48F-BB8E8209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3789-186A-1147-A04F-043066E0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66F6B-86A5-3E4E-8639-AE8B1316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EC85-5AC9-7C4F-9E7E-9F783D2B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42680-D74C-B043-BABC-FC0A9627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AD8C-C4E9-B044-9000-4AD01727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01ABC-CF77-4A47-93A5-E3CFB4F41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834C-6030-5B4F-9B45-CCB1F9A05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4F26-BB96-3640-91ED-A1CCEBD3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8C45A-C7B0-2C4F-B8F1-3C3CF346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9C4A-2B05-404F-BAA9-53288F5C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66D3-901C-FF4F-B075-61C4838D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3CCA-1892-014D-9902-0AEF94F7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20B30-7CEB-384A-9A49-EED33504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08B6-E853-6649-80D3-65857C06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3108-629C-D041-BBCE-B6326CF7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12F6-E450-D545-908B-BC3E43D3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7CA66-772A-3B4B-89DE-57B85910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ADB8A-F018-F14E-964C-0FDE5070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EF2C-B23B-5848-AD84-6FEBF4FB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B9EF-7F7C-334F-9AA5-55AEA1C9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51FF-2B9D-074F-A910-D95E6762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7E5B-379D-0B41-BBA8-0123D122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1DDEC-839C-EE42-8E9D-7442C367B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5F829-B06D-2D48-A055-D3F7A1EF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DEDA-1608-C746-B7F8-FB885FCD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9536A-330F-6445-9E94-9BC603EA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E7CF-FE5E-E24F-9F3C-488B97A2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C34C8-12F0-A04D-8DCC-B081DF90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CB8B-BA1C-7946-99E1-8683B68C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40721-30FC-B347-B4C6-DBBB3653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51FAC-8D79-AB4C-A5CE-440846741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91154-B477-D744-9F0B-F8DE435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729D3-BDD0-8D44-8971-0D15EB5A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1B64E-BBAE-5F49-85B4-7CFCA2CF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5707-9451-F644-99EF-3768662B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90AFA-E270-9C4A-A28C-C399CFA0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62C60-1EA0-D341-BCF4-826D7DA6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994EA-E7CF-4249-8635-8CFCB92D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2ABA8-7E7E-8A4D-A3F0-362567E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4802C-648A-2242-9324-CC39D707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09EBE-5F28-AA44-846C-B42CE0CC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8A51-829E-C84A-BECD-D4461628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6024-58C7-9A42-A7E1-9092BAE6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620C-51F8-1942-B822-6F14056EE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31564-A363-8443-81BB-BD4CF64E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D2E5-DD9B-6948-93C9-ED104191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4BF52-F512-6D46-A8E8-8FDDAD74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A5AD-B9CC-1A44-836C-E366522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8C3EB-7F7C-D347-A8AB-38CD30BC1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F83B2-C1C7-914B-9048-3EE3D1B4E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725F-9C99-0846-8E57-ED569D1A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AC844-6D0D-8045-BB64-B4A69AAA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B3E6-F94A-3E4D-A585-D6DA5452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54851-4896-8240-BEAA-219386CF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66E82-A188-B04E-A8B8-D8002CA0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332D-AD69-3341-AF6A-BD560C8B7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6957-899B-C246-BB3D-52419BF2FB3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29B2-A2FB-5E40-9B65-BE41B79C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5A03-E4C3-6045-AA05-87C3E6B4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37AE-B3A0-3143-A6E5-E5244B59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4FC1-4B69-F54B-BE67-6D16DDF99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Applied Genomics</a:t>
            </a:r>
            <a:br>
              <a:rPr lang="en-US" dirty="0"/>
            </a:br>
            <a:r>
              <a:rPr lang="en-US" sz="3600" i="1" dirty="0"/>
              <a:t>Recitation #2: Shell scripts and how to be lazy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20365-15C6-D140-8E1B-ABD350599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Yen-Chung Chen</a:t>
            </a:r>
          </a:p>
          <a:p>
            <a:pPr algn="r"/>
            <a:r>
              <a:rPr lang="en-US" dirty="0"/>
              <a:t>02/08/2021</a:t>
            </a:r>
          </a:p>
        </p:txBody>
      </p:sp>
    </p:spTree>
    <p:extLst>
      <p:ext uri="{BB962C8B-B14F-4D97-AF65-F5344CB8AC3E}">
        <p14:creationId xmlns:p14="http://schemas.microsoft.com/office/powerpoint/2010/main" val="342360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F7D3-5B73-D64A-88F2-CF5219B9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DDAFB-CD0D-324E-84EE-20B9B3AA9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75"/>
          <a:stretch/>
        </p:blipFill>
        <p:spPr>
          <a:xfrm>
            <a:off x="1625600" y="1690688"/>
            <a:ext cx="8940800" cy="867996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D8384E2-5A06-8842-942A-992627EDC2DE}"/>
              </a:ext>
            </a:extLst>
          </p:cNvPr>
          <p:cNvSpPr/>
          <p:nvPr/>
        </p:nvSpPr>
        <p:spPr>
          <a:xfrm rot="18845827">
            <a:off x="1691921" y="2556555"/>
            <a:ext cx="422031" cy="363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08B2F-9DB0-9E46-86DC-42E5446F5F17}"/>
              </a:ext>
            </a:extLst>
          </p:cNvPr>
          <p:cNvSpPr txBox="1"/>
          <p:nvPr/>
        </p:nvSpPr>
        <p:spPr>
          <a:xfrm>
            <a:off x="1625600" y="3256974"/>
            <a:ext cx="8145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to grant permission of execution to a file?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C284D-2A79-4142-83E4-99345E239846}"/>
              </a:ext>
            </a:extLst>
          </p:cNvPr>
          <p:cNvSpPr txBox="1"/>
          <p:nvPr/>
        </p:nvSpPr>
        <p:spPr>
          <a:xfrm>
            <a:off x="1625599" y="4006929"/>
            <a:ext cx="5250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F Mono Light" panose="020B0009000002000000" pitchFamily="49" charset="0"/>
                <a:cs typeface="SF Mono Light" panose="020B0009000002000000" pitchFamily="49" charset="0"/>
              </a:rPr>
              <a:t>chmod</a:t>
            </a:r>
            <a:r>
              <a:rPr lang="en-US" sz="3200" dirty="0">
                <a:latin typeface="SF Mono Light" panose="020B0009000002000000" pitchFamily="49" charset="0"/>
                <a:cs typeface="SF Mono Light" panose="020B0009000002000000" pitchFamily="49" charset="0"/>
              </a:rPr>
              <a:t> +x </a:t>
            </a:r>
            <a:r>
              <a:rPr lang="en-US" sz="3200" i="1" dirty="0">
                <a:latin typeface="SF Mono Light" panose="020B0009000002000000" pitchFamily="49" charset="0"/>
                <a:cs typeface="SF Mono Light" panose="020B0009000002000000" pitchFamily="49" charset="0"/>
              </a:rPr>
              <a:t>[file name]</a:t>
            </a:r>
            <a:endParaRPr lang="en-US" sz="3200" dirty="0">
              <a:latin typeface="SF Mono Light" panose="020B0009000002000000" pitchFamily="49" charset="0"/>
              <a:cs typeface="SF Mono Light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8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AE2F-FC63-C942-A423-A2CDEF23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example of a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B18C-E595-9449-BDAA-15FCCE2F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Create a compressed file containing the whole project folder with a timestamp.</a:t>
            </a:r>
          </a:p>
          <a:p>
            <a:r>
              <a:rPr lang="en-US" dirty="0"/>
              <a:t>How to do this?</a:t>
            </a:r>
          </a:p>
        </p:txBody>
      </p:sp>
    </p:spTree>
    <p:extLst>
      <p:ext uri="{BB962C8B-B14F-4D97-AF65-F5344CB8AC3E}">
        <p14:creationId xmlns:p14="http://schemas.microsoft.com/office/powerpoint/2010/main" val="303841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BF10-DD3C-D548-9485-09D7FAB6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things in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AF02-559C-D242-B962-0234ADE2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08" y="1704975"/>
            <a:ext cx="2971800" cy="4351338"/>
          </a:xfrm>
        </p:spPr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Must be referred with a $</a:t>
            </a:r>
          </a:p>
          <a:p>
            <a:pPr lvl="1"/>
            <a:r>
              <a:rPr lang="en-US" dirty="0"/>
              <a:t>User input</a:t>
            </a:r>
          </a:p>
          <a:p>
            <a:pPr lvl="1"/>
            <a:r>
              <a:rPr lang="en-US" dirty="0"/>
              <a:t>Command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21F67-DEAB-2147-A119-FFBF23FB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704975"/>
            <a:ext cx="8890000" cy="4787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16C394-ACBD-0B43-A5D2-92E8123A9BAB}"/>
              </a:ext>
            </a:extLst>
          </p:cNvPr>
          <p:cNvCxnSpPr/>
          <p:nvPr/>
        </p:nvCxnSpPr>
        <p:spPr>
          <a:xfrm>
            <a:off x="2121877" y="2672862"/>
            <a:ext cx="1180123" cy="140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506368-80C6-B54E-ACC6-230A11509957}"/>
              </a:ext>
            </a:extLst>
          </p:cNvPr>
          <p:cNvCxnSpPr>
            <a:cxnSpLocks/>
          </p:cNvCxnSpPr>
          <p:nvPr/>
        </p:nvCxnSpPr>
        <p:spPr>
          <a:xfrm>
            <a:off x="2121877" y="2672862"/>
            <a:ext cx="1570892" cy="2321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AED25B-9B19-B645-95A9-85A17394135D}"/>
              </a:ext>
            </a:extLst>
          </p:cNvPr>
          <p:cNvCxnSpPr>
            <a:cxnSpLocks/>
          </p:cNvCxnSpPr>
          <p:nvPr/>
        </p:nvCxnSpPr>
        <p:spPr>
          <a:xfrm flipV="1">
            <a:off x="2637693" y="2919046"/>
            <a:ext cx="515815" cy="12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54B217-009F-4441-962A-2A6DB336BDAE}"/>
              </a:ext>
            </a:extLst>
          </p:cNvPr>
          <p:cNvCxnSpPr>
            <a:cxnSpLocks/>
          </p:cNvCxnSpPr>
          <p:nvPr/>
        </p:nvCxnSpPr>
        <p:spPr>
          <a:xfrm>
            <a:off x="1981202" y="3814335"/>
            <a:ext cx="2661136" cy="173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E294-899F-D84B-AD8C-38EAF3A4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extremely lazy way of doing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372E-A7FC-444F-B99D-6E7631B6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Backing up the folder every time when you log in onto the HPC.</a:t>
            </a:r>
          </a:p>
          <a:p>
            <a:r>
              <a:rPr lang="en-US" dirty="0"/>
              <a:t>Caution!</a:t>
            </a:r>
          </a:p>
          <a:p>
            <a:pPr lvl="1"/>
            <a:r>
              <a:rPr lang="en-US" dirty="0"/>
              <a:t>Compression could take a significant amount of computation power.</a:t>
            </a:r>
          </a:p>
          <a:p>
            <a:pPr lvl="1"/>
            <a:r>
              <a:rPr lang="en-US" dirty="0"/>
              <a:t>We should do this with the computation node (elaboration on Wednesday)</a:t>
            </a:r>
          </a:p>
        </p:txBody>
      </p:sp>
    </p:spTree>
    <p:extLst>
      <p:ext uri="{BB962C8B-B14F-4D97-AF65-F5344CB8AC3E}">
        <p14:creationId xmlns:p14="http://schemas.microsoft.com/office/powerpoint/2010/main" val="105753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84FD-C734-4D4A-9131-3ED5C389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information from the command line to your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2BD7-D8A3-B14B-B6D1-D5E0D63C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15" y="1828799"/>
            <a:ext cx="10515600" cy="4019917"/>
          </a:xfrm>
        </p:spPr>
        <p:txBody>
          <a:bodyPr/>
          <a:lstStyle/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Can I do something like:</a:t>
            </a:r>
          </a:p>
          <a:p>
            <a:pPr lvl="2"/>
            <a:r>
              <a:rPr lang="en-US" dirty="0">
                <a:latin typeface="SF Mono Light" panose="020B0009000002000000" pitchFamily="49" charset="0"/>
                <a:cs typeface="SF Mono Light" panose="020B0009000002000000" pitchFamily="49" charset="0"/>
              </a:rPr>
              <a:t>./</a:t>
            </a:r>
            <a:r>
              <a:rPr lang="en-US" dirty="0" err="1">
                <a:latin typeface="SF Mono Light" panose="020B0009000002000000" pitchFamily="49" charset="0"/>
                <a:cs typeface="SF Mono Light" panose="020B0009000002000000" pitchFamily="49" charset="0"/>
              </a:rPr>
              <a:t>backup.sh</a:t>
            </a:r>
            <a:r>
              <a:rPr lang="en-US" dirty="0">
                <a:latin typeface="SF Mono Light" panose="020B0009000002000000" pitchFamily="49" charset="0"/>
                <a:cs typeface="SF Mono Light" panose="020B0009000002000000" pitchFamily="49" charset="0"/>
              </a:rPr>
              <a:t> /scratch/ycc520/wk3</a:t>
            </a:r>
          </a:p>
          <a:p>
            <a:pPr lvl="1"/>
            <a:r>
              <a:rPr lang="en-US" dirty="0"/>
              <a:t>so I can reuse </a:t>
            </a:r>
            <a:r>
              <a:rPr lang="en-US" dirty="0" err="1"/>
              <a:t>backup.sh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en-US" dirty="0">
              <a:latin typeface="SF Mono Light" panose="020B0009000002000000" pitchFamily="49" charset="0"/>
              <a:cs typeface="SF Mono Light" panose="020B0009000002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42C92-061E-E04D-8D4D-CEAFB7CE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577" y="1497379"/>
            <a:ext cx="2615223" cy="16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7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535145-F79B-6F4E-BB80-CD6517FC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32AE-13D9-0545-8C74-D9292525D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535145-F79B-6F4E-BB80-CD6517FC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232AE-13D9-0545-8C74-D9292525D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302F1-4DCB-9E43-BBA1-46B63078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What you achieved last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28C65B-85AD-5448-8DEC-B96C720D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Gain access to NYU HPC</a:t>
            </a:r>
          </a:p>
          <a:p>
            <a:pPr lvl="1"/>
            <a:r>
              <a:rPr lang="en-US" dirty="0"/>
              <a:t>VPN, an HPC account, a working terminal…</a:t>
            </a:r>
          </a:p>
          <a:p>
            <a:r>
              <a:rPr lang="en-US" dirty="0"/>
              <a:t>Learn to use Linux</a:t>
            </a:r>
          </a:p>
          <a:p>
            <a:pPr lvl="1"/>
            <a:r>
              <a:rPr lang="en-US" dirty="0"/>
              <a:t>Navigating file system: cd, </a:t>
            </a:r>
            <a:r>
              <a:rPr lang="en-US" dirty="0" err="1"/>
              <a:t>pwd</a:t>
            </a:r>
            <a:r>
              <a:rPr lang="en-US" dirty="0"/>
              <a:t>, ls…</a:t>
            </a:r>
          </a:p>
          <a:p>
            <a:pPr lvl="1"/>
            <a:r>
              <a:rPr lang="en-US" dirty="0"/>
              <a:t>Managing with the file system: </a:t>
            </a:r>
            <a:r>
              <a:rPr lang="en-US" dirty="0" err="1"/>
              <a:t>mkdir</a:t>
            </a:r>
            <a:r>
              <a:rPr lang="en-US" dirty="0"/>
              <a:t>, rm, </a:t>
            </a:r>
            <a:r>
              <a:rPr lang="en-US" dirty="0" err="1"/>
              <a:t>rmdir</a:t>
            </a:r>
            <a:r>
              <a:rPr lang="en-US" dirty="0"/>
              <a:t>, cp, mv</a:t>
            </a:r>
          </a:p>
          <a:p>
            <a:pPr lvl="1"/>
            <a:r>
              <a:rPr lang="en-US" dirty="0"/>
              <a:t>Transferring files: </a:t>
            </a:r>
            <a:r>
              <a:rPr lang="en-US" dirty="0" err="1"/>
              <a:t>scp</a:t>
            </a:r>
            <a:r>
              <a:rPr lang="en-US" dirty="0"/>
              <a:t>, </a:t>
            </a:r>
            <a:r>
              <a:rPr lang="en-US" dirty="0" err="1"/>
              <a:t>wget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Manipulating text files: cat, head, tail, grep, </a:t>
            </a:r>
            <a:r>
              <a:rPr lang="en-US" dirty="0" err="1"/>
              <a:t>wc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Save what’s shown in the terminal as a file (redirection): &gt;</a:t>
            </a:r>
          </a:p>
          <a:p>
            <a:pPr lvl="2"/>
            <a:r>
              <a:rPr lang="en-US" dirty="0">
                <a:latin typeface="SF Mono Light" panose="020B0009000002000000" pitchFamily="49" charset="0"/>
                <a:cs typeface="SF Mono Light" panose="020B0009000002000000" pitchFamily="49" charset="0"/>
              </a:rPr>
              <a:t>ls –l &gt; “</a:t>
            </a:r>
            <a:r>
              <a:rPr lang="en-US" dirty="0" err="1">
                <a:latin typeface="SF Mono Light" panose="020B0009000002000000" pitchFamily="49" charset="0"/>
                <a:cs typeface="SF Mono Light" panose="020B0009000002000000" pitchFamily="49" charset="0"/>
              </a:rPr>
              <a:t>filelist.txt</a:t>
            </a:r>
            <a:r>
              <a:rPr lang="en-US" dirty="0">
                <a:latin typeface="SF Mono Light" panose="020B0009000002000000" pitchFamily="49" charset="0"/>
                <a:cs typeface="SF Mono Light" panose="020B0009000002000000" pitchFamily="49" charset="0"/>
              </a:rPr>
              <a:t>”</a:t>
            </a:r>
          </a:p>
          <a:p>
            <a:pPr lvl="1"/>
            <a:r>
              <a:rPr lang="en-US" dirty="0"/>
              <a:t>Using commands one after another (piping): |</a:t>
            </a:r>
          </a:p>
          <a:p>
            <a:pPr lvl="2"/>
            <a:r>
              <a:rPr lang="en-US" dirty="0">
                <a:latin typeface="SF Mono Light" panose="020B0009000002000000" pitchFamily="49" charset="0"/>
                <a:cs typeface="SF Mono Light" panose="020B0009000002000000" pitchFamily="49" charset="0"/>
              </a:rPr>
              <a:t>ls –l | grep “*.csv”</a:t>
            </a:r>
          </a:p>
        </p:txBody>
      </p:sp>
    </p:spTree>
    <p:extLst>
      <p:ext uri="{BB962C8B-B14F-4D97-AF65-F5344CB8AC3E}">
        <p14:creationId xmlns:p14="http://schemas.microsoft.com/office/powerpoint/2010/main" val="16927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A535-0AFC-BE43-B9CF-A861848B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651C-D4F4-DA48-AE52-C1FB9B53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42692" cy="4351338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Shell: the terminal interface, the command line…</a:t>
            </a:r>
          </a:p>
          <a:p>
            <a:pPr lvl="1"/>
            <a:r>
              <a:rPr lang="en-US" dirty="0"/>
              <a:t>Script: A file containing a series of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36928-89E4-D142-A2E5-16722959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66" y="365125"/>
            <a:ext cx="60579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CEF5-CFB8-BC4A-A299-9F4924F2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your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6848-D466-6D4E-8EDD-879F25A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files goes in your HPC?</a:t>
            </a:r>
          </a:p>
          <a:p>
            <a:pPr lvl="1"/>
            <a:r>
              <a:rPr lang="en-US" dirty="0"/>
              <a:t>Example datasets you download</a:t>
            </a:r>
          </a:p>
          <a:p>
            <a:pPr lvl="1"/>
            <a:r>
              <a:rPr lang="en-US" dirty="0"/>
              <a:t>Reference data required for analysis</a:t>
            </a:r>
          </a:p>
          <a:p>
            <a:pPr lvl="2"/>
            <a:r>
              <a:rPr lang="en-US" dirty="0"/>
              <a:t>Gene model (GFF3, GTF…)</a:t>
            </a:r>
          </a:p>
          <a:p>
            <a:pPr lvl="2"/>
            <a:r>
              <a:rPr lang="en-US" dirty="0"/>
              <a:t>Reference genome</a:t>
            </a:r>
          </a:p>
          <a:p>
            <a:pPr lvl="1"/>
            <a:r>
              <a:rPr lang="en-US" dirty="0"/>
              <a:t>Tools that are not available on HPC</a:t>
            </a:r>
          </a:p>
          <a:p>
            <a:pPr lvl="1"/>
            <a:r>
              <a:rPr lang="en-US" dirty="0"/>
              <a:t>Scripts you run for analyses</a:t>
            </a:r>
          </a:p>
          <a:p>
            <a:pPr lvl="1"/>
            <a:r>
              <a:rPr lang="en-US" dirty="0"/>
              <a:t>Output of your analyses</a:t>
            </a:r>
          </a:p>
          <a:p>
            <a:pPr lvl="2"/>
            <a:r>
              <a:rPr lang="en-US" dirty="0"/>
              <a:t>More data files</a:t>
            </a:r>
          </a:p>
          <a:p>
            <a:pPr lvl="2"/>
            <a:r>
              <a:rPr lang="en-US" dirty="0"/>
              <a:t>Plots</a:t>
            </a:r>
          </a:p>
          <a:p>
            <a:pPr lvl="2"/>
            <a:r>
              <a:rPr lang="en-US" dirty="0"/>
              <a:t>Summary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CD595-8BE8-874F-A74D-06CC180CD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05"/>
          <a:stretch/>
        </p:blipFill>
        <p:spPr>
          <a:xfrm>
            <a:off x="6724648" y="1825625"/>
            <a:ext cx="4753461" cy="48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58E24-6389-714A-B6DB-6E5E5C53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3518694"/>
            <a:ext cx="11861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78C-1FE4-4F4C-9CA3-92489DDF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your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E317-A0B7-CF43-876E-DFB97307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4" y="1690688"/>
            <a:ext cx="722727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data: The raw data that is not going to change</a:t>
            </a:r>
          </a:p>
          <a:p>
            <a:r>
              <a:rPr lang="en-US" dirty="0"/>
              <a:t>intermediate files: Result of analyses that will be further used</a:t>
            </a:r>
          </a:p>
          <a:p>
            <a:r>
              <a:rPr lang="en-US" dirty="0"/>
              <a:t>Scripts for analysis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Job scripts (What is a job? Stay tuned to the lecture this week!)</a:t>
            </a:r>
          </a:p>
          <a:p>
            <a:r>
              <a:rPr lang="en-US" dirty="0"/>
              <a:t>Reports of job scripts</a:t>
            </a:r>
          </a:p>
          <a:p>
            <a:r>
              <a:rPr lang="en-US" dirty="0"/>
              <a:t>Backup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68C58-258E-7648-9874-A257FE54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546" y="1741733"/>
            <a:ext cx="4559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8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6F5DDA-3DA1-814A-B725-A2B340BA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D6AE7-5491-FD45-8313-95B0A260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84150"/>
            <a:ext cx="110617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D729C-EE29-A744-BDF1-9BD45BEF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create the whole folder structure at once?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4889-0146-5E46-8CEC-7CC460A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you are going to create several directories that categorizes your files.</a:t>
            </a:r>
          </a:p>
          <a:p>
            <a:r>
              <a:rPr lang="en-US" dirty="0"/>
              <a:t>A readme file that describes the use and origin of each file.</a:t>
            </a:r>
          </a:p>
          <a:p>
            <a:pPr lvl="1"/>
            <a:r>
              <a:rPr lang="en-US" dirty="0"/>
              <a:t>In a more sophisticated project, you might want to do it also in folders like intermediate files or tables to make things more tractable.</a:t>
            </a:r>
          </a:p>
        </p:txBody>
      </p:sp>
    </p:spTree>
    <p:extLst>
      <p:ext uri="{BB962C8B-B14F-4D97-AF65-F5344CB8AC3E}">
        <p14:creationId xmlns:p14="http://schemas.microsoft.com/office/powerpoint/2010/main" val="172338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10CE-3539-E44D-98DF-B76FB867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9215" cy="1325563"/>
          </a:xfrm>
        </p:spPr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91C7-BA3B-6C49-AB29-18F6AD61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4351338"/>
          </a:xfrm>
        </p:spPr>
        <p:txBody>
          <a:bodyPr/>
          <a:lstStyle/>
          <a:p>
            <a:r>
              <a:rPr lang="en-US" dirty="0"/>
              <a:t>When you are running the same commands over and over again.</a:t>
            </a:r>
          </a:p>
          <a:p>
            <a:r>
              <a:rPr lang="en-US" dirty="0"/>
              <a:t>Shebang</a:t>
            </a:r>
            <a:r>
              <a:rPr lang="en-US" dirty="0">
                <a:sym typeface="Wingdings" pitchFamily="2" charset="2"/>
              </a:rPr>
              <a:t> (#!)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02B02-52FB-E843-8999-BE0D0AF8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66" y="365125"/>
            <a:ext cx="6057900" cy="62484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192DE46-4659-A64C-83BC-68193DFB434B}"/>
              </a:ext>
            </a:extLst>
          </p:cNvPr>
          <p:cNvSpPr/>
          <p:nvPr/>
        </p:nvSpPr>
        <p:spPr>
          <a:xfrm>
            <a:off x="5169877" y="867508"/>
            <a:ext cx="609600" cy="562536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632F871-5832-CC47-88D5-7DFDA5BFB16D}"/>
              </a:ext>
            </a:extLst>
          </p:cNvPr>
          <p:cNvSpPr/>
          <p:nvPr/>
        </p:nvSpPr>
        <p:spPr>
          <a:xfrm rot="12520831">
            <a:off x="6904891" y="444103"/>
            <a:ext cx="422031" cy="363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488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SF Mono Light</vt:lpstr>
      <vt:lpstr>SF Mono Light</vt:lpstr>
      <vt:lpstr>Office Theme</vt:lpstr>
      <vt:lpstr>Applied Genomics Recitation #2: Shell scripts and how to be lazy</vt:lpstr>
      <vt:lpstr>Questions?</vt:lpstr>
      <vt:lpstr>Quick recap: What you achieved last week</vt:lpstr>
      <vt:lpstr>Shell scripts</vt:lpstr>
      <vt:lpstr>Organizing your project folder</vt:lpstr>
      <vt:lpstr>Structure your files</vt:lpstr>
      <vt:lpstr>PowerPoint Presentation</vt:lpstr>
      <vt:lpstr>How do I create the whole folder structure at once?</vt:lpstr>
      <vt:lpstr>Shell scripting</vt:lpstr>
      <vt:lpstr>What’s wrong?</vt:lpstr>
      <vt:lpstr>A more complicated example of a shell script</vt:lpstr>
      <vt:lpstr>New things in the script</vt:lpstr>
      <vt:lpstr>An extremely lazy way of doing things</vt:lpstr>
      <vt:lpstr>Passing information from the command line to your shell script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Genomics Recitation #2: Shell scripts and how to be lazy</dc:title>
  <dc:creator>Microsoft Office User</dc:creator>
  <cp:lastModifiedBy>Microsoft Office User</cp:lastModifiedBy>
  <cp:revision>15</cp:revision>
  <dcterms:created xsi:type="dcterms:W3CDTF">2021-02-08T08:11:08Z</dcterms:created>
  <dcterms:modified xsi:type="dcterms:W3CDTF">2021-02-08T09:23:15Z</dcterms:modified>
</cp:coreProperties>
</file>