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8C95-FAE9-76F2-8ABB-D1826D1F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0A74-148B-EDEB-BAB1-1BCF1CD68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C481-0692-1E98-7BC9-9AB1DB4D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DE64-430C-3640-45EE-CF80346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EA9A-0B7B-59E9-1002-60351387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25A9-7966-2A61-7008-916E5DE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2BC-A700-80B1-3C1B-F5B84E59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662A-C87B-6AEC-2162-B5D1FA05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D16C-65F3-AC3F-7BD5-85C5F0D6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73B5-EFFA-AFB8-C25D-B111C0E3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FC989-3A06-DB90-5DB7-C4DAB5DFC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F692-7622-F910-D219-F7252F2BF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4910-BC94-ECEC-57B0-B05814A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98C5-F73F-9E94-F547-2FD6D571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090B-5C63-175C-85CC-D77F4EDA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2E78-7721-3469-48F5-6D063C2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2986-66D0-39C6-1F2D-3247EE52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3B3A-08EE-ED84-F55B-D8DA7948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F0E8-4397-CE1A-D9E2-9B073092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58F9-EBE8-F13B-8262-7C0F1726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580-ACE9-8FB2-7971-CCABB324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691F2-70EF-FAC0-7B2E-0BE836D2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F75A-099F-0296-A8C6-9881C67A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9399-D50E-AD31-1764-6E4F9AC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4CF9-F7CE-1079-D9CB-09ACAD0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31A6-D5D8-8492-8CE3-DB9B3755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3DA6-B21B-07C6-D28D-88180ED59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F2E47-06F7-E878-C748-3E1E37EC4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37D1-E751-9FB3-1159-0F98E683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D7EB-8826-CC62-D1A0-8732785B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C9FE3-BB15-828C-C40C-F3A3D9EA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C70-96C9-2BB8-5528-FBCD7A49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C1962-71DE-94B2-B574-9B651CB9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881A9-E8AB-7533-1A3F-3E777E0B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8D01-28DF-FA1D-C414-C568753D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36C76-EAB6-93CD-084E-FB8CEB9CD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C2837-F615-6AA8-9249-B0988CB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8EA1-DA3D-2DFE-3D77-BBF1E038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76CFC-D720-6768-B406-431153B9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7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1ECD-69E0-FA6D-A706-1F83585D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3D191-4BA0-D900-A7D2-F162DF9D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4F1A-C385-454A-B880-38E8D5C9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A7F9-593D-F84C-3EC7-916C97A1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5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47D5C-F676-235C-F43D-A50DF73D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C5B3-CA55-CF4F-1FD4-CF7E2CA7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04AC5-7205-3335-46CB-9312918C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7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4798-3897-B55F-4063-0751B29D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8294-82A5-8231-52BD-C7586103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DAA85-68BF-22A4-E347-8CA3D755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5B70-E819-022A-C713-5F1EE83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8A76-CD6C-6B9E-F11C-C6CDBA6C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62B8-2F3D-5F0D-B928-8AD0D86E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6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BFE1-3A1D-FBE2-0B9E-D5E6FC60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4F8F9-764B-60D8-646D-51B2ED16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2DCF-6A96-C695-3C4E-6CB0591C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D567-0ABD-2B66-81D4-022092CF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7400-CB35-B4E2-3ED2-B46CE35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019E-5F69-D21F-E05E-8D70414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2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BF825-153E-CE72-4175-C86DF19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67E1-8801-7463-34D4-03817ED1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9A65-52F2-2000-3464-901131B58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9F98D-BC38-4057-B5A1-920A334778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406D-73DE-DDCB-6A20-1C1804D94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CE17-F1F1-39DC-EB98-C3B21463E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55413-2DBF-4C1D-BF90-D020DD892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emotion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D6BE3-53F8-6AE4-E6E9-953B3BCEABC9}"/>
              </a:ext>
            </a:extLst>
          </p:cNvPr>
          <p:cNvSpPr txBox="1"/>
          <p:nvPr/>
        </p:nvSpPr>
        <p:spPr>
          <a:xfrm>
            <a:off x="2555631" y="663896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Emotion Detection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954EF-07A8-1B69-78CF-584F825D8776}"/>
              </a:ext>
            </a:extLst>
          </p:cNvPr>
          <p:cNvSpPr txBox="1"/>
          <p:nvPr/>
        </p:nvSpPr>
        <p:spPr>
          <a:xfrm>
            <a:off x="4132385" y="4114800"/>
            <a:ext cx="45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Submitted By  -  Tanu Goyal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802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3F36A-A8A3-7760-8D20-EEFE81DF94C3}"/>
              </a:ext>
            </a:extLst>
          </p:cNvPr>
          <p:cNvSpPr txBox="1"/>
          <p:nvPr/>
        </p:nvSpPr>
        <p:spPr>
          <a:xfrm>
            <a:off x="158262" y="298938"/>
            <a:ext cx="593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WORKFLOW / APPROACH</a:t>
            </a:r>
            <a:r>
              <a:rPr lang="en-IN" sz="3600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14FF59-27DD-D081-1ED5-30BDB21916CA}"/>
              </a:ext>
            </a:extLst>
          </p:cNvPr>
          <p:cNvSpPr/>
          <p:nvPr/>
        </p:nvSpPr>
        <p:spPr>
          <a:xfrm>
            <a:off x="158262" y="1280160"/>
            <a:ext cx="1701018" cy="13614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Emotion Dataset</a:t>
            </a:r>
          </a:p>
          <a:p>
            <a:pPr algn="ctr"/>
            <a:r>
              <a:rPr lang="en-IN" dirty="0">
                <a:hlinkClick r:id="rId2"/>
              </a:rPr>
              <a:t>[Link]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E4ECEA-C072-7963-BCD0-1B8D647803A5}"/>
              </a:ext>
            </a:extLst>
          </p:cNvPr>
          <p:cNvSpPr/>
          <p:nvPr/>
        </p:nvSpPr>
        <p:spPr>
          <a:xfrm>
            <a:off x="2733040" y="1006824"/>
            <a:ext cx="8778240" cy="242217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Data Preprocessing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102E2D-02DD-3CBD-6DF3-F59177C12CE7}"/>
              </a:ext>
            </a:extLst>
          </p:cNvPr>
          <p:cNvSpPr/>
          <p:nvPr/>
        </p:nvSpPr>
        <p:spPr>
          <a:xfrm>
            <a:off x="3015371" y="2032000"/>
            <a:ext cx="1818640" cy="98552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Remove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balancing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725536-4BD9-76FC-E5A3-3C11E929EE93}"/>
              </a:ext>
            </a:extLst>
          </p:cNvPr>
          <p:cNvSpPr/>
          <p:nvPr/>
        </p:nvSpPr>
        <p:spPr>
          <a:xfrm>
            <a:off x="5222240" y="1899920"/>
            <a:ext cx="1818640" cy="145288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Text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Punctuation, emoji removal using </a:t>
            </a:r>
            <a:r>
              <a:rPr lang="en-IN" sz="1100" dirty="0" err="1"/>
              <a:t>NeatText</a:t>
            </a:r>
            <a:r>
              <a:rPr lang="en-IN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Stop word removal Lemmatization using 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DE5B5-6367-06B1-2021-B379B022A85A}"/>
              </a:ext>
            </a:extLst>
          </p:cNvPr>
          <p:cNvSpPr/>
          <p:nvPr/>
        </p:nvSpPr>
        <p:spPr>
          <a:xfrm>
            <a:off x="9176629" y="1960880"/>
            <a:ext cx="2092960" cy="123952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Vectorization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TFIDF Vectorizer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0CC4-4C8A-AE2E-1078-BC32BC4B65BC}"/>
              </a:ext>
            </a:extLst>
          </p:cNvPr>
          <p:cNvSpPr/>
          <p:nvPr/>
        </p:nvSpPr>
        <p:spPr>
          <a:xfrm>
            <a:off x="6827520" y="4013200"/>
            <a:ext cx="4442069" cy="1493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Model Development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F06BB-3F13-046A-B5A7-E538D3C01408}"/>
              </a:ext>
            </a:extLst>
          </p:cNvPr>
          <p:cNvSpPr/>
          <p:nvPr/>
        </p:nvSpPr>
        <p:spPr>
          <a:xfrm>
            <a:off x="7284720" y="4542504"/>
            <a:ext cx="1686560" cy="679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SVC</a:t>
            </a:r>
          </a:p>
          <a:p>
            <a:pPr algn="ctr"/>
            <a:r>
              <a:rPr lang="en-IN" dirty="0"/>
              <a:t>C=0.1,C=1.0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6CC52B-A1A9-1C7E-7201-9DB9BECB859F}"/>
              </a:ext>
            </a:extLst>
          </p:cNvPr>
          <p:cNvSpPr/>
          <p:nvPr/>
        </p:nvSpPr>
        <p:spPr>
          <a:xfrm>
            <a:off x="9093200" y="4542504"/>
            <a:ext cx="1849120" cy="679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Multinomial Naïve Bayes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E1D549-1945-F7BA-DA57-08B22EB38055}"/>
              </a:ext>
            </a:extLst>
          </p:cNvPr>
          <p:cNvSpPr/>
          <p:nvPr/>
        </p:nvSpPr>
        <p:spPr>
          <a:xfrm>
            <a:off x="7254240" y="1960880"/>
            <a:ext cx="1717040" cy="127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 Test splitting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C13B9F-001D-8D92-8D67-42910148E0D9}"/>
              </a:ext>
            </a:extLst>
          </p:cNvPr>
          <p:cNvSpPr/>
          <p:nvPr/>
        </p:nvSpPr>
        <p:spPr>
          <a:xfrm>
            <a:off x="2941320" y="4012216"/>
            <a:ext cx="3657600" cy="1574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Evaluation</a:t>
            </a:r>
          </a:p>
          <a:p>
            <a:pPr algn="ctr"/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Accuracy                  2.Precision</a:t>
            </a:r>
          </a:p>
          <a:p>
            <a:pPr marL="342900" indent="-342900">
              <a:buAutoNum type="arabicPeriod" startAt="3"/>
            </a:pPr>
            <a:r>
              <a:rPr lang="en-IN" dirty="0"/>
              <a:t>Recall                         4. F1 Score</a:t>
            </a:r>
          </a:p>
          <a:p>
            <a:r>
              <a:rPr lang="en-IN" dirty="0"/>
              <a:t>5. Confusion Matrix   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F60302-A6C4-5E72-A418-687955A460D9}"/>
              </a:ext>
            </a:extLst>
          </p:cNvPr>
          <p:cNvSpPr/>
          <p:nvPr/>
        </p:nvSpPr>
        <p:spPr>
          <a:xfrm>
            <a:off x="480451" y="4799616"/>
            <a:ext cx="2133600" cy="5384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saving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004281-E388-D691-362E-0E9E5F6B392F}"/>
              </a:ext>
            </a:extLst>
          </p:cNvPr>
          <p:cNvSpPr/>
          <p:nvPr/>
        </p:nvSpPr>
        <p:spPr>
          <a:xfrm>
            <a:off x="480451" y="5851176"/>
            <a:ext cx="1981200" cy="707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Streamlit</a:t>
            </a:r>
            <a:r>
              <a:rPr lang="en-IN" dirty="0"/>
              <a:t> app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2382B6-FB48-339C-5AB6-BC97B177494A}"/>
              </a:ext>
            </a:extLst>
          </p:cNvPr>
          <p:cNvCxnSpPr>
            <a:stCxn id="4" idx="3"/>
          </p:cNvCxnSpPr>
          <p:nvPr/>
        </p:nvCxnSpPr>
        <p:spPr>
          <a:xfrm>
            <a:off x="1859280" y="196088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E43203-059C-7AB8-DB02-F4267CF8BC3F}"/>
              </a:ext>
            </a:extLst>
          </p:cNvPr>
          <p:cNvCxnSpPr>
            <a:stCxn id="6" idx="3"/>
          </p:cNvCxnSpPr>
          <p:nvPr/>
        </p:nvCxnSpPr>
        <p:spPr>
          <a:xfrm flipV="1">
            <a:off x="4834011" y="2519680"/>
            <a:ext cx="388229" cy="5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68C3-5B2C-6661-6344-DCB90DE41E5D}"/>
              </a:ext>
            </a:extLst>
          </p:cNvPr>
          <p:cNvCxnSpPr>
            <a:stCxn id="7" idx="3"/>
          </p:cNvCxnSpPr>
          <p:nvPr/>
        </p:nvCxnSpPr>
        <p:spPr>
          <a:xfrm>
            <a:off x="7040880" y="2626360"/>
            <a:ext cx="21336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0E1457-25DA-3716-9E95-BAFB53D6AA99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8971280" y="2580640"/>
            <a:ext cx="205349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77B9A-E759-7034-673D-093D686D43C0}"/>
              </a:ext>
            </a:extLst>
          </p:cNvPr>
          <p:cNvCxnSpPr>
            <a:stCxn id="8" idx="3"/>
          </p:cNvCxnSpPr>
          <p:nvPr/>
        </p:nvCxnSpPr>
        <p:spPr>
          <a:xfrm>
            <a:off x="11269589" y="2580640"/>
            <a:ext cx="5261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B9AD79-21E7-022C-D75B-93131E0323DD}"/>
              </a:ext>
            </a:extLst>
          </p:cNvPr>
          <p:cNvCxnSpPr/>
          <p:nvPr/>
        </p:nvCxnSpPr>
        <p:spPr>
          <a:xfrm>
            <a:off x="11795760" y="2626360"/>
            <a:ext cx="0" cy="2219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1CF5EE-7A8D-132D-9DA9-DCCB75C32CA2}"/>
              </a:ext>
            </a:extLst>
          </p:cNvPr>
          <p:cNvCxnSpPr/>
          <p:nvPr/>
        </p:nvCxnSpPr>
        <p:spPr>
          <a:xfrm flipH="1">
            <a:off x="10942320" y="484632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4DF25C-DFFE-B3F3-9446-CEA8E4EE1D55}"/>
              </a:ext>
            </a:extLst>
          </p:cNvPr>
          <p:cNvCxnSpPr/>
          <p:nvPr/>
        </p:nvCxnSpPr>
        <p:spPr>
          <a:xfrm flipH="1">
            <a:off x="6573520" y="4882372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0A796-C087-582B-78A8-7E990E55A5BA}"/>
              </a:ext>
            </a:extLst>
          </p:cNvPr>
          <p:cNvCxnSpPr/>
          <p:nvPr/>
        </p:nvCxnSpPr>
        <p:spPr>
          <a:xfrm flipH="1">
            <a:off x="1544320" y="4348480"/>
            <a:ext cx="139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4CADCF-E161-9BF4-B38E-95270DA18757}"/>
              </a:ext>
            </a:extLst>
          </p:cNvPr>
          <p:cNvCxnSpPr>
            <a:endCxn id="14" idx="0"/>
          </p:cNvCxnSpPr>
          <p:nvPr/>
        </p:nvCxnSpPr>
        <p:spPr>
          <a:xfrm>
            <a:off x="1544320" y="4348480"/>
            <a:ext cx="2931" cy="451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D473BF-C138-AB69-B2DE-2B049F46BFC0}"/>
              </a:ext>
            </a:extLst>
          </p:cNvPr>
          <p:cNvCxnSpPr>
            <a:stCxn id="14" idx="2"/>
          </p:cNvCxnSpPr>
          <p:nvPr/>
        </p:nvCxnSpPr>
        <p:spPr>
          <a:xfrm flipH="1">
            <a:off x="1544320" y="5338096"/>
            <a:ext cx="2931" cy="513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314E7-EF64-5F21-EDE2-B76979400A07}"/>
              </a:ext>
            </a:extLst>
          </p:cNvPr>
          <p:cNvSpPr txBox="1"/>
          <p:nvPr/>
        </p:nvSpPr>
        <p:spPr>
          <a:xfrm>
            <a:off x="274320" y="1659040"/>
            <a:ext cx="6258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Testing Accuracy :   91.5%</a:t>
            </a:r>
          </a:p>
          <a:p>
            <a:endParaRPr lang="en-IN" dirty="0"/>
          </a:p>
          <a:p>
            <a:r>
              <a:rPr lang="en-IN" dirty="0"/>
              <a:t>Training Accuracy: 93.7 % (NO OVERFITTING)</a:t>
            </a:r>
          </a:p>
          <a:p>
            <a:endParaRPr lang="en-IN" dirty="0"/>
          </a:p>
          <a:p>
            <a:r>
              <a:rPr lang="en-IN" dirty="0"/>
              <a:t>Precision: 91.7%</a:t>
            </a:r>
          </a:p>
          <a:p>
            <a:endParaRPr lang="en-IN" dirty="0"/>
          </a:p>
          <a:p>
            <a:r>
              <a:rPr lang="en-IN" dirty="0"/>
              <a:t>Recall: 91.5%</a:t>
            </a:r>
          </a:p>
          <a:p>
            <a:endParaRPr lang="en-IN" dirty="0"/>
          </a:p>
          <a:p>
            <a:r>
              <a:rPr lang="en-IN" dirty="0"/>
              <a:t>F1 Score: 91.5%</a:t>
            </a:r>
          </a:p>
          <a:p>
            <a:endParaRPr lang="en-IN" dirty="0"/>
          </a:p>
          <a:p>
            <a:r>
              <a:rPr lang="en-IN" dirty="0"/>
              <a:t>Confusion Matrix 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graph with numbers and a diagram&#10;&#10;AI-generated content may be incorrect.">
            <a:extLst>
              <a:ext uri="{FF2B5EF4-FFF2-40B4-BE49-F238E27FC236}">
                <a16:creationId xmlns:a16="http://schemas.microsoft.com/office/drawing/2014/main" id="{0840D209-9F75-EBCF-4B91-696A6EB06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91" y="1659040"/>
            <a:ext cx="5282163" cy="3949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C8348-68D5-5984-60E6-E9916178589F}"/>
              </a:ext>
            </a:extLst>
          </p:cNvPr>
          <p:cNvSpPr txBox="1"/>
          <p:nvPr/>
        </p:nvSpPr>
        <p:spPr>
          <a:xfrm>
            <a:off x="497840" y="172720"/>
            <a:ext cx="10495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Results For the best Model (SVC Classifier with C=0.1 Regularized model) :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5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Goel</dc:creator>
  <cp:lastModifiedBy>Rishabh Goel</cp:lastModifiedBy>
  <cp:revision>2</cp:revision>
  <dcterms:created xsi:type="dcterms:W3CDTF">2025-05-09T06:52:47Z</dcterms:created>
  <dcterms:modified xsi:type="dcterms:W3CDTF">2025-05-09T07:38:04Z</dcterms:modified>
</cp:coreProperties>
</file>