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75" r:id="rId3"/>
    <p:sldId id="257" r:id="rId4"/>
    <p:sldId id="269" r:id="rId6"/>
    <p:sldId id="485" r:id="rId7"/>
    <p:sldId id="477" r:id="rId8"/>
    <p:sldId id="488" r:id="rId9"/>
    <p:sldId id="506" r:id="rId10"/>
    <p:sldId id="507" r:id="rId11"/>
    <p:sldId id="478" r:id="rId12"/>
    <p:sldId id="486" r:id="rId13"/>
    <p:sldId id="487" r:id="rId14"/>
    <p:sldId id="497" r:id="rId15"/>
    <p:sldId id="476" r:id="rId16"/>
    <p:sldId id="270" r:id="rId17"/>
    <p:sldId id="268" r:id="rId18"/>
    <p:sldId id="265" r:id="rId19"/>
    <p:sldId id="266" r:id="rId20"/>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9" d="100"/>
          <a:sy n="89" d="100"/>
        </p:scale>
        <p:origin x="686" y="72"/>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46687D5-4D00-474F-82B8-FCFBD98170F5}" type="datetime1">
              <a:rPr lang="en-US"/>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BF7CE3-29D9-4203-A481-45960E76618F}"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810"/>
            <a:ext cx="10377805" cy="1411605"/>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IN" sz="2800" b="1" dirty="0">
                <a:solidFill>
                  <a:srgbClr val="FF0000"/>
                </a:solidFill>
                <a:latin typeface="Times New Roman" panose="02020603050405020304" pitchFamily="18" charset="0"/>
                <a:cs typeface="Times New Roman" panose="02020603050405020304" pitchFamily="18" charset="0"/>
              </a:rPr>
            </a:br>
            <a:r>
              <a:rPr lang="en-IN" alt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Pet Connect</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183" y="1273278"/>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       </a:t>
            </a:r>
            <a:r>
              <a:rPr lang="en-US" sz="1400" b="1" dirty="0">
                <a:solidFill>
                  <a:srgbClr val="FF0000"/>
                </a:solidFill>
                <a:latin typeface="Times New Roman" panose="02020603050405020304" pitchFamily="18" charset="0"/>
                <a:cs typeface="Times New Roman" panose="02020603050405020304" pitchFamily="18" charset="0"/>
                <a:sym typeface="+mn-ea"/>
              </a:rPr>
              <a:t>Project Team No : </a:t>
            </a:r>
            <a:r>
              <a:rPr lang="en-IN" altLang="en-US" sz="1400" b="1" dirty="0">
                <a:solidFill>
                  <a:srgbClr val="FF0000"/>
                </a:solidFill>
                <a:latin typeface="Times New Roman" panose="02020603050405020304" pitchFamily="18" charset="0"/>
                <a:cs typeface="Times New Roman" panose="02020603050405020304" pitchFamily="18" charset="0"/>
                <a:sym typeface="+mn-ea"/>
              </a:rPr>
              <a:t>89</a:t>
            </a:r>
            <a:endParaRPr lang="en-US" sz="14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rgbClr val="A71180"/>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endParaRPr lang="en-IN" sz="1400" b="1"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sym typeface="+mn-ea"/>
              </a:rPr>
              <a:t>Under the supervision of </a:t>
            </a:r>
            <a:endParaRPr lang="en-IN" sz="1400" b="1" dirty="0">
              <a:latin typeface="Times New Roman" panose="02020603050405020304" pitchFamily="18" charset="0"/>
              <a:cs typeface="Times New Roman" panose="02020603050405020304" pitchFamily="18" charset="0"/>
            </a:endParaRPr>
          </a:p>
          <a:p>
            <a:pPr marL="0" indent="0" algn="ctr" eaLnBrk="1" hangingPunct="1">
              <a:buNone/>
              <a:defRPr/>
            </a:pPr>
            <a:r>
              <a:rPr lang="en-US" altLang="en-IN" sz="2400" b="1" dirty="0">
                <a:solidFill>
                  <a:srgbClr val="C00000"/>
                </a:solidFill>
                <a:latin typeface="Times New Roman" panose="02020603050405020304" pitchFamily="18" charset="0"/>
                <a:cs typeface="Times New Roman" panose="02020603050405020304" pitchFamily="18" charset="0"/>
              </a:rPr>
              <a:t>Mr</a:t>
            </a:r>
            <a:r>
              <a:rPr lang="en-IN" sz="2400" b="1" dirty="0">
                <a:solidFill>
                  <a:srgbClr val="C00000"/>
                </a:solidFill>
                <a:latin typeface="Times New Roman" panose="02020603050405020304" pitchFamily="18" charset="0"/>
                <a:cs typeface="Times New Roman" panose="02020603050405020304" pitchFamily="18" charset="0"/>
              </a:rPr>
              <a:t>s. Dhanya</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 </a:t>
            </a:r>
            <a:r>
              <a:rPr lang="en-US" altLang="en-IN" sz="1200" b="1" dirty="0">
                <a:solidFill>
                  <a:srgbClr val="C00000"/>
                </a:solidFill>
                <a:latin typeface="Times New Roman" panose="02020603050405020304" pitchFamily="18" charset="0"/>
                <a:cs typeface="Times New Roman" panose="02020603050405020304" pitchFamily="18" charset="0"/>
              </a:rPr>
              <a:t>Assistant Professor</a:t>
            </a:r>
            <a:r>
              <a:rPr lang="en-IN" altLang="en-US" sz="1200" b="1" dirty="0">
                <a:solidFill>
                  <a:srgbClr val="C00000"/>
                </a:solidFill>
                <a:latin typeface="Times New Roman" panose="02020603050405020304" pitchFamily="18" charset="0"/>
                <a:cs typeface="Times New Roman" panose="02020603050405020304" pitchFamily="18" charset="0"/>
              </a:rPr>
              <a:t> </a:t>
            </a:r>
            <a:r>
              <a:rPr lang="en-US" altLang="en-US" sz="1100" b="1" dirty="0">
                <a:solidFill>
                  <a:srgbClr val="C00000"/>
                </a:solidFill>
                <a:latin typeface="Times New Roman" panose="02020603050405020304" pitchFamily="18" charset="0"/>
                <a:cs typeface="Times New Roman" panose="02020603050405020304" pitchFamily="18" charset="0"/>
              </a:rPr>
              <a:t>Computer Science Engineering</a:t>
            </a:r>
            <a:br>
              <a:rPr lang="en-IN" sz="1100" b="1" dirty="0">
                <a:solidFill>
                  <a:srgbClr val="C00000"/>
                </a:solidFill>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5" name="Table 4"/>
          <p:cNvGraphicFramePr>
            <a:graphicFrameLocks noGrp="1"/>
          </p:cNvGraphicFramePr>
          <p:nvPr>
            <p:custDataLst>
              <p:tags r:id="rId1"/>
            </p:custDataLst>
          </p:nvPr>
        </p:nvGraphicFramePr>
        <p:xfrm>
          <a:off x="2934970" y="1898015"/>
          <a:ext cx="5675630" cy="2651760"/>
        </p:xfrm>
        <a:graphic>
          <a:graphicData uri="http://schemas.openxmlformats.org/drawingml/2006/table">
            <a:tbl>
              <a:tblPr firstRow="1" bandRow="1">
                <a:tableStyleId>{5C22544A-7EE6-4342-B048-85BDC9FD1C3A}</a:tableStyleId>
              </a:tblPr>
              <a:tblGrid>
                <a:gridCol w="2936240"/>
                <a:gridCol w="2739390"/>
              </a:tblGrid>
              <a:tr h="365760">
                <a:tc>
                  <a:txBody>
                    <a:bodyPr/>
                    <a:lstStyle/>
                    <a:p>
                      <a:pPr algn="ctr"/>
                      <a:r>
                        <a:rPr lang="en-US" dirty="0">
                          <a:latin typeface="Times New Roman" panose="02020603050405020304" pitchFamily="18" charset="0"/>
                          <a:cs typeface="Times New Roman" panose="02020603050405020304" pitchFamily="18" charset="0"/>
                        </a:rPr>
                        <a:t>Name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Roll Number</a:t>
                      </a:r>
                      <a:endParaRPr lang="en-US"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en-IN" dirty="0">
                          <a:latin typeface="Times New Roman" panose="02020603050405020304" pitchFamily="18" charset="0"/>
                          <a:cs typeface="Times New Roman" panose="02020603050405020304" pitchFamily="18" charset="0"/>
                        </a:rPr>
                        <a:t>Tanuj.S</a:t>
                      </a:r>
                      <a:endParaRPr lang="en-US" altLang="en-IN" dirty="0">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20231BCD01</a:t>
                      </a:r>
                      <a:r>
                        <a:rPr lang="en-US" altLang="en-IN" dirty="0">
                          <a:latin typeface="Times New Roman" panose="02020603050405020304" pitchFamily="18" charset="0"/>
                          <a:cs typeface="Times New Roman" panose="02020603050405020304" pitchFamily="18" charset="0"/>
                        </a:rPr>
                        <a:t>20</a:t>
                      </a:r>
                      <a:endParaRPr lang="en-US" altLang="en-IN" dirty="0">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sz="1800" dirty="0">
                          <a:latin typeface="Times New Roman" panose="02020603050405020304" pitchFamily="18" charset="0"/>
                          <a:cs typeface="Times New Roman" panose="02020603050405020304" pitchFamily="18" charset="0"/>
                          <a:sym typeface="+mn-ea"/>
                        </a:rPr>
                        <a:t>j.Harshavardhan Reddy</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a:latin typeface="Times New Roman" panose="02020603050405020304" pitchFamily="18" charset="0"/>
                          <a:cs typeface="Times New Roman" panose="02020603050405020304" pitchFamily="18" charset="0"/>
                        </a:rPr>
                        <a:t>20231BCD01</a:t>
                      </a:r>
                      <a:r>
                        <a:rPr lang="en-US" altLang="en-IN">
                          <a:latin typeface="Times New Roman" panose="02020603050405020304" pitchFamily="18" charset="0"/>
                          <a:cs typeface="Times New Roman" panose="02020603050405020304" pitchFamily="18" charset="0"/>
                        </a:rPr>
                        <a:t>15</a:t>
                      </a:r>
                      <a:endParaRPr lang="en-US" altLang="en-IN">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a:latin typeface="Times New Roman" panose="02020603050405020304" pitchFamily="18" charset="0"/>
                          <a:cs typeface="Times New Roman" panose="02020603050405020304" pitchFamily="18" charset="0"/>
                        </a:rPr>
                        <a:t>N.Nikhitha</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20231BCD08</a:t>
                      </a:r>
                      <a:r>
                        <a:rPr lang="en-US" altLang="en-IN" dirty="0">
                          <a:latin typeface="Times New Roman" panose="02020603050405020304" pitchFamily="18" charset="0"/>
                          <a:cs typeface="Times New Roman" panose="02020603050405020304" pitchFamily="18" charset="0"/>
                        </a:rPr>
                        <a:t>9</a:t>
                      </a:r>
                      <a:endParaRPr lang="en-US" altLang="en-IN" dirty="0">
                        <a:latin typeface="Times New Roman" panose="02020603050405020304" pitchFamily="18" charset="0"/>
                        <a:cs typeface="Times New Roman" panose="02020603050405020304" pitchFamily="18" charset="0"/>
                      </a:endParaRPr>
                    </a:p>
                  </a:txBody>
                  <a:tcPr/>
                </a:tc>
              </a:tr>
              <a:tr h="1188720">
                <a:tc>
                  <a:txBody>
                    <a:bodyPr/>
                    <a:lstStyle/>
                    <a:p>
                      <a:pPr algn="ctr"/>
                      <a:r>
                        <a:rPr lang="en-IN" altLang="en-US">
                          <a:latin typeface="Times New Roman" panose="02020603050405020304" pitchFamily="18" charset="0"/>
                          <a:cs typeface="Times New Roman" panose="02020603050405020304" pitchFamily="18" charset="0"/>
                        </a:rPr>
                        <a:t>B.Shravani</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p>
                      <a:pPr algn="ctr"/>
                      <a:r>
                        <a:rPr lang="en-US" altLang="en-IN">
                          <a:latin typeface="Times New Roman" panose="02020603050405020304" pitchFamily="18" charset="0"/>
                          <a:cs typeface="Times New Roman" panose="02020603050405020304" pitchFamily="18" charset="0"/>
                        </a:rPr>
                        <a:t>Varshitha</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sz="1800" dirty="0">
                          <a:latin typeface="Times New Roman" panose="02020603050405020304" pitchFamily="18" charset="0"/>
                          <a:cs typeface="Times New Roman" panose="02020603050405020304" pitchFamily="18" charset="0"/>
                          <a:sym typeface="+mn-ea"/>
                        </a:rPr>
                        <a:t>20231BCD08</a:t>
                      </a:r>
                      <a:r>
                        <a:rPr lang="en-US" altLang="en-IN" sz="1800" dirty="0">
                          <a:latin typeface="Times New Roman" panose="02020603050405020304" pitchFamily="18" charset="0"/>
                          <a:cs typeface="Times New Roman" panose="02020603050405020304" pitchFamily="18" charset="0"/>
                          <a:sym typeface="+mn-ea"/>
                        </a:rPr>
                        <a:t>8</a:t>
                      </a:r>
                      <a:endParaRPr lang="en-IN" altLang="en-US" sz="18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20231BCD0102</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103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511810" y="2136775"/>
            <a:ext cx="11323320" cy="3139440"/>
          </a:xfrm>
          <a:prstGeom prst="rect">
            <a:avLst/>
          </a:prstGeom>
          <a:noFill/>
        </p:spPr>
        <p:txBody>
          <a:bodyPr wrap="square" rtlCol="0" anchor="t">
            <a:noAutofit/>
          </a:bodyPr>
          <a:p>
            <a:r>
              <a:rPr lang="en-US" altLang="en-US" sz="2400"/>
              <a:t>Module 2: Data Processing</a:t>
            </a:r>
            <a:endParaRPr lang="en-US" altLang="en-US" sz="2400"/>
          </a:p>
          <a:p>
            <a:r>
              <a:rPr lang="en-US" altLang="en-US" sz="2400"/>
              <a:t>The data processing module handles the aggregation, validation, and storage of collected information. Utilizing Node.js with Express.js, it processes user inputs, manages database operations, and facilitates communication between the frontend and backend systems. This module ensures data integrity and smooth system performance.</a:t>
            </a:r>
            <a:endParaRPr lang="en-US" altLang="en-US" sz="2400"/>
          </a:p>
          <a:p>
            <a:endParaRPr lang="en-US" altLang="en-US" sz="2400"/>
          </a:p>
          <a:p>
            <a:endParaRPr lang="en-US" sz="2400"/>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0964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248920" y="1468755"/>
            <a:ext cx="11534775" cy="3104515"/>
          </a:xfrm>
          <a:prstGeom prst="rect">
            <a:avLst/>
          </a:prstGeom>
          <a:noFill/>
        </p:spPr>
        <p:txBody>
          <a:bodyPr wrap="square" rtlCol="0" anchor="t">
            <a:noAutofit/>
          </a:bodyPr>
          <a:p>
            <a:r>
              <a:rPr lang="en-US" altLang="en-US" sz="2400"/>
              <a:t>Module 3: Analysis &amp; Output</a:t>
            </a:r>
            <a:endParaRPr lang="en-US" altLang="en-US" sz="2400"/>
          </a:p>
          <a:p>
            <a:r>
              <a:rPr lang="en-US" altLang="en-US" sz="2400"/>
              <a:t>This module is responsible for analyzing user queries and delivering relevant outputs. It powers features such as store recommendations, search results, and personalized notifications. Leveraging advanced algorithms and real-time data management, this module enhances user engagement and ensures a responsive platform</a:t>
            </a:r>
            <a:r>
              <a:rPr lang="en-US" altLang="en-US" sz="2400"/>
              <a:t> </a:t>
            </a:r>
            <a:r>
              <a:rPr lang="en-US" altLang="en-US" sz="2400"/>
              <a:t>experience.</a:t>
            </a:r>
            <a:endParaRPr lang="en-US" sz="2400"/>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61105" y="0"/>
            <a:ext cx="6849110" cy="650875"/>
          </a:xfrm>
        </p:spPr>
        <p:txBody>
          <a:bodyPr/>
          <a:p>
            <a:r>
              <a:rPr lang="en-IN" altLang="en-US" sz="3600">
                <a:ln/>
                <a:solidFill>
                  <a:schemeClr val="tx1"/>
                </a:solidFill>
                <a:effectLst>
                  <a:outerShdw blurRad="38100" dist="19050" dir="2700000" algn="tl" rotWithShape="0">
                    <a:schemeClr val="dk1">
                      <a:alpha val="40000"/>
                    </a:schemeClr>
                  </a:outerShdw>
                </a:effectLst>
              </a:rPr>
              <a:t>FlowChart Of Module Design</a:t>
            </a:r>
            <a:endParaRPr lang="en-IN" altLang="en-US" sz="3600">
              <a:ln/>
              <a:solidFill>
                <a:schemeClr val="tx1"/>
              </a:solidFill>
              <a:effectLst>
                <a:outerShdw blurRad="38100" dist="19050" dir="2700000" algn="tl" rotWithShape="0">
                  <a:schemeClr val="dk1">
                    <a:alpha val="40000"/>
                  </a:schemeClr>
                </a:outerShdw>
              </a:effectLst>
            </a:endParaRPr>
          </a:p>
        </p:txBody>
      </p:sp>
      <p:pic>
        <p:nvPicPr>
          <p:cNvPr id="5" name="Content Placeholder 4" descr="WhatsApp Image 2025-02-28 at 17.12.03_b18034e3"/>
          <p:cNvPicPr>
            <a:picLocks noChangeAspect="1"/>
          </p:cNvPicPr>
          <p:nvPr>
            <p:ph idx="1"/>
          </p:nvPr>
        </p:nvPicPr>
        <p:blipFill>
          <a:blip r:embed="rId1"/>
          <a:stretch>
            <a:fillRect/>
          </a:stretch>
        </p:blipFill>
        <p:spPr>
          <a:xfrm>
            <a:off x="3902710" y="650875"/>
            <a:ext cx="4792980" cy="4871720"/>
          </a:xfrm>
          <a:prstGeom prst="rect">
            <a:avLst/>
          </a:prstGeom>
        </p:spPr>
      </p:pic>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itle 1"/>
          <p:cNvSpPr>
            <a:spLocks noGrp="1"/>
          </p:cNvSpPr>
          <p:nvPr>
            <p:ph type="title"/>
          </p:nvPr>
        </p:nvSpPr>
        <p:spPr>
          <a:xfrm>
            <a:off x="330628" y="22"/>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p:txBody>
      </p:sp>
      <p:sp>
        <p:nvSpPr>
          <p:cNvPr id="4" name="Content Placeholder 2"/>
          <p:cNvSpPr>
            <a:spLocks noGrp="1"/>
          </p:cNvSpPr>
          <p:nvPr>
            <p:ph idx="1"/>
          </p:nvPr>
        </p:nvSpPr>
        <p:spPr>
          <a:xfrm>
            <a:off x="1087120" y="1442085"/>
            <a:ext cx="10211435" cy="3804920"/>
          </a:xfrm>
        </p:spPr>
        <p:txBody>
          <a:bodyPr/>
          <a:lstStyle/>
          <a:p>
            <a:r>
              <a:rPr sz="2400" dirty="0">
                <a:solidFill>
                  <a:schemeClr val="dk1"/>
                </a:solidFill>
                <a:latin typeface="Cambria" panose="02040503050406030204" pitchFamily="18" charset="0"/>
                <a:ea typeface="Cambria" panose="02040503050406030204" pitchFamily="18" charset="0"/>
                <a:sym typeface="+mn-ea"/>
              </a:rPr>
              <a:t>- Development Tools: [E.g., Visual Studio]</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Programming Languages: [E.g., Python, Java, PHP,</a:t>
            </a:r>
            <a:r>
              <a:rPr lang="en-US" sz="2400" dirty="0">
                <a:solidFill>
                  <a:schemeClr val="dk1"/>
                </a:solidFill>
                <a:latin typeface="Cambria" panose="02040503050406030204" pitchFamily="18" charset="0"/>
                <a:ea typeface="Cambria" panose="02040503050406030204" pitchFamily="18" charset="0"/>
                <a:sym typeface="+mn-ea"/>
              </a:rPr>
              <a:t> HTML,SQL</a:t>
            </a:r>
            <a:r>
              <a:rPr sz="2400" dirty="0">
                <a:solidFill>
                  <a:schemeClr val="dk1"/>
                </a:solidFill>
                <a:latin typeface="Cambria" panose="02040503050406030204" pitchFamily="18" charset="0"/>
                <a:ea typeface="Cambria" panose="02040503050406030204" pitchFamily="18" charset="0"/>
                <a:sym typeface="+mn-ea"/>
              </a:rPr>
              <a:t>]</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Frameworks/Libraries: [E.g., React, Django, Bootstrap]</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Database: [E.g., MySQL]</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Version Control: [E.g., Git, GitHub]</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Additional Tools: [E.g., , </a:t>
            </a:r>
            <a:r>
              <a:rPr lang="en-US" sz="2400" dirty="0">
                <a:solidFill>
                  <a:schemeClr val="dk1"/>
                </a:solidFill>
                <a:latin typeface="Cambria" panose="02040503050406030204" pitchFamily="18" charset="0"/>
                <a:ea typeface="Cambria" panose="02040503050406030204" pitchFamily="18" charset="0"/>
                <a:sym typeface="+mn-ea"/>
              </a:rPr>
              <a:t>API,</a:t>
            </a:r>
            <a:r>
              <a:rPr sz="2400" dirty="0">
                <a:solidFill>
                  <a:schemeClr val="dk1"/>
                </a:solidFill>
                <a:latin typeface="Cambria" panose="02040503050406030204" pitchFamily="18" charset="0"/>
                <a:ea typeface="Cambria" panose="02040503050406030204" pitchFamily="18" charset="0"/>
                <a:sym typeface="+mn-ea"/>
              </a:rPr>
              <a:t>Cloud Services ]</a:t>
            </a:r>
            <a:endParaRPr sz="2400" dirty="0">
              <a:solidFill>
                <a:schemeClr val="dk1"/>
              </a:solidFill>
              <a:latin typeface="Cambria" panose="02040503050406030204" pitchFamily="18" charset="0"/>
              <a:ea typeface="Cambria" panose="02040503050406030204" pitchFamily="18" charset="0"/>
            </a:endParaRPr>
          </a:p>
          <a:p>
            <a:endParaRPr sz="2400" dirty="0">
              <a:solidFill>
                <a:schemeClr val="dk1"/>
              </a:solidFill>
              <a:latin typeface="Cambria" panose="02040503050406030204" pitchFamily="18" charset="0"/>
              <a:ea typeface="Cambria" panose="02040503050406030204" pitchFamily="18" charset="0"/>
            </a:endParaRPr>
          </a:p>
          <a:p>
            <a:pPr marL="0" indent="0">
              <a:buNone/>
            </a:pPr>
            <a:endParaRPr sz="2400" dirty="0">
              <a:solidFill>
                <a:schemeClr val="dk1"/>
              </a:solidFill>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descr="Screenshot 2025-02-23 215321"/>
          <p:cNvPicPr>
            <a:picLocks noChangeAspect="1"/>
          </p:cNvPicPr>
          <p:nvPr/>
        </p:nvPicPr>
        <p:blipFill>
          <a:blip r:embed="rId1"/>
          <a:stretch>
            <a:fillRect/>
          </a:stretch>
        </p:blipFill>
        <p:spPr>
          <a:xfrm>
            <a:off x="920750" y="1174750"/>
            <a:ext cx="9831070" cy="4498340"/>
          </a:xfrm>
          <a:prstGeom prst="rect">
            <a:avLst/>
          </a:prstGeom>
        </p:spPr>
      </p:pic>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1951990" y="168275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alt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sz="2800"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sz="2800" dirty="0">
                <a:latin typeface="Cambria" panose="02040503050406030204" pitchFamily="18" charset="0"/>
                <a:ea typeface="Cambria" panose="02040503050406030204" pitchFamily="18" charset="0"/>
              </a:rPr>
              <a:t>https://github.com/tanuj-4408/PET_CONNECT</a:t>
            </a:r>
            <a:endParaRPr lang="en-US" altLang="en-US" sz="28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066800" y="1260476"/>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J. H. Andrews, "Scalable Web Architecture for Modern Applications," Journal of Web Engineering, vol. 15, no. 4, pp. 341–356, 2023.</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A. Kumar and S. Patel, "Enhancing E-Commerce Platforms Using Real-Time Data Integration," International Journal of Computer Science and Information Security, vol. 21, no. 2, pp. 123–130, 2024.</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M. Johnson, "The Impact of Location-Based Services on Customer Engagement," IEEE Transactions on Consumer Electronics, vol. 70, no. 1, pp. 45–52, 2024.</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P. Smith and R. Doe, "Security Challenges in Online Payment Systems," IEEE Access, vol. 11, pp. 10567–10580, 2024.</a:t>
            </a:r>
            <a:endParaRPr lang="en-US" alt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 </a:t>
            </a: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4000" dirty="0">
                <a:latin typeface="Cambria" panose="02040503050406030204" pitchFamily="18" charset="0"/>
                <a:ea typeface="Cambria" panose="02040503050406030204" pitchFamily="18" charset="0"/>
              </a:rPr>
              <a:t>Problem Statement</a:t>
            </a:r>
            <a:endParaRPr sz="4000" dirty="0">
              <a:latin typeface="Cambria" panose="02040503050406030204" pitchFamily="18" charset="0"/>
              <a:ea typeface="Cambria" panose="02040503050406030204" pitchFamily="18" charset="0"/>
            </a:endParaRPr>
          </a:p>
        </p:txBody>
      </p:sp>
      <p:sp>
        <p:nvSpPr>
          <p:cNvPr id="2" name="Text Placeholder 1"/>
          <p:cNvSpPr>
            <a:spLocks noGrp="1" noChangeArrowheads="1"/>
          </p:cNvSpPr>
          <p:nvPr>
            <p:ph type="body" idx="1"/>
          </p:nvPr>
        </p:nvSpPr>
        <p:spPr bwMode="auto">
          <a:xfrm>
            <a:off x="271145" y="1041400"/>
            <a:ext cx="11209655" cy="489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 owners often face challenges when searching for pet-related products and services across multiple platforms. Local pet shops struggle to reach a broader customer base due to the lack of a centralized digital presence. This fragmentation leads to inconvenience for pet owners and limits business growth for small pet shop owners.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In an increasingly digital world, consumers expect seamless and convenient access to services. Pet owners need a one-stop platform where they can browse products, book pet-related services, and discover nearby pet shops. For small pet businesses, an integrated digital platform can enhance visibility and customer engagement, fostering local economic growth.</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375" y="-242570"/>
            <a:ext cx="10515600" cy="1325563"/>
          </a:xfrm>
        </p:spPr>
        <p:txBody>
          <a:bodyPr/>
          <a:p>
            <a:r>
              <a:rPr lang="en-GB" dirty="0">
                <a:latin typeface="Cambria" panose="02040503050406030204" pitchFamily="18" charset="0"/>
                <a:ea typeface="Cambria" panose="02040503050406030204" pitchFamily="18" charset="0"/>
                <a:sym typeface="+mn-ea"/>
              </a:rPr>
              <a:t>Problem Statement</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6" name="Text Box 5"/>
          <p:cNvSpPr txBox="1"/>
          <p:nvPr/>
        </p:nvSpPr>
        <p:spPr>
          <a:xfrm>
            <a:off x="443865" y="756285"/>
            <a:ext cx="10985500" cy="3243580"/>
          </a:xfrm>
          <a:prstGeom prst="rect">
            <a:avLst/>
          </a:prstGeom>
          <a:noFill/>
        </p:spPr>
        <p:txBody>
          <a:bodyPr wrap="square" rtlCol="0" anchor="t">
            <a:noAutofit/>
          </a:bodyPr>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Highlight the current gaps or limitations in existing solutions: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Existing pet service platforms either focus on specific categories (e.g., pet food delivery or veterinary services) or lack comprehensive integration of local pet shops. There is no unified platform that provides real-time inventory updates, appointment scheduling, and location-based discovery in one place. This gap results in inefficient customer experiences and missed opportunities for local pet businesses.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 Ensure your problem statement is concise, specific, and research-oriented:</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PetConnect addresses the lack of a centralized platform for pet owners and local pet shops by providing a web and mobile solution that integrates product discovery, service booking, and real-time communication. This system enhances accessibility and customer engagement while empowering small pet shop businesses through digital transformation</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12395"/>
            <a:ext cx="10668000" cy="65024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Literature </a:t>
            </a:r>
            <a:r>
              <a:rPr lang="en-IN" altLang="en-GB" dirty="0">
                <a:latin typeface="Cambria" panose="02040503050406030204" pitchFamily="18" charset="0"/>
                <a:ea typeface="Cambria" panose="02040503050406030204" pitchFamily="18" charset="0"/>
              </a:rPr>
              <a:t>Survey</a:t>
            </a:r>
            <a:endParaRPr lang="en-IN" altLang="en-GB" dirty="0">
              <a:latin typeface="Cambria" panose="02040503050406030204" pitchFamily="18" charset="0"/>
              <a:ea typeface="Cambria" panose="02040503050406030204" pitchFamily="18" charset="0"/>
            </a:endParaRPr>
          </a:p>
        </p:txBody>
      </p:sp>
      <p:sp>
        <p:nvSpPr>
          <p:cNvPr id="3" name="TextBox 2"/>
          <p:cNvSpPr txBox="1"/>
          <p:nvPr/>
        </p:nvSpPr>
        <p:spPr>
          <a:xfrm>
            <a:off x="965200" y="-381635"/>
            <a:ext cx="10668000" cy="4793615"/>
          </a:xfrm>
          <a:prstGeom prst="rect">
            <a:avLst/>
          </a:prstGeom>
          <a:noFill/>
        </p:spPr>
        <p:txBody>
          <a:bodyPr wrap="square">
            <a:noAutofit/>
          </a:bodyPr>
          <a:lstStyle/>
          <a:p>
            <a:pPr marL="0" indent="0" algn="just">
              <a:buFont typeface="Wingdings" panose="05000000000000000000" pitchFamily="2" charset="2"/>
              <a:buNone/>
            </a:pPr>
            <a:r>
              <a:rPr lang="en-IN" altLang="en-US" sz="2400" dirty="0">
                <a:solidFill>
                  <a:schemeClr val="dk1"/>
                </a:solidFill>
                <a:latin typeface="Cambria" panose="02040503050406030204" pitchFamily="18" charset="0"/>
                <a:ea typeface="Cambria" panose="02040503050406030204" pitchFamily="18" charset="0"/>
                <a:cs typeface="+mn-cs"/>
              </a:rPr>
              <a:t> </a:t>
            </a:r>
            <a:endParaRPr lang="en-IN" altLang="en-US" sz="2400" dirty="0">
              <a:solidFill>
                <a:schemeClr val="dk1"/>
              </a:solidFill>
              <a:latin typeface="Cambria" panose="02040503050406030204" pitchFamily="18" charset="0"/>
              <a:ea typeface="Cambria" panose="02040503050406030204" pitchFamily="18" charset="0"/>
              <a:cs typeface="+mn-cs"/>
            </a:endParaRPr>
          </a:p>
        </p:txBody>
      </p:sp>
      <p:graphicFrame>
        <p:nvGraphicFramePr>
          <p:cNvPr id="4" name="Table 3"/>
          <p:cNvGraphicFramePr/>
          <p:nvPr>
            <p:custDataLst>
              <p:tags r:id="rId1"/>
            </p:custDataLst>
          </p:nvPr>
        </p:nvGraphicFramePr>
        <p:xfrm>
          <a:off x="1304925" y="676275"/>
          <a:ext cx="10175875" cy="5003800"/>
        </p:xfrm>
        <a:graphic>
          <a:graphicData uri="http://schemas.openxmlformats.org/drawingml/2006/table">
            <a:tbl>
              <a:tblPr firstRow="1" bandRow="1">
                <a:tableStyleId>{5C22544A-7EE6-4342-B048-85BDC9FD1C3A}</a:tableStyleId>
              </a:tblPr>
              <a:tblGrid>
                <a:gridCol w="2025650"/>
                <a:gridCol w="2025650"/>
                <a:gridCol w="2107565"/>
                <a:gridCol w="4017010"/>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365250">
                <a:tc>
                  <a:txBody>
                    <a:bodyPr/>
                    <a:p>
                      <a:pPr>
                        <a:buNone/>
                      </a:pPr>
                      <a:r>
                        <a:rPr lang="en-US" altLang="en-US"/>
                        <a:t>Yahui Liu</a:t>
                      </a:r>
                      <a:r>
                        <a:rPr lang="en-IN" altLang="en-US"/>
                        <a:t> &amp; </a:t>
                      </a:r>
                      <a:r>
                        <a:rPr lang="en-US" altLang="en-US"/>
                        <a:t>Xinyu Chang</a:t>
                      </a:r>
                      <a:r>
                        <a:rPr lang="en-IN" altLang="en-US"/>
                        <a:t>.</a:t>
                      </a:r>
                      <a:endParaRPr lang="en-IN" altLang="en-US"/>
                    </a:p>
                  </a:txBody>
                  <a:tcPr/>
                </a:tc>
                <a:tc>
                  <a:txBody>
                    <a:bodyPr/>
                    <a:p>
                      <a:pPr>
                        <a:buNone/>
                      </a:pPr>
                      <a:r>
                        <a:rPr lang="en-US" altLang="en-US"/>
                        <a:t>DID</a:t>
                      </a:r>
                      <a:r>
                        <a:rPr lang="en-IN" altLang="en-US"/>
                        <a:t> </a:t>
                      </a:r>
                      <a:r>
                        <a:rPr lang="en-US" altLang="en-US"/>
                        <a:t>Model</a:t>
                      </a:r>
                      <a:endParaRPr lang="en-US" altLang="en-US"/>
                    </a:p>
                  </a:txBody>
                  <a:tcPr/>
                </a:tc>
                <a:tc>
                  <a:txBody>
                    <a:bodyPr/>
                    <a:p>
                      <a:pPr>
                        <a:buNone/>
                      </a:pPr>
                      <a:r>
                        <a:rPr lang="en-US" altLang="en-US"/>
                        <a:t>Pet ownership increases consumer spending</a:t>
                      </a:r>
                      <a:r>
                        <a:rPr lang="en-IN" altLang="en-US"/>
                        <a:t>.</a:t>
                      </a:r>
                      <a:endParaRPr lang="en-IN" altLang="en-US"/>
                    </a:p>
                  </a:txBody>
                  <a:tcPr/>
                </a:tc>
                <a:tc>
                  <a:txBody>
                    <a:bodyPr/>
                    <a:p>
                      <a:pPr>
                        <a:buNone/>
                      </a:pPr>
                      <a:r>
                        <a:rPr lang="en-IN" altLang="en-US"/>
                        <a:t>T</a:t>
                      </a:r>
                      <a:r>
                        <a:rPr lang="en-US" altLang="en-US"/>
                        <a:t>he study is limited by reliance on user browsing data, regional focus, and lack of exploration of user</a:t>
                      </a:r>
                      <a:r>
                        <a:rPr lang="en-IN" altLang="en-US"/>
                        <a:t>.</a:t>
                      </a:r>
                      <a:endParaRPr lang="en-IN" altLang="en-US"/>
                    </a:p>
                  </a:txBody>
                  <a:tcPr/>
                </a:tc>
              </a:tr>
              <a:tr h="934085">
                <a:tc>
                  <a:txBody>
                    <a:bodyPr/>
                    <a:p>
                      <a:pPr>
                        <a:buNone/>
                      </a:pPr>
                      <a:r>
                        <a:rPr lang="en-US" altLang="en-US"/>
                        <a:t>Blackwell, E., Casey, R</a:t>
                      </a:r>
                      <a:r>
                        <a:rPr lang="en-IN" altLang="en-US"/>
                        <a:t>.</a:t>
                      </a:r>
                      <a:endParaRPr lang="en-IN" altLang="en-US"/>
                    </a:p>
                    <a:p>
                      <a:pPr>
                        <a:buNone/>
                      </a:pPr>
                      <a:endParaRPr lang="en-IN" altLang="en-US"/>
                    </a:p>
                  </a:txBody>
                  <a:tcPr/>
                </a:tc>
                <a:tc>
                  <a:txBody>
                    <a:bodyPr/>
                    <a:p>
                      <a:pPr>
                        <a:buNone/>
                      </a:pPr>
                      <a:r>
                        <a:rPr lang="en-US" altLang="en-US"/>
                        <a:t>Behavioral Issues in Domestic Pets</a:t>
                      </a:r>
                      <a:endParaRPr lang="en-US" altLang="en-US"/>
                    </a:p>
                  </a:txBody>
                  <a:tcPr/>
                </a:tc>
                <a:tc>
                  <a:txBody>
                    <a:bodyPr/>
                    <a:p>
                      <a:pPr>
                        <a:buNone/>
                      </a:pPr>
                      <a:r>
                        <a:rPr lang="en-US" altLang="en-US"/>
                        <a:t>Behavioral observation, case studies</a:t>
                      </a:r>
                      <a:endParaRPr lang="en-US" altLang="en-US"/>
                    </a:p>
                  </a:txBody>
                  <a:tcPr/>
                </a:tc>
                <a:tc>
                  <a:txBody>
                    <a:bodyPr/>
                    <a:p>
                      <a:pPr>
                        <a:buNone/>
                      </a:pPr>
                      <a:r>
                        <a:rPr lang="en-US" altLang="en-US"/>
                        <a:t>Small sample size; lacks long-term behavioral tracking.</a:t>
                      </a:r>
                      <a:endParaRPr lang="en-US" altLang="en-US"/>
                    </a:p>
                  </a:txBody>
                  <a:tcPr/>
                </a:tc>
              </a:tr>
              <a:tr h="1188720">
                <a:tc>
                  <a:txBody>
                    <a:bodyPr/>
                    <a:p>
                      <a:pPr>
                        <a:buNone/>
                      </a:pPr>
                      <a:r>
                        <a:rPr lang="en-US" altLang="en-US"/>
                        <a:t>Johnson, R., Meadows, R.</a:t>
                      </a:r>
                      <a:endParaRPr lang="en-US" altLang="en-US"/>
                    </a:p>
                  </a:txBody>
                  <a:tcPr/>
                </a:tc>
                <a:tc>
                  <a:txBody>
                    <a:bodyPr/>
                    <a:p>
                      <a:pPr>
                        <a:buNone/>
                      </a:pPr>
                      <a:r>
                        <a:rPr lang="en-US" altLang="en-US"/>
                        <a:t>Quantitative surveys, longitudinal health analysis</a:t>
                      </a:r>
                      <a:endParaRPr lang="en-US" altLang="en-US"/>
                    </a:p>
                  </a:txBody>
                  <a:tcPr/>
                </a:tc>
                <a:tc>
                  <a:txBody>
                    <a:bodyPr/>
                    <a:p>
                      <a:pPr>
                        <a:buNone/>
                      </a:pPr>
                      <a:r>
                        <a:rPr lang="en-US" altLang="en-US"/>
                        <a:t>Pet ownership reduces stress, improves mental health</a:t>
                      </a:r>
                      <a:endParaRPr lang="en-US" altLang="en-US"/>
                    </a:p>
                  </a:txBody>
                  <a:tcPr/>
                </a:tc>
                <a:tc>
                  <a:txBody>
                    <a:bodyPr/>
                    <a:p>
                      <a:pPr>
                        <a:buNone/>
                      </a:pPr>
                      <a:r>
                        <a:rPr lang="en-US" altLang="en-US"/>
                        <a:t>Limited to self-reported data; lacks diversity in pet species.</a:t>
                      </a:r>
                      <a:endParaRPr lang="en-US" altLang="en-US"/>
                    </a:p>
                  </a:txBody>
                  <a:tcPr/>
                </a:tc>
              </a:tr>
              <a:tr h="1149985">
                <a:tc>
                  <a:txBody>
                    <a:bodyPr/>
                    <a:p>
                      <a:pPr>
                        <a:buNone/>
                      </a:pPr>
                      <a:r>
                        <a:rPr lang="en-US" altLang="en-US"/>
                        <a:t>Brown, J., Smith, L.</a:t>
                      </a:r>
                      <a:endParaRPr lang="en-US" altLang="en-US"/>
                    </a:p>
                  </a:txBody>
                  <a:tcPr/>
                </a:tc>
                <a:tc>
                  <a:txBody>
                    <a:bodyPr/>
                    <a:p>
                      <a:pPr>
                        <a:buNone/>
                      </a:pPr>
                      <a:r>
                        <a:rPr lang="en-US" altLang="en-US"/>
                        <a:t>Comparative nutritional analysis</a:t>
                      </a:r>
                      <a:endParaRPr lang="en-US" altLang="en-US"/>
                    </a:p>
                  </a:txBody>
                  <a:tcPr/>
                </a:tc>
                <a:tc>
                  <a:txBody>
                    <a:bodyPr/>
                    <a:p>
                      <a:pPr>
                        <a:buNone/>
                      </a:pPr>
                      <a:r>
                        <a:rPr lang="en-US" altLang="en-US"/>
                        <a:t>Balanced diets improve pet health and longevity.</a:t>
                      </a:r>
                      <a:endParaRPr lang="en-US" altLang="en-US"/>
                    </a:p>
                  </a:txBody>
                  <a:tcPr/>
                </a:tc>
                <a:tc>
                  <a:txBody>
                    <a:bodyPr/>
                    <a:p>
                      <a:pPr>
                        <a:buNone/>
                      </a:pPr>
                      <a:r>
                        <a:rPr lang="en-US" altLang="en-US"/>
                        <a:t>Limited to common pets (dogs and cats); excludes exotic pets.</a:t>
                      </a:r>
                      <a:endParaRPr lang="en-US" altLang="en-US"/>
                    </a:p>
                  </a:txBody>
                  <a:tcPr/>
                </a:tc>
              </a:tr>
            </a:tbl>
          </a:graphicData>
        </a:graphic>
      </p:graphicFrame>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0845" y="-111125"/>
            <a:ext cx="10515600" cy="1325563"/>
          </a:xfrm>
        </p:spPr>
        <p:txBody>
          <a:bodyPr/>
          <a:p>
            <a:r>
              <a:rPr lang="en-GB" dirty="0">
                <a:latin typeface="Cambria" panose="02040503050406030204" pitchFamily="18" charset="0"/>
                <a:ea typeface="Cambria" panose="02040503050406030204" pitchFamily="18" charset="0"/>
                <a:sym typeface="+mn-ea"/>
              </a:rPr>
              <a:t>Literature Review</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483235" y="1295400"/>
            <a:ext cx="11342370" cy="768350"/>
          </a:xfrm>
          <a:prstGeom prst="rect">
            <a:avLst/>
          </a:prstGeom>
          <a:noFill/>
        </p:spPr>
        <p:txBody>
          <a:bodyPr wrap="square" rtlCol="0" anchor="t">
            <a:spAutoFit/>
          </a:bodyPr>
          <a:p>
            <a:pPr marL="0" indent="0" algn="just">
              <a:buFont typeface="Wingdings" panose="05000000000000000000" pitchFamily="2" charset="2"/>
              <a:buNone/>
            </a:pPr>
            <a:r>
              <a:rPr lang="en-IN" altLang="en-US" sz="2400" dirty="0">
                <a:solidFill>
                  <a:schemeClr val="dk1"/>
                </a:solidFill>
                <a:latin typeface="Cambria" panose="02040503050406030204" pitchFamily="18" charset="0"/>
                <a:ea typeface="Cambria" panose="02040503050406030204" pitchFamily="18" charset="0"/>
                <a:cs typeface="+mn-cs"/>
                <a:sym typeface="+mn-ea"/>
              </a:rPr>
              <a:t> </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p:txBody>
      </p:sp>
      <p:graphicFrame>
        <p:nvGraphicFramePr>
          <p:cNvPr id="3" name="Table 2"/>
          <p:cNvGraphicFramePr/>
          <p:nvPr>
            <p:custDataLst>
              <p:tags r:id="rId1"/>
            </p:custDataLst>
          </p:nvPr>
        </p:nvGraphicFramePr>
        <p:xfrm>
          <a:off x="1867535" y="109855"/>
          <a:ext cx="8613140" cy="612648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US" altLang="en-US"/>
                        <a:t>Wilson, C., Barker, S.</a:t>
                      </a:r>
                      <a:endParaRPr lang="en-US" altLang="en-US"/>
                    </a:p>
                  </a:txBody>
                  <a:tcPr/>
                </a:tc>
                <a:tc>
                  <a:txBody>
                    <a:bodyPr/>
                    <a:p>
                      <a:pPr>
                        <a:buNone/>
                      </a:pPr>
                      <a:r>
                        <a:rPr lang="en-US" altLang="en-US"/>
                        <a:t>Mixed-methods (interviews, psychological tests)</a:t>
                      </a:r>
                      <a:endParaRPr lang="en-US" altLang="en-US"/>
                    </a:p>
                  </a:txBody>
                  <a:tcPr/>
                </a:tc>
                <a:tc>
                  <a:txBody>
                    <a:bodyPr/>
                    <a:p>
                      <a:pPr>
                        <a:buNone/>
                      </a:pPr>
                      <a:r>
                        <a:rPr lang="en-US" altLang="en-US"/>
                        <a:t>Human-animal interaction enhances emotional support and reduces loneliness.</a:t>
                      </a:r>
                      <a:endParaRPr lang="en-US" altLang="en-US"/>
                    </a:p>
                  </a:txBody>
                  <a:tcPr/>
                </a:tc>
                <a:tc>
                  <a:txBody>
                    <a:bodyPr/>
                    <a:p>
                      <a:pPr>
                        <a:buNone/>
                      </a:pPr>
                      <a:r>
                        <a:rPr lang="en-US" altLang="en-US"/>
                        <a:t>Focuses only on dogs and cats; no longitudinal assessment.</a:t>
                      </a:r>
                      <a:endParaRPr lang="en-US" altLang="en-US"/>
                    </a:p>
                  </a:txBody>
                  <a:tcPr/>
                </a:tc>
              </a:tr>
              <a:tr h="914400">
                <a:tc>
                  <a:txBody>
                    <a:bodyPr/>
                    <a:p>
                      <a:pPr>
                        <a:buNone/>
                      </a:pPr>
                      <a:r>
                        <a:rPr lang="en-IN" altLang="en-US"/>
                        <a:t> </a:t>
                      </a:r>
                      <a:r>
                        <a:rPr lang="en-US" altLang="en-US"/>
                        <a:t>Anderson, K., Edwards, P.</a:t>
                      </a:r>
                      <a:endParaRPr lang="en-US" altLang="en-US"/>
                    </a:p>
                  </a:txBody>
                  <a:tcPr/>
                </a:tc>
                <a:tc>
                  <a:txBody>
                    <a:bodyPr/>
                    <a:p>
                      <a:pPr>
                        <a:buNone/>
                      </a:pPr>
                      <a:r>
                        <a:rPr lang="en-IN" altLang="en-US"/>
                        <a:t> </a:t>
                      </a:r>
                      <a:r>
                        <a:rPr lang="en-US" altLang="en-US"/>
                        <a:t>Randomized controlled trial</a:t>
                      </a:r>
                      <a:endParaRPr lang="en-US" altLang="en-US"/>
                    </a:p>
                  </a:txBody>
                  <a:tcPr/>
                </a:tc>
                <a:tc>
                  <a:txBody>
                    <a:bodyPr/>
                    <a:p>
                      <a:pPr>
                        <a:buNone/>
                      </a:pPr>
                      <a:r>
                        <a:rPr lang="en-IN" altLang="en-US"/>
                        <a:t> </a:t>
                      </a:r>
                      <a:r>
                        <a:rPr lang="en-US" altLang="en-US"/>
                        <a:t>Animal-assisted therapy alleviates symptoms of anxiety and depression.</a:t>
                      </a:r>
                      <a:endParaRPr lang="en-US" altLang="en-US"/>
                    </a:p>
                  </a:txBody>
                  <a:tcPr/>
                </a:tc>
                <a:tc>
                  <a:txBody>
                    <a:bodyPr/>
                    <a:p>
                      <a:pPr>
                        <a:buNone/>
                      </a:pPr>
                      <a:r>
                        <a:rPr lang="en-IN" altLang="en-US"/>
                        <a:t> </a:t>
                      </a:r>
                      <a:r>
                        <a:rPr lang="en-US" altLang="en-US"/>
                        <a:t>Limited generalizability beyond clinical settings.</a:t>
                      </a:r>
                      <a:endParaRPr lang="en-US" altLang="en-US"/>
                    </a:p>
                  </a:txBody>
                  <a:tcPr/>
                </a:tc>
              </a:tr>
              <a:tr h="1188720">
                <a:tc>
                  <a:txBody>
                    <a:bodyPr/>
                    <a:p>
                      <a:pPr>
                        <a:buNone/>
                      </a:pPr>
                      <a:r>
                        <a:rPr lang="en-IN" altLang="en-US"/>
                        <a:t> </a:t>
                      </a:r>
                      <a:r>
                        <a:rPr lang="en-US" altLang="en-US"/>
                        <a:t>Davis, P., Carter, J.</a:t>
                      </a:r>
                      <a:endParaRPr lang="en-US" altLang="en-US"/>
                    </a:p>
                  </a:txBody>
                  <a:tcPr/>
                </a:tc>
                <a:tc>
                  <a:txBody>
                    <a:bodyPr/>
                    <a:p>
                      <a:pPr>
                        <a:buNone/>
                      </a:pPr>
                      <a:r>
                        <a:rPr lang="en-IN" altLang="en-US"/>
                        <a:t> </a:t>
                      </a:r>
                      <a:r>
                        <a:rPr lang="en-US" altLang="en-US"/>
                        <a:t>Longitudinal child-pet interaction study</a:t>
                      </a:r>
                      <a:endParaRPr lang="en-US" altLang="en-US"/>
                    </a:p>
                  </a:txBody>
                  <a:tcPr/>
                </a:tc>
                <a:tc>
                  <a:txBody>
                    <a:bodyPr/>
                    <a:p>
                      <a:pPr>
                        <a:buNone/>
                      </a:pPr>
                      <a:r>
                        <a:rPr lang="en-IN" altLang="en-US"/>
                        <a:t> </a:t>
                      </a:r>
                      <a:r>
                        <a:rPr lang="en-US" altLang="en-US"/>
                        <a:t>Pets enhance social and emotional skills in children.</a:t>
                      </a:r>
                      <a:endParaRPr lang="en-US" altLang="en-US"/>
                    </a:p>
                  </a:txBody>
                  <a:tcPr/>
                </a:tc>
                <a:tc>
                  <a:txBody>
                    <a:bodyPr/>
                    <a:p>
                      <a:pPr>
                        <a:buNone/>
                      </a:pPr>
                      <a:r>
                        <a:rPr lang="en-US" altLang="en-US"/>
                        <a:t>Excludes cultural differences; no consideration of pet species.</a:t>
                      </a:r>
                      <a:endParaRPr lang="en-US" altLang="en-US"/>
                    </a:p>
                  </a:txBody>
                  <a:tcPr/>
                </a:tc>
              </a:tr>
              <a:tr h="1188720">
                <a:tc>
                  <a:txBody>
                    <a:bodyPr/>
                    <a:p>
                      <a:pPr>
                        <a:buNone/>
                      </a:pPr>
                      <a:r>
                        <a:rPr lang="en-IN" altLang="en-US"/>
                        <a:t> </a:t>
                      </a:r>
                      <a:r>
                        <a:rPr lang="en-US" altLang="en-US"/>
                        <a:t>Green, M., Lewis, T.</a:t>
                      </a:r>
                      <a:endParaRPr lang="en-US" altLang="en-US"/>
                    </a:p>
                  </a:txBody>
                  <a:tcPr/>
                </a:tc>
                <a:tc>
                  <a:txBody>
                    <a:bodyPr/>
                    <a:p>
                      <a:pPr>
                        <a:buNone/>
                      </a:pPr>
                      <a:r>
                        <a:rPr lang="en-IN" altLang="en-US"/>
                        <a:t> </a:t>
                      </a:r>
                      <a:r>
                        <a:rPr lang="en-US" altLang="en-US"/>
                        <a:t>Ethical analysis, public opinion surveys</a:t>
                      </a:r>
                      <a:endParaRPr lang="en-US" altLang="en-US"/>
                    </a:p>
                  </a:txBody>
                  <a:tcPr/>
                </a:tc>
                <a:tc>
                  <a:txBody>
                    <a:bodyPr/>
                    <a:p>
                      <a:pPr>
                        <a:buNone/>
                      </a:pPr>
                      <a:r>
                        <a:rPr lang="en-IN" altLang="en-US"/>
                        <a:t> </a:t>
                      </a:r>
                      <a:r>
                        <a:rPr lang="en-US" altLang="en-US"/>
                        <a:t>Emphasizes animal welfare and owner responsibilities.</a:t>
                      </a:r>
                      <a:endParaRPr lang="en-US" altLang="en-US"/>
                    </a:p>
                  </a:txBody>
                  <a:tcPr/>
                </a:tc>
                <a:tc>
                  <a:txBody>
                    <a:bodyPr/>
                    <a:p>
                      <a:pPr>
                        <a:buNone/>
                      </a:pPr>
                      <a:r>
                        <a:rPr lang="en-IN" altLang="en-US"/>
                        <a:t> </a:t>
                      </a:r>
                      <a:r>
                        <a:rPr lang="en-US" altLang="en-US"/>
                        <a:t>Limited participant diversity; lacks global ethical comparisons.</a:t>
                      </a:r>
                      <a:endParaRPr lang="en-US" altLang="en-US"/>
                    </a:p>
                  </a:txBody>
                  <a:tcPr/>
                </a:tc>
              </a:tr>
            </a:tbl>
          </a:graphicData>
        </a:graphic>
      </p:graphicFrame>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ADBF7CE3-29D9-4203-A481-45960E76618F}" type="slidenum">
              <a:rPr lang="en-US" altLang="en-US"/>
            </a:fld>
            <a:endParaRPr lang="en-US" altLang="en-US"/>
          </a:p>
        </p:txBody>
      </p:sp>
      <p:graphicFrame>
        <p:nvGraphicFramePr>
          <p:cNvPr id="5" name="Table 4"/>
          <p:cNvGraphicFramePr/>
          <p:nvPr/>
        </p:nvGraphicFramePr>
        <p:xfrm>
          <a:off x="1867535" y="109855"/>
          <a:ext cx="8613140" cy="566928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IN" altLang="en-US"/>
                        <a:t> </a:t>
                      </a:r>
                      <a:r>
                        <a:rPr lang="en-US" altLang="en-US"/>
                        <a:t>Wells, D.L.</a:t>
                      </a:r>
                      <a:endParaRPr lang="en-US" altLang="en-US"/>
                    </a:p>
                  </a:txBody>
                  <a:tcPr/>
                </a:tc>
                <a:tc>
                  <a:txBody>
                    <a:bodyPr/>
                    <a:p>
                      <a:pPr>
                        <a:buNone/>
                      </a:pPr>
                      <a:r>
                        <a:rPr lang="en-US" altLang="en-US"/>
                        <a:t>Review of existing literature</a:t>
                      </a:r>
                      <a:endParaRPr lang="en-US" altLang="en-US"/>
                    </a:p>
                  </a:txBody>
                  <a:tcPr/>
                </a:tc>
                <a:tc>
                  <a:txBody>
                    <a:bodyPr/>
                    <a:p>
                      <a:pPr>
                        <a:buNone/>
                      </a:pPr>
                      <a:r>
                        <a:rPr lang="en-IN" altLang="en-US"/>
                        <a:t> </a:t>
                      </a:r>
                      <a:r>
                        <a:rPr lang="en-US" altLang="en-US"/>
                        <a:t>Interaction with pets can enhance mental health and reduce stress.</a:t>
                      </a:r>
                      <a:endParaRPr lang="en-US" altLang="en-US"/>
                    </a:p>
                  </a:txBody>
                  <a:tcPr/>
                </a:tc>
                <a:tc>
                  <a:txBody>
                    <a:bodyPr/>
                    <a:p>
                      <a:pPr>
                        <a:buNone/>
                      </a:pPr>
                      <a:r>
                        <a:rPr lang="en-IN" altLang="en-US"/>
                        <a:t> </a:t>
                      </a:r>
                      <a:r>
                        <a:rPr lang="en-US" altLang="en-US"/>
                        <a:t>Predominantly correlational studies; causality not established</a:t>
                      </a:r>
                      <a:endParaRPr lang="en-US" altLang="en-US"/>
                    </a:p>
                  </a:txBody>
                  <a:tcPr/>
                </a:tc>
              </a:tr>
              <a:tr h="914400">
                <a:tc>
                  <a:txBody>
                    <a:bodyPr/>
                    <a:p>
                      <a:pPr>
                        <a:buNone/>
                      </a:pPr>
                      <a:r>
                        <a:rPr lang="en-IN" altLang="en-US"/>
                        <a:t>  </a:t>
                      </a:r>
                      <a:r>
                        <a:rPr lang="en-US" altLang="en-US"/>
                        <a:t>Wise, C., et al.</a:t>
                      </a:r>
                      <a:endParaRPr lang="en-US" altLang="en-US"/>
                    </a:p>
                  </a:txBody>
                  <a:tcPr/>
                </a:tc>
                <a:tc>
                  <a:txBody>
                    <a:bodyPr/>
                    <a:p>
                      <a:pPr>
                        <a:buNone/>
                      </a:pPr>
                      <a:r>
                        <a:rPr lang="en-US" altLang="en-US"/>
                        <a:t>Environmental exposure assessment</a:t>
                      </a:r>
                      <a:endParaRPr lang="en-US" altLang="en-US"/>
                    </a:p>
                  </a:txBody>
                  <a:tcPr/>
                </a:tc>
                <a:tc>
                  <a:txBody>
                    <a:bodyPr/>
                    <a:p>
                      <a:pPr>
                        <a:buNone/>
                      </a:pPr>
                      <a:r>
                        <a:rPr lang="en-IN" altLang="en-US"/>
                        <a:t> </a:t>
                      </a:r>
                      <a:r>
                        <a:rPr lang="en-US" altLang="en-US"/>
                        <a:t>Higher exposure to household chemicals </a:t>
                      </a:r>
                      <a:r>
                        <a:rPr lang="en-IN" altLang="en-US"/>
                        <a:t> </a:t>
                      </a:r>
                      <a:r>
                        <a:rPr lang="en-US" altLang="en-US"/>
                        <a:t>cancer risk in dogs.</a:t>
                      </a:r>
                      <a:endParaRPr lang="en-US" altLang="en-US"/>
                    </a:p>
                  </a:txBody>
                  <a:tcPr/>
                </a:tc>
                <a:tc>
                  <a:txBody>
                    <a:bodyPr/>
                    <a:p>
                      <a:pPr>
                        <a:buNone/>
                      </a:pPr>
                      <a:r>
                        <a:rPr lang="en-IN" altLang="en-US"/>
                        <a:t> </a:t>
                      </a:r>
                      <a:r>
                        <a:rPr lang="en-US" altLang="en-US"/>
                        <a:t>specific chemical exposures not isolated.</a:t>
                      </a:r>
                      <a:endParaRPr lang="en-US" altLang="en-US"/>
                    </a:p>
                  </a:txBody>
                  <a:tcPr/>
                </a:tc>
              </a:tr>
              <a:tr h="1188720">
                <a:tc>
                  <a:txBody>
                    <a:bodyPr/>
                    <a:p>
                      <a:pPr>
                        <a:buNone/>
                      </a:pPr>
                      <a:r>
                        <a:rPr lang="en-IN"/>
                        <a:t> </a:t>
                      </a:r>
                      <a:r>
                        <a:rPr lang="en-US" altLang="en-US"/>
                        <a:t>Mihalcea, R., Zhu, K.</a:t>
                      </a:r>
                      <a:endParaRPr lang="en-US" altLang="en-US"/>
                    </a:p>
                  </a:txBody>
                  <a:tcPr/>
                </a:tc>
                <a:tc>
                  <a:txBody>
                    <a:bodyPr/>
                    <a:p>
                      <a:pPr>
                        <a:buNone/>
                      </a:pPr>
                      <a:r>
                        <a:rPr lang="en-US" altLang="en-US"/>
                        <a:t>Artificial intelligence, audio and video analysis</a:t>
                      </a:r>
                      <a:endParaRPr lang="en-US" altLang="en-US"/>
                    </a:p>
                  </a:txBody>
                  <a:tcPr/>
                </a:tc>
                <a:tc>
                  <a:txBody>
                    <a:bodyPr/>
                    <a:p>
                      <a:pPr>
                        <a:buNone/>
                      </a:pPr>
                      <a:r>
                        <a:rPr lang="en-IN" altLang="en-US"/>
                        <a:t> </a:t>
                      </a:r>
                      <a:r>
                        <a:rPr lang="en-US" altLang="en-US"/>
                        <a:t>AI models trained on extensive datasets can identify patterns in dog barks</a:t>
                      </a:r>
                      <a:endParaRPr lang="en-US" altLang="en-US"/>
                    </a:p>
                  </a:txBody>
                  <a:tcPr/>
                </a:tc>
                <a:tc>
                  <a:txBody>
                    <a:bodyPr/>
                    <a:p>
                      <a:pPr>
                        <a:buNone/>
                      </a:pPr>
                      <a:r>
                        <a:rPr lang="en-US" altLang="en-US"/>
                        <a:t>datasets</a:t>
                      </a:r>
                      <a:r>
                        <a:rPr lang="en-IN" altLang="en-US"/>
                        <a:t> </a:t>
                      </a:r>
                      <a:r>
                        <a:rPr lang="en-US" altLang="en-US"/>
                        <a:t>interpretations may lack contextual accuracy.</a:t>
                      </a:r>
                      <a:endParaRPr lang="en-US" altLang="en-US"/>
                    </a:p>
                  </a:txBody>
                  <a:tcPr/>
                </a:tc>
              </a:tr>
              <a:tr h="1188720">
                <a:tc>
                  <a:txBody>
                    <a:bodyPr/>
                    <a:p>
                      <a:pPr>
                        <a:buNone/>
                      </a:pPr>
                      <a:r>
                        <a:rPr lang="en-US" altLang="en-US"/>
                        <a:t>Weng, H.-Y., Ogata, N.</a:t>
                      </a:r>
                      <a:endParaRPr lang="en-US" altLang="en-US"/>
                    </a:p>
                  </a:txBody>
                  <a:tcPr/>
                </a:tc>
                <a:tc>
                  <a:txBody>
                    <a:bodyPr/>
                    <a:p>
                      <a:pPr>
                        <a:buNone/>
                      </a:pPr>
                      <a:r>
                        <a:rPr lang="en-IN" altLang="en-US"/>
                        <a:t> </a:t>
                      </a:r>
                      <a:r>
                        <a:rPr lang="en-US" altLang="en-US"/>
                        <a:t>Longitudinal survey study</a:t>
                      </a:r>
                      <a:endParaRPr lang="en-US" altLang="en-US"/>
                    </a:p>
                  </a:txBody>
                  <a:tcPr/>
                </a:tc>
                <a:tc>
                  <a:txBody>
                    <a:bodyPr/>
                    <a:p>
                      <a:pPr>
                        <a:buNone/>
                      </a:pPr>
                      <a:r>
                        <a:rPr lang="en-US" altLang="en-US"/>
                        <a:t>dentified changes in pet behavior and human-animal interactions</a:t>
                      </a:r>
                      <a:endParaRPr lang="en-US" altLang="en-US"/>
                    </a:p>
                  </a:txBody>
                  <a:tcPr/>
                </a:tc>
                <a:tc>
                  <a:txBody>
                    <a:bodyPr/>
                    <a:p>
                      <a:pPr>
                        <a:buNone/>
                      </a:pPr>
                      <a:r>
                        <a:rPr lang="en-IN" altLang="en-US"/>
                        <a:t> </a:t>
                      </a:r>
                      <a:r>
                        <a:rPr lang="en-US" altLang="en-US"/>
                        <a:t>Relied on self-reported data; potential recall bias.</a:t>
                      </a:r>
                      <a:endParaRPr lang="en-US" altLang="en-US"/>
                    </a:p>
                  </a:txBody>
                  <a:tcPr/>
                </a:tc>
              </a:tr>
            </a:tbl>
          </a:graphicData>
        </a:graphic>
      </p:graphicFrame>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ADBF7CE3-29D9-4203-A481-45960E76618F}" type="slidenum">
              <a:rPr lang="en-US" altLang="en-US"/>
            </a:fld>
            <a:endParaRPr lang="en-US" altLang="en-US"/>
          </a:p>
        </p:txBody>
      </p:sp>
      <p:graphicFrame>
        <p:nvGraphicFramePr>
          <p:cNvPr id="5" name="Table 4"/>
          <p:cNvGraphicFramePr/>
          <p:nvPr/>
        </p:nvGraphicFramePr>
        <p:xfrm>
          <a:off x="1867535" y="109855"/>
          <a:ext cx="8613140" cy="5394960"/>
        </p:xfrm>
        <a:graphic>
          <a:graphicData uri="http://schemas.openxmlformats.org/drawingml/2006/table">
            <a:tbl>
              <a:tblPr firstRow="1" bandRow="1">
                <a:tableStyleId>{5C22544A-7EE6-4342-B048-85BDC9FD1C3A}</a:tableStyleId>
              </a:tblPr>
              <a:tblGrid>
                <a:gridCol w="2153285"/>
                <a:gridCol w="2153285"/>
                <a:gridCol w="2162175"/>
                <a:gridCol w="2144395"/>
              </a:tblGrid>
              <a:tr h="365760">
                <a:tc>
                  <a:txBody>
                    <a:bodyPr/>
                    <a:p>
                      <a:pPr>
                        <a:buNone/>
                      </a:pPr>
                      <a:r>
                        <a:rPr lang="en-IN" altLang="en-US"/>
                        <a:t>AUTHOR NAME</a:t>
                      </a:r>
                      <a:endParaRPr lang="en-IN" altLang="en-US"/>
                    </a:p>
                  </a:txBody>
                  <a:tcPr/>
                </a:tc>
                <a:tc>
                  <a:txBody>
                    <a:bodyPr/>
                    <a:p>
                      <a:pPr>
                        <a:buNone/>
                      </a:pPr>
                      <a:r>
                        <a:rPr lang="en-IN" altLang="en-US"/>
                        <a:t>APPROACHES</a:t>
                      </a:r>
                      <a:endParaRPr lang="en-IN" altLang="en-US"/>
                    </a:p>
                  </a:txBody>
                  <a:tcPr/>
                </a:tc>
                <a:tc>
                  <a:txBody>
                    <a:bodyPr/>
                    <a:p>
                      <a:pPr>
                        <a:buNone/>
                      </a:pPr>
                      <a:r>
                        <a:rPr lang="en-IN" altLang="en-US"/>
                        <a:t>FINDINGS</a:t>
                      </a:r>
                      <a:endParaRPr lang="en-IN" altLang="en-US"/>
                    </a:p>
                  </a:txBody>
                  <a:tcPr/>
                </a:tc>
                <a:tc>
                  <a:txBody>
                    <a:bodyPr/>
                    <a:p>
                      <a:pPr>
                        <a:buNone/>
                      </a:pPr>
                      <a:r>
                        <a:rPr lang="en-IN" altLang="en-US"/>
                        <a:t>LIMITATIONS</a:t>
                      </a:r>
                      <a:endParaRPr lang="en-IN" altLang="en-US"/>
                    </a:p>
                  </a:txBody>
                  <a:tcPr/>
                </a:tc>
              </a:tr>
              <a:tr h="1737360">
                <a:tc>
                  <a:txBody>
                    <a:bodyPr/>
                    <a:p>
                      <a:pPr>
                        <a:buNone/>
                      </a:pPr>
                      <a:r>
                        <a:rPr lang="en-IN" altLang="en-US"/>
                        <a:t> </a:t>
                      </a:r>
                      <a:r>
                        <a:rPr lang="en-US" altLang="en-US"/>
                        <a:t>Sadeghi, E., et al.</a:t>
                      </a:r>
                      <a:endParaRPr lang="en-US" altLang="en-US"/>
                    </a:p>
                  </a:txBody>
                  <a:tcPr/>
                </a:tc>
                <a:tc>
                  <a:txBody>
                    <a:bodyPr/>
                    <a:p>
                      <a:pPr>
                        <a:buNone/>
                      </a:pPr>
                      <a:r>
                        <a:rPr lang="en-US" altLang="en-US"/>
                        <a:t>Radar technology, machine learning</a:t>
                      </a:r>
                      <a:endParaRPr lang="en-US" altLang="en-US"/>
                    </a:p>
                  </a:txBody>
                  <a:tcPr/>
                </a:tc>
                <a:tc>
                  <a:txBody>
                    <a:bodyPr/>
                    <a:p>
                      <a:pPr>
                        <a:buNone/>
                      </a:pPr>
                      <a:r>
                        <a:rPr lang="en-US" altLang="en-US"/>
                        <a:t>Developed a non-invasive method to monitor pet activities and postures,</a:t>
                      </a:r>
                      <a:endParaRPr lang="en-US" altLang="en-US"/>
                    </a:p>
                  </a:txBody>
                  <a:tcPr/>
                </a:tc>
                <a:tc>
                  <a:txBody>
                    <a:bodyPr/>
                    <a:p>
                      <a:pPr>
                        <a:buNone/>
                      </a:pPr>
                      <a:r>
                        <a:rPr lang="en-US" altLang="en-US"/>
                        <a:t>Requires specialized equipment; applicability in home settings needs further testing.</a:t>
                      </a:r>
                      <a:endParaRPr lang="en-US" altLang="en-US"/>
                    </a:p>
                  </a:txBody>
                  <a:tcPr/>
                </a:tc>
              </a:tr>
              <a:tr h="914400">
                <a:tc>
                  <a:txBody>
                    <a:bodyPr/>
                    <a:p>
                      <a:pPr>
                        <a:buNone/>
                      </a:pPr>
                      <a:r>
                        <a:rPr lang="en-IN" altLang="en-US"/>
                        <a:t>  </a:t>
                      </a:r>
                      <a:r>
                        <a:rPr lang="en-US" altLang="en-US"/>
                        <a:t>McDonald, S.E., O'Connor, K.E., Matijczak, A., et al.</a:t>
                      </a:r>
                      <a:endParaRPr lang="en-US" altLang="en-US"/>
                    </a:p>
                  </a:txBody>
                  <a:tcPr/>
                </a:tc>
                <a:tc>
                  <a:txBody>
                    <a:bodyPr/>
                    <a:p>
                      <a:pPr>
                        <a:buNone/>
                      </a:pPr>
                      <a:r>
                        <a:rPr lang="en-IN" altLang="en-US"/>
                        <a:t> </a:t>
                      </a:r>
                      <a:r>
                        <a:rPr lang="en-US" altLang="en-US"/>
                        <a:t>Cross-sectional survey during the COVID-19 pandemic</a:t>
                      </a:r>
                      <a:endParaRPr lang="en-US" altLang="en-US"/>
                    </a:p>
                  </a:txBody>
                  <a:tcPr/>
                </a:tc>
                <a:tc>
                  <a:txBody>
                    <a:bodyPr/>
                    <a:p>
                      <a:pPr>
                        <a:buNone/>
                      </a:pPr>
                      <a:r>
                        <a:rPr lang="en-IN" altLang="en-US"/>
                        <a:t> </a:t>
                      </a:r>
                      <a:r>
                        <a:rPr lang="en-US" altLang="en-US"/>
                        <a:t>Pet ownership was associated with increased well-being and reduced loneliness during lockdown periods.</a:t>
                      </a:r>
                      <a:endParaRPr lang="en-US" altLang="en-US"/>
                    </a:p>
                  </a:txBody>
                  <a:tcPr/>
                </a:tc>
                <a:tc>
                  <a:txBody>
                    <a:bodyPr/>
                    <a:p>
                      <a:pPr>
                        <a:buNone/>
                      </a:pPr>
                      <a:r>
                        <a:rPr lang="en-US" altLang="en-US"/>
                        <a:t>Self-reported data; potential bias due to the unique context of the pandemic.</a:t>
                      </a:r>
                      <a:r>
                        <a:rPr lang="en-IN"/>
                        <a:t> </a:t>
                      </a:r>
                      <a:endParaRPr lang="en-IN"/>
                    </a:p>
                  </a:txBody>
                  <a:tcPr/>
                </a:tc>
              </a:tr>
              <a:tr h="1188720">
                <a:tc>
                  <a:txBody>
                    <a:bodyPr/>
                    <a:p>
                      <a:pPr>
                        <a:buNone/>
                      </a:pPr>
                      <a:r>
                        <a:rPr lang="en-US" altLang="en-US"/>
                        <a:t>Cheng, Y.-C., Lin, C.H., Wang, C., Kant, Y., Tulyakov, S., Schwing, A., Gui, L., Lee, H.-Y.</a:t>
                      </a:r>
                      <a:endParaRPr lang="en-US" altLang="en-US"/>
                    </a:p>
                  </a:txBody>
                  <a:tcPr/>
                </a:tc>
                <a:tc>
                  <a:txBody>
                    <a:bodyPr/>
                    <a:p>
                      <a:pPr>
                        <a:buNone/>
                      </a:pPr>
                      <a:r>
                        <a:rPr lang="en-US" altLang="en-US"/>
                        <a:t>Artificial intelligence, 3D modeling</a:t>
                      </a:r>
                      <a:endParaRPr lang="en-US" altLang="en-US"/>
                    </a:p>
                  </a:txBody>
                  <a:tcPr/>
                </a:tc>
                <a:tc>
                  <a:txBody>
                    <a:bodyPr/>
                    <a:p>
                      <a:pPr>
                        <a:buNone/>
                      </a:pPr>
                      <a:r>
                        <a:rPr lang="en-IN" altLang="en-US"/>
                        <a:t> </a:t>
                      </a:r>
                      <a:r>
                        <a:rPr lang="en-US" altLang="en-US"/>
                        <a:t>Introduction of a pipeline to model realistic animal motions within 3D environments</a:t>
                      </a:r>
                      <a:r>
                        <a:rPr lang="en-IN" altLang="en-US"/>
                        <a:t>.</a:t>
                      </a:r>
                      <a:endParaRPr lang="en-IN" altLang="en-US"/>
                    </a:p>
                  </a:txBody>
                  <a:tcPr/>
                </a:tc>
                <a:tc>
                  <a:txBody>
                    <a:bodyPr/>
                    <a:p>
                      <a:pPr>
                        <a:buNone/>
                      </a:pPr>
                      <a:r>
                        <a:rPr lang="en-US" altLang="en-US"/>
                        <a:t>large datasets; real-time application feasibility requires further exploration.</a:t>
                      </a:r>
                      <a:endParaRPr lang="en-US" altLang="en-US"/>
                    </a:p>
                  </a:txBody>
                  <a:tcPr/>
                </a:tc>
              </a:tr>
            </a:tbl>
          </a:graphicData>
        </a:graphic>
      </p:graphicFrame>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21603"/>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sp>
        <p:nvSpPr>
          <p:cNvPr id="3" name="TextBox 2"/>
          <p:cNvSpPr txBox="1"/>
          <p:nvPr/>
        </p:nvSpPr>
        <p:spPr>
          <a:xfrm>
            <a:off x="812800" y="1017905"/>
            <a:ext cx="10668000" cy="5320665"/>
          </a:xfrm>
          <a:prstGeom prst="rect">
            <a:avLst/>
          </a:prstGeom>
          <a:noFill/>
        </p:spPr>
        <p:txBody>
          <a:bodyPr wrap="square">
            <a:noAutofit/>
          </a:bodyPr>
          <a:lstStyle/>
          <a:p>
            <a:pPr marL="0" indent="0" algn="just">
              <a:buFont typeface="Wingdings" panose="05000000000000000000" pitchFamily="2" charset="2"/>
              <a:buNone/>
            </a:pPr>
            <a:r>
              <a:rPr lang="en-US" altLang="en-US" sz="2000" dirty="0">
                <a:solidFill>
                  <a:schemeClr val="dk1"/>
                </a:solidFill>
                <a:latin typeface="Cambria" panose="02040503050406030204" pitchFamily="18" charset="0"/>
                <a:ea typeface="Cambria" panose="02040503050406030204" pitchFamily="18" charset="0"/>
                <a:cs typeface="+mn-cs"/>
              </a:rPr>
              <a:t>PetConnect is designed using a modular architecture to enhance scalability, maintainability, and ease of development. Each module is responsible for a distinct functionality, allowing seamless integration and efficient handling of various processes. By dividing the project into modules, the system ensures better resource management, improved debugging, and easier feature expansion.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r>
              <a:rPr lang="en-US" sz="2000" b="1" dirty="0">
                <a:solidFill>
                  <a:srgbClr val="FF0000"/>
                </a:solidFill>
                <a:latin typeface="Cambria" panose="02040503050406030204" pitchFamily="18" charset="0"/>
                <a:ea typeface="Cambria" panose="02040503050406030204" pitchFamily="18" charset="0"/>
                <a:cs typeface="+mn-cs"/>
                <a:sym typeface="+mn-ea"/>
              </a:rPr>
              <a:t>Modular Breakdown</a:t>
            </a: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0" indent="0" algn="just">
              <a:buFont typeface="Wingdings" panose="05000000000000000000" pitchFamily="2" charset="2"/>
              <a:buNone/>
            </a:pP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Module 1: Data Collection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This module is responsible for gathering information from pet shops, including product inventories, service availability, and business details. It integrates with external APIs, such as Google Maps for location data and Firebase for real-time updates. The functionality of this module ensures accurate and up-to-date data for users browsing the platform.</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1800" b="1" dirty="0">
              <a:solidFill>
                <a:srgbClr val="FF0000"/>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2: (e.g., Data Processing) – Explain its role</a:t>
            </a: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3: (e.g., Analysis &amp; Output) – Explain its importance</a:t>
            </a:r>
            <a:endParaRPr lang="en-IN" sz="2400" dirty="0">
              <a:solidFill>
                <a:schemeClr val="dk1"/>
              </a:solidFill>
              <a:latin typeface="Cambria" panose="02040503050406030204" pitchFamily="18" charset="0"/>
              <a:ea typeface="Cambria" panose="02040503050406030204" pitchFamily="18" charset="0"/>
              <a:cs typeface="+mn-cs"/>
            </a:endParaRPr>
          </a:p>
        </p:txBody>
      </p:sp>
    </p:spTree>
  </p:cSld>
  <p:clrMapOvr>
    <a:masterClrMapping/>
  </p:clrMapOvr>
  <p:transition spd="slow">
    <p:blinds dir="vert"/>
  </p:transition>
</p:sld>
</file>

<file path=ppt/tags/tag1.xml><?xml version="1.0" encoding="utf-8"?>
<p:tagLst xmlns:p="http://schemas.openxmlformats.org/presentationml/2006/main">
  <p:tag name="TABLE_ENDDRAG_ORIGIN_RECT" val="471*192"/>
  <p:tag name="TABLE_ENDDRAG_RECT" val="223*154*471*192"/>
</p:tagLst>
</file>

<file path=ppt/tags/tag2.xml><?xml version="1.0" encoding="utf-8"?>
<p:tagLst xmlns:p="http://schemas.openxmlformats.org/presentationml/2006/main">
  <p:tag name="TABLE_ENDDRAG_ORIGIN_RECT" val="801*386"/>
  <p:tag name="TABLE_ENDDRAG_RECT" val="95*41*801*386"/>
</p:tagLst>
</file>

<file path=ppt/tags/tag3.xml><?xml version="1.0" encoding="utf-8"?>
<p:tagLst xmlns:p="http://schemas.openxmlformats.org/presentationml/2006/main">
  <p:tag name="TABLE_ENDDRAG_ORIGIN_RECT" val="678*397"/>
  <p:tag name="TABLE_ENDDRAG_RECT" val="144*66*678*39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7950</Words>
  <Application>WPS Presentation</Application>
  <PresentationFormat>Widescreen</PresentationFormat>
  <Paragraphs>317</Paragraphs>
  <Slides>17</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Calibri</vt:lpstr>
      <vt:lpstr>Calibri Light</vt:lpstr>
      <vt:lpstr>Times New Roman</vt:lpstr>
      <vt:lpstr>Tahoma</vt:lpstr>
      <vt:lpstr>Verdana</vt:lpstr>
      <vt:lpstr>Cambria</vt:lpstr>
      <vt:lpstr>Arial</vt:lpstr>
      <vt:lpstr>Bookman Old Style</vt:lpstr>
      <vt:lpstr>Microsoft YaHei</vt:lpstr>
      <vt:lpstr>Arial Unicode MS</vt:lpstr>
      <vt:lpstr>Office Theme</vt:lpstr>
      <vt:lpstr>BCA CAPSTONE PROJECT (Review I)  Pet Connect </vt:lpstr>
      <vt:lpstr>Content</vt:lpstr>
      <vt:lpstr>Problem Statement</vt:lpstr>
      <vt:lpstr>Problem Statement</vt:lpstr>
      <vt:lpstr>Literature Survey</vt:lpstr>
      <vt:lpstr>Literature Review</vt:lpstr>
      <vt:lpstr>PowerPoint 演示文稿</vt:lpstr>
      <vt:lpstr>PowerPoint 演示文稿</vt:lpstr>
      <vt:lpstr>Module Design</vt:lpstr>
      <vt:lpstr>Module Design</vt:lpstr>
      <vt:lpstr>Module Design</vt:lpstr>
      <vt:lpstr>FlowChart Of Module Design</vt:lpstr>
      <vt:lpstr>Tools And Technologies To Be Used</vt:lpstr>
      <vt:lpstr>Timeline of the Project (Gantt Chart)</vt:lpstr>
      <vt:lpstr>Github Link</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WPS_1717428918</cp:lastModifiedBy>
  <cp:revision>924</cp:revision>
  <cp:lastPrinted>2018-07-24T06:37:00Z</cp:lastPrinted>
  <dcterms:created xsi:type="dcterms:W3CDTF">2018-06-07T04:06:00Z</dcterms:created>
  <dcterms:modified xsi:type="dcterms:W3CDTF">2025-02-28T11:45:34Z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D9C15B900E0A49BEA1A164FEED07D723_12</vt:lpwstr>
  </property>
  <property fmtid="{D5CDD505-2E9C-101B-9397-08002B2CF9AE}" pid="3" name="KSOProductBuildVer">
    <vt:lpwstr>1033-12.2.0.19805</vt:lpwstr>
  </property>
</Properties>
</file>