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475" r:id="rId3"/>
    <p:sldId id="257" r:id="rId4"/>
    <p:sldId id="269" r:id="rId6"/>
    <p:sldId id="485" r:id="rId7"/>
    <p:sldId id="477" r:id="rId8"/>
    <p:sldId id="488" r:id="rId9"/>
    <p:sldId id="478" r:id="rId10"/>
    <p:sldId id="486" r:id="rId11"/>
    <p:sldId id="487" r:id="rId12"/>
    <p:sldId id="476" r:id="rId13"/>
    <p:sldId id="270" r:id="rId14"/>
    <p:sldId id="268" r:id="rId15"/>
    <p:sldId id="265" r:id="rId16"/>
    <p:sldId id="266" r:id="rId17"/>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9" d="100"/>
          <a:sy n="89" d="100"/>
        </p:scale>
        <p:origin x="686" y="72"/>
      </p:cViewPr>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a:p>
        </p:txBody>
      </p:sp>
      <p:pic>
        <p:nvPicPr>
          <p:cNvPr id="1031" name="Picture 7"/>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BCA CAPSTONE PROJECT (Review I)</a:t>
            </a:r>
            <a:br>
              <a:rPr lang="en-IN" sz="28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Pet Connect</a:t>
            </a:r>
            <a:br>
              <a:rPr lang="en-US" sz="24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0183" y="1273278"/>
            <a:ext cx="10515600" cy="4661672"/>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Bachelor of Computer Applications(BCA)</a:t>
            </a:r>
            <a:endParaRPr lang="en-US" sz="1400" b="1" dirty="0">
              <a:solidFill>
                <a:srgbClr val="A71180"/>
              </a:solidFill>
              <a:latin typeface="Times New Roman" panose="02020603050405020304" pitchFamily="18" charset="0"/>
              <a:cs typeface="Times New Roman" panose="02020603050405020304" pitchFamily="18" charset="0"/>
            </a:endParaRPr>
          </a:p>
          <a:p>
            <a:pPr marL="0" indent="0" algn="ctr">
              <a:buNone/>
            </a:pPr>
            <a:r>
              <a:rPr lang="en-US" sz="1400" b="1" dirty="0">
                <a:solidFill>
                  <a:srgbClr val="FF0000"/>
                </a:solidFill>
                <a:latin typeface="Times New Roman" panose="02020603050405020304" pitchFamily="18" charset="0"/>
                <a:cs typeface="Times New Roman" panose="02020603050405020304" pitchFamily="18" charset="0"/>
                <a:sym typeface="+mn-ea"/>
              </a:rPr>
              <a:t>Project Team No : </a:t>
            </a:r>
            <a:r>
              <a:rPr lang="en-IN" altLang="en-US" sz="1400" b="1" dirty="0">
                <a:solidFill>
                  <a:srgbClr val="FF0000"/>
                </a:solidFill>
                <a:latin typeface="Times New Roman" panose="02020603050405020304" pitchFamily="18" charset="0"/>
                <a:cs typeface="Times New Roman" panose="02020603050405020304" pitchFamily="18" charset="0"/>
                <a:sym typeface="+mn-ea"/>
              </a:rPr>
              <a:t>89</a:t>
            </a:r>
            <a:endParaRPr lang="en-US" sz="14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400" b="1" dirty="0">
              <a:solidFill>
                <a:srgbClr val="A71180"/>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endParaRPr lang="en-IN" sz="1400" b="1" dirty="0">
              <a:latin typeface="Times New Roman" panose="02020603050405020304" pitchFamily="18" charset="0"/>
              <a:cs typeface="Times New Roman" panose="02020603050405020304" pitchFamily="18" charset="0"/>
            </a:endParaRPr>
          </a:p>
          <a:p>
            <a:pPr marL="0" indent="0" algn="ctr" eaLnBrk="1" hangingPunct="1">
              <a:buNone/>
              <a:defRPr/>
            </a:pPr>
            <a:r>
              <a:rPr lang="en-IN" sz="2400" b="1" dirty="0">
                <a:solidFill>
                  <a:srgbClr val="C00000"/>
                </a:solidFill>
                <a:latin typeface="Times New Roman" panose="02020603050405020304" pitchFamily="18" charset="0"/>
                <a:cs typeface="Times New Roman" panose="02020603050405020304" pitchFamily="18" charset="0"/>
              </a:rPr>
              <a:t>ms. Dhanya</a:t>
            </a:r>
            <a:br>
              <a:rPr lang="en-IN" sz="1800" b="1" dirty="0">
                <a:solidFill>
                  <a:srgbClr val="C00000"/>
                </a:solidFill>
                <a:latin typeface="Times New Roman" panose="02020603050405020304" pitchFamily="18" charset="0"/>
                <a:cs typeface="Times New Roman" panose="02020603050405020304" pitchFamily="18" charset="0"/>
              </a:rPr>
            </a:br>
            <a:r>
              <a:rPr lang="en-IN" sz="1200" b="1" dirty="0">
                <a:solidFill>
                  <a:srgbClr val="C00000"/>
                </a:solidFill>
                <a:latin typeface="Times New Roman" panose="02020603050405020304" pitchFamily="18" charset="0"/>
                <a:cs typeface="Times New Roman" panose="02020603050405020304" pitchFamily="18" charset="0"/>
              </a:rPr>
              <a:t>Designation, Department</a:t>
            </a:r>
            <a:br>
              <a:rPr lang="en-IN" sz="1100" b="1" dirty="0">
                <a:solidFill>
                  <a:srgbClr val="C00000"/>
                </a:solidFill>
                <a:latin typeface="Times New Roman" panose="02020603050405020304" pitchFamily="18" charset="0"/>
                <a:cs typeface="Times New Roman" panose="02020603050405020304" pitchFamily="18" charset="0"/>
              </a:rPr>
            </a:br>
            <a:r>
              <a:rPr lang="en-US" sz="1400" b="1" dirty="0">
                <a:solidFill>
                  <a:srgbClr val="C00000"/>
                </a:solidFill>
                <a:latin typeface="Times New Roman" panose="02020603050405020304" pitchFamily="18" charset="0"/>
                <a:cs typeface="Times New Roman" panose="02020603050405020304" pitchFamily="18" charset="0"/>
              </a:rPr>
              <a:t>School</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graphicFrame>
        <p:nvGraphicFramePr>
          <p:cNvPr id="5" name="Table 4"/>
          <p:cNvGraphicFramePr>
            <a:graphicFrameLocks noGrp="1"/>
          </p:cNvGraphicFramePr>
          <p:nvPr>
            <p:custDataLst>
              <p:tags r:id="rId1"/>
            </p:custDataLst>
          </p:nvPr>
        </p:nvGraphicFramePr>
        <p:xfrm>
          <a:off x="2837180" y="1967865"/>
          <a:ext cx="6183630" cy="2736215"/>
        </p:xfrm>
        <a:graphic>
          <a:graphicData uri="http://schemas.openxmlformats.org/drawingml/2006/table">
            <a:tbl>
              <a:tblPr firstRow="1" bandRow="1">
                <a:tableStyleId>{5C22544A-7EE6-4342-B048-85BDC9FD1C3A}</a:tableStyleId>
              </a:tblPr>
              <a:tblGrid>
                <a:gridCol w="3199130"/>
                <a:gridCol w="2984500"/>
              </a:tblGrid>
              <a:tr h="365760">
                <a:tc>
                  <a:txBody>
                    <a:bodyPr/>
                    <a:lstStyle/>
                    <a:p>
                      <a:pPr algn="ctr"/>
                      <a:r>
                        <a:rPr lang="en-US" dirty="0">
                          <a:latin typeface="Times New Roman" panose="02020603050405020304" pitchFamily="18" charset="0"/>
                          <a:cs typeface="Times New Roman" panose="02020603050405020304" pitchFamily="18" charset="0"/>
                        </a:rPr>
                        <a:t>Name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Roll Number</a:t>
                      </a:r>
                      <a:endParaRPr lang="en-US" dirty="0">
                        <a:latin typeface="Times New Roman" panose="02020603050405020304" pitchFamily="18" charset="0"/>
                        <a:cs typeface="Times New Roman" panose="02020603050405020304" pitchFamily="18" charset="0"/>
                      </a:endParaRPr>
                    </a:p>
                  </a:txBody>
                  <a:tcPr/>
                </a:tc>
              </a:tr>
              <a:tr h="365760">
                <a:tc>
                  <a:txBody>
                    <a:bodyPr/>
                    <a:lstStyle/>
                    <a:p>
                      <a:pPr algn="ctr"/>
                      <a:r>
                        <a:rPr lang="en-US" altLang="en-IN" dirty="0">
                          <a:latin typeface="Times New Roman" panose="02020603050405020304" pitchFamily="18" charset="0"/>
                          <a:cs typeface="Times New Roman" panose="02020603050405020304" pitchFamily="18" charset="0"/>
                        </a:rPr>
                        <a:t>Tanuj</a:t>
                      </a:r>
                      <a:endParaRPr lang="en-US" altLang="en-IN" dirty="0">
                        <a:latin typeface="Times New Roman" panose="02020603050405020304" pitchFamily="18" charset="0"/>
                        <a:cs typeface="Times New Roman" panose="02020603050405020304" pitchFamily="18" charset="0"/>
                      </a:endParaRPr>
                    </a:p>
                  </a:txBody>
                  <a:tcPr/>
                </a:tc>
                <a:tc>
                  <a:txBody>
                    <a:bodyPr/>
                    <a:lstStyle/>
                    <a:p>
                      <a:pPr algn="ctr"/>
                      <a:r>
                        <a:rPr lang="en-IN" altLang="en-US" dirty="0">
                          <a:latin typeface="Times New Roman" panose="02020603050405020304" pitchFamily="18" charset="0"/>
                          <a:cs typeface="Times New Roman" panose="02020603050405020304" pitchFamily="18" charset="0"/>
                        </a:rPr>
                        <a:t>20231BCD0115</a:t>
                      </a:r>
                      <a:endParaRPr lang="en-IN" altLang="en-US" dirty="0">
                        <a:latin typeface="Times New Roman" panose="02020603050405020304" pitchFamily="18" charset="0"/>
                        <a:cs typeface="Times New Roman" panose="02020603050405020304" pitchFamily="18" charset="0"/>
                      </a:endParaRPr>
                    </a:p>
                  </a:txBody>
                  <a:tcPr/>
                </a:tc>
              </a:tr>
              <a:tr h="450215">
                <a:tc>
                  <a:txBody>
                    <a:bodyPr/>
                    <a:lstStyle/>
                    <a:p>
                      <a:pPr algn="ctr"/>
                      <a:r>
                        <a:rPr lang="en-IN" altLang="en-US" sz="1800" dirty="0">
                          <a:latin typeface="Times New Roman" panose="02020603050405020304" pitchFamily="18" charset="0"/>
                          <a:cs typeface="Times New Roman" panose="02020603050405020304" pitchFamily="18" charset="0"/>
                          <a:sym typeface="+mn-ea"/>
                        </a:rPr>
                        <a:t>j.Harshavardhan Reddy</a:t>
                      </a:r>
                      <a:endParaRPr lang="en-IN" altLang="en-US">
                        <a:latin typeface="Times New Roman" panose="02020603050405020304" pitchFamily="18" charset="0"/>
                        <a:cs typeface="Times New Roman" panose="02020603050405020304" pitchFamily="18" charset="0"/>
                      </a:endParaRPr>
                    </a:p>
                  </a:txBody>
                  <a:tcPr/>
                </a:tc>
                <a:tc>
                  <a:txBody>
                    <a:bodyPr/>
                    <a:lstStyle/>
                    <a:p>
                      <a:pPr algn="ctr"/>
                      <a:r>
                        <a:rPr lang="en-IN" altLang="en-US">
                          <a:latin typeface="Times New Roman" panose="02020603050405020304" pitchFamily="18" charset="0"/>
                          <a:cs typeface="Times New Roman" panose="02020603050405020304" pitchFamily="18" charset="0"/>
                        </a:rPr>
                        <a:t>20231BCD0120</a:t>
                      </a:r>
                      <a:endParaRPr lang="en-IN" altLang="en-US">
                        <a:latin typeface="Times New Roman" panose="02020603050405020304" pitchFamily="18" charset="0"/>
                        <a:cs typeface="Times New Roman" panose="02020603050405020304" pitchFamily="18" charset="0"/>
                      </a:endParaRPr>
                    </a:p>
                  </a:txBody>
                  <a:tcPr/>
                </a:tc>
              </a:tr>
              <a:tr h="365760">
                <a:tc>
                  <a:txBody>
                    <a:bodyPr/>
                    <a:lstStyle/>
                    <a:p>
                      <a:pPr algn="ctr"/>
                      <a:r>
                        <a:rPr lang="en-IN" altLang="en-US">
                          <a:latin typeface="Times New Roman" panose="02020603050405020304" pitchFamily="18" charset="0"/>
                          <a:cs typeface="Times New Roman" panose="02020603050405020304" pitchFamily="18" charset="0"/>
                        </a:rPr>
                        <a:t>N.Nikhitha</a:t>
                      </a:r>
                      <a:endParaRPr lang="en-IN" altLang="en-US">
                        <a:latin typeface="Times New Roman" panose="02020603050405020304" pitchFamily="18" charset="0"/>
                        <a:cs typeface="Times New Roman" panose="02020603050405020304" pitchFamily="18" charset="0"/>
                      </a:endParaRPr>
                    </a:p>
                  </a:txBody>
                  <a:tcPr/>
                </a:tc>
                <a:tc>
                  <a:txBody>
                    <a:bodyPr/>
                    <a:lstStyle/>
                    <a:p>
                      <a:pPr algn="ctr"/>
                      <a:r>
                        <a:rPr lang="en-IN" altLang="en-US" dirty="0">
                          <a:latin typeface="Times New Roman" panose="02020603050405020304" pitchFamily="18" charset="0"/>
                          <a:cs typeface="Times New Roman" panose="02020603050405020304" pitchFamily="18" charset="0"/>
                        </a:rPr>
                        <a:t>20231BCD088</a:t>
                      </a:r>
                      <a:endParaRPr lang="en-IN" altLang="en-US" dirty="0">
                        <a:latin typeface="Times New Roman" panose="02020603050405020304" pitchFamily="18" charset="0"/>
                        <a:cs typeface="Times New Roman" panose="02020603050405020304" pitchFamily="18" charset="0"/>
                      </a:endParaRPr>
                    </a:p>
                  </a:txBody>
                  <a:tcPr/>
                </a:tc>
              </a:tr>
              <a:tr h="1188720">
                <a:tc>
                  <a:txBody>
                    <a:bodyPr/>
                    <a:lstStyle/>
                    <a:p>
                      <a:pPr algn="ctr"/>
                      <a:r>
                        <a:rPr lang="en-IN" altLang="en-US">
                          <a:latin typeface="Times New Roman" panose="02020603050405020304" pitchFamily="18" charset="0"/>
                          <a:cs typeface="Times New Roman" panose="02020603050405020304" pitchFamily="18" charset="0"/>
                        </a:rPr>
                        <a:t>B.Shravani</a:t>
                      </a:r>
                      <a:endParaRPr lang="en-IN" altLang="en-US">
                        <a:latin typeface="Times New Roman" panose="02020603050405020304" pitchFamily="18" charset="0"/>
                        <a:cs typeface="Times New Roman" panose="02020603050405020304" pitchFamily="18" charset="0"/>
                      </a:endParaRPr>
                    </a:p>
                    <a:p>
                      <a:pPr algn="ctr"/>
                      <a:endParaRPr lang="en-IN" altLang="en-US">
                        <a:latin typeface="Times New Roman" panose="02020603050405020304" pitchFamily="18" charset="0"/>
                        <a:cs typeface="Times New Roman" panose="02020603050405020304" pitchFamily="18" charset="0"/>
                      </a:endParaRPr>
                    </a:p>
                    <a:p>
                      <a:pPr algn="ctr"/>
                      <a:r>
                        <a:rPr lang="en-US" altLang="en-IN">
                          <a:latin typeface="Times New Roman" panose="02020603050405020304" pitchFamily="18" charset="0"/>
                          <a:cs typeface="Times New Roman" panose="02020603050405020304" pitchFamily="18" charset="0"/>
                        </a:rPr>
                        <a:t>Varshitha</a:t>
                      </a:r>
                      <a:endParaRPr lang="en-IN" altLang="en-US">
                        <a:latin typeface="Times New Roman" panose="02020603050405020304" pitchFamily="18" charset="0"/>
                        <a:cs typeface="Times New Roman" panose="02020603050405020304" pitchFamily="18" charset="0"/>
                      </a:endParaRPr>
                    </a:p>
                    <a:p>
                      <a:pPr algn="ctr"/>
                      <a:endParaRPr lang="en-IN" altLang="en-US">
                        <a:latin typeface="Times New Roman" panose="02020603050405020304" pitchFamily="18" charset="0"/>
                        <a:cs typeface="Times New Roman" panose="02020603050405020304" pitchFamily="18" charset="0"/>
                      </a:endParaRPr>
                    </a:p>
                  </a:txBody>
                  <a:tcPr/>
                </a:tc>
                <a:tc>
                  <a:txBody>
                    <a:bodyPr/>
                    <a:lstStyle/>
                    <a:p>
                      <a:pPr algn="ctr"/>
                      <a:r>
                        <a:rPr lang="en-IN" altLang="en-US" sz="1800" dirty="0">
                          <a:latin typeface="Times New Roman" panose="02020603050405020304" pitchFamily="18" charset="0"/>
                          <a:cs typeface="Times New Roman" panose="02020603050405020304" pitchFamily="18" charset="0"/>
                          <a:sym typeface="+mn-ea"/>
                        </a:rPr>
                        <a:t>20231BCD089</a:t>
                      </a:r>
                      <a:endParaRPr lang="en-IN" altLang="en-US" sz="18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20231BCD0104</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Title 1"/>
          <p:cNvSpPr>
            <a:spLocks noGrp="1"/>
          </p:cNvSpPr>
          <p:nvPr>
            <p:ph type="title"/>
          </p:nvPr>
        </p:nvSpPr>
        <p:spPr>
          <a:xfrm>
            <a:off x="330628" y="22"/>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endParaRPr lang="en-US" dirty="0">
              <a:latin typeface="Cambria" panose="02040503050406030204" pitchFamily="18" charset="0"/>
              <a:ea typeface="Cambria" panose="02040503050406030204" pitchFamily="18" charset="0"/>
            </a:endParaRPr>
          </a:p>
        </p:txBody>
      </p:sp>
      <p:sp>
        <p:nvSpPr>
          <p:cNvPr id="4" name="Content Placeholder 2"/>
          <p:cNvSpPr>
            <a:spLocks noGrp="1"/>
          </p:cNvSpPr>
          <p:nvPr>
            <p:ph idx="1"/>
          </p:nvPr>
        </p:nvSpPr>
        <p:spPr>
          <a:xfrm>
            <a:off x="1087120" y="1442085"/>
            <a:ext cx="10211435" cy="3804920"/>
          </a:xfrm>
        </p:spPr>
        <p:txBody>
          <a:bodyPr/>
          <a:lstStyle/>
          <a:p>
            <a:r>
              <a:rPr sz="2400" dirty="0">
                <a:solidFill>
                  <a:schemeClr val="dk1"/>
                </a:solidFill>
                <a:latin typeface="Cambria" panose="02040503050406030204" pitchFamily="18" charset="0"/>
                <a:ea typeface="Cambria" panose="02040503050406030204" pitchFamily="18" charset="0"/>
                <a:sym typeface="+mn-ea"/>
              </a:rPr>
              <a:t>- Development Tools: [E.g., Visual Studio]</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Programming Languages: [E.g., Python, Java, PHP,</a:t>
            </a:r>
            <a:r>
              <a:rPr lang="en-US" sz="2400" dirty="0">
                <a:solidFill>
                  <a:schemeClr val="dk1"/>
                </a:solidFill>
                <a:latin typeface="Cambria" panose="02040503050406030204" pitchFamily="18" charset="0"/>
                <a:ea typeface="Cambria" panose="02040503050406030204" pitchFamily="18" charset="0"/>
                <a:sym typeface="+mn-ea"/>
              </a:rPr>
              <a:t> HTML,SQL</a:t>
            </a:r>
            <a:r>
              <a:rPr sz="2400" dirty="0">
                <a:solidFill>
                  <a:schemeClr val="dk1"/>
                </a:solidFill>
                <a:latin typeface="Cambria" panose="02040503050406030204" pitchFamily="18" charset="0"/>
                <a:ea typeface="Cambria" panose="02040503050406030204" pitchFamily="18" charset="0"/>
                <a:sym typeface="+mn-ea"/>
              </a:rPr>
              <a:t>]</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Frameworks/Libraries: [E.g., React, Django, Bootstrap]</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Database: [E.g., MySQL]</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Version Control: [E.g., Git, GitHub]</a:t>
            </a:r>
            <a:endParaRPr sz="2400" dirty="0">
              <a:solidFill>
                <a:schemeClr val="dk1"/>
              </a:solidFill>
              <a:latin typeface="Cambria" panose="02040503050406030204" pitchFamily="18" charset="0"/>
              <a:ea typeface="Cambria" panose="02040503050406030204" pitchFamily="18" charset="0"/>
            </a:endParaRPr>
          </a:p>
          <a:p>
            <a:r>
              <a:rPr sz="2400" dirty="0">
                <a:solidFill>
                  <a:schemeClr val="dk1"/>
                </a:solidFill>
                <a:latin typeface="Cambria" panose="02040503050406030204" pitchFamily="18" charset="0"/>
                <a:ea typeface="Cambria" panose="02040503050406030204" pitchFamily="18" charset="0"/>
                <a:sym typeface="+mn-ea"/>
              </a:rPr>
              <a:t>- Additional Tools: [E.g., , </a:t>
            </a:r>
            <a:r>
              <a:rPr lang="en-US" sz="2400" dirty="0">
                <a:solidFill>
                  <a:schemeClr val="dk1"/>
                </a:solidFill>
                <a:latin typeface="Cambria" panose="02040503050406030204" pitchFamily="18" charset="0"/>
                <a:ea typeface="Cambria" panose="02040503050406030204" pitchFamily="18" charset="0"/>
                <a:sym typeface="+mn-ea"/>
              </a:rPr>
              <a:t>API,</a:t>
            </a:r>
            <a:r>
              <a:rPr sz="2400" dirty="0">
                <a:solidFill>
                  <a:schemeClr val="dk1"/>
                </a:solidFill>
                <a:latin typeface="Cambria" panose="02040503050406030204" pitchFamily="18" charset="0"/>
                <a:ea typeface="Cambria" panose="02040503050406030204" pitchFamily="18" charset="0"/>
                <a:sym typeface="+mn-ea"/>
              </a:rPr>
              <a:t>Cloud Services ]</a:t>
            </a:r>
            <a:endParaRPr sz="2400" dirty="0">
              <a:solidFill>
                <a:schemeClr val="dk1"/>
              </a:solidFill>
              <a:latin typeface="Cambria" panose="02040503050406030204" pitchFamily="18" charset="0"/>
              <a:ea typeface="Cambria" panose="02040503050406030204" pitchFamily="18" charset="0"/>
            </a:endParaRPr>
          </a:p>
          <a:p>
            <a:endParaRPr sz="2400" dirty="0">
              <a:solidFill>
                <a:schemeClr val="dk1"/>
              </a:solidFill>
              <a:latin typeface="Cambria" panose="02040503050406030204" pitchFamily="18" charset="0"/>
              <a:ea typeface="Cambria" panose="02040503050406030204" pitchFamily="18" charset="0"/>
            </a:endParaRPr>
          </a:p>
          <a:p>
            <a:pPr marL="0" indent="0">
              <a:buNone/>
            </a:pPr>
            <a:endParaRPr sz="2400" dirty="0">
              <a:solidFill>
                <a:schemeClr val="dk1"/>
              </a:solidFill>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4" name="Picture 3" descr="Screenshot 2025-02-23 215321"/>
          <p:cNvPicPr>
            <a:picLocks noChangeAspect="1"/>
          </p:cNvPicPr>
          <p:nvPr/>
        </p:nvPicPr>
        <p:blipFill>
          <a:blip r:embed="rId1"/>
          <a:stretch>
            <a:fillRect/>
          </a:stretch>
        </p:blipFill>
        <p:spPr>
          <a:xfrm>
            <a:off x="920750" y="1174750"/>
            <a:ext cx="9831070" cy="4498340"/>
          </a:xfrm>
          <a:prstGeom prst="rect">
            <a:avLst/>
          </a:prstGeom>
        </p:spPr>
      </p:pic>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ctr">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1941830" y="168275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altLang="en-US" sz="2800" dirty="0">
                <a:latin typeface="Cambria" panose="02040503050406030204" pitchFamily="18" charset="0"/>
                <a:ea typeface="Cambria" panose="02040503050406030204" pitchFamily="18" charset="0"/>
              </a:rPr>
              <a:t>https://github.com/tanuj-4408</a:t>
            </a:r>
            <a:endParaRPr lang="en-US" sz="28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1066800" y="1260476"/>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Font typeface="Wingdings" panose="05000000000000000000" pitchFamily="2" charset="2"/>
              <a:buNone/>
            </a:pPr>
            <a:r>
              <a:rPr lang="en-US" altLang="en-US" sz="2000" dirty="0">
                <a:latin typeface="Cambria" panose="02040503050406030204" pitchFamily="18" charset="0"/>
                <a:ea typeface="Cambria" panose="02040503050406030204" pitchFamily="18" charset="0"/>
              </a:rPr>
              <a:t>J. H. Andrews, "Scalable Web Architecture for Modern Applications," Journal of Web Engineering, vol. 15, no. 4, pp. 341–356, 2023.</a:t>
            </a: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sz="2000" dirty="0">
                <a:latin typeface="Cambria" panose="02040503050406030204" pitchFamily="18" charset="0"/>
                <a:ea typeface="Cambria" panose="02040503050406030204" pitchFamily="18" charset="0"/>
              </a:rPr>
              <a:t>A. Kumar and S. Patel, "Enhancing E-Commerce Platforms Using Real-Time Data Integration," International Journal of Computer Science and Information Security, vol. 21, no. 2, pp. 123–130, 2024.</a:t>
            </a: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sz="2000" dirty="0">
                <a:latin typeface="Cambria" panose="02040503050406030204" pitchFamily="18" charset="0"/>
                <a:ea typeface="Cambria" panose="02040503050406030204" pitchFamily="18" charset="0"/>
              </a:rPr>
              <a:t>M. Johnson, "The Impact of Location-Based Services on Customer Engagement," IEEE Transactions on Consumer Electronics, vol. 70, no. 1, pp. 45–52, 2024.</a:t>
            </a: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sz="2000"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sz="2000" dirty="0">
                <a:latin typeface="Cambria" panose="02040503050406030204" pitchFamily="18" charset="0"/>
                <a:ea typeface="Cambria" panose="02040503050406030204" pitchFamily="18" charset="0"/>
              </a:rPr>
              <a:t>P. Smith and R. Doe, "Security Challenges in Online Payment Systems," IEEE Access, vol. 11, pp. 10567–10580, 2024.</a:t>
            </a:r>
            <a:endParaRPr lang="en-US" altLang="en-US" sz="2000" dirty="0">
              <a:latin typeface="Cambria" panose="02040503050406030204" pitchFamily="18" charset="0"/>
              <a:ea typeface="Cambria" panose="02040503050406030204" pitchFamily="18" charset="0"/>
            </a:endParaRPr>
          </a:p>
          <a:p>
            <a:pPr marL="152400" indent="0">
              <a:spcBef>
                <a:spcPts val="0"/>
              </a:spcBef>
              <a:buNone/>
            </a:pPr>
            <a:r>
              <a:rPr lang="en-US" sz="2000" dirty="0">
                <a:latin typeface="Cambria" panose="02040503050406030204" pitchFamily="18" charset="0"/>
                <a:ea typeface="Cambria" panose="02040503050406030204" pitchFamily="18" charset="0"/>
              </a:rPr>
              <a:t> </a:t>
            </a: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7500" lnSpcReduction="2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Survey</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Tools and Technologies to be used</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sz="4000" dirty="0">
                <a:latin typeface="Cambria" panose="02040503050406030204" pitchFamily="18" charset="0"/>
                <a:ea typeface="Cambria" panose="02040503050406030204" pitchFamily="18" charset="0"/>
              </a:rPr>
              <a:t>Problem Statement</a:t>
            </a:r>
            <a:endParaRPr sz="4000" dirty="0">
              <a:latin typeface="Cambria" panose="02040503050406030204" pitchFamily="18" charset="0"/>
              <a:ea typeface="Cambria" panose="02040503050406030204" pitchFamily="18" charset="0"/>
            </a:endParaRPr>
          </a:p>
        </p:txBody>
      </p:sp>
      <p:sp>
        <p:nvSpPr>
          <p:cNvPr id="2" name="Text Placeholder 1"/>
          <p:cNvSpPr>
            <a:spLocks noGrp="1" noChangeArrowheads="1"/>
          </p:cNvSpPr>
          <p:nvPr>
            <p:ph type="body" idx="1"/>
          </p:nvPr>
        </p:nvSpPr>
        <p:spPr bwMode="auto">
          <a:xfrm>
            <a:off x="271145" y="1041400"/>
            <a:ext cx="11209655" cy="489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Pet owners often face challenges when searching for pet-related products and services across multiple platforms. Local pet shops struggle to reach a broader customer base due to the lack of a centralized digital presence. This fragmentation leads to inconvenience for pet owners and limits business growth for small pet shop owners.</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In an increasingly digital world, consumers expect seamless and convenient access to services. Pet owners need a one-stop platform where they can browse products, book pet-related services, and discover nearby pet shops. For small pet businesses, an integrated digital platform can enhance visibility and customer engagement, fostering local economic growth.</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0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000" dirty="0">
              <a:solidFill>
                <a:schemeClr val="dk1"/>
              </a:solidFill>
              <a:latin typeface="Cambria" panose="02040503050406030204" pitchFamily="18" charset="0"/>
              <a:ea typeface="Cambria" panose="02040503050406030204" pitchFamily="18" charset="0"/>
              <a:sym typeface="Verdana" panose="020B0604030504040204"/>
            </a:endParaRPr>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73375" y="-242570"/>
            <a:ext cx="10515600" cy="1325563"/>
          </a:xfrm>
        </p:spPr>
        <p:txBody>
          <a:bodyPr/>
          <a:p>
            <a:r>
              <a:rPr lang="en-GB" dirty="0">
                <a:latin typeface="Cambria" panose="02040503050406030204" pitchFamily="18" charset="0"/>
                <a:ea typeface="Cambria" panose="02040503050406030204" pitchFamily="18" charset="0"/>
                <a:sym typeface="+mn-ea"/>
              </a:rPr>
              <a:t>Problem Statement</a:t>
            </a:r>
            <a:endParaRPr 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
        <p:nvSpPr>
          <p:cNvPr id="6" name="Text Box 5"/>
          <p:cNvSpPr txBox="1"/>
          <p:nvPr/>
        </p:nvSpPr>
        <p:spPr>
          <a:xfrm>
            <a:off x="443865" y="756285"/>
            <a:ext cx="10985500" cy="3243580"/>
          </a:xfrm>
          <a:prstGeom prst="rect">
            <a:avLst/>
          </a:prstGeom>
          <a:noFill/>
        </p:spPr>
        <p:txBody>
          <a:bodyPr wrap="square" rtlCol="0" anchor="t">
            <a:noAutofit/>
          </a:bodyPr>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Highlight the current gaps or limitations in existing solutions:</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Existing pet service platforms either focus on specific categories (e.g., pet food delivery or veterinary services) or lack comprehensive integration of local pet shops. There is no unified platform that provides real-time inventory updates, appointment scheduling, and location-based discovery in one place. This gap results in inefficient customer experiences and missed opportunities for local pet businesses.</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 Ensure your problem statement is concise, specific, and research-oriented:</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a:p>
            <a:pPr marL="0" marR="0" lvl="0" indent="0" algn="just" defTabSz="914400" rtl="0" eaLnBrk="0" fontAlgn="base" latinLnBrk="0" hangingPunct="0">
              <a:lnSpc>
                <a:spcPct val="100000"/>
              </a:lnSpc>
              <a:spcBef>
                <a:spcPct val="0"/>
              </a:spcBef>
              <a:spcAft>
                <a:spcPct val="0"/>
              </a:spcAft>
              <a:buClrTx/>
              <a:buSzTx/>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sym typeface="Verdana" panose="020B0604030504040204"/>
              </a:rPr>
              <a:t>PetConnect addresses the lack of a centralized platform for pet owners and local pet shops by providing a web and mobile solution that integrates product discovery, service booking, and real-time communication. This system enhances accessibility and customer engagement while empowering small pet shop businesses through digital transformation</a:t>
            </a:r>
            <a:endParaRPr lang="en-US" altLang="en-US" sz="2400" dirty="0">
              <a:solidFill>
                <a:schemeClr val="dk1"/>
              </a:solidFill>
              <a:latin typeface="Cambria" panose="02040503050406030204" pitchFamily="18" charset="0"/>
              <a:ea typeface="Cambria" panose="02040503050406030204" pitchFamily="18" charset="0"/>
              <a:sym typeface="Verdana" panose="020B0604030504040204"/>
            </a:endParaRPr>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112395"/>
            <a:ext cx="10668000" cy="65024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sp>
        <p:nvSpPr>
          <p:cNvPr id="3" name="TextBox 2"/>
          <p:cNvSpPr txBox="1"/>
          <p:nvPr/>
        </p:nvSpPr>
        <p:spPr>
          <a:xfrm>
            <a:off x="688975" y="1418590"/>
            <a:ext cx="10668000" cy="4793615"/>
          </a:xfrm>
          <a:prstGeom prst="rect">
            <a:avLst/>
          </a:prstGeom>
          <a:noFill/>
        </p:spPr>
        <p:txBody>
          <a:bodyPr wrap="square">
            <a:noAutofit/>
          </a:bodyPr>
          <a:lstStyle/>
          <a:p>
            <a:pPr marL="0" indent="0" algn="just">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cs typeface="+mn-cs"/>
              </a:rPr>
              <a:t>This literature review focuses on the development and implementation of PetConnect, a web and mobile application designed to consolidate pet-related shops into a unified platform. The review explores similar digital platforms, technological frameworks, and their impact on local businesses and consumer convenience. The time frame for this review encompasses recent advancements in web and mobile technologies, with a focus on studies from the past decade.</a:t>
            </a:r>
            <a:endParaRPr lang="en-US" altLang="en-US" sz="24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altLang="en-US" sz="24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altLang="en-US" sz="2400" dirty="0">
              <a:solidFill>
                <a:schemeClr val="dk1"/>
              </a:solidFill>
              <a:latin typeface="Cambria" panose="02040503050406030204" pitchFamily="18" charset="0"/>
              <a:ea typeface="Cambria" panose="02040503050406030204" pitchFamily="18" charset="0"/>
              <a:cs typeface="+mn-cs"/>
            </a:endParaRPr>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0845" y="-111125"/>
            <a:ext cx="10515600" cy="1325563"/>
          </a:xfrm>
        </p:spPr>
        <p:txBody>
          <a:bodyPr/>
          <a:p>
            <a:r>
              <a:rPr lang="en-GB" dirty="0">
                <a:latin typeface="Cambria" panose="02040503050406030204" pitchFamily="18" charset="0"/>
                <a:ea typeface="Cambria" panose="02040503050406030204" pitchFamily="18" charset="0"/>
                <a:sym typeface="+mn-ea"/>
              </a:rPr>
              <a:t>Literature Review</a:t>
            </a:r>
            <a:endParaRPr 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
        <p:nvSpPr>
          <p:cNvPr id="5" name="Text Box 4"/>
          <p:cNvSpPr txBox="1"/>
          <p:nvPr/>
        </p:nvSpPr>
        <p:spPr>
          <a:xfrm>
            <a:off x="483235" y="1295400"/>
            <a:ext cx="11342370" cy="3291840"/>
          </a:xfrm>
          <a:prstGeom prst="rect">
            <a:avLst/>
          </a:prstGeom>
          <a:noFill/>
        </p:spPr>
        <p:txBody>
          <a:bodyPr wrap="square" rtlCol="0" anchor="t">
            <a:spAutoFit/>
          </a:bodyPr>
          <a:p>
            <a:pPr marL="0" indent="0" algn="just">
              <a:buFont typeface="Wingdings" panose="05000000000000000000" pitchFamily="2" charset="2"/>
              <a:buNone/>
            </a:pPr>
            <a:r>
              <a:rPr lang="en-US" altLang="en-US" sz="2400" dirty="0">
                <a:solidFill>
                  <a:schemeClr val="dk1"/>
                </a:solidFill>
                <a:latin typeface="Cambria" panose="02040503050406030204" pitchFamily="18" charset="0"/>
                <a:ea typeface="Cambria" panose="02040503050406030204" pitchFamily="18" charset="0"/>
                <a:cs typeface="+mn-cs"/>
                <a:sym typeface="+mn-ea"/>
              </a:rPr>
              <a:t>Research indicates that integrated digital platforms streamline user experiences by providing centralized access to products and services. Studies on user engagement highlight the effectiveness of features such as real-time inventory tracking, location-based discovery, and personalized notifications in enhancing customer satisfaction. The use of modern frameworks like React.js and Node.js offers scalability and performance benefits, while integrating APIs such as Google Maps and Twilio enhances functionality and user interaction.</a:t>
            </a:r>
            <a:endParaRPr lang="en-US" altLang="en-US" sz="24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alt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altLang="en-US" sz="2000" dirty="0">
              <a:solidFill>
                <a:schemeClr val="dk1"/>
              </a:solidFill>
              <a:latin typeface="Cambria" panose="02040503050406030204" pitchFamily="18" charset="0"/>
              <a:ea typeface="Cambria" panose="02040503050406030204" pitchFamily="18" charset="0"/>
              <a:cs typeface="+mn-cs"/>
            </a:endParaRPr>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121603"/>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Module Design</a:t>
            </a:r>
            <a:endParaRPr dirty="0">
              <a:latin typeface="Cambria" panose="02040503050406030204" pitchFamily="18" charset="0"/>
              <a:ea typeface="Cambria" panose="02040503050406030204" pitchFamily="18" charset="0"/>
            </a:endParaRPr>
          </a:p>
        </p:txBody>
      </p:sp>
      <p:sp>
        <p:nvSpPr>
          <p:cNvPr id="3" name="TextBox 2"/>
          <p:cNvSpPr txBox="1"/>
          <p:nvPr/>
        </p:nvSpPr>
        <p:spPr>
          <a:xfrm>
            <a:off x="812800" y="1017905"/>
            <a:ext cx="10668000" cy="5320665"/>
          </a:xfrm>
          <a:prstGeom prst="rect">
            <a:avLst/>
          </a:prstGeom>
          <a:noFill/>
        </p:spPr>
        <p:txBody>
          <a:bodyPr wrap="square">
            <a:noAutofit/>
          </a:bodyPr>
          <a:lstStyle/>
          <a:p>
            <a:pPr marL="0" indent="0" algn="just">
              <a:buFont typeface="Wingdings" panose="05000000000000000000" pitchFamily="2" charset="2"/>
              <a:buNone/>
            </a:pPr>
            <a:r>
              <a:rPr lang="en-US" altLang="en-US" sz="2000" dirty="0">
                <a:solidFill>
                  <a:schemeClr val="dk1"/>
                </a:solidFill>
                <a:latin typeface="Cambria" panose="02040503050406030204" pitchFamily="18" charset="0"/>
                <a:ea typeface="Cambria" panose="02040503050406030204" pitchFamily="18" charset="0"/>
                <a:cs typeface="+mn-cs"/>
              </a:rPr>
              <a:t>PetConnect is designed using a modular architecture to enhance scalability, maintainability, and ease of development. Each module is responsible for a distinct functionality, allowing seamless integration and efficient handling of various processes. By dividing the project into modules, the system ensures better resource management, improved debugging, and easier feature expansion.</a:t>
            </a:r>
            <a:endParaRPr lang="en-US" alt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alt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r>
              <a:rPr lang="en-US" sz="2000" b="1" dirty="0">
                <a:solidFill>
                  <a:srgbClr val="FF0000"/>
                </a:solidFill>
                <a:latin typeface="Cambria" panose="02040503050406030204" pitchFamily="18" charset="0"/>
                <a:ea typeface="Cambria" panose="02040503050406030204" pitchFamily="18" charset="0"/>
                <a:cs typeface="+mn-cs"/>
                <a:sym typeface="+mn-ea"/>
              </a:rPr>
              <a:t>Modular Breakdown</a:t>
            </a:r>
            <a:endParaRPr lang="en-US" sz="2000" b="1" dirty="0">
              <a:solidFill>
                <a:srgbClr val="FF0000"/>
              </a:solidFill>
              <a:latin typeface="Cambria" panose="02040503050406030204" pitchFamily="18" charset="0"/>
              <a:ea typeface="Cambria" panose="02040503050406030204" pitchFamily="18" charset="0"/>
              <a:cs typeface="+mn-cs"/>
              <a:sym typeface="+mn-ea"/>
            </a:endParaRPr>
          </a:p>
          <a:p>
            <a:pPr marL="0" indent="0" algn="just">
              <a:buFont typeface="Wingdings" panose="05000000000000000000" pitchFamily="2" charset="2"/>
              <a:buNone/>
            </a:pPr>
            <a:endParaRPr lang="en-US" sz="2000" b="1" dirty="0">
              <a:solidFill>
                <a:srgbClr val="FF0000"/>
              </a:solidFill>
              <a:latin typeface="Cambria" panose="02040503050406030204" pitchFamily="18" charset="0"/>
              <a:ea typeface="Cambria" panose="02040503050406030204" pitchFamily="18" charset="0"/>
              <a:cs typeface="+mn-cs"/>
              <a:sym typeface="+mn-ea"/>
            </a:endParaRPr>
          </a:p>
          <a:p>
            <a:pPr marL="285750" indent="-285750" algn="just">
              <a:buFont typeface="Wingdings" panose="05000000000000000000" pitchFamily="2" charset="2"/>
              <a:buChar char="v"/>
            </a:pPr>
            <a:r>
              <a:rPr lang="en-US" altLang="en-US" sz="2000" dirty="0">
                <a:solidFill>
                  <a:schemeClr val="dk1"/>
                </a:solidFill>
                <a:latin typeface="Cambria" panose="02040503050406030204" pitchFamily="18" charset="0"/>
                <a:ea typeface="Cambria" panose="02040503050406030204" pitchFamily="18" charset="0"/>
                <a:cs typeface="+mn-cs"/>
              </a:rPr>
              <a:t>Module 1: Data Collection</a:t>
            </a:r>
            <a:endParaRPr lang="en-US" altLang="en-US" sz="20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r>
              <a:rPr lang="en-US" altLang="en-US" sz="2000" dirty="0">
                <a:solidFill>
                  <a:schemeClr val="dk1"/>
                </a:solidFill>
                <a:latin typeface="Cambria" panose="02040503050406030204" pitchFamily="18" charset="0"/>
                <a:ea typeface="Cambria" panose="02040503050406030204" pitchFamily="18" charset="0"/>
                <a:cs typeface="+mn-cs"/>
              </a:rPr>
              <a:t>This module is responsible for gathering information from pet shops, including product inventories, service availability, and business details. It integrates with external APIs, such as Google Maps for location data and Firebase for real-time updates. The functionality of this module ensures accurate and up-to-date data for users browsing the platform.</a:t>
            </a:r>
            <a:endParaRPr lang="en-US" altLang="en-US" sz="20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alt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sz="2000" dirty="0">
              <a:solidFill>
                <a:schemeClr val="dk1"/>
              </a:solidFill>
              <a:latin typeface="Cambria" panose="02040503050406030204" pitchFamily="18" charset="0"/>
              <a:ea typeface="Cambria" panose="02040503050406030204" pitchFamily="18" charset="0"/>
              <a:cs typeface="+mn-cs"/>
            </a:endParaRPr>
          </a:p>
          <a:p>
            <a:pPr marL="0" indent="0" algn="just">
              <a:buFont typeface="Wingdings" panose="05000000000000000000" pitchFamily="2" charset="2"/>
              <a:buNone/>
            </a:pPr>
            <a:endParaRPr lang="en-US" altLang="en-US" sz="1800" b="1" dirty="0">
              <a:solidFill>
                <a:srgbClr val="FF0000"/>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r>
              <a:rPr lang="en-US" sz="2400" dirty="0">
                <a:solidFill>
                  <a:schemeClr val="dk1"/>
                </a:solidFill>
                <a:latin typeface="Cambria" panose="02040503050406030204" pitchFamily="18" charset="0"/>
                <a:ea typeface="Cambria" panose="02040503050406030204" pitchFamily="18" charset="0"/>
                <a:cs typeface="+mn-cs"/>
              </a:rPr>
              <a:t>Module 2: (e.g., Data Processing) – Explain its role</a:t>
            </a: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endParaRPr lang="en-US" sz="2400" dirty="0">
              <a:solidFill>
                <a:schemeClr val="dk1"/>
              </a:solidFill>
              <a:latin typeface="Cambria" panose="02040503050406030204" pitchFamily="18" charset="0"/>
              <a:ea typeface="Cambria" panose="02040503050406030204" pitchFamily="18" charset="0"/>
              <a:cs typeface="+mn-cs"/>
            </a:endParaRPr>
          </a:p>
          <a:p>
            <a:pPr marL="285750" indent="-285750" algn="just">
              <a:buFont typeface="Wingdings" panose="05000000000000000000" pitchFamily="2" charset="2"/>
              <a:buChar char="v"/>
            </a:pPr>
            <a:r>
              <a:rPr lang="en-US" sz="2400" dirty="0">
                <a:solidFill>
                  <a:schemeClr val="dk1"/>
                </a:solidFill>
                <a:latin typeface="Cambria" panose="02040503050406030204" pitchFamily="18" charset="0"/>
                <a:ea typeface="Cambria" panose="02040503050406030204" pitchFamily="18" charset="0"/>
                <a:cs typeface="+mn-cs"/>
              </a:rPr>
              <a:t>Module 3: (e.g., Analysis &amp; Output) – Explain its importance</a:t>
            </a:r>
            <a:endParaRPr lang="en-IN" sz="2400" dirty="0">
              <a:solidFill>
                <a:schemeClr val="dk1"/>
              </a:solidFill>
              <a:latin typeface="Cambria" panose="02040503050406030204" pitchFamily="18" charset="0"/>
              <a:ea typeface="Cambria" panose="02040503050406030204" pitchFamily="18" charset="0"/>
              <a:cs typeface="+mn-cs"/>
            </a:endParaRPr>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01035" y="0"/>
            <a:ext cx="10515600" cy="1325563"/>
          </a:xfrm>
        </p:spPr>
        <p:txBody>
          <a:bodyPr/>
          <a:p>
            <a:r>
              <a:rPr lang="en-GB" dirty="0">
                <a:latin typeface="Cambria" panose="02040503050406030204" pitchFamily="18" charset="0"/>
                <a:ea typeface="Cambria" panose="02040503050406030204" pitchFamily="18" charset="0"/>
                <a:sym typeface="+mn-ea"/>
              </a:rPr>
              <a:t>Module Design</a:t>
            </a:r>
            <a:endParaRPr 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
        <p:nvSpPr>
          <p:cNvPr id="5" name="Text Box 4"/>
          <p:cNvSpPr txBox="1"/>
          <p:nvPr/>
        </p:nvSpPr>
        <p:spPr>
          <a:xfrm>
            <a:off x="511810" y="2136775"/>
            <a:ext cx="11323320" cy="3139440"/>
          </a:xfrm>
          <a:prstGeom prst="rect">
            <a:avLst/>
          </a:prstGeom>
          <a:noFill/>
        </p:spPr>
        <p:txBody>
          <a:bodyPr wrap="square" rtlCol="0" anchor="t">
            <a:noAutofit/>
          </a:bodyPr>
          <a:p>
            <a:r>
              <a:rPr lang="en-US" altLang="en-US" sz="2400"/>
              <a:t>Module 2: Data Processing</a:t>
            </a:r>
            <a:endParaRPr lang="en-US" altLang="en-US" sz="2400"/>
          </a:p>
          <a:p>
            <a:r>
              <a:rPr lang="en-US" altLang="en-US" sz="2400"/>
              <a:t>The data processing module handles the aggregation, validation, and storage of collected information. Utilizing Node.js with Express.js, it processes user inputs, manages database operations, and facilitates communication between the frontend and backend systems. This module ensures data integrity and smooth system performance.</a:t>
            </a:r>
            <a:endParaRPr lang="en-US" altLang="en-US" sz="2400"/>
          </a:p>
          <a:p>
            <a:endParaRPr lang="en-US" altLang="en-US" sz="2400"/>
          </a:p>
          <a:p>
            <a:endParaRPr lang="en-US" sz="2400"/>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09645" y="0"/>
            <a:ext cx="10515600" cy="1325563"/>
          </a:xfrm>
        </p:spPr>
        <p:txBody>
          <a:bodyPr/>
          <a:p>
            <a:r>
              <a:rPr lang="en-GB" dirty="0">
                <a:latin typeface="Cambria" panose="02040503050406030204" pitchFamily="18" charset="0"/>
                <a:ea typeface="Cambria" panose="02040503050406030204" pitchFamily="18" charset="0"/>
                <a:sym typeface="+mn-ea"/>
              </a:rPr>
              <a:t>Module Design</a:t>
            </a:r>
            <a:endParaRPr 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
        <p:nvSpPr>
          <p:cNvPr id="5" name="Text Box 4"/>
          <p:cNvSpPr txBox="1"/>
          <p:nvPr/>
        </p:nvSpPr>
        <p:spPr>
          <a:xfrm>
            <a:off x="248920" y="1468755"/>
            <a:ext cx="11534775" cy="3104515"/>
          </a:xfrm>
          <a:prstGeom prst="rect">
            <a:avLst/>
          </a:prstGeom>
          <a:noFill/>
        </p:spPr>
        <p:txBody>
          <a:bodyPr wrap="square" rtlCol="0" anchor="t">
            <a:noAutofit/>
          </a:bodyPr>
          <a:p>
            <a:r>
              <a:rPr lang="en-US" altLang="en-US" sz="2400"/>
              <a:t>Module 3: Analysis &amp; Output</a:t>
            </a:r>
            <a:endParaRPr lang="en-US" altLang="en-US" sz="2400"/>
          </a:p>
          <a:p>
            <a:r>
              <a:rPr lang="en-US" altLang="en-US" sz="2400"/>
              <a:t>This module is responsible for analyzing user queries and delivering relevant outputs. It powers features such as store recommendations, search results, and personalized notifications. Leveraging advanced algorithms and real-time data management, this module enhances user engagement and ensures a responsive platform</a:t>
            </a:r>
            <a:r>
              <a:rPr lang="en-US" altLang="en-US" sz="2400"/>
              <a:t> </a:t>
            </a:r>
            <a:r>
              <a:rPr lang="en-US" altLang="en-US" sz="2400"/>
              <a:t>experience.</a:t>
            </a:r>
            <a:endParaRPr lang="en-US" sz="2400"/>
          </a:p>
        </p:txBody>
      </p:sp>
    </p:spTree>
  </p:cSld>
  <p:clrMapOvr>
    <a:masterClrMapping/>
  </p:clrMapOvr>
  <p:transition spd="slow">
    <p:blinds dir="vert"/>
  </p:transition>
</p:sld>
</file>

<file path=ppt/tags/tag1.xml><?xml version="1.0" encoding="utf-8"?>
<p:tagLst xmlns:p="http://schemas.openxmlformats.org/presentationml/2006/main">
  <p:tag name="TABLE_ENDDRAG_ORIGIN_RECT" val="486*214"/>
  <p:tag name="TABLE_ENDDRAG_RECT" val="226*162*486*214"/>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5813</Words>
  <Application>WPS Presentation</Application>
  <PresentationFormat>Widescreen</PresentationFormat>
  <Paragraphs>158</Paragraphs>
  <Slides>14</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Calibri</vt:lpstr>
      <vt:lpstr>Calibri Light</vt:lpstr>
      <vt:lpstr>Times New Roman</vt:lpstr>
      <vt:lpstr>Tahoma</vt:lpstr>
      <vt:lpstr>Verdana</vt:lpstr>
      <vt:lpstr>Cambria</vt:lpstr>
      <vt:lpstr>Arial</vt:lpstr>
      <vt:lpstr>Bookman Old Style</vt:lpstr>
      <vt:lpstr>Microsoft YaHei</vt:lpstr>
      <vt:lpstr>Arial Unicode MS</vt:lpstr>
      <vt:lpstr>Office Theme</vt:lpstr>
      <vt:lpstr>BCA CAPSTONE PROJECT (Review I)  Pet Connect </vt:lpstr>
      <vt:lpstr>Content</vt:lpstr>
      <vt:lpstr>Problem Statement</vt:lpstr>
      <vt:lpstr>Problem Statement</vt:lpstr>
      <vt:lpstr>Literature Review</vt:lpstr>
      <vt:lpstr>Literature Review</vt:lpstr>
      <vt:lpstr>Module Design</vt:lpstr>
      <vt:lpstr>Module Design</vt:lpstr>
      <vt:lpstr>Module Design</vt:lpstr>
      <vt:lpstr>Tools And Technologies To Be Used</vt:lpstr>
      <vt:lpstr>Timeline of the Project (Gantt Chart)</vt:lpstr>
      <vt:lpstr>Github Link</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WPS_1717428918</cp:lastModifiedBy>
  <cp:revision>921</cp:revision>
  <cp:lastPrinted>2018-07-24T06:37:00Z</cp:lastPrinted>
  <dcterms:created xsi:type="dcterms:W3CDTF">2018-06-07T04:06:00Z</dcterms:created>
  <dcterms:modified xsi:type="dcterms:W3CDTF">2025-02-28T03:17:13Z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3DBCF10ADC2047749276779CB2F56F3A_12</vt:lpwstr>
  </property>
  <property fmtid="{D5CDD505-2E9C-101B-9397-08002B2CF9AE}" pid="3" name="KSOProductBuildVer">
    <vt:lpwstr>1033-12.2.0.19805</vt:lpwstr>
  </property>
</Properties>
</file>