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9" r:id="rId5"/>
    <p:sldId id="260" r:id="rId6"/>
    <p:sldId id="258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8ACB-EB42-4DCA-82F2-0B4E6305559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8E2A-AE2C-4349-BB86-FC0F65AA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8E2A-AE2C-4349-BB86-FC0F65AAF1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dard-things/esm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versions.asp" TargetMode="External"/><Relationship Id="rId2" Type="http://schemas.openxmlformats.org/officeDocument/2006/relationships/hyperlink" Target="https://developer.mozilla.org/en-US/docs/Web/JavaScript/New_in_JavaScript/ECMAScript_2015_support_in_Mozill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leveling-up-to-es6" TargetMode="External"/><Relationship Id="rId4" Type="http://schemas.openxmlformats.org/officeDocument/2006/relationships/hyperlink" Target="http://es6-feature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raceur-compiler" TargetMode="External"/><Relationship Id="rId2" Type="http://schemas.openxmlformats.org/officeDocument/2006/relationships/hyperlink" Target="http://babeljs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535953"/>
          </a:xfrm>
        </p:spPr>
        <p:txBody>
          <a:bodyPr/>
          <a:lstStyle/>
          <a:p>
            <a:r>
              <a:rPr lang="en-US" dirty="0"/>
              <a:t>ECMAScript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2590678"/>
            <a:ext cx="8561746" cy="977621"/>
          </a:xfrm>
        </p:spPr>
        <p:txBody>
          <a:bodyPr/>
          <a:lstStyle/>
          <a:p>
            <a:r>
              <a:rPr lang="en-US" b="1" cap="none" dirty="0" smtClean="0"/>
              <a:t>(European Computer Manufacturers Association Script)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22441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90"/>
            <a:ext cx="9520157" cy="697340"/>
          </a:xfrm>
        </p:spPr>
        <p:txBody>
          <a:bodyPr>
            <a:normAutofit/>
          </a:bodyPr>
          <a:lstStyle/>
          <a:p>
            <a:r>
              <a:rPr lang="en-US" dirty="0" smtClean="0"/>
              <a:t>Arrow function / Fat Arrow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var greetings = function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   console.log</a:t>
            </a:r>
            <a:r>
              <a:rPr lang="en-US" dirty="0">
                <a:solidFill>
                  <a:schemeClr val="accent5"/>
                </a:solidFill>
              </a:rPr>
              <a:t>( "Hello, how are you?"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var numbers = [ 1, 2, 3, 4 ];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var squares = numbers.map( function( num 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return </a:t>
            </a:r>
            <a:r>
              <a:rPr lang="en-US" dirty="0">
                <a:solidFill>
                  <a:schemeClr val="accent5"/>
                </a:solidFill>
              </a:rPr>
              <a:t>num * num;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}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var greetings = () =&gt;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console.log</a:t>
            </a:r>
            <a:r>
              <a:rPr lang="en-US" dirty="0">
                <a:solidFill>
                  <a:schemeClr val="accent5"/>
                </a:solidFill>
              </a:rPr>
              <a:t>( "Hello, how are you?"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var numbers = [ 1, 2, 3, 4 ];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var squares = numbers.map( num =&gt; num * num );</a:t>
            </a:r>
          </a:p>
        </p:txBody>
      </p:sp>
    </p:spTree>
    <p:extLst>
      <p:ext uri="{BB962C8B-B14F-4D97-AF65-F5344CB8AC3E}">
        <p14:creationId xmlns:p14="http://schemas.microsoft.com/office/powerpoint/2010/main" val="41178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802212"/>
          </a:xfrm>
        </p:spPr>
        <p:txBody>
          <a:bodyPr/>
          <a:lstStyle/>
          <a:p>
            <a:r>
              <a:rPr lang="en-US" dirty="0" smtClean="0"/>
              <a:t>Extended Parameter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new features:</a:t>
            </a:r>
          </a:p>
          <a:p>
            <a:r>
              <a:rPr lang="en-US" dirty="0" smtClean="0"/>
              <a:t>Default Parameters</a:t>
            </a:r>
          </a:p>
          <a:p>
            <a:r>
              <a:rPr lang="en-US" dirty="0" smtClean="0"/>
              <a:t>Rest Operator</a:t>
            </a:r>
          </a:p>
          <a:p>
            <a:r>
              <a:rPr lang="en-US" dirty="0" smtClean="0"/>
              <a:t>Spread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763024"/>
          </a:xfrm>
        </p:spPr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Multi-Line</a:t>
            </a:r>
          </a:p>
          <a:p>
            <a:r>
              <a:rPr lang="en-US" dirty="0" smtClean="0"/>
              <a:t>Tags</a:t>
            </a:r>
          </a:p>
          <a:p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776087"/>
          </a:xfrm>
        </p:spPr>
        <p:txBody>
          <a:bodyPr/>
          <a:lstStyle/>
          <a:p>
            <a:r>
              <a:rPr lang="en-US" dirty="0" smtClean="0"/>
              <a:t>Enhanced 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Shorthand</a:t>
            </a:r>
          </a:p>
          <a:p>
            <a:r>
              <a:rPr lang="en-US" dirty="0" smtClean="0"/>
              <a:t>Computed Property Names</a:t>
            </a:r>
          </a:p>
          <a:p>
            <a:r>
              <a:rPr lang="en-US" dirty="0" smtClean="0"/>
              <a:t>Method Properties</a:t>
            </a:r>
          </a:p>
        </p:txBody>
      </p:sp>
    </p:spTree>
    <p:extLst>
      <p:ext uri="{BB962C8B-B14F-4D97-AF65-F5344CB8AC3E}">
        <p14:creationId xmlns:p14="http://schemas.microsoft.com/office/powerpoint/2010/main" val="32295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750317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index.js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30340" y="2824269"/>
            <a:ext cx="4608576" cy="2087365"/>
          </a:xfr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import { </a:t>
            </a:r>
            <a:r>
              <a:rPr lang="en-US" dirty="0" smtClean="0">
                <a:solidFill>
                  <a:schemeClr val="accent5"/>
                </a:solidFill>
              </a:rPr>
              <a:t>add, subtract </a:t>
            </a:r>
            <a:r>
              <a:rPr lang="en-US" dirty="0">
                <a:solidFill>
                  <a:schemeClr val="accent5"/>
                </a:solidFill>
              </a:rPr>
              <a:t>} from './add';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console.log</a:t>
            </a:r>
            <a:r>
              <a:rPr lang="en-US" dirty="0">
                <a:solidFill>
                  <a:schemeClr val="accent5"/>
                </a:solidFill>
              </a:rPr>
              <a:t>( add ( 1, 2 ) </a:t>
            </a:r>
            <a:r>
              <a:rPr lang="en-US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console.log( </a:t>
            </a:r>
            <a:r>
              <a:rPr lang="en-US" dirty="0" smtClean="0">
                <a:solidFill>
                  <a:schemeClr val="accent5"/>
                </a:solidFill>
              </a:rPr>
              <a:t>subtract </a:t>
            </a:r>
            <a:r>
              <a:rPr lang="en-US" dirty="0">
                <a:solidFill>
                  <a:schemeClr val="accent5"/>
                </a:solidFill>
              </a:rPr>
              <a:t>( 1, 2 ) </a:t>
            </a:r>
            <a:r>
              <a:rPr lang="en-US" dirty="0" smtClean="0">
                <a:solidFill>
                  <a:schemeClr val="accent5"/>
                </a:solidFill>
              </a:rPr>
              <a:t>);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smtClean="0"/>
              <a:t>add.js</a:t>
            </a:r>
            <a:endParaRPr lang="en-US" cap="non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090143"/>
          </a:xfr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export function add ( x, y 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return </a:t>
            </a:r>
            <a:r>
              <a:rPr lang="en-US" dirty="0">
                <a:solidFill>
                  <a:schemeClr val="accent5"/>
                </a:solidFill>
              </a:rPr>
              <a:t>x + y;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export function </a:t>
            </a:r>
            <a:r>
              <a:rPr lang="en-US" dirty="0" smtClean="0">
                <a:solidFill>
                  <a:schemeClr val="accent5"/>
                </a:solidFill>
              </a:rPr>
              <a:t>subtract </a:t>
            </a:r>
            <a:r>
              <a:rPr lang="en-US" dirty="0">
                <a:solidFill>
                  <a:schemeClr val="accent5"/>
                </a:solidFill>
              </a:rPr>
              <a:t>( x, y 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return x </a:t>
            </a:r>
            <a:r>
              <a:rPr lang="en-US" dirty="0" smtClean="0">
                <a:solidFill>
                  <a:schemeClr val="accent5"/>
                </a:solidFill>
              </a:rPr>
              <a:t>- </a:t>
            </a:r>
            <a:r>
              <a:rPr lang="en-US" dirty="0">
                <a:solidFill>
                  <a:schemeClr val="accent5"/>
                </a:solidFill>
              </a:rPr>
              <a:t>y;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30340" y="5016137"/>
            <a:ext cx="9520158" cy="96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ECMAScript module loader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Ref: </a:t>
            </a:r>
            <a:r>
              <a:rPr lang="en-US" dirty="0">
                <a:hlinkClick r:id="rId2"/>
              </a:rPr>
              <a:t>https://github.com/standard-things/esm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41401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Extends</a:t>
            </a:r>
          </a:p>
          <a:p>
            <a:r>
              <a:rPr lang="en-US" dirty="0" smtClean="0"/>
              <a:t>Super</a:t>
            </a:r>
          </a:p>
          <a:p>
            <a:r>
              <a:rPr lang="en-US" dirty="0" smtClean="0"/>
              <a:t>Static members</a:t>
            </a:r>
          </a:p>
          <a:p>
            <a:r>
              <a:rPr lang="en-US" dirty="0" smtClean="0"/>
              <a:t>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33612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776087"/>
          </a:xfrm>
        </p:spPr>
        <p:txBody>
          <a:bodyPr/>
          <a:lstStyle/>
          <a:p>
            <a:r>
              <a:rPr lang="en-US" dirty="0" smtClean="0"/>
              <a:t>Destructuring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Matching</a:t>
            </a:r>
          </a:p>
          <a:p>
            <a:r>
              <a:rPr lang="en-US" dirty="0" smtClean="0"/>
              <a:t>Object Matching</a:t>
            </a:r>
          </a:p>
          <a:p>
            <a:r>
              <a:rPr lang="en-US" dirty="0" smtClean="0"/>
              <a:t>Deep Object Matching</a:t>
            </a:r>
          </a:p>
          <a:p>
            <a:r>
              <a:rPr lang="en-US" dirty="0" smtClean="0"/>
              <a:t>Default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802212"/>
          </a:xfrm>
        </p:spPr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callbacks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All &amp; Race</a:t>
            </a:r>
          </a:p>
          <a:p>
            <a:r>
              <a:rPr lang="en-US" dirty="0" smtClean="0"/>
              <a:t>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&amp; Await</a:t>
            </a:r>
            <a:br>
              <a:rPr lang="en-US" dirty="0" smtClean="0"/>
            </a:br>
            <a:r>
              <a:rPr lang="en-US" i="1" dirty="0" smtClean="0">
                <a:solidFill>
                  <a:schemeClr val="tx2"/>
                </a:solidFill>
              </a:rPr>
              <a:t>An Alternative to Promises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function </a:t>
            </a:r>
            <a:r>
              <a:rPr lang="en-US" dirty="0" err="1">
                <a:solidFill>
                  <a:schemeClr val="accent5"/>
                </a:solidFill>
              </a:rPr>
              <a:t>getAge</a:t>
            </a:r>
            <a:r>
              <a:rPr lang="en-US" dirty="0">
                <a:solidFill>
                  <a:schemeClr val="accent5"/>
                </a:solidFill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return </a:t>
            </a:r>
            <a:r>
              <a:rPr lang="en-US" dirty="0" err="1">
                <a:solidFill>
                  <a:schemeClr val="accent5"/>
                </a:solidFill>
              </a:rPr>
              <a:t>Promise.resolve</a:t>
            </a:r>
            <a:r>
              <a:rPr lang="en-US" dirty="0">
                <a:solidFill>
                  <a:schemeClr val="accent5"/>
                </a:solidFill>
              </a:rPr>
              <a:t>(16);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function </a:t>
            </a:r>
            <a:r>
              <a:rPr lang="en-US" dirty="0" err="1">
                <a:solidFill>
                  <a:schemeClr val="accent5"/>
                </a:solidFill>
              </a:rPr>
              <a:t>getName</a:t>
            </a:r>
            <a:r>
              <a:rPr lang="en-US" dirty="0">
                <a:solidFill>
                  <a:schemeClr val="accent5"/>
                </a:solidFill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return </a:t>
            </a:r>
            <a:r>
              <a:rPr lang="en-US" dirty="0" err="1">
                <a:solidFill>
                  <a:schemeClr val="accent5"/>
                </a:solidFill>
              </a:rPr>
              <a:t>Promise.resolve</a:t>
            </a:r>
            <a:r>
              <a:rPr lang="en-US" dirty="0">
                <a:solidFill>
                  <a:schemeClr val="accent5"/>
                </a:solidFill>
              </a:rPr>
              <a:t>('Ram');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async</a:t>
            </a:r>
            <a:r>
              <a:rPr lang="en-US" dirty="0">
                <a:solidFill>
                  <a:schemeClr val="accent5"/>
                </a:solidFill>
              </a:rPr>
              <a:t> function </a:t>
            </a:r>
            <a:r>
              <a:rPr lang="en-US" dirty="0" err="1">
                <a:solidFill>
                  <a:schemeClr val="accent5"/>
                </a:solidFill>
              </a:rPr>
              <a:t>getData</a:t>
            </a:r>
            <a:r>
              <a:rPr lang="en-US" dirty="0">
                <a:solidFill>
                  <a:schemeClr val="accent5"/>
                </a:solidFill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try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    const </a:t>
            </a:r>
            <a:r>
              <a:rPr lang="en-US" dirty="0">
                <a:solidFill>
                  <a:schemeClr val="accent5"/>
                </a:solidFill>
              </a:rPr>
              <a:t>[name, age] = </a:t>
            </a:r>
            <a:r>
              <a:rPr lang="en-US" dirty="0" smtClean="0">
                <a:solidFill>
                  <a:schemeClr val="accent5"/>
                </a:solidFill>
              </a:rPr>
              <a:t>await </a:t>
            </a:r>
            <a:r>
              <a:rPr lang="en-US" dirty="0" err="1" smtClean="0">
                <a:solidFill>
                  <a:schemeClr val="accent5"/>
                </a:solidFill>
              </a:rPr>
              <a:t>Promise.all</a:t>
            </a:r>
            <a:r>
              <a:rPr lang="en-US" dirty="0">
                <a:solidFill>
                  <a:schemeClr val="accent5"/>
                </a:solidFill>
              </a:rPr>
              <a:t>([</a:t>
            </a:r>
            <a:r>
              <a:rPr lang="en-US" dirty="0" err="1">
                <a:solidFill>
                  <a:schemeClr val="accent5"/>
                </a:solidFill>
              </a:rPr>
              <a:t>getName</a:t>
            </a:r>
            <a:r>
              <a:rPr lang="en-US" dirty="0">
                <a:solidFill>
                  <a:schemeClr val="accent5"/>
                </a:solidFill>
              </a:rPr>
              <a:t>(), </a:t>
            </a:r>
            <a:r>
              <a:rPr lang="en-US" dirty="0" err="1">
                <a:solidFill>
                  <a:schemeClr val="accent5"/>
                </a:solidFill>
              </a:rPr>
              <a:t>getAge</a:t>
            </a:r>
            <a:r>
              <a:rPr lang="en-US" dirty="0" smtClean="0">
                <a:solidFill>
                  <a:schemeClr val="accent5"/>
                </a:solidFill>
              </a:rPr>
              <a:t>()]);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       console.log( name + “ “ + age );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} </a:t>
            </a:r>
            <a:r>
              <a:rPr lang="en-US" dirty="0">
                <a:solidFill>
                  <a:schemeClr val="accent5"/>
                </a:solidFill>
              </a:rPr>
              <a:t>catch ( error 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    console.log(error</a:t>
            </a:r>
            <a:r>
              <a:rPr lang="en-US" dirty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   }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828338"/>
          </a:xfrm>
        </p:spPr>
        <p:txBody>
          <a:bodyPr/>
          <a:lstStyle/>
          <a:p>
            <a:r>
              <a:rPr lang="en-US" dirty="0" smtClean="0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developer.mozilla.org/en-US/docs/Web/JavaScript/New_in_JavaScript/ECMAScript_2015_support_in_Mozilla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www.w3schools.com/js/js_versions.asp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http://es6-features.org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Enroll to free video course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://www.udemy.com/leveling-up-to-es6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3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ECMAScript?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ECMAScript (or ES</a:t>
            </a:r>
            <a:r>
              <a:rPr lang="en-US" dirty="0" smtClean="0"/>
              <a:t>) </a:t>
            </a:r>
            <a:r>
              <a:rPr lang="en-US" dirty="0"/>
              <a:t>is a scripting-language specification standardized by </a:t>
            </a:r>
            <a:r>
              <a:rPr lang="en-US" dirty="0" err="1" smtClean="0"/>
              <a:t>Ecma</a:t>
            </a:r>
            <a:r>
              <a:rPr lang="en-US" dirty="0" smtClean="0"/>
              <a:t> International</a:t>
            </a:r>
          </a:p>
          <a:p>
            <a:r>
              <a:rPr lang="en-US" dirty="0"/>
              <a:t>It was created to standardize JavaScript, so as to foster multiple independent implementations</a:t>
            </a:r>
            <a:r>
              <a:rPr lang="en-US" dirty="0" smtClean="0"/>
              <a:t>.</a:t>
            </a:r>
          </a:p>
          <a:p>
            <a:r>
              <a:rPr lang="en-US" dirty="0"/>
              <a:t>JavaScript is a language based on ECMAScript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implementation of ECMAScript include SpiderMonkey, V8, Jscript, QtScript, InScript and ActionScript</a:t>
            </a:r>
          </a:p>
        </p:txBody>
      </p:sp>
    </p:spTree>
    <p:extLst>
      <p:ext uri="{BB962C8B-B14F-4D97-AF65-F5344CB8AC3E}">
        <p14:creationId xmlns:p14="http://schemas.microsoft.com/office/powerpoint/2010/main" val="1658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ES6 is a feature set provided on top of the </a:t>
            </a:r>
            <a:r>
              <a:rPr lang="en-US" dirty="0" smtClean="0"/>
              <a:t>JavaScript </a:t>
            </a:r>
            <a:r>
              <a:rPr lang="en-US" dirty="0"/>
              <a:t>library to provide developers with a collection of awesome new features.  </a:t>
            </a:r>
            <a:r>
              <a:rPr lang="en-US" b="1" dirty="0"/>
              <a:t>ES6</a:t>
            </a:r>
            <a:r>
              <a:rPr lang="en-US" dirty="0"/>
              <a:t> will make your code </a:t>
            </a:r>
            <a:r>
              <a:rPr lang="en-US" b="1" dirty="0"/>
              <a:t>clean</a:t>
            </a:r>
            <a:r>
              <a:rPr lang="en-US" dirty="0"/>
              <a:t> and </a:t>
            </a:r>
            <a:r>
              <a:rPr lang="en-US" b="1" dirty="0"/>
              <a:t>concise</a:t>
            </a:r>
            <a:r>
              <a:rPr lang="en-US" dirty="0"/>
              <a:t>, and it will </a:t>
            </a:r>
            <a:r>
              <a:rPr lang="en-US" b="1" dirty="0"/>
              <a:t>make your life easier</a:t>
            </a:r>
            <a:r>
              <a:rPr lang="en-US" dirty="0"/>
              <a:t> as a developer.  It also has additional functions and features that were not even possible in prior versions of </a:t>
            </a:r>
            <a:r>
              <a:rPr lang="en-US" dirty="0" smtClean="0"/>
              <a:t>JavaScript. </a:t>
            </a:r>
            <a:r>
              <a:rPr lang="en-US" dirty="0"/>
              <a:t> A majority of the latest browsers now support most, but not all, of the ES6 features.  </a:t>
            </a:r>
            <a:r>
              <a:rPr lang="en-US" dirty="0" smtClean="0"/>
              <a:t>Since </a:t>
            </a:r>
            <a:r>
              <a:rPr lang="en-US" dirty="0"/>
              <a:t>most web applications are compiled using Babel.js to provide support for all browsers and older version of </a:t>
            </a:r>
            <a:r>
              <a:rPr lang="en-US" dirty="0" smtClean="0"/>
              <a:t>browsers. A </a:t>
            </a:r>
            <a:r>
              <a:rPr lang="en-US" dirty="0"/>
              <a:t>majority of the </a:t>
            </a:r>
            <a:r>
              <a:rPr lang="en-US" b="1" dirty="0"/>
              <a:t>latest</a:t>
            </a:r>
            <a:r>
              <a:rPr lang="en-US" dirty="0"/>
              <a:t> </a:t>
            </a:r>
            <a:r>
              <a:rPr lang="en-US" b="1" dirty="0"/>
              <a:t>libraries and frameworks</a:t>
            </a:r>
            <a:r>
              <a:rPr lang="en-US" dirty="0"/>
              <a:t> are now being written in </a:t>
            </a:r>
            <a:r>
              <a:rPr lang="en-US" b="1" dirty="0"/>
              <a:t>ES6</a:t>
            </a:r>
            <a:r>
              <a:rPr lang="en-US" dirty="0"/>
              <a:t>, so </a:t>
            </a:r>
            <a:r>
              <a:rPr lang="en-US" dirty="0" smtClean="0"/>
              <a:t>we </a:t>
            </a:r>
            <a:r>
              <a:rPr lang="en-US" dirty="0"/>
              <a:t>don't want to get left behind.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01927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Editions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569283"/>
              </p:ext>
            </p:extLst>
          </p:nvPr>
        </p:nvGraphicFramePr>
        <p:xfrm>
          <a:off x="1535113" y="2016125"/>
          <a:ext cx="9520238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567">
                  <a:extLst>
                    <a:ext uri="{9D8B030D-6E8A-4147-A177-3AD203B41FA5}">
                      <a16:colId xmlns:a16="http://schemas.microsoft.com/office/drawing/2014/main" val="2897734697"/>
                    </a:ext>
                  </a:extLst>
                </a:gridCol>
                <a:gridCol w="6757671">
                  <a:extLst>
                    <a:ext uri="{9D8B030D-6E8A-4147-A177-3AD203B41FA5}">
                      <a16:colId xmlns:a16="http://schemas.microsoft.com/office/drawing/2014/main" val="146896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9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1 (1997)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Edition.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6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2 (1998)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Editorial changes only.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3 (1999)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Regular Expressions, try/catch.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5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 released.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5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5 (2009)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"strict mode“, JSON support, String.trim(), Array.isArray(), Array Iteration Methods.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0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2015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(ES 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let and const,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parameter values,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Array.find(), Array.findIndex().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035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exponential operator (**),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Array.prototype.includes.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4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string padding,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Object properties, Async functions, Shared Memory.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71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ECMAScript </a:t>
                      </a:r>
                      <a:r>
                        <a:rPr lang="en-US" dirty="0">
                          <a:effectLst/>
                        </a:rPr>
                        <a:t>2018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rest / spread properties,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iteration, Promise.finally(), Additions to RegExp.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64478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535113" y="783771"/>
            <a:ext cx="0" cy="74458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736898"/>
          </a:xfrm>
        </p:spPr>
        <p:txBody>
          <a:bodyPr/>
          <a:lstStyle/>
          <a:p>
            <a:r>
              <a:rPr lang="en-US" dirty="0" smtClean="0"/>
              <a:t>ES6 browser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ES6 features </a:t>
            </a:r>
            <a:r>
              <a:rPr lang="en-US" b="1" dirty="0"/>
              <a:t>supported </a:t>
            </a:r>
            <a:r>
              <a:rPr lang="en-US" b="1" dirty="0" smtClean="0"/>
              <a:t>by different web browsers: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Chrome 72 – 98%</a:t>
            </a:r>
          </a:p>
          <a:p>
            <a:pPr marL="0" indent="0">
              <a:buNone/>
            </a:pPr>
            <a:r>
              <a:rPr lang="en-US" dirty="0" smtClean="0"/>
              <a:t>Firefox 60 – 98%</a:t>
            </a:r>
          </a:p>
          <a:p>
            <a:pPr marL="0" indent="0">
              <a:buNone/>
            </a:pPr>
            <a:r>
              <a:rPr lang="en-US" dirty="0" smtClean="0"/>
              <a:t>Safari 12 – 98%</a:t>
            </a:r>
          </a:p>
          <a:p>
            <a:pPr marL="0" indent="0">
              <a:buNone/>
            </a:pPr>
            <a:r>
              <a:rPr lang="en-US" dirty="0" smtClean="0"/>
              <a:t>IE Edge – 96%</a:t>
            </a:r>
          </a:p>
          <a:p>
            <a:pPr marL="0" indent="0">
              <a:buNone/>
            </a:pPr>
            <a:r>
              <a:rPr lang="en-US" dirty="0" smtClean="0"/>
              <a:t>IE 11 – 11%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Compatibility tables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http://kangax.github.io/compat-table/es6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90"/>
            <a:ext cx="9520157" cy="736528"/>
          </a:xfrm>
        </p:spPr>
        <p:txBody>
          <a:bodyPr/>
          <a:lstStyle/>
          <a:p>
            <a:r>
              <a:rPr lang="en-US" dirty="0" smtClean="0"/>
              <a:t>ES6 to ES5 Transpilers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Babel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babeljs.io</a:t>
            </a:r>
            <a:endParaRPr lang="en-US" dirty="0"/>
          </a:p>
          <a:p>
            <a:r>
              <a:rPr lang="en-US" dirty="0"/>
              <a:t>Traceur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github.com/google/traceur-compiler</a:t>
            </a:r>
            <a:endParaRPr lang="en-US" dirty="0" smtClean="0"/>
          </a:p>
          <a:p>
            <a:r>
              <a:rPr lang="en-US" dirty="0" smtClean="0"/>
              <a:t>TypeScript</a:t>
            </a:r>
          </a:p>
          <a:p>
            <a:pPr marL="0" indent="0">
              <a:buNone/>
            </a:pPr>
            <a:r>
              <a:rPr lang="en-US" dirty="0" smtClean="0"/>
              <a:t>(Superset of JavaScript that aims to align with ECMAScript 6)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http://www.typescriptlang.org</a:t>
            </a:r>
            <a:endParaRPr lang="en-US" dirty="0" smtClean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43271" y="2010878"/>
            <a:ext cx="5848432" cy="30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867157"/>
          </a:xfrm>
        </p:spPr>
        <p:txBody>
          <a:bodyPr>
            <a:normAutofit/>
          </a:bodyPr>
          <a:lstStyle/>
          <a:p>
            <a:r>
              <a:rPr lang="en-US" dirty="0" smtClean="0"/>
              <a:t>Features that has given edge to ES6</a:t>
            </a:r>
            <a:br>
              <a:rPr lang="en-US" dirty="0" smtClean="0"/>
            </a:br>
            <a:r>
              <a:rPr lang="en-US" sz="2200" i="1" dirty="0" smtClean="0"/>
              <a:t>(Key features overview)</a:t>
            </a:r>
            <a:endParaRPr lang="en-US" sz="22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r>
              <a:rPr lang="en-US" dirty="0" smtClean="0"/>
              <a:t>const</a:t>
            </a:r>
          </a:p>
          <a:p>
            <a:r>
              <a:rPr lang="en-US" dirty="0" smtClean="0"/>
              <a:t>Block Scope</a:t>
            </a:r>
          </a:p>
          <a:p>
            <a:r>
              <a:rPr lang="en-US" dirty="0" smtClean="0"/>
              <a:t>Arrow function</a:t>
            </a:r>
          </a:p>
          <a:p>
            <a:r>
              <a:rPr lang="en-US" dirty="0" smtClean="0"/>
              <a:t>Extended Parameter Handling</a:t>
            </a:r>
          </a:p>
          <a:p>
            <a:r>
              <a:rPr lang="en-US" dirty="0" smtClean="0"/>
              <a:t>Template Literals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Enhanced Object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Destructuring Assignment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Async and Await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br>
              <a:rPr lang="en-US" dirty="0" smtClean="0"/>
            </a:br>
            <a:r>
              <a:rPr lang="en-US" i="1" dirty="0" smtClean="0"/>
              <a:t>Cannot be re-declared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var</a:t>
            </a:r>
            <a:r>
              <a:rPr lang="en-US" dirty="0">
                <a:solidFill>
                  <a:schemeClr val="accent5"/>
                </a:solidFill>
              </a:rPr>
              <a:t> i = 5;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…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var </a:t>
            </a:r>
            <a:r>
              <a:rPr lang="en-US" dirty="0">
                <a:solidFill>
                  <a:schemeClr val="accent5"/>
                </a:solidFill>
              </a:rPr>
              <a:t>i = 10;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</a:t>
            </a:r>
            <a:r>
              <a:rPr lang="en-US" dirty="0" smtClean="0">
                <a:solidFill>
                  <a:schemeClr val="tx2"/>
                </a:solidFill>
              </a:rPr>
              <a:t>Here i is 10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let i = 5;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…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let i = 10;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Identifier i has already been </a:t>
            </a:r>
            <a:r>
              <a:rPr lang="en-US" dirty="0" smtClean="0">
                <a:solidFill>
                  <a:schemeClr val="tx2"/>
                </a:solidFill>
              </a:rPr>
              <a:t>declared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</a:t>
            </a:r>
            <a:br>
              <a:rPr lang="en-US" dirty="0" smtClean="0"/>
            </a:br>
            <a:r>
              <a:rPr lang="en-US" i="1" dirty="0" smtClean="0"/>
              <a:t>Cannot be reassigned or re-declared.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2935091"/>
          </a:xfr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const PI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//Return an error: Uncaught </a:t>
            </a:r>
            <a:r>
              <a:rPr lang="en-US" dirty="0">
                <a:solidFill>
                  <a:schemeClr val="tx2"/>
                </a:solidFill>
              </a:rPr>
              <a:t>SyntaxError: Missing initializer in const </a:t>
            </a:r>
            <a:r>
              <a:rPr lang="en-US" dirty="0" smtClean="0">
                <a:solidFill>
                  <a:schemeClr val="tx2"/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const PI = </a:t>
            </a:r>
            <a:r>
              <a:rPr lang="en-US" dirty="0" smtClean="0">
                <a:solidFill>
                  <a:schemeClr val="accent5"/>
                </a:solidFill>
              </a:rPr>
              <a:t>3.14159;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//Correct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PI = 3.14;</a:t>
            </a:r>
            <a:r>
              <a:rPr lang="en-US" dirty="0"/>
              <a:t>      </a:t>
            </a:r>
            <a:r>
              <a:rPr lang="en-US" dirty="0">
                <a:solidFill>
                  <a:schemeClr val="tx2"/>
                </a:solidFill>
              </a:rPr>
              <a:t>// This will give an error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PI = PI + 10;</a:t>
            </a:r>
            <a:r>
              <a:rPr lang="en-US" dirty="0"/>
              <a:t>  </a:t>
            </a:r>
            <a:r>
              <a:rPr lang="en-US" dirty="0">
                <a:solidFill>
                  <a:schemeClr val="tx2"/>
                </a:solidFill>
              </a:rPr>
              <a:t> // </a:t>
            </a:r>
            <a:r>
              <a:rPr lang="en-US" dirty="0" smtClean="0">
                <a:solidFill>
                  <a:schemeClr val="tx2"/>
                </a:solidFill>
              </a:rPr>
              <a:t>This </a:t>
            </a:r>
            <a:r>
              <a:rPr lang="en-US" dirty="0">
                <a:solidFill>
                  <a:schemeClr val="tx2"/>
                </a:solidFill>
              </a:rPr>
              <a:t>will also give an </a:t>
            </a:r>
            <a:r>
              <a:rPr lang="en-US" dirty="0" smtClean="0">
                <a:solidFill>
                  <a:schemeClr val="tx2"/>
                </a:solidFill>
              </a:rPr>
              <a:t>error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3403" y="5235474"/>
            <a:ext cx="9520158" cy="74731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2"/>
                </a:solidFill>
              </a:rPr>
              <a:t>Constant Objects can be changed, but cannot be re-assigned.</a:t>
            </a:r>
          </a:p>
        </p:txBody>
      </p:sp>
    </p:spTree>
    <p:extLst>
      <p:ext uri="{BB962C8B-B14F-4D97-AF65-F5344CB8AC3E}">
        <p14:creationId xmlns:p14="http://schemas.microsoft.com/office/powerpoint/2010/main" val="7025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749591"/>
          </a:xfrm>
        </p:spPr>
        <p:txBody>
          <a:bodyPr/>
          <a:lstStyle/>
          <a:p>
            <a:r>
              <a:rPr lang="en-US" dirty="0" smtClean="0"/>
              <a:t>Block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var x = 10;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// Here x is 10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{ 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  var x = 2;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chemeClr val="tx2"/>
                </a:solidFill>
              </a:rPr>
              <a:t>// Here x is 2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// Here x is </a:t>
            </a:r>
            <a:r>
              <a:rPr lang="en-US" dirty="0" smtClean="0">
                <a:solidFill>
                  <a:schemeClr val="tx2"/>
                </a:solidFill>
              </a:rPr>
              <a:t>2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let x = 10;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// Here x is 10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{ 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  let x = 2;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chemeClr val="tx2"/>
                </a:solidFill>
              </a:rPr>
              <a:t>// Here x is 2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// Here x is </a:t>
            </a:r>
            <a:r>
              <a:rPr lang="en-US" dirty="0" smtClean="0">
                <a:solidFill>
                  <a:schemeClr val="tx2"/>
                </a:solidFill>
              </a:rPr>
              <a:t>10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7417</TotalTime>
  <Words>657</Words>
  <Application>Microsoft Office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Palatino Linotype</vt:lpstr>
      <vt:lpstr>Gallery</vt:lpstr>
      <vt:lpstr>ECMAScript</vt:lpstr>
      <vt:lpstr>What is ECMAScript?</vt:lpstr>
      <vt:lpstr>ECMAScript Editions </vt:lpstr>
      <vt:lpstr>ES6 browser compatibility</vt:lpstr>
      <vt:lpstr>ES6 to ES5 Transpilers</vt:lpstr>
      <vt:lpstr>Features that has given edge to ES6 (Key features overview)</vt:lpstr>
      <vt:lpstr>let Cannot be re-declared</vt:lpstr>
      <vt:lpstr>const Cannot be reassigned or re-declared.</vt:lpstr>
      <vt:lpstr>Block Scope</vt:lpstr>
      <vt:lpstr>Arrow function / Fat Arrow</vt:lpstr>
      <vt:lpstr>Extended Parameter Handling</vt:lpstr>
      <vt:lpstr>Template Literals</vt:lpstr>
      <vt:lpstr>Enhanced Object Properties</vt:lpstr>
      <vt:lpstr>Modules</vt:lpstr>
      <vt:lpstr>Classes</vt:lpstr>
      <vt:lpstr>Destructuring Assignment</vt:lpstr>
      <vt:lpstr>Promises</vt:lpstr>
      <vt:lpstr>Async &amp; Await An Alternative to Promises</vt:lpstr>
      <vt:lpstr>Other References</vt:lpstr>
      <vt:lpstr>Conclusion</vt:lpstr>
      <vt:lpstr>Questions?</vt:lpstr>
    </vt:vector>
  </TitlesOfParts>
  <Company>Medline Industries,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</dc:title>
  <dc:creator>Pandey, Tanuj</dc:creator>
  <cp:lastModifiedBy>Pandey, Tanuj</cp:lastModifiedBy>
  <cp:revision>201</cp:revision>
  <dcterms:created xsi:type="dcterms:W3CDTF">2019-04-18T09:13:01Z</dcterms:created>
  <dcterms:modified xsi:type="dcterms:W3CDTF">2019-04-23T14:15:51Z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6c90a21c-62a8-4c6b-9ca6-36f7de67d293</vt:lpwstr>
  </property>
  <property fmtid="{D5CDD505-2E9C-101B-9397-08002B2CF9AE}" pid="3" name="Tags">
    <vt:lpwstr>Permanent</vt:lpwstr>
  </property>
  <property fmtid="{D5CDD505-2E9C-101B-9397-08002B2CF9AE}" pid="4" name="Retention">
    <vt:lpwstr>P</vt:lpwstr>
  </property>
</Properties>
</file>