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57" r:id="rId3"/>
    <p:sldId id="258" r:id="rId4"/>
    <p:sldId id="259" r:id="rId5"/>
    <p:sldId id="260" r:id="rId6"/>
    <p:sldId id="261" r:id="rId7"/>
    <p:sldId id="263" r:id="rId8"/>
    <p:sldId id="266" r:id="rId9"/>
    <p:sldId id="267" r:id="rId10"/>
    <p:sldId id="268"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61" autoAdjust="0"/>
    <p:restoredTop sz="94660"/>
  </p:normalViewPr>
  <p:slideViewPr>
    <p:cSldViewPr snapToGrid="0">
      <p:cViewPr varScale="1">
        <p:scale>
          <a:sx n="74" d="100"/>
          <a:sy n="74" d="100"/>
        </p:scale>
        <p:origin x="443"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2DBEAA-2E89-4907-B2F9-7F93FA8C25FD}"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167143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2DBEAA-2E89-4907-B2F9-7F93FA8C25FD}"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463224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2DBEAA-2E89-4907-B2F9-7F93FA8C25FD}"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BD2B45-C160-483B-A5FF-820A9C9F00D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96856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394011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BD2B45-C160-483B-A5FF-820A9C9F00D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55430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162327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2DBEAA-2E89-4907-B2F9-7F93FA8C25FD}"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39084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2DBEAA-2E89-4907-B2F9-7F93FA8C25FD}"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95179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2DBEAA-2E89-4907-B2F9-7F93FA8C25FD}"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155138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2DBEAA-2E89-4907-B2F9-7F93FA8C25FD}"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1814904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2DBEAA-2E89-4907-B2F9-7F93FA8C25FD}"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858404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2DBEAA-2E89-4907-B2F9-7F93FA8C25FD}" type="datetimeFigureOut">
              <a:rPr lang="en-IN" smtClean="0"/>
              <a:t>11-01-2022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02292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2DBEAA-2E89-4907-B2F9-7F93FA8C25FD}" type="datetimeFigureOut">
              <a:rPr lang="en-IN" smtClean="0"/>
              <a:t>11-01-2022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4059765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DBEAA-2E89-4907-B2F9-7F93FA8C25FD}" type="datetimeFigureOut">
              <a:rPr lang="en-IN" smtClean="0"/>
              <a:t>11-01-2022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83574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834515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1216001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42DBEAA-2E89-4907-B2F9-7F93FA8C25FD}" type="datetimeFigureOut">
              <a:rPr lang="en-IN" smtClean="0"/>
              <a:t>11-01-2022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7BD2B45-C160-483B-A5FF-820A9C9F00D9}" type="slidenum">
              <a:rPr lang="en-IN" smtClean="0"/>
              <a:t>‹#›</a:t>
            </a:fld>
            <a:endParaRPr lang="en-IN"/>
          </a:p>
        </p:txBody>
      </p:sp>
    </p:spTree>
    <p:extLst>
      <p:ext uri="{BB962C8B-B14F-4D97-AF65-F5344CB8AC3E}">
        <p14:creationId xmlns:p14="http://schemas.microsoft.com/office/powerpoint/2010/main" val="2111644542"/>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dx.doi.org/10.1016/j.dss.2014.03.00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7959-785C-463F-A7AC-B642C6B8D730}"/>
              </a:ext>
            </a:extLst>
          </p:cNvPr>
          <p:cNvSpPr>
            <a:spLocks noGrp="1"/>
          </p:cNvSpPr>
          <p:nvPr>
            <p:ph type="ctrTitle"/>
          </p:nvPr>
        </p:nvSpPr>
        <p:spPr>
          <a:xfrm>
            <a:off x="2167971" y="1490111"/>
            <a:ext cx="8791575" cy="1938889"/>
          </a:xfrm>
        </p:spPr>
        <p:txBody>
          <a:bodyPr/>
          <a:lstStyle/>
          <a:p>
            <a:r>
              <a:rPr lang="en-US" dirty="0"/>
              <a:t>BANK MARKETING ANALYTICS</a:t>
            </a:r>
            <a:endParaRPr lang="en-IN" dirty="0"/>
          </a:p>
        </p:txBody>
      </p:sp>
      <p:sp>
        <p:nvSpPr>
          <p:cNvPr id="4" name="TextBox 3">
            <a:extLst>
              <a:ext uri="{FF2B5EF4-FFF2-40B4-BE49-F238E27FC236}">
                <a16:creationId xmlns:a16="http://schemas.microsoft.com/office/drawing/2014/main" id="{9A4626A1-CDB1-4D08-88A9-1471CB9254DB}"/>
              </a:ext>
            </a:extLst>
          </p:cNvPr>
          <p:cNvSpPr txBox="1"/>
          <p:nvPr/>
        </p:nvSpPr>
        <p:spPr>
          <a:xfrm>
            <a:off x="9286159" y="5486601"/>
            <a:ext cx="2822713" cy="923330"/>
          </a:xfrm>
          <a:prstGeom prst="rect">
            <a:avLst/>
          </a:prstGeom>
          <a:noFill/>
        </p:spPr>
        <p:txBody>
          <a:bodyPr wrap="square" rtlCol="0">
            <a:spAutoFit/>
          </a:bodyPr>
          <a:lstStyle/>
          <a:p>
            <a:r>
              <a:rPr lang="en-US" dirty="0"/>
              <a:t>iNeuron </a:t>
            </a:r>
          </a:p>
          <a:p>
            <a:r>
              <a:rPr lang="en-US" dirty="0"/>
              <a:t>Tanuj Sharma</a:t>
            </a:r>
          </a:p>
          <a:p>
            <a:endParaRPr lang="en-IN" dirty="0"/>
          </a:p>
        </p:txBody>
      </p:sp>
    </p:spTree>
    <p:extLst>
      <p:ext uri="{BB962C8B-B14F-4D97-AF65-F5344CB8AC3E}">
        <p14:creationId xmlns:p14="http://schemas.microsoft.com/office/powerpoint/2010/main" val="4229620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757B5-909F-427E-9782-C8AEF38C84C2}"/>
              </a:ext>
            </a:extLst>
          </p:cNvPr>
          <p:cNvSpPr>
            <a:spLocks noGrp="1"/>
          </p:cNvSpPr>
          <p:nvPr>
            <p:ph idx="1"/>
          </p:nvPr>
        </p:nvSpPr>
        <p:spPr>
          <a:xfrm>
            <a:off x="1143000" y="1738846"/>
            <a:ext cx="9905999" cy="4551118"/>
          </a:xfrm>
        </p:spPr>
        <p:txBody>
          <a:bodyPr>
            <a:normAutofit/>
          </a:bodyPr>
          <a:lstStyle/>
          <a:p>
            <a:pPr marL="457200" indent="-457200">
              <a:buFont typeface="+mj-lt"/>
              <a:buAutoNum type="arabicPeriod" startAt="5"/>
            </a:pPr>
            <a:r>
              <a:rPr lang="en-US" dirty="0"/>
              <a:t>Most common jobs of customers are in Administration, Blue-collar and Technicians. Very few number of customers are entrepreneurs or housemaid. </a:t>
            </a:r>
          </a:p>
          <a:p>
            <a:pPr marL="457200" indent="-457200">
              <a:buFont typeface="+mj-lt"/>
              <a:buAutoNum type="arabicPeriod" startAt="5"/>
            </a:pPr>
            <a:r>
              <a:rPr lang="en-US" dirty="0"/>
              <a:t>In the 5 month timeline of April to August, the leads conversion ratio is least.</a:t>
            </a:r>
          </a:p>
          <a:p>
            <a:pPr marL="457200" indent="-457200">
              <a:buFont typeface="+mj-lt"/>
              <a:buAutoNum type="arabicPeriod" startAt="5"/>
            </a:pPr>
            <a:r>
              <a:rPr lang="en-US" dirty="0"/>
              <a:t> The highest leads conversion ratio stood at 50.55% whereas lowest is 6.43%.</a:t>
            </a:r>
          </a:p>
          <a:p>
            <a:pPr marL="457200" indent="-457200">
              <a:buFont typeface="+mj-lt"/>
              <a:buAutoNum type="arabicPeriod" startAt="5"/>
            </a:pPr>
            <a:r>
              <a:rPr lang="en-US" dirty="0"/>
              <a:t>Maximum customers are in the age range of 20-60. Maximum people were called in the age range of 20-50. Hence, leads conversion rate of people of age range 50-60 is highest. </a:t>
            </a:r>
          </a:p>
          <a:p>
            <a:pPr marL="457200" indent="-457200">
              <a:buFont typeface="+mj-lt"/>
              <a:buAutoNum type="arabicPeriod" startAt="5"/>
            </a:pPr>
            <a:r>
              <a:rPr lang="en-US" dirty="0"/>
              <a:t>The lowest number of customers are age range of 80+. Usually, the people in the age range don’t have much time and earnings. So, they don’t invest in term deposit.</a:t>
            </a:r>
          </a:p>
          <a:p>
            <a:pPr marL="457200" indent="-457200">
              <a:buFont typeface="+mj-lt"/>
              <a:buAutoNum type="arabicPeriod" startAt="5"/>
            </a:pPr>
            <a:r>
              <a:rPr lang="en-US" dirty="0"/>
              <a:t> Average call duration of customers in 258 secs. Average consumer confidence index is -41 and Average Euribor 3m rate is 4.</a:t>
            </a:r>
            <a:endParaRPr lang="en-IN" dirty="0"/>
          </a:p>
        </p:txBody>
      </p:sp>
    </p:spTree>
    <p:extLst>
      <p:ext uri="{BB962C8B-B14F-4D97-AF65-F5344CB8AC3E}">
        <p14:creationId xmlns:p14="http://schemas.microsoft.com/office/powerpoint/2010/main" val="2003272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FE50B-D941-41DA-9852-29EF574AC007}"/>
              </a:ext>
            </a:extLst>
          </p:cNvPr>
          <p:cNvSpPr>
            <a:spLocks noGrp="1"/>
          </p:cNvSpPr>
          <p:nvPr>
            <p:ph idx="1"/>
          </p:nvPr>
        </p:nvSpPr>
        <p:spPr>
          <a:xfrm>
            <a:off x="837416" y="822036"/>
            <a:ext cx="9905999" cy="5560291"/>
          </a:xfrm>
        </p:spPr>
        <p:txBody>
          <a:bodyPr>
            <a:noAutofit/>
          </a:bodyPr>
          <a:lstStyle/>
          <a:p>
            <a:pPr marL="3200400" lvl="7" indent="0">
              <a:buNone/>
            </a:pPr>
            <a:r>
              <a:rPr lang="en-US" sz="2400" dirty="0"/>
              <a:t>Q &amp; A:</a:t>
            </a:r>
          </a:p>
          <a:p>
            <a:pPr marL="0" indent="0">
              <a:buNone/>
            </a:pPr>
            <a:r>
              <a:rPr lang="en-US" dirty="0"/>
              <a:t>Q1) What’s the source of data?</a:t>
            </a:r>
          </a:p>
          <a:p>
            <a:pPr marL="0" indent="0">
              <a:buNone/>
            </a:pPr>
            <a:r>
              <a:rPr lang="en-US" dirty="0"/>
              <a:t>This dataset is publicly available for research. Available at: [pdf] </a:t>
            </a:r>
            <a:r>
              <a:rPr lang="en-US" dirty="0">
                <a:hlinkClick r:id="rId2"/>
              </a:rPr>
              <a:t>http://dx.doi.org/10.1016/j.dss.2014.03.001</a:t>
            </a:r>
            <a:r>
              <a:rPr lang="en-US" dirty="0"/>
              <a:t> titled “Bank Marketing (with social/economic context)”</a:t>
            </a:r>
          </a:p>
          <a:p>
            <a:pPr marL="0" indent="0">
              <a:buNone/>
            </a:pPr>
            <a:r>
              <a:rPr lang="en-US" dirty="0"/>
              <a:t>Q 2) What was the type of data?</a:t>
            </a:r>
          </a:p>
          <a:p>
            <a:pPr marL="0" indent="0">
              <a:buNone/>
            </a:pPr>
            <a:r>
              <a:rPr lang="en-US" dirty="0"/>
              <a:t>The data was contained in the zip folder in csv format.</a:t>
            </a:r>
          </a:p>
          <a:p>
            <a:pPr marL="0" indent="0">
              <a:buNone/>
            </a:pPr>
            <a:r>
              <a:rPr lang="en-US" dirty="0"/>
              <a:t>Q 3) What’s the complete flow you followed in this Project?</a:t>
            </a:r>
          </a:p>
          <a:p>
            <a:pPr marL="0" indent="0">
              <a:buNone/>
            </a:pPr>
            <a:r>
              <a:rPr lang="en-US" dirty="0"/>
              <a:t>Refer all slides in sequence for better Understanding.</a:t>
            </a:r>
          </a:p>
          <a:p>
            <a:pPr marL="0" indent="0">
              <a:buNone/>
            </a:pPr>
            <a:r>
              <a:rPr lang="en-US" dirty="0"/>
              <a:t>Q 4) What steps should I follow to get insights from the data?</a:t>
            </a:r>
          </a:p>
          <a:p>
            <a:pPr marL="0" indent="0">
              <a:buNone/>
            </a:pPr>
            <a:r>
              <a:rPr lang="en-US" dirty="0"/>
              <a:t>Step1 – Download the data and store it in a location in your PC.</a:t>
            </a:r>
          </a:p>
          <a:p>
            <a:pPr marL="0" indent="0">
              <a:buNone/>
            </a:pPr>
            <a:r>
              <a:rPr lang="en-US" dirty="0"/>
              <a:t>Step2 – Open </a:t>
            </a:r>
            <a:r>
              <a:rPr lang="en-US" dirty="0" err="1"/>
              <a:t>PowerBI_Report.pbix</a:t>
            </a:r>
            <a:r>
              <a:rPr lang="en-US" dirty="0"/>
              <a:t> file in your pc and then you can see all the insights. </a:t>
            </a:r>
            <a:endParaRPr lang="en-IN" dirty="0"/>
          </a:p>
        </p:txBody>
      </p:sp>
    </p:spTree>
    <p:extLst>
      <p:ext uri="{BB962C8B-B14F-4D97-AF65-F5344CB8AC3E}">
        <p14:creationId xmlns:p14="http://schemas.microsoft.com/office/powerpoint/2010/main" val="2234572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777F-A0DB-4CD8-83AD-04E950E6C229}"/>
              </a:ext>
            </a:extLst>
          </p:cNvPr>
          <p:cNvSpPr>
            <a:spLocks noGrp="1"/>
          </p:cNvSpPr>
          <p:nvPr>
            <p:ph type="title"/>
          </p:nvPr>
        </p:nvSpPr>
        <p:spPr/>
        <p:txBody>
          <a:bodyPr/>
          <a:lstStyle/>
          <a:p>
            <a:r>
              <a:rPr lang="en-US" b="1" dirty="0"/>
              <a:t>OBJECTIVE : </a:t>
            </a:r>
            <a:endParaRPr lang="en-IN" b="1" dirty="0"/>
          </a:p>
        </p:txBody>
      </p:sp>
      <p:sp>
        <p:nvSpPr>
          <p:cNvPr id="3" name="Content Placeholder 2">
            <a:extLst>
              <a:ext uri="{FF2B5EF4-FFF2-40B4-BE49-F238E27FC236}">
                <a16:creationId xmlns:a16="http://schemas.microsoft.com/office/drawing/2014/main" id="{BCF4467A-3AAF-4614-9687-2CA84125C451}"/>
              </a:ext>
            </a:extLst>
          </p:cNvPr>
          <p:cNvSpPr>
            <a:spLocks noGrp="1"/>
          </p:cNvSpPr>
          <p:nvPr>
            <p:ph idx="1"/>
          </p:nvPr>
        </p:nvSpPr>
        <p:spPr/>
        <p:txBody>
          <a:bodyPr/>
          <a:lstStyle/>
          <a:p>
            <a:pPr>
              <a:buFont typeface="Wingdings" panose="05000000000000000000" pitchFamily="2" charset="2"/>
              <a:buChar char="v"/>
            </a:pPr>
            <a:r>
              <a:rPr lang="en-US" dirty="0"/>
              <a:t> To get insights about customers who subscribed term deposits. Insights include their demographical details and various indicators to know the customer better.</a:t>
            </a:r>
          </a:p>
          <a:p>
            <a:pPr>
              <a:buFont typeface="Wingdings" panose="05000000000000000000" pitchFamily="2" charset="2"/>
              <a:buChar char="v"/>
            </a:pPr>
            <a:r>
              <a:rPr lang="en-US" dirty="0"/>
              <a:t> To get insights about the effectiveness of the marketing campaign on the customers. These insights help the company to take data driven decisions which will enable the bank get more revenues by acquiring more customers as well as in cost cutting. </a:t>
            </a:r>
            <a:endParaRPr lang="en-IN" dirty="0"/>
          </a:p>
        </p:txBody>
      </p:sp>
    </p:spTree>
    <p:extLst>
      <p:ext uri="{BB962C8B-B14F-4D97-AF65-F5344CB8AC3E}">
        <p14:creationId xmlns:p14="http://schemas.microsoft.com/office/powerpoint/2010/main" val="4111393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6CEA-E03B-4A58-9BFE-E1F1E6A94E4A}"/>
              </a:ext>
            </a:extLst>
          </p:cNvPr>
          <p:cNvSpPr>
            <a:spLocks noGrp="1"/>
          </p:cNvSpPr>
          <p:nvPr>
            <p:ph type="title"/>
          </p:nvPr>
        </p:nvSpPr>
        <p:spPr>
          <a:xfrm>
            <a:off x="1295402" y="938101"/>
            <a:ext cx="9601196" cy="1303867"/>
          </a:xfrm>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2F7DC1F-63ED-4C69-87B1-06CE6863BA18}"/>
              </a:ext>
            </a:extLst>
          </p:cNvPr>
          <p:cNvSpPr>
            <a:spLocks noGrp="1"/>
          </p:cNvSpPr>
          <p:nvPr>
            <p:ph idx="1"/>
          </p:nvPr>
        </p:nvSpPr>
        <p:spPr>
          <a:xfrm>
            <a:off x="990599" y="1302327"/>
            <a:ext cx="9905999" cy="4676068"/>
          </a:xfrm>
        </p:spPr>
        <p:txBody>
          <a:bodyPr>
            <a:normAutofit/>
          </a:bodyPr>
          <a:lstStyle/>
          <a:p>
            <a:pPr marL="0" indent="0">
              <a:buNone/>
            </a:pPr>
            <a:r>
              <a:rPr lang="en-US" sz="2800" b="1" dirty="0"/>
              <a:t>DATA SHARING AGREEMENT:</a:t>
            </a:r>
          </a:p>
          <a:p>
            <a:pPr marL="0" indent="0">
              <a:buNone/>
            </a:pPr>
            <a:endParaRPr lang="en-US" sz="2800" b="1" dirty="0"/>
          </a:p>
          <a:p>
            <a:pPr lvl="1"/>
            <a:r>
              <a:rPr lang="en-US" sz="2800" dirty="0"/>
              <a:t>Sample file name (ex bank-additional-full.csv)</a:t>
            </a:r>
          </a:p>
          <a:p>
            <a:pPr lvl="1"/>
            <a:r>
              <a:rPr lang="en-US" sz="2800" dirty="0"/>
              <a:t>Length of date stamp(8 digits)</a:t>
            </a:r>
          </a:p>
          <a:p>
            <a:pPr lvl="1"/>
            <a:r>
              <a:rPr lang="en-US" sz="2800" dirty="0"/>
              <a:t>Length of time stamp(6 digits)</a:t>
            </a:r>
          </a:p>
          <a:p>
            <a:pPr lvl="1"/>
            <a:r>
              <a:rPr lang="en-US" sz="2800" dirty="0"/>
              <a:t>Number of Columns</a:t>
            </a:r>
          </a:p>
          <a:p>
            <a:pPr lvl="1"/>
            <a:r>
              <a:rPr lang="en-US" sz="2800" dirty="0"/>
              <a:t>Column names</a:t>
            </a:r>
          </a:p>
          <a:p>
            <a:pPr lvl="1"/>
            <a:r>
              <a:rPr lang="en-US" sz="2800" dirty="0"/>
              <a:t>Column data type</a:t>
            </a:r>
            <a:endParaRPr lang="en-IN" sz="2800" dirty="0"/>
          </a:p>
        </p:txBody>
      </p:sp>
    </p:spTree>
    <p:extLst>
      <p:ext uri="{BB962C8B-B14F-4D97-AF65-F5344CB8AC3E}">
        <p14:creationId xmlns:p14="http://schemas.microsoft.com/office/powerpoint/2010/main" val="85690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E38098D-9D26-46F7-A245-471160BAD7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2557670" y="2503055"/>
            <a:ext cx="6798365" cy="33907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56421E3-114D-4DFF-A84B-7252D68E6C3D}"/>
              </a:ext>
            </a:extLst>
          </p:cNvPr>
          <p:cNvSpPr txBox="1"/>
          <p:nvPr/>
        </p:nvSpPr>
        <p:spPr>
          <a:xfrm>
            <a:off x="1395896" y="964193"/>
            <a:ext cx="4784034" cy="523220"/>
          </a:xfrm>
          <a:prstGeom prst="rect">
            <a:avLst/>
          </a:prstGeom>
          <a:noFill/>
        </p:spPr>
        <p:txBody>
          <a:bodyPr wrap="square" rtlCol="0">
            <a:spAutoFit/>
          </a:bodyPr>
          <a:lstStyle/>
          <a:p>
            <a:r>
              <a:rPr lang="en-US" sz="2400" b="1" dirty="0"/>
              <a:t>ARCHIETECTURE </a:t>
            </a:r>
            <a:r>
              <a:rPr lang="en-US" sz="2800" b="1" dirty="0"/>
              <a:t>:</a:t>
            </a:r>
            <a:endParaRPr lang="en-IN" b="1" dirty="0"/>
          </a:p>
        </p:txBody>
      </p:sp>
    </p:spTree>
    <p:extLst>
      <p:ext uri="{BB962C8B-B14F-4D97-AF65-F5344CB8AC3E}">
        <p14:creationId xmlns:p14="http://schemas.microsoft.com/office/powerpoint/2010/main" val="3988784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FB34-DC7C-4258-940C-67D8EBC72F08}"/>
              </a:ext>
            </a:extLst>
          </p:cNvPr>
          <p:cNvSpPr>
            <a:spLocks noGrp="1"/>
          </p:cNvSpPr>
          <p:nvPr>
            <p:ph type="title"/>
          </p:nvPr>
        </p:nvSpPr>
        <p:spPr/>
        <p:txBody>
          <a:bodyPr>
            <a:normAutofit/>
          </a:bodyPr>
          <a:lstStyle/>
          <a:p>
            <a:r>
              <a:rPr lang="en-US" sz="2800" b="1" dirty="0"/>
              <a:t>DATA OVERVIEW:</a:t>
            </a:r>
            <a:endParaRPr lang="en-IN" sz="2800" b="1" dirty="0"/>
          </a:p>
        </p:txBody>
      </p:sp>
      <p:sp>
        <p:nvSpPr>
          <p:cNvPr id="3" name="Content Placeholder 2">
            <a:extLst>
              <a:ext uri="{FF2B5EF4-FFF2-40B4-BE49-F238E27FC236}">
                <a16:creationId xmlns:a16="http://schemas.microsoft.com/office/drawing/2014/main" id="{9F24C600-5306-4F94-9AD8-5C943F5186BD}"/>
              </a:ext>
            </a:extLst>
          </p:cNvPr>
          <p:cNvSpPr>
            <a:spLocks noGrp="1"/>
          </p:cNvSpPr>
          <p:nvPr>
            <p:ph idx="1"/>
          </p:nvPr>
        </p:nvSpPr>
        <p:spPr>
          <a:xfrm>
            <a:off x="344558" y="2249487"/>
            <a:ext cx="11198086" cy="3541714"/>
          </a:xfrm>
        </p:spPr>
        <p:txBody>
          <a:bodyPr>
            <a:normAutofit/>
          </a:bodyPr>
          <a:lstStyle/>
          <a:p>
            <a:pPr marL="367665">
              <a:tabLst>
                <a:tab pos="635000" algn="l"/>
              </a:tabLst>
            </a:pPr>
            <a:r>
              <a:rPr lang="en-US" sz="2000" dirty="0">
                <a:effectLst/>
                <a:latin typeface="+mj-lt"/>
                <a:ea typeface="Times New Roman" panose="02020603050405020304" pitchFamily="18" charset="0"/>
              </a:rPr>
              <a:t>The zip file includes two datasets: </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bank-additional-full.csv with all examples, ordered by date (from May 2008 to November 2010).</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bank-additional.csv with 10% of the examples (4119), randomly selected from bank-additional-full.csv.</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The smallest dataset is provided to test more computationally demanding machine learning algorithms (e.g., SVM).</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The binary classification goal is to predict if the client will subscribe a bank term deposit (variable y).</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Number of Instances: 41188 for bank-additional-full.csv</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Number of Attributes: 20 + output attribute.</a:t>
            </a:r>
            <a:endParaRPr lang="en-IN" sz="1800" dirty="0">
              <a:effectLst/>
              <a:latin typeface="+mj-lt"/>
              <a:ea typeface="Times New Roman" panose="02020603050405020304" pitchFamily="18" charset="0"/>
            </a:endParaRPr>
          </a:p>
          <a:p>
            <a:endParaRPr lang="en-IN" sz="4000" dirty="0">
              <a:latin typeface="+mj-lt"/>
            </a:endParaRPr>
          </a:p>
        </p:txBody>
      </p:sp>
    </p:spTree>
    <p:extLst>
      <p:ext uri="{BB962C8B-B14F-4D97-AF65-F5344CB8AC3E}">
        <p14:creationId xmlns:p14="http://schemas.microsoft.com/office/powerpoint/2010/main" val="407326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D650-8E97-43A6-B5A7-3A7789FB291B}"/>
              </a:ext>
            </a:extLst>
          </p:cNvPr>
          <p:cNvSpPr>
            <a:spLocks noGrp="1"/>
          </p:cNvSpPr>
          <p:nvPr>
            <p:ph type="title"/>
          </p:nvPr>
        </p:nvSpPr>
        <p:spPr>
          <a:xfrm>
            <a:off x="982387" y="283969"/>
            <a:ext cx="9905998" cy="1478570"/>
          </a:xfrm>
        </p:spPr>
        <p:txBody>
          <a:bodyPr>
            <a:normAutofit/>
          </a:bodyPr>
          <a:lstStyle/>
          <a:p>
            <a:r>
              <a:rPr lang="en-US" sz="2800" b="1" dirty="0"/>
              <a:t>KEY PERFORMANCE INDICATOR:</a:t>
            </a:r>
            <a:endParaRPr lang="en-IN" sz="2800" b="1" dirty="0"/>
          </a:p>
        </p:txBody>
      </p:sp>
      <p:sp>
        <p:nvSpPr>
          <p:cNvPr id="3" name="Content Placeholder 2">
            <a:extLst>
              <a:ext uri="{FF2B5EF4-FFF2-40B4-BE49-F238E27FC236}">
                <a16:creationId xmlns:a16="http://schemas.microsoft.com/office/drawing/2014/main" id="{0EE87E69-9C78-4B82-A130-B54E4914A830}"/>
              </a:ext>
            </a:extLst>
          </p:cNvPr>
          <p:cNvSpPr>
            <a:spLocks noGrp="1"/>
          </p:cNvSpPr>
          <p:nvPr>
            <p:ph idx="1"/>
          </p:nvPr>
        </p:nvSpPr>
        <p:spPr>
          <a:xfrm>
            <a:off x="1141412" y="1762539"/>
            <a:ext cx="10560258" cy="4293704"/>
          </a:xfrm>
        </p:spPr>
        <p:txBody>
          <a:bodyPr>
            <a:normAutofit lnSpcReduction="10000"/>
          </a:bodyPr>
          <a:lstStyle/>
          <a:p>
            <a:pPr marL="139065" indent="0">
              <a:buNone/>
            </a:pPr>
            <a:r>
              <a:rPr lang="en-IN" sz="1900" dirty="0">
                <a:effectLst/>
                <a:latin typeface="+mj-lt"/>
                <a:ea typeface="Calibri" panose="020F0502020204030204" pitchFamily="34" charset="0"/>
              </a:rPr>
              <a:t>Key indicators displaying a summary of the Bank marketing Campaign’s results and subscribers’ information based on various parameters </a:t>
            </a:r>
            <a:r>
              <a:rPr lang="en-IN" sz="1900" dirty="0">
                <a:latin typeface="+mj-lt"/>
                <a:ea typeface="Calibri" panose="020F0502020204030204" pitchFamily="34" charset="0"/>
              </a:rPr>
              <a:t>:</a:t>
            </a:r>
            <a:r>
              <a:rPr lang="en-IN" sz="1900" dirty="0">
                <a:effectLst/>
                <a:latin typeface="+mj-lt"/>
                <a:ea typeface="Calibri" panose="020F0502020204030204" pitchFamily="34" charset="0"/>
              </a:rPr>
              <a:t> </a:t>
            </a:r>
          </a:p>
          <a:p>
            <a:pPr marL="824865">
              <a:lnSpc>
                <a:spcPct val="100000"/>
              </a:lnSpc>
              <a:spcAft>
                <a:spcPts val="265"/>
              </a:spcAft>
            </a:pPr>
            <a:r>
              <a:rPr lang="en-IN" sz="1800" dirty="0">
                <a:effectLst/>
                <a:latin typeface="+mj-lt"/>
                <a:ea typeface="Calibri" panose="020F0502020204030204" pitchFamily="34" charset="0"/>
              </a:rPr>
              <a:t>1. No of Subscribers based on age range.</a:t>
            </a:r>
          </a:p>
          <a:p>
            <a:pPr marL="824865">
              <a:lnSpc>
                <a:spcPct val="100000"/>
              </a:lnSpc>
              <a:spcAft>
                <a:spcPts val="265"/>
              </a:spcAft>
            </a:pPr>
            <a:r>
              <a:rPr lang="en-IN" sz="1800" dirty="0">
                <a:effectLst/>
                <a:latin typeface="+mj-lt"/>
                <a:ea typeface="Calibri" panose="020F0502020204030204" pitchFamily="34" charset="0"/>
              </a:rPr>
              <a:t>2. Subscriber’s demographics such as age, job, education and marital status.</a:t>
            </a:r>
          </a:p>
          <a:p>
            <a:pPr marL="824865">
              <a:lnSpc>
                <a:spcPct val="100000"/>
              </a:lnSpc>
              <a:spcAft>
                <a:spcPts val="265"/>
              </a:spcAft>
            </a:pPr>
            <a:r>
              <a:rPr lang="en-IN" sz="1800" dirty="0">
                <a:effectLst/>
                <a:latin typeface="+mj-lt"/>
                <a:ea typeface="Calibri" panose="020F0502020204030204" pitchFamily="34" charset="0"/>
              </a:rPr>
              <a:t>3. Leads conversion rate based on various parameters</a:t>
            </a:r>
          </a:p>
          <a:p>
            <a:pPr marL="824865">
              <a:lnSpc>
                <a:spcPct val="100000"/>
              </a:lnSpc>
              <a:spcAft>
                <a:spcPts val="265"/>
              </a:spcAft>
            </a:pPr>
            <a:r>
              <a:rPr lang="en-IN" sz="1800" dirty="0">
                <a:effectLst/>
                <a:latin typeface="+mj-lt"/>
                <a:ea typeface="Calibri" panose="020F0502020204030204" pitchFamily="34" charset="0"/>
              </a:rPr>
              <a:t>4. Credit default information and analytics</a:t>
            </a:r>
          </a:p>
          <a:p>
            <a:pPr marL="824865">
              <a:lnSpc>
                <a:spcPct val="100000"/>
              </a:lnSpc>
              <a:spcAft>
                <a:spcPts val="265"/>
              </a:spcAft>
            </a:pPr>
            <a:r>
              <a:rPr lang="en-IN" sz="1800" dirty="0">
                <a:effectLst/>
                <a:latin typeface="+mj-lt"/>
                <a:ea typeface="Calibri" panose="020F0502020204030204" pitchFamily="34" charset="0"/>
              </a:rPr>
              <a:t>5. Employment variation rate - quarterly indicator</a:t>
            </a:r>
          </a:p>
          <a:p>
            <a:pPr marL="824865">
              <a:lnSpc>
                <a:spcPct val="100000"/>
              </a:lnSpc>
              <a:spcAft>
                <a:spcPts val="265"/>
              </a:spcAft>
            </a:pPr>
            <a:r>
              <a:rPr lang="en-IN" sz="1800" dirty="0">
                <a:effectLst/>
                <a:latin typeface="+mj-lt"/>
                <a:ea typeface="Calibri" panose="020F0502020204030204" pitchFamily="34" charset="0"/>
              </a:rPr>
              <a:t>6. Consumer price index - monthly indicator (numeric)   </a:t>
            </a:r>
          </a:p>
          <a:p>
            <a:pPr marL="824865">
              <a:lnSpc>
                <a:spcPct val="100000"/>
              </a:lnSpc>
              <a:spcAft>
                <a:spcPts val="265"/>
              </a:spcAft>
            </a:pPr>
            <a:r>
              <a:rPr lang="en-IN" sz="1800" dirty="0">
                <a:effectLst/>
                <a:latin typeface="+mj-lt"/>
                <a:ea typeface="Calibri" panose="020F0502020204030204" pitchFamily="34" charset="0"/>
              </a:rPr>
              <a:t>7. Consumer confidence index - monthly indicator (numeric)  </a:t>
            </a:r>
          </a:p>
          <a:p>
            <a:pPr marL="824865">
              <a:lnSpc>
                <a:spcPct val="100000"/>
              </a:lnSpc>
            </a:pPr>
            <a:r>
              <a:rPr lang="en-IN" sz="1800" dirty="0">
                <a:effectLst/>
                <a:latin typeface="+mj-lt"/>
                <a:ea typeface="Calibri" panose="020F0502020204030204" pitchFamily="34" charset="0"/>
              </a:rPr>
              <a:t>8. Euribor 3-month rate - daily indicator (numeric)</a:t>
            </a:r>
          </a:p>
          <a:p>
            <a:pPr marL="824865">
              <a:lnSpc>
                <a:spcPct val="100000"/>
              </a:lnSpc>
            </a:pPr>
            <a:r>
              <a:rPr lang="en-IN" sz="1800" dirty="0">
                <a:effectLst/>
                <a:latin typeface="+mj-lt"/>
                <a:ea typeface="Calibri" panose="020F0502020204030204" pitchFamily="34" charset="0"/>
              </a:rPr>
              <a:t>9. Number of employees - quarterly indicator (numeric</a:t>
            </a:r>
            <a:r>
              <a:rPr lang="en-IN" sz="1400" dirty="0">
                <a:effectLst/>
                <a:latin typeface="+mj-lt"/>
                <a:ea typeface="Calibri" panose="020F0502020204030204" pitchFamily="34" charset="0"/>
              </a:rPr>
              <a:t>)</a:t>
            </a:r>
          </a:p>
          <a:p>
            <a:endParaRPr lang="en-IN" sz="1800" dirty="0">
              <a:latin typeface="+mj-lt"/>
            </a:endParaRPr>
          </a:p>
        </p:txBody>
      </p:sp>
    </p:spTree>
    <p:extLst>
      <p:ext uri="{BB962C8B-B14F-4D97-AF65-F5344CB8AC3E}">
        <p14:creationId xmlns:p14="http://schemas.microsoft.com/office/powerpoint/2010/main" val="1018890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5E58-A87E-4D96-9937-0E205D187A12}"/>
              </a:ext>
            </a:extLst>
          </p:cNvPr>
          <p:cNvSpPr>
            <a:spLocks noGrp="1"/>
          </p:cNvSpPr>
          <p:nvPr>
            <p:ph type="title"/>
          </p:nvPr>
        </p:nvSpPr>
        <p:spPr/>
        <p:txBody>
          <a:bodyPr>
            <a:normAutofit/>
          </a:bodyPr>
          <a:lstStyle/>
          <a:p>
            <a:r>
              <a:rPr lang="en-US" sz="2800" b="1" dirty="0"/>
              <a:t>Insights summary:</a:t>
            </a:r>
            <a:endParaRPr lang="en-IN" sz="2800" b="1" dirty="0"/>
          </a:p>
        </p:txBody>
      </p:sp>
      <p:sp>
        <p:nvSpPr>
          <p:cNvPr id="5" name="Content Placeholder 4">
            <a:extLst>
              <a:ext uri="{FF2B5EF4-FFF2-40B4-BE49-F238E27FC236}">
                <a16:creationId xmlns:a16="http://schemas.microsoft.com/office/drawing/2014/main" id="{9ABEB66F-3472-46E0-BDFD-EA566A99549A}"/>
              </a:ext>
            </a:extLst>
          </p:cNvPr>
          <p:cNvSpPr>
            <a:spLocks noGrp="1"/>
          </p:cNvSpPr>
          <p:nvPr>
            <p:ph idx="1"/>
          </p:nvPr>
        </p:nvSpPr>
        <p:spPr>
          <a:xfrm>
            <a:off x="1451579" y="1191491"/>
            <a:ext cx="9603275" cy="5569527"/>
          </a:xfrm>
        </p:spPr>
        <p:txBody>
          <a:bodyPr>
            <a:normAutofit/>
          </a:bodyPr>
          <a:lstStyle/>
          <a:p>
            <a:pPr marL="0" indent="0">
              <a:buNone/>
            </a:pPr>
            <a:r>
              <a:rPr lang="en-IN" sz="1800" dirty="0">
                <a:solidFill>
                  <a:schemeClr val="tx1"/>
                </a:solidFill>
                <a:effectLst/>
                <a:latin typeface="Arial Narrow" panose="020B0606020202030204" pitchFamily="34" charset="0"/>
                <a:ea typeface="Calibri" panose="020F0502020204030204" pitchFamily="34" charset="0"/>
              </a:rPr>
              <a:t>Insight 1:  38.8% Subscribers are in the age group of (29 to 39).</a:t>
            </a:r>
            <a:br>
              <a:rPr lang="en-IN" sz="1800" dirty="0">
                <a:solidFill>
                  <a:schemeClr val="tx1"/>
                </a:solidFill>
                <a:effectLst/>
                <a:latin typeface="Arial Narrow" panose="020B0606020202030204" pitchFamily="34" charset="0"/>
                <a:ea typeface="Calibri" panose="020F0502020204030204" pitchFamily="34" charset="0"/>
              </a:rPr>
            </a:br>
            <a:r>
              <a:rPr lang="en-IN" sz="1800" dirty="0">
                <a:solidFill>
                  <a:schemeClr val="tx1"/>
                </a:solidFill>
                <a:effectLst/>
                <a:latin typeface="Arial Narrow" panose="020B0606020202030204" pitchFamily="34" charset="0"/>
                <a:ea typeface="Calibri" panose="020F0502020204030204" pitchFamily="34" charset="0"/>
              </a:rPr>
              <a:t>Insight 2:  In the age between 60 to 90 the Leads conversion rate is maximum.</a:t>
            </a:r>
            <a:br>
              <a:rPr lang="en-IN" sz="1800" dirty="0">
                <a:solidFill>
                  <a:schemeClr val="tx1"/>
                </a:solidFill>
                <a:effectLst/>
                <a:latin typeface="Arial Narrow" panose="020B0606020202030204" pitchFamily="34" charset="0"/>
                <a:ea typeface="Calibri" panose="020F0502020204030204" pitchFamily="34" charset="0"/>
              </a:rPr>
            </a:br>
            <a:r>
              <a:rPr lang="en-IN" sz="1800" dirty="0">
                <a:solidFill>
                  <a:schemeClr val="tx1"/>
                </a:solidFill>
                <a:effectLst/>
                <a:latin typeface="Arial Narrow" panose="020B0606020202030204" pitchFamily="34" charset="0"/>
                <a:ea typeface="Calibri" panose="020F0502020204030204" pitchFamily="34" charset="0"/>
              </a:rPr>
              <a:t>Insight 3:  People in the age range of (30-40) are targeted maximum.</a:t>
            </a:r>
            <a:br>
              <a:rPr lang="en-IN" sz="1800" dirty="0">
                <a:solidFill>
                  <a:schemeClr val="tx1"/>
                </a:solidFill>
                <a:effectLst/>
                <a:latin typeface="Arial Narrow" panose="020B0606020202030204" pitchFamily="34" charset="0"/>
                <a:ea typeface="Calibri" panose="020F0502020204030204" pitchFamily="34" charset="0"/>
              </a:rPr>
            </a:br>
            <a:r>
              <a:rPr lang="en-IN" sz="1800" dirty="0">
                <a:solidFill>
                  <a:schemeClr val="tx1"/>
                </a:solidFill>
                <a:effectLst/>
                <a:latin typeface="Arial Narrow" panose="020B0606020202030204" pitchFamily="34" charset="0"/>
                <a:ea typeface="Calibri" panose="020F0502020204030204" pitchFamily="34" charset="0"/>
              </a:rPr>
              <a:t>Insight 5:  People who work in Administration, technician and Blue-collar jobs subscribe to term deposit the most.</a:t>
            </a:r>
            <a:br>
              <a:rPr lang="en-IN" sz="1800" dirty="0">
                <a:solidFill>
                  <a:schemeClr val="tx1"/>
                </a:solidFill>
                <a:effectLst/>
                <a:latin typeface="Arial Narrow" panose="020B0606020202030204" pitchFamily="34" charset="0"/>
                <a:ea typeface="Calibri" panose="020F0502020204030204" pitchFamily="34" charset="0"/>
              </a:rPr>
            </a:br>
            <a:r>
              <a:rPr lang="en-IN" sz="1800" dirty="0">
                <a:solidFill>
                  <a:schemeClr val="tx1"/>
                </a:solidFill>
                <a:effectLst/>
                <a:latin typeface="Arial Narrow" panose="020B0606020202030204" pitchFamily="34" charset="0"/>
                <a:ea typeface="Calibri" panose="020F0502020204030204" pitchFamily="34" charset="0"/>
              </a:rPr>
              <a:t>Insight 6:  People who are entrepreneur, unemployed or housemaid subscribe to term deposit the least.</a:t>
            </a:r>
            <a:br>
              <a:rPr lang="en-IN" sz="1800" dirty="0">
                <a:solidFill>
                  <a:schemeClr val="tx1"/>
                </a:solidFill>
                <a:effectLst/>
                <a:latin typeface="Arial Narrow" panose="020B0606020202030204" pitchFamily="34" charset="0"/>
                <a:ea typeface="Calibri" panose="020F0502020204030204" pitchFamily="34" charset="0"/>
              </a:rPr>
            </a:br>
            <a:r>
              <a:rPr lang="en-IN" sz="1800" dirty="0">
                <a:solidFill>
                  <a:schemeClr val="tx1"/>
                </a:solidFill>
                <a:effectLst/>
                <a:latin typeface="Arial Narrow" panose="020B0606020202030204" pitchFamily="34" charset="0"/>
                <a:ea typeface="Calibri" panose="020F0502020204030204" pitchFamily="34" charset="0"/>
              </a:rPr>
              <a:t>Insight 7:  Students, retired and unemployed are easiest to get whereas entrepreneur, blue-collar and services </a:t>
            </a:r>
            <a:br>
              <a:rPr lang="en-IN" sz="1800" dirty="0">
                <a:solidFill>
                  <a:schemeClr val="tx1"/>
                </a:solidFill>
                <a:effectLst/>
                <a:latin typeface="Arial Narrow" panose="020B0606020202030204" pitchFamily="34" charset="0"/>
                <a:ea typeface="Calibri" panose="020F0502020204030204" pitchFamily="34" charset="0"/>
              </a:rPr>
            </a:br>
            <a:r>
              <a:rPr lang="en-IN" sz="1800" dirty="0">
                <a:solidFill>
                  <a:schemeClr val="tx1"/>
                </a:solidFill>
                <a:effectLst/>
                <a:latin typeface="Arial Narrow" panose="020B0606020202030204" pitchFamily="34" charset="0"/>
                <a:ea typeface="Calibri" panose="020F0502020204030204" pitchFamily="34" charset="0"/>
              </a:rPr>
              <a:t>                 people are difficult to get subscribed. </a:t>
            </a:r>
            <a:br>
              <a:rPr lang="en-IN" sz="1800" dirty="0">
                <a:solidFill>
                  <a:schemeClr val="tx1"/>
                </a:solidFill>
                <a:effectLst/>
                <a:latin typeface="Arial Narrow" panose="020B0606020202030204" pitchFamily="34" charset="0"/>
                <a:ea typeface="Calibri" panose="020F0502020204030204" pitchFamily="34" charset="0"/>
              </a:rPr>
            </a:br>
            <a:r>
              <a:rPr lang="en-IN" sz="1800" dirty="0">
                <a:solidFill>
                  <a:schemeClr val="tx1"/>
                </a:solidFill>
                <a:effectLst/>
                <a:latin typeface="Arial Narrow" panose="020B0606020202030204" pitchFamily="34" charset="0"/>
                <a:ea typeface="Calibri" panose="020F0502020204030204" pitchFamily="34" charset="0"/>
              </a:rPr>
              <a:t>Insight 8:  Conversion rate of single people is higher than the married and divorced people.</a:t>
            </a:r>
            <a:br>
              <a:rPr lang="en-IN" sz="1800" dirty="0">
                <a:solidFill>
                  <a:schemeClr val="tx1"/>
                </a:solidFill>
                <a:effectLst/>
                <a:latin typeface="Arial Narrow" panose="020B0606020202030204" pitchFamily="34" charset="0"/>
                <a:ea typeface="Calibri" panose="020F0502020204030204" pitchFamily="34" charset="0"/>
              </a:rPr>
            </a:br>
            <a:r>
              <a:rPr lang="en-IN" sz="1800" dirty="0">
                <a:solidFill>
                  <a:schemeClr val="tx1"/>
                </a:solidFill>
                <a:effectLst/>
                <a:latin typeface="Arial Narrow" panose="020B0606020202030204" pitchFamily="34" charset="0"/>
                <a:ea typeface="Calibri" panose="020F0502020204030204" pitchFamily="34" charset="0"/>
              </a:rPr>
              <a:t>Insight 9:  Customers who have either University degree or went High school or have enrolled in professional</a:t>
            </a:r>
            <a:br>
              <a:rPr lang="en-IN" sz="1800" dirty="0">
                <a:solidFill>
                  <a:schemeClr val="tx1"/>
                </a:solidFill>
                <a:effectLst/>
                <a:latin typeface="Arial Narrow" panose="020B0606020202030204" pitchFamily="34" charset="0"/>
                <a:ea typeface="Calibri" panose="020F0502020204030204" pitchFamily="34" charset="0"/>
              </a:rPr>
            </a:br>
            <a:r>
              <a:rPr lang="en-IN" sz="1800" dirty="0">
                <a:solidFill>
                  <a:schemeClr val="tx1"/>
                </a:solidFill>
                <a:effectLst/>
                <a:latin typeface="Arial Narrow" panose="020B0606020202030204" pitchFamily="34" charset="0"/>
                <a:ea typeface="Calibri" panose="020F0502020204030204" pitchFamily="34" charset="0"/>
              </a:rPr>
              <a:t>                 course subscribed the term deposits most.</a:t>
            </a:r>
            <a:br>
              <a:rPr lang="en-IN" sz="1800" dirty="0">
                <a:solidFill>
                  <a:schemeClr val="tx1"/>
                </a:solidFill>
                <a:effectLst/>
                <a:latin typeface="Arial Narrow" panose="020B0606020202030204" pitchFamily="34" charset="0"/>
                <a:ea typeface="Calibri" panose="020F0502020204030204" pitchFamily="34" charset="0"/>
              </a:rPr>
            </a:br>
            <a:r>
              <a:rPr lang="en-IN" sz="1800" dirty="0">
                <a:solidFill>
                  <a:schemeClr val="tx1"/>
                </a:solidFill>
                <a:effectLst/>
                <a:latin typeface="Arial Narrow" panose="020B0606020202030204" pitchFamily="34" charset="0"/>
                <a:ea typeface="Calibri" panose="020F0502020204030204" pitchFamily="34" charset="0"/>
              </a:rPr>
              <a:t>Insight 10:  All of the Customers who have subscribed term deposit have not defaulted on credit.</a:t>
            </a:r>
            <a:br>
              <a:rPr lang="en-IN" sz="1800" dirty="0">
                <a:solidFill>
                  <a:schemeClr val="tx1"/>
                </a:solidFill>
                <a:effectLst/>
                <a:latin typeface="Arial Narrow" panose="020B0606020202030204" pitchFamily="34" charset="0"/>
                <a:ea typeface="Calibri" panose="020F0502020204030204" pitchFamily="34" charset="0"/>
              </a:rPr>
            </a:br>
            <a:r>
              <a:rPr lang="en-IN" sz="1800" dirty="0">
                <a:solidFill>
                  <a:schemeClr val="tx1"/>
                </a:solidFill>
                <a:effectLst/>
                <a:latin typeface="Arial Narrow" panose="020B0606020202030204" pitchFamily="34" charset="0"/>
                <a:ea typeface="Calibri" panose="020F0502020204030204" pitchFamily="34" charset="0"/>
              </a:rPr>
              <a:t>Insight 11:  Approximately half of the total leads have a home loan on them.</a:t>
            </a:r>
            <a:br>
              <a:rPr lang="en-IN" sz="1800" dirty="0">
                <a:solidFill>
                  <a:schemeClr val="tx1"/>
                </a:solidFill>
                <a:effectLst/>
                <a:latin typeface="Arial Narrow" panose="020B0606020202030204" pitchFamily="34" charset="0"/>
                <a:ea typeface="Calibri" panose="020F0502020204030204" pitchFamily="34" charset="0"/>
              </a:rPr>
            </a:br>
            <a:r>
              <a:rPr lang="en-IN" sz="1800" dirty="0">
                <a:solidFill>
                  <a:schemeClr val="tx1"/>
                </a:solidFill>
                <a:effectLst/>
                <a:latin typeface="Arial Narrow" panose="020B0606020202030204" pitchFamily="34" charset="0"/>
                <a:ea typeface="Calibri" panose="020F0502020204030204" pitchFamily="34" charset="0"/>
              </a:rPr>
              <a:t>Insight 12:  Approximately 50% of the customers subscribed within 1 contact.</a:t>
            </a:r>
            <a:br>
              <a:rPr lang="en-IN" sz="1800" dirty="0">
                <a:solidFill>
                  <a:schemeClr val="tx1"/>
                </a:solidFill>
                <a:effectLst/>
                <a:latin typeface="Arial Narrow" panose="020B0606020202030204" pitchFamily="34" charset="0"/>
                <a:ea typeface="Calibri" panose="020F0502020204030204" pitchFamily="34" charset="0"/>
              </a:rPr>
            </a:br>
            <a:r>
              <a:rPr lang="en-IN" sz="1800" dirty="0">
                <a:solidFill>
                  <a:schemeClr val="tx1"/>
                </a:solidFill>
                <a:effectLst/>
                <a:latin typeface="Arial Narrow" panose="020B0606020202030204" pitchFamily="34" charset="0"/>
                <a:ea typeface="Calibri" panose="020F0502020204030204" pitchFamily="34" charset="0"/>
              </a:rPr>
              <a:t>Insight 13:  There are two types of people that is; Cellular and Telephone Users and out of which there are  83% </a:t>
            </a:r>
            <a:br>
              <a:rPr lang="en-IN" sz="1800" dirty="0">
                <a:solidFill>
                  <a:schemeClr val="tx1"/>
                </a:solidFill>
                <a:effectLst/>
                <a:latin typeface="Arial Narrow" panose="020B0606020202030204" pitchFamily="34" charset="0"/>
                <a:ea typeface="Calibri" panose="020F0502020204030204" pitchFamily="34" charset="0"/>
              </a:rPr>
            </a:br>
            <a:r>
              <a:rPr lang="en-IN" sz="1800" dirty="0">
                <a:solidFill>
                  <a:schemeClr val="tx1"/>
                </a:solidFill>
                <a:effectLst/>
                <a:latin typeface="Arial Narrow" panose="020B0606020202030204" pitchFamily="34" charset="0"/>
                <a:ea typeface="Calibri" panose="020F0502020204030204" pitchFamily="34" charset="0"/>
              </a:rPr>
              <a:t>                   of the Subscribers are Cellular users.</a:t>
            </a:r>
            <a:br>
              <a:rPr lang="en-IN" sz="1800" dirty="0">
                <a:solidFill>
                  <a:schemeClr val="tx1"/>
                </a:solidFill>
                <a:effectLst/>
                <a:latin typeface="Arial Narrow" panose="020B0606020202030204" pitchFamily="34" charset="0"/>
                <a:ea typeface="Calibri" panose="020F0502020204030204" pitchFamily="34" charset="0"/>
              </a:rPr>
            </a:br>
            <a:r>
              <a:rPr lang="en-IN" sz="1800" dirty="0">
                <a:solidFill>
                  <a:schemeClr val="tx1"/>
                </a:solidFill>
                <a:effectLst/>
                <a:latin typeface="Arial Narrow" panose="020B0606020202030204" pitchFamily="34" charset="0"/>
                <a:ea typeface="Calibri" panose="020F0502020204030204" pitchFamily="34" charset="0"/>
              </a:rPr>
              <a:t>Insight 14:  Conversion rate in the march month is higher than the other given months.</a:t>
            </a:r>
            <a:br>
              <a:rPr lang="en-IN" sz="1800" dirty="0">
                <a:solidFill>
                  <a:schemeClr val="tx1"/>
                </a:solidFill>
                <a:effectLst/>
                <a:latin typeface="Arial Narrow" panose="020B0606020202030204" pitchFamily="34" charset="0"/>
                <a:ea typeface="Calibri" panose="020F0502020204030204" pitchFamily="34" charset="0"/>
              </a:rPr>
            </a:br>
            <a:r>
              <a:rPr lang="en-IN" sz="1800" dirty="0">
                <a:solidFill>
                  <a:schemeClr val="tx1"/>
                </a:solidFill>
                <a:effectLst/>
                <a:latin typeface="Arial Narrow" panose="020B0606020202030204" pitchFamily="34" charset="0"/>
                <a:ea typeface="Calibri" panose="020F0502020204030204" pitchFamily="34" charset="0"/>
              </a:rPr>
              <a:t>Insight 15:  Only 14.72% of customers have personal loan on them. </a:t>
            </a:r>
            <a:br>
              <a:rPr lang="en-IN" sz="1800" dirty="0">
                <a:solidFill>
                  <a:schemeClr val="tx1"/>
                </a:solidFill>
                <a:effectLst/>
                <a:latin typeface="Arial Narrow" panose="020B0606020202030204" pitchFamily="34" charset="0"/>
                <a:ea typeface="Calibri" panose="020F0502020204030204" pitchFamily="34" charset="0"/>
              </a:rPr>
            </a:br>
            <a:r>
              <a:rPr lang="en-IN" sz="1800" dirty="0">
                <a:solidFill>
                  <a:schemeClr val="tx1"/>
                </a:solidFill>
                <a:effectLst/>
                <a:latin typeface="Arial Narrow" panose="020B0606020202030204" pitchFamily="34" charset="0"/>
                <a:ea typeface="Calibri" panose="020F0502020204030204" pitchFamily="34" charset="0"/>
              </a:rPr>
              <a:t>Insight 16:  Insight 13: Average duration per call for customers who subscribe to term deposit is 9.2 minutes, </a:t>
            </a:r>
            <a:br>
              <a:rPr lang="en-IN" sz="1800" dirty="0">
                <a:solidFill>
                  <a:schemeClr val="tx1"/>
                </a:solidFill>
                <a:effectLst/>
                <a:latin typeface="Arial Narrow" panose="020B0606020202030204" pitchFamily="34" charset="0"/>
                <a:ea typeface="Calibri" panose="020F0502020204030204" pitchFamily="34" charset="0"/>
              </a:rPr>
            </a:br>
            <a:r>
              <a:rPr lang="en-IN" sz="1800" dirty="0">
                <a:solidFill>
                  <a:schemeClr val="tx1"/>
                </a:solidFill>
                <a:effectLst/>
                <a:latin typeface="Arial Narrow" panose="020B0606020202030204" pitchFamily="34" charset="0"/>
                <a:ea typeface="Calibri" panose="020F0502020204030204" pitchFamily="34" charset="0"/>
              </a:rPr>
              <a:t>                   maximum call duration is 69.983 minutes and minimum is 37 seconds.</a:t>
            </a:r>
            <a:endParaRPr lang="en-IN" sz="1800" dirty="0">
              <a:solidFill>
                <a:schemeClr val="tx1"/>
              </a:solidFill>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75448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11E766-AC32-4E0B-A912-896E6889CC82}"/>
              </a:ext>
            </a:extLst>
          </p:cNvPr>
          <p:cNvPicPr>
            <a:picLocks noChangeAspect="1"/>
          </p:cNvPicPr>
          <p:nvPr/>
        </p:nvPicPr>
        <p:blipFill rotWithShape="1">
          <a:blip r:embed="rId2">
            <a:extLst>
              <a:ext uri="{28A0092B-C50C-407E-A947-70E740481C1C}">
                <a14:useLocalDpi xmlns:a14="http://schemas.microsoft.com/office/drawing/2010/main" val="0"/>
              </a:ext>
            </a:extLst>
          </a:blip>
          <a:srcRect l="846" t="1457" r="187" b="1472"/>
          <a:stretch/>
        </p:blipFill>
        <p:spPr>
          <a:xfrm>
            <a:off x="325211" y="1264555"/>
            <a:ext cx="11541577" cy="5264728"/>
          </a:xfrm>
          <a:prstGeom prst="rect">
            <a:avLst/>
          </a:prstGeom>
        </p:spPr>
      </p:pic>
    </p:spTree>
    <p:extLst>
      <p:ext uri="{BB962C8B-B14F-4D97-AF65-F5344CB8AC3E}">
        <p14:creationId xmlns:p14="http://schemas.microsoft.com/office/powerpoint/2010/main" val="4199685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4C8CD-B98D-4250-915C-0726DAE32529}"/>
              </a:ext>
            </a:extLst>
          </p:cNvPr>
          <p:cNvSpPr>
            <a:spLocks noGrp="1"/>
          </p:cNvSpPr>
          <p:nvPr>
            <p:ph type="title"/>
          </p:nvPr>
        </p:nvSpPr>
        <p:spPr>
          <a:xfrm>
            <a:off x="2744927" y="212033"/>
            <a:ext cx="6359317" cy="934277"/>
          </a:xfrm>
        </p:spPr>
        <p:txBody>
          <a:bodyPr>
            <a:normAutofit fontScale="90000"/>
          </a:bodyPr>
          <a:lstStyle/>
          <a:p>
            <a:pPr algn="ctr"/>
            <a:r>
              <a:rPr lang="en-US" dirty="0"/>
              <a:t>INSIGHTS FROM DASHBOARD</a:t>
            </a:r>
            <a:endParaRPr lang="en-IN" dirty="0"/>
          </a:p>
        </p:txBody>
      </p:sp>
      <p:sp>
        <p:nvSpPr>
          <p:cNvPr id="3" name="Content Placeholder 2">
            <a:extLst>
              <a:ext uri="{FF2B5EF4-FFF2-40B4-BE49-F238E27FC236}">
                <a16:creationId xmlns:a16="http://schemas.microsoft.com/office/drawing/2014/main" id="{4F731F58-5305-468C-AB2D-445BD81D0B97}"/>
              </a:ext>
            </a:extLst>
          </p:cNvPr>
          <p:cNvSpPr>
            <a:spLocks noGrp="1"/>
          </p:cNvSpPr>
          <p:nvPr>
            <p:ph idx="1"/>
          </p:nvPr>
        </p:nvSpPr>
        <p:spPr>
          <a:xfrm>
            <a:off x="1143000" y="1939636"/>
            <a:ext cx="9905999" cy="4222624"/>
          </a:xfrm>
        </p:spPr>
        <p:txBody>
          <a:bodyPr>
            <a:normAutofit/>
          </a:bodyPr>
          <a:lstStyle/>
          <a:p>
            <a:pPr marL="457200" indent="-457200">
              <a:buFont typeface="+mj-lt"/>
              <a:buAutoNum type="arabicPeriod"/>
            </a:pPr>
            <a:r>
              <a:rPr lang="en-US" dirty="0"/>
              <a:t>A total of 41188 people were called during the campaign out of which 4640 subscribed to the term deposit. So, the leads conversion rate of the campaign is 11.26%. </a:t>
            </a:r>
          </a:p>
          <a:p>
            <a:pPr marL="457200" indent="-457200">
              <a:buFont typeface="+mj-lt"/>
              <a:buAutoNum type="arabicPeriod"/>
            </a:pPr>
            <a:r>
              <a:rPr lang="en-US" dirty="0"/>
              <a:t>Call duration time for age group 60-90 is more as compared to age group 20-50 which indicates that younger customers need less time on call.</a:t>
            </a:r>
          </a:p>
          <a:p>
            <a:pPr marL="457200" indent="-457200">
              <a:buFont typeface="+mj-lt"/>
              <a:buAutoNum type="arabicPeriod"/>
            </a:pPr>
            <a:r>
              <a:rPr lang="en-US" dirty="0"/>
              <a:t>Out of 4640 customers, 53.3% of customers are married, 34% customers are single and 10% are divorced. </a:t>
            </a:r>
          </a:p>
          <a:p>
            <a:pPr marL="457200" indent="-457200">
              <a:buFont typeface="+mj-lt"/>
              <a:buAutoNum type="arabicPeriod"/>
            </a:pPr>
            <a:r>
              <a:rPr lang="en-US" dirty="0"/>
              <a:t>Many customers have a university degree or went to high school. Only 0.01% customers are illiterate. </a:t>
            </a:r>
          </a:p>
          <a:p>
            <a:pPr marL="457200" indent="-457200">
              <a:buFont typeface="+mj-lt"/>
              <a:buAutoNum type="arabicPeriod"/>
            </a:pPr>
            <a:endParaRPr lang="en-IN" dirty="0"/>
          </a:p>
        </p:txBody>
      </p:sp>
    </p:spTree>
    <p:extLst>
      <p:ext uri="{BB962C8B-B14F-4D97-AF65-F5344CB8AC3E}">
        <p14:creationId xmlns:p14="http://schemas.microsoft.com/office/powerpoint/2010/main" val="160801135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173</TotalTime>
  <Words>1062</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Narrow</vt:lpstr>
      <vt:lpstr>Calibri</vt:lpstr>
      <vt:lpstr>Century Gothic</vt:lpstr>
      <vt:lpstr>Wingdings</vt:lpstr>
      <vt:lpstr>Wingdings 3</vt:lpstr>
      <vt:lpstr>Wisp</vt:lpstr>
      <vt:lpstr>BANK MARKETING ANALYTICS</vt:lpstr>
      <vt:lpstr>OBJECTIVE : </vt:lpstr>
      <vt:lpstr> </vt:lpstr>
      <vt:lpstr>PowerPoint Presentation</vt:lpstr>
      <vt:lpstr>DATA OVERVIEW:</vt:lpstr>
      <vt:lpstr>KEY PERFORMANCE INDICATOR:</vt:lpstr>
      <vt:lpstr>Insights summary:</vt:lpstr>
      <vt:lpstr>PowerPoint Presentation</vt:lpstr>
      <vt:lpstr>INSIGHTS FROM DASHBOARD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Madhav Khurana</dc:creator>
  <cp:lastModifiedBy>Tanuj Sharma</cp:lastModifiedBy>
  <cp:revision>10</cp:revision>
  <dcterms:created xsi:type="dcterms:W3CDTF">2021-09-07T17:36:59Z</dcterms:created>
  <dcterms:modified xsi:type="dcterms:W3CDTF">2022-01-11T10:27:23Z</dcterms:modified>
</cp:coreProperties>
</file>