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97" r:id="rId3"/>
    <p:sldId id="499" r:id="rId4"/>
    <p:sldId id="511" r:id="rId5"/>
    <p:sldId id="500" r:id="rId6"/>
    <p:sldId id="507" r:id="rId7"/>
    <p:sldId id="512" r:id="rId8"/>
    <p:sldId id="515" r:id="rId9"/>
    <p:sldId id="501" r:id="rId10"/>
    <p:sldId id="514" r:id="rId11"/>
    <p:sldId id="502" r:id="rId12"/>
    <p:sldId id="508" r:id="rId13"/>
    <p:sldId id="506" r:id="rId14"/>
    <p:sldId id="509" r:id="rId15"/>
    <p:sldId id="269" r:id="rId16"/>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71" autoAdjust="0"/>
    <p:restoredTop sz="94660"/>
  </p:normalViewPr>
  <p:slideViewPr>
    <p:cSldViewPr>
      <p:cViewPr varScale="1">
        <p:scale>
          <a:sx n="55" d="100"/>
          <a:sy n="55" d="100"/>
        </p:scale>
        <p:origin x="48" y="54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03-02-2025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CF028-1170-C790-68CE-6CB7CCA6C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9BD498-C3B4-140A-0778-26F82C240C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568899-0157-454D-B23A-9FD3306655DE}"/>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708F0F4-8D2F-C192-1E74-6265C11970DC}"/>
              </a:ext>
            </a:extLst>
          </p:cNvPr>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25994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3049729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93718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03-02-2025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0"/>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32000" y="1149605"/>
            <a:ext cx="9005229" cy="5016758"/>
          </a:xfrm>
          <a:prstGeom prst="rect">
            <a:avLst/>
          </a:prstGeom>
          <a:noFill/>
        </p:spPr>
        <p:txBody>
          <a:bodyPr wrap="square">
            <a:spAutoFit/>
          </a:bodyPr>
          <a:lstStyle/>
          <a:p>
            <a:pPr algn="just"/>
            <a:r>
              <a:rPr lang="en-US" sz="2000" b="1" kern="100" dirty="0">
                <a:effectLst/>
                <a:latin typeface="Verdana" panose="020B0604030504040204" pitchFamily="34" charset="0"/>
                <a:ea typeface="Times New Roman" panose="02020603050405020304" pitchFamily="18" charset="0"/>
                <a:cs typeface="Times New Roman" panose="02020603050405020304" pitchFamily="18" charset="0"/>
              </a:rPr>
              <a:t>Methodology</a:t>
            </a:r>
            <a:endParaRPr lang="en-US" sz="2000" dirty="0"/>
          </a:p>
          <a:p>
            <a:pPr algn="just"/>
            <a:r>
              <a:rPr lang="en-US" sz="2000" dirty="0"/>
              <a:t>The system development follows an agile methodology, incorporating iterative development and testing phases to ensure efficiency and reliability. The key steps include:</a:t>
            </a:r>
          </a:p>
          <a:p>
            <a:pPr algn="just"/>
            <a:r>
              <a:rPr lang="en-US" sz="2000" dirty="0"/>
              <a:t> 1. Requirement Analysis: Identifying the needs of grocery store owners and defining system functionalities through market research and stakeholder interviews.</a:t>
            </a:r>
          </a:p>
          <a:p>
            <a:pPr algn="just"/>
            <a:r>
              <a:rPr lang="en-US" sz="2000" dirty="0"/>
              <a:t> 2.System Design: Creating wireframes, database schemas, and architectural blueprints to ensure a structured development approach. </a:t>
            </a:r>
          </a:p>
          <a:p>
            <a:pPr algn="just"/>
            <a:r>
              <a:rPr lang="en-US" sz="2000" dirty="0"/>
              <a:t>3.Implementation: Developing frontend and backend components with seamless integration while ensuring adherence to software best practices. </a:t>
            </a:r>
          </a:p>
          <a:p>
            <a:pPr algn="just"/>
            <a:r>
              <a:rPr lang="en-US" sz="2000" dirty="0"/>
              <a:t>4. Testing: Conducting unit testing, functional testing, and user acceptance testing to ensure robustness and eliminate potential bugs. </a:t>
            </a:r>
          </a:p>
          <a:p>
            <a:pPr algn="just"/>
            <a:r>
              <a:rPr lang="en-US" sz="2000" dirty="0"/>
              <a:t>5. Deployment: Hosting the system on a server and providing training resources for users to facilitate smooth adoption. </a:t>
            </a:r>
          </a:p>
          <a:p>
            <a:pPr algn="just"/>
            <a:r>
              <a:rPr lang="en-US" sz="2000" dirty="0"/>
              <a:t>6. Maintenance &amp; Future Enhancements: Regular updates and feature expansions based on user feedback to keep the system up to date with industry needs.</a:t>
            </a:r>
            <a:endParaRPr lang="en-IN" sz="2000" dirty="0"/>
          </a:p>
        </p:txBody>
      </p:sp>
    </p:spTree>
    <p:extLst>
      <p:ext uri="{BB962C8B-B14F-4D97-AF65-F5344CB8AC3E}">
        <p14:creationId xmlns:p14="http://schemas.microsoft.com/office/powerpoint/2010/main" val="165768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48" y="108550"/>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103275" y="1262416"/>
            <a:ext cx="9005229" cy="2677656"/>
          </a:xfrm>
          <a:prstGeom prst="rect">
            <a:avLst/>
          </a:prstGeom>
          <a:noFill/>
        </p:spPr>
        <p:txBody>
          <a:bodyPr wrap="square">
            <a:spAutoFit/>
          </a:bodyPr>
          <a:lstStyle/>
          <a:p>
            <a:pPr algn="just"/>
            <a:r>
              <a:rPr lang="en-US" sz="2000" b="1" kern="100" dirty="0">
                <a:effectLst/>
                <a:latin typeface="Verdana" panose="020B0604030504040204" pitchFamily="34" charset="0"/>
                <a:ea typeface="Times New Roman" panose="02020603050405020304" pitchFamily="18" charset="0"/>
                <a:cs typeface="Times New Roman" panose="02020603050405020304" pitchFamily="18" charset="0"/>
              </a:rPr>
              <a:t>Tools:</a:t>
            </a:r>
          </a:p>
          <a:p>
            <a:pPr algn="just"/>
            <a:endParaRPr lang="en-US" sz="2000" b="1" kern="100" dirty="0">
              <a:effectLst/>
              <a:latin typeface="Verdana" panose="020B0604030504040204" pitchFamily="34"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kern="100" dirty="0">
                <a:effectLst/>
                <a:latin typeface="Verdana" panose="020B0604030504040204" pitchFamily="34" charset="0"/>
                <a:ea typeface="Times New Roman" panose="02020603050405020304" pitchFamily="18" charset="0"/>
                <a:cs typeface="Times New Roman" panose="02020603050405020304" pitchFamily="18" charset="0"/>
              </a:rPr>
              <a:t>Frontend</a:t>
            </a:r>
            <a:r>
              <a:rPr lang="en-US" kern="100" dirty="0">
                <a:effectLst/>
                <a:latin typeface="Verdana" panose="020B0604030504040204" pitchFamily="34" charset="0"/>
                <a:ea typeface="Times New Roman" panose="02020603050405020304" pitchFamily="18" charset="0"/>
                <a:cs typeface="Times New Roman" panose="02020603050405020304" pitchFamily="18" charset="0"/>
              </a:rPr>
              <a:t>: HTML, CSS, JavaScript</a:t>
            </a:r>
          </a:p>
          <a:p>
            <a:pPr marL="285750" indent="-285750" algn="just">
              <a:buFont typeface="Arial" panose="020B0604020202020204" pitchFamily="34" charset="0"/>
              <a:buChar char="•"/>
            </a:pPr>
            <a:r>
              <a:rPr lang="en-US" b="1" kern="100" dirty="0">
                <a:latin typeface="Verdana" panose="020B0604030504040204" pitchFamily="34" charset="0"/>
                <a:cs typeface="Times New Roman" panose="02020603050405020304" pitchFamily="18" charset="0"/>
              </a:rPr>
              <a:t>Backend</a:t>
            </a:r>
            <a:r>
              <a:rPr lang="en-US" kern="100" dirty="0">
                <a:effectLst/>
                <a:latin typeface="Verdana" panose="020B0604030504040204" pitchFamily="34" charset="0"/>
                <a:ea typeface="Times New Roman" panose="02020603050405020304" pitchFamily="18" charset="0"/>
                <a:cs typeface="Times New Roman" panose="02020603050405020304" pitchFamily="18" charset="0"/>
              </a:rPr>
              <a:t>: SQL Database for data storage and retrieval</a:t>
            </a:r>
          </a:p>
          <a:p>
            <a:pPr marL="285750" indent="-285750" algn="just">
              <a:buFont typeface="Arial" panose="020B0604020202020204" pitchFamily="34" charset="0"/>
              <a:buChar char="•"/>
            </a:pPr>
            <a:r>
              <a:rPr lang="en-US" b="1" kern="100" dirty="0">
                <a:latin typeface="Verdana" panose="020B0604030504040204" pitchFamily="34" charset="0"/>
                <a:cs typeface="Times New Roman" panose="02020603050405020304" pitchFamily="18" charset="0"/>
              </a:rPr>
              <a:t>Development</a:t>
            </a:r>
            <a:r>
              <a:rPr lang="en-US" kern="100" dirty="0">
                <a:effectLst/>
                <a:latin typeface="Verdana" panose="020B0604030504040204" pitchFamily="34" charset="0"/>
                <a:ea typeface="Times New Roman" panose="02020603050405020304" pitchFamily="18" charset="0"/>
                <a:cs typeface="Times New Roman" panose="02020603050405020304" pitchFamily="18" charset="0"/>
              </a:rPr>
              <a:t> Tools: Visual Studio Code, XAMPP for local testing</a:t>
            </a:r>
          </a:p>
          <a:p>
            <a:pPr marL="285750" indent="-285750" algn="just">
              <a:buFont typeface="Arial" panose="020B0604020202020204" pitchFamily="34" charset="0"/>
              <a:buChar char="•"/>
            </a:pPr>
            <a:r>
              <a:rPr lang="en-US" b="1" kern="100" dirty="0">
                <a:latin typeface="Verdana" panose="020B0604030504040204" pitchFamily="34" charset="0"/>
                <a:cs typeface="Times New Roman" panose="02020603050405020304" pitchFamily="18" charset="0"/>
              </a:rPr>
              <a:t>Frameworks</a:t>
            </a:r>
            <a:r>
              <a:rPr lang="en-US" kern="100" dirty="0">
                <a:effectLst/>
                <a:latin typeface="Verdana" panose="020B0604030504040204" pitchFamily="34" charset="0"/>
                <a:ea typeface="Times New Roman" panose="02020603050405020304" pitchFamily="18" charset="0"/>
                <a:cs typeface="Times New Roman" panose="02020603050405020304" pitchFamily="18" charset="0"/>
              </a:rPr>
              <a:t>: Bootstrap for responsive design, jQuery for</a:t>
            </a:r>
          </a:p>
          <a:p>
            <a:pPr algn="just"/>
            <a:r>
              <a:rPr lang="en-US" kern="100" dirty="0">
                <a:latin typeface="Verdana" panose="020B0604030504040204" pitchFamily="34" charset="0"/>
                <a:ea typeface="Times New Roman" panose="02020603050405020304" pitchFamily="18" charset="0"/>
                <a:cs typeface="Times New Roman" panose="02020603050405020304" pitchFamily="18" charset="0"/>
              </a:rPr>
              <a:t>    </a:t>
            </a:r>
            <a:r>
              <a:rPr lang="en-US" b="1" kern="100" dirty="0">
                <a:latin typeface="Verdana" panose="020B0604030504040204" pitchFamily="34" charset="0"/>
                <a:cs typeface="Times New Roman" panose="02020603050405020304" pitchFamily="18" charset="0"/>
              </a:rPr>
              <a:t>interactive</a:t>
            </a:r>
            <a:r>
              <a:rPr lang="en-US" kern="100" dirty="0">
                <a:effectLst/>
                <a:latin typeface="Verdana" panose="020B0604030504040204" pitchFamily="34" charset="0"/>
                <a:ea typeface="Times New Roman" panose="02020603050405020304" pitchFamily="18" charset="0"/>
                <a:cs typeface="Times New Roman" panose="02020603050405020304" pitchFamily="18" charset="0"/>
              </a:rPr>
              <a:t> components</a:t>
            </a:r>
          </a:p>
          <a:p>
            <a:pPr marL="285750" indent="-285750" algn="just">
              <a:buFont typeface="Arial" panose="020B0604020202020204" pitchFamily="34" charset="0"/>
              <a:buChar char="•"/>
            </a:pPr>
            <a:r>
              <a:rPr lang="en-US" b="1" kern="100" dirty="0">
                <a:latin typeface="Verdana" panose="020B0604030504040204" pitchFamily="34" charset="0"/>
                <a:cs typeface="Times New Roman" panose="02020603050405020304" pitchFamily="18" charset="0"/>
              </a:rPr>
              <a:t>Version</a:t>
            </a:r>
            <a:r>
              <a:rPr lang="en-US" kern="100" dirty="0">
                <a:effectLst/>
                <a:latin typeface="Verdana" panose="020B0604030504040204" pitchFamily="34" charset="0"/>
                <a:ea typeface="Times New Roman" panose="02020603050405020304" pitchFamily="18" charset="0"/>
                <a:cs typeface="Times New Roman" panose="02020603050405020304" pitchFamily="18" charset="0"/>
              </a:rPr>
              <a:t> </a:t>
            </a:r>
            <a:r>
              <a:rPr lang="en-US" b="1" kern="100" dirty="0">
                <a:latin typeface="Verdana" panose="020B0604030504040204" pitchFamily="34" charset="0"/>
                <a:cs typeface="Times New Roman" panose="02020603050405020304" pitchFamily="18" charset="0"/>
              </a:rPr>
              <a:t>Control</a:t>
            </a:r>
            <a:r>
              <a:rPr lang="en-US" kern="100" dirty="0">
                <a:effectLst/>
                <a:latin typeface="Verdana" panose="020B0604030504040204" pitchFamily="34" charset="0"/>
                <a:ea typeface="Times New Roman" panose="02020603050405020304" pitchFamily="18" charset="0"/>
                <a:cs typeface="Times New Roman" panose="02020603050405020304" pitchFamily="18" charset="0"/>
              </a:rPr>
              <a:t>: GitHub for collaboration and code management</a:t>
            </a:r>
          </a:p>
          <a:p>
            <a:pPr algn="just"/>
            <a:endParaRPr lang="en-IN" sz="2000" dirty="0"/>
          </a:p>
        </p:txBody>
      </p:sp>
    </p:spTree>
    <p:extLst>
      <p:ext uri="{BB962C8B-B14F-4D97-AF65-F5344CB8AC3E}">
        <p14:creationId xmlns:p14="http://schemas.microsoft.com/office/powerpoint/2010/main" val="329581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28000CC-C39B-4200-8F80-30B288C9C5E6}"/>
              </a:ext>
            </a:extLst>
          </p:cNvPr>
          <p:cNvSpPr txBox="1"/>
          <p:nvPr/>
        </p:nvSpPr>
        <p:spPr>
          <a:xfrm>
            <a:off x="323528" y="1436884"/>
            <a:ext cx="6624736" cy="1815882"/>
          </a:xfrm>
          <a:prstGeom prst="rect">
            <a:avLst/>
          </a:prstGeom>
          <a:noFill/>
        </p:spPr>
        <p:txBody>
          <a:bodyPr wrap="square">
            <a:spAutoFit/>
          </a:bodyPr>
          <a:lstStyle/>
          <a:p>
            <a:pPr marL="457200" indent="-457200" algn="just">
              <a:buFont typeface="Arial" panose="020B0604020202020204" pitchFamily="34" charset="0"/>
              <a:buChar char="•"/>
            </a:pPr>
            <a:r>
              <a:rPr lang="en-US" sz="2800" dirty="0"/>
              <a:t>Planning: 1 week</a:t>
            </a:r>
          </a:p>
          <a:p>
            <a:pPr marL="457200" indent="-457200" algn="just">
              <a:buFont typeface="Arial" panose="020B0604020202020204" pitchFamily="34" charset="0"/>
              <a:buChar char="•"/>
            </a:pPr>
            <a:r>
              <a:rPr lang="en-US" sz="2800" dirty="0"/>
              <a:t>Designing &amp; Development: 8 weeks</a:t>
            </a:r>
          </a:p>
          <a:p>
            <a:pPr marL="457200" indent="-457200" algn="just">
              <a:buFont typeface="Arial" panose="020B0604020202020204" pitchFamily="34" charset="0"/>
              <a:buChar char="•"/>
            </a:pPr>
            <a:r>
              <a:rPr lang="en-US" sz="2800" dirty="0"/>
              <a:t>Testing &amp; Launch: 2 weeks</a:t>
            </a:r>
          </a:p>
          <a:p>
            <a:pPr marL="457200" indent="-457200" algn="just">
              <a:buFont typeface="Arial" panose="020B0604020202020204" pitchFamily="34" charset="0"/>
              <a:buChar char="•"/>
            </a:pPr>
            <a:r>
              <a:rPr lang="en-US" sz="2800" dirty="0"/>
              <a:t>Ongoing Updates &amp; Maintenance</a:t>
            </a:r>
            <a:endParaRPr lang="en-IN" sz="2800" dirty="0"/>
          </a:p>
        </p:txBody>
      </p:sp>
    </p:spTree>
    <p:extLst>
      <p:ext uri="{BB962C8B-B14F-4D97-AF65-F5344CB8AC3E}">
        <p14:creationId xmlns:p14="http://schemas.microsoft.com/office/powerpoint/2010/main" val="172370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323528" y="1053895"/>
            <a:ext cx="8208912" cy="5262979"/>
          </a:xfrm>
          <a:prstGeom prst="rect">
            <a:avLst/>
          </a:prstGeom>
          <a:noFill/>
        </p:spPr>
        <p:txBody>
          <a:bodyPr wrap="square">
            <a:spAutoFit/>
          </a:bodyPr>
          <a:lstStyle/>
          <a:p>
            <a:pPr algn="just"/>
            <a:r>
              <a:rPr lang="en-US" sz="2400" b="1" dirty="0"/>
              <a:t>Project Objectives:</a:t>
            </a:r>
          </a:p>
          <a:p>
            <a:pPr algn="just"/>
            <a:r>
              <a:rPr lang="en-US" sz="2400" dirty="0"/>
              <a:t>1. Optimize inventory tracking – Improve stock management and reduce wastage.</a:t>
            </a:r>
          </a:p>
          <a:p>
            <a:pPr algn="just"/>
            <a:r>
              <a:rPr lang="en-US" sz="2400" dirty="0"/>
              <a:t>2. Enhance operational efficiency – Automate and streamline daily operations.</a:t>
            </a:r>
          </a:p>
          <a:p>
            <a:pPr algn="just"/>
            <a:r>
              <a:rPr lang="en-US" sz="2400" dirty="0"/>
              <a:t>3. Improve demand forecasting – Ensure better stock availability and minimize shortages.</a:t>
            </a:r>
          </a:p>
          <a:p>
            <a:pPr algn="just"/>
            <a:r>
              <a:rPr lang="en-US" sz="2400" b="1" dirty="0"/>
              <a:t>Expected Outcomes of the Project:</a:t>
            </a:r>
          </a:p>
          <a:p>
            <a:pPr algn="just"/>
            <a:r>
              <a:rPr lang="en-US" sz="2400" dirty="0"/>
              <a:t>1. Real-time inventory monitoring – Accurate tracking of stock levels.</a:t>
            </a:r>
          </a:p>
          <a:p>
            <a:pPr algn="just"/>
            <a:r>
              <a:rPr lang="en-US" sz="2400" dirty="0"/>
              <a:t>2. Automated restocking alerts – Notifications for low-stock or expired products.</a:t>
            </a:r>
          </a:p>
          <a:p>
            <a:pPr algn="just"/>
            <a:r>
              <a:rPr lang="en-US" sz="2400" dirty="0"/>
              <a:t>3. Efficient billing and reporting system – Easy tracking of sales and financial insights</a:t>
            </a:r>
            <a:endParaRPr lang="en-IN" sz="2400" dirty="0"/>
          </a:p>
        </p:txBody>
      </p:sp>
    </p:spTree>
    <p:extLst>
      <p:ext uri="{BB962C8B-B14F-4D97-AF65-F5344CB8AC3E}">
        <p14:creationId xmlns:p14="http://schemas.microsoft.com/office/powerpoint/2010/main" val="25626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21696"/>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401230E-A2B3-BF6C-96B3-DAEBFDD3C4B8}"/>
              </a:ext>
            </a:extLst>
          </p:cNvPr>
          <p:cNvSpPr txBox="1"/>
          <p:nvPr/>
        </p:nvSpPr>
        <p:spPr>
          <a:xfrm>
            <a:off x="222902" y="1397636"/>
            <a:ext cx="8698195" cy="3970318"/>
          </a:xfrm>
          <a:prstGeom prst="rect">
            <a:avLst/>
          </a:prstGeom>
          <a:noFill/>
        </p:spPr>
        <p:txBody>
          <a:bodyPr wrap="square">
            <a:spAutoFit/>
          </a:bodyPr>
          <a:lstStyle/>
          <a:p>
            <a:pPr marL="457200" indent="-457200" algn="just">
              <a:buFont typeface="Arial" panose="020B0604020202020204" pitchFamily="34" charset="0"/>
              <a:buChar char="•"/>
            </a:pPr>
            <a:r>
              <a:rPr lang="en-IN" sz="2800" dirty="0" err="1"/>
              <a:t>Pasaribu</a:t>
            </a:r>
            <a:r>
              <a:rPr lang="en-IN" sz="2800" dirty="0"/>
              <a:t>, S. (2021). Web-Based Inventory Management for Retail Operations.</a:t>
            </a:r>
          </a:p>
          <a:p>
            <a:pPr marL="457200" indent="-457200" algn="just">
              <a:buFont typeface="Arial" panose="020B0604020202020204" pitchFamily="34" charset="0"/>
              <a:buChar char="•"/>
            </a:pPr>
            <a:r>
              <a:rPr lang="en-IN" sz="2800" dirty="0"/>
              <a:t>Aamir Khan, A. Ansari, &amp; MD Ghalib. (2019). Automated Inventory Tracking and Its </a:t>
            </a:r>
            <a:r>
              <a:rPr lang="en-IN" sz="2800" dirty="0" err="1"/>
              <a:t>Impacton</a:t>
            </a:r>
            <a:r>
              <a:rPr lang="en-IN" sz="2800" dirty="0"/>
              <a:t> Business Efficiency.</a:t>
            </a:r>
          </a:p>
          <a:p>
            <a:pPr marL="457200" indent="-457200" algn="just">
              <a:buFont typeface="Arial" panose="020B0604020202020204" pitchFamily="34" charset="0"/>
              <a:buChar char="•"/>
            </a:pPr>
            <a:r>
              <a:rPr lang="en-IN" sz="2800" dirty="0" err="1"/>
              <a:t>Plinere</a:t>
            </a:r>
            <a:r>
              <a:rPr lang="en-IN" sz="2800" dirty="0"/>
              <a:t>, D., &amp; Borisov, A. (2016). The Role of Real-Time Data in Inventory Optimization.</a:t>
            </a:r>
          </a:p>
          <a:p>
            <a:pPr marL="457200" indent="-457200" algn="just">
              <a:buFont typeface="Arial" panose="020B0604020202020204" pitchFamily="34" charset="0"/>
              <a:buChar char="•"/>
            </a:pPr>
            <a:r>
              <a:rPr lang="en-IN" sz="2800" dirty="0"/>
              <a:t>Srivastava, R., et al. (2020). SQL and Web Technologies in Modern Inventory Management Systems.</a:t>
            </a:r>
          </a:p>
        </p:txBody>
      </p:sp>
    </p:spTree>
    <p:extLst>
      <p:ext uri="{BB962C8B-B14F-4D97-AF65-F5344CB8AC3E}">
        <p14:creationId xmlns:p14="http://schemas.microsoft.com/office/powerpoint/2010/main" val="101537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809791170"/>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2301010135</a:t>
                      </a:r>
                    </a:p>
                  </a:txBody>
                  <a:tcPr/>
                </a:tc>
                <a:tc>
                  <a:txBody>
                    <a:bodyPr/>
                    <a:lstStyle/>
                    <a:p>
                      <a:r>
                        <a:rPr lang="en-IN" dirty="0"/>
                        <a:t>Tanuj Chauhan</a:t>
                      </a:r>
                      <a:endParaRPr lang="en-US" dirty="0"/>
                    </a:p>
                  </a:txBody>
                  <a:tcPr/>
                </a:tc>
                <a:extLst>
                  <a:ext uri="{0D108BD9-81ED-4DB2-BD59-A6C34878D82A}">
                    <a16:rowId xmlns:a16="http://schemas.microsoft.com/office/drawing/2014/main" val="4176101868"/>
                  </a:ext>
                </a:extLst>
              </a:tr>
              <a:tr h="370840">
                <a:tc>
                  <a:txBody>
                    <a:bodyPr/>
                    <a:lstStyle/>
                    <a:p>
                      <a:r>
                        <a:rPr lang="en-US" dirty="0"/>
                        <a:t>2301010103</a:t>
                      </a:r>
                    </a:p>
                  </a:txBody>
                  <a:tcPr/>
                </a:tc>
                <a:tc>
                  <a:txBody>
                    <a:bodyPr/>
                    <a:lstStyle/>
                    <a:p>
                      <a:r>
                        <a:rPr lang="en-IN" dirty="0"/>
                        <a:t>Balkrishna Patidar</a:t>
                      </a:r>
                      <a:endParaRPr lang="en-US" dirty="0"/>
                    </a:p>
                  </a:txBody>
                  <a:tcPr/>
                </a:tc>
                <a:extLst>
                  <a:ext uri="{0D108BD9-81ED-4DB2-BD59-A6C34878D82A}">
                    <a16:rowId xmlns:a16="http://schemas.microsoft.com/office/drawing/2014/main" val="1958206324"/>
                  </a:ext>
                </a:extLst>
              </a:tr>
              <a:tr h="370840">
                <a:tc>
                  <a:txBody>
                    <a:bodyPr/>
                    <a:lstStyle/>
                    <a:p>
                      <a:r>
                        <a:rPr lang="en-US" dirty="0"/>
                        <a:t>2301010104</a:t>
                      </a:r>
                    </a:p>
                  </a:txBody>
                  <a:tcPr/>
                </a:tc>
                <a:tc>
                  <a:txBody>
                    <a:bodyPr/>
                    <a:lstStyle/>
                    <a:p>
                      <a:r>
                        <a:rPr lang="en-US" dirty="0"/>
                        <a:t>Piyush Kumar</a:t>
                      </a:r>
                    </a:p>
                  </a:txBody>
                  <a:tcPr/>
                </a:tc>
                <a:extLst>
                  <a:ext uri="{0D108BD9-81ED-4DB2-BD59-A6C34878D82A}">
                    <a16:rowId xmlns:a16="http://schemas.microsoft.com/office/drawing/2014/main" val="441949598"/>
                  </a:ext>
                </a:extLst>
              </a:tr>
              <a:tr h="370840">
                <a:tc>
                  <a:txBody>
                    <a:bodyPr/>
                    <a:lstStyle/>
                    <a:p>
                      <a:r>
                        <a:rPr lang="en-US" dirty="0"/>
                        <a:t>2301010122</a:t>
                      </a:r>
                    </a:p>
                  </a:txBody>
                  <a:tcPr/>
                </a:tc>
                <a:tc>
                  <a:txBody>
                    <a:bodyPr/>
                    <a:lstStyle/>
                    <a:p>
                      <a:r>
                        <a:rPr lang="en-US" dirty="0"/>
                        <a:t>Aman Dubey</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370382" y="1330559"/>
            <a:ext cx="6513985" cy="646331"/>
          </a:xfrm>
          <a:prstGeom prst="rect">
            <a:avLst/>
          </a:prstGeom>
          <a:noFill/>
        </p:spPr>
        <p:txBody>
          <a:bodyPr wrap="square">
            <a:spAutoFit/>
          </a:bodyPr>
          <a:lstStyle/>
          <a:p>
            <a:pPr lvl="0" algn="ctr">
              <a:buSzPct val="25000"/>
            </a:pPr>
            <a:r>
              <a:rPr lang="en-IN" sz="3600" b="1" dirty="0">
                <a:solidFill>
                  <a:srgbClr val="C00000"/>
                </a:solidFill>
                <a:highlight>
                  <a:srgbClr val="FFFF00"/>
                </a:highlight>
                <a:ea typeface="Cambria" panose="02040503050406030204" pitchFamily="18" charset="0"/>
                <a:cs typeface="Times New Roman" panose="02020603050405020304" pitchFamily="18" charset="0"/>
                <a:sym typeface="Arial"/>
              </a:rPr>
              <a:t>Inventory Management system</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a:t>
            </a:r>
            <a:r>
              <a:rPr lang="en-IN" sz="1800" b="1" dirty="0" err="1">
                <a:solidFill>
                  <a:srgbClr val="0070C0"/>
                </a:solidFill>
                <a:ea typeface="Cambria" panose="02040503050406030204" pitchFamily="18" charset="0"/>
                <a:cs typeface="Times New Roman" panose="02020603050405020304" pitchFamily="18" charset="0"/>
                <a:sym typeface="Arial"/>
              </a:rPr>
              <a:t>Mubarikk</a:t>
            </a:r>
            <a:r>
              <a:rPr lang="en-IN" sz="1800" b="1" dirty="0">
                <a:solidFill>
                  <a:srgbClr val="0070C0"/>
                </a:solidFill>
                <a:ea typeface="Cambria" panose="02040503050406030204" pitchFamily="18" charset="0"/>
                <a:cs typeface="Times New Roman" panose="02020603050405020304" pitchFamily="18" charset="0"/>
                <a:sym typeface="Arial"/>
              </a:rPr>
              <a:t> Khan</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sz="1800" b="1" dirty="0" err="1">
                <a:solidFill>
                  <a:srgbClr val="0070C0"/>
                </a:solidFill>
                <a:ea typeface="Cambria" panose="02040503050406030204" pitchFamily="18" charset="0"/>
                <a:cs typeface="Times New Roman" panose="02020603050405020304" pitchFamily="18" charset="0"/>
                <a:sym typeface="Arial"/>
              </a:rPr>
              <a:t>Dr.Ravinder</a:t>
            </a:r>
            <a:r>
              <a:rPr lang="en-IN" sz="1800" b="1" dirty="0">
                <a:solidFill>
                  <a:srgbClr val="0070C0"/>
                </a:solidFill>
                <a:ea typeface="Cambria" panose="02040503050406030204" pitchFamily="18" charset="0"/>
                <a:cs typeface="Times New Roman" panose="02020603050405020304" pitchFamily="18" charset="0"/>
                <a:sym typeface="Arial"/>
              </a:rPr>
              <a:t> </a:t>
            </a:r>
            <a:r>
              <a:rPr lang="en-IN" sz="1800" b="1" dirty="0" err="1">
                <a:solidFill>
                  <a:srgbClr val="0070C0"/>
                </a:solidFill>
                <a:ea typeface="Cambria" panose="02040503050406030204" pitchFamily="18" charset="0"/>
                <a:cs typeface="Times New Roman" panose="02020603050405020304" pitchFamily="18" charset="0"/>
                <a:sym typeface="Arial"/>
              </a:rPr>
              <a:t>Beniwal</a:t>
            </a: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34766"/>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179512" y="1218621"/>
            <a:ext cx="5400600" cy="523220"/>
          </a:xfrm>
          <a:prstGeom prst="rect">
            <a:avLst/>
          </a:prstGeom>
          <a:noFill/>
        </p:spPr>
        <p:txBody>
          <a:bodyPr wrap="square" rtlCol="0">
            <a:spAutoFit/>
          </a:bodyPr>
          <a:lstStyle/>
          <a:p>
            <a:r>
              <a:rPr lang="en-IN" sz="2800" dirty="0"/>
              <a:t>Brief Overview of the Topic</a:t>
            </a:r>
          </a:p>
        </p:txBody>
      </p:sp>
      <p:sp>
        <p:nvSpPr>
          <p:cNvPr id="8" name="TextBox 7">
            <a:extLst>
              <a:ext uri="{FF2B5EF4-FFF2-40B4-BE49-F238E27FC236}">
                <a16:creationId xmlns:a16="http://schemas.microsoft.com/office/drawing/2014/main" id="{5C37084C-26FF-98F5-1AE2-C546D0F69FF9}"/>
              </a:ext>
            </a:extLst>
          </p:cNvPr>
          <p:cNvSpPr txBox="1"/>
          <p:nvPr/>
        </p:nvSpPr>
        <p:spPr>
          <a:xfrm>
            <a:off x="179512" y="1909212"/>
            <a:ext cx="7848872" cy="923330"/>
          </a:xfrm>
          <a:prstGeom prst="rect">
            <a:avLst/>
          </a:prstGeom>
          <a:noFill/>
        </p:spPr>
        <p:txBody>
          <a:bodyPr wrap="square">
            <a:spAutoFit/>
          </a:bodyPr>
          <a:lstStyle/>
          <a:p>
            <a:r>
              <a:rPr lang="en-IN" b="1" dirty="0"/>
              <a:t>Definition-</a:t>
            </a:r>
            <a:r>
              <a:rPr lang="en-IN" dirty="0"/>
              <a:t> Inventory Management System (IMS) is a software-based system that helps organizations manage their inventory levels, track inventory movements, and optimize inventory levels.</a:t>
            </a:r>
          </a:p>
        </p:txBody>
      </p:sp>
      <p:sp>
        <p:nvSpPr>
          <p:cNvPr id="11" name="TextBox 10">
            <a:extLst>
              <a:ext uri="{FF2B5EF4-FFF2-40B4-BE49-F238E27FC236}">
                <a16:creationId xmlns:a16="http://schemas.microsoft.com/office/drawing/2014/main" id="{82275FF6-C871-3B93-AEB4-511394D16013}"/>
              </a:ext>
            </a:extLst>
          </p:cNvPr>
          <p:cNvSpPr txBox="1"/>
          <p:nvPr/>
        </p:nvSpPr>
        <p:spPr>
          <a:xfrm>
            <a:off x="179512" y="3023004"/>
            <a:ext cx="7622520" cy="1477328"/>
          </a:xfrm>
          <a:prstGeom prst="rect">
            <a:avLst/>
          </a:prstGeom>
          <a:noFill/>
        </p:spPr>
        <p:txBody>
          <a:bodyPr wrap="square">
            <a:spAutoFit/>
          </a:bodyPr>
          <a:lstStyle/>
          <a:p>
            <a:r>
              <a:rPr lang="en-IN" b="1" dirty="0"/>
              <a:t>Key Components- </a:t>
            </a:r>
          </a:p>
          <a:p>
            <a:r>
              <a:rPr lang="en-IN" dirty="0"/>
              <a:t>-    Inventory tracking and reporting</a:t>
            </a:r>
          </a:p>
          <a:p>
            <a:pPr marL="285750" indent="-285750">
              <a:buFontTx/>
              <a:buChar char="-"/>
            </a:pPr>
            <a:r>
              <a:rPr lang="en-IN" dirty="0"/>
              <a:t>Stock level management</a:t>
            </a:r>
          </a:p>
          <a:p>
            <a:pPr marL="285750" indent="-285750">
              <a:buFontTx/>
              <a:buChar char="-"/>
            </a:pPr>
            <a:r>
              <a:rPr lang="en-IN" dirty="0"/>
              <a:t>Order management and fulfilment</a:t>
            </a:r>
          </a:p>
          <a:p>
            <a:r>
              <a:rPr lang="en-IN" dirty="0"/>
              <a:t>-    Supply chain management</a:t>
            </a:r>
          </a:p>
        </p:txBody>
      </p:sp>
      <p:sp>
        <p:nvSpPr>
          <p:cNvPr id="13" name="TextBox 12">
            <a:extLst>
              <a:ext uri="{FF2B5EF4-FFF2-40B4-BE49-F238E27FC236}">
                <a16:creationId xmlns:a16="http://schemas.microsoft.com/office/drawing/2014/main" id="{B0BABA44-7BA9-7F3D-B6BA-512DBA5D877C}"/>
              </a:ext>
            </a:extLst>
          </p:cNvPr>
          <p:cNvSpPr txBox="1"/>
          <p:nvPr/>
        </p:nvSpPr>
        <p:spPr>
          <a:xfrm>
            <a:off x="152048" y="4643011"/>
            <a:ext cx="7848872" cy="1200329"/>
          </a:xfrm>
          <a:prstGeom prst="rect">
            <a:avLst/>
          </a:prstGeom>
          <a:noFill/>
        </p:spPr>
        <p:txBody>
          <a:bodyPr wrap="square">
            <a:spAutoFit/>
          </a:bodyPr>
          <a:lstStyle/>
          <a:p>
            <a:r>
              <a:rPr lang="en-IN" b="1" dirty="0"/>
              <a:t>Features</a:t>
            </a:r>
            <a:endParaRPr lang="en-IN" dirty="0"/>
          </a:p>
          <a:p>
            <a:pPr marL="285750" indent="-285750">
              <a:buFontTx/>
              <a:buChar char="-"/>
            </a:pPr>
            <a:r>
              <a:rPr lang="en-IN" dirty="0"/>
              <a:t>Automated reporting and alerts</a:t>
            </a:r>
          </a:p>
          <a:p>
            <a:pPr marL="285750" indent="-285750">
              <a:buFontTx/>
              <a:buChar char="-"/>
            </a:pPr>
            <a:r>
              <a:rPr lang="en-IN" dirty="0"/>
              <a:t>Integration with e-commerce platforms and accounting systems</a:t>
            </a:r>
          </a:p>
          <a:p>
            <a:pPr marL="285750" indent="-285750">
              <a:buFontTx/>
              <a:buChar char="-"/>
            </a:pPr>
            <a:r>
              <a:rPr lang="en-IN" dirty="0"/>
              <a:t>Mobile accessibility and real-time updates</a:t>
            </a: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0761D6-A8FC-5F8F-6D2D-D652236CEE35}"/>
              </a:ext>
            </a:extLst>
          </p:cNvPr>
          <p:cNvPicPr>
            <a:picLocks noChangeAspect="1"/>
          </p:cNvPicPr>
          <p:nvPr/>
        </p:nvPicPr>
        <p:blipFill>
          <a:blip r:embed="rId2"/>
          <a:stretch>
            <a:fillRect/>
          </a:stretch>
        </p:blipFill>
        <p:spPr>
          <a:xfrm>
            <a:off x="0" y="1518"/>
            <a:ext cx="9144000" cy="6854964"/>
          </a:xfrm>
          <a:prstGeom prst="rect">
            <a:avLst/>
          </a:prstGeom>
        </p:spPr>
      </p:pic>
      <p:pic>
        <p:nvPicPr>
          <p:cNvPr id="3" name="Picture 2">
            <a:extLst>
              <a:ext uri="{FF2B5EF4-FFF2-40B4-BE49-F238E27FC236}">
                <a16:creationId xmlns:a16="http://schemas.microsoft.com/office/drawing/2014/main" id="{DF5E025E-09E3-851C-85A2-47115BE21A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5" name="TextBox 4">
            <a:extLst>
              <a:ext uri="{FF2B5EF4-FFF2-40B4-BE49-F238E27FC236}">
                <a16:creationId xmlns:a16="http://schemas.microsoft.com/office/drawing/2014/main" id="{04827467-6A9E-1ADD-EDCF-53B10B76D23F}"/>
              </a:ext>
            </a:extLst>
          </p:cNvPr>
          <p:cNvSpPr txBox="1"/>
          <p:nvPr/>
        </p:nvSpPr>
        <p:spPr>
          <a:xfrm>
            <a:off x="161192" y="476672"/>
            <a:ext cx="8443256" cy="1477328"/>
          </a:xfrm>
          <a:prstGeom prst="rect">
            <a:avLst/>
          </a:prstGeom>
          <a:noFill/>
        </p:spPr>
        <p:txBody>
          <a:bodyPr wrap="square">
            <a:spAutoFit/>
          </a:bodyPr>
          <a:lstStyle/>
          <a:p>
            <a:r>
              <a:rPr lang="en-IN" b="1" dirty="0"/>
              <a:t>Implementation</a:t>
            </a:r>
          </a:p>
          <a:p>
            <a:pPr marL="285750" indent="-285750">
              <a:buFontTx/>
              <a:buChar char="-"/>
            </a:pPr>
            <a:r>
              <a:rPr lang="en-IN" dirty="0"/>
              <a:t>Needs assessment and system selection</a:t>
            </a:r>
          </a:p>
          <a:p>
            <a:pPr marL="285750" indent="-285750">
              <a:buFontTx/>
              <a:buChar char="-"/>
            </a:pPr>
            <a:r>
              <a:rPr lang="en-IN" dirty="0"/>
              <a:t>Data migration and system setup</a:t>
            </a:r>
          </a:p>
          <a:p>
            <a:pPr marL="285750" indent="-285750">
              <a:buFontTx/>
              <a:buChar char="-"/>
            </a:pPr>
            <a:r>
              <a:rPr lang="en-IN" dirty="0"/>
              <a:t>User training and support</a:t>
            </a:r>
          </a:p>
          <a:p>
            <a:pPr marL="285750" indent="-285750">
              <a:buFontTx/>
              <a:buChar char="-"/>
            </a:pPr>
            <a:r>
              <a:rPr lang="en-IN" dirty="0"/>
              <a:t>Ongoing maintenance and updates</a:t>
            </a:r>
          </a:p>
        </p:txBody>
      </p:sp>
      <p:sp>
        <p:nvSpPr>
          <p:cNvPr id="7" name="TextBox 6">
            <a:extLst>
              <a:ext uri="{FF2B5EF4-FFF2-40B4-BE49-F238E27FC236}">
                <a16:creationId xmlns:a16="http://schemas.microsoft.com/office/drawing/2014/main" id="{FC0DCB2B-A0B2-A1C1-26B1-7F071A0A7430}"/>
              </a:ext>
            </a:extLst>
          </p:cNvPr>
          <p:cNvSpPr txBox="1"/>
          <p:nvPr/>
        </p:nvSpPr>
        <p:spPr>
          <a:xfrm>
            <a:off x="165824" y="2132856"/>
            <a:ext cx="4645152" cy="1754326"/>
          </a:xfrm>
          <a:prstGeom prst="rect">
            <a:avLst/>
          </a:prstGeom>
          <a:noFill/>
        </p:spPr>
        <p:txBody>
          <a:bodyPr wrap="square">
            <a:spAutoFit/>
          </a:bodyPr>
          <a:lstStyle/>
          <a:p>
            <a:r>
              <a:rPr lang="en-IN" b="1" dirty="0"/>
              <a:t>Challenges</a:t>
            </a:r>
          </a:p>
          <a:p>
            <a:pPr marL="285750" indent="-285750">
              <a:buFontTx/>
              <a:buChar char="-"/>
            </a:pPr>
            <a:r>
              <a:rPr lang="en-IN" dirty="0"/>
              <a:t>Data accuracy and integrity</a:t>
            </a:r>
          </a:p>
          <a:p>
            <a:pPr marL="285750" indent="-285750">
              <a:buFontTx/>
              <a:buChar char="-"/>
            </a:pPr>
            <a:r>
              <a:rPr lang="en-IN" dirty="0"/>
              <a:t>System integration and compatibility</a:t>
            </a:r>
          </a:p>
          <a:p>
            <a:pPr marL="285750" indent="-285750">
              <a:buFontTx/>
              <a:buChar char="-"/>
            </a:pPr>
            <a:r>
              <a:rPr lang="en-IN" dirty="0"/>
              <a:t>User adoption and training</a:t>
            </a:r>
          </a:p>
          <a:p>
            <a:pPr marL="285750" indent="-285750">
              <a:buFontTx/>
              <a:buChar char="-"/>
            </a:pPr>
            <a:r>
              <a:rPr lang="en-IN" dirty="0"/>
              <a:t>Scalability and flexibility</a:t>
            </a:r>
          </a:p>
          <a:p>
            <a:pPr marL="285750" indent="-285750">
              <a:buFontTx/>
              <a:buChar char="-"/>
            </a:pPr>
            <a:r>
              <a:rPr lang="en-IN" dirty="0"/>
              <a:t>Cybersecurity and data protection</a:t>
            </a:r>
          </a:p>
        </p:txBody>
      </p:sp>
    </p:spTree>
    <p:extLst>
      <p:ext uri="{BB962C8B-B14F-4D97-AF65-F5344CB8AC3E}">
        <p14:creationId xmlns:p14="http://schemas.microsoft.com/office/powerpoint/2010/main" val="46027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692"/>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36514" y="761496"/>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72007" y="930997"/>
            <a:ext cx="9071991" cy="5324535"/>
          </a:xfrm>
          <a:prstGeom prst="rect">
            <a:avLst/>
          </a:prstGeom>
          <a:noFill/>
        </p:spPr>
        <p:txBody>
          <a:bodyPr wrap="square">
            <a:spAutoFit/>
          </a:bodyPr>
          <a:lstStyle/>
          <a:p>
            <a:r>
              <a:rPr lang="en-US" sz="2000" dirty="0"/>
              <a:t>Modern enterprises today run with several software systems, such as accounting tools, e-commerce platforms, or supply chain management solutions. However, poor integration between these systems and their Inventory Management System (IMS) creates inefficiencies such as data inconsistencies, stock discrepancies, and manual reconciliation efforts. </a:t>
            </a:r>
          </a:p>
          <a:p>
            <a:r>
              <a:rPr lang="en-US" sz="2000" dirty="0"/>
              <a:t>Inventory-related information received timely updates enables processing of decisions in the following way, while real-time inventory synchronization takes into account other business functions:</a:t>
            </a:r>
          </a:p>
          <a:p>
            <a:pPr marL="285750" indent="-285750">
              <a:buFont typeface="Arial" panose="020B0604020202020204" pitchFamily="34" charset="0"/>
              <a:buChar char="•"/>
            </a:pPr>
            <a:r>
              <a:rPr lang="en-US" sz="2000" dirty="0"/>
              <a:t>Delayed stock updates lead to overselling or stockout.</a:t>
            </a:r>
          </a:p>
          <a:p>
            <a:pPr marL="285750" indent="-285750">
              <a:buFont typeface="Arial" panose="020B0604020202020204" pitchFamily="34" charset="0"/>
              <a:buChar char="•"/>
            </a:pPr>
            <a:r>
              <a:rPr lang="en-US" sz="2000" dirty="0"/>
              <a:t>Recordkeeping discrepancies lead to inaccurate financial records, which result in budgeting and reporting discrepancies.</a:t>
            </a:r>
          </a:p>
          <a:p>
            <a:pPr marL="285750" indent="-285750">
              <a:buFont typeface="Arial" panose="020B0604020202020204" pitchFamily="34" charset="0"/>
              <a:buChar char="•"/>
            </a:pPr>
            <a:r>
              <a:rPr lang="en-US" sz="2000" dirty="0"/>
              <a:t>Delayed restocking activities lead to inefficient supply chain operations.</a:t>
            </a:r>
          </a:p>
          <a:p>
            <a:r>
              <a:rPr lang="en-US" sz="2000" dirty="0"/>
              <a:t>In order to resolve these problems, an IMS should be installed and integrated in such a way that it would operate seamlessly with other systems and thus enhance the efficiency of the operations, elevate decision-making, and bring-down human error. A good integration strategy will then enhance real-time tracking of inventory, automated reporting, and optimized resource utilization.</a:t>
            </a:r>
            <a:endParaRPr lang="en-IN" sz="2000" dirty="0"/>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27384"/>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36513" y="829445"/>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122926" y="1033319"/>
            <a:ext cx="8841562" cy="4062651"/>
          </a:xfrm>
          <a:prstGeom prst="rect">
            <a:avLst/>
          </a:prstGeom>
          <a:noFill/>
        </p:spPr>
        <p:txBody>
          <a:bodyPr wrap="square" rtlCol="0">
            <a:spAutoFit/>
          </a:bodyPr>
          <a:lstStyle/>
          <a:p>
            <a:r>
              <a:rPr lang="en-IN" sz="3600" dirty="0"/>
              <a:t>Problems Identified</a:t>
            </a:r>
          </a:p>
          <a:p>
            <a:endParaRPr lang="en-IN" sz="36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High initial cost</a:t>
            </a:r>
            <a:r>
              <a:rPr kumimoji="0" lang="en-US" altLang="en-US" sz="2200" b="0" i="0" u="none" strike="noStrike" cap="none" normalizeH="0" baseline="0" dirty="0">
                <a:ln>
                  <a:noFill/>
                </a:ln>
                <a:solidFill>
                  <a:schemeClr val="tx1"/>
                </a:solidFill>
                <a:effectLst/>
              </a:rPr>
              <a:t>: Expensive to implement and maintain.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Complexity</a:t>
            </a:r>
            <a:r>
              <a:rPr kumimoji="0" lang="en-US" altLang="en-US" sz="2200" b="0" i="0" u="none" strike="noStrike" cap="none" normalizeH="0" baseline="0" dirty="0">
                <a:ln>
                  <a:noFill/>
                </a:ln>
                <a:solidFill>
                  <a:schemeClr val="tx1"/>
                </a:solidFill>
                <a:effectLst/>
              </a:rPr>
              <a:t>: Requires trained personnel to operate and maintain.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200" b="1" dirty="0"/>
              <a:t>Integration challenges</a:t>
            </a:r>
            <a:r>
              <a:rPr lang="en-US" sz="2200" dirty="0"/>
              <a:t>: Compatibility issues with existing systems.</a:t>
            </a:r>
            <a:endParaRPr lang="en-US" sz="2200" b="1" dirty="0">
              <a:effectLst/>
              <a:ea typeface="Verdana" panose="020B0604030504040204" pitchFamily="34" charset="0"/>
              <a:cs typeface="Times New Roman" panose="02020603050405020304" pitchFamily="18" charset="0"/>
            </a:endParaRPr>
          </a:p>
          <a:p>
            <a:pPr lvl="0" eaLnBrk="0" fontAlgn="base" hangingPunct="0">
              <a:spcBef>
                <a:spcPct val="0"/>
              </a:spcBef>
              <a:spcAft>
                <a:spcPct val="0"/>
              </a:spcAft>
              <a:buFontTx/>
              <a:buChar char="•"/>
            </a:pPr>
            <a:r>
              <a:rPr lang="en-US" altLang="en-US" sz="2200" b="1" dirty="0"/>
              <a:t>Stock discrepancies</a:t>
            </a:r>
            <a:r>
              <a:rPr lang="en-US" altLang="en-US" sz="2200" dirty="0"/>
              <a:t>: Differences between recorded and actual inventory.</a:t>
            </a:r>
          </a:p>
          <a:p>
            <a:pPr lvl="0" eaLnBrk="0" fontAlgn="base" hangingPunct="0">
              <a:spcBef>
                <a:spcPct val="0"/>
              </a:spcBef>
              <a:spcAft>
                <a:spcPct val="0"/>
              </a:spcAft>
              <a:buFontTx/>
              <a:buChar char="•"/>
            </a:pPr>
            <a:r>
              <a:rPr lang="en-US" altLang="en-US" sz="2200" b="1" dirty="0"/>
              <a:t>Demand forecasting issues</a:t>
            </a:r>
            <a:r>
              <a:rPr lang="en-US" altLang="en-US" sz="2200" dirty="0"/>
              <a:t>: Inaccurate predictions lead to overstocking or shortages.</a:t>
            </a:r>
          </a:p>
          <a:p>
            <a:pPr lvl="0" eaLnBrk="0" fontAlgn="base" hangingPunct="0">
              <a:spcBef>
                <a:spcPct val="0"/>
              </a:spcBef>
              <a:spcAft>
                <a:spcPct val="0"/>
              </a:spcAft>
              <a:buFontTx/>
              <a:buChar char="•"/>
            </a:pPr>
            <a:r>
              <a:rPr lang="en-US" altLang="en-US" sz="2200" b="1" dirty="0"/>
              <a:t>Supply chain disruptions</a:t>
            </a:r>
            <a:r>
              <a:rPr lang="en-US" altLang="en-US" sz="2200" dirty="0"/>
              <a:t>: Delays in procurement affect inventory levels. </a:t>
            </a:r>
          </a:p>
          <a:p>
            <a:pPr marL="571500" indent="-571500">
              <a:buFont typeface="Arial" panose="020B0604020202020204" pitchFamily="34" charset="0"/>
              <a:buChar char="•"/>
            </a:pPr>
            <a:endParaRPr lang="en-IN" sz="3200" dirty="0"/>
          </a:p>
        </p:txBody>
      </p:sp>
      <p:sp>
        <p:nvSpPr>
          <p:cNvPr id="3" name="Rectangle 1">
            <a:extLst>
              <a:ext uri="{FF2B5EF4-FFF2-40B4-BE49-F238E27FC236}">
                <a16:creationId xmlns:a16="http://schemas.microsoft.com/office/drawing/2014/main" id="{E9154D03-4514-F155-DFD1-2868A4888A0A}"/>
              </a:ext>
            </a:extLst>
          </p:cNvPr>
          <p:cNvSpPr>
            <a:spLocks noChangeArrowheads="1"/>
          </p:cNvSpPr>
          <p:nvPr/>
        </p:nvSpPr>
        <p:spPr bwMode="auto">
          <a:xfrm>
            <a:off x="0" y="165805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3840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74DE93-AC4F-EA62-7FF9-613F8339B419}"/>
              </a:ext>
            </a:extLst>
          </p:cNvPr>
          <p:cNvPicPr>
            <a:picLocks noChangeAspect="1"/>
          </p:cNvPicPr>
          <p:nvPr/>
        </p:nvPicPr>
        <p:blipFill>
          <a:blip r:embed="rId2"/>
          <a:stretch>
            <a:fillRect/>
          </a:stretch>
        </p:blipFill>
        <p:spPr>
          <a:xfrm>
            <a:off x="-36512" y="20538"/>
            <a:ext cx="9144000" cy="6854964"/>
          </a:xfrm>
          <a:prstGeom prst="rect">
            <a:avLst/>
          </a:prstGeom>
        </p:spPr>
      </p:pic>
      <p:pic>
        <p:nvPicPr>
          <p:cNvPr id="3" name="Picture 2">
            <a:extLst>
              <a:ext uri="{FF2B5EF4-FFF2-40B4-BE49-F238E27FC236}">
                <a16:creationId xmlns:a16="http://schemas.microsoft.com/office/drawing/2014/main" id="{8C1D298E-9584-EC37-A445-7A5719D1A5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9" name="TextBox 8">
            <a:extLst>
              <a:ext uri="{FF2B5EF4-FFF2-40B4-BE49-F238E27FC236}">
                <a16:creationId xmlns:a16="http://schemas.microsoft.com/office/drawing/2014/main" id="{F2A9D099-DAFA-FFB1-624B-D52316C927B3}"/>
              </a:ext>
            </a:extLst>
          </p:cNvPr>
          <p:cNvSpPr txBox="1"/>
          <p:nvPr/>
        </p:nvSpPr>
        <p:spPr>
          <a:xfrm>
            <a:off x="159668" y="188640"/>
            <a:ext cx="8912324" cy="4770537"/>
          </a:xfrm>
          <a:prstGeom prst="rect">
            <a:avLst/>
          </a:prstGeom>
          <a:noFill/>
        </p:spPr>
        <p:txBody>
          <a:bodyPr wrap="square">
            <a:spAutoFit/>
          </a:bodyPr>
          <a:lstStyle/>
          <a:p>
            <a:r>
              <a:rPr lang="en-IN" sz="4000" dirty="0"/>
              <a:t>  Solution</a:t>
            </a:r>
          </a:p>
          <a:p>
            <a:endParaRPr lang="en-IN" sz="4000" dirty="0"/>
          </a:p>
          <a:p>
            <a:pPr marL="457200" indent="-457200">
              <a:buFont typeface="Arial" panose="020B0604020202020204" pitchFamily="34" charset="0"/>
              <a:buChar char="•"/>
            </a:pPr>
            <a:r>
              <a:rPr lang="en-US" sz="2800" dirty="0"/>
              <a:t> </a:t>
            </a:r>
            <a:r>
              <a:rPr lang="en-US" sz="2800" b="1" dirty="0"/>
              <a:t>Implement IoT Sensors &amp; AI</a:t>
            </a:r>
            <a:r>
              <a:rPr lang="en-US" sz="2800" dirty="0"/>
              <a:t>: Provides real-time stock movement updates.</a:t>
            </a:r>
          </a:p>
          <a:p>
            <a:pPr marL="457200" indent="-457200">
              <a:buFont typeface="Arial" panose="020B0604020202020204" pitchFamily="34" charset="0"/>
              <a:buChar char="•"/>
            </a:pPr>
            <a:r>
              <a:rPr lang="en-US" sz="2800" dirty="0"/>
              <a:t> </a:t>
            </a:r>
            <a:r>
              <a:rPr lang="en-US" sz="2800" b="1" dirty="0"/>
              <a:t>Improve Cybersecurity Measures</a:t>
            </a:r>
            <a:r>
              <a:rPr lang="en-US" sz="2800" dirty="0"/>
              <a:t>: Use encryption, multi-factor authentication, and regular backups.</a:t>
            </a:r>
          </a:p>
          <a:p>
            <a:pPr marL="457200" indent="-457200">
              <a:buFont typeface="Arial" panose="020B0604020202020204" pitchFamily="34" charset="0"/>
              <a:buChar char="•"/>
            </a:pPr>
            <a:r>
              <a:rPr lang="en-US" sz="2800" b="1" dirty="0"/>
              <a:t>Ensure System Redundancy</a:t>
            </a:r>
            <a:r>
              <a:rPr lang="en-US" sz="2800" dirty="0"/>
              <a:t>: Have backup solutions in case of failures.</a:t>
            </a:r>
          </a:p>
          <a:p>
            <a:pPr marL="457200" indent="-457200">
              <a:buFont typeface="Arial" panose="020B0604020202020204" pitchFamily="34" charset="0"/>
              <a:buChar char="•"/>
            </a:pPr>
            <a:r>
              <a:rPr lang="en-US" sz="2800" b="1" dirty="0"/>
              <a:t>Invest in Staff Training</a:t>
            </a:r>
            <a:r>
              <a:rPr lang="en-US" sz="2800" dirty="0"/>
              <a:t>: Train employees to handle complex inventory software.</a:t>
            </a:r>
          </a:p>
        </p:txBody>
      </p:sp>
    </p:spTree>
    <p:extLst>
      <p:ext uri="{BB962C8B-B14F-4D97-AF65-F5344CB8AC3E}">
        <p14:creationId xmlns:p14="http://schemas.microsoft.com/office/powerpoint/2010/main" val="334617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92D49-C621-DC74-1E07-31FE55F5D39B}"/>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1B1C6C-5FD1-96CF-C904-0AC8DCABC37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692"/>
            <a:ext cx="9180512" cy="6885384"/>
          </a:xfrm>
        </p:spPr>
      </p:pic>
      <p:sp>
        <p:nvSpPr>
          <p:cNvPr id="5" name="Rectangle 1">
            <a:extLst>
              <a:ext uri="{FF2B5EF4-FFF2-40B4-BE49-F238E27FC236}">
                <a16:creationId xmlns:a16="http://schemas.microsoft.com/office/drawing/2014/main" id="{6B67BE5E-9A9F-DED0-FABE-23FA0BFF23FB}"/>
              </a:ext>
            </a:extLst>
          </p:cNvPr>
          <p:cNvSpPr>
            <a:spLocks noChangeArrowheads="1"/>
          </p:cNvSpPr>
          <p:nvPr/>
        </p:nvSpPr>
        <p:spPr bwMode="auto">
          <a:xfrm>
            <a:off x="179512" y="24943"/>
            <a:ext cx="409650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black"/>
                </a:solidFill>
                <a:effectLst/>
                <a:uLnTx/>
                <a:uFillTx/>
                <a:latin typeface="Calibri"/>
                <a:ea typeface="+mn-ea"/>
                <a:cs typeface="+mn-cs"/>
              </a:rPr>
              <a:t>Why is it important?</a:t>
            </a:r>
          </a:p>
          <a:p>
            <a:pPr lvl="0">
              <a:buSzPct val="25000"/>
            </a:pP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50B1E2A6-AADB-5E89-6452-3964B4429732}"/>
              </a:ext>
            </a:extLst>
          </p:cNvPr>
          <p:cNvCxnSpPr/>
          <p:nvPr/>
        </p:nvCxnSpPr>
        <p:spPr>
          <a:xfrm>
            <a:off x="-36513" y="764704"/>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1EDA3BB-B1ED-677B-7BC8-F0B5A5F6D3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198A2A70-4AE4-8EF6-DAB7-0AF439134C31}"/>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84FE28B-4A77-1F83-A5FE-06782F73F6D9}"/>
              </a:ext>
            </a:extLst>
          </p:cNvPr>
          <p:cNvSpPr txBox="1"/>
          <p:nvPr/>
        </p:nvSpPr>
        <p:spPr>
          <a:xfrm>
            <a:off x="179512" y="889843"/>
            <a:ext cx="8677474" cy="4524315"/>
          </a:xfrm>
          <a:prstGeom prst="rect">
            <a:avLst/>
          </a:prstGeom>
          <a:noFill/>
        </p:spPr>
        <p:txBody>
          <a:bodyPr wrap="square">
            <a:spAutoFit/>
          </a:bodyPr>
          <a:lstStyle/>
          <a:p>
            <a:endParaRPr lang="en-IN" sz="3200" dirty="0"/>
          </a:p>
          <a:p>
            <a:pPr>
              <a:buFont typeface="+mj-lt"/>
              <a:buAutoNum type="arabicPeriod"/>
            </a:pPr>
            <a:r>
              <a:rPr lang="en-US" sz="2800" b="1" dirty="0"/>
              <a:t>Cost Savings:</a:t>
            </a:r>
            <a:r>
              <a:rPr lang="en-US" sz="2800" dirty="0"/>
              <a:t> Reduces costs associated with excess inventory, storage, and maintenance.</a:t>
            </a:r>
          </a:p>
          <a:p>
            <a:pPr>
              <a:buFont typeface="+mj-lt"/>
              <a:buAutoNum type="arabicPeriod"/>
            </a:pPr>
            <a:r>
              <a:rPr lang="en-US" sz="2800" b="1" dirty="0"/>
              <a:t>Improved Cash Flow:</a:t>
            </a:r>
            <a:r>
              <a:rPr lang="en-US" sz="2800" dirty="0"/>
              <a:t> Optimizing inventory levels ensures capital is not tied up in unused stock.</a:t>
            </a:r>
          </a:p>
          <a:p>
            <a:pPr>
              <a:buFont typeface="+mj-lt"/>
              <a:buAutoNum type="arabicPeriod"/>
            </a:pPr>
            <a:r>
              <a:rPr lang="en-US" sz="2800" b="1" dirty="0"/>
              <a:t>Enhanced Customer Satisfaction:</a:t>
            </a:r>
            <a:r>
              <a:rPr lang="en-US" sz="2800" dirty="0"/>
              <a:t> Ensures product availability, reducing stockouts and improving service.</a:t>
            </a:r>
          </a:p>
          <a:p>
            <a:pPr>
              <a:buFont typeface="+mj-lt"/>
              <a:buAutoNum type="arabicPeriod"/>
            </a:pPr>
            <a:r>
              <a:rPr lang="en-US" sz="2800" b="1" dirty="0"/>
              <a:t>Minimized Stockouts &amp; Overstocking:</a:t>
            </a:r>
            <a:r>
              <a:rPr lang="en-US" sz="2800" dirty="0"/>
              <a:t> Prevents financial losses by maintaining optimal stock levels.</a:t>
            </a:r>
          </a:p>
          <a:p>
            <a:pPr marL="457200" indent="-457200">
              <a:buFont typeface="Arial" panose="020B0604020202020204" pitchFamily="34" charset="0"/>
              <a:buChar char="•"/>
            </a:pPr>
            <a:endParaRPr lang="en-IN" sz="3200" dirty="0"/>
          </a:p>
        </p:txBody>
      </p:sp>
    </p:spTree>
    <p:extLst>
      <p:ext uri="{BB962C8B-B14F-4D97-AF65-F5344CB8AC3E}">
        <p14:creationId xmlns:p14="http://schemas.microsoft.com/office/powerpoint/2010/main" val="48690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683568" y="1260714"/>
            <a:ext cx="7560840" cy="446705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400" dirty="0"/>
              <a:t>Develop an intuitive and user-friendly web-based inventory management system.</a:t>
            </a:r>
          </a:p>
          <a:p>
            <a:pPr marL="457200" indent="-457200">
              <a:lnSpc>
                <a:spcPct val="150000"/>
              </a:lnSpc>
              <a:buFont typeface="Arial" panose="020B0604020202020204" pitchFamily="34" charset="0"/>
              <a:buChar char="•"/>
            </a:pPr>
            <a:r>
              <a:rPr lang="en-US" sz="2400" dirty="0"/>
              <a:t>Automate stock tracking, order management, and replenishment processes.</a:t>
            </a:r>
          </a:p>
          <a:p>
            <a:pPr marL="457200" indent="-457200">
              <a:lnSpc>
                <a:spcPct val="150000"/>
              </a:lnSpc>
              <a:buFont typeface="Arial" panose="020B0604020202020204" pitchFamily="34" charset="0"/>
              <a:buChar char="•"/>
            </a:pPr>
            <a:r>
              <a:rPr lang="en-US" sz="2400" dirty="0"/>
              <a:t>Implement real-time monitoring and reporting features for efficient decision-making.</a:t>
            </a:r>
          </a:p>
          <a:p>
            <a:pPr marL="457200" indent="-457200">
              <a:lnSpc>
                <a:spcPct val="150000"/>
              </a:lnSpc>
              <a:buFont typeface="Arial" panose="020B0604020202020204" pitchFamily="34" charset="0"/>
              <a:buChar char="•"/>
            </a:pPr>
            <a:r>
              <a:rPr lang="en-US" sz="2400" dirty="0"/>
              <a:t>Enhance accuracy, reduce manual errors, and optimize resource utilization.</a:t>
            </a:r>
          </a:p>
        </p:txBody>
      </p:sp>
    </p:spTree>
    <p:extLst>
      <p:ext uri="{BB962C8B-B14F-4D97-AF65-F5344CB8AC3E}">
        <p14:creationId xmlns:p14="http://schemas.microsoft.com/office/powerpoint/2010/main" val="957423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6342</TotalTime>
  <Words>1064</Words>
  <Application>Microsoft Office PowerPoint</Application>
  <PresentationFormat>On-screen Show (4:3)</PresentationFormat>
  <Paragraphs>142</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Garamond</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Tanuj Chauhan</cp:lastModifiedBy>
  <cp:revision>328</cp:revision>
  <cp:lastPrinted>2022-09-05T08:43:44Z</cp:lastPrinted>
  <dcterms:created xsi:type="dcterms:W3CDTF">2020-01-16T09:05:56Z</dcterms:created>
  <dcterms:modified xsi:type="dcterms:W3CDTF">2025-02-03T18:14:31Z</dcterms:modified>
</cp:coreProperties>
</file>