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7"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Cabin" panose="020B0604020202020204" charset="0"/>
      <p:regular r:id="rId10"/>
    </p:embeddedFont>
    <p:embeddedFont>
      <p:font typeface="Corbel" panose="020B0503020204020204" pitchFamily="34" charset="0"/>
      <p:regular r:id="rId11"/>
      <p:bold r:id="rId12"/>
      <p:italic r:id="rId13"/>
      <p:boldItalic r:id="rId14"/>
    </p:embeddedFont>
    <p:embeddedFont>
      <p:font typeface="Unbounded" panose="020B0604020202020204"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274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51760" y="5356834"/>
            <a:ext cx="10972800" cy="1969788"/>
          </a:xfrm>
        </p:spPr>
        <p:txBody>
          <a:bodyPr wrap="none" anchor="t">
            <a:normAutofit/>
          </a:bodyPr>
          <a:lstStyle>
            <a:lvl1pPr algn="r">
              <a:defRPr sz="11520" b="0" spc="-36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651759" y="4433251"/>
            <a:ext cx="10972800" cy="904830"/>
          </a:xfrm>
        </p:spPr>
        <p:txBody>
          <a:bodyPr anchor="b">
            <a:normAutofit/>
          </a:bodyPr>
          <a:lstStyle>
            <a:lvl1pPr marL="0" indent="0" algn="r">
              <a:buNone/>
              <a:defRPr sz="384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1170868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240593"/>
            <a:ext cx="12618720" cy="983226"/>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07746" y="1184911"/>
            <a:ext cx="12618720" cy="4055682"/>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6223819"/>
            <a:ext cx="12616814" cy="818966"/>
          </a:xfrm>
        </p:spPr>
        <p:txBody>
          <a:bodyPr/>
          <a:lstStyle>
            <a:lvl1pPr marL="0" indent="0">
              <a:buNone/>
              <a:defRPr sz="19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85611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4241213"/>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07746" y="5387279"/>
            <a:ext cx="12616814" cy="1802191"/>
          </a:xfrm>
        </p:spPr>
        <p:txBody>
          <a:bodyPr anchor="ct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410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438150"/>
            <a:ext cx="11163302" cy="3591485"/>
          </a:xfrm>
        </p:spPr>
        <p:txBody>
          <a:bodyPr anchor="ctr"/>
          <a:lstStyle>
            <a:lvl1pPr>
              <a:defRPr sz="528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05840" y="5402075"/>
            <a:ext cx="12614909" cy="1787395"/>
          </a:xfrm>
        </p:spPr>
        <p:txBody>
          <a:bodyPr anchor="ct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333253" y="9441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0" name="TextBox 9"/>
          <p:cNvSpPr txBox="1"/>
          <p:nvPr/>
        </p:nvSpPr>
        <p:spPr>
          <a:xfrm>
            <a:off x="12525374" y="329184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9851914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07746" y="2792361"/>
            <a:ext cx="12618720" cy="3014202"/>
          </a:xfrm>
        </p:spPr>
        <p:txBody>
          <a:bodyPr anchor="b">
            <a:normAutofit/>
          </a:bodyPr>
          <a:lstStyle>
            <a:lvl1pPr>
              <a:defRPr sz="6480"/>
            </a:lvl1pPr>
          </a:lstStyle>
          <a:p>
            <a:r>
              <a:rPr lang="en-US"/>
              <a:t>Click to edit Master title style</a:t>
            </a:r>
            <a:endParaRPr lang="en-US" dirty="0"/>
          </a:p>
        </p:txBody>
      </p:sp>
      <p:sp>
        <p:nvSpPr>
          <p:cNvPr id="4" name="Text Placeholder 3"/>
          <p:cNvSpPr>
            <a:spLocks noGrp="1"/>
          </p:cNvSpPr>
          <p:nvPr>
            <p:ph type="body" sz="half" idx="2"/>
          </p:nvPr>
        </p:nvSpPr>
        <p:spPr>
          <a:xfrm>
            <a:off x="1007746" y="5820697"/>
            <a:ext cx="12616814" cy="1368773"/>
          </a:xfrm>
        </p:spPr>
        <p:txBody>
          <a:bodyPr anchor="t"/>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25547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05840" y="438150"/>
            <a:ext cx="12618720"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604739" y="2263140"/>
            <a:ext cx="3536239" cy="691514"/>
          </a:xfrm>
        </p:spPr>
        <p:txBody>
          <a:bodyPr anchor="b">
            <a:noAutofit/>
          </a:bodyPr>
          <a:lstStyle>
            <a:lvl1pPr marL="0" indent="0">
              <a:buNone/>
              <a:defRPr sz="288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628158" y="30861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505594" y="2263140"/>
            <a:ext cx="3523489" cy="691514"/>
          </a:xfrm>
        </p:spPr>
        <p:txBody>
          <a:bodyPr vert="horz" lIns="91440" tIns="45720" rIns="91440" bIns="45720" rtlCol="0" anchor="b">
            <a:noAutofit/>
          </a:bodyPr>
          <a:lstStyle>
            <a:lvl1pPr>
              <a:buNone/>
              <a:defRPr lang="en-US" sz="288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5492929" y="30861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394842" y="2263140"/>
            <a:ext cx="3518536" cy="691514"/>
          </a:xfrm>
        </p:spPr>
        <p:txBody>
          <a:bodyPr vert="horz" lIns="91440" tIns="45720" rIns="91440" bIns="45720" rtlCol="0" anchor="b">
            <a:noAutofit/>
          </a:bodyPr>
          <a:lstStyle>
            <a:lvl1pPr>
              <a:buNone/>
              <a:defRPr lang="en-US" sz="288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9394842" y="30861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35063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05840" y="438150"/>
            <a:ext cx="12618720"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598502" y="5157004"/>
            <a:ext cx="3528060" cy="691514"/>
          </a:xfrm>
        </p:spPr>
        <p:txBody>
          <a:bodyPr anchor="b">
            <a:noAutofit/>
          </a:bodyPr>
          <a:lstStyle>
            <a:lvl1pPr marL="0" indent="0">
              <a:buNone/>
              <a:defRPr sz="288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598502" y="2707625"/>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598502" y="5848519"/>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482797" y="5157004"/>
            <a:ext cx="3516630" cy="691514"/>
          </a:xfrm>
        </p:spPr>
        <p:txBody>
          <a:bodyPr anchor="b">
            <a:noAutofit/>
          </a:bodyPr>
          <a:lstStyle>
            <a:lvl1pPr marL="0" indent="0">
              <a:buNone/>
              <a:defRPr sz="288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82796" y="2707625"/>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481173" y="5848517"/>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365187" y="5157004"/>
            <a:ext cx="3518536" cy="691514"/>
          </a:xfrm>
        </p:spPr>
        <p:txBody>
          <a:bodyPr anchor="b">
            <a:noAutofit/>
          </a:bodyPr>
          <a:lstStyle>
            <a:lvl1pPr marL="0" indent="0">
              <a:buNone/>
              <a:defRPr sz="288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365186" y="2707625"/>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365037" y="5848515"/>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4497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39746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183450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872598"/>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83973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1636716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883618"/>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327703"/>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119504"/>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21246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1025438" y="5356834"/>
            <a:ext cx="10972800" cy="1969788"/>
          </a:xfrm>
        </p:spPr>
        <p:txBody>
          <a:bodyPr wrap="none" anchor="t">
            <a:normAutofit/>
          </a:bodyPr>
          <a:lstStyle>
            <a:lvl1pPr algn="l">
              <a:defRPr sz="11520" b="0" spc="-36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1025438" y="4432409"/>
            <a:ext cx="10972800" cy="904830"/>
          </a:xfrm>
        </p:spPr>
        <p:txBody>
          <a:bodyPr anchor="b">
            <a:normAutofit/>
          </a:bodyPr>
          <a:lstStyle>
            <a:lvl1pPr marL="0" indent="0" algn="l">
              <a:buNone/>
              <a:defRPr sz="384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47915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44000" y="2190750"/>
            <a:ext cx="6030259"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83808" y="2190750"/>
            <a:ext cx="6040752"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51028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44000" y="2017396"/>
            <a:ext cx="6030259" cy="988694"/>
          </a:xfrm>
        </p:spPr>
        <p:txBody>
          <a:bodyPr anchor="b"/>
          <a:lstStyle>
            <a:lvl1pPr marL="0" indent="0">
              <a:buNone/>
              <a:defRPr sz="288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44000" y="3006090"/>
            <a:ext cx="6030259"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83808" y="2017396"/>
            <a:ext cx="6042658" cy="988694"/>
          </a:xfrm>
        </p:spPr>
        <p:txBody>
          <a:bodyPr vert="horz" lIns="91440" tIns="45720" rIns="91440" bIns="45720" rtlCol="0" anchor="b">
            <a:normAutofit/>
          </a:bodyPr>
          <a:lstStyle>
            <a:lvl1pPr>
              <a:buNone/>
              <a:defRPr lang="en-US" sz="288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7583808" y="3006090"/>
            <a:ext cx="604265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01103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164273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24002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44001" y="2468880"/>
            <a:ext cx="4382430" cy="4573906"/>
          </a:xfrm>
        </p:spPr>
        <p:txBody>
          <a:bodyPr/>
          <a:lstStyle>
            <a:lvl1pPr marL="0" indent="0">
              <a:buNone/>
              <a:defRPr sz="19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81601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44001" y="2468880"/>
            <a:ext cx="4382430" cy="4573906"/>
          </a:xfrm>
        </p:spPr>
        <p:txBody>
          <a:bodyPr/>
          <a:lstStyle>
            <a:lvl1pPr marL="0" indent="0">
              <a:buNone/>
              <a:defRPr sz="19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291111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44000" y="2190750"/>
            <a:ext cx="1228056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2/21/2025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60664332"/>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p:transition spd="slow">
    <p:randomBar dir="vert"/>
  </p:transition>
  <p:hf sldNum="0" hdr="0" ftr="0" dt="0"/>
  <p:txStyles>
    <p:titleStyle>
      <a:lvl1pPr algn="l" defTabSz="1097280" rtl="0" eaLnBrk="1" latinLnBrk="0" hangingPunct="1">
        <a:lnSpc>
          <a:spcPct val="90000"/>
        </a:lnSpc>
        <a:spcBef>
          <a:spcPct val="0"/>
        </a:spcBef>
        <a:buNone/>
        <a:defRPr sz="648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89367" y="1388962"/>
            <a:ext cx="5486400" cy="5764192"/>
          </a:xfrm>
          <a:prstGeom prst="rect">
            <a:avLst/>
          </a:prstGeom>
          <a:ln>
            <a:noFill/>
          </a:ln>
          <a:effectLst>
            <a:softEdge rad="112500"/>
          </a:effectLst>
        </p:spPr>
      </p:pic>
      <p:sp>
        <p:nvSpPr>
          <p:cNvPr id="3" name="Text 0"/>
          <p:cNvSpPr/>
          <p:nvPr/>
        </p:nvSpPr>
        <p:spPr>
          <a:xfrm>
            <a:off x="6324124" y="1388963"/>
            <a:ext cx="7468553" cy="2164466"/>
          </a:xfrm>
          <a:prstGeom prst="rect">
            <a:avLst/>
          </a:prstGeom>
          <a:noFill/>
          <a:ln/>
        </p:spPr>
        <p:txBody>
          <a:bodyPr wrap="square" lIns="0" tIns="0" rIns="0" bIns="0" rtlCol="0" anchor="t"/>
          <a:lstStyle/>
          <a:p>
            <a:pPr marL="0" indent="0">
              <a:lnSpc>
                <a:spcPts val="5500"/>
              </a:lnSpc>
              <a:buNone/>
            </a:pPr>
            <a:r>
              <a:rPr lang="en-US" sz="4000" dirty="0">
                <a:solidFill>
                  <a:srgbClr val="FFFFFF"/>
                </a:solidFill>
                <a:latin typeface="Times New Roman" panose="02020603050405020304" pitchFamily="18" charset="0"/>
                <a:ea typeface="Unbounded" pitchFamily="34" charset="-122"/>
                <a:cs typeface="Times New Roman" panose="02020603050405020304" pitchFamily="18" charset="0"/>
              </a:rPr>
              <a:t>Studbud: Your AI Personalized Study Planner</a:t>
            </a:r>
            <a:endParaRPr lang="en-US" sz="4000" dirty="0">
              <a:latin typeface="Times New Roman" panose="02020603050405020304" pitchFamily="18" charset="0"/>
              <a:cs typeface="Times New Roman" panose="02020603050405020304" pitchFamily="18" charset="0"/>
            </a:endParaRPr>
          </a:p>
        </p:txBody>
      </p:sp>
      <p:sp>
        <p:nvSpPr>
          <p:cNvPr id="4" name="Text 1"/>
          <p:cNvSpPr/>
          <p:nvPr/>
        </p:nvSpPr>
        <p:spPr>
          <a:xfrm>
            <a:off x="6081056" y="5048880"/>
            <a:ext cx="7468553" cy="1149072"/>
          </a:xfrm>
          <a:prstGeom prst="rect">
            <a:avLst/>
          </a:prstGeom>
          <a:noFill/>
          <a:ln/>
        </p:spPr>
        <p:txBody>
          <a:bodyPr wrap="square" lIns="0" tIns="0" rIns="0" bIns="0" rtlCol="0" anchor="t"/>
          <a:lstStyle/>
          <a:p>
            <a:pPr marL="0" indent="0">
              <a:lnSpc>
                <a:spcPts val="3000"/>
              </a:lnSpc>
              <a:buNone/>
            </a:pPr>
            <a:endParaRPr lang="en-US" sz="1850" dirty="0"/>
          </a:p>
        </p:txBody>
      </p:sp>
      <p:sp>
        <p:nvSpPr>
          <p:cNvPr id="6" name="TextBox 5">
            <a:extLst>
              <a:ext uri="{FF2B5EF4-FFF2-40B4-BE49-F238E27FC236}">
                <a16:creationId xmlns:a16="http://schemas.microsoft.com/office/drawing/2014/main" id="{3A9F90D2-9EEC-233B-A39E-9166ECBADED7}"/>
              </a:ext>
            </a:extLst>
          </p:cNvPr>
          <p:cNvSpPr txBox="1"/>
          <p:nvPr/>
        </p:nvSpPr>
        <p:spPr>
          <a:xfrm>
            <a:off x="6081056" y="4114800"/>
            <a:ext cx="8016910" cy="3518720"/>
          </a:xfrm>
          <a:prstGeom prst="rect">
            <a:avLst/>
          </a:prstGeom>
          <a:noFill/>
        </p:spPr>
        <p:txBody>
          <a:bodyPr wrap="square" rtlCol="0">
            <a:spAutoFit/>
          </a:bodyPr>
          <a:lstStyle/>
          <a:p>
            <a:pPr marL="0" indent="0">
              <a:lnSpc>
                <a:spcPts val="3000"/>
              </a:lnSpc>
              <a:buNone/>
            </a:pPr>
            <a:r>
              <a:rPr lang="en-US" sz="1800" dirty="0">
                <a:solidFill>
                  <a:schemeClr val="bg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TEAM NAME: Null Pointers</a:t>
            </a:r>
          </a:p>
          <a:p>
            <a:pPr marL="0" indent="0">
              <a:lnSpc>
                <a:spcPts val="3000"/>
              </a:lnSpc>
              <a:buNone/>
            </a:pPr>
            <a:endParaRPr lang="en-US" sz="1800" dirty="0">
              <a:latin typeface="Times New Roman" panose="02020603050405020304" pitchFamily="18" charset="0"/>
              <a:cs typeface="Times New Roman" panose="02020603050405020304" pitchFamily="18" charset="0"/>
            </a:endParaRPr>
          </a:p>
          <a:p>
            <a:pPr marL="0" indent="0">
              <a:lnSpc>
                <a:spcPts val="3000"/>
              </a:lnSpc>
              <a:buNone/>
            </a:pPr>
            <a:endParaRPr lang="en-US" sz="1800" dirty="0">
              <a:latin typeface="Times New Roman" panose="02020603050405020304" pitchFamily="18" charset="0"/>
              <a:cs typeface="Times New Roman" panose="02020603050405020304" pitchFamily="18" charset="0"/>
            </a:endParaRPr>
          </a:p>
          <a:p>
            <a:pPr marL="0" indent="0" algn="r">
              <a:lnSpc>
                <a:spcPts val="3000"/>
              </a:lnSpc>
              <a:buNone/>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TEAM MEMBERS</a:t>
            </a:r>
            <a:r>
              <a:rPr lang="en-US" sz="1800" dirty="0">
                <a:latin typeface="Times New Roman" panose="02020603050405020304" pitchFamily="18" charset="0"/>
                <a:cs typeface="Times New Roman" panose="02020603050405020304" pitchFamily="18" charset="0"/>
              </a:rPr>
              <a:t>:</a:t>
            </a:r>
          </a:p>
          <a:p>
            <a:pPr marL="0" indent="0" algn="r">
              <a:lnSpc>
                <a:spcPts val="3000"/>
              </a:lnSpc>
              <a:buNone/>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Thanuja</a:t>
            </a:r>
          </a:p>
          <a:p>
            <a:pPr marL="0" indent="0" algn="r">
              <a:lnSpc>
                <a:spcPts val="3000"/>
              </a:lnSpc>
              <a:buNone/>
            </a:pPr>
            <a:r>
              <a:rPr lang="en-US" sz="2000" dirty="0">
                <a:latin typeface="Times New Roman" panose="02020603050405020304" pitchFamily="18" charset="0"/>
                <a:cs typeface="Times New Roman" panose="02020603050405020304" pitchFamily="18" charset="0"/>
              </a:rPr>
              <a:t>  M. Manisha</a:t>
            </a:r>
          </a:p>
          <a:p>
            <a:pPr marL="0" indent="0" algn="r">
              <a:lnSpc>
                <a:spcPts val="3000"/>
              </a:lnSpc>
              <a:buNone/>
            </a:pPr>
            <a:r>
              <a:rPr lang="en-US" sz="2000" dirty="0">
                <a:latin typeface="Times New Roman" panose="02020603050405020304" pitchFamily="18" charset="0"/>
                <a:cs typeface="Times New Roman" panose="02020603050405020304" pitchFamily="18" charset="0"/>
              </a:rPr>
              <a:t>  M. Sandhya</a:t>
            </a:r>
          </a:p>
          <a:p>
            <a:pPr marL="0" indent="0" algn="r">
              <a:lnSpc>
                <a:spcPts val="3000"/>
              </a:lnSpc>
              <a:buNone/>
            </a:pPr>
            <a:r>
              <a:rPr lang="en-US" sz="2000" dirty="0">
                <a:latin typeface="Times New Roman" panose="02020603050405020304" pitchFamily="18" charset="0"/>
                <a:cs typeface="Times New Roman" panose="02020603050405020304" pitchFamily="18" charset="0"/>
              </a:rPr>
              <a:t>  G.  Pavithra</a:t>
            </a:r>
          </a:p>
          <a:p>
            <a:pPr marL="0" indent="0" algn="r">
              <a:lnSpc>
                <a:spcPts val="3000"/>
              </a:lnSpc>
              <a:buNone/>
            </a:pPr>
            <a:r>
              <a:rPr lang="en-US" sz="2000" dirty="0">
                <a:latin typeface="Times New Roman" panose="02020603050405020304" pitchFamily="18" charset="0"/>
                <a:cs typeface="Times New Roman" panose="02020603050405020304" pitchFamily="18" charset="0"/>
              </a:rPr>
              <a:t>  K.  Shirisha</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flipV="1">
            <a:off x="837724" y="7688179"/>
            <a:ext cx="12954952" cy="61565758"/>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The Problem: Generic Study Plans Don't Work</a:t>
            </a:r>
          </a:p>
          <a:p>
            <a:pPr marL="0" indent="0">
              <a:lnSpc>
                <a:spcPts val="5500"/>
              </a:lnSpc>
              <a:buNone/>
            </a:pPr>
            <a:endParaRPr lang="en-US" sz="4400" dirty="0">
              <a:solidFill>
                <a:srgbClr val="FFFFFF"/>
              </a:solidFill>
              <a:latin typeface="Unbounded" pitchFamily="34" charset="0"/>
            </a:endParaRPr>
          </a:p>
          <a:p>
            <a:pPr marL="0" indent="0">
              <a:lnSpc>
                <a:spcPts val="5500"/>
              </a:lnSpc>
              <a:buNone/>
            </a:pPr>
            <a:endParaRPr lang="en-US" sz="4400" dirty="0"/>
          </a:p>
        </p:txBody>
      </p:sp>
      <p:sp>
        <p:nvSpPr>
          <p:cNvPr id="3" name="Text 1"/>
          <p:cNvSpPr/>
          <p:nvPr/>
        </p:nvSpPr>
        <p:spPr>
          <a:xfrm flipV="1">
            <a:off x="837724" y="6942220"/>
            <a:ext cx="12954952" cy="23618271"/>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Traditional study plans often fail. They don't account for individual learning styles. Students waste time on ineffective strategies. Generic plans lack the adaptability needed for success.</a:t>
            </a:r>
            <a:endParaRPr lang="en-US" sz="1850" dirty="0"/>
          </a:p>
        </p:txBody>
      </p:sp>
      <p:sp>
        <p:nvSpPr>
          <p:cNvPr id="4" name="Text 2"/>
          <p:cNvSpPr/>
          <p:nvPr/>
        </p:nvSpPr>
        <p:spPr>
          <a:xfrm>
            <a:off x="837724" y="490906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5" name="Text 3"/>
          <p:cNvSpPr/>
          <p:nvPr/>
        </p:nvSpPr>
        <p:spPr>
          <a:xfrm>
            <a:off x="837724" y="5500330"/>
            <a:ext cx="3928586"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6" name="Text 4"/>
          <p:cNvSpPr/>
          <p:nvPr/>
        </p:nvSpPr>
        <p:spPr>
          <a:xfrm>
            <a:off x="5357813" y="490906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7" name="Text 5"/>
          <p:cNvSpPr/>
          <p:nvPr/>
        </p:nvSpPr>
        <p:spPr>
          <a:xfrm>
            <a:off x="5357813" y="5500330"/>
            <a:ext cx="3928586" cy="766048"/>
          </a:xfrm>
          <a:prstGeom prst="rect">
            <a:avLst/>
          </a:prstGeom>
          <a:noFill/>
          <a:ln/>
        </p:spPr>
        <p:txBody>
          <a:bodyPr wrap="square" lIns="0" tIns="0" rIns="0" bIns="0" rtlCol="0" anchor="t"/>
          <a:lstStyle/>
          <a:p>
            <a:pPr marL="0" indent="0">
              <a:lnSpc>
                <a:spcPts val="3000"/>
              </a:lnSpc>
              <a:buNone/>
            </a:pPr>
            <a:endParaRPr lang="en-US" sz="1850" dirty="0"/>
          </a:p>
        </p:txBody>
      </p:sp>
      <p:sp>
        <p:nvSpPr>
          <p:cNvPr id="8" name="Text 6"/>
          <p:cNvSpPr/>
          <p:nvPr/>
        </p:nvSpPr>
        <p:spPr>
          <a:xfrm>
            <a:off x="9877901" y="490906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9877901" y="5500330"/>
            <a:ext cx="3928586"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7" name="TextBox 16">
            <a:extLst>
              <a:ext uri="{FF2B5EF4-FFF2-40B4-BE49-F238E27FC236}">
                <a16:creationId xmlns:a16="http://schemas.microsoft.com/office/drawing/2014/main" id="{0D84D356-0BA0-9266-6589-67F2E8994404}"/>
              </a:ext>
            </a:extLst>
          </p:cNvPr>
          <p:cNvSpPr txBox="1"/>
          <p:nvPr/>
        </p:nvSpPr>
        <p:spPr>
          <a:xfrm>
            <a:off x="3879789" y="1483950"/>
            <a:ext cx="805370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18" name="TextBox 17">
            <a:extLst>
              <a:ext uri="{FF2B5EF4-FFF2-40B4-BE49-F238E27FC236}">
                <a16:creationId xmlns:a16="http://schemas.microsoft.com/office/drawing/2014/main" id="{C3ED24F6-9DCE-4293-A540-6A5DE578687C}"/>
              </a:ext>
            </a:extLst>
          </p:cNvPr>
          <p:cNvSpPr txBox="1"/>
          <p:nvPr/>
        </p:nvSpPr>
        <p:spPr>
          <a:xfrm rot="10800000" flipV="1">
            <a:off x="837722" y="3355477"/>
            <a:ext cx="11443016" cy="1323439"/>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Studbud : AI Personalized Study Planner" is an intelligent application designed to create customized student      study plans based on their specific goals, strengths, weaknesses, and preferences. Utilizing the BERT (Bidirectional Encoder Representations from Transformers) architecture, this tool helps students optimize their study schedules to achieve their academic targets efficiently.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19919" y="1088020"/>
            <a:ext cx="5486400" cy="5945121"/>
          </a:xfrm>
          <a:prstGeom prst="rect">
            <a:avLst/>
          </a:prstGeom>
          <a:ln>
            <a:noFill/>
          </a:ln>
          <a:effectLst>
            <a:softEdge rad="112500"/>
          </a:effectLst>
        </p:spPr>
      </p:pic>
      <p:sp>
        <p:nvSpPr>
          <p:cNvPr id="3" name="Text 0"/>
          <p:cNvSpPr/>
          <p:nvPr/>
        </p:nvSpPr>
        <p:spPr>
          <a:xfrm>
            <a:off x="6241613" y="909399"/>
            <a:ext cx="7633573" cy="1269444"/>
          </a:xfrm>
          <a:prstGeom prst="rect">
            <a:avLst/>
          </a:prstGeom>
          <a:noFill/>
          <a:ln/>
        </p:spPr>
        <p:txBody>
          <a:bodyPr wrap="square" lIns="0" tIns="0" rIns="0" bIns="0" rtlCol="0" anchor="t"/>
          <a:lstStyle/>
          <a:p>
            <a:pPr marL="0" indent="0">
              <a:lnSpc>
                <a:spcPts val="4950"/>
              </a:lnSpc>
              <a:buNone/>
            </a:pPr>
            <a:r>
              <a:rPr lang="en-US" sz="4000" dirty="0">
                <a:solidFill>
                  <a:srgbClr val="FFFFFF"/>
                </a:solidFill>
                <a:latin typeface="Times New Roman" panose="02020603050405020304" pitchFamily="18" charset="0"/>
                <a:ea typeface="Unbounded" pitchFamily="34" charset="-122"/>
                <a:cs typeface="Times New Roman" panose="02020603050405020304" pitchFamily="18" charset="0"/>
              </a:rPr>
              <a:t>Proposed</a:t>
            </a:r>
            <a:r>
              <a:rPr lang="en-US" sz="3950" dirty="0">
                <a:solidFill>
                  <a:srgbClr val="FFFFFF"/>
                </a:solidFill>
                <a:latin typeface="Unbounded" pitchFamily="34" charset="0"/>
                <a:ea typeface="Unbounded" pitchFamily="34" charset="-122"/>
                <a:cs typeface="Unbounded" pitchFamily="34" charset="-120"/>
              </a:rPr>
              <a:t> </a:t>
            </a:r>
            <a:r>
              <a:rPr lang="en-US" sz="4000" dirty="0">
                <a:solidFill>
                  <a:srgbClr val="FFFFFF"/>
                </a:solidFill>
                <a:latin typeface="Times New Roman" panose="02020603050405020304" pitchFamily="18" charset="0"/>
                <a:ea typeface="Unbounded" pitchFamily="34" charset="-122"/>
                <a:cs typeface="Times New Roman" panose="02020603050405020304" pitchFamily="18" charset="0"/>
              </a:rPr>
              <a:t>Solution</a:t>
            </a:r>
            <a:r>
              <a:rPr lang="en-US" sz="3950" dirty="0">
                <a:solidFill>
                  <a:srgbClr val="FFFFFF"/>
                </a:solidFill>
                <a:latin typeface="Unbounded" pitchFamily="34" charset="0"/>
                <a:ea typeface="Unbounded" pitchFamily="34" charset="-122"/>
                <a:cs typeface="Unbounded" pitchFamily="34" charset="-120"/>
              </a:rPr>
              <a:t>:</a:t>
            </a:r>
            <a:endParaRPr lang="en-US" sz="3950" dirty="0"/>
          </a:p>
        </p:txBody>
      </p:sp>
      <p:sp>
        <p:nvSpPr>
          <p:cNvPr id="4" name="Text 1"/>
          <p:cNvSpPr/>
          <p:nvPr/>
        </p:nvSpPr>
        <p:spPr>
          <a:xfrm>
            <a:off x="6241613" y="2140982"/>
            <a:ext cx="7633573" cy="1052037"/>
          </a:xfrm>
          <a:prstGeom prst="rect">
            <a:avLst/>
          </a:prstGeom>
          <a:noFill/>
          <a:ln/>
        </p:spPr>
        <p:txBody>
          <a:bodyPr wrap="square" lIns="0" tIns="0" rIns="0" bIns="0" rtlCol="0" anchor="t"/>
          <a:lstStyle/>
          <a:p>
            <a:pPr marL="0" indent="0">
              <a:lnSpc>
                <a:spcPts val="2700"/>
              </a:lnSpc>
              <a:buNone/>
            </a:pPr>
            <a:r>
              <a:rPr lang="en-US" sz="2400" dirty="0">
                <a:solidFill>
                  <a:srgbClr val="CAD6DE"/>
                </a:solidFill>
                <a:latin typeface="Times New Roman" panose="02020603050405020304" pitchFamily="18" charset="0"/>
                <a:ea typeface="Cabin" pitchFamily="34" charset="-122"/>
                <a:cs typeface="Times New Roman" panose="02020603050405020304" pitchFamily="18" charset="0"/>
              </a:rPr>
              <a:t>Studbud creates personalized study schedules. Our AI adapts to your unique learning style. We help you achieve academic success efficiently.</a:t>
            </a:r>
            <a:endParaRPr lang="en-US" sz="2400" dirty="0">
              <a:latin typeface="Times New Roman" panose="02020603050405020304" pitchFamily="18" charset="0"/>
              <a:cs typeface="Times New Roman" panose="02020603050405020304" pitchFamily="18" charset="0"/>
            </a:endParaRPr>
          </a:p>
        </p:txBody>
      </p:sp>
      <p:sp>
        <p:nvSpPr>
          <p:cNvPr id="7" name="Text 3"/>
          <p:cNvSpPr/>
          <p:nvPr/>
        </p:nvSpPr>
        <p:spPr>
          <a:xfrm>
            <a:off x="7644170" y="4098250"/>
            <a:ext cx="6231017" cy="345281"/>
          </a:xfrm>
          <a:prstGeom prst="rect">
            <a:avLst/>
          </a:prstGeom>
          <a:noFill/>
          <a:ln/>
        </p:spPr>
        <p:txBody>
          <a:bodyPr wrap="none" lIns="0" tIns="0" rIns="0" bIns="0" rtlCol="0" anchor="t"/>
          <a:lstStyle/>
          <a:p>
            <a:pPr marL="0" indent="0" algn="l">
              <a:lnSpc>
                <a:spcPts val="2700"/>
              </a:lnSpc>
              <a:buNone/>
            </a:pPr>
            <a:endParaRPr lang="en-US" sz="2000" dirty="0">
              <a:latin typeface="Times New Roman" panose="02020603050405020304" pitchFamily="18" charset="0"/>
              <a:cs typeface="Times New Roman" panose="02020603050405020304" pitchFamily="18" charset="0"/>
            </a:endParaRPr>
          </a:p>
        </p:txBody>
      </p:sp>
      <p:sp>
        <p:nvSpPr>
          <p:cNvPr id="9" name="Text 4"/>
          <p:cNvSpPr/>
          <p:nvPr/>
        </p:nvSpPr>
        <p:spPr>
          <a:xfrm>
            <a:off x="7644170" y="4259767"/>
            <a:ext cx="2538770" cy="630488"/>
          </a:xfrm>
          <a:prstGeom prst="rect">
            <a:avLst/>
          </a:prstGeom>
          <a:noFill/>
          <a:ln/>
        </p:spPr>
        <p:txBody>
          <a:bodyPr wrap="none" lIns="0" tIns="0" rIns="0" bIns="0" rtlCol="0" anchor="t"/>
          <a:lstStyle/>
          <a:p>
            <a:pPr marL="0" indent="0" algn="l">
              <a:lnSpc>
                <a:spcPts val="24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Personalization</a:t>
            </a:r>
            <a:endParaRPr lang="en-US" sz="2400" dirty="0">
              <a:latin typeface="Times New Roman" panose="02020603050405020304" pitchFamily="18" charset="0"/>
              <a:cs typeface="Times New Roman" panose="02020603050405020304" pitchFamily="18" charset="0"/>
            </a:endParaRPr>
          </a:p>
        </p:txBody>
      </p:sp>
      <p:sp>
        <p:nvSpPr>
          <p:cNvPr id="10" name="Text 5"/>
          <p:cNvSpPr/>
          <p:nvPr/>
        </p:nvSpPr>
        <p:spPr>
          <a:xfrm>
            <a:off x="7644169" y="4879131"/>
            <a:ext cx="6231017" cy="345281"/>
          </a:xfrm>
          <a:prstGeom prst="rect">
            <a:avLst/>
          </a:prstGeom>
          <a:noFill/>
          <a:ln/>
        </p:spPr>
        <p:txBody>
          <a:bodyPr wrap="none" lIns="0" tIns="0" rIns="0" bIns="0" rtlCol="0" anchor="t"/>
          <a:lstStyle/>
          <a:p>
            <a:pPr marL="0" indent="0" algn="l">
              <a:lnSpc>
                <a:spcPts val="2700"/>
              </a:lnSpc>
              <a:buNone/>
            </a:pPr>
            <a:r>
              <a:rPr lang="en-US" sz="2000" dirty="0">
                <a:solidFill>
                  <a:srgbClr val="CAD6DE"/>
                </a:solidFill>
                <a:latin typeface="Times New Roman" panose="02020603050405020304" pitchFamily="18" charset="0"/>
                <a:ea typeface="Cabin" pitchFamily="34" charset="-122"/>
                <a:cs typeface="Times New Roman" panose="02020603050405020304" pitchFamily="18" charset="0"/>
              </a:rPr>
              <a:t>Create custom schedule for you.</a:t>
            </a:r>
            <a:endParaRPr lang="en-US" sz="2000" dirty="0">
              <a:latin typeface="Times New Roman" panose="02020603050405020304" pitchFamily="18" charset="0"/>
              <a:cs typeface="Times New Roman" panose="02020603050405020304" pitchFamily="18" charset="0"/>
            </a:endParaRPr>
          </a:p>
        </p:txBody>
      </p:sp>
      <p:sp>
        <p:nvSpPr>
          <p:cNvPr id="12" name="Text 6"/>
          <p:cNvSpPr/>
          <p:nvPr/>
        </p:nvSpPr>
        <p:spPr>
          <a:xfrm>
            <a:off x="7644170" y="5660012"/>
            <a:ext cx="2538770" cy="898427"/>
          </a:xfrm>
          <a:prstGeom prst="rect">
            <a:avLst/>
          </a:prstGeom>
          <a:noFill/>
          <a:ln/>
        </p:spPr>
        <p:txBody>
          <a:bodyPr wrap="none" lIns="0" tIns="0" rIns="0" bIns="0" rtlCol="0" anchor="t"/>
          <a:lstStyle/>
          <a:p>
            <a:pPr marL="0" indent="0" algn="l">
              <a:lnSpc>
                <a:spcPts val="24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Optimization</a:t>
            </a:r>
            <a:endParaRPr lang="en-US" sz="2400" dirty="0">
              <a:latin typeface="Times New Roman" panose="02020603050405020304" pitchFamily="18" charset="0"/>
              <a:cs typeface="Times New Roman" panose="02020603050405020304" pitchFamily="18" charset="0"/>
            </a:endParaRPr>
          </a:p>
        </p:txBody>
      </p:sp>
      <p:sp>
        <p:nvSpPr>
          <p:cNvPr id="13" name="Text 7"/>
          <p:cNvSpPr/>
          <p:nvPr/>
        </p:nvSpPr>
        <p:spPr>
          <a:xfrm>
            <a:off x="7644170" y="6222380"/>
            <a:ext cx="6231017" cy="810761"/>
          </a:xfrm>
          <a:prstGeom prst="rect">
            <a:avLst/>
          </a:prstGeom>
          <a:noFill/>
          <a:ln/>
        </p:spPr>
        <p:txBody>
          <a:bodyPr wrap="none" lIns="0" tIns="0" rIns="0" bIns="0" rtlCol="0" anchor="t"/>
          <a:lstStyle/>
          <a:p>
            <a:pPr marL="0" indent="0" algn="l">
              <a:lnSpc>
                <a:spcPts val="2700"/>
              </a:lnSpc>
              <a:buNone/>
            </a:pPr>
            <a:r>
              <a:rPr lang="en-US" sz="2000" dirty="0">
                <a:solidFill>
                  <a:srgbClr val="CAD6DE"/>
                </a:solidFill>
                <a:latin typeface="Times New Roman" panose="02020603050405020304" pitchFamily="18" charset="0"/>
                <a:ea typeface="Cabin" pitchFamily="34" charset="-122"/>
                <a:cs typeface="Times New Roman" panose="02020603050405020304" pitchFamily="18" charset="0"/>
              </a:rPr>
              <a:t>Continuously refining your study plan.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6051" y="617577"/>
            <a:ext cx="13058299" cy="1321118"/>
          </a:xfrm>
          <a:prstGeom prst="rect">
            <a:avLst/>
          </a:prstGeom>
          <a:noFill/>
          <a:ln/>
        </p:spPr>
        <p:txBody>
          <a:bodyPr wrap="square" lIns="0" tIns="0" rIns="0" bIns="0" rtlCol="0" anchor="t"/>
          <a:lstStyle/>
          <a:p>
            <a:pPr marL="0" indent="0">
              <a:lnSpc>
                <a:spcPts val="5200"/>
              </a:lnSpc>
              <a:buNone/>
            </a:pPr>
            <a:endParaRPr lang="en-US" sz="4150" dirty="0"/>
          </a:p>
        </p:txBody>
      </p:sp>
      <p:sp>
        <p:nvSpPr>
          <p:cNvPr id="3" name="Text 1"/>
          <p:cNvSpPr/>
          <p:nvPr/>
        </p:nvSpPr>
        <p:spPr>
          <a:xfrm>
            <a:off x="786051" y="2387918"/>
            <a:ext cx="13058299" cy="718899"/>
          </a:xfrm>
          <a:prstGeom prst="rect">
            <a:avLst/>
          </a:prstGeom>
          <a:noFill/>
          <a:ln/>
        </p:spPr>
        <p:txBody>
          <a:bodyPr wrap="square" lIns="0" tIns="0" rIns="0" bIns="0" rtlCol="0" anchor="t"/>
          <a:lstStyle/>
          <a:p>
            <a:pPr marL="0" indent="0">
              <a:lnSpc>
                <a:spcPts val="2800"/>
              </a:lnSpc>
              <a:buNone/>
            </a:pPr>
            <a:r>
              <a:rPr lang="en-US" sz="2400" dirty="0">
                <a:solidFill>
                  <a:srgbClr val="CAD6DE"/>
                </a:solidFill>
                <a:latin typeface="Times New Roman" panose="02020603050405020304" pitchFamily="18" charset="0"/>
                <a:ea typeface="Cabin" pitchFamily="34" charset="-122"/>
                <a:cs typeface="Times New Roman" panose="02020603050405020304" pitchFamily="18" charset="0"/>
              </a:rPr>
              <a:t>Studbud utilizes a three-step process. First, users input their data. Then, our AI analyzes it. Finally, Studbud optimizes the study schedule. This ensures maximum efficiency.</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1169044" y="4576644"/>
            <a:ext cx="3552738" cy="2135981"/>
          </a:xfrm>
          <a:prstGeom prst="rect">
            <a:avLst/>
          </a:prstGeom>
          <a:noFill/>
          <a:ln/>
        </p:spPr>
        <p:txBody>
          <a:bodyPr wrap="none" lIns="0" tIns="0" rIns="0" bIns="0" rtlCol="0" anchor="t"/>
          <a:lstStyle/>
          <a:p>
            <a:pPr marL="0" indent="0" algn="r">
              <a:lnSpc>
                <a:spcPts val="2600"/>
              </a:lnSpc>
              <a:buNone/>
            </a:pPr>
            <a:endParaRPr lang="en-US" sz="2050" dirty="0"/>
          </a:p>
        </p:txBody>
      </p:sp>
      <p:sp>
        <p:nvSpPr>
          <p:cNvPr id="5" name="Text 3"/>
          <p:cNvSpPr/>
          <p:nvPr/>
        </p:nvSpPr>
        <p:spPr>
          <a:xfrm>
            <a:off x="786051" y="4576644"/>
            <a:ext cx="3935730" cy="1339096"/>
          </a:xfrm>
          <a:prstGeom prst="rect">
            <a:avLst/>
          </a:prstGeom>
          <a:noFill/>
          <a:ln/>
        </p:spPr>
        <p:txBody>
          <a:bodyPr wrap="none" lIns="0" tIns="0" rIns="0" bIns="0" rtlCol="0" anchor="t"/>
          <a:lstStyle/>
          <a:p>
            <a:pPr marL="0" indent="0" algn="r">
              <a:lnSpc>
                <a:spcPts val="2800"/>
              </a:lnSpc>
              <a:buNone/>
            </a:pPr>
            <a:r>
              <a:rPr lang="en-US" sz="1750" dirty="0">
                <a:solidFill>
                  <a:srgbClr val="CAD6DE"/>
                </a:solidFill>
                <a:latin typeface="Cabin" pitchFamily="34" charset="0"/>
                <a:ea typeface="Cabin" pitchFamily="34" charset="-122"/>
                <a:cs typeface="Cabin" pitchFamily="34" charset="-120"/>
              </a:rPr>
              <a:t>.</a:t>
            </a:r>
            <a:endParaRPr lang="en-US" sz="1750" dirty="0"/>
          </a:p>
        </p:txBody>
      </p:sp>
      <p:pic>
        <p:nvPicPr>
          <p:cNvPr id="6" name="Image 0" descr="preencoded.png"/>
          <p:cNvPicPr>
            <a:picLocks noChangeAspect="1"/>
          </p:cNvPicPr>
          <p:nvPr/>
        </p:nvPicPr>
        <p:blipFill>
          <a:blip r:embed="rId3"/>
          <a:stretch>
            <a:fillRect/>
          </a:stretch>
        </p:blipFill>
        <p:spPr>
          <a:xfrm>
            <a:off x="5171003" y="3359468"/>
            <a:ext cx="4288393" cy="4288393"/>
          </a:xfrm>
          <a:prstGeom prst="rect">
            <a:avLst/>
          </a:prstGeom>
        </p:spPr>
      </p:pic>
      <p:sp>
        <p:nvSpPr>
          <p:cNvPr id="7" name="Text 4"/>
          <p:cNvSpPr/>
          <p:nvPr/>
        </p:nvSpPr>
        <p:spPr>
          <a:xfrm>
            <a:off x="5770364" y="5020985"/>
            <a:ext cx="132278" cy="449104"/>
          </a:xfrm>
          <a:prstGeom prst="rect">
            <a:avLst/>
          </a:prstGeom>
          <a:noFill/>
          <a:ln/>
        </p:spPr>
        <p:txBody>
          <a:bodyPr wrap="none" lIns="0" tIns="0" rIns="0" bIns="0" rtlCol="0" anchor="t"/>
          <a:lstStyle/>
          <a:p>
            <a:pPr marL="0" indent="0">
              <a:lnSpc>
                <a:spcPts val="3500"/>
              </a:lnSpc>
              <a:buNone/>
            </a:pPr>
            <a:r>
              <a:rPr lang="en-US" sz="2200" dirty="0">
                <a:solidFill>
                  <a:srgbClr val="CAD6DE"/>
                </a:solidFill>
                <a:latin typeface="Unbounded" pitchFamily="34" charset="0"/>
                <a:ea typeface="Unbounded" pitchFamily="34" charset="-122"/>
                <a:cs typeface="Unbounded" pitchFamily="34" charset="-120"/>
              </a:rPr>
              <a:t>1</a:t>
            </a:r>
            <a:endParaRPr lang="en-US" sz="2200" dirty="0"/>
          </a:p>
        </p:txBody>
      </p:sp>
      <p:sp>
        <p:nvSpPr>
          <p:cNvPr id="8" name="Text 5"/>
          <p:cNvSpPr/>
          <p:nvPr/>
        </p:nvSpPr>
        <p:spPr>
          <a:xfrm>
            <a:off x="9908617" y="3975646"/>
            <a:ext cx="2642473" cy="330160"/>
          </a:xfrm>
          <a:prstGeom prst="rect">
            <a:avLst/>
          </a:prstGeom>
          <a:noFill/>
          <a:ln/>
        </p:spPr>
        <p:txBody>
          <a:bodyPr wrap="none" lIns="0" tIns="0" rIns="0" bIns="0" rtlCol="0" anchor="t"/>
          <a:lstStyle/>
          <a:p>
            <a:pPr marL="0" indent="0" algn="l">
              <a:lnSpc>
                <a:spcPts val="2600"/>
              </a:lnSpc>
              <a:buNone/>
            </a:pPr>
            <a:r>
              <a:rPr lang="en-US" sz="2400" u="sng" dirty="0">
                <a:latin typeface="Times New Roman" panose="02020603050405020304" pitchFamily="18" charset="0"/>
                <a:cs typeface="Times New Roman" panose="02020603050405020304" pitchFamily="18" charset="0"/>
              </a:rPr>
              <a:t>Collaboration</a:t>
            </a:r>
          </a:p>
        </p:txBody>
      </p:sp>
      <p:sp>
        <p:nvSpPr>
          <p:cNvPr id="9" name="Text 6"/>
          <p:cNvSpPr/>
          <p:nvPr/>
        </p:nvSpPr>
        <p:spPr>
          <a:xfrm>
            <a:off x="9796224" y="4399955"/>
            <a:ext cx="4048125" cy="689372"/>
          </a:xfrm>
          <a:prstGeom prst="rect">
            <a:avLst/>
          </a:prstGeom>
          <a:noFill/>
          <a:ln/>
        </p:spPr>
        <p:txBody>
          <a:bodyPr wrap="none" lIns="0" tIns="0" rIns="0" bIns="0" rtlCol="0" anchor="t"/>
          <a:lstStyle/>
          <a:p>
            <a:pPr marL="0" indent="0" algn="l">
              <a:lnSpc>
                <a:spcPts val="2800"/>
              </a:lnSpc>
              <a:buNone/>
            </a:pPr>
            <a:r>
              <a:rPr lang="en-US" sz="2000" dirty="0">
                <a:latin typeface="Times New Roman" panose="02020603050405020304" pitchFamily="18" charset="0"/>
                <a:cs typeface="Times New Roman" panose="02020603050405020304" pitchFamily="18" charset="0"/>
              </a:rPr>
              <a:t>Tutors and Educators, Online Learning</a:t>
            </a:r>
          </a:p>
          <a:p>
            <a:pPr marL="0" indent="0" algn="l">
              <a:lnSpc>
                <a:spcPts val="2800"/>
              </a:lnSpc>
              <a:buNone/>
            </a:pPr>
            <a:r>
              <a:rPr lang="en-US" sz="2000" dirty="0">
                <a:latin typeface="Times New Roman" panose="02020603050405020304" pitchFamily="18" charset="0"/>
                <a:cs typeface="Times New Roman" panose="02020603050405020304" pitchFamily="18" charset="0"/>
              </a:rPr>
              <a:t> influencers</a:t>
            </a:r>
          </a:p>
        </p:txBody>
      </p:sp>
      <p:pic>
        <p:nvPicPr>
          <p:cNvPr id="10" name="Image 1" descr="preencoded.png"/>
          <p:cNvPicPr>
            <a:picLocks noChangeAspect="1"/>
          </p:cNvPicPr>
          <p:nvPr/>
        </p:nvPicPr>
        <p:blipFill>
          <a:blip r:embed="rId4"/>
          <a:stretch>
            <a:fillRect/>
          </a:stretch>
        </p:blipFill>
        <p:spPr>
          <a:xfrm>
            <a:off x="5171003" y="3359468"/>
            <a:ext cx="4288393" cy="4288393"/>
          </a:xfrm>
          <a:prstGeom prst="rect">
            <a:avLst/>
          </a:prstGeom>
        </p:spPr>
      </p:pic>
      <p:sp>
        <p:nvSpPr>
          <p:cNvPr id="11" name="Text 7"/>
          <p:cNvSpPr/>
          <p:nvPr/>
        </p:nvSpPr>
        <p:spPr>
          <a:xfrm>
            <a:off x="8167211" y="4127540"/>
            <a:ext cx="221456" cy="449104"/>
          </a:xfrm>
          <a:prstGeom prst="rect">
            <a:avLst/>
          </a:prstGeom>
          <a:noFill/>
          <a:ln/>
        </p:spPr>
        <p:txBody>
          <a:bodyPr wrap="none" lIns="0" tIns="0" rIns="0" bIns="0" rtlCol="0" anchor="t"/>
          <a:lstStyle/>
          <a:p>
            <a:pPr marL="0" indent="0">
              <a:lnSpc>
                <a:spcPts val="3500"/>
              </a:lnSpc>
              <a:buNone/>
            </a:pPr>
            <a:r>
              <a:rPr lang="en-US" sz="2200" dirty="0">
                <a:solidFill>
                  <a:srgbClr val="CAD6DE"/>
                </a:solidFill>
                <a:latin typeface="Unbounded" pitchFamily="34" charset="0"/>
                <a:ea typeface="Unbounded" pitchFamily="34" charset="-122"/>
                <a:cs typeface="Unbounded" pitchFamily="34" charset="-120"/>
              </a:rPr>
              <a:t>2</a:t>
            </a:r>
            <a:endParaRPr lang="en-US" sz="2200" dirty="0"/>
          </a:p>
        </p:txBody>
      </p:sp>
      <p:sp>
        <p:nvSpPr>
          <p:cNvPr id="12" name="Text 8"/>
          <p:cNvSpPr/>
          <p:nvPr/>
        </p:nvSpPr>
        <p:spPr>
          <a:xfrm>
            <a:off x="9796224" y="6247805"/>
            <a:ext cx="2642473" cy="330160"/>
          </a:xfrm>
          <a:prstGeom prst="rect">
            <a:avLst/>
          </a:prstGeom>
          <a:noFill/>
          <a:ln/>
        </p:spPr>
        <p:txBody>
          <a:bodyPr wrap="none" lIns="0" tIns="0" rIns="0" bIns="0" rtlCol="0" anchor="t"/>
          <a:lstStyle/>
          <a:p>
            <a:pPr marL="0" indent="0" algn="l">
              <a:lnSpc>
                <a:spcPts val="2600"/>
              </a:lnSpc>
              <a:buNone/>
            </a:pPr>
            <a:r>
              <a:rPr lang="en-US" sz="2400" u="sng" dirty="0">
                <a:latin typeface="Times New Roman" panose="02020603050405020304" pitchFamily="18" charset="0"/>
                <a:cs typeface="Times New Roman" panose="02020603050405020304" pitchFamily="18" charset="0"/>
              </a:rPr>
              <a:t>Marketing</a:t>
            </a:r>
          </a:p>
        </p:txBody>
      </p:sp>
      <p:sp>
        <p:nvSpPr>
          <p:cNvPr id="13" name="Text 9"/>
          <p:cNvSpPr/>
          <p:nvPr/>
        </p:nvSpPr>
        <p:spPr>
          <a:xfrm>
            <a:off x="9796224" y="6712625"/>
            <a:ext cx="4048125" cy="359450"/>
          </a:xfrm>
          <a:prstGeom prst="rect">
            <a:avLst/>
          </a:prstGeom>
          <a:noFill/>
          <a:ln/>
        </p:spPr>
        <p:txBody>
          <a:bodyPr wrap="none" lIns="0" tIns="0" rIns="0" bIns="0" rtlCol="0" anchor="t"/>
          <a:lstStyle/>
          <a:p>
            <a:pPr marL="0" indent="0" algn="l">
              <a:lnSpc>
                <a:spcPts val="2800"/>
              </a:lnSpc>
              <a:buNone/>
            </a:pPr>
            <a:r>
              <a:rPr lang="en-US" sz="2000" dirty="0">
                <a:solidFill>
                  <a:srgbClr val="CAD6DE"/>
                </a:solidFill>
                <a:latin typeface="Times New Roman" panose="02020603050405020304" pitchFamily="18" charset="0"/>
                <a:cs typeface="Times New Roman" panose="02020603050405020304" pitchFamily="18" charset="0"/>
              </a:rPr>
              <a:t>Study Tips Blog, Video Tutorials</a:t>
            </a:r>
            <a:endParaRPr lang="en-US" sz="2000" dirty="0">
              <a:latin typeface="Times New Roman" panose="02020603050405020304" pitchFamily="18" charset="0"/>
              <a:cs typeface="Times New Roman" panose="02020603050405020304" pitchFamily="18" charset="0"/>
            </a:endParaRPr>
          </a:p>
        </p:txBody>
      </p:sp>
      <p:pic>
        <p:nvPicPr>
          <p:cNvPr id="14" name="Image 2" descr="preencoded.png"/>
          <p:cNvPicPr>
            <a:picLocks noChangeAspect="1"/>
          </p:cNvPicPr>
          <p:nvPr/>
        </p:nvPicPr>
        <p:blipFill>
          <a:blip r:embed="rId5"/>
          <a:stretch>
            <a:fillRect/>
          </a:stretch>
        </p:blipFill>
        <p:spPr>
          <a:xfrm>
            <a:off x="5171003" y="3359468"/>
            <a:ext cx="4288393" cy="4288393"/>
          </a:xfrm>
          <a:prstGeom prst="rect">
            <a:avLst/>
          </a:prstGeom>
        </p:spPr>
      </p:pic>
      <p:sp>
        <p:nvSpPr>
          <p:cNvPr id="15" name="Text 10"/>
          <p:cNvSpPr/>
          <p:nvPr/>
        </p:nvSpPr>
        <p:spPr>
          <a:xfrm>
            <a:off x="7718108" y="6688574"/>
            <a:ext cx="225743" cy="449104"/>
          </a:xfrm>
          <a:prstGeom prst="rect">
            <a:avLst/>
          </a:prstGeom>
          <a:noFill/>
          <a:ln/>
        </p:spPr>
        <p:txBody>
          <a:bodyPr wrap="none" lIns="0" tIns="0" rIns="0" bIns="0" rtlCol="0" anchor="t"/>
          <a:lstStyle/>
          <a:p>
            <a:pPr marL="0" indent="0">
              <a:lnSpc>
                <a:spcPts val="3500"/>
              </a:lnSpc>
              <a:buNone/>
            </a:pPr>
            <a:r>
              <a:rPr lang="en-US" sz="2200" dirty="0">
                <a:solidFill>
                  <a:srgbClr val="CAD6DE"/>
                </a:solidFill>
                <a:latin typeface="Unbounded" pitchFamily="34" charset="0"/>
                <a:ea typeface="Unbounded" pitchFamily="34" charset="-122"/>
                <a:cs typeface="Unbounded" pitchFamily="34" charset="-120"/>
              </a:rPr>
              <a:t>3</a:t>
            </a:r>
            <a:endParaRPr lang="en-US" sz="2200" dirty="0"/>
          </a:p>
        </p:txBody>
      </p:sp>
      <p:sp>
        <p:nvSpPr>
          <p:cNvPr id="16" name="TextBox 15">
            <a:extLst>
              <a:ext uri="{FF2B5EF4-FFF2-40B4-BE49-F238E27FC236}">
                <a16:creationId xmlns:a16="http://schemas.microsoft.com/office/drawing/2014/main" id="{9CC0096F-8CE7-379B-E9ED-54BE29A814F7}"/>
              </a:ext>
            </a:extLst>
          </p:cNvPr>
          <p:cNvSpPr txBox="1"/>
          <p:nvPr/>
        </p:nvSpPr>
        <p:spPr>
          <a:xfrm>
            <a:off x="2079309" y="1053295"/>
            <a:ext cx="6404934"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Audience Segment</a:t>
            </a:r>
          </a:p>
        </p:txBody>
      </p:sp>
      <p:sp>
        <p:nvSpPr>
          <p:cNvPr id="18" name="TextBox 17">
            <a:extLst>
              <a:ext uri="{FF2B5EF4-FFF2-40B4-BE49-F238E27FC236}">
                <a16:creationId xmlns:a16="http://schemas.microsoft.com/office/drawing/2014/main" id="{B092CF8B-9F0D-CFED-CE43-5EF8E3B49F92}"/>
              </a:ext>
            </a:extLst>
          </p:cNvPr>
          <p:cNvSpPr txBox="1"/>
          <p:nvPr/>
        </p:nvSpPr>
        <p:spPr>
          <a:xfrm>
            <a:off x="1875099" y="5020985"/>
            <a:ext cx="2511706" cy="461665"/>
          </a:xfrm>
          <a:prstGeom prst="rect">
            <a:avLst/>
          </a:prstGeom>
          <a:noFill/>
        </p:spPr>
        <p:txBody>
          <a:bodyPr wrap="square" rtlCol="0">
            <a:spAutoFit/>
          </a:bodyPr>
          <a:lstStyle/>
          <a:p>
            <a:r>
              <a:rPr lang="en-IN" sz="2400" u="sng" dirty="0">
                <a:solidFill>
                  <a:schemeClr val="bg1"/>
                </a:solidFill>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Online platform</a:t>
            </a:r>
          </a:p>
        </p:txBody>
      </p:sp>
      <p:sp>
        <p:nvSpPr>
          <p:cNvPr id="19" name="TextBox 18">
            <a:extLst>
              <a:ext uri="{FF2B5EF4-FFF2-40B4-BE49-F238E27FC236}">
                <a16:creationId xmlns:a16="http://schemas.microsoft.com/office/drawing/2014/main" id="{D4A3455D-C06D-3C59-D887-00CB2ED86E4B}"/>
              </a:ext>
            </a:extLst>
          </p:cNvPr>
          <p:cNvSpPr txBox="1"/>
          <p:nvPr/>
        </p:nvSpPr>
        <p:spPr>
          <a:xfrm>
            <a:off x="2191702" y="5787342"/>
            <a:ext cx="264247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Like Coursera, Udemy</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1099594"/>
            <a:ext cx="5081286" cy="5833641"/>
          </a:xfrm>
          <a:prstGeom prst="rect">
            <a:avLst/>
          </a:prstGeom>
          <a:ln>
            <a:noFill/>
          </a:ln>
          <a:effectLst>
            <a:softEdge rad="112500"/>
          </a:effectLst>
        </p:spPr>
      </p:pic>
      <p:sp>
        <p:nvSpPr>
          <p:cNvPr id="3" name="Text 0"/>
          <p:cNvSpPr/>
          <p:nvPr/>
        </p:nvSpPr>
        <p:spPr>
          <a:xfrm>
            <a:off x="776526" y="943213"/>
            <a:ext cx="7590949" cy="1957745"/>
          </a:xfrm>
          <a:prstGeom prst="rect">
            <a:avLst/>
          </a:prstGeom>
          <a:noFill/>
          <a:ln/>
        </p:spPr>
        <p:txBody>
          <a:bodyPr wrap="square" lIns="0" tIns="0" rIns="0" bIns="0" rtlCol="0" anchor="t"/>
          <a:lstStyle/>
          <a:p>
            <a:pPr marL="0" indent="0">
              <a:lnSpc>
                <a:spcPts val="5100"/>
              </a:lnSpc>
              <a:buNone/>
            </a:pPr>
            <a:r>
              <a:rPr lang="en-US" sz="4000" dirty="0">
                <a:solidFill>
                  <a:srgbClr val="FFFFFF"/>
                </a:solidFill>
                <a:latin typeface="Times New Roman" panose="02020603050405020304" pitchFamily="18" charset="0"/>
                <a:ea typeface="Unbounded" pitchFamily="34" charset="-122"/>
                <a:cs typeface="Times New Roman" panose="02020603050405020304" pitchFamily="18" charset="0"/>
              </a:rPr>
              <a:t>Key Features: Adaptive Learning, Goal Setting</a:t>
            </a:r>
            <a:endParaRPr lang="en-US" sz="4000" dirty="0">
              <a:latin typeface="Times New Roman" panose="02020603050405020304" pitchFamily="18" charset="0"/>
              <a:cs typeface="Times New Roman" panose="02020603050405020304" pitchFamily="18" charset="0"/>
            </a:endParaRPr>
          </a:p>
        </p:txBody>
      </p:sp>
      <p:sp>
        <p:nvSpPr>
          <p:cNvPr id="4" name="Text 1"/>
          <p:cNvSpPr/>
          <p:nvPr/>
        </p:nvSpPr>
        <p:spPr>
          <a:xfrm>
            <a:off x="776526" y="2900958"/>
            <a:ext cx="7590949" cy="1042869"/>
          </a:xfrm>
          <a:prstGeom prst="rect">
            <a:avLst/>
          </a:prstGeom>
          <a:noFill/>
          <a:ln/>
        </p:spPr>
        <p:txBody>
          <a:bodyPr wrap="square" lIns="0" tIns="0" rIns="0" bIns="0" rtlCol="0" anchor="t"/>
          <a:lstStyle/>
          <a:p>
            <a:pPr marL="0" indent="0">
              <a:lnSpc>
                <a:spcPts val="2750"/>
              </a:lnSpc>
              <a:buNone/>
            </a:pPr>
            <a:r>
              <a:rPr lang="en-US" sz="2400" dirty="0">
                <a:solidFill>
                  <a:srgbClr val="CAD6DE"/>
                </a:solidFill>
                <a:latin typeface="Times New Roman" panose="02020603050405020304" pitchFamily="18" charset="0"/>
                <a:ea typeface="Cabin" pitchFamily="34" charset="-122"/>
                <a:cs typeface="Times New Roman" panose="02020603050405020304" pitchFamily="18" charset="0"/>
              </a:rPr>
              <a:t>Studbud offers adaptive learning. You can set goals and track your progress. Our features enhance your study experience. We ensure continuous improvement.</a:t>
            </a:r>
            <a:endParaRPr lang="en-US" sz="2400" dirty="0">
              <a:latin typeface="Times New Roman" panose="02020603050405020304" pitchFamily="18" charset="0"/>
              <a:cs typeface="Times New Roman" panose="02020603050405020304" pitchFamily="18" charset="0"/>
            </a:endParaRPr>
          </a:p>
        </p:txBody>
      </p:sp>
      <p:sp>
        <p:nvSpPr>
          <p:cNvPr id="5" name="Shape 2"/>
          <p:cNvSpPr/>
          <p:nvPr/>
        </p:nvSpPr>
        <p:spPr>
          <a:xfrm>
            <a:off x="776526" y="4193381"/>
            <a:ext cx="3684627" cy="1613059"/>
          </a:xfrm>
          <a:prstGeom prst="roundRect">
            <a:avLst>
              <a:gd name="adj" fmla="val 2063"/>
            </a:avLst>
          </a:prstGeom>
          <a:solidFill>
            <a:srgbClr val="304755"/>
          </a:solidFill>
          <a:ln/>
        </p:spPr>
      </p:sp>
      <p:sp>
        <p:nvSpPr>
          <p:cNvPr id="6" name="Text 3"/>
          <p:cNvSpPr/>
          <p:nvPr/>
        </p:nvSpPr>
        <p:spPr>
          <a:xfrm>
            <a:off x="998339" y="4415195"/>
            <a:ext cx="2858333" cy="326231"/>
          </a:xfrm>
          <a:prstGeom prst="rect">
            <a:avLst/>
          </a:prstGeom>
          <a:noFill/>
          <a:ln/>
        </p:spPr>
        <p:txBody>
          <a:bodyPr wrap="none" lIns="0" tIns="0" rIns="0" bIns="0" rtlCol="0" anchor="t"/>
          <a:lstStyle/>
          <a:p>
            <a:pPr marL="0" indent="0">
              <a:lnSpc>
                <a:spcPts val="25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Adaptive Learning</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998339" y="4874538"/>
            <a:ext cx="3241000" cy="710089"/>
          </a:xfrm>
          <a:prstGeom prst="rect">
            <a:avLst/>
          </a:prstGeom>
          <a:noFill/>
          <a:ln/>
        </p:spPr>
        <p:txBody>
          <a:bodyPr wrap="square" lIns="0" tIns="0" rIns="0" bIns="0" rtlCol="0" anchor="t"/>
          <a:lstStyle/>
          <a:p>
            <a:pPr marL="0" indent="0">
              <a:lnSpc>
                <a:spcPts val="2750"/>
              </a:lnSpc>
              <a:buNone/>
            </a:pPr>
            <a:r>
              <a:rPr lang="en-US" sz="2000" dirty="0">
                <a:solidFill>
                  <a:srgbClr val="CAD6DE"/>
                </a:solidFill>
                <a:latin typeface="Times New Roman" panose="02020603050405020304" pitchFamily="18" charset="0"/>
                <a:ea typeface="Cabin" pitchFamily="34" charset="-122"/>
                <a:cs typeface="Times New Roman" panose="02020603050405020304" pitchFamily="18" charset="0"/>
              </a:rPr>
              <a:t>Adjusts to your pace and comprehension.</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4682966" y="4285774"/>
            <a:ext cx="3684627" cy="1613059"/>
          </a:xfrm>
          <a:prstGeom prst="roundRect">
            <a:avLst>
              <a:gd name="adj" fmla="val 2063"/>
            </a:avLst>
          </a:prstGeom>
          <a:solidFill>
            <a:srgbClr val="304755"/>
          </a:solidFill>
          <a:ln/>
        </p:spPr>
      </p:sp>
      <p:sp>
        <p:nvSpPr>
          <p:cNvPr id="9" name="Text 6"/>
          <p:cNvSpPr/>
          <p:nvPr/>
        </p:nvSpPr>
        <p:spPr>
          <a:xfrm>
            <a:off x="4904780" y="4415195"/>
            <a:ext cx="2610326" cy="326231"/>
          </a:xfrm>
          <a:prstGeom prst="rect">
            <a:avLst/>
          </a:prstGeom>
          <a:noFill/>
          <a:ln/>
        </p:spPr>
        <p:txBody>
          <a:bodyPr wrap="none" lIns="0" tIns="0" rIns="0" bIns="0" rtlCol="0" anchor="t"/>
          <a:lstStyle/>
          <a:p>
            <a:pPr marL="0" indent="0">
              <a:lnSpc>
                <a:spcPts val="25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Goal</a:t>
            </a:r>
            <a:r>
              <a:rPr lang="en-US" sz="2050" dirty="0">
                <a:solidFill>
                  <a:srgbClr val="CAD6DE"/>
                </a:solidFill>
                <a:latin typeface="Unbounded" pitchFamily="34" charset="0"/>
                <a:ea typeface="Unbounded" pitchFamily="34" charset="-122"/>
                <a:cs typeface="Unbounded" pitchFamily="34" charset="-120"/>
              </a:rPr>
              <a:t> </a:t>
            </a: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Setting</a:t>
            </a:r>
          </a:p>
          <a:p>
            <a:pPr marL="0" indent="0">
              <a:lnSpc>
                <a:spcPts val="2550"/>
              </a:lnSpc>
              <a:buNone/>
            </a:pPr>
            <a:endParaRPr lang="en-US" sz="2400" dirty="0">
              <a:latin typeface="Times New Roman" panose="02020603050405020304" pitchFamily="18" charset="0"/>
              <a:cs typeface="Times New Roman" panose="02020603050405020304" pitchFamily="18" charset="0"/>
            </a:endParaRPr>
          </a:p>
        </p:txBody>
      </p:sp>
      <p:sp>
        <p:nvSpPr>
          <p:cNvPr id="10" name="Text 7"/>
          <p:cNvSpPr/>
          <p:nvPr/>
        </p:nvSpPr>
        <p:spPr>
          <a:xfrm>
            <a:off x="4904780" y="4874538"/>
            <a:ext cx="3241000" cy="355044"/>
          </a:xfrm>
          <a:prstGeom prst="rect">
            <a:avLst/>
          </a:prstGeom>
          <a:noFill/>
          <a:ln/>
        </p:spPr>
        <p:txBody>
          <a:bodyPr wrap="none" lIns="0" tIns="0" rIns="0" bIns="0" rtlCol="0" anchor="t"/>
          <a:lstStyle/>
          <a:p>
            <a:pPr marL="0" indent="0">
              <a:lnSpc>
                <a:spcPts val="2750"/>
              </a:lnSpc>
              <a:buNone/>
            </a:pPr>
            <a:r>
              <a:rPr lang="en-US" sz="2000" dirty="0">
                <a:solidFill>
                  <a:srgbClr val="CAD6DE"/>
                </a:solidFill>
                <a:latin typeface="Times New Roman" panose="02020603050405020304" pitchFamily="18" charset="0"/>
                <a:ea typeface="Cabin" pitchFamily="34" charset="-122"/>
                <a:cs typeface="Times New Roman" panose="02020603050405020304" pitchFamily="18" charset="0"/>
              </a:rPr>
              <a:t>Define clear, achievable objectives.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902970"/>
            <a:ext cx="12954952" cy="1408033"/>
          </a:xfrm>
          <a:prstGeom prst="rect">
            <a:avLst/>
          </a:prstGeom>
          <a:noFill/>
          <a:ln/>
        </p:spPr>
        <p:txBody>
          <a:bodyPr wrap="square" lIns="0" tIns="0" rIns="0" bIns="0" rtlCol="0" anchor="t"/>
          <a:lstStyle/>
          <a:p>
            <a:pPr marL="0" indent="0">
              <a:lnSpc>
                <a:spcPts val="5500"/>
              </a:lnSpc>
              <a:buNone/>
            </a:pPr>
            <a:r>
              <a:rPr lang="en-US" sz="4000" dirty="0">
                <a:solidFill>
                  <a:srgbClr val="FFFFFF"/>
                </a:solidFill>
                <a:latin typeface="Times New Roman" panose="02020603050405020304" pitchFamily="18" charset="0"/>
                <a:ea typeface="Unbounded" pitchFamily="34" charset="-122"/>
                <a:cs typeface="Times New Roman" panose="02020603050405020304" pitchFamily="18" charset="0"/>
              </a:rPr>
              <a:t>Market Opportunity &amp; Future Development</a:t>
            </a:r>
            <a:endParaRPr lang="en-US" sz="4000" dirty="0">
              <a:latin typeface="Times New Roman" panose="02020603050405020304" pitchFamily="18" charset="0"/>
              <a:cs typeface="Times New Roman" panose="02020603050405020304" pitchFamily="18" charset="0"/>
            </a:endParaRPr>
          </a:p>
        </p:txBody>
      </p:sp>
      <p:sp>
        <p:nvSpPr>
          <p:cNvPr id="3" name="Text 1"/>
          <p:cNvSpPr/>
          <p:nvPr/>
        </p:nvSpPr>
        <p:spPr>
          <a:xfrm>
            <a:off x="629380" y="2286000"/>
            <a:ext cx="12954952" cy="766048"/>
          </a:xfrm>
          <a:prstGeom prst="rect">
            <a:avLst/>
          </a:prstGeom>
          <a:noFill/>
          <a:ln/>
        </p:spPr>
        <p:txBody>
          <a:bodyPr wrap="square" lIns="0" tIns="0" rIns="0" bIns="0" rtlCol="0" anchor="t"/>
          <a:lstStyle/>
          <a:p>
            <a:pPr marL="0" indent="0">
              <a:lnSpc>
                <a:spcPts val="3000"/>
              </a:lnSpc>
              <a:buNone/>
            </a:pPr>
            <a:r>
              <a:rPr lang="en-US" sz="2400" dirty="0">
                <a:solidFill>
                  <a:srgbClr val="CAD6DE"/>
                </a:solidFill>
                <a:latin typeface="Times New Roman" panose="02020603050405020304" pitchFamily="18" charset="0"/>
                <a:ea typeface="Cabin" pitchFamily="34" charset="-122"/>
                <a:cs typeface="Times New Roman" panose="02020603050405020304" pitchFamily="18" charset="0"/>
              </a:rPr>
              <a:t>The</a:t>
            </a:r>
            <a:r>
              <a:rPr lang="en-US" sz="1850" dirty="0">
                <a:solidFill>
                  <a:srgbClr val="CAD6DE"/>
                </a:solidFill>
                <a:latin typeface="Cabin" pitchFamily="34" charset="0"/>
                <a:ea typeface="Cabin" pitchFamily="34" charset="-122"/>
                <a:cs typeface="Cabin" pitchFamily="34" charset="-120"/>
              </a:rPr>
              <a:t> </a:t>
            </a:r>
            <a:r>
              <a:rPr lang="en-US" sz="2400" dirty="0">
                <a:solidFill>
                  <a:srgbClr val="CAD6DE"/>
                </a:solidFill>
                <a:latin typeface="Times New Roman" panose="02020603050405020304" pitchFamily="18" charset="0"/>
                <a:ea typeface="Cabin" pitchFamily="34" charset="-122"/>
                <a:cs typeface="Times New Roman" panose="02020603050405020304" pitchFamily="18" charset="0"/>
              </a:rPr>
              <a:t>market</a:t>
            </a:r>
            <a:r>
              <a:rPr lang="en-US" sz="1850" dirty="0">
                <a:solidFill>
                  <a:srgbClr val="CAD6DE"/>
                </a:solidFill>
                <a:latin typeface="Cabin" pitchFamily="34" charset="0"/>
                <a:ea typeface="Cabin" pitchFamily="34" charset="-122"/>
                <a:cs typeface="Cabin" pitchFamily="34" charset="-120"/>
              </a:rPr>
              <a:t> for personalized learning is growing. Studbud is positioned to capture a large share. We plan to add new features and expand partnerships. We aim for global reach.</a:t>
            </a:r>
            <a:endParaRPr lang="en-US" sz="1850" dirty="0"/>
          </a:p>
        </p:txBody>
      </p:sp>
      <p:pic>
        <p:nvPicPr>
          <p:cNvPr id="4" name="Image 0" descr="preencoded.png"/>
          <p:cNvPicPr>
            <a:picLocks noChangeAspect="1"/>
          </p:cNvPicPr>
          <p:nvPr/>
        </p:nvPicPr>
        <p:blipFill>
          <a:blip r:embed="rId3"/>
          <a:stretch>
            <a:fillRect/>
          </a:stretch>
        </p:blipFill>
        <p:spPr>
          <a:xfrm>
            <a:off x="3274814" y="3825002"/>
            <a:ext cx="1603058" cy="830580"/>
          </a:xfrm>
          <a:prstGeom prst="rect">
            <a:avLst/>
          </a:prstGeom>
        </p:spPr>
      </p:pic>
      <p:sp>
        <p:nvSpPr>
          <p:cNvPr id="5" name="Text 2"/>
          <p:cNvSpPr/>
          <p:nvPr/>
        </p:nvSpPr>
        <p:spPr>
          <a:xfrm>
            <a:off x="4005858" y="4089559"/>
            <a:ext cx="140970"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1</a:t>
            </a:r>
            <a:endParaRPr lang="en-US" sz="2350" dirty="0"/>
          </a:p>
        </p:txBody>
      </p:sp>
      <p:sp>
        <p:nvSpPr>
          <p:cNvPr id="6" name="Text 3"/>
          <p:cNvSpPr/>
          <p:nvPr/>
        </p:nvSpPr>
        <p:spPr>
          <a:xfrm>
            <a:off x="5117187" y="4064318"/>
            <a:ext cx="2892385" cy="351949"/>
          </a:xfrm>
          <a:prstGeom prst="rect">
            <a:avLst/>
          </a:prstGeom>
          <a:noFill/>
          <a:ln/>
        </p:spPr>
        <p:txBody>
          <a:bodyPr wrap="none" lIns="0" tIns="0" rIns="0" bIns="0" rtlCol="0" anchor="t"/>
          <a:lstStyle/>
          <a:p>
            <a:pPr marL="0" indent="0" algn="l">
              <a:lnSpc>
                <a:spcPts val="27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Global Expansion</a:t>
            </a:r>
            <a:endParaRPr lang="en-US" sz="2400" dirty="0">
              <a:latin typeface="Times New Roman" panose="02020603050405020304" pitchFamily="18" charset="0"/>
              <a:cs typeface="Times New Roman" panose="02020603050405020304" pitchFamily="18" charset="0"/>
            </a:endParaRPr>
          </a:p>
        </p:txBody>
      </p:sp>
      <p:sp>
        <p:nvSpPr>
          <p:cNvPr id="7" name="Shape 4"/>
          <p:cNvSpPr/>
          <p:nvPr/>
        </p:nvSpPr>
        <p:spPr>
          <a:xfrm>
            <a:off x="4937641" y="4670227"/>
            <a:ext cx="8795266" cy="15240"/>
          </a:xfrm>
          <a:prstGeom prst="roundRect">
            <a:avLst>
              <a:gd name="adj" fmla="val 235611"/>
            </a:avLst>
          </a:prstGeom>
          <a:solidFill>
            <a:srgbClr val="49606E"/>
          </a:solidFill>
          <a:ln/>
        </p:spPr>
      </p:sp>
      <p:pic>
        <p:nvPicPr>
          <p:cNvPr id="8" name="Image 1" descr="preencoded.png"/>
          <p:cNvPicPr>
            <a:picLocks noChangeAspect="1"/>
          </p:cNvPicPr>
          <p:nvPr/>
        </p:nvPicPr>
        <p:blipFill>
          <a:blip r:embed="rId4"/>
          <a:stretch>
            <a:fillRect/>
          </a:stretch>
        </p:blipFill>
        <p:spPr>
          <a:xfrm>
            <a:off x="2473285" y="4715351"/>
            <a:ext cx="3206234" cy="830580"/>
          </a:xfrm>
          <a:prstGeom prst="rect">
            <a:avLst/>
          </a:prstGeom>
        </p:spPr>
      </p:pic>
      <p:sp>
        <p:nvSpPr>
          <p:cNvPr id="9" name="Text 5"/>
          <p:cNvSpPr/>
          <p:nvPr/>
        </p:nvSpPr>
        <p:spPr>
          <a:xfrm>
            <a:off x="3958352" y="4891326"/>
            <a:ext cx="235982"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2</a:t>
            </a:r>
            <a:endParaRPr lang="en-US" sz="2350" dirty="0"/>
          </a:p>
        </p:txBody>
      </p:sp>
      <p:sp>
        <p:nvSpPr>
          <p:cNvPr id="10" name="Text 6"/>
          <p:cNvSpPr/>
          <p:nvPr/>
        </p:nvSpPr>
        <p:spPr>
          <a:xfrm>
            <a:off x="5918835" y="4954667"/>
            <a:ext cx="2177772" cy="351949"/>
          </a:xfrm>
          <a:prstGeom prst="rect">
            <a:avLst/>
          </a:prstGeom>
          <a:noFill/>
          <a:ln/>
        </p:spPr>
        <p:txBody>
          <a:bodyPr wrap="none" lIns="0" tIns="0" rIns="0" bIns="0" rtlCol="0" anchor="t"/>
          <a:lstStyle/>
          <a:p>
            <a:pPr marL="0" indent="0" algn="l">
              <a:lnSpc>
                <a:spcPts val="27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Partnerships</a:t>
            </a:r>
            <a:endParaRPr lang="en-US" sz="2400" dirty="0">
              <a:latin typeface="Times New Roman" panose="02020603050405020304" pitchFamily="18" charset="0"/>
              <a:cs typeface="Times New Roman" panose="02020603050405020304" pitchFamily="18" charset="0"/>
            </a:endParaRPr>
          </a:p>
        </p:txBody>
      </p:sp>
      <p:sp>
        <p:nvSpPr>
          <p:cNvPr id="11" name="Shape 7"/>
          <p:cNvSpPr/>
          <p:nvPr/>
        </p:nvSpPr>
        <p:spPr>
          <a:xfrm>
            <a:off x="5739289" y="5560576"/>
            <a:ext cx="7993618" cy="15240"/>
          </a:xfrm>
          <a:prstGeom prst="roundRect">
            <a:avLst>
              <a:gd name="adj" fmla="val 235611"/>
            </a:avLst>
          </a:prstGeom>
          <a:solidFill>
            <a:srgbClr val="49606E"/>
          </a:solidFill>
          <a:ln/>
        </p:spPr>
      </p:sp>
      <p:pic>
        <p:nvPicPr>
          <p:cNvPr id="12" name="Image 2" descr="preencoded.png"/>
          <p:cNvPicPr>
            <a:picLocks noChangeAspect="1"/>
          </p:cNvPicPr>
          <p:nvPr/>
        </p:nvPicPr>
        <p:blipFill>
          <a:blip r:embed="rId5"/>
          <a:stretch>
            <a:fillRect/>
          </a:stretch>
        </p:blipFill>
        <p:spPr>
          <a:xfrm>
            <a:off x="1671638" y="5605701"/>
            <a:ext cx="4809411" cy="830580"/>
          </a:xfrm>
          <a:prstGeom prst="rect">
            <a:avLst/>
          </a:prstGeom>
        </p:spPr>
      </p:pic>
      <p:sp>
        <p:nvSpPr>
          <p:cNvPr id="13" name="Text 8"/>
          <p:cNvSpPr/>
          <p:nvPr/>
        </p:nvSpPr>
        <p:spPr>
          <a:xfrm>
            <a:off x="3955971" y="5781675"/>
            <a:ext cx="240506"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3</a:t>
            </a:r>
            <a:endParaRPr lang="en-US" sz="2350" dirty="0"/>
          </a:p>
        </p:txBody>
      </p:sp>
      <p:sp>
        <p:nvSpPr>
          <p:cNvPr id="14" name="Text 9"/>
          <p:cNvSpPr/>
          <p:nvPr/>
        </p:nvSpPr>
        <p:spPr>
          <a:xfrm>
            <a:off x="6720364" y="5845016"/>
            <a:ext cx="2349460" cy="351949"/>
          </a:xfrm>
          <a:prstGeom prst="rect">
            <a:avLst/>
          </a:prstGeom>
          <a:noFill/>
          <a:ln/>
        </p:spPr>
        <p:txBody>
          <a:bodyPr wrap="none" lIns="0" tIns="0" rIns="0" bIns="0" rtlCol="0" anchor="t"/>
          <a:lstStyle/>
          <a:p>
            <a:pPr marL="0" indent="0" algn="l">
              <a:lnSpc>
                <a:spcPts val="27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New Features</a:t>
            </a:r>
            <a:endParaRPr lang="en-US" sz="2400" dirty="0">
              <a:latin typeface="Times New Roman" panose="02020603050405020304" pitchFamily="18" charset="0"/>
              <a:cs typeface="Times New Roman" panose="02020603050405020304" pitchFamily="18" charset="0"/>
            </a:endParaRPr>
          </a:p>
        </p:txBody>
      </p:sp>
      <p:sp>
        <p:nvSpPr>
          <p:cNvPr id="15" name="Shape 10"/>
          <p:cNvSpPr/>
          <p:nvPr/>
        </p:nvSpPr>
        <p:spPr>
          <a:xfrm>
            <a:off x="6540818" y="6450925"/>
            <a:ext cx="7192089" cy="15240"/>
          </a:xfrm>
          <a:prstGeom prst="roundRect">
            <a:avLst>
              <a:gd name="adj" fmla="val 235611"/>
            </a:avLst>
          </a:prstGeom>
          <a:solidFill>
            <a:srgbClr val="49606E"/>
          </a:solidFill>
          <a:ln/>
        </p:spPr>
      </p:sp>
      <p:pic>
        <p:nvPicPr>
          <p:cNvPr id="16" name="Image 3" descr="preencoded.png"/>
          <p:cNvPicPr>
            <a:picLocks noChangeAspect="1"/>
          </p:cNvPicPr>
          <p:nvPr/>
        </p:nvPicPr>
        <p:blipFill>
          <a:blip r:embed="rId6"/>
          <a:stretch>
            <a:fillRect/>
          </a:stretch>
        </p:blipFill>
        <p:spPr>
          <a:xfrm>
            <a:off x="870109" y="6496050"/>
            <a:ext cx="6412587" cy="830580"/>
          </a:xfrm>
          <a:prstGeom prst="rect">
            <a:avLst/>
          </a:prstGeom>
        </p:spPr>
      </p:pic>
      <p:sp>
        <p:nvSpPr>
          <p:cNvPr id="17" name="Text 11"/>
          <p:cNvSpPr/>
          <p:nvPr/>
        </p:nvSpPr>
        <p:spPr>
          <a:xfrm>
            <a:off x="3956209" y="6672024"/>
            <a:ext cx="240268"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4</a:t>
            </a:r>
            <a:endParaRPr lang="en-US" sz="2350" dirty="0"/>
          </a:p>
        </p:txBody>
      </p:sp>
      <p:sp>
        <p:nvSpPr>
          <p:cNvPr id="18" name="Text 12"/>
          <p:cNvSpPr/>
          <p:nvPr/>
        </p:nvSpPr>
        <p:spPr>
          <a:xfrm>
            <a:off x="7522012" y="6735366"/>
            <a:ext cx="2729627" cy="351949"/>
          </a:xfrm>
          <a:prstGeom prst="rect">
            <a:avLst/>
          </a:prstGeom>
          <a:noFill/>
          <a:ln/>
        </p:spPr>
        <p:txBody>
          <a:bodyPr wrap="none" lIns="0" tIns="0" rIns="0" bIns="0" rtlCol="0" anchor="t"/>
          <a:lstStyle/>
          <a:p>
            <a:pPr marL="0" indent="0" algn="l">
              <a:lnSpc>
                <a:spcPts val="2750"/>
              </a:lnSpc>
              <a:buNone/>
            </a:pPr>
            <a:r>
              <a:rPr lang="en-US" sz="2400" dirty="0">
                <a:solidFill>
                  <a:srgbClr val="CAD6DE"/>
                </a:solidFill>
                <a:latin typeface="Times New Roman" panose="02020603050405020304" pitchFamily="18" charset="0"/>
                <a:ea typeface="Unbounded" pitchFamily="34" charset="-122"/>
                <a:cs typeface="Times New Roman" panose="02020603050405020304" pitchFamily="18" charset="0"/>
              </a:rPr>
              <a:t>Growing Market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F6FCE-F334-051A-B5FC-7FE8E72F5280}"/>
              </a:ext>
            </a:extLst>
          </p:cNvPr>
          <p:cNvSpPr txBox="1"/>
          <p:nvPr/>
        </p:nvSpPr>
        <p:spPr>
          <a:xfrm>
            <a:off x="5116011" y="3260246"/>
            <a:ext cx="7465670"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7812425"/>
      </p:ext>
    </p:extLst>
  </p:cSld>
  <p:clrMapOvr>
    <a:masterClrMapping/>
  </p:clrMapOvr>
  <p:transition spd="slow">
    <p:randomBar dir="vert"/>
  </p:transition>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181</TotalTime>
  <Words>347</Words>
  <Application>Microsoft Office PowerPoint</Application>
  <PresentationFormat>Custom</PresentationFormat>
  <Paragraphs>56</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Cabin</vt:lpstr>
      <vt:lpstr>Times New Roman</vt:lpstr>
      <vt:lpstr>Arial</vt:lpstr>
      <vt:lpstr>Corbel</vt:lpstr>
      <vt:lpstr>Unbounded</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manisha_madepalli@outlook.com</cp:lastModifiedBy>
  <cp:revision>5</cp:revision>
  <dcterms:created xsi:type="dcterms:W3CDTF">2025-02-20T05:15:36Z</dcterms:created>
  <dcterms:modified xsi:type="dcterms:W3CDTF">2025-02-21T08:01:33Z</dcterms:modified>
</cp:coreProperties>
</file>