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ec0882a623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ec0882a623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ec0882a623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ec0882a623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ec0ce0eea9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ec0ce0eea9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ec0ce0eea9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ec0ce0eea9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ec0ce0eea9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ec0ce0eea9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ebeaa309b0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ebeaa309b0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ec07ba42a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ec07ba42a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ec07ba42a0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ec07ba42a0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ec07ba42a0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ec07ba42a0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ebeaa309b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ebeaa309b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ec0882a62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ec0882a62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ec0882a623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ec0882a623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ec0882a623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ec0882a623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8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000">
                <a:highlight>
                  <a:srgbClr val="FFFF00"/>
                </a:highlight>
              </a:rPr>
              <a:t>PROJECT ASSIGNMENT 1</a:t>
            </a:r>
            <a:endParaRPr b="1" sz="4000">
              <a:highlight>
                <a:srgbClr val="FFFF00"/>
              </a:highlight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PART 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•How much is spent in each month against different items of Entertainment, Food and Shopping categories (Pivot table)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•Find out which months have the highest amount spent for movies and dining out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23" name="Google Shape;123;p22"/>
          <p:cNvSpPr txBox="1"/>
          <p:nvPr/>
        </p:nvSpPr>
        <p:spPr>
          <a:xfrm>
            <a:off x="311700" y="114475"/>
            <a:ext cx="27117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2"/>
                </a:solidFill>
              </a:rPr>
              <a:t>TASK 4</a:t>
            </a:r>
            <a:endParaRPr b="1"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2"/>
              </a:solidFill>
            </a:endParaRPr>
          </a:p>
        </p:txBody>
      </p:sp>
      <p:pic>
        <p:nvPicPr>
          <p:cNvPr id="124" name="Google Shape;12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969950"/>
            <a:ext cx="3837299" cy="250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75059" y="2571749"/>
            <a:ext cx="4616541" cy="232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•Decide on the essential and less essential items and analyse the expenses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•Recommend how can Nitin increase his savings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31" name="Google Shape;131;p23"/>
          <p:cNvSpPr txBox="1"/>
          <p:nvPr/>
        </p:nvSpPr>
        <p:spPr>
          <a:xfrm>
            <a:off x="311700" y="114475"/>
            <a:ext cx="27117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2"/>
                </a:solidFill>
              </a:rPr>
              <a:t>TASK 5</a:t>
            </a:r>
            <a:endParaRPr b="1"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2"/>
              </a:solidFill>
            </a:endParaRPr>
          </a:p>
        </p:txBody>
      </p:sp>
      <p:pic>
        <p:nvPicPr>
          <p:cNvPr id="132" name="Google Shape;132;p23"/>
          <p:cNvPicPr preferRelativeResize="0"/>
          <p:nvPr/>
        </p:nvPicPr>
        <p:blipFill rotWithShape="1">
          <a:blip r:embed="rId3">
            <a:alphaModFix/>
          </a:blip>
          <a:srcRect b="0" l="0" r="0" t="1719"/>
          <a:stretch/>
        </p:blipFill>
        <p:spPr>
          <a:xfrm>
            <a:off x="405650" y="1044450"/>
            <a:ext cx="4287474" cy="152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6225" y="2370673"/>
            <a:ext cx="4106074" cy="24680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/>
          <p:nvPr>
            <p:ph type="title"/>
          </p:nvPr>
        </p:nvSpPr>
        <p:spPr>
          <a:xfrm>
            <a:off x="311700" y="237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-GB" sz="2000"/>
              <a:t>Recommend how can Nitin increase his savings</a:t>
            </a:r>
            <a:endParaRPr b="1" sz="3800"/>
          </a:p>
        </p:txBody>
      </p:sp>
      <p:sp>
        <p:nvSpPr>
          <p:cNvPr id="139" name="Google Shape;139;p24"/>
          <p:cNvSpPr txBox="1"/>
          <p:nvPr>
            <p:ph idx="1" type="body"/>
          </p:nvPr>
        </p:nvSpPr>
        <p:spPr>
          <a:xfrm>
            <a:off x="311700" y="9307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en-GB" sz="1125">
                <a:solidFill>
                  <a:schemeClr val="dk1"/>
                </a:solidFill>
              </a:rPr>
              <a:t>Track and Analyze Expenses</a:t>
            </a:r>
            <a:endParaRPr b="1" sz="1125">
              <a:solidFill>
                <a:schemeClr val="dk1"/>
              </a:solidFill>
            </a:endParaRPr>
          </a:p>
          <a:p>
            <a:pPr indent="-296862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75"/>
              <a:buChar char="●"/>
            </a:pPr>
            <a:r>
              <a:rPr lang="en-GB" sz="1075">
                <a:solidFill>
                  <a:schemeClr val="dk1"/>
                </a:solidFill>
              </a:rPr>
              <a:t>Maintain a detailed budget by regularly tracking all expenses.</a:t>
            </a:r>
            <a:endParaRPr sz="1075">
              <a:solidFill>
                <a:schemeClr val="dk1"/>
              </a:solidFill>
            </a:endParaRPr>
          </a:p>
          <a:p>
            <a:pPr indent="-296862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75"/>
              <a:buChar char="●"/>
            </a:pPr>
            <a:r>
              <a:rPr lang="en-GB" sz="1075">
                <a:solidFill>
                  <a:schemeClr val="dk1"/>
                </a:solidFill>
              </a:rPr>
              <a:t>Review expenses to identify and eliminate unnecessary expenditures.</a:t>
            </a:r>
            <a:endParaRPr sz="107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en-GB" sz="1125">
                <a:solidFill>
                  <a:schemeClr val="dk1"/>
                </a:solidFill>
              </a:rPr>
              <a:t>Reduce Less Essential Expenses</a:t>
            </a:r>
            <a:endParaRPr b="1" sz="1125">
              <a:solidFill>
                <a:schemeClr val="dk1"/>
              </a:solidFill>
            </a:endParaRPr>
          </a:p>
          <a:p>
            <a:pPr indent="-296862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75"/>
              <a:buChar char="●"/>
            </a:pPr>
            <a:r>
              <a:rPr lang="en-GB" sz="1075">
                <a:solidFill>
                  <a:schemeClr val="dk1"/>
                </a:solidFill>
              </a:rPr>
              <a:t>Reduce dining out and online food orders frequency.</a:t>
            </a:r>
            <a:endParaRPr sz="1075">
              <a:solidFill>
                <a:schemeClr val="dk1"/>
              </a:solidFill>
            </a:endParaRPr>
          </a:p>
          <a:p>
            <a:pPr indent="-296862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75"/>
              <a:buChar char="●"/>
            </a:pPr>
            <a:r>
              <a:rPr lang="en-GB" sz="1075">
                <a:solidFill>
                  <a:schemeClr val="dk1"/>
                </a:solidFill>
              </a:rPr>
              <a:t>Opt for streaming movies at home instead of going to the cinema.</a:t>
            </a:r>
            <a:endParaRPr sz="1075">
              <a:solidFill>
                <a:schemeClr val="dk1"/>
              </a:solidFill>
            </a:endParaRPr>
          </a:p>
          <a:p>
            <a:pPr indent="-296862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75"/>
              <a:buChar char="●"/>
            </a:pPr>
            <a:r>
              <a:rPr lang="en-GB" sz="1075">
                <a:solidFill>
                  <a:schemeClr val="dk1"/>
                </a:solidFill>
              </a:rPr>
              <a:t>Limit non-essential shopping and buy only during sales or discounts.</a:t>
            </a:r>
            <a:endParaRPr sz="1075">
              <a:solidFill>
                <a:schemeClr val="dk1"/>
              </a:solidFill>
            </a:endParaRPr>
          </a:p>
          <a:p>
            <a:pPr indent="-296862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75"/>
              <a:buChar char="●"/>
            </a:pPr>
            <a:r>
              <a:rPr lang="en-GB" sz="1075">
                <a:solidFill>
                  <a:schemeClr val="dk1"/>
                </a:solidFill>
              </a:rPr>
              <a:t>Set and adhere to a strict budget for miscellaneous expenses.</a:t>
            </a:r>
            <a:endParaRPr sz="107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en-GB" sz="1125">
                <a:solidFill>
                  <a:schemeClr val="dk1"/>
                </a:solidFill>
              </a:rPr>
              <a:t>Optimize Essential Expenses</a:t>
            </a:r>
            <a:endParaRPr b="1" sz="1125">
              <a:solidFill>
                <a:schemeClr val="dk1"/>
              </a:solidFill>
            </a:endParaRPr>
          </a:p>
          <a:p>
            <a:pPr indent="-296862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75"/>
              <a:buChar char="●"/>
            </a:pPr>
            <a:r>
              <a:rPr lang="en-GB" sz="1075">
                <a:solidFill>
                  <a:schemeClr val="dk1"/>
                </a:solidFill>
              </a:rPr>
              <a:t>Purchase non-perishable grocery items in bulk for discounts.</a:t>
            </a:r>
            <a:endParaRPr sz="1075">
              <a:solidFill>
                <a:schemeClr val="dk1"/>
              </a:solidFill>
            </a:endParaRPr>
          </a:p>
          <a:p>
            <a:pPr indent="-296862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75"/>
              <a:buChar char="●"/>
            </a:pPr>
            <a:r>
              <a:rPr lang="en-GB" sz="1075">
                <a:solidFill>
                  <a:schemeClr val="dk1"/>
                </a:solidFill>
              </a:rPr>
              <a:t>Buy seasonal fruits and vegetables for lower prices.</a:t>
            </a:r>
            <a:endParaRPr sz="1075">
              <a:solidFill>
                <a:schemeClr val="dk1"/>
              </a:solidFill>
            </a:endParaRPr>
          </a:p>
          <a:p>
            <a:pPr indent="-296862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75"/>
              <a:buChar char="●"/>
            </a:pPr>
            <a:r>
              <a:rPr lang="en-GB" sz="1075">
                <a:solidFill>
                  <a:schemeClr val="dk1"/>
                </a:solidFill>
              </a:rPr>
              <a:t>Use coupons and look for grocery discounts.</a:t>
            </a:r>
            <a:endParaRPr sz="1075">
              <a:solidFill>
                <a:schemeClr val="dk1"/>
              </a:solidFill>
            </a:endParaRPr>
          </a:p>
          <a:p>
            <a:pPr indent="-296862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75"/>
              <a:buChar char="●"/>
            </a:pPr>
            <a:r>
              <a:rPr lang="en-GB" sz="1075">
                <a:solidFill>
                  <a:schemeClr val="dk1"/>
                </a:solidFill>
              </a:rPr>
              <a:t>Implement energy-saving measures to reduce utility bills.</a:t>
            </a:r>
            <a:endParaRPr sz="1075">
              <a:solidFill>
                <a:schemeClr val="dk1"/>
              </a:solidFill>
            </a:endParaRPr>
          </a:p>
          <a:p>
            <a:pPr indent="-296862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75"/>
              <a:buChar char="●"/>
            </a:pPr>
            <a:r>
              <a:rPr lang="en-GB" sz="1075">
                <a:solidFill>
                  <a:schemeClr val="dk1"/>
                </a:solidFill>
              </a:rPr>
              <a:t>Cancel unnecessary subscriptions or services.</a:t>
            </a:r>
            <a:endParaRPr sz="1075">
              <a:solidFill>
                <a:schemeClr val="dk1"/>
              </a:solidFill>
            </a:endParaRPr>
          </a:p>
          <a:p>
            <a:pPr indent="-296862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75"/>
              <a:buChar char="●"/>
            </a:pPr>
            <a:r>
              <a:rPr lang="en-GB" sz="1075">
                <a:solidFill>
                  <a:schemeClr val="dk1"/>
                </a:solidFill>
              </a:rPr>
              <a:t>Use cheaper commuting options like public transportation or carpooling.</a:t>
            </a:r>
            <a:endParaRPr sz="45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5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GB" sz="1200"/>
              <a:t>Set Savings Goals</a:t>
            </a:r>
            <a:endParaRPr b="1" sz="1200"/>
          </a:p>
          <a:p>
            <a:pPr indent="-2921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000"/>
              <a:buChar char="●"/>
            </a:pPr>
            <a:r>
              <a:rPr lang="en-GB" sz="1000"/>
              <a:t>Build an emergency fund equivalent to 3-6 months of living expenses.</a:t>
            </a:r>
            <a:endParaRPr sz="1000"/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-GB" sz="1000"/>
              <a:t>Set up automatic transfers to a savings account each month.</a:t>
            </a:r>
            <a:endParaRPr sz="1000"/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-GB" sz="1000"/>
              <a:t>Invest in low-risk options like fixed deposits, mutual funds, or retirement accounts.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GB" sz="1200"/>
              <a:t>Increase Income</a:t>
            </a:r>
            <a:endParaRPr b="1" sz="1200"/>
          </a:p>
          <a:p>
            <a:pPr indent="-2921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000"/>
              <a:buChar char="●"/>
            </a:pPr>
            <a:r>
              <a:rPr lang="en-GB" sz="1000"/>
              <a:t>Earn extra income through freelance work, part-time jobs, or selling unused items.</a:t>
            </a:r>
            <a:endParaRPr sz="1000"/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-GB" sz="1000"/>
              <a:t>Invest in skill development for higher-paying job opportunities or promotions.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GB" sz="1200"/>
              <a:t>Financial Planning</a:t>
            </a:r>
            <a:endParaRPr b="1" sz="1200"/>
          </a:p>
          <a:p>
            <a:pPr indent="-2921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000"/>
              <a:buChar char="●"/>
            </a:pPr>
            <a:r>
              <a:rPr lang="en-GB" sz="1000"/>
              <a:t>Consult a financial advisor for a personalized financial plan and investment strategy.</a:t>
            </a:r>
            <a:endParaRPr sz="1000"/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-GB" sz="1000"/>
              <a:t>Focus on paying off debts to reduce interest payments and improve savings.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highlight>
                  <a:schemeClr val="accent6"/>
                </a:highlight>
              </a:rPr>
              <a:t>THANK YOU !!!</a:t>
            </a:r>
            <a:r>
              <a:rPr lang="en-GB"/>
              <a:t>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/>
              <a:t>•How much is spent for each category (Pivot Table)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/>
              <a:t>•Visually represent the amount spent against each category is what percentage of the total expense amount (Pivot Chart)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61" name="Google Shape;61;p14"/>
          <p:cNvSpPr txBox="1"/>
          <p:nvPr/>
        </p:nvSpPr>
        <p:spPr>
          <a:xfrm>
            <a:off x="311700" y="114475"/>
            <a:ext cx="27117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2"/>
                </a:solidFill>
              </a:rPr>
              <a:t>TASK 1</a:t>
            </a:r>
            <a:endParaRPr b="1"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2"/>
              </a:solidFill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68700"/>
            <a:ext cx="3451800" cy="2087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29229" y="2039150"/>
            <a:ext cx="4703075" cy="280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/>
              <a:t>•How much is spent on different items of each category (Pivot Table)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/>
              <a:t>•Visually represent the amount spent on different items of Entertainment and Tickets and bills category (Pivot Chart)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69" name="Google Shape;69;p15"/>
          <p:cNvSpPr txBox="1"/>
          <p:nvPr/>
        </p:nvSpPr>
        <p:spPr>
          <a:xfrm>
            <a:off x="311700" y="114475"/>
            <a:ext cx="27117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2"/>
                </a:solidFill>
              </a:rPr>
              <a:t>TASK 2</a:t>
            </a:r>
            <a:endParaRPr b="1"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2"/>
              </a:solidFill>
            </a:endParaRPr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25"/>
            <a:ext cx="4302425" cy="2075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3650" y="2374075"/>
            <a:ext cx="4118649" cy="246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/>
              <a:t>•How many times money has been spent against different items of each category (Pivot Table)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/>
              <a:t>•Filter the data to display the data for Grocery items and Shopping items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77" name="Google Shape;77;p16"/>
          <p:cNvSpPr txBox="1"/>
          <p:nvPr/>
        </p:nvSpPr>
        <p:spPr>
          <a:xfrm>
            <a:off x="311700" y="114475"/>
            <a:ext cx="27117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2"/>
                </a:solidFill>
              </a:rPr>
              <a:t>TASK 3</a:t>
            </a:r>
            <a:endParaRPr b="1"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2"/>
              </a:solidFill>
            </a:endParaRPr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425" y="1057025"/>
            <a:ext cx="3810400" cy="205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06675" y="2272450"/>
            <a:ext cx="4505201" cy="248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/>
              <a:t>•What amount is spent on each item of the categories with highest and 2nd highest expense amount (Pivot Table)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/>
              <a:t>•Visually represent the data with data bars (Conditional formatting)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85" name="Google Shape;85;p17"/>
          <p:cNvSpPr txBox="1"/>
          <p:nvPr/>
        </p:nvSpPr>
        <p:spPr>
          <a:xfrm>
            <a:off x="311700" y="114475"/>
            <a:ext cx="27117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2"/>
                </a:solidFill>
              </a:rPr>
              <a:t>TASK 4</a:t>
            </a:r>
            <a:endParaRPr b="1" sz="1800">
              <a:solidFill>
                <a:schemeClr val="dk2"/>
              </a:solidFill>
            </a:endParaRPr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25"/>
            <a:ext cx="4260298" cy="182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2361950"/>
            <a:ext cx="4260299" cy="260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000">
                <a:highlight>
                  <a:srgbClr val="FFFF00"/>
                </a:highlight>
              </a:rPr>
              <a:t>PROJECT ASSIGNMENT 1</a:t>
            </a:r>
            <a:endParaRPr b="1" sz="4000">
              <a:highlight>
                <a:srgbClr val="FFFF00"/>
              </a:highlight>
            </a:endParaRPr>
          </a:p>
        </p:txBody>
      </p:sp>
      <p:sp>
        <p:nvSpPr>
          <p:cNvPr id="93" name="Google Shape;93;p1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PART 2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•Month-wise trend of expenses (Pivot table and chart)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•Find out the month Nitin spent the most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99" name="Google Shape;99;p19"/>
          <p:cNvSpPr txBox="1"/>
          <p:nvPr/>
        </p:nvSpPr>
        <p:spPr>
          <a:xfrm>
            <a:off x="311700" y="114475"/>
            <a:ext cx="27117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2"/>
                </a:solidFill>
              </a:rPr>
              <a:t>TASK 1</a:t>
            </a:r>
            <a:endParaRPr b="1"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2"/>
              </a:solidFill>
            </a:endParaRPr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550" y="1082100"/>
            <a:ext cx="3374375" cy="224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84750" y="1970275"/>
            <a:ext cx="4747549" cy="2817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•Month-wise trend of expenses (Pivot table and chart)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•Find out the month Nitin spent the most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07" name="Google Shape;107;p20"/>
          <p:cNvSpPr txBox="1"/>
          <p:nvPr/>
        </p:nvSpPr>
        <p:spPr>
          <a:xfrm>
            <a:off x="311700" y="114475"/>
            <a:ext cx="27117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2"/>
                </a:solidFill>
              </a:rPr>
              <a:t>TASK 2</a:t>
            </a:r>
            <a:endParaRPr b="1"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2"/>
              </a:solidFill>
            </a:endParaRPr>
          </a:p>
        </p:txBody>
      </p:sp>
      <p:pic>
        <p:nvPicPr>
          <p:cNvPr id="108" name="Google Shape;10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025" y="1127200"/>
            <a:ext cx="3362325" cy="217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04275" y="2074550"/>
            <a:ext cx="5028024" cy="274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•Month-wise expense of each category (Pivot table)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•Find out 2 categories with higher expenses for each of the 6 months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15" name="Google Shape;115;p21"/>
          <p:cNvSpPr txBox="1"/>
          <p:nvPr/>
        </p:nvSpPr>
        <p:spPr>
          <a:xfrm>
            <a:off x="311700" y="114475"/>
            <a:ext cx="27117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2"/>
                </a:solidFill>
              </a:rPr>
              <a:t>TASK 3</a:t>
            </a:r>
            <a:endParaRPr b="1"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16" name="Google Shape;11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900" y="1017725"/>
            <a:ext cx="6926101" cy="130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84500" y="2488925"/>
            <a:ext cx="5347800" cy="240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